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29" r:id="rId1"/>
  </p:sldMasterIdLst>
  <p:notesMasterIdLst>
    <p:notesMasterId r:id="rId12"/>
  </p:notesMasterIdLst>
  <p:handoutMasterIdLst>
    <p:handoutMasterId r:id="rId13"/>
  </p:handoutMasterIdLst>
  <p:sldIdLst>
    <p:sldId id="289" r:id="rId2"/>
    <p:sldId id="499" r:id="rId3"/>
    <p:sldId id="500" r:id="rId4"/>
    <p:sldId id="423" r:id="rId5"/>
    <p:sldId id="484" r:id="rId6"/>
    <p:sldId id="477" r:id="rId7"/>
    <p:sldId id="498" r:id="rId8"/>
    <p:sldId id="501" r:id="rId9"/>
    <p:sldId id="490" r:id="rId10"/>
    <p:sldId id="502" r:id="rId11"/>
  </p:sldIdLst>
  <p:sldSz cx="9144000" cy="6858000" type="screen4x3"/>
  <p:notesSz cx="6669088" cy="98726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F2B800"/>
    <a:srgbClr val="A20032"/>
    <a:srgbClr val="EAB2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2" autoAdjust="0"/>
  </p:normalViewPr>
  <p:slideViewPr>
    <p:cSldViewPr>
      <p:cViewPr>
        <p:scale>
          <a:sx n="70" d="100"/>
          <a:sy n="70" d="100"/>
        </p:scale>
        <p:origin x="-1164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20" y="-108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66" cy="494186"/>
          </a:xfrm>
          <a:prstGeom prst="rect">
            <a:avLst/>
          </a:prstGeom>
        </p:spPr>
        <p:txBody>
          <a:bodyPr vert="horz" lIns="91109" tIns="45555" rIns="91109" bIns="4555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6866" y="2"/>
            <a:ext cx="2890666" cy="494186"/>
          </a:xfrm>
          <a:prstGeom prst="rect">
            <a:avLst/>
          </a:prstGeom>
        </p:spPr>
        <p:txBody>
          <a:bodyPr vert="horz" lIns="91109" tIns="45555" rIns="91109" bIns="4555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BB13BA-9108-4120-AD1B-FF933D5FD00B}" type="datetimeFigureOut">
              <a:rPr lang="es-ES"/>
              <a:pPr>
                <a:defRPr/>
              </a:pPr>
              <a:t>19/04/2012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6866" y="9376899"/>
            <a:ext cx="2890666" cy="494185"/>
          </a:xfrm>
          <a:prstGeom prst="rect">
            <a:avLst/>
          </a:prstGeom>
        </p:spPr>
        <p:txBody>
          <a:bodyPr vert="horz" lIns="91109" tIns="45555" rIns="91109" bIns="4555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1E1056-C828-4AE3-9728-1C86C682F9D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4772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66" cy="494186"/>
          </a:xfrm>
          <a:prstGeom prst="rect">
            <a:avLst/>
          </a:prstGeom>
        </p:spPr>
        <p:txBody>
          <a:bodyPr vert="horz" lIns="91109" tIns="45555" rIns="91109" bIns="4555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6866" y="2"/>
            <a:ext cx="2890666" cy="494186"/>
          </a:xfrm>
          <a:prstGeom prst="rect">
            <a:avLst/>
          </a:prstGeom>
        </p:spPr>
        <p:txBody>
          <a:bodyPr vert="horz" lIns="91109" tIns="45555" rIns="91109" bIns="4555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BB7022-5E9C-43AD-BBFA-3B1C6886AAC9}" type="datetimeFigureOut">
              <a:rPr lang="es-ES"/>
              <a:pPr>
                <a:defRPr/>
              </a:pPr>
              <a:t>19/04/2012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9" tIns="45555" rIns="91109" bIns="45555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598" y="4689239"/>
            <a:ext cx="5335893" cy="4442935"/>
          </a:xfrm>
          <a:prstGeom prst="rect">
            <a:avLst/>
          </a:prstGeom>
        </p:spPr>
        <p:txBody>
          <a:bodyPr vert="horz" lIns="91109" tIns="45555" rIns="91109" bIns="45555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6866" y="9376899"/>
            <a:ext cx="2890666" cy="494185"/>
          </a:xfrm>
          <a:prstGeom prst="rect">
            <a:avLst/>
          </a:prstGeom>
        </p:spPr>
        <p:txBody>
          <a:bodyPr vert="horz" lIns="91109" tIns="45555" rIns="91109" bIns="4555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BDB3AF2-A8DF-45ED-84E1-6B586D444FA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40022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133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133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133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133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795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7133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133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13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64650-417F-4AD7-AB01-45CF1237EAD1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105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F46E5-72F1-4AC1-A153-34723F244F6A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28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0C9E0-1A56-4D1B-BB57-F70E104413E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44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840E5-C8EB-45C2-8146-6DB4E0CC07B2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42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4935A-8B05-4473-BBD8-148AF6F58BD5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84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C439A-9A22-4253-B5EF-140208B69E6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331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470FF-274D-4ED7-833D-10B7F79E77FA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311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1BBA2-89D9-440B-A879-63D6C30DE28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55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44099-F2AB-46FD-B052-4CFB65872039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310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1AF9B-4A44-435A-BE21-460B932B3C8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798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2F38A-FE1E-4B46-8CA6-97813B0F9CD6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326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80BD81-467F-4CC6-AA9A-72E46C6B6334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641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dondear rectángulo de esquina diagonal"/>
          <p:cNvSpPr/>
          <p:nvPr/>
        </p:nvSpPr>
        <p:spPr>
          <a:xfrm>
            <a:off x="683568" y="980728"/>
            <a:ext cx="7776864" cy="5328592"/>
          </a:xfrm>
          <a:prstGeom prst="round2DiagRec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2362200" y="2895600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s-ES" sz="1000">
              <a:latin typeface="Times" pitchFamily="18" charset="0"/>
            </a:endParaRPr>
          </a:p>
        </p:txBody>
      </p:sp>
      <p:sp>
        <p:nvSpPr>
          <p:cNvPr id="1638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716463" y="2060575"/>
            <a:ext cx="215900" cy="215900"/>
          </a:xfrm>
          <a:prstGeom prst="actionButtonForwardNex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spcBef>
                <a:spcPct val="30000"/>
              </a:spcBef>
              <a:buClr>
                <a:srgbClr val="CC0000"/>
              </a:buClr>
              <a:buFont typeface="ZapfDingbats"/>
              <a:buNone/>
            </a:pPr>
            <a:endParaRPr lang="es-ES"/>
          </a:p>
        </p:txBody>
      </p:sp>
      <p:sp>
        <p:nvSpPr>
          <p:cNvPr id="16390" name="Text Box 2"/>
          <p:cNvSpPr txBox="1">
            <a:spLocks noChangeArrowheads="1"/>
          </p:cNvSpPr>
          <p:nvPr/>
        </p:nvSpPr>
        <p:spPr bwMode="auto">
          <a:xfrm>
            <a:off x="2362200" y="2895600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s-ES" sz="1000"/>
          </a:p>
        </p:txBody>
      </p:sp>
      <p:sp>
        <p:nvSpPr>
          <p:cNvPr id="16391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716463" y="2060575"/>
            <a:ext cx="215900" cy="215900"/>
          </a:xfrm>
          <a:prstGeom prst="actionButtonForwardNex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spcBef>
                <a:spcPct val="30000"/>
              </a:spcBef>
              <a:buClr>
                <a:srgbClr val="CC0000"/>
              </a:buClr>
              <a:buFont typeface="ZapfDingbats"/>
              <a:buNone/>
            </a:pPr>
            <a:endParaRPr lang="es-ES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654077" y="2348880"/>
            <a:ext cx="77755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a-ES" sz="3200" dirty="0" smtClean="0">
                <a:solidFill>
                  <a:srgbClr val="A20032"/>
                </a:solidFill>
                <a:latin typeface="Arial Black" pitchFamily="34" charset="0"/>
              </a:rPr>
              <a:t>Servei de Coordinació </a:t>
            </a:r>
          </a:p>
          <a:p>
            <a:pPr algn="ctr"/>
            <a:r>
              <a:rPr lang="ca-ES" sz="3200" dirty="0" smtClean="0">
                <a:solidFill>
                  <a:srgbClr val="A20032"/>
                </a:solidFill>
                <a:latin typeface="Arial Black" pitchFamily="34" charset="0"/>
              </a:rPr>
              <a:t>i Suport Institucional al </a:t>
            </a:r>
          </a:p>
          <a:p>
            <a:pPr algn="ctr"/>
            <a:r>
              <a:rPr lang="ca-ES" sz="3200" dirty="0" smtClean="0">
                <a:solidFill>
                  <a:srgbClr val="A20032"/>
                </a:solidFill>
                <a:latin typeface="Arial Black" pitchFamily="34" charset="0"/>
              </a:rPr>
              <a:t>Teixit Empresarial Català</a:t>
            </a:r>
            <a:endParaRPr lang="ca-ES" sz="3200" dirty="0">
              <a:solidFill>
                <a:srgbClr val="A20032"/>
              </a:solidFill>
              <a:latin typeface="Arial Black" pitchFamily="34" charset="0"/>
            </a:endParaRPr>
          </a:p>
        </p:txBody>
      </p:sp>
      <p:pic>
        <p:nvPicPr>
          <p:cNvPr id="8" name="Imat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632" y="195820"/>
            <a:ext cx="1219200" cy="628650"/>
          </a:xfrm>
          <a:prstGeom prst="rect">
            <a:avLst/>
          </a:prstGeom>
        </p:spPr>
      </p:pic>
      <p:pic>
        <p:nvPicPr>
          <p:cNvPr id="9" name="Imatg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00"/>
          <a:stretch/>
        </p:blipFill>
        <p:spPr>
          <a:xfrm>
            <a:off x="323529" y="195820"/>
            <a:ext cx="1296144" cy="491390"/>
          </a:xfrm>
          <a:prstGeom prst="rect">
            <a:avLst/>
          </a:prstGeom>
        </p:spPr>
      </p:pic>
      <p:pic>
        <p:nvPicPr>
          <p:cNvPr id="11" name="Picture 2" descr="delgovm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392" y="195820"/>
            <a:ext cx="3516056" cy="457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dondear rectángulo de esquina diagonal"/>
          <p:cNvSpPr/>
          <p:nvPr/>
        </p:nvSpPr>
        <p:spPr>
          <a:xfrm>
            <a:off x="683568" y="980728"/>
            <a:ext cx="7776864" cy="5328592"/>
          </a:xfrm>
          <a:prstGeom prst="round2DiagRec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8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716463" y="2060575"/>
            <a:ext cx="215900" cy="215900"/>
          </a:xfrm>
          <a:prstGeom prst="actionButtonForwardNex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spcBef>
                <a:spcPct val="30000"/>
              </a:spcBef>
              <a:buClr>
                <a:srgbClr val="CC0000"/>
              </a:buClr>
              <a:buFont typeface="ZapfDingbats"/>
              <a:buNone/>
            </a:pPr>
            <a:endParaRPr lang="es-ES"/>
          </a:p>
        </p:txBody>
      </p:sp>
      <p:sp>
        <p:nvSpPr>
          <p:cNvPr id="16391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716463" y="2060575"/>
            <a:ext cx="215900" cy="215900"/>
          </a:xfrm>
          <a:prstGeom prst="actionButtonForwardNex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spcBef>
                <a:spcPct val="30000"/>
              </a:spcBef>
              <a:buClr>
                <a:srgbClr val="CC0000"/>
              </a:buClr>
              <a:buFont typeface="ZapfDingbats"/>
              <a:buNone/>
            </a:pPr>
            <a:endParaRPr lang="es-ES"/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632" y="195820"/>
            <a:ext cx="1219200" cy="628650"/>
          </a:xfrm>
          <a:prstGeom prst="rect">
            <a:avLst/>
          </a:prstGeom>
        </p:spPr>
      </p:pic>
      <p:pic>
        <p:nvPicPr>
          <p:cNvPr id="6" name="Imatg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00"/>
          <a:stretch/>
        </p:blipFill>
        <p:spPr>
          <a:xfrm>
            <a:off x="323529" y="195820"/>
            <a:ext cx="1296144" cy="491390"/>
          </a:xfrm>
          <a:prstGeom prst="rect">
            <a:avLst/>
          </a:prstGeom>
        </p:spPr>
      </p:pic>
      <p:pic>
        <p:nvPicPr>
          <p:cNvPr id="8" name="Picture 2" descr="delgovm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159" y="3187760"/>
            <a:ext cx="5177137" cy="6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2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dondear rectángulo de esquina diagonal"/>
          <p:cNvSpPr/>
          <p:nvPr/>
        </p:nvSpPr>
        <p:spPr>
          <a:xfrm>
            <a:off x="437639" y="1026455"/>
            <a:ext cx="7992889" cy="5094722"/>
          </a:xfrm>
          <a:prstGeom prst="round2DiagRec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9460" name="1 Título"/>
          <p:cNvSpPr>
            <a:spLocks/>
          </p:cNvSpPr>
          <p:nvPr/>
        </p:nvSpPr>
        <p:spPr bwMode="auto">
          <a:xfrm>
            <a:off x="467543" y="358774"/>
            <a:ext cx="698405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a-ES" sz="2600" smtClean="0">
                <a:solidFill>
                  <a:srgbClr val="A20032"/>
                </a:solidFill>
                <a:latin typeface="Arial Black" pitchFamily="34" charset="0"/>
              </a:rPr>
              <a:t>Introducció </a:t>
            </a:r>
            <a:endParaRPr lang="ca-ES" sz="2600">
              <a:solidFill>
                <a:srgbClr val="A20032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73298" y="1650280"/>
            <a:ext cx="73706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800" smtClean="0"/>
              <a:t>La situació econòmica actual i la dificultat d’accés al finançament per als empresaris i les empreses catalanes ha fet necessari que tots els departaments i organismes de la Generalitat de Catalunya (GC) focalitzessin els seus esforços per donar suport a les empreses que han de liderar la reactivació econòmica de Catalunya.</a:t>
            </a:r>
          </a:p>
          <a:p>
            <a:pPr algn="just"/>
            <a:endParaRPr lang="ca-ES" sz="2000" smtClean="0"/>
          </a:p>
          <a:p>
            <a:pPr algn="just"/>
            <a:endParaRPr lang="ca-ES" sz="2000" smtClean="0"/>
          </a:p>
        </p:txBody>
      </p:sp>
    </p:spTree>
    <p:extLst>
      <p:ext uri="{BB962C8B-B14F-4D97-AF65-F5344CB8AC3E}">
        <p14:creationId xmlns:p14="http://schemas.microsoft.com/office/powerpoint/2010/main" val="566989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dondear rectángulo de esquina diagonal"/>
          <p:cNvSpPr/>
          <p:nvPr/>
        </p:nvSpPr>
        <p:spPr>
          <a:xfrm>
            <a:off x="437639" y="1026455"/>
            <a:ext cx="7992889" cy="5094722"/>
          </a:xfrm>
          <a:prstGeom prst="round2DiagRec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9460" name="1 Título"/>
          <p:cNvSpPr>
            <a:spLocks/>
          </p:cNvSpPr>
          <p:nvPr/>
        </p:nvSpPr>
        <p:spPr bwMode="auto">
          <a:xfrm>
            <a:off x="467543" y="358774"/>
            <a:ext cx="698405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a-ES" sz="2600" smtClean="0">
                <a:solidFill>
                  <a:srgbClr val="A20032"/>
                </a:solidFill>
                <a:latin typeface="Arial Black" pitchFamily="34" charset="0"/>
              </a:rPr>
              <a:t>Introducció </a:t>
            </a:r>
            <a:endParaRPr lang="ca-ES" sz="2600">
              <a:solidFill>
                <a:srgbClr val="A20032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73298" y="1650280"/>
            <a:ext cx="737060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800" smtClean="0"/>
              <a:t>Com a resultat d’aquest procés, s’ha decidit posar en marxa un nou servei, emmarcat dins de la Delegació de la Generalitat de Catalunya a Madrid, que pretén potenciar i maximitzar l’accés de les empreses catalanes a les diverses institucions dependents de l’Administració General de l’Estat (AGE) que recolzen el desenvolupament empresarial.</a:t>
            </a:r>
          </a:p>
          <a:p>
            <a:pPr algn="just"/>
            <a:endParaRPr lang="ca-ES" sz="2000" smtClean="0"/>
          </a:p>
          <a:p>
            <a:pPr algn="just"/>
            <a:endParaRPr lang="ca-ES" sz="2000" smtClean="0"/>
          </a:p>
        </p:txBody>
      </p:sp>
    </p:spTree>
    <p:extLst>
      <p:ext uri="{BB962C8B-B14F-4D97-AF65-F5344CB8AC3E}">
        <p14:creationId xmlns:p14="http://schemas.microsoft.com/office/powerpoint/2010/main" val="4253151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dondear rectángulo de esquina diagonal"/>
          <p:cNvSpPr/>
          <p:nvPr/>
        </p:nvSpPr>
        <p:spPr>
          <a:xfrm>
            <a:off x="437639" y="1026455"/>
            <a:ext cx="7992889" cy="5094722"/>
          </a:xfrm>
          <a:prstGeom prst="round2DiagRec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" name="2 CuadroTexto"/>
          <p:cNvSpPr txBox="1"/>
          <p:nvPr/>
        </p:nvSpPr>
        <p:spPr>
          <a:xfrm>
            <a:off x="773298" y="1196752"/>
            <a:ext cx="7370601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600" dirty="0" smtClean="0"/>
              <a:t>En l’actualitat existeixen diferents Institucions i Instruments dependents de l’Administració General de l’Estat que concedeixen ajuts, serveis o finançament públic:</a:t>
            </a:r>
          </a:p>
          <a:p>
            <a:pPr marL="2628900" lvl="5" indent="-342900" algn="just">
              <a:buFont typeface="Wingdings" pitchFamily="2" charset="2"/>
              <a:buChar char="q"/>
            </a:pPr>
            <a:r>
              <a:rPr lang="ca-ES" sz="2600" dirty="0" smtClean="0">
                <a:solidFill>
                  <a:srgbClr val="A20032"/>
                </a:solidFill>
              </a:rPr>
              <a:t>ICO </a:t>
            </a:r>
          </a:p>
          <a:p>
            <a:pPr marL="2628900" lvl="5" indent="-342900" algn="just">
              <a:buFont typeface="Wingdings" pitchFamily="2" charset="2"/>
              <a:buChar char="q"/>
            </a:pPr>
            <a:r>
              <a:rPr lang="ca-ES" sz="2600" dirty="0" smtClean="0">
                <a:solidFill>
                  <a:srgbClr val="A20032"/>
                </a:solidFill>
              </a:rPr>
              <a:t>AXIS</a:t>
            </a:r>
          </a:p>
          <a:p>
            <a:pPr marL="2628900" lvl="5" indent="-342900" algn="just">
              <a:buFont typeface="Wingdings" pitchFamily="2" charset="2"/>
              <a:buChar char="q"/>
            </a:pPr>
            <a:r>
              <a:rPr lang="ca-ES" sz="2600" dirty="0" smtClean="0">
                <a:solidFill>
                  <a:srgbClr val="A20032"/>
                </a:solidFill>
              </a:rPr>
              <a:t>COFIDES</a:t>
            </a:r>
          </a:p>
          <a:p>
            <a:pPr marL="2628900" lvl="5" indent="-342900" algn="just">
              <a:buFont typeface="Wingdings" pitchFamily="2" charset="2"/>
              <a:buChar char="q"/>
            </a:pPr>
            <a:r>
              <a:rPr lang="ca-ES" sz="2600" dirty="0" smtClean="0">
                <a:solidFill>
                  <a:srgbClr val="A20032"/>
                </a:solidFill>
              </a:rPr>
              <a:t>ENISA</a:t>
            </a:r>
          </a:p>
          <a:p>
            <a:pPr marL="2628900" lvl="5" indent="-342900" algn="just">
              <a:buFont typeface="Wingdings" pitchFamily="2" charset="2"/>
              <a:buChar char="q"/>
            </a:pPr>
            <a:r>
              <a:rPr lang="ca-ES" sz="2600" dirty="0" smtClean="0">
                <a:solidFill>
                  <a:srgbClr val="A20032"/>
                </a:solidFill>
              </a:rPr>
              <a:t>CDTI</a:t>
            </a:r>
          </a:p>
          <a:p>
            <a:pPr marL="2628900" lvl="5" indent="-342900" algn="just">
              <a:buFont typeface="Wingdings" pitchFamily="2" charset="2"/>
              <a:buChar char="q"/>
            </a:pPr>
            <a:r>
              <a:rPr lang="ca-ES" sz="2600" dirty="0" smtClean="0">
                <a:solidFill>
                  <a:srgbClr val="A20032"/>
                </a:solidFill>
              </a:rPr>
              <a:t>ICEX</a:t>
            </a:r>
          </a:p>
          <a:p>
            <a:pPr marL="2628900" lvl="5" indent="-342900" algn="just">
              <a:buFont typeface="Wingdings" pitchFamily="2" charset="2"/>
              <a:buChar char="q"/>
            </a:pPr>
            <a:r>
              <a:rPr lang="ca-ES" sz="2600" dirty="0" smtClean="0">
                <a:solidFill>
                  <a:srgbClr val="A20032"/>
                </a:solidFill>
              </a:rPr>
              <a:t>FIEM</a:t>
            </a:r>
          </a:p>
          <a:p>
            <a:pPr algn="just"/>
            <a:endParaRPr lang="ca-ES" sz="2000" dirty="0" smtClean="0"/>
          </a:p>
          <a:p>
            <a:pPr algn="just"/>
            <a:endParaRPr lang="ca-ES" sz="2000" dirty="0" smtClean="0"/>
          </a:p>
        </p:txBody>
      </p:sp>
      <p:sp>
        <p:nvSpPr>
          <p:cNvPr id="8" name="1 Título"/>
          <p:cNvSpPr>
            <a:spLocks/>
          </p:cNvSpPr>
          <p:nvPr/>
        </p:nvSpPr>
        <p:spPr bwMode="auto">
          <a:xfrm>
            <a:off x="251520" y="448467"/>
            <a:ext cx="611996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a-ES" sz="2600" dirty="0" smtClean="0">
                <a:solidFill>
                  <a:srgbClr val="A20032"/>
                </a:solidFill>
                <a:latin typeface="Arial Black" pitchFamily="34" charset="0"/>
              </a:rPr>
              <a:t>Instruments de l’AGE</a:t>
            </a:r>
            <a:endParaRPr lang="ca-ES" sz="2600" dirty="0">
              <a:solidFill>
                <a:srgbClr val="A2003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468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dondear rectángulo de esquina diagonal"/>
          <p:cNvSpPr/>
          <p:nvPr/>
        </p:nvSpPr>
        <p:spPr>
          <a:xfrm>
            <a:off x="422391" y="945994"/>
            <a:ext cx="8293013" cy="5554840"/>
          </a:xfrm>
          <a:prstGeom prst="round2DiagRec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" name="2 CuadroTexto"/>
          <p:cNvSpPr txBox="1"/>
          <p:nvPr/>
        </p:nvSpPr>
        <p:spPr>
          <a:xfrm>
            <a:off x="780002" y="1090460"/>
            <a:ext cx="7680430" cy="63863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ca-ES" sz="1500" b="1" dirty="0" smtClean="0">
                <a:solidFill>
                  <a:srgbClr val="A20032"/>
                </a:solidFill>
              </a:rPr>
              <a:t>ICO: </a:t>
            </a:r>
            <a:r>
              <a:rPr lang="ca-ES" sz="1500" b="1" dirty="0" smtClean="0"/>
              <a:t>facilita el finançament per promoure activitats econòmiques </a:t>
            </a:r>
            <a:r>
              <a:rPr lang="ca-ES" sz="1500" dirty="0" smtClean="0"/>
              <a:t>que contribueixin al </a:t>
            </a:r>
            <a:r>
              <a:rPr lang="ca-ES" sz="1500" b="1" dirty="0" smtClean="0"/>
              <a:t>creixement </a:t>
            </a:r>
            <a:r>
              <a:rPr lang="ca-ES" sz="1500" dirty="0" smtClean="0"/>
              <a:t>i a la millora de la distribució de la riquesa. Finançament d’Ajuntaments, VPO, cine, ICO directe, Inversions de petites i mitjanes empreses, etc.  </a:t>
            </a:r>
          </a:p>
          <a:p>
            <a:pPr algn="just"/>
            <a:endParaRPr lang="ca-ES" sz="1500" dirty="0" smtClean="0"/>
          </a:p>
          <a:p>
            <a:pPr algn="just"/>
            <a:r>
              <a:rPr lang="ca-ES" sz="1500" b="1" dirty="0" smtClean="0">
                <a:solidFill>
                  <a:srgbClr val="A20032"/>
                </a:solidFill>
              </a:rPr>
              <a:t>AXIS:  </a:t>
            </a:r>
            <a:r>
              <a:rPr lang="ca-ES" sz="1500" dirty="0" smtClean="0"/>
              <a:t>posa a disposició de les empreses </a:t>
            </a:r>
            <a:r>
              <a:rPr lang="ca-ES" sz="1500" b="1" dirty="0" smtClean="0"/>
              <a:t>instruments de capital i quasi-capital per a finançar les necessitats de creixement</a:t>
            </a:r>
            <a:r>
              <a:rPr lang="ca-ES" sz="1500" dirty="0" smtClean="0"/>
              <a:t> de les empreses</a:t>
            </a:r>
          </a:p>
          <a:p>
            <a:pPr algn="just"/>
            <a:endParaRPr lang="ca-ES" sz="1500" dirty="0" smtClean="0">
              <a:solidFill>
                <a:srgbClr val="A20032"/>
              </a:solidFill>
            </a:endParaRPr>
          </a:p>
          <a:p>
            <a:pPr algn="just"/>
            <a:r>
              <a:rPr lang="ca-ES" sz="1500" b="1" dirty="0" smtClean="0">
                <a:solidFill>
                  <a:srgbClr val="A20032"/>
                </a:solidFill>
              </a:rPr>
              <a:t>COFIDES: </a:t>
            </a:r>
            <a:r>
              <a:rPr lang="ca-ES" sz="1500" b="1" dirty="0" smtClean="0"/>
              <a:t>facilita finançament a projectes d’inversió a l’exterior </a:t>
            </a:r>
            <a:r>
              <a:rPr lang="ca-ES" sz="1500" dirty="0" smtClean="0"/>
              <a:t>en els quals hi hagi algun tipus d’interès espanyol per a contribuir tant al </a:t>
            </a:r>
            <a:r>
              <a:rPr lang="ca-ES" sz="1500" b="1" dirty="0" smtClean="0"/>
              <a:t>desenvolupament</a:t>
            </a:r>
            <a:r>
              <a:rPr lang="ca-ES" sz="1500" dirty="0" smtClean="0"/>
              <a:t> dels països receptors de les inversions com a la </a:t>
            </a:r>
            <a:r>
              <a:rPr lang="ca-ES" sz="1500" b="1" dirty="0" smtClean="0"/>
              <a:t>internacionalització</a:t>
            </a:r>
            <a:r>
              <a:rPr lang="ca-ES" sz="1500" dirty="0" smtClean="0"/>
              <a:t> de l’economia i de les empreses espanyoles. </a:t>
            </a:r>
          </a:p>
          <a:p>
            <a:pPr algn="just"/>
            <a:endParaRPr lang="ca-ES" sz="1500" dirty="0" smtClean="0"/>
          </a:p>
          <a:p>
            <a:pPr algn="just"/>
            <a:r>
              <a:rPr lang="ca-ES" sz="1500" b="1" dirty="0" smtClean="0">
                <a:solidFill>
                  <a:srgbClr val="A20032"/>
                </a:solidFill>
              </a:rPr>
              <a:t>ENISA: </a:t>
            </a:r>
            <a:r>
              <a:rPr lang="ca-ES" sz="1500" b="1" dirty="0" smtClean="0"/>
              <a:t>proporciona a les pimes instruments i fórmules de finançament </a:t>
            </a:r>
            <a:r>
              <a:rPr lang="ca-ES" sz="1500" dirty="0" smtClean="0"/>
              <a:t>a llarg termini que permeti reforçar les seves estructures financeres. </a:t>
            </a:r>
          </a:p>
          <a:p>
            <a:pPr algn="just"/>
            <a:endParaRPr lang="ca-ES" sz="1500" dirty="0" smtClean="0"/>
          </a:p>
          <a:p>
            <a:pPr algn="just"/>
            <a:r>
              <a:rPr lang="ca-ES" sz="1500" b="1" dirty="0" smtClean="0">
                <a:solidFill>
                  <a:srgbClr val="A20032"/>
                </a:solidFill>
              </a:rPr>
              <a:t>CDTI: </a:t>
            </a:r>
            <a:r>
              <a:rPr lang="ca-ES" sz="1500" b="1" dirty="0" smtClean="0"/>
              <a:t>facilita finançament i recolzament als projectes d’ </a:t>
            </a:r>
            <a:r>
              <a:rPr lang="ca-ES" sz="1500" b="1" dirty="0" err="1" smtClean="0"/>
              <a:t>I+D+i</a:t>
            </a:r>
            <a:r>
              <a:rPr lang="ca-ES" sz="1500" dirty="0" smtClean="0"/>
              <a:t> d’empreses espanyoles en els àmbits </a:t>
            </a:r>
            <a:r>
              <a:rPr lang="ca-ES" sz="1500" b="1" dirty="0" smtClean="0"/>
              <a:t>estatal i internacional. </a:t>
            </a:r>
          </a:p>
          <a:p>
            <a:pPr algn="just"/>
            <a:endParaRPr lang="ca-ES" sz="1500" b="1" dirty="0" smtClean="0"/>
          </a:p>
          <a:p>
            <a:pPr algn="just"/>
            <a:r>
              <a:rPr lang="ca-ES" sz="1500" b="1" dirty="0" smtClean="0">
                <a:solidFill>
                  <a:srgbClr val="A20032"/>
                </a:solidFill>
              </a:rPr>
              <a:t>ICEX: </a:t>
            </a:r>
            <a:r>
              <a:rPr lang="ca-ES" sz="1600" dirty="0" smtClean="0"/>
              <a:t>presta els seus serveis a les empreses espanyoles amb la finalitat de fomentar les seves </a:t>
            </a:r>
            <a:r>
              <a:rPr lang="ca-ES" sz="1600" b="1" dirty="0" smtClean="0"/>
              <a:t>exportacions i facilitar la seva implantació internacional.</a:t>
            </a:r>
            <a:endParaRPr lang="ca-ES" sz="1500" b="1" dirty="0" smtClean="0">
              <a:solidFill>
                <a:srgbClr val="A20032"/>
              </a:solidFill>
            </a:endParaRPr>
          </a:p>
          <a:p>
            <a:pPr algn="just">
              <a:defRPr/>
            </a:pPr>
            <a:endParaRPr lang="ca-ES" sz="1500" b="1" dirty="0" smtClean="0">
              <a:solidFill>
                <a:srgbClr val="A20032"/>
              </a:solidFill>
            </a:endParaRPr>
          </a:p>
          <a:p>
            <a:pPr algn="just">
              <a:defRPr/>
            </a:pPr>
            <a:r>
              <a:rPr lang="ca-ES" sz="1500" b="1" dirty="0" smtClean="0">
                <a:solidFill>
                  <a:srgbClr val="A20032"/>
                </a:solidFill>
              </a:rPr>
              <a:t>FIEM: </a:t>
            </a:r>
            <a:r>
              <a:rPr lang="ca-ES" sz="1600" dirty="0" smtClean="0">
                <a:solidFill>
                  <a:srgbClr val="000000"/>
                </a:solidFill>
                <a:cs typeface="Arial" pitchFamily="34" charset="0"/>
              </a:rPr>
              <a:t>(Fons per a la Internacionalització de l’Empresa). </a:t>
            </a:r>
            <a:r>
              <a:rPr lang="ca-ES" sz="1500" b="1" dirty="0" smtClean="0"/>
              <a:t>Atorga recolzament  financer oficial a la internacionalització.</a:t>
            </a:r>
          </a:p>
          <a:p>
            <a:pPr algn="just"/>
            <a:endParaRPr lang="ca-ES" sz="1500" b="1" dirty="0" smtClean="0"/>
          </a:p>
          <a:p>
            <a:pPr algn="just"/>
            <a:endParaRPr lang="ca-ES" sz="1500" b="1" dirty="0" smtClean="0"/>
          </a:p>
          <a:p>
            <a:pPr algn="just"/>
            <a:endParaRPr lang="ca-ES" sz="1500" b="1" dirty="0" smtClean="0"/>
          </a:p>
          <a:p>
            <a:pPr algn="just"/>
            <a:endParaRPr lang="ca-ES" sz="1600" b="1" dirty="0"/>
          </a:p>
        </p:txBody>
      </p:sp>
      <p:sp>
        <p:nvSpPr>
          <p:cNvPr id="7" name="1 Título"/>
          <p:cNvSpPr>
            <a:spLocks/>
          </p:cNvSpPr>
          <p:nvPr/>
        </p:nvSpPr>
        <p:spPr bwMode="auto">
          <a:xfrm>
            <a:off x="251520" y="448467"/>
            <a:ext cx="611996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a-ES" sz="2600" dirty="0" smtClean="0">
                <a:solidFill>
                  <a:srgbClr val="A20032"/>
                </a:solidFill>
                <a:latin typeface="Arial Black" pitchFamily="34" charset="0"/>
              </a:rPr>
              <a:t>Instruments de l’AGE</a:t>
            </a:r>
            <a:endParaRPr lang="ca-ES" sz="2600" dirty="0">
              <a:solidFill>
                <a:srgbClr val="A2003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11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dondear rectángulo de esquina diagonal"/>
          <p:cNvSpPr/>
          <p:nvPr/>
        </p:nvSpPr>
        <p:spPr>
          <a:xfrm>
            <a:off x="395536" y="980728"/>
            <a:ext cx="8319868" cy="5448668"/>
          </a:xfrm>
          <a:prstGeom prst="round2DiagRec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" name="2 CuadroTexto"/>
          <p:cNvSpPr txBox="1"/>
          <p:nvPr/>
        </p:nvSpPr>
        <p:spPr>
          <a:xfrm>
            <a:off x="500034" y="1124744"/>
            <a:ext cx="803240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a-ES" sz="2400" dirty="0"/>
              <a:t>Àmplia oferta de productes i serveis poc coneguts per les empreses </a:t>
            </a:r>
            <a:r>
              <a:rPr lang="ca-ES" sz="2400" dirty="0" smtClean="0"/>
              <a:t>catalanes</a:t>
            </a:r>
          </a:p>
          <a:p>
            <a:pPr algn="just"/>
            <a:endParaRPr lang="ca-ES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ca-ES" sz="2400" dirty="0" smtClean="0"/>
              <a:t>Institucions centralitzades (amb una sola oficina o un nombre molt reduït de sucursals). </a:t>
            </a:r>
            <a:r>
              <a:rPr lang="ca-ES" sz="2400" dirty="0"/>
              <a:t>Importància del coneixement intern de l'organització</a:t>
            </a:r>
            <a:r>
              <a:rPr lang="ca-ES" sz="240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ca-ES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ca-ES" sz="2400" dirty="0" smtClean="0">
                <a:sym typeface="Wingdings" pitchFamily="2" charset="2"/>
              </a:rPr>
              <a:t>Utilització en alguns casos del sistema financer privat, que actua com a intermediari en programes de finançament de Mediació.</a:t>
            </a:r>
            <a:r>
              <a:rPr lang="ca-ES" sz="2400" dirty="0" smtClean="0"/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ca-ES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ca-ES" sz="2400" dirty="0" smtClean="0"/>
              <a:t>Inici de la implantació de canals innovadors </a:t>
            </a:r>
            <a:r>
              <a:rPr lang="ca-ES" sz="2400" dirty="0" smtClean="0">
                <a:sym typeface="Wingdings" pitchFamily="2" charset="2"/>
              </a:rPr>
              <a:t> tramitació de sol·licituds de finançament a través de la web. 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a-ES" sz="2400" dirty="0" smtClean="0">
              <a:sym typeface="Wingdings" pitchFamily="2" charset="2"/>
            </a:endParaRPr>
          </a:p>
          <a:p>
            <a:endParaRPr lang="ca-ES" sz="2400" dirty="0" smtClean="0"/>
          </a:p>
          <a:p>
            <a:endParaRPr lang="ca-ES" sz="2400" dirty="0"/>
          </a:p>
        </p:txBody>
      </p:sp>
      <p:sp>
        <p:nvSpPr>
          <p:cNvPr id="5" name="1 Título"/>
          <p:cNvSpPr>
            <a:spLocks/>
          </p:cNvSpPr>
          <p:nvPr/>
        </p:nvSpPr>
        <p:spPr bwMode="auto">
          <a:xfrm>
            <a:off x="251520" y="448467"/>
            <a:ext cx="611996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a-ES" sz="2600" dirty="0" smtClean="0">
                <a:solidFill>
                  <a:srgbClr val="A20032"/>
                </a:solidFill>
                <a:latin typeface="Arial Black" pitchFamily="34" charset="0"/>
              </a:rPr>
              <a:t>Instruments de l’AGE</a:t>
            </a:r>
            <a:endParaRPr lang="ca-ES" sz="2600" dirty="0">
              <a:solidFill>
                <a:srgbClr val="A2003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0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dondear rectángulo de esquina diagonal"/>
          <p:cNvSpPr/>
          <p:nvPr/>
        </p:nvSpPr>
        <p:spPr>
          <a:xfrm>
            <a:off x="827584" y="1124744"/>
            <a:ext cx="7632848" cy="5184576"/>
          </a:xfrm>
          <a:prstGeom prst="round2DiagRec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" name="2 CuadroTexto"/>
          <p:cNvSpPr txBox="1"/>
          <p:nvPr/>
        </p:nvSpPr>
        <p:spPr>
          <a:xfrm>
            <a:off x="1043875" y="1571611"/>
            <a:ext cx="709972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600" dirty="0" smtClean="0"/>
              <a:t>En molts d’aquests instruments conflueixen els objectius, finalitats i productes en algunes de les institucions dependents de la Generalitat de Catalunya</a:t>
            </a:r>
            <a:r>
              <a:rPr lang="ca-ES" sz="2600" b="1" dirty="0" smtClean="0"/>
              <a:t>:</a:t>
            </a:r>
          </a:p>
          <a:p>
            <a:pPr algn="just"/>
            <a:endParaRPr lang="ca-ES" sz="2600" b="1" dirty="0" smtClean="0"/>
          </a:p>
          <a:p>
            <a:pPr marL="2628900" lvl="5" indent="-342900">
              <a:buFont typeface="Wingdings" pitchFamily="2" charset="2"/>
              <a:buChar char="q"/>
            </a:pPr>
            <a:r>
              <a:rPr lang="ca-ES" sz="2600" dirty="0" smtClean="0">
                <a:solidFill>
                  <a:srgbClr val="A20032"/>
                </a:solidFill>
              </a:rPr>
              <a:t>ICF</a:t>
            </a:r>
          </a:p>
          <a:p>
            <a:pPr marL="2628900" lvl="5" indent="-342900">
              <a:buFont typeface="Wingdings" pitchFamily="2" charset="2"/>
              <a:buChar char="q"/>
            </a:pPr>
            <a:r>
              <a:rPr lang="ca-ES" sz="2600" dirty="0" smtClean="0">
                <a:solidFill>
                  <a:srgbClr val="A20032"/>
                </a:solidFill>
              </a:rPr>
              <a:t>ACC1Ó</a:t>
            </a:r>
          </a:p>
          <a:p>
            <a:pPr marL="2628900" lvl="5" indent="-342900">
              <a:buFont typeface="Wingdings" pitchFamily="2" charset="2"/>
              <a:buChar char="q"/>
            </a:pPr>
            <a:r>
              <a:rPr lang="ca-ES" sz="2600" dirty="0" smtClean="0">
                <a:solidFill>
                  <a:srgbClr val="A20032"/>
                </a:solidFill>
              </a:rPr>
              <a:t>Avalis SGR</a:t>
            </a:r>
          </a:p>
          <a:p>
            <a:pPr algn="just"/>
            <a:endParaRPr lang="ca-ES" sz="2600" b="1" dirty="0" smtClean="0"/>
          </a:p>
          <a:p>
            <a:pPr algn="just"/>
            <a:endParaRPr lang="ca-ES" sz="2000" dirty="0" smtClean="0"/>
          </a:p>
        </p:txBody>
      </p:sp>
      <p:sp>
        <p:nvSpPr>
          <p:cNvPr id="6" name="1 Título"/>
          <p:cNvSpPr>
            <a:spLocks/>
          </p:cNvSpPr>
          <p:nvPr/>
        </p:nvSpPr>
        <p:spPr bwMode="auto">
          <a:xfrm>
            <a:off x="467543" y="358774"/>
            <a:ext cx="82089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a-ES" sz="2600" smtClean="0">
                <a:solidFill>
                  <a:srgbClr val="A20032"/>
                </a:solidFill>
                <a:latin typeface="Arial Black" pitchFamily="34" charset="0"/>
              </a:rPr>
              <a:t>Instruments de la GC</a:t>
            </a:r>
            <a:endParaRPr lang="ca-ES" sz="2600">
              <a:solidFill>
                <a:srgbClr val="A2003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540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dondear rectángulo de esquina diagonal"/>
          <p:cNvSpPr/>
          <p:nvPr/>
        </p:nvSpPr>
        <p:spPr>
          <a:xfrm>
            <a:off x="428596" y="785794"/>
            <a:ext cx="8215370" cy="5715040"/>
          </a:xfrm>
          <a:prstGeom prst="round2DiagRec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" name="1 Título"/>
          <p:cNvSpPr>
            <a:spLocks/>
          </p:cNvSpPr>
          <p:nvPr/>
        </p:nvSpPr>
        <p:spPr bwMode="auto">
          <a:xfrm>
            <a:off x="428596" y="332655"/>
            <a:ext cx="626397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a-ES" sz="2600" smtClean="0">
                <a:solidFill>
                  <a:srgbClr val="A20032"/>
                </a:solidFill>
                <a:latin typeface="Arial Black" pitchFamily="34" charset="0"/>
              </a:rPr>
              <a:t>Nou Servei a la Delegació</a:t>
            </a:r>
            <a:endParaRPr lang="ca-ES" sz="2600">
              <a:solidFill>
                <a:srgbClr val="A20032"/>
              </a:solidFill>
              <a:latin typeface="Arial Black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71472" y="1005238"/>
            <a:ext cx="7960968" cy="580813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>
            <a:prstShdw prst="shdw17" dist="17961" dir="2700000">
              <a:schemeClr val="bg1">
                <a:lumMod val="50000"/>
              </a:schemeClr>
            </a:prstShdw>
          </a:effec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ca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 posa en funcionament, emmarcat dins de la Delegació del Govern de la Generalitat de Catalunya a Madrid i en coordinació amb ACC1Ó i el Grup ICF, un nou Servei de Coordinació i Suport Institucional al Finançament Empresarial.</a:t>
            </a:r>
          </a:p>
          <a:p>
            <a:pPr algn="just">
              <a:defRPr/>
            </a:pPr>
            <a:endParaRPr lang="ca-E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ca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servei </a:t>
            </a:r>
            <a:r>
              <a:rPr lang="ca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està dirigit per 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l’Olga</a:t>
            </a:r>
            <a:r>
              <a:rPr lang="ca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Garcia </a:t>
            </a:r>
            <a:r>
              <a:rPr lang="ca-E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Frey</a:t>
            </a:r>
            <a:r>
              <a:rPr lang="ca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que fins ara era Directora General Comercial de l’ICO i, anteriorment, va ser Directora de l’ICF i </a:t>
            </a:r>
            <a:r>
              <a:rPr lang="ca-E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d’Avalis</a:t>
            </a:r>
            <a:r>
              <a:rPr lang="ca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 Catalunya SGR.</a:t>
            </a:r>
          </a:p>
          <a:p>
            <a:pPr algn="just">
              <a:defRPr/>
            </a:pPr>
            <a:endParaRPr lang="ca-E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ca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Així mateix, aquest nou servei romandrà a disposició de les Cambres de Comerç i les Associacions Empresarials.</a:t>
            </a:r>
            <a:endParaRPr lang="ca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398314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dondear rectángulo de esquina diagonal"/>
          <p:cNvSpPr/>
          <p:nvPr/>
        </p:nvSpPr>
        <p:spPr>
          <a:xfrm>
            <a:off x="428596" y="785793"/>
            <a:ext cx="8215370" cy="5842019"/>
          </a:xfrm>
          <a:prstGeom prst="round2DiagRec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" name="1 Título"/>
          <p:cNvSpPr>
            <a:spLocks/>
          </p:cNvSpPr>
          <p:nvPr/>
        </p:nvSpPr>
        <p:spPr bwMode="auto">
          <a:xfrm>
            <a:off x="129747" y="332656"/>
            <a:ext cx="626397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a-ES" sz="2600" smtClean="0">
                <a:solidFill>
                  <a:srgbClr val="A20032"/>
                </a:solidFill>
                <a:latin typeface="Arial Black" pitchFamily="34" charset="0"/>
              </a:rPr>
              <a:t>Objectius del Nou Servei</a:t>
            </a:r>
            <a:endParaRPr lang="ca-ES" sz="2600">
              <a:solidFill>
                <a:srgbClr val="A20032"/>
              </a:solidFill>
              <a:latin typeface="Arial Black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55576" y="980728"/>
            <a:ext cx="7488832" cy="554461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>
            <a:prstShdw prst="shdw17" dist="17961" dir="2700000">
              <a:schemeClr val="bg1">
                <a:lumMod val="50000"/>
              </a:schemeClr>
            </a:prstShdw>
          </a:effec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ca-E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Mantenir coneixement, contactes i relacions amb tots els agents públics dependents de l’Administració General de l’Estat dins l’àmbit del finançament de les empreses.</a:t>
            </a:r>
          </a:p>
          <a:p>
            <a:pPr algn="just">
              <a:defRPr/>
            </a:pPr>
            <a:endParaRPr lang="ca-E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ca-E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Posar en coneixement i coordinar amb els diferents instruments de la Generalitat de Catalunya amb la mateixa finalitat les diferents actuacions que es duen a terme per part de l’Administració General de l’Estat.</a:t>
            </a:r>
          </a:p>
          <a:p>
            <a:pPr algn="just">
              <a:defRPr/>
            </a:pPr>
            <a:endParaRPr lang="ca-E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ca-E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Assessorar les empreses catalanes en el seu procés d’obtenció de finançament dels instruments dependents de  l’Administració  General de l’Estat: </a:t>
            </a:r>
          </a:p>
          <a:p>
            <a:pPr lvl="2" algn="just">
              <a:defRPr/>
            </a:pPr>
            <a:r>
              <a:rPr lang="ca-E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Presentació dels diversos instruments a grups d’empreses i/o associacions empresarials a Catalunya.</a:t>
            </a:r>
          </a:p>
          <a:p>
            <a:pPr lvl="2" algn="just">
              <a:defRPr/>
            </a:pPr>
            <a:r>
              <a:rPr lang="ca-E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Assessorament personalitzat a empreses individuals a Madrid.</a:t>
            </a:r>
          </a:p>
          <a:p>
            <a:pPr lvl="2" algn="just">
              <a:defRPr/>
            </a:pPr>
            <a:r>
              <a:rPr lang="ca-E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Canalització d’expedients als instruments. </a:t>
            </a:r>
          </a:p>
          <a:p>
            <a:pPr lvl="2" algn="just">
              <a:defRPr/>
            </a:pPr>
            <a:r>
              <a:rPr lang="ca-E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Negociació amb els agents per dur a bon terme les operacions de finançament.</a:t>
            </a:r>
            <a:endParaRPr lang="ca-E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1540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Presentación16</Template>
  <TotalTime>4702</TotalTime>
  <Words>628</Words>
  <Application>Microsoft Office PowerPoint</Application>
  <PresentationFormat>Presentació en pantalla (4:3)</PresentationFormat>
  <Paragraphs>63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10</vt:i4>
      </vt:variant>
    </vt:vector>
  </HeadingPairs>
  <TitlesOfParts>
    <vt:vector size="11" baseType="lpstr">
      <vt:lpstr>Tema de 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Instituto de Credito Oficial Paseo del Prado 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ico193</dc:creator>
  <cp:lastModifiedBy>mllor</cp:lastModifiedBy>
  <cp:revision>549</cp:revision>
  <cp:lastPrinted>2012-04-18T16:20:08Z</cp:lastPrinted>
  <dcterms:created xsi:type="dcterms:W3CDTF">2011-02-09T15:25:20Z</dcterms:created>
  <dcterms:modified xsi:type="dcterms:W3CDTF">2012-04-19T10:30:39Z</dcterms:modified>
</cp:coreProperties>
</file>