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drawings/drawing1.xml" ContentType="application/vnd.openxmlformats-officedocument.drawingml.chartshapes+xml"/>
  <Override PartName="/ppt/charts/chart7.xml" ContentType="application/vnd.openxmlformats-officedocument.drawingml.chart+xml"/>
  <Override PartName="/ppt/notesSlides/notesSlide7.xml" ContentType="application/vnd.openxmlformats-officedocument.presentationml.notesSlide+xml"/>
  <Override PartName="/ppt/charts/chart8.xml" ContentType="application/vnd.openxmlformats-officedocument.drawingml.chart+xml"/>
  <Override PartName="/ppt/notesSlides/notesSlide8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9.xml" ContentType="application/vnd.openxmlformats-officedocument.presentationml.notesSlide+xml"/>
  <Override PartName="/ppt/charts/chart11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2.xml" ContentType="application/vnd.openxmlformats-officedocument.presentationml.notesSlide+xml"/>
  <Override PartName="/ppt/charts/chart14.xml" ContentType="application/vnd.openxmlformats-officedocument.drawingml.char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15.xml" ContentType="application/vnd.openxmlformats-officedocument.drawingml.chart+xml"/>
  <Override PartName="/ppt/notesSlides/notesSlide15.xml" ContentType="application/vnd.openxmlformats-officedocument.presentationml.notesSlide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notesSlides/notesSlide16.xml" ContentType="application/vnd.openxmlformats-officedocument.presentationml.notesSlide+xml"/>
  <Override PartName="/ppt/charts/chart18.xml" ContentType="application/vnd.openxmlformats-officedocument.drawingml.chart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rts/chart19.xml" ContentType="application/vnd.openxmlformats-officedocument.drawingml.chart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20.xml" ContentType="application/vnd.openxmlformats-officedocument.drawingml.chart+xml"/>
  <Override PartName="/ppt/notesSlides/notesSlide21.xml" ContentType="application/vnd.openxmlformats-officedocument.presentationml.notesSlide+xml"/>
  <Override PartName="/ppt/charts/chart21.xml" ContentType="application/vnd.openxmlformats-officedocument.drawingml.chart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25"/>
  </p:notes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7" r:id="rId10"/>
    <p:sldId id="293" r:id="rId11"/>
    <p:sldId id="269" r:id="rId12"/>
    <p:sldId id="270" r:id="rId13"/>
    <p:sldId id="271" r:id="rId14"/>
    <p:sldId id="283" r:id="rId15"/>
    <p:sldId id="284" r:id="rId16"/>
    <p:sldId id="294" r:id="rId17"/>
    <p:sldId id="275" r:id="rId18"/>
    <p:sldId id="276" r:id="rId19"/>
    <p:sldId id="285" r:id="rId20"/>
    <p:sldId id="288" r:id="rId21"/>
    <p:sldId id="279" r:id="rId22"/>
    <p:sldId id="280" r:id="rId23"/>
    <p:sldId id="290" r:id="rId24"/>
  </p:sldIdLst>
  <p:sldSz cx="9906000" cy="6858000" type="A4"/>
  <p:notesSz cx="6735763" cy="986631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60D8AABC-36A1-4D32-992E-F004FC73AA5A}">
          <p14:sldIdLst>
            <p14:sldId id="257"/>
            <p14:sldId id="259"/>
            <p14:sldId id="260"/>
            <p14:sldId id="261"/>
            <p14:sldId id="262"/>
            <p14:sldId id="263"/>
            <p14:sldId id="264"/>
            <p14:sldId id="265"/>
            <p14:sldId id="267"/>
            <p14:sldId id="293"/>
            <p14:sldId id="269"/>
            <p14:sldId id="270"/>
            <p14:sldId id="271"/>
            <p14:sldId id="283"/>
            <p14:sldId id="284"/>
            <p14:sldId id="294"/>
            <p14:sldId id="275"/>
            <p14:sldId id="276"/>
            <p14:sldId id="285"/>
            <p14:sldId id="288"/>
            <p14:sldId id="279"/>
            <p14:sldId id="280"/>
            <p14:sldId id="29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41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7CE84F3-28C3-443E-9E96-99CF82512B78}" styleName="Estilo oscuro 1 - Énfasis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1722" autoAdjust="0"/>
  </p:normalViewPr>
  <p:slideViewPr>
    <p:cSldViewPr>
      <p:cViewPr>
        <p:scale>
          <a:sx n="69" d="100"/>
          <a:sy n="69" d="100"/>
        </p:scale>
        <p:origin x="-1032" y="-7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-1914" y="558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2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Hoja_de_c_lculo_de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766729309893666"/>
          <c:y val="3.1190788129086051E-2"/>
          <c:w val="0.72848948374760991"/>
          <c:h val="0.64906303236797269"/>
        </c:manualLayout>
      </c:layout>
      <c:pie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Consultes</c:v>
                </c:pt>
              </c:strCache>
            </c:strRef>
          </c:tx>
          <c:spPr>
            <a:ln w="10770">
              <a:solidFill>
                <a:schemeClr val="tx1"/>
              </a:solidFill>
              <a:prstDash val="solid"/>
            </a:ln>
          </c:spPr>
          <c:explosion val="12"/>
          <c:dPt>
            <c:idx val="0"/>
            <c:bubble3D val="0"/>
            <c:spPr>
              <a:solidFill>
                <a:srgbClr val="FF6600"/>
              </a:solidFill>
              <a:ln w="10770">
                <a:solidFill>
                  <a:schemeClr val="tx1"/>
                </a:solidFill>
                <a:prstDash val="solid"/>
              </a:ln>
            </c:spPr>
          </c:dPt>
          <c:dPt>
            <c:idx val="1"/>
            <c:bubble3D val="0"/>
            <c:spPr>
              <a:solidFill>
                <a:schemeClr val="accent2"/>
              </a:solidFill>
              <a:ln w="10770">
                <a:solidFill>
                  <a:schemeClr val="tx1"/>
                </a:solidFill>
                <a:prstDash val="solid"/>
              </a:ln>
            </c:spPr>
          </c:dPt>
          <c:dPt>
            <c:idx val="2"/>
            <c:bubble3D val="0"/>
            <c:spPr>
              <a:solidFill>
                <a:srgbClr val="FF0000"/>
              </a:solidFill>
              <a:ln w="10770">
                <a:solidFill>
                  <a:schemeClr val="tx1"/>
                </a:solidFill>
                <a:prstDash val="solid"/>
              </a:ln>
            </c:spPr>
          </c:dPt>
          <c:dPt>
            <c:idx val="3"/>
            <c:bubble3D val="0"/>
            <c:spPr>
              <a:solidFill>
                <a:schemeClr val="folHlink"/>
              </a:solidFill>
              <a:ln w="10770">
                <a:solidFill>
                  <a:schemeClr val="tx1"/>
                </a:solidFill>
                <a:prstDash val="solid"/>
              </a:ln>
            </c:spPr>
          </c:dPt>
          <c:dPt>
            <c:idx val="4"/>
            <c:bubble3D val="0"/>
            <c:spPr>
              <a:solidFill>
                <a:srgbClr val="800080"/>
              </a:solidFill>
              <a:ln w="10770">
                <a:solidFill>
                  <a:schemeClr val="tx1"/>
                </a:solidFill>
                <a:prstDash val="solid"/>
              </a:ln>
            </c:spPr>
          </c:dPt>
          <c:dPt>
            <c:idx val="5"/>
            <c:bubble3D val="0"/>
            <c:spPr>
              <a:solidFill>
                <a:schemeClr val="tx2"/>
              </a:solidFill>
              <a:ln w="10770">
                <a:solidFill>
                  <a:schemeClr val="tx1"/>
                </a:solidFill>
                <a:prstDash val="solid"/>
              </a:ln>
            </c:spPr>
          </c:dPt>
          <c:dPt>
            <c:idx val="6"/>
            <c:bubble3D val="0"/>
            <c:spPr>
              <a:solidFill>
                <a:srgbClr val="0066CC"/>
              </a:solidFill>
              <a:ln w="10770">
                <a:solidFill>
                  <a:schemeClr val="tx1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-0.11440968670456979"/>
                  <c:y val="6.5354841704047942E-2"/>
                </c:manualLayout>
              </c:layout>
              <c:numFmt formatCode="0.0%" sourceLinked="0"/>
              <c:spPr>
                <a:noFill/>
                <a:ln w="21540">
                  <a:noFill/>
                </a:ln>
              </c:spPr>
              <c:txPr>
                <a:bodyPr/>
                <a:lstStyle/>
                <a:p>
                  <a:pPr>
                    <a:defRPr sz="1102" b="1" i="0" u="none" strike="noStrike" baseline="0">
                      <a:solidFill>
                        <a:schemeClr val="bg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s-ES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11981896900349692"/>
                  <c:y val="-7.7907045861489721E-2"/>
                </c:manualLayout>
              </c:layout>
              <c:numFmt formatCode="0.0%" sourceLinked="0"/>
              <c:spPr>
                <a:noFill/>
                <a:ln w="21540">
                  <a:noFill/>
                </a:ln>
              </c:spPr>
              <c:txPr>
                <a:bodyPr/>
                <a:lstStyle/>
                <a:p>
                  <a:pPr>
                    <a:defRPr sz="1102" b="1" i="0" u="none" strike="noStrike" baseline="0">
                      <a:solidFill>
                        <a:schemeClr val="bg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s-ES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.0%" sourceLinked="0"/>
              <c:spPr>
                <a:noFill/>
                <a:ln w="21540">
                  <a:noFill/>
                </a:ln>
              </c:spPr>
              <c:txPr>
                <a:bodyPr/>
                <a:lstStyle/>
                <a:p>
                  <a:pPr>
                    <a:defRPr sz="1102" b="1" i="0" u="none" strike="noStrike" baseline="0">
                      <a:solidFill>
                        <a:schemeClr val="bg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s-E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numFmt formatCode="0.0%" sourceLinked="0"/>
              <c:spPr>
                <a:noFill/>
                <a:ln w="21540">
                  <a:noFill/>
                </a:ln>
              </c:spPr>
              <c:txPr>
                <a:bodyPr/>
                <a:lstStyle/>
                <a:p>
                  <a:pPr>
                    <a:defRPr sz="1102" b="1" i="0" u="none" strike="noStrike" baseline="0">
                      <a:solidFill>
                        <a:schemeClr val="bg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s-E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5"/>
              <c:numFmt formatCode="0.0%" sourceLinked="0"/>
              <c:spPr>
                <a:noFill/>
                <a:ln w="21540">
                  <a:noFill/>
                </a:ln>
              </c:spPr>
              <c:txPr>
                <a:bodyPr/>
                <a:lstStyle/>
                <a:p>
                  <a:pPr>
                    <a:defRPr sz="1102" b="1" i="0" u="none" strike="noStrike" baseline="0">
                      <a:solidFill>
                        <a:schemeClr val="bg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s-E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9"/>
              <c:layout>
                <c:manualLayout>
                  <c:xMode val="edge"/>
                  <c:yMode val="edge"/>
                  <c:x val="0.13193116634799235"/>
                  <c:y val="0.1856899488926746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spPr>
              <a:noFill/>
              <a:ln w="21540">
                <a:noFill/>
              </a:ln>
            </c:spPr>
            <c:txPr>
              <a:bodyPr/>
              <a:lstStyle/>
              <a:p>
                <a:pPr>
                  <a:defRPr sz="1102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s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Sheet1!$B$1:$H$1</c:f>
              <c:strCache>
                <c:ptCount val="7"/>
                <c:pt idx="0">
                  <c:v>ACC (Girona)</c:v>
                </c:pt>
                <c:pt idx="1">
                  <c:v>Alt Empordà</c:v>
                </c:pt>
                <c:pt idx="2">
                  <c:v>Garrotxa</c:v>
                </c:pt>
                <c:pt idx="3">
                  <c:v>Pla de l'Estany</c:v>
                </c:pt>
                <c:pt idx="4">
                  <c:v>Baix Empordà</c:v>
                </c:pt>
                <c:pt idx="5">
                  <c:v>Selva</c:v>
                </c:pt>
                <c:pt idx="6">
                  <c:v>Gironès</c:v>
                </c:pt>
              </c:strCache>
            </c:strRef>
          </c:cat>
          <c:val>
            <c:numRef>
              <c:f>Sheet1!$B$2:$H$2</c:f>
              <c:numCache>
                <c:formatCode>General</c:formatCode>
                <c:ptCount val="7"/>
                <c:pt idx="0">
                  <c:v>1586</c:v>
                </c:pt>
                <c:pt idx="1">
                  <c:v>2778</c:v>
                </c:pt>
                <c:pt idx="2">
                  <c:v>1656</c:v>
                </c:pt>
                <c:pt idx="3">
                  <c:v>1132</c:v>
                </c:pt>
                <c:pt idx="4">
                  <c:v>839</c:v>
                </c:pt>
                <c:pt idx="5">
                  <c:v>808</c:v>
                </c:pt>
                <c:pt idx="6">
                  <c:v>402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</c:strCache>
            </c:strRef>
          </c:tx>
          <c:spPr>
            <a:solidFill>
              <a:schemeClr val="accent2"/>
            </a:solidFill>
            <a:ln w="10770">
              <a:solidFill>
                <a:schemeClr val="tx1"/>
              </a:solidFill>
              <a:prstDash val="solid"/>
            </a:ln>
          </c:spPr>
          <c:explosion val="12"/>
          <c:dPt>
            <c:idx val="0"/>
            <c:bubble3D val="0"/>
            <c:spPr>
              <a:solidFill>
                <a:schemeClr val="accent1"/>
              </a:solidFill>
              <a:ln w="10770">
                <a:solidFill>
                  <a:schemeClr val="tx1"/>
                </a:solidFill>
                <a:prstDash val="solid"/>
              </a:ln>
            </c:spPr>
          </c:dPt>
          <c:dPt>
            <c:idx val="1"/>
            <c:bubble3D val="0"/>
          </c:dPt>
          <c:dPt>
            <c:idx val="2"/>
            <c:bubble3D val="0"/>
            <c:spPr>
              <a:solidFill>
                <a:schemeClr val="hlink"/>
              </a:solidFill>
              <a:ln w="10770">
                <a:solidFill>
                  <a:schemeClr val="tx1"/>
                </a:solidFill>
                <a:prstDash val="solid"/>
              </a:ln>
            </c:spPr>
          </c:dPt>
          <c:dPt>
            <c:idx val="3"/>
            <c:bubble3D val="0"/>
            <c:spPr>
              <a:solidFill>
                <a:schemeClr val="folHlink"/>
              </a:solidFill>
              <a:ln w="10770">
                <a:solidFill>
                  <a:schemeClr val="tx1"/>
                </a:solidFill>
                <a:prstDash val="solid"/>
              </a:ln>
            </c:spPr>
          </c:dPt>
          <c:dPt>
            <c:idx val="4"/>
            <c:bubble3D val="0"/>
            <c:spPr>
              <a:solidFill>
                <a:schemeClr val="bg2"/>
              </a:solidFill>
              <a:ln w="10770">
                <a:solidFill>
                  <a:schemeClr val="tx1"/>
                </a:solidFill>
                <a:prstDash val="solid"/>
              </a:ln>
            </c:spPr>
          </c:dPt>
          <c:dPt>
            <c:idx val="5"/>
            <c:bubble3D val="0"/>
            <c:spPr>
              <a:solidFill>
                <a:schemeClr val="tx2"/>
              </a:solidFill>
              <a:ln w="10770">
                <a:solidFill>
                  <a:schemeClr val="tx1"/>
                </a:solidFill>
                <a:prstDash val="solid"/>
              </a:ln>
            </c:spPr>
          </c:dPt>
          <c:dPt>
            <c:idx val="6"/>
            <c:bubble3D val="0"/>
            <c:spPr>
              <a:solidFill>
                <a:srgbClr val="0066CC"/>
              </a:solidFill>
              <a:ln w="10770">
                <a:solidFill>
                  <a:schemeClr val="tx1"/>
                </a:solidFill>
                <a:prstDash val="solid"/>
              </a:ln>
            </c:spPr>
          </c:dPt>
          <c:dLbls>
            <c:numFmt formatCode="0%" sourceLinked="0"/>
            <c:spPr>
              <a:noFill/>
              <a:ln w="21540">
                <a:noFill/>
              </a:ln>
            </c:spPr>
            <c:txPr>
              <a:bodyPr/>
              <a:lstStyle/>
              <a:p>
                <a:pPr>
                  <a:defRPr sz="1781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s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Sheet1!$B$1:$H$1</c:f>
              <c:strCache>
                <c:ptCount val="7"/>
                <c:pt idx="0">
                  <c:v>ACC (Girona)</c:v>
                </c:pt>
                <c:pt idx="1">
                  <c:v>Alt Empordà</c:v>
                </c:pt>
                <c:pt idx="2">
                  <c:v>Garrotxa</c:v>
                </c:pt>
                <c:pt idx="3">
                  <c:v>Pla de l'Estany</c:v>
                </c:pt>
                <c:pt idx="4">
                  <c:v>Baix Empordà</c:v>
                </c:pt>
                <c:pt idx="5">
                  <c:v>Selva</c:v>
                </c:pt>
                <c:pt idx="6">
                  <c:v>Gironès</c:v>
                </c:pt>
              </c:strCache>
            </c:strRef>
          </c:cat>
          <c:val>
            <c:numRef>
              <c:f>Sheet1!$B$3:$H$3</c:f>
              <c:numCache>
                <c:formatCode>General</c:formatCode>
                <c:ptCount val="7"/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</c:strCache>
            </c:strRef>
          </c:tx>
          <c:spPr>
            <a:solidFill>
              <a:schemeClr val="hlink"/>
            </a:solidFill>
            <a:ln w="10770">
              <a:solidFill>
                <a:schemeClr val="tx1"/>
              </a:solidFill>
              <a:prstDash val="solid"/>
            </a:ln>
          </c:spPr>
          <c:explosion val="12"/>
          <c:dPt>
            <c:idx val="0"/>
            <c:bubble3D val="0"/>
            <c:spPr>
              <a:solidFill>
                <a:schemeClr val="accent1"/>
              </a:solidFill>
              <a:ln w="10770">
                <a:solidFill>
                  <a:schemeClr val="tx1"/>
                </a:solidFill>
                <a:prstDash val="solid"/>
              </a:ln>
            </c:spPr>
          </c:dPt>
          <c:dPt>
            <c:idx val="1"/>
            <c:bubble3D val="0"/>
            <c:spPr>
              <a:solidFill>
                <a:schemeClr val="accent2"/>
              </a:solidFill>
              <a:ln w="10770">
                <a:solidFill>
                  <a:schemeClr val="tx1"/>
                </a:solidFill>
                <a:prstDash val="solid"/>
              </a:ln>
            </c:spPr>
          </c:dPt>
          <c:dPt>
            <c:idx val="2"/>
            <c:bubble3D val="0"/>
          </c:dPt>
          <c:dPt>
            <c:idx val="3"/>
            <c:bubble3D val="0"/>
            <c:spPr>
              <a:solidFill>
                <a:schemeClr val="folHlink"/>
              </a:solidFill>
              <a:ln w="10770">
                <a:solidFill>
                  <a:schemeClr val="tx1"/>
                </a:solidFill>
                <a:prstDash val="solid"/>
              </a:ln>
            </c:spPr>
          </c:dPt>
          <c:dPt>
            <c:idx val="4"/>
            <c:bubble3D val="0"/>
            <c:spPr>
              <a:solidFill>
                <a:schemeClr val="bg2"/>
              </a:solidFill>
              <a:ln w="10770">
                <a:solidFill>
                  <a:schemeClr val="tx1"/>
                </a:solidFill>
                <a:prstDash val="solid"/>
              </a:ln>
            </c:spPr>
          </c:dPt>
          <c:dPt>
            <c:idx val="5"/>
            <c:bubble3D val="0"/>
            <c:spPr>
              <a:solidFill>
                <a:schemeClr val="tx2"/>
              </a:solidFill>
              <a:ln w="10770">
                <a:solidFill>
                  <a:schemeClr val="tx1"/>
                </a:solidFill>
                <a:prstDash val="solid"/>
              </a:ln>
            </c:spPr>
          </c:dPt>
          <c:dPt>
            <c:idx val="6"/>
            <c:bubble3D val="0"/>
            <c:spPr>
              <a:solidFill>
                <a:srgbClr val="0066CC"/>
              </a:solidFill>
              <a:ln w="10770">
                <a:solidFill>
                  <a:schemeClr val="tx1"/>
                </a:solidFill>
                <a:prstDash val="solid"/>
              </a:ln>
            </c:spPr>
          </c:dPt>
          <c:dLbls>
            <c:numFmt formatCode="0%" sourceLinked="0"/>
            <c:spPr>
              <a:noFill/>
              <a:ln w="21540">
                <a:noFill/>
              </a:ln>
            </c:spPr>
            <c:txPr>
              <a:bodyPr/>
              <a:lstStyle/>
              <a:p>
                <a:pPr>
                  <a:defRPr sz="1781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s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Sheet1!$B$1:$H$1</c:f>
              <c:strCache>
                <c:ptCount val="7"/>
                <c:pt idx="0">
                  <c:v>ACC (Girona)</c:v>
                </c:pt>
                <c:pt idx="1">
                  <c:v>Alt Empordà</c:v>
                </c:pt>
                <c:pt idx="2">
                  <c:v>Garrotxa</c:v>
                </c:pt>
                <c:pt idx="3">
                  <c:v>Pla de l'Estany</c:v>
                </c:pt>
                <c:pt idx="4">
                  <c:v>Baix Empordà</c:v>
                </c:pt>
                <c:pt idx="5">
                  <c:v>Selva</c:v>
                </c:pt>
                <c:pt idx="6">
                  <c:v>Gironès</c:v>
                </c:pt>
              </c:strCache>
            </c:strRef>
          </c:cat>
          <c:val>
            <c:numRef>
              <c:f>Sheet1!$B$4:$H$4</c:f>
              <c:numCache>
                <c:formatCode>General</c:formatCode>
                <c:ptCount val="7"/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</c:strCache>
            </c:strRef>
          </c:tx>
          <c:spPr>
            <a:solidFill>
              <a:schemeClr val="folHlink"/>
            </a:solidFill>
            <a:ln w="10770">
              <a:solidFill>
                <a:schemeClr val="tx1"/>
              </a:solidFill>
              <a:prstDash val="solid"/>
            </a:ln>
          </c:spPr>
          <c:explosion val="12"/>
          <c:dPt>
            <c:idx val="0"/>
            <c:bubble3D val="0"/>
            <c:spPr>
              <a:solidFill>
                <a:schemeClr val="accent1"/>
              </a:solidFill>
              <a:ln w="10770">
                <a:solidFill>
                  <a:schemeClr val="tx1"/>
                </a:solidFill>
                <a:prstDash val="solid"/>
              </a:ln>
            </c:spPr>
          </c:dPt>
          <c:dPt>
            <c:idx val="1"/>
            <c:bubble3D val="0"/>
            <c:spPr>
              <a:solidFill>
                <a:schemeClr val="accent2"/>
              </a:solidFill>
              <a:ln w="10770">
                <a:solidFill>
                  <a:schemeClr val="tx1"/>
                </a:solidFill>
                <a:prstDash val="solid"/>
              </a:ln>
            </c:spPr>
          </c:dPt>
          <c:dPt>
            <c:idx val="2"/>
            <c:bubble3D val="0"/>
            <c:spPr>
              <a:solidFill>
                <a:schemeClr val="hlink"/>
              </a:solidFill>
              <a:ln w="10770">
                <a:solidFill>
                  <a:schemeClr val="tx1"/>
                </a:solidFill>
                <a:prstDash val="solid"/>
              </a:ln>
            </c:spPr>
          </c:dPt>
          <c:dPt>
            <c:idx val="3"/>
            <c:bubble3D val="0"/>
          </c:dPt>
          <c:dPt>
            <c:idx val="4"/>
            <c:bubble3D val="0"/>
            <c:spPr>
              <a:solidFill>
                <a:schemeClr val="bg2"/>
              </a:solidFill>
              <a:ln w="10770">
                <a:solidFill>
                  <a:schemeClr val="tx1"/>
                </a:solidFill>
                <a:prstDash val="solid"/>
              </a:ln>
            </c:spPr>
          </c:dPt>
          <c:dPt>
            <c:idx val="5"/>
            <c:bubble3D val="0"/>
            <c:spPr>
              <a:solidFill>
                <a:schemeClr val="tx2"/>
              </a:solidFill>
              <a:ln w="10770">
                <a:solidFill>
                  <a:schemeClr val="tx1"/>
                </a:solidFill>
                <a:prstDash val="solid"/>
              </a:ln>
            </c:spPr>
          </c:dPt>
          <c:dPt>
            <c:idx val="6"/>
            <c:bubble3D val="0"/>
            <c:spPr>
              <a:solidFill>
                <a:srgbClr val="0066CC"/>
              </a:solidFill>
              <a:ln w="10770">
                <a:solidFill>
                  <a:schemeClr val="tx1"/>
                </a:solidFill>
                <a:prstDash val="solid"/>
              </a:ln>
            </c:spPr>
          </c:dPt>
          <c:dLbls>
            <c:numFmt formatCode="0%" sourceLinked="0"/>
            <c:spPr>
              <a:noFill/>
              <a:ln w="21540">
                <a:noFill/>
              </a:ln>
            </c:spPr>
            <c:txPr>
              <a:bodyPr/>
              <a:lstStyle/>
              <a:p>
                <a:pPr>
                  <a:defRPr sz="1781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s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Sheet1!$B$1:$H$1</c:f>
              <c:strCache>
                <c:ptCount val="7"/>
                <c:pt idx="0">
                  <c:v>ACC (Girona)</c:v>
                </c:pt>
                <c:pt idx="1">
                  <c:v>Alt Empordà</c:v>
                </c:pt>
                <c:pt idx="2">
                  <c:v>Garrotxa</c:v>
                </c:pt>
                <c:pt idx="3">
                  <c:v>Pla de l'Estany</c:v>
                </c:pt>
                <c:pt idx="4">
                  <c:v>Baix Empordà</c:v>
                </c:pt>
                <c:pt idx="5">
                  <c:v>Selva</c:v>
                </c:pt>
                <c:pt idx="6">
                  <c:v>Gironès</c:v>
                </c:pt>
              </c:strCache>
            </c:strRef>
          </c:cat>
          <c:val>
            <c:numRef>
              <c:f>Sheet1!$B$5:$H$5</c:f>
              <c:numCache>
                <c:formatCode>General</c:formatCode>
                <c:ptCount val="7"/>
              </c:numCache>
            </c:numRef>
          </c:val>
        </c:ser>
        <c:ser>
          <c:idx val="4"/>
          <c:order val="4"/>
          <c:tx>
            <c:strRef>
              <c:f>Sheet1!$A$6</c:f>
              <c:strCache>
                <c:ptCount val="1"/>
              </c:strCache>
            </c:strRef>
          </c:tx>
          <c:spPr>
            <a:solidFill>
              <a:schemeClr val="bg2"/>
            </a:solidFill>
            <a:ln w="10770">
              <a:solidFill>
                <a:schemeClr val="tx1"/>
              </a:solidFill>
              <a:prstDash val="solid"/>
            </a:ln>
          </c:spPr>
          <c:explosion val="12"/>
          <c:dPt>
            <c:idx val="0"/>
            <c:bubble3D val="0"/>
            <c:spPr>
              <a:solidFill>
                <a:schemeClr val="accent1"/>
              </a:solidFill>
              <a:ln w="10770">
                <a:solidFill>
                  <a:schemeClr val="tx1"/>
                </a:solidFill>
                <a:prstDash val="solid"/>
              </a:ln>
            </c:spPr>
          </c:dPt>
          <c:dPt>
            <c:idx val="1"/>
            <c:bubble3D val="0"/>
            <c:spPr>
              <a:solidFill>
                <a:schemeClr val="accent2"/>
              </a:solidFill>
              <a:ln w="10770">
                <a:solidFill>
                  <a:schemeClr val="tx1"/>
                </a:solidFill>
                <a:prstDash val="solid"/>
              </a:ln>
            </c:spPr>
          </c:dPt>
          <c:dPt>
            <c:idx val="2"/>
            <c:bubble3D val="0"/>
            <c:spPr>
              <a:solidFill>
                <a:schemeClr val="hlink"/>
              </a:solidFill>
              <a:ln w="10770">
                <a:solidFill>
                  <a:schemeClr val="tx1"/>
                </a:solidFill>
                <a:prstDash val="solid"/>
              </a:ln>
            </c:spPr>
          </c:dPt>
          <c:dPt>
            <c:idx val="3"/>
            <c:bubble3D val="0"/>
            <c:spPr>
              <a:solidFill>
                <a:schemeClr val="folHlink"/>
              </a:solidFill>
              <a:ln w="10770">
                <a:solidFill>
                  <a:schemeClr val="tx1"/>
                </a:solidFill>
                <a:prstDash val="solid"/>
              </a:ln>
            </c:spPr>
          </c:dPt>
          <c:dPt>
            <c:idx val="4"/>
            <c:bubble3D val="0"/>
          </c:dPt>
          <c:dPt>
            <c:idx val="5"/>
            <c:bubble3D val="0"/>
            <c:spPr>
              <a:solidFill>
                <a:schemeClr val="tx2"/>
              </a:solidFill>
              <a:ln w="10770">
                <a:solidFill>
                  <a:schemeClr val="tx1"/>
                </a:solidFill>
                <a:prstDash val="solid"/>
              </a:ln>
            </c:spPr>
          </c:dPt>
          <c:dPt>
            <c:idx val="6"/>
            <c:bubble3D val="0"/>
            <c:spPr>
              <a:solidFill>
                <a:srgbClr val="0066CC"/>
              </a:solidFill>
              <a:ln w="10770">
                <a:solidFill>
                  <a:schemeClr val="tx1"/>
                </a:solidFill>
                <a:prstDash val="solid"/>
              </a:ln>
            </c:spPr>
          </c:dPt>
          <c:dLbls>
            <c:numFmt formatCode="0%" sourceLinked="0"/>
            <c:spPr>
              <a:noFill/>
              <a:ln w="21540">
                <a:noFill/>
              </a:ln>
            </c:spPr>
            <c:txPr>
              <a:bodyPr/>
              <a:lstStyle/>
              <a:p>
                <a:pPr>
                  <a:defRPr sz="1781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s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Sheet1!$B$1:$H$1</c:f>
              <c:strCache>
                <c:ptCount val="7"/>
                <c:pt idx="0">
                  <c:v>ACC (Girona)</c:v>
                </c:pt>
                <c:pt idx="1">
                  <c:v>Alt Empordà</c:v>
                </c:pt>
                <c:pt idx="2">
                  <c:v>Garrotxa</c:v>
                </c:pt>
                <c:pt idx="3">
                  <c:v>Pla de l'Estany</c:v>
                </c:pt>
                <c:pt idx="4">
                  <c:v>Baix Empordà</c:v>
                </c:pt>
                <c:pt idx="5">
                  <c:v>Selva</c:v>
                </c:pt>
                <c:pt idx="6">
                  <c:v>Gironès</c:v>
                </c:pt>
              </c:strCache>
            </c:strRef>
          </c:cat>
          <c:val>
            <c:numRef>
              <c:f>Sheet1!$B$6:$H$6</c:f>
              <c:numCache>
                <c:formatCode>General</c:formatCode>
                <c:ptCount val="7"/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 w="21540">
          <a:noFill/>
        </a:ln>
      </c:spPr>
    </c:plotArea>
    <c:legend>
      <c:legendPos val="r"/>
      <c:layout>
        <c:manualLayout>
          <c:xMode val="edge"/>
          <c:yMode val="edge"/>
          <c:x val="9.7514340344168254E-2"/>
          <c:y val="0.71890971039182283"/>
          <c:w val="0.49521988527724664"/>
          <c:h val="0.26575809199318567"/>
        </c:manualLayout>
      </c:layout>
      <c:overlay val="0"/>
      <c:spPr>
        <a:solidFill>
          <a:schemeClr val="bg1"/>
        </a:solidFill>
        <a:ln w="2692">
          <a:solidFill>
            <a:schemeClr val="tx1"/>
          </a:solidFill>
          <a:prstDash val="solid"/>
        </a:ln>
      </c:spPr>
      <c:txPr>
        <a:bodyPr/>
        <a:lstStyle/>
        <a:p>
          <a:pPr>
            <a:defRPr sz="1090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s-ES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848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s-E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ca-ES" sz="1200" dirty="0" smtClean="0"/>
              <a:t>Laudes 2011</a:t>
            </a:r>
            <a:endParaRPr lang="ca-ES" sz="1200" dirty="0"/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0.11892450879007239"/>
          <c:y val="0.22203389830508474"/>
          <c:w val="0.39813857290589449"/>
          <c:h val="0.65254237288135597"/>
        </c:manualLayout>
      </c:layout>
      <c:pie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Laudes</c:v>
                </c:pt>
              </c:strCache>
            </c:strRef>
          </c:tx>
          <c:spPr>
            <a:solidFill>
              <a:schemeClr val="accent1"/>
            </a:solidFill>
            <a:ln w="9957">
              <a:solidFill>
                <a:schemeClr val="tx1"/>
              </a:solidFill>
              <a:prstDash val="solid"/>
            </a:ln>
          </c:spPr>
          <c:explosion val="25"/>
          <c:dPt>
            <c:idx val="0"/>
            <c:bubble3D val="0"/>
            <c:spPr>
              <a:solidFill>
                <a:srgbClr val="000080"/>
              </a:solidFill>
              <a:ln w="9957">
                <a:solidFill>
                  <a:schemeClr val="tx1"/>
                </a:solidFill>
                <a:prstDash val="solid"/>
              </a:ln>
            </c:spPr>
          </c:dPt>
          <c:dPt>
            <c:idx val="1"/>
            <c:bubble3D val="0"/>
            <c:spPr>
              <a:solidFill>
                <a:srgbClr val="00FF00"/>
              </a:solidFill>
              <a:ln w="9957">
                <a:solidFill>
                  <a:schemeClr val="tx1"/>
                </a:solidFill>
                <a:prstDash val="solid"/>
              </a:ln>
            </c:spPr>
          </c:dPt>
          <c:dPt>
            <c:idx val="2"/>
            <c:bubble3D val="0"/>
            <c:spPr>
              <a:solidFill>
                <a:srgbClr val="FF00FF"/>
              </a:solidFill>
              <a:ln w="9957">
                <a:solidFill>
                  <a:schemeClr val="tx1"/>
                </a:solidFill>
                <a:prstDash val="solid"/>
              </a:ln>
            </c:spPr>
          </c:dPt>
          <c:dPt>
            <c:idx val="3"/>
            <c:bubble3D val="0"/>
            <c:spPr>
              <a:solidFill>
                <a:srgbClr val="FFFF00"/>
              </a:solidFill>
              <a:ln w="9957">
                <a:solidFill>
                  <a:schemeClr val="tx1"/>
                </a:solidFill>
                <a:prstDash val="solid"/>
              </a:ln>
            </c:spPr>
          </c:dPt>
          <c:dPt>
            <c:idx val="4"/>
            <c:bubble3D val="0"/>
            <c:spPr>
              <a:solidFill>
                <a:srgbClr val="FF6600"/>
              </a:solidFill>
              <a:ln w="9957">
                <a:solidFill>
                  <a:schemeClr val="tx1"/>
                </a:solidFill>
                <a:prstDash val="solid"/>
              </a:ln>
            </c:spPr>
          </c:dPt>
          <c:dPt>
            <c:idx val="5"/>
            <c:bubble3D val="0"/>
            <c:spPr>
              <a:solidFill>
                <a:schemeClr val="tx2"/>
              </a:solidFill>
              <a:ln w="9957">
                <a:solidFill>
                  <a:schemeClr val="tx1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5.0087547577240869E-2"/>
                  <c:y val="-0.41248207315591934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1.6814063216765825E-2"/>
                  <c:y val="-1.7578875114901242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-3.4806805976858859E-3"/>
                  <c:y val="-5.606944758928558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7"/>
              <c:layout>
                <c:manualLayout>
                  <c:xMode val="edge"/>
                  <c:yMode val="edge"/>
                  <c:x val="0.16339193381592554"/>
                  <c:y val="2.542372881355932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8"/>
              <c:layout>
                <c:manualLayout>
                  <c:xMode val="edge"/>
                  <c:yMode val="edge"/>
                  <c:x val="0.1592554291623578"/>
                  <c:y val="5.084745762711864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9"/>
              <c:layout>
                <c:manualLayout>
                  <c:xMode val="edge"/>
                  <c:yMode val="edge"/>
                  <c:x val="0.17063081695966908"/>
                  <c:y val="2.0338983050847456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spPr>
              <a:noFill/>
              <a:ln w="19914">
                <a:noFill/>
              </a:ln>
            </c:spPr>
            <c:txPr>
              <a:bodyPr/>
              <a:lstStyle/>
              <a:p>
                <a:pPr>
                  <a:defRPr sz="800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s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Sheet1!$B$1:$G$1</c:f>
              <c:strCache>
                <c:ptCount val="6"/>
                <c:pt idx="0">
                  <c:v>Telefonia i Internet</c:v>
                </c:pt>
                <c:pt idx="1">
                  <c:v>Ensenyament</c:v>
                </c:pt>
                <c:pt idx="2">
                  <c:v>Energia</c:v>
                </c:pt>
                <c:pt idx="3">
                  <c:v>Tintoreries</c:v>
                </c:pt>
                <c:pt idx="4">
                  <c:v>Habitatge</c:v>
                </c:pt>
                <c:pt idx="5">
                  <c:v>Altres</c:v>
                </c:pt>
              </c:strCache>
            </c:strRef>
          </c:cat>
          <c:val>
            <c:numRef>
              <c:f>Sheet1!$B$2:$G$2</c:f>
              <c:numCache>
                <c:formatCode>General</c:formatCode>
                <c:ptCount val="6"/>
                <c:pt idx="0">
                  <c:v>169</c:v>
                </c:pt>
                <c:pt idx="1">
                  <c:v>14</c:v>
                </c:pt>
                <c:pt idx="2">
                  <c:v>13</c:v>
                </c:pt>
                <c:pt idx="3">
                  <c:v>4</c:v>
                </c:pt>
                <c:pt idx="4">
                  <c:v>3</c:v>
                </c:pt>
                <c:pt idx="5">
                  <c:v>11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</c:strCache>
            </c:strRef>
          </c:tx>
          <c:spPr>
            <a:solidFill>
              <a:schemeClr val="accent2"/>
            </a:solidFill>
            <a:ln w="9957">
              <a:solidFill>
                <a:schemeClr val="tx1"/>
              </a:solidFill>
              <a:prstDash val="solid"/>
            </a:ln>
          </c:spPr>
          <c:explosion val="25"/>
          <c:dPt>
            <c:idx val="0"/>
            <c:bubble3D val="0"/>
            <c:spPr>
              <a:solidFill>
                <a:schemeClr val="accent1"/>
              </a:solidFill>
              <a:ln w="9957">
                <a:solidFill>
                  <a:schemeClr val="tx1"/>
                </a:solidFill>
                <a:prstDash val="solid"/>
              </a:ln>
            </c:spPr>
          </c:dPt>
          <c:dPt>
            <c:idx val="1"/>
            <c:bubble3D val="0"/>
          </c:dPt>
          <c:dPt>
            <c:idx val="2"/>
            <c:bubble3D val="0"/>
            <c:spPr>
              <a:solidFill>
                <a:schemeClr val="hlink"/>
              </a:solidFill>
              <a:ln w="9957">
                <a:solidFill>
                  <a:schemeClr val="tx1"/>
                </a:solidFill>
                <a:prstDash val="solid"/>
              </a:ln>
            </c:spPr>
          </c:dPt>
          <c:dPt>
            <c:idx val="3"/>
            <c:bubble3D val="0"/>
            <c:spPr>
              <a:solidFill>
                <a:schemeClr val="folHlink"/>
              </a:solidFill>
              <a:ln w="9957">
                <a:solidFill>
                  <a:schemeClr val="tx1"/>
                </a:solidFill>
                <a:prstDash val="solid"/>
              </a:ln>
            </c:spPr>
          </c:dPt>
          <c:dPt>
            <c:idx val="4"/>
            <c:bubble3D val="0"/>
            <c:spPr>
              <a:solidFill>
                <a:schemeClr val="bg2"/>
              </a:solidFill>
              <a:ln w="9957">
                <a:solidFill>
                  <a:schemeClr val="tx1"/>
                </a:solidFill>
                <a:prstDash val="solid"/>
              </a:ln>
            </c:spPr>
          </c:dPt>
          <c:dPt>
            <c:idx val="5"/>
            <c:bubble3D val="0"/>
            <c:spPr>
              <a:solidFill>
                <a:schemeClr val="tx2"/>
              </a:solidFill>
              <a:ln w="9957">
                <a:solidFill>
                  <a:schemeClr val="tx1"/>
                </a:solidFill>
                <a:prstDash val="solid"/>
              </a:ln>
            </c:spPr>
          </c:dPt>
          <c:dLbls>
            <c:numFmt formatCode="0%" sourceLinked="0"/>
            <c:spPr>
              <a:noFill/>
              <a:ln w="19914">
                <a:noFill/>
              </a:ln>
            </c:spPr>
            <c:txPr>
              <a:bodyPr/>
              <a:lstStyle/>
              <a:p>
                <a:pPr>
                  <a:defRPr sz="1450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s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Sheet1!$B$1:$G$1</c:f>
              <c:strCache>
                <c:ptCount val="6"/>
                <c:pt idx="0">
                  <c:v>Telefonia i Internet</c:v>
                </c:pt>
                <c:pt idx="1">
                  <c:v>Ensenyament</c:v>
                </c:pt>
                <c:pt idx="2">
                  <c:v>Energia</c:v>
                </c:pt>
                <c:pt idx="3">
                  <c:v>Tintoreries</c:v>
                </c:pt>
                <c:pt idx="4">
                  <c:v>Habitatge</c:v>
                </c:pt>
                <c:pt idx="5">
                  <c:v>Altres</c:v>
                </c:pt>
              </c:strCache>
            </c:strRef>
          </c:cat>
          <c:val>
            <c:numRef>
              <c:f>Sheet1!$B$3:$G$3</c:f>
              <c:numCache>
                <c:formatCode>General</c:formatCode>
                <c:ptCount val="6"/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 w="19914">
          <a:noFill/>
        </a:ln>
      </c:spPr>
    </c:plotArea>
    <c:legend>
      <c:legendPos val="r"/>
      <c:layout>
        <c:manualLayout>
          <c:xMode val="edge"/>
          <c:yMode val="edge"/>
          <c:x val="0.66287487073422957"/>
          <c:y val="0.16271186440677965"/>
          <c:w val="0.32988624612202688"/>
          <c:h val="0.75254237288135595"/>
        </c:manualLayout>
      </c:layout>
      <c:overlay val="0"/>
      <c:spPr>
        <a:solidFill>
          <a:schemeClr val="bg1"/>
        </a:solidFill>
        <a:ln w="2489">
          <a:solidFill>
            <a:schemeClr val="tx1"/>
          </a:solidFill>
          <a:prstDash val="solid"/>
        </a:ln>
      </c:spPr>
      <c:txPr>
        <a:bodyPr/>
        <a:lstStyle/>
        <a:p>
          <a:pPr>
            <a:defRPr sz="800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s-ES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450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s-E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711711711711711"/>
          <c:y val="0.18458781362007168"/>
          <c:w val="0.87387387387387383"/>
          <c:h val="0.706093189964157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Este</c:v>
                </c:pt>
              </c:strCache>
            </c:strRef>
          </c:tx>
          <c:spPr>
            <a:solidFill>
              <a:srgbClr val="3366FF"/>
            </a:solidFill>
            <a:ln w="13633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2.3833628243077228E-3"/>
                  <c:y val="-8.296288770355314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Mode val="edge"/>
                  <c:yMode val="edge"/>
                  <c:x val="0.53453453453453459"/>
                  <c:y val="0.2347670250896057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Mode val="edge"/>
                  <c:yMode val="edge"/>
                  <c:x val="0.5570570570570571"/>
                  <c:y val="0.19892473118279569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rgbClr val="99CCFF"/>
              </a:solidFill>
              <a:ln w="27267">
                <a:noFill/>
              </a:ln>
            </c:spPr>
            <c:txPr>
              <a:bodyPr/>
              <a:lstStyle/>
              <a:p>
                <a:pPr>
                  <a:defRPr sz="1181" b="1" i="0" u="none" strike="noStrike" baseline="0">
                    <a:solidFill>
                      <a:srgbClr val="000000"/>
                    </a:solidFill>
                    <a:latin typeface="Helvetica Light*"/>
                    <a:ea typeface="Helvetica Light*"/>
                    <a:cs typeface="Helvetica Light*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Sheet1!$B$1:$I$1</c:f>
              <c:numCache>
                <c:formatCode>General</c:formatCode>
                <c:ptCount val="8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</c:numCache>
            </c:numRef>
          </c:cat>
          <c:val>
            <c:numRef>
              <c:f>Sheet1!$B$2:$I$2</c:f>
              <c:numCache>
                <c:formatCode>#,##0</c:formatCode>
                <c:ptCount val="8"/>
                <c:pt idx="0">
                  <c:v>702</c:v>
                </c:pt>
                <c:pt idx="1">
                  <c:v>723</c:v>
                </c:pt>
                <c:pt idx="2" formatCode="General">
                  <c:v>767</c:v>
                </c:pt>
                <c:pt idx="3" formatCode="General">
                  <c:v>834</c:v>
                </c:pt>
                <c:pt idx="4" formatCode="General">
                  <c:v>900</c:v>
                </c:pt>
                <c:pt idx="5" formatCode="General">
                  <c:v>1028</c:v>
                </c:pt>
                <c:pt idx="6" formatCode="General">
                  <c:v>1049</c:v>
                </c:pt>
                <c:pt idx="7" formatCode="General">
                  <c:v>1231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71483776"/>
        <c:axId val="71486848"/>
      </c:barChart>
      <c:catAx>
        <c:axId val="7148377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342" b="0" i="0" u="none" strike="noStrike" baseline="0">
                    <a:solidFill>
                      <a:srgbClr val="000000"/>
                    </a:solidFill>
                    <a:latin typeface="Helvetica Light*"/>
                    <a:ea typeface="Helvetica Light*"/>
                    <a:cs typeface="Helvetica Light*"/>
                  </a:defRPr>
                </a:pPr>
                <a:r>
                  <a:rPr lang="ca-ES"/>
                  <a:t>ANY</a:t>
                </a:r>
              </a:p>
            </c:rich>
          </c:tx>
          <c:layout>
            <c:manualLayout>
              <c:xMode val="edge"/>
              <c:yMode val="edge"/>
              <c:x val="4.6546546546546545E-2"/>
              <c:y val="0.93906810035842292"/>
            </c:manualLayout>
          </c:layout>
          <c:overlay val="0"/>
          <c:spPr>
            <a:noFill/>
            <a:ln w="27267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408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476" b="1" i="0" u="none" strike="noStrike" baseline="0">
                <a:solidFill>
                  <a:srgbClr val="000000"/>
                </a:solidFill>
                <a:latin typeface="Helvetica Light*"/>
                <a:ea typeface="Helvetica Light*"/>
                <a:cs typeface="Helvetica Light*"/>
              </a:defRPr>
            </a:pPr>
            <a:endParaRPr lang="es-ES"/>
          </a:p>
        </c:txPr>
        <c:crossAx val="714868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1486848"/>
        <c:scaling>
          <c:orientation val="minMax"/>
        </c:scaling>
        <c:delete val="0"/>
        <c:axPos val="l"/>
        <c:majorGridlines>
          <c:spPr>
            <a:ln w="3408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 rot="0" vert="horz"/>
              <a:lstStyle/>
              <a:p>
                <a:pPr algn="ctr">
                  <a:defRPr sz="1288" b="0" i="0" u="none" strike="noStrike" baseline="0">
                    <a:solidFill>
                      <a:srgbClr val="000000"/>
                    </a:solidFill>
                    <a:latin typeface="Helvetica Light*"/>
                    <a:ea typeface="Helvetica Light*"/>
                    <a:cs typeface="Helvetica Light*"/>
                  </a:defRPr>
                </a:pPr>
                <a:r>
                  <a:rPr lang="ca-ES"/>
                  <a:t>ESTABLIMENTS</a:t>
                </a:r>
              </a:p>
            </c:rich>
          </c:tx>
          <c:layout>
            <c:manualLayout>
              <c:xMode val="edge"/>
              <c:yMode val="edge"/>
              <c:x val="0"/>
              <c:y val="0.1111111111111111"/>
            </c:manualLayout>
          </c:layout>
          <c:overlay val="0"/>
          <c:spPr>
            <a:noFill/>
            <a:ln w="27267">
              <a:noFill/>
            </a:ln>
          </c:spPr>
        </c:title>
        <c:numFmt formatCode="#,##0" sourceLinked="1"/>
        <c:majorTickMark val="out"/>
        <c:minorTickMark val="none"/>
        <c:tickLblPos val="nextTo"/>
        <c:spPr>
          <a:ln w="3408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76" b="1" i="0" u="none" strike="noStrike" baseline="0">
                <a:solidFill>
                  <a:srgbClr val="000000"/>
                </a:solidFill>
                <a:latin typeface="Helvetica Light*"/>
                <a:ea typeface="Helvetica Light*"/>
                <a:cs typeface="Helvetica Light*"/>
              </a:defRPr>
            </a:pPr>
            <a:endParaRPr lang="es-ES"/>
          </a:p>
        </c:txPr>
        <c:crossAx val="71483776"/>
        <c:crosses val="autoZero"/>
        <c:crossBetween val="between"/>
      </c:valAx>
      <c:spPr>
        <a:noFill/>
        <a:ln w="13633">
          <a:solidFill>
            <a:srgbClr val="000000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476" b="1" i="0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es-E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0378441209735673E-2"/>
          <c:y val="0.11881330529706514"/>
          <c:w val="0.40528260086358481"/>
          <c:h val="0.80926986399427348"/>
        </c:manualLayout>
      </c:layout>
      <c:pieChart>
        <c:varyColors val="1"/>
        <c:ser>
          <c:idx val="0"/>
          <c:order val="0"/>
          <c:spPr>
            <a:solidFill>
              <a:schemeClr val="accent1"/>
            </a:solidFill>
            <a:ln w="12779">
              <a:solidFill>
                <a:schemeClr val="tx1"/>
              </a:solidFill>
              <a:prstDash val="solid"/>
            </a:ln>
          </c:spPr>
          <c:explosion val="25"/>
          <c:dPt>
            <c:idx val="0"/>
            <c:bubble3D val="0"/>
            <c:spPr>
              <a:solidFill>
                <a:srgbClr val="FF6600"/>
              </a:solidFill>
              <a:ln w="12779">
                <a:solidFill>
                  <a:schemeClr val="tx1"/>
                </a:solidFill>
                <a:prstDash val="solid"/>
              </a:ln>
            </c:spPr>
          </c:dPt>
          <c:dPt>
            <c:idx val="1"/>
            <c:bubble3D val="0"/>
            <c:spPr>
              <a:solidFill>
                <a:srgbClr val="CC99FF"/>
              </a:solidFill>
              <a:ln w="12779">
                <a:solidFill>
                  <a:schemeClr val="tx1"/>
                </a:solidFill>
                <a:prstDash val="solid"/>
              </a:ln>
            </c:spPr>
          </c:dPt>
          <c:dPt>
            <c:idx val="2"/>
            <c:bubble3D val="0"/>
            <c:spPr>
              <a:solidFill>
                <a:schemeClr val="hlink"/>
              </a:solidFill>
              <a:ln w="12779">
                <a:solidFill>
                  <a:schemeClr val="tx1"/>
                </a:solidFill>
                <a:prstDash val="solid"/>
              </a:ln>
            </c:spPr>
          </c:dPt>
          <c:dPt>
            <c:idx val="3"/>
            <c:bubble3D val="0"/>
            <c:spPr>
              <a:solidFill>
                <a:srgbClr val="FF99CC"/>
              </a:solidFill>
              <a:ln w="12779">
                <a:solidFill>
                  <a:schemeClr val="tx1"/>
                </a:solidFill>
                <a:prstDash val="solid"/>
              </a:ln>
            </c:spPr>
          </c:dPt>
          <c:dPt>
            <c:idx val="4"/>
            <c:bubble3D val="0"/>
            <c:spPr>
              <a:solidFill>
                <a:srgbClr val="FFFF00"/>
              </a:solidFill>
              <a:ln w="12779">
                <a:solidFill>
                  <a:schemeClr val="tx1"/>
                </a:solidFill>
                <a:prstDash val="solid"/>
              </a:ln>
            </c:spPr>
          </c:dPt>
          <c:dPt>
            <c:idx val="5"/>
            <c:bubble3D val="0"/>
            <c:spPr>
              <a:solidFill>
                <a:srgbClr val="800080"/>
              </a:solidFill>
              <a:ln w="12779">
                <a:solidFill>
                  <a:schemeClr val="tx1"/>
                </a:solidFill>
                <a:prstDash val="solid"/>
              </a:ln>
            </c:spPr>
          </c:dPt>
          <c:dPt>
            <c:idx val="6"/>
            <c:bubble3D val="0"/>
            <c:spPr>
              <a:solidFill>
                <a:srgbClr val="FFFF99"/>
              </a:solidFill>
              <a:ln w="12779">
                <a:solidFill>
                  <a:schemeClr val="tx1"/>
                </a:solidFill>
                <a:prstDash val="solid"/>
              </a:ln>
            </c:spPr>
          </c:dPt>
          <c:dPt>
            <c:idx val="7"/>
            <c:bubble3D val="0"/>
            <c:spPr>
              <a:solidFill>
                <a:srgbClr val="008000"/>
              </a:solidFill>
              <a:ln w="12779">
                <a:solidFill>
                  <a:schemeClr val="tx1"/>
                </a:solidFill>
                <a:prstDash val="solid"/>
              </a:ln>
            </c:spPr>
          </c:dPt>
          <c:dPt>
            <c:idx val="8"/>
            <c:bubble3D val="0"/>
            <c:spPr>
              <a:solidFill>
                <a:srgbClr val="FF0000"/>
              </a:solidFill>
              <a:ln w="12779">
                <a:solidFill>
                  <a:schemeClr val="tx1"/>
                </a:solidFill>
                <a:prstDash val="solid"/>
              </a:ln>
            </c:spPr>
          </c:dPt>
          <c:dPt>
            <c:idx val="1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 w="12779">
                <a:solidFill>
                  <a:schemeClr val="tx1"/>
                </a:solidFill>
                <a:prstDash val="solid"/>
              </a:ln>
            </c:spPr>
          </c:dPt>
          <c:dPt>
            <c:idx val="11"/>
            <c:bubble3D val="0"/>
            <c:spPr>
              <a:solidFill>
                <a:schemeClr val="tx2">
                  <a:lumMod val="65000"/>
                  <a:lumOff val="35000"/>
                </a:schemeClr>
              </a:solidFill>
              <a:ln w="12779">
                <a:solidFill>
                  <a:schemeClr val="tx1"/>
                </a:solidFill>
                <a:prstDash val="solid"/>
              </a:ln>
            </c:spPr>
          </c:dPt>
          <c:dLbls>
            <c:dLbl>
              <c:idx val="8"/>
              <c:layout>
                <c:manualLayout>
                  <c:x val="-1.0082325548881803E-4"/>
                  <c:y val="1.8039772727272727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9"/>
              <c:layout>
                <c:manualLayout>
                  <c:x val="3.6000735785713389E-2"/>
                  <c:y val="-3.8119407659269862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0"/>
              <c:layout>
                <c:manualLayout>
                  <c:x val="5.9517872154319626E-2"/>
                  <c:y val="-2.5681594488188977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1"/>
              <c:layout>
                <c:manualLayout>
                  <c:x val="-8.5134484779721353E-2"/>
                  <c:y val="1.3181370794559772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2"/>
              <c:layout>
                <c:manualLayout>
                  <c:x val="2.1013358857300591E-2"/>
                  <c:y val="-5.098000178954903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spPr>
              <a:noFill/>
              <a:ln w="25557">
                <a:noFill/>
              </a:ln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s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Sheet1!$A$1:$A$12</c:f>
              <c:strCache>
                <c:ptCount val="12"/>
                <c:pt idx="0">
                  <c:v>Béns de consum/productes</c:v>
                </c:pt>
                <c:pt idx="1">
                  <c:v>Restauració</c:v>
                </c:pt>
                <c:pt idx="2">
                  <c:v>Serveis immobiliaris</c:v>
                </c:pt>
                <c:pt idx="3">
                  <c:v>Telecomunicacions</c:v>
                </c:pt>
                <c:pt idx="4">
                  <c:v>Altres</c:v>
                </c:pt>
                <c:pt idx="5">
                  <c:v>Subministraments</c:v>
                </c:pt>
                <c:pt idx="6">
                  <c:v>Transport</c:v>
                </c:pt>
                <c:pt idx="7">
                  <c:v>Articles d'oci</c:v>
                </c:pt>
                <c:pt idx="8">
                  <c:v>Aliments </c:v>
                </c:pt>
                <c:pt idx="9">
                  <c:v>Articles de vestir i calçat</c:v>
                </c:pt>
                <c:pt idx="10">
                  <c:v>Serveis financers</c:v>
                </c:pt>
                <c:pt idx="11">
                  <c:v>Altres</c:v>
                </c:pt>
              </c:strCache>
            </c:strRef>
          </c:cat>
          <c:val>
            <c:numRef>
              <c:f>Sheet1!$B$1:$B$12</c:f>
              <c:numCache>
                <c:formatCode>General</c:formatCode>
                <c:ptCount val="12"/>
                <c:pt idx="0">
                  <c:v>50</c:v>
                </c:pt>
                <c:pt idx="1">
                  <c:v>42</c:v>
                </c:pt>
                <c:pt idx="2">
                  <c:v>37</c:v>
                </c:pt>
                <c:pt idx="3">
                  <c:v>13</c:v>
                </c:pt>
                <c:pt idx="4">
                  <c:v>9</c:v>
                </c:pt>
                <c:pt idx="5">
                  <c:v>7</c:v>
                </c:pt>
                <c:pt idx="6">
                  <c:v>6</c:v>
                </c:pt>
                <c:pt idx="7">
                  <c:v>6</c:v>
                </c:pt>
                <c:pt idx="8">
                  <c:v>4</c:v>
                </c:pt>
                <c:pt idx="9">
                  <c:v>4</c:v>
                </c:pt>
                <c:pt idx="10">
                  <c:v>3</c:v>
                </c:pt>
                <c:pt idx="11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25557">
          <a:noFill/>
        </a:ln>
      </c:spPr>
    </c:plotArea>
    <c:legend>
      <c:legendPos val="r"/>
      <c:layout>
        <c:manualLayout>
          <c:xMode val="edge"/>
          <c:yMode val="edge"/>
          <c:x val="0.60614392273264184"/>
          <c:y val="2.2350125268432355E-2"/>
          <c:w val="0.34690604796139857"/>
          <c:h val="0.9368074445239799"/>
        </c:manualLayout>
      </c:layout>
      <c:overlay val="0"/>
      <c:spPr>
        <a:noFill/>
        <a:ln w="3195">
          <a:solidFill>
            <a:schemeClr val="tx1"/>
          </a:solidFill>
          <a:prstDash val="solid"/>
        </a:ln>
      </c:spPr>
      <c:txPr>
        <a:bodyPr/>
        <a:lstStyle/>
        <a:p>
          <a:pPr rtl="0">
            <a:defRPr sz="12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s-ES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761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s-E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003952569169967E-2"/>
          <c:y val="5.4435483870967742E-2"/>
          <c:w val="0.83662714097496704"/>
          <c:h val="0.77016129032258063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Denúncies</c:v>
                </c:pt>
              </c:strCache>
            </c:strRef>
          </c:tx>
          <c:spPr>
            <a:ln w="20603">
              <a:solidFill>
                <a:srgbClr val="FF0000"/>
              </a:solidFill>
              <a:prstDash val="solid"/>
            </a:ln>
          </c:spPr>
          <c:marker>
            <c:symbol val="diamond"/>
            <c:size val="4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dLbls>
            <c:dLbl>
              <c:idx val="3"/>
              <c:layout>
                <c:manualLayout>
                  <c:x val="-1.7277589299476828E-2"/>
                  <c:y val="4.391661227626250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0.40051209325407705"/>
                  <c:y val="-0.55109023769946275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Mode val="edge"/>
                  <c:yMode val="edge"/>
                  <c:x val="0.39525691699604742"/>
                  <c:y val="0.21572580645161291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13735">
                <a:noFill/>
              </a:ln>
            </c:spPr>
            <c:txPr>
              <a:bodyPr/>
              <a:lstStyle/>
              <a:p>
                <a:pPr>
                  <a:defRPr sz="662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Sheet1!$B$1:$F$1</c:f>
              <c:numCache>
                <c:formatCode>General</c:formatCod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Sheet1!$B$2:$F$2</c:f>
              <c:numCache>
                <c:formatCode>General</c:formatCode>
                <c:ptCount val="5"/>
                <c:pt idx="0">
                  <c:v>355</c:v>
                </c:pt>
                <c:pt idx="1">
                  <c:v>543</c:v>
                </c:pt>
                <c:pt idx="2">
                  <c:v>258</c:v>
                </c:pt>
                <c:pt idx="3">
                  <c:v>296</c:v>
                </c:pt>
                <c:pt idx="4">
                  <c:v>189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83359616"/>
        <c:axId val="83497728"/>
      </c:lineChart>
      <c:catAx>
        <c:axId val="83359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71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662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s-ES"/>
          </a:p>
        </c:txPr>
        <c:crossAx val="834977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3497728"/>
        <c:scaling>
          <c:orientation val="minMax"/>
        </c:scaling>
        <c:delete val="0"/>
        <c:axPos val="l"/>
        <c:majorGridlines>
          <c:spPr>
            <a:ln w="1717">
              <a:solidFill>
                <a:schemeClr val="tx1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171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73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s-ES"/>
          </a:p>
        </c:txPr>
        <c:crossAx val="83359616"/>
        <c:crosses val="autoZero"/>
        <c:crossBetween val="between"/>
      </c:valAx>
      <c:spPr>
        <a:noFill/>
        <a:ln w="6868">
          <a:solidFill>
            <a:schemeClr val="tx1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0.43873517786561267"/>
          <c:y val="0.93145161290322576"/>
          <c:w val="0.19762845849802371"/>
          <c:h val="6.0483870967741937E-2"/>
        </c:manualLayout>
      </c:layout>
      <c:overlay val="0"/>
      <c:spPr>
        <a:noFill/>
        <a:ln w="1717">
          <a:solidFill>
            <a:schemeClr val="tx1"/>
          </a:solidFill>
          <a:prstDash val="solid"/>
        </a:ln>
      </c:spPr>
      <c:txPr>
        <a:bodyPr/>
        <a:lstStyle/>
        <a:p>
          <a:pPr>
            <a:defRPr sz="719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84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s-E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305880522606449"/>
          <c:y val="0.26667319273706286"/>
          <c:w val="0.30148736000082288"/>
          <c:h val="0.52423659549668755"/>
        </c:manualLayout>
      </c:layout>
      <c:pieChart>
        <c:varyColors val="1"/>
        <c:ser>
          <c:idx val="0"/>
          <c:order val="0"/>
          <c:spPr>
            <a:solidFill>
              <a:schemeClr val="accent1"/>
            </a:solidFill>
            <a:ln w="12771">
              <a:solidFill>
                <a:schemeClr val="tx1"/>
              </a:solidFill>
              <a:prstDash val="solid"/>
            </a:ln>
          </c:spPr>
          <c:dPt>
            <c:idx val="0"/>
            <c:bubble3D val="0"/>
            <c:spPr>
              <a:solidFill>
                <a:srgbClr val="00B050"/>
              </a:solidFill>
              <a:ln w="12771">
                <a:solidFill>
                  <a:schemeClr val="tx1"/>
                </a:solidFill>
                <a:prstDash val="solid"/>
              </a:ln>
            </c:spPr>
          </c:dPt>
          <c:dPt>
            <c:idx val="1"/>
            <c:bubble3D val="0"/>
            <c:spPr>
              <a:solidFill>
                <a:srgbClr val="CC99FF"/>
              </a:solidFill>
              <a:ln w="12771">
                <a:solidFill>
                  <a:schemeClr val="tx1"/>
                </a:solidFill>
                <a:prstDash val="solid"/>
              </a:ln>
            </c:spPr>
          </c:dPt>
          <c:dPt>
            <c:idx val="2"/>
            <c:bubble3D val="0"/>
            <c:spPr>
              <a:solidFill>
                <a:schemeClr val="accent3">
                  <a:lumMod val="85000"/>
                </a:schemeClr>
              </a:solidFill>
              <a:ln w="12771">
                <a:solidFill>
                  <a:schemeClr val="tx1"/>
                </a:solidFill>
                <a:prstDash val="solid"/>
              </a:ln>
            </c:spPr>
          </c:dPt>
          <c:dPt>
            <c:idx val="3"/>
            <c:bubble3D val="0"/>
            <c:spPr>
              <a:solidFill>
                <a:srgbClr val="FFCC00"/>
              </a:solidFill>
              <a:ln w="12771">
                <a:solidFill>
                  <a:schemeClr val="tx1"/>
                </a:solidFill>
                <a:prstDash val="solid"/>
              </a:ln>
            </c:spPr>
          </c:dPt>
          <c:dPt>
            <c:idx val="5"/>
            <c:bubble3D val="0"/>
            <c:spPr>
              <a:solidFill>
                <a:srgbClr val="5888F4"/>
              </a:solidFill>
              <a:ln w="12771">
                <a:solidFill>
                  <a:schemeClr val="tx1"/>
                </a:solidFill>
                <a:prstDash val="solid"/>
              </a:ln>
            </c:spPr>
          </c:dPt>
          <c:dLbls>
            <c:dLbl>
              <c:idx val="1"/>
              <c:layout>
                <c:manualLayout>
                  <c:x val="7.0918165734338859E-2"/>
                  <c:y val="-0.11078622350400938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</c:dLbl>
            <c:numFmt formatCode="0%" sourceLinked="0"/>
            <c:spPr>
              <a:noFill/>
              <a:ln w="25541">
                <a:noFill/>
              </a:ln>
            </c:spPr>
            <c:txPr>
              <a:bodyPr/>
              <a:lstStyle/>
              <a:p>
                <a:pPr>
                  <a:defRPr sz="1860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Sheet1!$A$1:$A$6</c:f>
              <c:strCache>
                <c:ptCount val="6"/>
                <c:pt idx="0">
                  <c:v>Per Xarxa d'alerta </c:v>
                </c:pt>
                <c:pt idx="1">
                  <c:v>Per denúncia </c:v>
                </c:pt>
                <c:pt idx="2">
                  <c:v>Per campanya</c:v>
                </c:pt>
                <c:pt idx="3">
                  <c:v>Per iniciativa pròpia </c:v>
                </c:pt>
                <c:pt idx="4">
                  <c:v>Per comunicació </c:v>
                </c:pt>
                <c:pt idx="5">
                  <c:v>Per ordre de servei </c:v>
                </c:pt>
              </c:strCache>
            </c:strRef>
          </c:cat>
          <c:val>
            <c:numRef>
              <c:f>Sheet1!$B$1:$B$6</c:f>
              <c:numCache>
                <c:formatCode>General</c:formatCode>
                <c:ptCount val="6"/>
                <c:pt idx="0">
                  <c:v>980</c:v>
                </c:pt>
                <c:pt idx="1">
                  <c:v>397</c:v>
                </c:pt>
                <c:pt idx="2">
                  <c:v>382</c:v>
                </c:pt>
                <c:pt idx="3">
                  <c:v>219</c:v>
                </c:pt>
                <c:pt idx="4">
                  <c:v>98</c:v>
                </c:pt>
                <c:pt idx="5">
                  <c:v>24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541">
          <a:noFill/>
        </a:ln>
      </c:spPr>
    </c:plotArea>
    <c:legend>
      <c:legendPos val="r"/>
      <c:layout>
        <c:manualLayout>
          <c:xMode val="edge"/>
          <c:yMode val="edge"/>
          <c:x val="0.55629614851184706"/>
          <c:y val="0.17369634630798356"/>
          <c:w val="0.35510567334182513"/>
          <c:h val="0.66912201169369234"/>
        </c:manualLayout>
      </c:layout>
      <c:overlay val="0"/>
      <c:spPr>
        <a:solidFill>
          <a:schemeClr val="bg1"/>
        </a:solidFill>
        <a:ln w="3193">
          <a:solidFill>
            <a:schemeClr val="tx1"/>
          </a:solidFill>
          <a:prstDash val="solid"/>
        </a:ln>
      </c:spPr>
      <c:txPr>
        <a:bodyPr/>
        <a:lstStyle/>
        <a:p>
          <a:pPr rtl="0">
            <a:defRPr sz="16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s-ES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860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s-E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3147751605995713E-2"/>
          <c:y val="6.6945606694560664E-2"/>
          <c:w val="0.89721627408993576"/>
          <c:h val="0.79079497907949792"/>
        </c:manualLayout>
      </c:layout>
      <c:barChart>
        <c:barDir val="col"/>
        <c:grouping val="clustered"/>
        <c:varyColors val="0"/>
        <c:ser>
          <c:idx val="2"/>
          <c:order val="0"/>
          <c:tx>
            <c:strRef>
              <c:f>Sheet1!$A$2</c:f>
              <c:strCache>
                <c:ptCount val="1"/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>
                    <a:solidFill>
                      <a:srgbClr val="002060"/>
                    </a:solidFill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Sheet1!$B$1:$N$1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Sheet1!$B$2:$N$2</c:f>
              <c:numCache>
                <c:formatCode>General</c:formatCode>
                <c:ptCount val="13"/>
                <c:pt idx="0">
                  <c:v>354</c:v>
                </c:pt>
                <c:pt idx="1">
                  <c:v>538</c:v>
                </c:pt>
                <c:pt idx="2">
                  <c:v>688</c:v>
                </c:pt>
                <c:pt idx="3">
                  <c:v>636</c:v>
                </c:pt>
                <c:pt idx="4">
                  <c:v>765</c:v>
                </c:pt>
                <c:pt idx="5">
                  <c:v>1211</c:v>
                </c:pt>
                <c:pt idx="6">
                  <c:v>1587</c:v>
                </c:pt>
                <c:pt idx="7">
                  <c:v>2235</c:v>
                </c:pt>
                <c:pt idx="8">
                  <c:v>2693</c:v>
                </c:pt>
                <c:pt idx="9">
                  <c:v>3086</c:v>
                </c:pt>
                <c:pt idx="10">
                  <c:v>2975</c:v>
                </c:pt>
                <c:pt idx="11">
                  <c:v>2792</c:v>
                </c:pt>
                <c:pt idx="12">
                  <c:v>3025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9933312"/>
        <c:axId val="89934848"/>
      </c:barChart>
      <c:catAx>
        <c:axId val="899333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s-ES"/>
          </a:p>
        </c:txPr>
        <c:crossAx val="899348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99348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s-ES"/>
          </a:p>
        </c:txPr>
        <c:crossAx val="899333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7124853638335234E-2"/>
          <c:y val="0.13005246891759503"/>
          <c:w val="0.52825000182482462"/>
          <c:h val="0.57488323387779405"/>
        </c:manualLayout>
      </c:layout>
      <c:doughnutChart>
        <c:varyColors val="1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ln w="5918">
              <a:solidFill>
                <a:schemeClr val="tx1"/>
              </a:solidFill>
              <a:prstDash val="solid"/>
            </a:ln>
          </c:spPr>
          <c:dPt>
            <c:idx val="0"/>
            <c:bubble3D val="0"/>
            <c:spPr>
              <a:solidFill>
                <a:schemeClr val="folHlink"/>
              </a:solidFill>
              <a:ln w="5918">
                <a:solidFill>
                  <a:schemeClr val="tx1"/>
                </a:solidFill>
                <a:prstDash val="solid"/>
              </a:ln>
            </c:spPr>
          </c:dPt>
          <c:dPt>
            <c:idx val="1"/>
            <c:bubble3D val="0"/>
            <c:spPr>
              <a:solidFill>
                <a:srgbClr val="FF0000"/>
              </a:solidFill>
              <a:ln w="5918">
                <a:solidFill>
                  <a:schemeClr val="tx1"/>
                </a:solidFill>
                <a:prstDash val="solid"/>
              </a:ln>
            </c:spPr>
          </c:dPt>
          <c:dPt>
            <c:idx val="2"/>
            <c:bubble3D val="0"/>
            <c:spPr>
              <a:solidFill>
                <a:srgbClr val="0000FF"/>
              </a:solidFill>
              <a:ln w="5918">
                <a:solidFill>
                  <a:schemeClr val="tx1"/>
                </a:solidFill>
                <a:prstDash val="solid"/>
              </a:ln>
            </c:spPr>
          </c:dPt>
          <c:dLbls>
            <c:dLbl>
              <c:idx val="1"/>
              <c:numFmt formatCode="0.00%" sourceLinked="0"/>
              <c:spPr>
                <a:noFill/>
                <a:ln w="11835">
                  <a:noFill/>
                </a:ln>
              </c:spPr>
              <c:txPr>
                <a:bodyPr/>
                <a:lstStyle/>
                <a:p>
                  <a:pPr>
                    <a:defRPr sz="1037" b="0" i="0" u="none" strike="noStrike" baseline="0">
                      <a:solidFill>
                        <a:schemeClr val="bg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s-E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0"/>
                  <c:y val="-0.11864843300239369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.00%" sourceLinked="0"/>
            <c:spPr>
              <a:noFill/>
              <a:ln w="11835">
                <a:noFill/>
              </a:ln>
            </c:spPr>
            <c:txPr>
              <a:bodyPr/>
              <a:lstStyle/>
              <a:p>
                <a:pPr>
                  <a:defRPr sz="103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s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Sheet1!$B$1:$D$1</c:f>
              <c:strCache>
                <c:ptCount val="3"/>
                <c:pt idx="0">
                  <c:v>Unió Europea</c:v>
                </c:pt>
                <c:pt idx="1">
                  <c:v>Comunitats autònomes</c:v>
                </c:pt>
                <c:pt idx="2">
                  <c:v>ACC</c:v>
                </c:pt>
              </c:strCache>
            </c:strRef>
          </c:cat>
          <c:val>
            <c:numRef>
              <c:f>Sheet1!$B$2:$D$2</c:f>
              <c:numCache>
                <c:formatCode>General</c:formatCode>
                <c:ptCount val="3"/>
                <c:pt idx="0">
                  <c:v>2303</c:v>
                </c:pt>
                <c:pt idx="1">
                  <c:v>649</c:v>
                </c:pt>
                <c:pt idx="2">
                  <c:v>73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11835">
          <a:noFill/>
        </a:ln>
      </c:spPr>
    </c:plotArea>
    <c:legend>
      <c:legendPos val="r"/>
      <c:layout>
        <c:manualLayout>
          <c:xMode val="edge"/>
          <c:yMode val="edge"/>
          <c:x val="0.52906164016628066"/>
          <c:y val="0.69024426578864972"/>
          <c:w val="0.43450316155471508"/>
          <c:h val="0.28749936875700682"/>
        </c:manualLayout>
      </c:layout>
      <c:overlay val="0"/>
      <c:spPr>
        <a:noFill/>
        <a:ln w="1479">
          <a:solidFill>
            <a:schemeClr val="tx1"/>
          </a:solidFill>
          <a:prstDash val="solid"/>
        </a:ln>
      </c:spPr>
      <c:txPr>
        <a:bodyPr/>
        <a:lstStyle/>
        <a:p>
          <a:pPr>
            <a:defRPr sz="12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s-ES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037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s-E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3156709722765768E-2"/>
          <c:y val="0.19437850046394853"/>
          <c:w val="0.40730337078651685"/>
          <c:h val="0.60416666666666663"/>
        </c:manualLayout>
      </c:layout>
      <c:pieChart>
        <c:varyColors val="1"/>
        <c:ser>
          <c:idx val="0"/>
          <c:order val="0"/>
          <c:spPr>
            <a:solidFill>
              <a:schemeClr val="accent1"/>
            </a:solidFill>
            <a:ln w="10112">
              <a:solidFill>
                <a:schemeClr val="tx1"/>
              </a:solidFill>
              <a:prstDash val="solid"/>
            </a:ln>
          </c:spPr>
          <c:dPt>
            <c:idx val="0"/>
            <c:bubble3D val="0"/>
            <c:spPr>
              <a:solidFill>
                <a:srgbClr val="FF99CC"/>
              </a:solidFill>
              <a:ln w="10112">
                <a:solidFill>
                  <a:schemeClr val="tx1"/>
                </a:solidFill>
                <a:prstDash val="solid"/>
              </a:ln>
            </c:spPr>
          </c:dPt>
          <c:dPt>
            <c:idx val="1"/>
            <c:bubble3D val="0"/>
            <c:spPr>
              <a:solidFill>
                <a:srgbClr val="FFFF00"/>
              </a:solidFill>
              <a:ln w="10112">
                <a:solidFill>
                  <a:schemeClr val="tx1"/>
                </a:solidFill>
                <a:prstDash val="solid"/>
              </a:ln>
            </c:spPr>
          </c:dPt>
          <c:dPt>
            <c:idx val="2"/>
            <c:bubble3D val="0"/>
            <c:spPr>
              <a:solidFill>
                <a:srgbClr val="000080"/>
              </a:solidFill>
              <a:ln w="10112">
                <a:solidFill>
                  <a:schemeClr val="tx1"/>
                </a:solidFill>
                <a:prstDash val="solid"/>
              </a:ln>
            </c:spPr>
          </c:dPt>
          <c:dPt>
            <c:idx val="3"/>
            <c:bubble3D val="0"/>
            <c:spPr>
              <a:solidFill>
                <a:srgbClr val="339966"/>
              </a:solidFill>
              <a:ln w="10112">
                <a:solidFill>
                  <a:schemeClr val="tx1"/>
                </a:solidFill>
                <a:prstDash val="solid"/>
              </a:ln>
            </c:spPr>
          </c:dPt>
          <c:dPt>
            <c:idx val="4"/>
            <c:bubble3D val="0"/>
            <c:spPr>
              <a:solidFill>
                <a:srgbClr val="800080"/>
              </a:solidFill>
              <a:ln w="10112">
                <a:solidFill>
                  <a:schemeClr val="tx1"/>
                </a:solidFill>
                <a:prstDash val="solid"/>
              </a:ln>
            </c:spPr>
          </c:dPt>
          <c:dPt>
            <c:idx val="5"/>
            <c:bubble3D val="0"/>
            <c:spPr>
              <a:solidFill>
                <a:srgbClr val="FF9900"/>
              </a:solidFill>
              <a:ln w="10112">
                <a:solidFill>
                  <a:schemeClr val="tx1"/>
                </a:solidFill>
                <a:prstDash val="solid"/>
              </a:ln>
            </c:spPr>
          </c:dPt>
          <c:dPt>
            <c:idx val="6"/>
            <c:bubble3D val="0"/>
            <c:spPr>
              <a:solidFill>
                <a:srgbClr val="0066CC"/>
              </a:solidFill>
              <a:ln w="10112">
                <a:solidFill>
                  <a:schemeClr val="tx1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-0.10096983126537168"/>
                  <c:y val="-9.8632084090765113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.00%" sourceLinked="0"/>
              <c:spPr>
                <a:noFill/>
                <a:ln w="20223">
                  <a:noFill/>
                </a:ln>
              </c:spPr>
              <c:txPr>
                <a:bodyPr/>
                <a:lstStyle/>
                <a:p>
                  <a:pPr>
                    <a:defRPr sz="955" b="0" i="0" u="none" strike="noStrike" baseline="0">
                      <a:solidFill>
                        <a:schemeClr val="bg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s-E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numFmt formatCode="0.00%" sourceLinked="0"/>
              <c:spPr>
                <a:noFill/>
                <a:ln w="20223">
                  <a:noFill/>
                </a:ln>
              </c:spPr>
              <c:txPr>
                <a:bodyPr/>
                <a:lstStyle/>
                <a:p>
                  <a:pPr>
                    <a:defRPr sz="955" b="0" i="0" u="none" strike="noStrike" baseline="0">
                      <a:solidFill>
                        <a:schemeClr val="bg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s-E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.00%" sourceLinked="0"/>
            <c:spPr>
              <a:noFill/>
              <a:ln w="20223">
                <a:noFill/>
              </a:ln>
            </c:spPr>
            <c:txPr>
              <a:bodyPr/>
              <a:lstStyle/>
              <a:p>
                <a:pPr>
                  <a:defRPr sz="955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s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Sheet1!$A$1:$A$8</c:f>
              <c:strCache>
                <c:ptCount val="8"/>
                <c:pt idx="0">
                  <c:v>Joguines</c:v>
                </c:pt>
                <c:pt idx="1">
                  <c:v>Vehicles</c:v>
                </c:pt>
                <c:pt idx="2">
                  <c:v>Altres</c:v>
                </c:pt>
                <c:pt idx="3">
                  <c:v>Adaptadors, cables elèctrics, endolls</c:v>
                </c:pt>
                <c:pt idx="4">
                  <c:v>Aparells elèctrics </c:v>
                </c:pt>
                <c:pt idx="5">
                  <c:v>Roba, confecció i calçat</c:v>
                </c:pt>
                <c:pt idx="6">
                  <c:v>Puericultura</c:v>
                </c:pt>
                <c:pt idx="7">
                  <c:v>Material esportiu</c:v>
                </c:pt>
              </c:strCache>
            </c:strRef>
          </c:cat>
          <c:val>
            <c:numRef>
              <c:f>Sheet1!$B$1:$B$8</c:f>
              <c:numCache>
                <c:formatCode>General</c:formatCode>
                <c:ptCount val="8"/>
                <c:pt idx="0">
                  <c:v>116</c:v>
                </c:pt>
                <c:pt idx="1">
                  <c:v>65</c:v>
                </c:pt>
                <c:pt idx="2">
                  <c:v>62</c:v>
                </c:pt>
                <c:pt idx="3">
                  <c:v>52</c:v>
                </c:pt>
                <c:pt idx="4">
                  <c:v>48</c:v>
                </c:pt>
                <c:pt idx="5">
                  <c:v>27</c:v>
                </c:pt>
                <c:pt idx="6">
                  <c:v>19</c:v>
                </c:pt>
                <c:pt idx="7">
                  <c:v>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0223">
          <a:noFill/>
        </a:ln>
      </c:spPr>
    </c:plotArea>
    <c:legend>
      <c:legendPos val="r"/>
      <c:layout>
        <c:manualLayout>
          <c:xMode val="edge"/>
          <c:yMode val="edge"/>
          <c:x val="0.56564533810770889"/>
          <c:y val="4.2160743644696692E-2"/>
          <c:w val="0.39651881473558098"/>
          <c:h val="0.83968266570984285"/>
        </c:manualLayout>
      </c:layout>
      <c:overlay val="0"/>
      <c:spPr>
        <a:noFill/>
        <a:ln w="2528">
          <a:solidFill>
            <a:schemeClr val="tx1"/>
          </a:solidFill>
          <a:prstDash val="solid"/>
        </a:ln>
      </c:spPr>
      <c:txPr>
        <a:bodyPr/>
        <a:lstStyle/>
        <a:p>
          <a:pPr rtl="0">
            <a:defRPr sz="12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s-ES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433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s-E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034127547813821E-2"/>
          <c:y val="0.12400067688655585"/>
          <c:w val="0.3950284864619048"/>
          <c:h val="0.83754787661510788"/>
        </c:manualLayout>
      </c:layout>
      <c:pieChart>
        <c:varyColors val="1"/>
        <c:ser>
          <c:idx val="0"/>
          <c:order val="0"/>
          <c:spPr>
            <a:solidFill>
              <a:schemeClr val="accent1"/>
            </a:solidFill>
            <a:ln w="14862">
              <a:solidFill>
                <a:schemeClr val="tx1"/>
              </a:solidFill>
              <a:prstDash val="solid"/>
            </a:ln>
          </c:spPr>
          <c:dPt>
            <c:idx val="0"/>
            <c:bubble3D val="0"/>
            <c:spPr>
              <a:solidFill>
                <a:srgbClr val="FF99CC"/>
              </a:solidFill>
              <a:ln w="14862">
                <a:solidFill>
                  <a:schemeClr val="tx1"/>
                </a:solidFill>
                <a:prstDash val="solid"/>
              </a:ln>
            </c:spPr>
          </c:dPt>
          <c:dPt>
            <c:idx val="1"/>
            <c:bubble3D val="0"/>
            <c:spPr>
              <a:solidFill>
                <a:srgbClr val="FFFF00"/>
              </a:solidFill>
              <a:ln w="14862">
                <a:solidFill>
                  <a:schemeClr val="tx1"/>
                </a:solidFill>
                <a:prstDash val="solid"/>
              </a:ln>
            </c:spPr>
          </c:dPt>
          <c:dPt>
            <c:idx val="2"/>
            <c:bubble3D val="0"/>
            <c:spPr>
              <a:solidFill>
                <a:srgbClr val="339966"/>
              </a:solidFill>
              <a:ln w="14862">
                <a:solidFill>
                  <a:schemeClr val="tx1"/>
                </a:solidFill>
                <a:prstDash val="solid"/>
              </a:ln>
            </c:spPr>
          </c:dPt>
          <c:dPt>
            <c:idx val="3"/>
            <c:bubble3D val="0"/>
            <c:spPr>
              <a:solidFill>
                <a:srgbClr val="800000"/>
              </a:solidFill>
              <a:ln w="14862">
                <a:solidFill>
                  <a:schemeClr val="tx1"/>
                </a:solidFill>
                <a:prstDash val="solid"/>
              </a:ln>
            </c:spPr>
          </c:dPt>
          <c:dPt>
            <c:idx val="4"/>
            <c:bubble3D val="0"/>
            <c:spPr>
              <a:solidFill>
                <a:srgbClr val="FF9900"/>
              </a:solidFill>
              <a:ln w="14862">
                <a:solidFill>
                  <a:schemeClr val="tx1"/>
                </a:solidFill>
                <a:prstDash val="solid"/>
              </a:ln>
            </c:spPr>
          </c:dPt>
          <c:dPt>
            <c:idx val="5"/>
            <c:bubble3D val="0"/>
            <c:spPr>
              <a:solidFill>
                <a:schemeClr val="tx2"/>
              </a:solidFill>
              <a:ln w="14862">
                <a:solidFill>
                  <a:schemeClr val="tx1"/>
                </a:solidFill>
                <a:prstDash val="solid"/>
              </a:ln>
            </c:spPr>
          </c:dPt>
          <c:dPt>
            <c:idx val="6"/>
            <c:bubble3D val="0"/>
            <c:spPr>
              <a:solidFill>
                <a:srgbClr val="0066CC"/>
              </a:solidFill>
              <a:ln w="14862">
                <a:solidFill>
                  <a:schemeClr val="tx1"/>
                </a:solidFill>
                <a:prstDash val="solid"/>
              </a:ln>
            </c:spPr>
          </c:dPt>
          <c:dPt>
            <c:idx val="8"/>
            <c:bubble3D val="0"/>
            <c:spPr>
              <a:solidFill>
                <a:schemeClr val="accent2">
                  <a:lumMod val="75000"/>
                </a:schemeClr>
              </a:solidFill>
              <a:ln w="14862">
                <a:solidFill>
                  <a:schemeClr val="tx1"/>
                </a:solidFill>
                <a:prstDash val="solid"/>
              </a:ln>
            </c:spPr>
          </c:dPt>
          <c:dPt>
            <c:idx val="9"/>
            <c:bubble3D val="0"/>
            <c:spPr>
              <a:solidFill>
                <a:srgbClr val="FF0000"/>
              </a:solidFill>
              <a:ln w="14862">
                <a:solidFill>
                  <a:schemeClr val="tx1"/>
                </a:solidFill>
                <a:prstDash val="solid"/>
              </a:ln>
            </c:spPr>
          </c:dPt>
          <c:dLbls>
            <c:dLbl>
              <c:idx val="7"/>
              <c:numFmt formatCode="0.0%" sourceLinked="0"/>
              <c:spPr>
                <a:noFill/>
                <a:ln w="29724">
                  <a:noFill/>
                </a:ln>
              </c:spPr>
              <c:txPr>
                <a:bodyPr/>
                <a:lstStyle/>
                <a:p>
                  <a:pPr>
                    <a:defRPr sz="1082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s-ES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8"/>
              <c:numFmt formatCode="0.0%" sourceLinked="0"/>
              <c:spPr>
                <a:noFill/>
                <a:ln w="29724">
                  <a:noFill/>
                </a:ln>
              </c:spPr>
              <c:txPr>
                <a:bodyPr/>
                <a:lstStyle/>
                <a:p>
                  <a:pPr>
                    <a:defRPr sz="1082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s-ES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spPr>
              <a:noFill/>
              <a:ln w="29724">
                <a:noFill/>
              </a:ln>
            </c:spPr>
            <c:txPr>
              <a:bodyPr/>
              <a:lstStyle/>
              <a:p>
                <a:pPr>
                  <a:defRPr sz="1492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s-E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Sheet1!$A$1:$A$10</c:f>
              <c:strCache>
                <c:ptCount val="10"/>
                <c:pt idx="0">
                  <c:v> Endolls i adaptadors </c:v>
                </c:pt>
                <c:pt idx="1">
                  <c:v>Joguines i disfresses</c:v>
                </c:pt>
                <c:pt idx="2">
                  <c:v>Material elèctric, cables</c:v>
                </c:pt>
                <c:pt idx="3">
                  <c:v>Estris de cuina i elements de decoració</c:v>
                </c:pt>
                <c:pt idx="4">
                  <c:v>Altres articles d'ús domèstic peribles</c:v>
                </c:pt>
                <c:pt idx="5">
                  <c:v>Equips de protecció individual</c:v>
                </c:pt>
                <c:pt idx="6">
                  <c:v>Productes químics</c:v>
                </c:pt>
                <c:pt idx="7">
                  <c:v>Roba i confecció infantil</c:v>
                </c:pt>
                <c:pt idx="8">
                  <c:v>Puericultura</c:v>
                </c:pt>
                <c:pt idx="9">
                  <c:v>Altres</c:v>
                </c:pt>
              </c:strCache>
            </c:strRef>
          </c:cat>
          <c:val>
            <c:numRef>
              <c:f>Sheet1!$B$1:$B$10</c:f>
              <c:numCache>
                <c:formatCode>#,##0</c:formatCode>
                <c:ptCount val="10"/>
                <c:pt idx="0">
                  <c:v>68916</c:v>
                </c:pt>
                <c:pt idx="1">
                  <c:v>14901</c:v>
                </c:pt>
                <c:pt idx="2">
                  <c:v>6039</c:v>
                </c:pt>
                <c:pt idx="3">
                  <c:v>2170</c:v>
                </c:pt>
                <c:pt idx="4">
                  <c:v>1560</c:v>
                </c:pt>
                <c:pt idx="5">
                  <c:v>1212</c:v>
                </c:pt>
                <c:pt idx="6">
                  <c:v>1065</c:v>
                </c:pt>
                <c:pt idx="7" formatCode="General">
                  <c:v>982</c:v>
                </c:pt>
                <c:pt idx="8" formatCode="General">
                  <c:v>572</c:v>
                </c:pt>
                <c:pt idx="9" formatCode="General">
                  <c:v>456</c:v>
                </c:pt>
              </c:numCache>
            </c:numRef>
          </c:val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29724">
          <a:noFill/>
        </a:ln>
      </c:spPr>
    </c:plotArea>
    <c:legend>
      <c:legendPos val="r"/>
      <c:layout>
        <c:manualLayout>
          <c:xMode val="edge"/>
          <c:yMode val="edge"/>
          <c:x val="0.53762420352874452"/>
          <c:y val="4.6875044011709881E-2"/>
          <c:w val="0.41211995483043523"/>
          <c:h val="0.90445217581976622"/>
        </c:manualLayout>
      </c:layout>
      <c:overlay val="0"/>
      <c:spPr>
        <a:noFill/>
        <a:ln w="3715">
          <a:solidFill>
            <a:schemeClr val="tx1"/>
          </a:solidFill>
          <a:prstDash val="solid"/>
        </a:ln>
      </c:spPr>
      <c:txPr>
        <a:bodyPr/>
        <a:lstStyle/>
        <a:p>
          <a:pPr rtl="0">
            <a:defRPr sz="1586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s-ES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609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s-E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2"/>
    </mc:Choice>
    <mc:Fallback>
      <c:style val="3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706638115631692"/>
          <c:y val="6.6945606694560664E-2"/>
          <c:w val="0.88329764453961457"/>
          <c:h val="0.79079497907949792"/>
        </c:manualLayout>
      </c:layout>
      <c:barChart>
        <c:barDir val="col"/>
        <c:grouping val="clustered"/>
        <c:varyColors val="0"/>
        <c:ser>
          <c:idx val="2"/>
          <c:order val="0"/>
          <c:tx>
            <c:strRef>
              <c:f>Sheet1!$A$2</c:f>
              <c:strCache>
                <c:ptCount val="1"/>
              </c:strCache>
            </c:strRef>
          </c:tx>
          <c:invertIfNegative val="0"/>
          <c:dLbls>
            <c:numFmt formatCode="#,##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Sheet1!$B$1:$H$1</c:f>
              <c:numCache>
                <c:formatCode>General</c:formatCode>
                <c:ptCount val="7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</c:numCache>
            </c:numRef>
          </c:cat>
          <c:val>
            <c:numRef>
              <c:f>Sheet1!$B$2:$H$2</c:f>
              <c:numCache>
                <c:formatCode>General</c:formatCode>
                <c:ptCount val="7"/>
                <c:pt idx="0">
                  <c:v>105050</c:v>
                </c:pt>
                <c:pt idx="1">
                  <c:v>128850</c:v>
                </c:pt>
                <c:pt idx="2">
                  <c:v>191050</c:v>
                </c:pt>
                <c:pt idx="3">
                  <c:v>248700</c:v>
                </c:pt>
                <c:pt idx="4" formatCode="#,##0">
                  <c:v>313750</c:v>
                </c:pt>
                <c:pt idx="5">
                  <c:v>396152</c:v>
                </c:pt>
                <c:pt idx="6">
                  <c:v>367967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1505792"/>
        <c:axId val="91507328"/>
      </c:barChart>
      <c:catAx>
        <c:axId val="915057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s-ES"/>
          </a:p>
        </c:txPr>
        <c:crossAx val="915073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15073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s-ES"/>
          </a:p>
        </c:txPr>
        <c:crossAx val="915057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877862595419847"/>
          <c:y val="7.0671378091872791E-3"/>
          <c:w val="0.73854961832061072"/>
          <c:h val="0.68374558303886923"/>
        </c:manualLayout>
      </c:layout>
      <c:pieChart>
        <c:varyColors val="1"/>
        <c:ser>
          <c:idx val="0"/>
          <c:order val="0"/>
          <c:spPr>
            <a:solidFill>
              <a:schemeClr val="accent1"/>
            </a:solidFill>
            <a:ln w="10738">
              <a:solidFill>
                <a:schemeClr val="tx1"/>
              </a:solidFill>
              <a:prstDash val="solid"/>
            </a:ln>
          </c:spPr>
          <c:explosion val="12"/>
          <c:dPt>
            <c:idx val="0"/>
            <c:bubble3D val="0"/>
            <c:spPr>
              <a:solidFill>
                <a:srgbClr val="FF6600"/>
              </a:solidFill>
              <a:ln w="10738">
                <a:solidFill>
                  <a:schemeClr val="tx1"/>
                </a:solidFill>
                <a:prstDash val="solid"/>
              </a:ln>
            </c:spPr>
          </c:dPt>
          <c:dPt>
            <c:idx val="1"/>
            <c:bubble3D val="0"/>
            <c:spPr>
              <a:solidFill>
                <a:schemeClr val="accent2"/>
              </a:solidFill>
              <a:ln w="10738">
                <a:solidFill>
                  <a:schemeClr val="tx1"/>
                </a:solidFill>
                <a:prstDash val="solid"/>
              </a:ln>
            </c:spPr>
          </c:dPt>
          <c:dPt>
            <c:idx val="2"/>
            <c:bubble3D val="0"/>
            <c:spPr>
              <a:solidFill>
                <a:srgbClr val="FF0000"/>
              </a:solidFill>
              <a:ln w="10738">
                <a:solidFill>
                  <a:schemeClr val="tx1"/>
                </a:solidFill>
                <a:prstDash val="solid"/>
              </a:ln>
            </c:spPr>
          </c:dPt>
          <c:dPt>
            <c:idx val="3"/>
            <c:bubble3D val="0"/>
            <c:spPr>
              <a:solidFill>
                <a:schemeClr val="folHlink"/>
              </a:solidFill>
              <a:ln w="10738">
                <a:solidFill>
                  <a:schemeClr val="tx1"/>
                </a:solidFill>
                <a:prstDash val="solid"/>
              </a:ln>
            </c:spPr>
          </c:dPt>
          <c:dPt>
            <c:idx val="4"/>
            <c:bubble3D val="0"/>
            <c:spPr>
              <a:solidFill>
                <a:srgbClr val="800080"/>
              </a:solidFill>
              <a:ln w="10738">
                <a:solidFill>
                  <a:schemeClr val="tx1"/>
                </a:solidFill>
                <a:prstDash val="solid"/>
              </a:ln>
            </c:spPr>
          </c:dPt>
          <c:dPt>
            <c:idx val="5"/>
            <c:bubble3D val="0"/>
            <c:spPr>
              <a:solidFill>
                <a:schemeClr val="tx2"/>
              </a:solidFill>
              <a:ln w="10738">
                <a:solidFill>
                  <a:schemeClr val="tx1"/>
                </a:solidFill>
                <a:prstDash val="solid"/>
              </a:ln>
            </c:spPr>
          </c:dPt>
          <c:dPt>
            <c:idx val="6"/>
            <c:bubble3D val="0"/>
            <c:spPr>
              <a:solidFill>
                <a:srgbClr val="0066CC"/>
              </a:solidFill>
              <a:ln w="10738">
                <a:solidFill>
                  <a:schemeClr val="tx1"/>
                </a:solidFill>
                <a:prstDash val="solid"/>
              </a:ln>
            </c:spPr>
          </c:dPt>
          <c:dPt>
            <c:idx val="7"/>
            <c:bubble3D val="0"/>
            <c:spPr>
              <a:solidFill>
                <a:srgbClr val="FFFF00"/>
              </a:solidFill>
              <a:ln w="10738">
                <a:solidFill>
                  <a:schemeClr val="tx1"/>
                </a:solidFill>
                <a:prstDash val="solid"/>
              </a:ln>
            </c:spPr>
          </c:dPt>
          <c:dPt>
            <c:idx val="8"/>
            <c:bubble3D val="0"/>
            <c:spPr>
              <a:solidFill>
                <a:srgbClr val="FF9900"/>
              </a:solidFill>
              <a:ln w="10738">
                <a:solidFill>
                  <a:schemeClr val="tx1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-0.18704913876823648"/>
                  <c:y val="4.5694113139976386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.0%" sourceLinked="0"/>
              <c:spPr>
                <a:noFill/>
                <a:ln w="21475">
                  <a:noFill/>
                </a:ln>
              </c:spPr>
              <c:txPr>
                <a:bodyPr/>
                <a:lstStyle/>
                <a:p>
                  <a:pPr>
                    <a:defRPr sz="1141" b="1" i="0" u="none" strike="noStrike" baseline="0">
                      <a:solidFill>
                        <a:schemeClr val="bg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s-E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numFmt formatCode="0.0%" sourceLinked="0"/>
              <c:spPr>
                <a:noFill/>
                <a:ln w="21475">
                  <a:noFill/>
                </a:ln>
              </c:spPr>
              <c:txPr>
                <a:bodyPr/>
                <a:lstStyle/>
                <a:p>
                  <a:pPr>
                    <a:defRPr sz="1141" b="1" i="0" u="none" strike="noStrike" baseline="0">
                      <a:solidFill>
                        <a:schemeClr val="bg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s-E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9"/>
              <c:layout>
                <c:manualLayout>
                  <c:x val="-0.12145428201130858"/>
                  <c:y val="0.21731724320492826"/>
                </c:manualLayout>
              </c:layout>
              <c:numFmt formatCode="0.0%" sourceLinked="0"/>
              <c:spPr>
                <a:noFill/>
                <a:ln w="21475">
                  <a:noFill/>
                </a:ln>
              </c:spPr>
              <c:txPr>
                <a:bodyPr/>
                <a:lstStyle/>
                <a:p>
                  <a:pPr>
                    <a:defRPr sz="1141" b="1" i="0" u="none" strike="noStrike" baseline="0">
                      <a:solidFill>
                        <a:schemeClr val="bg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s-ES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0"/>
              <c:layout>
                <c:manualLayout>
                  <c:x val="7.4297953434892344E-2"/>
                  <c:y val="5.7781727628158659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spPr>
              <a:noFill/>
              <a:ln w="21475">
                <a:noFill/>
              </a:ln>
            </c:spPr>
            <c:txPr>
              <a:bodyPr/>
              <a:lstStyle/>
              <a:p>
                <a:pPr>
                  <a:defRPr sz="1141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s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Sheet1!$A$1:$A$11</c:f>
              <c:strCache>
                <c:ptCount val="11"/>
                <c:pt idx="0">
                  <c:v>Serveis postals i comunicacions electròniques</c:v>
                </c:pt>
                <c:pt idx="1">
                  <c:v>Serveis financers</c:v>
                </c:pt>
                <c:pt idx="2">
                  <c:v>Béns de consum/Productes</c:v>
                </c:pt>
                <c:pt idx="3">
                  <c:v>Energia i aigua</c:v>
                </c:pt>
                <c:pt idx="4">
                  <c:v>Serveis de transport</c:v>
                </c:pt>
                <c:pt idx="5">
                  <c:v>Serveis generals de consum</c:v>
                </c:pt>
                <c:pt idx="6">
                  <c:v>Serveis d'oci</c:v>
                </c:pt>
                <c:pt idx="7">
                  <c:v>Articles de vestir i calçat</c:v>
                </c:pt>
                <c:pt idx="8">
                  <c:v>Salut</c:v>
                </c:pt>
                <c:pt idx="9">
                  <c:v>Educació</c:v>
                </c:pt>
                <c:pt idx="10">
                  <c:v>Altres</c:v>
                </c:pt>
              </c:strCache>
            </c:strRef>
          </c:cat>
          <c:val>
            <c:numRef>
              <c:f>Sheet1!$B$1:$B$11</c:f>
              <c:numCache>
                <c:formatCode>#,##0</c:formatCode>
                <c:ptCount val="11"/>
                <c:pt idx="0">
                  <c:v>11083</c:v>
                </c:pt>
                <c:pt idx="1">
                  <c:v>7619</c:v>
                </c:pt>
                <c:pt idx="2">
                  <c:v>6277</c:v>
                </c:pt>
                <c:pt idx="3">
                  <c:v>4948</c:v>
                </c:pt>
                <c:pt idx="4">
                  <c:v>3838</c:v>
                </c:pt>
                <c:pt idx="5">
                  <c:v>3323</c:v>
                </c:pt>
                <c:pt idx="6">
                  <c:v>1974</c:v>
                </c:pt>
                <c:pt idx="7">
                  <c:v>1305</c:v>
                </c:pt>
                <c:pt idx="8" formatCode="General">
                  <c:v>712</c:v>
                </c:pt>
                <c:pt idx="9" formatCode="General">
                  <c:v>406</c:v>
                </c:pt>
                <c:pt idx="10" formatCode="General">
                  <c:v>1805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 w="21475">
          <a:noFill/>
        </a:ln>
      </c:spPr>
    </c:plotArea>
    <c:legend>
      <c:legendPos val="r"/>
      <c:layout>
        <c:manualLayout>
          <c:xMode val="edge"/>
          <c:yMode val="edge"/>
          <c:x val="0.10186361408527585"/>
          <c:y val="0.67860998930428373"/>
          <c:w val="0.85582425841962906"/>
          <c:h val="0.30374807773386436"/>
        </c:manualLayout>
      </c:layout>
      <c:overlay val="0"/>
      <c:spPr>
        <a:solidFill>
          <a:schemeClr val="bg1"/>
        </a:solidFill>
        <a:ln w="2684">
          <a:solidFill>
            <a:schemeClr val="tx1"/>
          </a:solidFill>
          <a:prstDash val="solid"/>
        </a:ln>
      </c:spPr>
      <c:txPr>
        <a:bodyPr/>
        <a:lstStyle/>
        <a:p>
          <a:pPr rtl="0">
            <a:defRPr sz="1086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s-ES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845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s-ES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9678456591639875E-2"/>
          <c:y val="5.4237288135593219E-2"/>
          <c:w val="0.89192136344799"/>
          <c:h val="0.7779661016949152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Alumnes</c:v>
                </c:pt>
              </c:strCache>
            </c:strRef>
          </c:tx>
          <c:spPr>
            <a:ln w="24938">
              <a:solidFill>
                <a:srgbClr val="FF0000"/>
              </a:solidFill>
              <a:prstDash val="solid"/>
            </a:ln>
          </c:spPr>
          <c:marker>
            <c:symbol val="diamond"/>
            <c:size val="5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dLbls>
            <c:dLbl>
              <c:idx val="3"/>
              <c:layout>
                <c:manualLayout>
                  <c:x val="-1.3669191064477892E-2"/>
                  <c:y val="3.879069859620427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7.238312347950835E-3"/>
                  <c:y val="4.850392857451577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2.3315472216632889E-2"/>
                  <c:y val="-4.187156037578201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16626">
                <a:noFill/>
              </a:ln>
            </c:spPr>
            <c:txPr>
              <a:bodyPr/>
              <a:lstStyle/>
              <a:p>
                <a:pPr>
                  <a:defRPr sz="949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Sheet1!$B$1:$I$1</c:f>
              <c:strCache>
                <c:ptCount val="8"/>
                <c:pt idx="0">
                  <c:v>2004-2005</c:v>
                </c:pt>
                <c:pt idx="1">
                  <c:v>2005-2006</c:v>
                </c:pt>
                <c:pt idx="2">
                  <c:v>2006-2007</c:v>
                </c:pt>
                <c:pt idx="3">
                  <c:v>2007-2008</c:v>
                </c:pt>
                <c:pt idx="4">
                  <c:v>2008-2009</c:v>
                </c:pt>
                <c:pt idx="5">
                  <c:v>2009-2010</c:v>
                </c:pt>
                <c:pt idx="6">
                  <c:v>2010-2011</c:v>
                </c:pt>
                <c:pt idx="7">
                  <c:v>2011-2012</c:v>
                </c:pt>
              </c:strCache>
            </c:strRef>
          </c:cat>
          <c:val>
            <c:numRef>
              <c:f>Sheet1!$B$2:$I$2</c:f>
              <c:numCache>
                <c:formatCode>General</c:formatCode>
                <c:ptCount val="8"/>
                <c:pt idx="0">
                  <c:v>2818</c:v>
                </c:pt>
                <c:pt idx="1">
                  <c:v>7704</c:v>
                </c:pt>
                <c:pt idx="2">
                  <c:v>15104</c:v>
                </c:pt>
                <c:pt idx="3">
                  <c:v>16075</c:v>
                </c:pt>
                <c:pt idx="4">
                  <c:v>16499</c:v>
                </c:pt>
                <c:pt idx="5">
                  <c:v>16790</c:v>
                </c:pt>
                <c:pt idx="6">
                  <c:v>18597</c:v>
                </c:pt>
                <c:pt idx="7">
                  <c:v>21181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91404160"/>
        <c:axId val="93283072"/>
      </c:lineChart>
      <c:catAx>
        <c:axId val="91404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207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49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s-ES"/>
          </a:p>
        </c:txPr>
        <c:crossAx val="932830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3283072"/>
        <c:scaling>
          <c:orientation val="minMax"/>
        </c:scaling>
        <c:delete val="0"/>
        <c:axPos val="l"/>
        <c:majorGridlines>
          <c:spPr>
            <a:ln w="2078">
              <a:solidFill>
                <a:schemeClr val="tx1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207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96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s-ES"/>
          </a:p>
        </c:txPr>
        <c:crossAx val="91404160"/>
        <c:crosses val="autoZero"/>
        <c:crossBetween val="between"/>
      </c:valAx>
      <c:spPr>
        <a:noFill/>
        <a:ln w="8313">
          <a:solidFill>
            <a:schemeClr val="tx1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0.46409431939978563"/>
          <c:y val="0.93050847457627117"/>
          <c:w val="0.16613076098606644"/>
          <c:h val="6.4406779661016947E-2"/>
        </c:manualLayout>
      </c:layout>
      <c:overlay val="0"/>
      <c:spPr>
        <a:noFill/>
        <a:ln w="2078">
          <a:solidFill>
            <a:schemeClr val="tx1"/>
          </a:solidFill>
          <a:prstDash val="solid"/>
        </a:ln>
      </c:spPr>
      <c:txPr>
        <a:bodyPr/>
        <a:lstStyle/>
        <a:p>
          <a:pPr>
            <a:defRPr sz="1083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78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s-E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006079027355623"/>
          <c:y val="7.2115384615384609E-2"/>
          <c:w val="0.86626139817629177"/>
          <c:h val="0.7812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Alumnes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1.436885050275056E-4"/>
                  <c:y val="-3.306608943271618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Sheet1!$B$1:$F$1</c:f>
              <c:strCache>
                <c:ptCount val="5"/>
                <c:pt idx="0">
                  <c:v>2007-2008</c:v>
                </c:pt>
                <c:pt idx="1">
                  <c:v>2008-2009</c:v>
                </c:pt>
                <c:pt idx="2">
                  <c:v>2009-2010</c:v>
                </c:pt>
                <c:pt idx="3">
                  <c:v>2010-2011</c:v>
                </c:pt>
                <c:pt idx="4">
                  <c:v>2011-2012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1754</c:v>
                </c:pt>
                <c:pt idx="1">
                  <c:v>1168</c:v>
                </c:pt>
                <c:pt idx="2">
                  <c:v>2308</c:v>
                </c:pt>
                <c:pt idx="3">
                  <c:v>1350</c:v>
                </c:pt>
                <c:pt idx="4">
                  <c:v>2233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93906048"/>
        <c:axId val="93908992"/>
      </c:barChart>
      <c:catAx>
        <c:axId val="939060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s-ES"/>
          </a:p>
        </c:txPr>
        <c:crossAx val="939089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3908992"/>
        <c:scaling>
          <c:orientation val="minMax"/>
          <c:min val="500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s-ES"/>
          </a:p>
        </c:txPr>
        <c:crossAx val="93906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Presencial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dLbl>
              <c:idx val="0"/>
              <c:layout>
                <c:manualLayout>
                  <c:x val="2.5332002151026073E-2"/>
                  <c:y val="-2.59615364959466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Hoja1!$A$2</c:f>
              <c:strCache>
                <c:ptCount val="1"/>
                <c:pt idx="0">
                  <c:v>Girona</c:v>
                </c:pt>
              </c:strCache>
            </c:strRef>
          </c:cat>
          <c:val>
            <c:numRef>
              <c:f>Hoja1!$B$2</c:f>
              <c:numCache>
                <c:formatCode>General</c:formatCode>
                <c:ptCount val="1"/>
                <c:pt idx="0">
                  <c:v>832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Telemàticament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1954401864222595E-2"/>
                  <c:y val="-3.17307668283792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Hoja1!$A$2</c:f>
              <c:strCache>
                <c:ptCount val="1"/>
                <c:pt idx="0">
                  <c:v>Girona</c:v>
                </c:pt>
              </c:strCache>
            </c:strRef>
          </c:cat>
          <c:val>
            <c:numRef>
              <c:f>Hoja1!$C$2</c:f>
              <c:numCache>
                <c:formatCode>General</c:formatCode>
                <c:ptCount val="1"/>
                <c:pt idx="0">
                  <c:v>345</c:v>
                </c:pt>
              </c:numCache>
            </c:numRef>
          </c:val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Telefònica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8.4440007170086904E-3"/>
                  <c:y val="-3.17307668283792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Hoja1!$A$2</c:f>
              <c:strCache>
                <c:ptCount val="1"/>
                <c:pt idx="0">
                  <c:v>Girona</c:v>
                </c:pt>
              </c:strCache>
            </c:strRef>
          </c:cat>
          <c:val>
            <c:numRef>
              <c:f>Hoja1!$D$2</c:f>
              <c:numCache>
                <c:formatCode>General</c:formatCode>
                <c:ptCount val="1"/>
                <c:pt idx="0">
                  <c:v>433</c:v>
                </c:pt>
              </c:numCache>
            </c:numRef>
          </c:val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Correu ordinari i fax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2.3643202007624334E-2"/>
                  <c:y val="-3.74999971608118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Hoja1!$A$2</c:f>
              <c:strCache>
                <c:ptCount val="1"/>
                <c:pt idx="0">
                  <c:v>Girona</c:v>
                </c:pt>
              </c:strCache>
            </c:strRef>
          </c:cat>
          <c:val>
            <c:numRef>
              <c:f>Hoja1!$E$2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9443200"/>
        <c:axId val="49444736"/>
        <c:axId val="0"/>
      </c:bar3DChart>
      <c:catAx>
        <c:axId val="49443200"/>
        <c:scaling>
          <c:orientation val="minMax"/>
        </c:scaling>
        <c:delete val="0"/>
        <c:axPos val="b"/>
        <c:majorTickMark val="out"/>
        <c:minorTickMark val="none"/>
        <c:tickLblPos val="nextTo"/>
        <c:crossAx val="49444736"/>
        <c:crosses val="autoZero"/>
        <c:auto val="1"/>
        <c:lblAlgn val="ctr"/>
        <c:lblOffset val="100"/>
        <c:noMultiLvlLbl val="0"/>
      </c:catAx>
      <c:valAx>
        <c:axId val="494447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944320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600"/>
          </a:pPr>
          <a:endParaRPr lang="es-E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4669256120527314E-2"/>
          <c:y val="0.17507833044023455"/>
          <c:w val="0.42343326271186443"/>
          <c:h val="0.74984804978464337"/>
        </c:manualLayout>
      </c:layout>
      <c:pieChart>
        <c:varyColors val="1"/>
        <c:ser>
          <c:idx val="0"/>
          <c:order val="0"/>
          <c:spPr>
            <a:solidFill>
              <a:schemeClr val="accent1"/>
            </a:solidFill>
            <a:ln w="10690">
              <a:solidFill>
                <a:schemeClr val="tx1"/>
              </a:solidFill>
              <a:prstDash val="solid"/>
            </a:ln>
          </c:spPr>
          <c:explosion val="10"/>
          <c:dPt>
            <c:idx val="0"/>
            <c:bubble3D val="0"/>
            <c:spPr>
              <a:solidFill>
                <a:srgbClr val="FF6600"/>
              </a:solidFill>
              <a:ln w="10690">
                <a:solidFill>
                  <a:schemeClr val="tx1"/>
                </a:solidFill>
                <a:prstDash val="solid"/>
              </a:ln>
            </c:spPr>
          </c:dPt>
          <c:dPt>
            <c:idx val="1"/>
            <c:bubble3D val="0"/>
            <c:spPr>
              <a:solidFill>
                <a:srgbClr val="EEFB77"/>
              </a:solidFill>
              <a:ln w="10690">
                <a:solidFill>
                  <a:schemeClr val="tx1"/>
                </a:solidFill>
                <a:prstDash val="solid"/>
              </a:ln>
            </c:spPr>
          </c:dPt>
          <c:dPt>
            <c:idx val="2"/>
            <c:bubble3D val="0"/>
            <c:spPr>
              <a:solidFill>
                <a:srgbClr val="FF0000"/>
              </a:solidFill>
              <a:ln w="10690">
                <a:solidFill>
                  <a:schemeClr val="tx1"/>
                </a:solidFill>
                <a:prstDash val="solid"/>
              </a:ln>
            </c:spPr>
          </c:dPt>
          <c:dPt>
            <c:idx val="3"/>
            <c:bubble3D val="0"/>
            <c:spPr>
              <a:solidFill>
                <a:schemeClr val="folHlink"/>
              </a:solidFill>
              <a:ln w="10690">
                <a:solidFill>
                  <a:schemeClr val="tx1"/>
                </a:solidFill>
                <a:prstDash val="solid"/>
              </a:ln>
            </c:spPr>
          </c:dPt>
          <c:dPt>
            <c:idx val="4"/>
            <c:bubble3D val="0"/>
            <c:spPr>
              <a:solidFill>
                <a:srgbClr val="800080"/>
              </a:solidFill>
              <a:ln w="10690">
                <a:solidFill>
                  <a:schemeClr val="tx1"/>
                </a:solidFill>
                <a:prstDash val="solid"/>
              </a:ln>
            </c:spPr>
          </c:dPt>
          <c:dPt>
            <c:idx val="5"/>
            <c:bubble3D val="0"/>
            <c:spPr>
              <a:solidFill>
                <a:schemeClr val="tx2"/>
              </a:solidFill>
              <a:ln w="10690">
                <a:solidFill>
                  <a:schemeClr val="tx1"/>
                </a:solidFill>
                <a:prstDash val="solid"/>
              </a:ln>
            </c:spPr>
          </c:dPt>
          <c:dPt>
            <c:idx val="6"/>
            <c:bubble3D val="0"/>
            <c:spPr>
              <a:solidFill>
                <a:srgbClr val="0066CC"/>
              </a:solidFill>
              <a:ln w="10690">
                <a:solidFill>
                  <a:schemeClr val="tx1"/>
                </a:solidFill>
                <a:prstDash val="solid"/>
              </a:ln>
            </c:spPr>
          </c:dPt>
          <c:dPt>
            <c:idx val="7"/>
            <c:bubble3D val="0"/>
            <c:spPr>
              <a:solidFill>
                <a:srgbClr val="FFFF00"/>
              </a:solidFill>
              <a:ln w="10690">
                <a:solidFill>
                  <a:schemeClr val="tx1"/>
                </a:solidFill>
                <a:prstDash val="solid"/>
              </a:ln>
            </c:spPr>
          </c:dPt>
          <c:dPt>
            <c:idx val="8"/>
            <c:bubble3D val="0"/>
            <c:spPr>
              <a:solidFill>
                <a:srgbClr val="99CCFF"/>
              </a:solidFill>
              <a:ln w="10690">
                <a:solidFill>
                  <a:schemeClr val="tx1"/>
                </a:solidFill>
                <a:prstDash val="solid"/>
              </a:ln>
            </c:spPr>
          </c:dPt>
          <c:dPt>
            <c:idx val="9"/>
            <c:bubble3D val="0"/>
            <c:spPr>
              <a:solidFill>
                <a:schemeClr val="bg2">
                  <a:lumMod val="60000"/>
                  <a:lumOff val="40000"/>
                </a:schemeClr>
              </a:solidFill>
              <a:ln w="10690">
                <a:solidFill>
                  <a:schemeClr val="tx1"/>
                </a:solidFill>
                <a:prstDash val="solid"/>
              </a:ln>
            </c:spPr>
          </c:dPt>
          <c:dPt>
            <c:idx val="11"/>
            <c:bubble3D val="0"/>
            <c:spPr>
              <a:solidFill>
                <a:srgbClr val="0070C0"/>
              </a:solidFill>
              <a:ln w="10690">
                <a:solidFill>
                  <a:schemeClr val="tx1"/>
                </a:solidFill>
                <a:prstDash val="solid"/>
              </a:ln>
            </c:spPr>
          </c:dPt>
          <c:dPt>
            <c:idx val="12"/>
            <c:bubble3D val="0"/>
            <c:spPr>
              <a:solidFill>
                <a:srgbClr val="C00000"/>
              </a:solidFill>
              <a:ln w="10690">
                <a:solidFill>
                  <a:schemeClr val="tx1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-8.9387583640821139E-2"/>
                  <c:y val="2.0801546765648996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1.1469631418357884E-2"/>
                  <c:y val="1.7308567741031811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4.92349282915574E-4"/>
                  <c:y val="-2.9562550128980512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7.2632406705225201E-3"/>
                  <c:y val="8.7620455458785433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9"/>
              <c:layout>
                <c:manualLayout>
                  <c:x val="-3.7529072504708098E-2"/>
                  <c:y val="-2.3607519055265688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2"/>
              <c:layout>
                <c:manualLayout>
                  <c:x val="3.8116403234886624E-2"/>
                  <c:y val="-1.7074493540969446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spPr>
              <a:noFill/>
              <a:ln w="21380">
                <a:noFill/>
              </a:ln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s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Sheet1!$A$1:$A$13</c:f>
              <c:strCache>
                <c:ptCount val="13"/>
                <c:pt idx="0">
                  <c:v>Telefonia i Internet</c:v>
                </c:pt>
                <c:pt idx="1">
                  <c:v>Electricitat, gas i aigua</c:v>
                </c:pt>
                <c:pt idx="2">
                  <c:v>Transport</c:v>
                </c:pt>
                <c:pt idx="3">
                  <c:v>Comerç al detall en general, reparacions i SAT</c:v>
                </c:pt>
                <c:pt idx="4">
                  <c:v>Activitats immobiliaries</c:v>
                </c:pt>
                <c:pt idx="5">
                  <c:v>Activitats financeres</c:v>
                </c:pt>
                <c:pt idx="6">
                  <c:v>Vehicles</c:v>
                </c:pt>
                <c:pt idx="7">
                  <c:v>Aparells d'ús domèstic</c:v>
                </c:pt>
                <c:pt idx="8">
                  <c:v>Material elèctric, electrònic i òptic</c:v>
                </c:pt>
                <c:pt idx="9">
                  <c:v>Ensenyament</c:v>
                </c:pt>
                <c:pt idx="10">
                  <c:v>Hostaleria</c:v>
                </c:pt>
                <c:pt idx="11">
                  <c:v>Activitats sanitàries, veterinàries i servei social</c:v>
                </c:pt>
                <c:pt idx="12">
                  <c:v>Altres</c:v>
                </c:pt>
              </c:strCache>
            </c:strRef>
          </c:cat>
          <c:val>
            <c:numRef>
              <c:f>Sheet1!$B$1:$B$13</c:f>
              <c:numCache>
                <c:formatCode>General</c:formatCode>
                <c:ptCount val="13"/>
                <c:pt idx="0">
                  <c:v>590</c:v>
                </c:pt>
                <c:pt idx="1">
                  <c:v>171</c:v>
                </c:pt>
                <c:pt idx="2">
                  <c:v>82</c:v>
                </c:pt>
                <c:pt idx="3">
                  <c:v>38</c:v>
                </c:pt>
                <c:pt idx="4">
                  <c:v>38</c:v>
                </c:pt>
                <c:pt idx="5">
                  <c:v>33</c:v>
                </c:pt>
                <c:pt idx="6">
                  <c:v>33</c:v>
                </c:pt>
                <c:pt idx="7">
                  <c:v>29</c:v>
                </c:pt>
                <c:pt idx="8">
                  <c:v>20</c:v>
                </c:pt>
                <c:pt idx="9">
                  <c:v>19</c:v>
                </c:pt>
                <c:pt idx="10">
                  <c:v>17</c:v>
                </c:pt>
                <c:pt idx="11">
                  <c:v>15</c:v>
                </c:pt>
                <c:pt idx="12">
                  <c:v>82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 w="21380">
          <a:noFill/>
        </a:ln>
      </c:spPr>
    </c:plotArea>
    <c:legend>
      <c:legendPos val="r"/>
      <c:layout>
        <c:manualLayout>
          <c:xMode val="edge"/>
          <c:yMode val="edge"/>
          <c:x val="0.55048222693032012"/>
          <c:y val="3.8066968149233868E-2"/>
          <c:w val="0.42031515768418581"/>
          <c:h val="0.88328347532028351"/>
        </c:manualLayout>
      </c:layout>
      <c:overlay val="0"/>
      <c:spPr>
        <a:solidFill>
          <a:schemeClr val="bg1"/>
        </a:solidFill>
        <a:ln w="2672">
          <a:solidFill>
            <a:schemeClr val="tx1"/>
          </a:solidFill>
          <a:prstDash val="solid"/>
        </a:ln>
      </c:spPr>
      <c:txPr>
        <a:bodyPr/>
        <a:lstStyle/>
        <a:p>
          <a:pPr rtl="0">
            <a:defRPr sz="1100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s-ES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557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s-E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800"/>
            </a:pPr>
            <a:r>
              <a:rPr lang="ca-ES" sz="800" dirty="0" smtClean="0"/>
              <a:t>Any 2011</a:t>
            </a:r>
            <a:endParaRPr lang="ca-ES" sz="800" dirty="0"/>
          </a:p>
        </c:rich>
      </c:tx>
      <c:layout>
        <c:manualLayout>
          <c:xMode val="edge"/>
          <c:yMode val="edge"/>
          <c:x val="0.43539519256380338"/>
          <c:y val="8.5005789764420969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9.375E-2"/>
          <c:y val="0.15632754342431762"/>
          <c:w val="0.37771739130434784"/>
          <c:h val="0.6898263027295285"/>
        </c:manualLayout>
      </c:layout>
      <c:pieChart>
        <c:varyColors val="1"/>
        <c:ser>
          <c:idx val="4"/>
          <c:order val="0"/>
          <c:tx>
            <c:strRef>
              <c:f>Sheet1!$A$2</c:f>
              <c:strCache>
                <c:ptCount val="1"/>
                <c:pt idx="0">
                  <c:v>Reclamacions</c:v>
                </c:pt>
              </c:strCache>
            </c:strRef>
          </c:tx>
          <c:spPr>
            <a:ln w="15041">
              <a:solidFill>
                <a:schemeClr val="tx1"/>
              </a:solidFill>
              <a:prstDash val="solid"/>
            </a:ln>
          </c:spPr>
          <c:explosion val="35"/>
          <c:dPt>
            <c:idx val="0"/>
            <c:bubble3D val="0"/>
            <c:spPr>
              <a:solidFill>
                <a:srgbClr val="000080"/>
              </a:solidFill>
              <a:ln w="15041">
                <a:solidFill>
                  <a:schemeClr val="tx1"/>
                </a:solidFill>
                <a:prstDash val="solid"/>
              </a:ln>
            </c:spPr>
          </c:dPt>
          <c:dPt>
            <c:idx val="1"/>
            <c:bubble3D val="0"/>
            <c:spPr>
              <a:solidFill>
                <a:srgbClr val="00FF00"/>
              </a:solidFill>
              <a:ln w="15041">
                <a:solidFill>
                  <a:schemeClr val="tx1"/>
                </a:solidFill>
                <a:prstDash val="solid"/>
              </a:ln>
            </c:spPr>
          </c:dPt>
          <c:dPt>
            <c:idx val="2"/>
            <c:bubble3D val="0"/>
            <c:spPr>
              <a:solidFill>
                <a:srgbClr val="FF6600"/>
              </a:solidFill>
              <a:ln w="15041">
                <a:solidFill>
                  <a:schemeClr val="tx1"/>
                </a:solidFill>
                <a:prstDash val="solid"/>
              </a:ln>
            </c:spPr>
          </c:dPt>
          <c:dPt>
            <c:idx val="3"/>
            <c:bubble3D val="0"/>
            <c:spPr>
              <a:solidFill>
                <a:srgbClr val="FF00FF"/>
              </a:solidFill>
              <a:ln w="15041">
                <a:solidFill>
                  <a:schemeClr val="tx1"/>
                </a:solidFill>
                <a:prstDash val="solid"/>
              </a:ln>
            </c:spPr>
          </c:dPt>
          <c:dPt>
            <c:idx val="4"/>
            <c:bubble3D val="0"/>
            <c:spPr>
              <a:solidFill>
                <a:srgbClr val="FFFF00"/>
              </a:solidFill>
              <a:ln w="15041">
                <a:solidFill>
                  <a:schemeClr val="tx1"/>
                </a:solidFill>
                <a:prstDash val="solid"/>
              </a:ln>
            </c:spPr>
          </c:dPt>
          <c:dPt>
            <c:idx val="5"/>
            <c:bubble3D val="0"/>
            <c:spPr>
              <a:solidFill>
                <a:srgbClr val="00CCFF"/>
              </a:solidFill>
              <a:ln w="15041">
                <a:solidFill>
                  <a:schemeClr val="tx1"/>
                </a:solidFill>
                <a:prstDash val="solid"/>
              </a:ln>
            </c:spPr>
          </c:dPt>
          <c:dLbls>
            <c:dLbl>
              <c:idx val="0"/>
              <c:numFmt formatCode="0%" sourceLinked="0"/>
              <c:spPr>
                <a:noFill/>
                <a:ln w="30082">
                  <a:noFill/>
                </a:ln>
              </c:spPr>
              <c:txPr>
                <a:bodyPr/>
                <a:lstStyle/>
                <a:p>
                  <a:pPr>
                    <a:defRPr sz="800" b="1" i="0" u="none" strike="noStrike" baseline="0">
                      <a:solidFill>
                        <a:schemeClr val="bg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s-E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%" sourceLinked="0"/>
            <c:spPr>
              <a:noFill/>
              <a:ln w="30082">
                <a:noFill/>
              </a:ln>
            </c:spPr>
            <c:txPr>
              <a:bodyPr/>
              <a:lstStyle/>
              <a:p>
                <a:pPr>
                  <a:defRPr sz="800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s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Sheet1!$B$1:$G$1</c:f>
              <c:strCache>
                <c:ptCount val="6"/>
                <c:pt idx="0">
                  <c:v>Telefonia i Internet</c:v>
                </c:pt>
                <c:pt idx="1">
                  <c:v>Energia</c:v>
                </c:pt>
                <c:pt idx="2">
                  <c:v>Serveis comercials diversos</c:v>
                </c:pt>
                <c:pt idx="3">
                  <c:v>Tèxtil</c:v>
                </c:pt>
                <c:pt idx="4">
                  <c:v>Aparells d'us domèstics</c:v>
                </c:pt>
                <c:pt idx="5">
                  <c:v>Altres</c:v>
                </c:pt>
              </c:strCache>
            </c:strRef>
          </c:cat>
          <c:val>
            <c:numRef>
              <c:f>Sheet1!$B$2:$G$2</c:f>
              <c:numCache>
                <c:formatCode>General</c:formatCode>
                <c:ptCount val="6"/>
                <c:pt idx="0">
                  <c:v>1864</c:v>
                </c:pt>
                <c:pt idx="1">
                  <c:v>466</c:v>
                </c:pt>
                <c:pt idx="2">
                  <c:v>177</c:v>
                </c:pt>
                <c:pt idx="3">
                  <c:v>166</c:v>
                </c:pt>
                <c:pt idx="4">
                  <c:v>151</c:v>
                </c:pt>
                <c:pt idx="5">
                  <c:v>1189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 w="30082">
          <a:noFill/>
        </a:ln>
      </c:spPr>
    </c:plotArea>
    <c:legend>
      <c:legendPos val="r"/>
      <c:layout>
        <c:manualLayout>
          <c:xMode val="edge"/>
          <c:yMode val="edge"/>
          <c:x val="0.57587203366526318"/>
          <c:y val="0.16888473112538768"/>
          <c:w val="0.39809782608695654"/>
          <c:h val="0.58903067019919075"/>
        </c:manualLayout>
      </c:layout>
      <c:overlay val="0"/>
      <c:spPr>
        <a:solidFill>
          <a:schemeClr val="bg1"/>
        </a:solidFill>
        <a:ln w="3760">
          <a:solidFill>
            <a:schemeClr val="tx1"/>
          </a:solidFill>
          <a:prstDash val="solid"/>
        </a:ln>
      </c:spPr>
      <c:txPr>
        <a:bodyPr/>
        <a:lstStyle/>
        <a:p>
          <a:pPr>
            <a:defRPr sz="8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s-ES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2132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s-E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4669256120527314E-2"/>
          <c:y val="0.11948831338179065"/>
          <c:w val="0.42343326271186443"/>
          <c:h val="0.74984804978464337"/>
        </c:manualLayout>
      </c:layout>
      <c:pieChart>
        <c:varyColors val="1"/>
        <c:ser>
          <c:idx val="0"/>
          <c:order val="0"/>
          <c:spPr>
            <a:solidFill>
              <a:schemeClr val="accent1"/>
            </a:solidFill>
            <a:ln w="10690">
              <a:solidFill>
                <a:schemeClr val="tx1"/>
              </a:solidFill>
              <a:prstDash val="solid"/>
            </a:ln>
          </c:spPr>
          <c:explosion val="10"/>
          <c:dPt>
            <c:idx val="0"/>
            <c:bubble3D val="0"/>
            <c:spPr>
              <a:solidFill>
                <a:srgbClr val="FF6600"/>
              </a:solidFill>
              <a:ln w="10690">
                <a:solidFill>
                  <a:schemeClr val="tx1"/>
                </a:solidFill>
                <a:prstDash val="solid"/>
              </a:ln>
            </c:spPr>
          </c:dPt>
          <c:dPt>
            <c:idx val="1"/>
            <c:bubble3D val="0"/>
            <c:spPr>
              <a:solidFill>
                <a:srgbClr val="EEFB77"/>
              </a:solidFill>
              <a:ln w="10690">
                <a:solidFill>
                  <a:schemeClr val="tx1"/>
                </a:solidFill>
                <a:prstDash val="solid"/>
              </a:ln>
            </c:spPr>
          </c:dPt>
          <c:dPt>
            <c:idx val="2"/>
            <c:bubble3D val="0"/>
            <c:spPr>
              <a:solidFill>
                <a:srgbClr val="FF0000"/>
              </a:solidFill>
              <a:ln w="10690">
                <a:solidFill>
                  <a:schemeClr val="tx1"/>
                </a:solidFill>
                <a:prstDash val="solid"/>
              </a:ln>
            </c:spPr>
          </c:dPt>
          <c:dPt>
            <c:idx val="3"/>
            <c:bubble3D val="0"/>
            <c:spPr>
              <a:solidFill>
                <a:schemeClr val="folHlink"/>
              </a:solidFill>
              <a:ln w="10690">
                <a:solidFill>
                  <a:schemeClr val="tx1"/>
                </a:solidFill>
                <a:prstDash val="solid"/>
              </a:ln>
            </c:spPr>
          </c:dPt>
          <c:dPt>
            <c:idx val="4"/>
            <c:bubble3D val="0"/>
            <c:spPr>
              <a:solidFill>
                <a:srgbClr val="800080"/>
              </a:solidFill>
              <a:ln w="10690">
                <a:solidFill>
                  <a:schemeClr val="tx1"/>
                </a:solidFill>
                <a:prstDash val="solid"/>
              </a:ln>
            </c:spPr>
          </c:dPt>
          <c:dPt>
            <c:idx val="5"/>
            <c:bubble3D val="0"/>
            <c:spPr>
              <a:solidFill>
                <a:schemeClr val="tx2"/>
              </a:solidFill>
              <a:ln w="10690">
                <a:solidFill>
                  <a:schemeClr val="tx1"/>
                </a:solidFill>
                <a:prstDash val="solid"/>
              </a:ln>
            </c:spPr>
          </c:dPt>
          <c:dPt>
            <c:idx val="6"/>
            <c:bubble3D val="0"/>
            <c:spPr>
              <a:solidFill>
                <a:srgbClr val="0066CC"/>
              </a:solidFill>
              <a:ln w="10690">
                <a:solidFill>
                  <a:schemeClr val="tx1"/>
                </a:solidFill>
                <a:prstDash val="solid"/>
              </a:ln>
            </c:spPr>
          </c:dPt>
          <c:dPt>
            <c:idx val="7"/>
            <c:bubble3D val="0"/>
            <c:spPr>
              <a:solidFill>
                <a:srgbClr val="FFFF00"/>
              </a:solidFill>
              <a:ln w="10690">
                <a:solidFill>
                  <a:schemeClr val="tx1"/>
                </a:solidFill>
                <a:prstDash val="solid"/>
              </a:ln>
            </c:spPr>
          </c:dPt>
          <c:dPt>
            <c:idx val="8"/>
            <c:bubble3D val="0"/>
            <c:spPr>
              <a:solidFill>
                <a:srgbClr val="99CCFF"/>
              </a:solidFill>
              <a:ln w="10690">
                <a:solidFill>
                  <a:schemeClr val="tx1"/>
                </a:solidFill>
                <a:prstDash val="solid"/>
              </a:ln>
            </c:spPr>
          </c:dPt>
          <c:dPt>
            <c:idx val="9"/>
            <c:bubble3D val="0"/>
            <c:spPr>
              <a:solidFill>
                <a:schemeClr val="bg2">
                  <a:lumMod val="60000"/>
                  <a:lumOff val="40000"/>
                </a:schemeClr>
              </a:solidFill>
              <a:ln w="10690">
                <a:solidFill>
                  <a:schemeClr val="tx1"/>
                </a:solidFill>
                <a:prstDash val="solid"/>
              </a:ln>
            </c:spPr>
          </c:dPt>
          <c:dPt>
            <c:idx val="11"/>
            <c:bubble3D val="0"/>
            <c:spPr>
              <a:solidFill>
                <a:srgbClr val="0070C0"/>
              </a:solidFill>
              <a:ln w="10690">
                <a:solidFill>
                  <a:schemeClr val="tx1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-8.4903013182674195E-2"/>
                  <c:y val="-1.890581671260607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.0%" sourceLinked="0"/>
              <c:spPr>
                <a:noFill/>
                <a:ln w="2138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bg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s-E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-5.0091807909604519E-3"/>
                  <c:y val="2.1342022634537428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6"/>
              <c:layout>
                <c:manualLayout>
                  <c:x val="-4.6404307909604522E-2"/>
                  <c:y val="-3.1534359507956439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9"/>
              <c:layout>
                <c:manualLayout>
                  <c:x val="2.465055514603897E-2"/>
                  <c:y val="-5.8777845033291476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0"/>
              <c:layout>
                <c:manualLayout>
                  <c:x val="7.6856220400710301E-2"/>
                  <c:y val="3.208921749599385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spPr>
              <a:noFill/>
              <a:ln w="21380">
                <a:noFill/>
              </a:ln>
            </c:spPr>
            <c:txPr>
              <a:bodyPr/>
              <a:lstStyle/>
              <a:p>
                <a:pPr>
                  <a:defRPr sz="1400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s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Sheet1!$B$1:$B$12</c:f>
              <c:strCache>
                <c:ptCount val="12"/>
                <c:pt idx="0">
                  <c:v>Telefonia i Internet</c:v>
                </c:pt>
                <c:pt idx="1">
                  <c:v>Electricitat, gas i aigua</c:v>
                </c:pt>
                <c:pt idx="2">
                  <c:v>Administració pública</c:v>
                </c:pt>
                <c:pt idx="3">
                  <c:v>Comerç al detall en general, reparacions i SAT</c:v>
                </c:pt>
                <c:pt idx="4">
                  <c:v>Serveis personals, culturals, esportius i associatius</c:v>
                </c:pt>
                <c:pt idx="5">
                  <c:v>Material elèctric</c:v>
                </c:pt>
                <c:pt idx="6">
                  <c:v>Transport</c:v>
                </c:pt>
                <c:pt idx="7">
                  <c:v>Automoció, tallers</c:v>
                </c:pt>
                <c:pt idx="8">
                  <c:v>Activitats financeres</c:v>
                </c:pt>
                <c:pt idx="9">
                  <c:v>Activitats immobiliaries</c:v>
                </c:pt>
                <c:pt idx="10">
                  <c:v>Tèxtil i confecció</c:v>
                </c:pt>
                <c:pt idx="11">
                  <c:v>Altres</c:v>
                </c:pt>
              </c:strCache>
            </c:strRef>
          </c:cat>
          <c:val>
            <c:numRef>
              <c:f>Sheet1!$C$1:$C$12</c:f>
              <c:numCache>
                <c:formatCode>General</c:formatCode>
                <c:ptCount val="12"/>
                <c:pt idx="0">
                  <c:v>155</c:v>
                </c:pt>
                <c:pt idx="1">
                  <c:v>21</c:v>
                </c:pt>
                <c:pt idx="2">
                  <c:v>10</c:v>
                </c:pt>
                <c:pt idx="3">
                  <c:v>7</c:v>
                </c:pt>
                <c:pt idx="4">
                  <c:v>6</c:v>
                </c:pt>
                <c:pt idx="5">
                  <c:v>5</c:v>
                </c:pt>
                <c:pt idx="6">
                  <c:v>5</c:v>
                </c:pt>
                <c:pt idx="7">
                  <c:v>3</c:v>
                </c:pt>
                <c:pt idx="8">
                  <c:v>2</c:v>
                </c:pt>
                <c:pt idx="9">
                  <c:v>1</c:v>
                </c:pt>
                <c:pt idx="10">
                  <c:v>1</c:v>
                </c:pt>
                <c:pt idx="11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55549187674027112"/>
          <c:y val="3.8066968149233868E-2"/>
          <c:w val="0.42349032652847085"/>
          <c:h val="0.87414084818345084"/>
        </c:manualLayout>
      </c:layout>
      <c:overlay val="0"/>
      <c:spPr>
        <a:solidFill>
          <a:schemeClr val="bg1"/>
        </a:solidFill>
        <a:ln w="2672">
          <a:solidFill>
            <a:schemeClr val="tx1"/>
          </a:solidFill>
          <a:prstDash val="solid"/>
        </a:ln>
      </c:spPr>
      <c:txPr>
        <a:bodyPr/>
        <a:lstStyle/>
        <a:p>
          <a:pPr>
            <a:defRPr sz="1000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s-ES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557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s-ES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/>
            </a:pPr>
            <a:r>
              <a:rPr lang="ca-ES" sz="1000" dirty="0" smtClean="0"/>
              <a:t>Any 2011</a:t>
            </a:r>
            <a:endParaRPr lang="ca-ES" sz="1000" dirty="0"/>
          </a:p>
        </c:rich>
      </c:tx>
      <c:overlay val="1"/>
    </c:title>
    <c:autoTitleDeleted val="0"/>
    <c:plotArea>
      <c:layout>
        <c:manualLayout>
          <c:layoutTarget val="inner"/>
          <c:xMode val="edge"/>
          <c:yMode val="edge"/>
          <c:x val="6.8252326783867626E-2"/>
          <c:y val="0.19661016949152543"/>
          <c:w val="0.39296794208893487"/>
          <c:h val="0.64406779661016944"/>
        </c:manualLayout>
      </c:layout>
      <c:pie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Mediacions</c:v>
                </c:pt>
              </c:strCache>
            </c:strRef>
          </c:tx>
          <c:spPr>
            <a:solidFill>
              <a:schemeClr val="accent1"/>
            </a:solidFill>
            <a:ln w="10654">
              <a:solidFill>
                <a:schemeClr val="tx1"/>
              </a:solidFill>
              <a:prstDash val="solid"/>
            </a:ln>
          </c:spPr>
          <c:explosion val="25"/>
          <c:dPt>
            <c:idx val="0"/>
            <c:bubble3D val="0"/>
            <c:spPr>
              <a:solidFill>
                <a:srgbClr val="000080"/>
              </a:solidFill>
              <a:ln w="10654">
                <a:solidFill>
                  <a:schemeClr val="tx1"/>
                </a:solidFill>
                <a:prstDash val="solid"/>
              </a:ln>
            </c:spPr>
          </c:dPt>
          <c:dPt>
            <c:idx val="1"/>
            <c:bubble3D val="0"/>
            <c:spPr>
              <a:solidFill>
                <a:srgbClr val="00FF00"/>
              </a:solidFill>
              <a:ln w="10654">
                <a:solidFill>
                  <a:schemeClr val="tx1"/>
                </a:solidFill>
                <a:prstDash val="solid"/>
              </a:ln>
            </c:spPr>
          </c:dPt>
          <c:dPt>
            <c:idx val="2"/>
            <c:bubble3D val="0"/>
            <c:spPr>
              <a:solidFill>
                <a:srgbClr val="FF6600"/>
              </a:solidFill>
              <a:ln w="10654">
                <a:solidFill>
                  <a:schemeClr val="tx1"/>
                </a:solidFill>
                <a:prstDash val="solid"/>
              </a:ln>
            </c:spPr>
          </c:dPt>
          <c:dPt>
            <c:idx val="3"/>
            <c:bubble3D val="0"/>
            <c:spPr>
              <a:solidFill>
                <a:srgbClr val="FF00FF"/>
              </a:solidFill>
              <a:ln w="10654">
                <a:solidFill>
                  <a:schemeClr val="tx1"/>
                </a:solidFill>
                <a:prstDash val="solid"/>
              </a:ln>
            </c:spPr>
          </c:dPt>
          <c:dPt>
            <c:idx val="4"/>
            <c:bubble3D val="0"/>
            <c:spPr>
              <a:solidFill>
                <a:srgbClr val="00CCFF"/>
              </a:solidFill>
              <a:ln w="10654">
                <a:solidFill>
                  <a:schemeClr val="tx1"/>
                </a:solidFill>
                <a:prstDash val="solid"/>
              </a:ln>
            </c:spPr>
          </c:dPt>
          <c:dPt>
            <c:idx val="5"/>
            <c:bubble3D val="0"/>
            <c:spPr>
              <a:solidFill>
                <a:srgbClr val="3366FF"/>
              </a:solidFill>
              <a:ln w="10654">
                <a:solidFill>
                  <a:schemeClr val="tx1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-3.4478111614089653E-2"/>
                  <c:y val="-0.19501591423067258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9"/>
              <c:layout>
                <c:manualLayout>
                  <c:xMode val="edge"/>
                  <c:yMode val="edge"/>
                  <c:x val="0.16752843846949328"/>
                  <c:y val="2.2033898305084745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0"/>
              <c:layout>
                <c:manualLayout>
                  <c:xMode val="edge"/>
                  <c:yMode val="edge"/>
                  <c:x val="0.17890382626680454"/>
                  <c:y val="4.9152542372881358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1"/>
              <c:layout>
                <c:manualLayout>
                  <c:xMode val="edge"/>
                  <c:yMode val="edge"/>
                  <c:x val="0.18821096173733196"/>
                  <c:y val="2.542372881355932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spPr>
              <a:noFill/>
              <a:ln w="21309">
                <a:noFill/>
              </a:ln>
            </c:spPr>
            <c:txPr>
              <a:bodyPr/>
              <a:lstStyle/>
              <a:p>
                <a:pPr>
                  <a:defRPr sz="800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s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Sheet1!$B$1:$G$1</c:f>
              <c:strCache>
                <c:ptCount val="6"/>
                <c:pt idx="0">
                  <c:v>Telefonia i Internet</c:v>
                </c:pt>
                <c:pt idx="1">
                  <c:v>Energia</c:v>
                </c:pt>
                <c:pt idx="2">
                  <c:v>Serveis comercials diversos</c:v>
                </c:pt>
                <c:pt idx="3">
                  <c:v>Tèxtil</c:v>
                </c:pt>
                <c:pt idx="4">
                  <c:v>Aparells d'ús domèstic</c:v>
                </c:pt>
                <c:pt idx="5">
                  <c:v>Altres</c:v>
                </c:pt>
              </c:strCache>
            </c:strRef>
          </c:cat>
          <c:val>
            <c:numRef>
              <c:f>Sheet1!$B$2:$G$2</c:f>
              <c:numCache>
                <c:formatCode>General</c:formatCode>
                <c:ptCount val="6"/>
                <c:pt idx="0">
                  <c:v>1256</c:v>
                </c:pt>
                <c:pt idx="1">
                  <c:v>307</c:v>
                </c:pt>
                <c:pt idx="2">
                  <c:v>94</c:v>
                </c:pt>
                <c:pt idx="3">
                  <c:v>90</c:v>
                </c:pt>
                <c:pt idx="4">
                  <c:v>80</c:v>
                </c:pt>
                <c:pt idx="5">
                  <c:v>518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</c:strCache>
            </c:strRef>
          </c:tx>
          <c:spPr>
            <a:solidFill>
              <a:schemeClr val="accent2"/>
            </a:solidFill>
            <a:ln w="10654">
              <a:solidFill>
                <a:schemeClr val="tx1"/>
              </a:solidFill>
              <a:prstDash val="solid"/>
            </a:ln>
          </c:spPr>
          <c:explosion val="25"/>
          <c:dPt>
            <c:idx val="0"/>
            <c:bubble3D val="0"/>
            <c:spPr>
              <a:solidFill>
                <a:schemeClr val="accent1"/>
              </a:solidFill>
              <a:ln w="10654">
                <a:solidFill>
                  <a:schemeClr val="tx1"/>
                </a:solidFill>
                <a:prstDash val="solid"/>
              </a:ln>
            </c:spPr>
          </c:dPt>
          <c:dPt>
            <c:idx val="1"/>
            <c:bubble3D val="0"/>
          </c:dPt>
          <c:dPt>
            <c:idx val="2"/>
            <c:bubble3D val="0"/>
            <c:spPr>
              <a:solidFill>
                <a:schemeClr val="hlink"/>
              </a:solidFill>
              <a:ln w="10654">
                <a:solidFill>
                  <a:schemeClr val="tx1"/>
                </a:solidFill>
                <a:prstDash val="solid"/>
              </a:ln>
            </c:spPr>
          </c:dPt>
          <c:dPt>
            <c:idx val="3"/>
            <c:bubble3D val="0"/>
            <c:spPr>
              <a:solidFill>
                <a:schemeClr val="folHlink"/>
              </a:solidFill>
              <a:ln w="10654">
                <a:solidFill>
                  <a:schemeClr val="tx1"/>
                </a:solidFill>
                <a:prstDash val="solid"/>
              </a:ln>
            </c:spPr>
          </c:dPt>
          <c:dPt>
            <c:idx val="4"/>
            <c:bubble3D val="0"/>
            <c:spPr>
              <a:solidFill>
                <a:schemeClr val="bg2"/>
              </a:solidFill>
              <a:ln w="10654">
                <a:solidFill>
                  <a:schemeClr val="tx1"/>
                </a:solidFill>
                <a:prstDash val="solid"/>
              </a:ln>
            </c:spPr>
          </c:dPt>
          <c:dPt>
            <c:idx val="5"/>
            <c:bubble3D val="0"/>
            <c:spPr>
              <a:solidFill>
                <a:schemeClr val="tx2"/>
              </a:solidFill>
              <a:ln w="10654">
                <a:solidFill>
                  <a:schemeClr val="tx1"/>
                </a:solidFill>
                <a:prstDash val="solid"/>
              </a:ln>
            </c:spPr>
          </c:dPt>
          <c:dLbls>
            <c:numFmt formatCode="0%" sourceLinked="0"/>
            <c:spPr>
              <a:noFill/>
              <a:ln w="21309">
                <a:noFill/>
              </a:ln>
            </c:spPr>
            <c:txPr>
              <a:bodyPr/>
              <a:lstStyle/>
              <a:p>
                <a:pPr>
                  <a:defRPr sz="1552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s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Sheet1!$B$1:$G$1</c:f>
              <c:strCache>
                <c:ptCount val="6"/>
                <c:pt idx="0">
                  <c:v>Telefonia i Internet</c:v>
                </c:pt>
                <c:pt idx="1">
                  <c:v>Energia</c:v>
                </c:pt>
                <c:pt idx="2">
                  <c:v>Serveis comercials diversos</c:v>
                </c:pt>
                <c:pt idx="3">
                  <c:v>Tèxtil</c:v>
                </c:pt>
                <c:pt idx="4">
                  <c:v>Aparells d'ús domèstic</c:v>
                </c:pt>
                <c:pt idx="5">
                  <c:v>Altres</c:v>
                </c:pt>
              </c:strCache>
            </c:strRef>
          </c:cat>
          <c:val>
            <c:numRef>
              <c:f>Sheet1!$B$3:$G$3</c:f>
              <c:numCache>
                <c:formatCode>General</c:formatCode>
                <c:ptCount val="6"/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</c:strCache>
            </c:strRef>
          </c:tx>
          <c:spPr>
            <a:solidFill>
              <a:schemeClr val="hlink"/>
            </a:solidFill>
            <a:ln w="10654">
              <a:solidFill>
                <a:schemeClr val="tx1"/>
              </a:solidFill>
              <a:prstDash val="solid"/>
            </a:ln>
          </c:spPr>
          <c:explosion val="25"/>
          <c:dPt>
            <c:idx val="0"/>
            <c:bubble3D val="0"/>
            <c:spPr>
              <a:solidFill>
                <a:schemeClr val="accent1"/>
              </a:solidFill>
              <a:ln w="10654">
                <a:solidFill>
                  <a:schemeClr val="tx1"/>
                </a:solidFill>
                <a:prstDash val="solid"/>
              </a:ln>
            </c:spPr>
          </c:dPt>
          <c:dPt>
            <c:idx val="1"/>
            <c:bubble3D val="0"/>
            <c:spPr>
              <a:solidFill>
                <a:schemeClr val="accent2"/>
              </a:solidFill>
              <a:ln w="10654">
                <a:solidFill>
                  <a:schemeClr val="tx1"/>
                </a:solidFill>
                <a:prstDash val="solid"/>
              </a:ln>
            </c:spPr>
          </c:dPt>
          <c:dPt>
            <c:idx val="2"/>
            <c:bubble3D val="0"/>
          </c:dPt>
          <c:dPt>
            <c:idx val="3"/>
            <c:bubble3D val="0"/>
            <c:spPr>
              <a:solidFill>
                <a:schemeClr val="folHlink"/>
              </a:solidFill>
              <a:ln w="10654">
                <a:solidFill>
                  <a:schemeClr val="tx1"/>
                </a:solidFill>
                <a:prstDash val="solid"/>
              </a:ln>
            </c:spPr>
          </c:dPt>
          <c:dPt>
            <c:idx val="4"/>
            <c:bubble3D val="0"/>
            <c:spPr>
              <a:solidFill>
                <a:schemeClr val="bg2"/>
              </a:solidFill>
              <a:ln w="10654">
                <a:solidFill>
                  <a:schemeClr val="tx1"/>
                </a:solidFill>
                <a:prstDash val="solid"/>
              </a:ln>
            </c:spPr>
          </c:dPt>
          <c:dPt>
            <c:idx val="5"/>
            <c:bubble3D val="0"/>
            <c:spPr>
              <a:solidFill>
                <a:schemeClr val="tx2"/>
              </a:solidFill>
              <a:ln w="10654">
                <a:solidFill>
                  <a:schemeClr val="tx1"/>
                </a:solidFill>
                <a:prstDash val="solid"/>
              </a:ln>
            </c:spPr>
          </c:dPt>
          <c:dLbls>
            <c:numFmt formatCode="0%" sourceLinked="0"/>
            <c:spPr>
              <a:noFill/>
              <a:ln w="21309">
                <a:noFill/>
              </a:ln>
            </c:spPr>
            <c:txPr>
              <a:bodyPr/>
              <a:lstStyle/>
              <a:p>
                <a:pPr>
                  <a:defRPr sz="1552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s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Sheet1!$B$1:$G$1</c:f>
              <c:strCache>
                <c:ptCount val="6"/>
                <c:pt idx="0">
                  <c:v>Telefonia i Internet</c:v>
                </c:pt>
                <c:pt idx="1">
                  <c:v>Energia</c:v>
                </c:pt>
                <c:pt idx="2">
                  <c:v>Serveis comercials diversos</c:v>
                </c:pt>
                <c:pt idx="3">
                  <c:v>Tèxtil</c:v>
                </c:pt>
                <c:pt idx="4">
                  <c:v>Aparells d'ús domèstic</c:v>
                </c:pt>
                <c:pt idx="5">
                  <c:v>Altres</c:v>
                </c:pt>
              </c:strCache>
            </c:strRef>
          </c:cat>
          <c:val>
            <c:numRef>
              <c:f>Sheet1!$B$4:$G$4</c:f>
              <c:numCache>
                <c:formatCode>General</c:formatCode>
                <c:ptCount val="6"/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 w="21309">
          <a:noFill/>
        </a:ln>
      </c:spPr>
    </c:plotArea>
    <c:legend>
      <c:legendPos val="r"/>
      <c:layout>
        <c:manualLayout>
          <c:xMode val="edge"/>
          <c:yMode val="edge"/>
          <c:x val="0.56953768312648623"/>
          <c:y val="0.18100762207890109"/>
          <c:w val="0.40434332988624611"/>
          <c:h val="0.63512019432113243"/>
        </c:manualLayout>
      </c:layout>
      <c:overlay val="0"/>
      <c:spPr>
        <a:solidFill>
          <a:schemeClr val="bg1"/>
        </a:solidFill>
        <a:ln w="2664">
          <a:solidFill>
            <a:schemeClr val="tx1"/>
          </a:solidFill>
          <a:prstDash val="solid"/>
        </a:ln>
      </c:spPr>
      <c:txPr>
        <a:bodyPr/>
        <a:lstStyle/>
        <a:p>
          <a:pPr>
            <a:defRPr sz="8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s-ES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552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s-E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9.3147751605995713E-2"/>
          <c:y val="6.6945606694560664E-2"/>
          <c:w val="0.89721627408993576"/>
          <c:h val="0.7803347280334728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Reclamacions</c:v>
                </c:pt>
              </c:strCache>
            </c:strRef>
          </c:tx>
          <c:invertIfNegative val="0"/>
          <c:cat>
            <c:strRef>
              <c:f>Sheet1!$B$1:$I$1</c:f>
              <c:strCache>
                <c:ptCount val="8"/>
                <c:pt idx="0">
                  <c:v>Alt Empordà</c:v>
                </c:pt>
                <c:pt idx="1">
                  <c:v>Baix Empordà</c:v>
                </c:pt>
                <c:pt idx="2">
                  <c:v>Garrotxa</c:v>
                </c:pt>
                <c:pt idx="3">
                  <c:v>Gironès</c:v>
                </c:pt>
                <c:pt idx="4">
                  <c:v>La Selva</c:v>
                </c:pt>
                <c:pt idx="5">
                  <c:v>Pla de l'Estany</c:v>
                </c:pt>
                <c:pt idx="6">
                  <c:v>Ripollès</c:v>
                </c:pt>
                <c:pt idx="7">
                  <c:v>ACC</c:v>
                </c:pt>
              </c:strCache>
            </c:strRef>
          </c:cat>
          <c:val>
            <c:numRef>
              <c:f>Sheet1!$B$2:$I$2</c:f>
              <c:numCache>
                <c:formatCode>General</c:formatCode>
                <c:ptCount val="8"/>
                <c:pt idx="0">
                  <c:v>483</c:v>
                </c:pt>
                <c:pt idx="1">
                  <c:v>339</c:v>
                </c:pt>
                <c:pt idx="2">
                  <c:v>580</c:v>
                </c:pt>
                <c:pt idx="3">
                  <c:v>350</c:v>
                </c:pt>
                <c:pt idx="4">
                  <c:v>360</c:v>
                </c:pt>
                <c:pt idx="5">
                  <c:v>177</c:v>
                </c:pt>
                <c:pt idx="6">
                  <c:v>90</c:v>
                </c:pt>
                <c:pt idx="7">
                  <c:v>1167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Mediacions</c:v>
                </c:pt>
              </c:strCache>
            </c:strRef>
          </c:tx>
          <c:invertIfNegative val="0"/>
          <c:cat>
            <c:strRef>
              <c:f>Sheet1!$B$1:$I$1</c:f>
              <c:strCache>
                <c:ptCount val="8"/>
                <c:pt idx="0">
                  <c:v>Alt Empordà</c:v>
                </c:pt>
                <c:pt idx="1">
                  <c:v>Baix Empordà</c:v>
                </c:pt>
                <c:pt idx="2">
                  <c:v>Garrotxa</c:v>
                </c:pt>
                <c:pt idx="3">
                  <c:v>Gironès</c:v>
                </c:pt>
                <c:pt idx="4">
                  <c:v>La Selva</c:v>
                </c:pt>
                <c:pt idx="5">
                  <c:v>Pla de l'Estany</c:v>
                </c:pt>
                <c:pt idx="6">
                  <c:v>Ripollès</c:v>
                </c:pt>
                <c:pt idx="7">
                  <c:v>ACC</c:v>
                </c:pt>
              </c:strCache>
            </c:strRef>
          </c:cat>
          <c:val>
            <c:numRef>
              <c:f>Sheet1!$B$3:$I$3</c:f>
              <c:numCache>
                <c:formatCode>General</c:formatCode>
                <c:ptCount val="8"/>
                <c:pt idx="0">
                  <c:v>226</c:v>
                </c:pt>
                <c:pt idx="1">
                  <c:v>145</c:v>
                </c:pt>
                <c:pt idx="2">
                  <c:v>349</c:v>
                </c:pt>
                <c:pt idx="3">
                  <c:v>101</c:v>
                </c:pt>
                <c:pt idx="4">
                  <c:v>485</c:v>
                </c:pt>
                <c:pt idx="5">
                  <c:v>36</c:v>
                </c:pt>
                <c:pt idx="6">
                  <c:v>52</c:v>
                </c:pt>
                <c:pt idx="7">
                  <c:v>219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5388800"/>
        <c:axId val="55406976"/>
      </c:barChart>
      <c:catAx>
        <c:axId val="55388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100"/>
            </a:pPr>
            <a:endParaRPr lang="es-ES"/>
          </a:p>
        </c:txPr>
        <c:crossAx val="554069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54069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400"/>
            </a:pPr>
            <a:endParaRPr lang="es-ES"/>
          </a:p>
        </c:txPr>
        <c:crossAx val="553888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7901496062992123"/>
          <c:y val="0.92468619246861927"/>
          <c:w val="0.70476906636670411"/>
          <c:h val="6.903765690376569E-2"/>
        </c:manualLayout>
      </c:layout>
      <c:overlay val="0"/>
      <c:txPr>
        <a:bodyPr/>
        <a:lstStyle/>
        <a:p>
          <a:pPr>
            <a:defRPr sz="1600"/>
          </a:pPr>
          <a:endParaRPr lang="es-E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s-E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4134481595438789E-2"/>
          <c:y val="0.14576271186440679"/>
          <c:w val="0.48016165413582845"/>
          <c:h val="0.81277543880946201"/>
        </c:manualLayout>
      </c:layout>
      <c:pie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Laudes</c:v>
                </c:pt>
              </c:strCache>
            </c:strRef>
          </c:tx>
          <c:spPr>
            <a:solidFill>
              <a:srgbClr val="000080"/>
            </a:solidFill>
            <a:ln w="9914">
              <a:solidFill>
                <a:schemeClr val="tx1"/>
              </a:solidFill>
              <a:prstDash val="solid"/>
            </a:ln>
          </c:spPr>
          <c:explosion val="25"/>
          <c:dPt>
            <c:idx val="0"/>
            <c:bubble3D val="0"/>
            <c:spPr>
              <a:solidFill>
                <a:srgbClr val="00B050"/>
              </a:solidFill>
              <a:ln w="9914">
                <a:solidFill>
                  <a:schemeClr val="tx1"/>
                </a:solidFill>
                <a:prstDash val="solid"/>
              </a:ln>
            </c:spPr>
          </c:dPt>
          <c:dPt>
            <c:idx val="1"/>
            <c:bubble3D val="0"/>
            <c:spPr>
              <a:solidFill>
                <a:srgbClr val="C00000"/>
              </a:solidFill>
              <a:ln w="9914">
                <a:solidFill>
                  <a:schemeClr val="tx1"/>
                </a:solidFill>
                <a:prstDash val="solid"/>
              </a:ln>
            </c:spPr>
          </c:dPt>
          <c:dPt>
            <c:idx val="2"/>
            <c:bubble3D val="0"/>
            <c:spPr>
              <a:solidFill>
                <a:srgbClr val="CC99FF"/>
              </a:solidFill>
              <a:ln w="9914">
                <a:solidFill>
                  <a:schemeClr val="tx1"/>
                </a:solidFill>
                <a:prstDash val="solid"/>
              </a:ln>
            </c:spPr>
          </c:dPt>
          <c:dPt>
            <c:idx val="3"/>
            <c:bubble3D val="0"/>
            <c:spPr>
              <a:solidFill>
                <a:srgbClr val="FFFF00"/>
              </a:solidFill>
              <a:ln w="9914">
                <a:solidFill>
                  <a:schemeClr val="tx1"/>
                </a:solidFill>
                <a:prstDash val="solid"/>
              </a:ln>
            </c:spPr>
          </c:dPt>
          <c:dPt>
            <c:idx val="4"/>
            <c:bubble3D val="0"/>
            <c:spPr>
              <a:solidFill>
                <a:srgbClr val="FF00FF"/>
              </a:solidFill>
              <a:ln w="9914">
                <a:solidFill>
                  <a:schemeClr val="tx1"/>
                </a:solidFill>
                <a:prstDash val="solid"/>
              </a:ln>
            </c:spPr>
          </c:dPt>
          <c:dPt>
            <c:idx val="5"/>
            <c:bubble3D val="0"/>
            <c:spPr>
              <a:solidFill>
                <a:srgbClr val="00CCFF"/>
              </a:solidFill>
              <a:ln w="9914">
                <a:solidFill>
                  <a:schemeClr val="tx1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0.10758274675641424"/>
                  <c:y val="-0.421440277218326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3.6299798864433712E-3"/>
                  <c:y val="6.715906114101714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1.8909294262326015E-2"/>
                  <c:y val="-6.1963574318511247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1.2725649239521583E-2"/>
                  <c:y val="-5.541054294917256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-2.1429839019988101E-3"/>
                  <c:y val="-6.3333572441496663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2.8952142126925276E-2"/>
                  <c:y val="-2.3576043082864255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6"/>
              <c:layout>
                <c:manualLayout>
                  <c:x val="7.6608512503173409E-2"/>
                  <c:y val="-5.801234901698955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7"/>
              <c:layout>
                <c:manualLayout>
                  <c:x val="7.0608287969052372E-2"/>
                  <c:y val="-9.9743418547804281E-3"/>
                </c:manualLayout>
              </c:layout>
              <c:numFmt formatCode="0.0%" sourceLinked="0"/>
              <c:spPr>
                <a:noFill/>
                <a:ln w="19828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s-ES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8"/>
              <c:layout>
                <c:manualLayout>
                  <c:x val="5.5852797412198618E-2"/>
                  <c:y val="3.9511336485882502E-2"/>
                </c:manualLayout>
              </c:layout>
              <c:numFmt formatCode="0.0%" sourceLinked="0"/>
              <c:spPr>
                <a:noFill/>
                <a:ln w="19828">
                  <a:noFill/>
                </a:ln>
              </c:spPr>
              <c:txPr>
                <a:bodyPr/>
                <a:lstStyle/>
                <a:p>
                  <a:pPr>
                    <a:defRPr sz="1015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s-ES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9"/>
              <c:layout>
                <c:manualLayout>
                  <c:xMode val="edge"/>
                  <c:yMode val="edge"/>
                  <c:x val="0.17063081695966908"/>
                  <c:y val="2.0338983050847456E-2"/>
                </c:manualLayout>
              </c:layout>
              <c:numFmt formatCode="0.0%" sourceLinked="0"/>
              <c:spPr>
                <a:noFill/>
                <a:ln w="19828">
                  <a:noFill/>
                </a:ln>
              </c:spPr>
              <c:txPr>
                <a:bodyPr/>
                <a:lstStyle/>
                <a:p>
                  <a:pPr>
                    <a:defRPr sz="1015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s-ES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spPr>
              <a:noFill/>
              <a:ln w="19828">
                <a:noFill/>
              </a:ln>
            </c:spPr>
            <c:txPr>
              <a:bodyPr/>
              <a:lstStyle/>
              <a:p>
                <a:pPr>
                  <a:defRPr sz="1464" b="1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s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Sheet1!$B$1:$J$1</c:f>
              <c:strCache>
                <c:ptCount val="9"/>
                <c:pt idx="0">
                  <c:v>Telefonia i Internet</c:v>
                </c:pt>
                <c:pt idx="1">
                  <c:v>Ensenyament</c:v>
                </c:pt>
                <c:pt idx="2">
                  <c:v>Electricitat, gas i aigua</c:v>
                </c:pt>
                <c:pt idx="3">
                  <c:v>Tèxtil</c:v>
                </c:pt>
                <c:pt idx="4">
                  <c:v>Administració pública</c:v>
                </c:pt>
                <c:pt idx="5">
                  <c:v>Vehicles</c:v>
                </c:pt>
                <c:pt idx="6">
                  <c:v>Comerç al detall</c:v>
                </c:pt>
                <c:pt idx="7">
                  <c:v>Material elèctric i òptic</c:v>
                </c:pt>
                <c:pt idx="8">
                  <c:v>Transport</c:v>
                </c:pt>
              </c:strCache>
            </c:strRef>
          </c:cat>
          <c:val>
            <c:numRef>
              <c:f>Sheet1!$B$2:$J$2</c:f>
              <c:numCache>
                <c:formatCode>General</c:formatCode>
                <c:ptCount val="9"/>
                <c:pt idx="0">
                  <c:v>143</c:v>
                </c:pt>
                <c:pt idx="1">
                  <c:v>6</c:v>
                </c:pt>
                <c:pt idx="2">
                  <c:v>6</c:v>
                </c:pt>
                <c:pt idx="3">
                  <c:v>4</c:v>
                </c:pt>
                <c:pt idx="4">
                  <c:v>3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 w="19828">
          <a:noFill/>
        </a:ln>
      </c:spPr>
    </c:plotArea>
    <c:legend>
      <c:legendPos val="r"/>
      <c:layout>
        <c:manualLayout>
          <c:xMode val="edge"/>
          <c:yMode val="edge"/>
          <c:x val="0.66597724922440538"/>
          <c:y val="0.16101694915254236"/>
          <c:w val="0.32988624612202688"/>
          <c:h val="0.75254237288135595"/>
        </c:manualLayout>
      </c:layout>
      <c:overlay val="0"/>
      <c:spPr>
        <a:solidFill>
          <a:schemeClr val="bg1"/>
        </a:solidFill>
        <a:ln w="2478">
          <a:solidFill>
            <a:schemeClr val="tx1"/>
          </a:solidFill>
          <a:prstDash val="solid"/>
        </a:ln>
      </c:spPr>
      <c:txPr>
        <a:bodyPr/>
        <a:lstStyle/>
        <a:p>
          <a:pPr>
            <a:defRPr sz="1417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s-ES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444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s-E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0.02843</cdr:x>
      <cdr:y>0.80941</cdr:y>
    </cdr:from>
    <cdr:to>
      <cdr:x>0.19717</cdr:x>
      <cdr:y>0.87053</cdr:y>
    </cdr:to>
    <cdr:sp macro="" textlink="">
      <cdr:nvSpPr>
        <cdr:cNvPr id="2" name="1 CuadroTexto"/>
        <cdr:cNvSpPr txBox="1"/>
      </cdr:nvSpPr>
      <cdr:spPr>
        <a:xfrm xmlns:a="http://schemas.openxmlformats.org/drawingml/2006/main">
          <a:off x="254819" y="3883224"/>
          <a:ext cx="1512168" cy="2932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ca-ES" sz="1100" dirty="0" smtClean="0"/>
            <a:t>Gràfic ACC a Girona</a:t>
          </a:r>
          <a:endParaRPr lang="ca-E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70B15-0C59-482B-8B7C-D025DCF182EB}" type="datetimeFigureOut">
              <a:rPr lang="ca-ES" smtClean="0"/>
              <a:t>22/05/2013</a:t>
            </a:fld>
            <a:endParaRPr lang="ca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F08BEF-2C49-446C-93D0-A3DE1BEF85EB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906614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F08BEF-2C49-446C-93D0-A3DE1BEF85EB}" type="slidenum">
              <a:rPr lang="ca-ES" smtClean="0"/>
              <a:t>0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578083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FCA431-1F21-4A35-9347-6F8D1D977618}" type="slidenum">
              <a:rPr lang="es-ES"/>
              <a:pPr/>
              <a:t>9</a:t>
            </a:fld>
            <a:endParaRPr lang="es-ES"/>
          </a:p>
        </p:txBody>
      </p:sp>
      <p:sp>
        <p:nvSpPr>
          <p:cNvPr id="498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8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8744" y="4686261"/>
            <a:ext cx="4938276" cy="4999423"/>
          </a:xfrm>
        </p:spPr>
        <p:txBody>
          <a:bodyPr/>
          <a:lstStyle/>
          <a:p>
            <a:r>
              <a:rPr lang="es-ES" sz="1000" b="1" u="sng" dirty="0" smtClean="0">
                <a:latin typeface="Arial" charset="0"/>
              </a:rPr>
              <a:t>Nota</a:t>
            </a:r>
            <a:r>
              <a:rPr lang="es-ES" sz="1000" b="1" u="sng" dirty="0">
                <a:latin typeface="Arial" charset="0"/>
              </a:rPr>
              <a:t>: </a:t>
            </a:r>
            <a:r>
              <a:rPr lang="es-ES" sz="1000" dirty="0">
                <a:latin typeface="Arial" charset="0"/>
              </a:rPr>
              <a:t>En </a:t>
            </a:r>
            <a:r>
              <a:rPr lang="es-ES" sz="1000" dirty="0" err="1">
                <a:latin typeface="Arial" charset="0"/>
              </a:rPr>
              <a:t>relació</a:t>
            </a:r>
            <a:r>
              <a:rPr lang="es-ES" sz="1000" dirty="0">
                <a:latin typeface="Arial" charset="0"/>
              </a:rPr>
              <a:t> a Caixa Catalunya </a:t>
            </a:r>
            <a:r>
              <a:rPr lang="es-ES" sz="1000" dirty="0" err="1">
                <a:latin typeface="Arial" charset="0"/>
              </a:rPr>
              <a:t>durant</a:t>
            </a:r>
            <a:r>
              <a:rPr lang="es-ES" sz="1000" dirty="0">
                <a:latin typeface="Arial" charset="0"/>
              </a:rPr>
              <a:t> </a:t>
            </a:r>
            <a:r>
              <a:rPr lang="es-ES" sz="1000" dirty="0" err="1">
                <a:latin typeface="Arial" charset="0"/>
              </a:rPr>
              <a:t>l'any</a:t>
            </a:r>
            <a:r>
              <a:rPr lang="es-ES" sz="1000" dirty="0">
                <a:latin typeface="Arial" charset="0"/>
              </a:rPr>
              <a:t> 2012 es va </a:t>
            </a:r>
            <a:r>
              <a:rPr lang="es-ES" sz="1000" dirty="0" err="1">
                <a:latin typeface="Arial" charset="0"/>
              </a:rPr>
              <a:t>organitzar</a:t>
            </a:r>
            <a:r>
              <a:rPr lang="es-ES" sz="1000" dirty="0">
                <a:latin typeface="Arial" charset="0"/>
              </a:rPr>
              <a:t> un </a:t>
            </a:r>
            <a:r>
              <a:rPr lang="es-ES" sz="1000" dirty="0" err="1">
                <a:latin typeface="Arial" charset="0"/>
              </a:rPr>
              <a:t>operatiu</a:t>
            </a:r>
            <a:r>
              <a:rPr lang="es-ES" sz="1000" dirty="0">
                <a:latin typeface="Arial" charset="0"/>
              </a:rPr>
              <a:t> especial per tal donar </a:t>
            </a:r>
            <a:r>
              <a:rPr lang="es-ES" sz="1000" dirty="0" err="1">
                <a:latin typeface="Arial" charset="0"/>
              </a:rPr>
              <a:t>resposta</a:t>
            </a:r>
            <a:r>
              <a:rPr lang="es-ES" sz="1000" dirty="0">
                <a:latin typeface="Arial" charset="0"/>
              </a:rPr>
              <a:t> a la </a:t>
            </a:r>
            <a:r>
              <a:rPr lang="es-ES" sz="1000" dirty="0" err="1">
                <a:latin typeface="Arial" charset="0"/>
              </a:rPr>
              <a:t>problemàtica</a:t>
            </a:r>
            <a:r>
              <a:rPr lang="es-ES" sz="1000" dirty="0">
                <a:latin typeface="Arial" charset="0"/>
              </a:rPr>
              <a:t> de les </a:t>
            </a:r>
            <a:r>
              <a:rPr lang="es-ES" sz="1000" dirty="0" err="1">
                <a:latin typeface="Arial" charset="0"/>
              </a:rPr>
              <a:t>participacions</a:t>
            </a:r>
            <a:r>
              <a:rPr lang="es-ES" sz="1000" dirty="0">
                <a:latin typeface="Arial" charset="0"/>
              </a:rPr>
              <a:t> </a:t>
            </a:r>
            <a:r>
              <a:rPr lang="es-ES" sz="1000" dirty="0" err="1">
                <a:latin typeface="Arial" charset="0"/>
              </a:rPr>
              <a:t>preferents</a:t>
            </a:r>
            <a:r>
              <a:rPr lang="es-ES" sz="1000" dirty="0" smtClean="0">
                <a:latin typeface="Arial" charset="0"/>
              </a:rPr>
              <a:t>. </a:t>
            </a:r>
          </a:p>
          <a:p>
            <a:r>
              <a:rPr lang="ca-ES" sz="1000" dirty="0">
                <a:latin typeface="Arial" charset="0"/>
              </a:rPr>
              <a:t>Els resultats d'aquest operatiu es poden observar a l'Annex 2, tot i això, a 31 de desembre ja s'havien dut a terme 236 vistes</a:t>
            </a:r>
            <a:r>
              <a:rPr lang="ca-ES" sz="1000" dirty="0" smtClean="0">
                <a:latin typeface="Arial" charset="0"/>
              </a:rPr>
              <a:t>.</a:t>
            </a:r>
          </a:p>
          <a:p>
            <a:endParaRPr lang="ca-ES" sz="1000" dirty="0" smtClean="0">
              <a:latin typeface="Arial" charset="0"/>
            </a:endParaRPr>
          </a:p>
          <a:p>
            <a:r>
              <a:rPr lang="ca-ES" sz="1000" dirty="0">
                <a:latin typeface="Arial" charset="0"/>
              </a:rPr>
              <a:t>Si realitzem l’anàlisi de les reclamacions per companyies, a Girona, Vodafone ha estat l’empresa que ha generat més reclamacions durant el 2012, un total de 145, seguida de Telefónica i  France </a:t>
            </a:r>
            <a:r>
              <a:rPr lang="ca-ES" sz="1000" dirty="0" err="1">
                <a:latin typeface="Arial" charset="0"/>
              </a:rPr>
              <a:t>Telecom</a:t>
            </a:r>
            <a:r>
              <a:rPr lang="ca-ES" sz="1000" dirty="0">
                <a:latin typeface="Arial" charset="0"/>
              </a:rPr>
              <a:t>/Orange amb 114 i 80 respectivament. El quart lloc l’ocupa Endesa amb 68 reclamacions, per davant de la companyia Gas Natural que en suma 35. </a:t>
            </a:r>
          </a:p>
          <a:p>
            <a:r>
              <a:rPr lang="ca-ES" sz="1000" dirty="0">
                <a:latin typeface="Arial" charset="0"/>
              </a:rPr>
              <a:t>Les principals companyies de telefonia i Internet segueixen aglutinant part important de les reclamacions a la demarcació de Girona, però alhora són les que han registrat un percentatge més elevat de resolució el 2012: Vodafone ha resolt el 93,10% de les reclamacions (63 reclamacions resoltes per mediació i 72 per laudes), Telefónica el 64,04% (40 reclamacions resoltes per mediació i 33 per laude) i France </a:t>
            </a:r>
            <a:r>
              <a:rPr lang="ca-ES" sz="1000" dirty="0" err="1">
                <a:latin typeface="Arial" charset="0"/>
              </a:rPr>
              <a:t>Telecom</a:t>
            </a:r>
            <a:r>
              <a:rPr lang="ca-ES" sz="1000" dirty="0">
                <a:latin typeface="Arial" charset="0"/>
              </a:rPr>
              <a:t>/Orange el 73,75% de les reclamacions presentades (21 per mediació i 38 per laude arbitral).</a:t>
            </a:r>
          </a:p>
          <a:p>
            <a:endParaRPr lang="ca-ES" sz="1000" b="1" u="sng" dirty="0" smtClean="0">
              <a:latin typeface="Arial" charset="0"/>
            </a:endParaRPr>
          </a:p>
          <a:p>
            <a:r>
              <a:rPr lang="ca-ES" sz="1000" b="1" u="sng" dirty="0" smtClean="0">
                <a:latin typeface="Arial" charset="0"/>
              </a:rPr>
              <a:t>Any 2011</a:t>
            </a:r>
            <a:endParaRPr lang="ca-ES" sz="1000" b="1" u="sng" dirty="0">
              <a:latin typeface="Arial" charset="0"/>
            </a:endParaRPr>
          </a:p>
        </p:txBody>
      </p:sp>
      <p:graphicFrame>
        <p:nvGraphicFramePr>
          <p:cNvPr id="7" name="Group 8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6612271"/>
              </p:ext>
            </p:extLst>
          </p:nvPr>
        </p:nvGraphicFramePr>
        <p:xfrm>
          <a:off x="919610" y="7717243"/>
          <a:ext cx="4392488" cy="1856270"/>
        </p:xfrm>
        <a:graphic>
          <a:graphicData uri="http://schemas.openxmlformats.org/drawingml/2006/table">
            <a:tbl>
              <a:tblPr/>
              <a:tblGrid>
                <a:gridCol w="1684408"/>
                <a:gridCol w="879428"/>
                <a:gridCol w="703387"/>
                <a:gridCol w="527347"/>
                <a:gridCol w="597918"/>
              </a:tblGrid>
              <a:tr h="3137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Companyia</a:t>
                      </a:r>
                    </a:p>
                  </a:txBody>
                  <a:tcPr marL="43966" marR="43966" marT="22863" marB="2286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Reclamacions</a:t>
                      </a:r>
                    </a:p>
                  </a:txBody>
                  <a:tcPr marL="43966" marR="43966" marT="22863" marB="2286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Mediacions</a:t>
                      </a:r>
                    </a:p>
                  </a:txBody>
                  <a:tcPr marL="43966" marR="43966" marT="22863" marB="2286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Laudes</a:t>
                      </a:r>
                    </a:p>
                  </a:txBody>
                  <a:tcPr marL="43966" marR="43966" marT="22863" marB="2286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 de resolució</a:t>
                      </a:r>
                    </a:p>
                  </a:txBody>
                  <a:tcPr marL="43966" marR="43966" marT="22863" marB="2286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  <a:tr h="20163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Vodafone</a:t>
                      </a:r>
                    </a:p>
                  </a:txBody>
                  <a:tcPr marL="43966" marR="43966" marT="22863" marB="2286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1713</a:t>
                      </a:r>
                    </a:p>
                  </a:txBody>
                  <a:tcPr marL="43966" marR="43966" marT="22863" marB="2286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828</a:t>
                      </a:r>
                    </a:p>
                  </a:txBody>
                  <a:tcPr marL="43966" marR="43966" marT="22863" marB="2286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410</a:t>
                      </a:r>
                    </a:p>
                  </a:txBody>
                  <a:tcPr marL="43966" marR="43966" marT="22863" marB="2286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72%</a:t>
                      </a:r>
                    </a:p>
                  </a:txBody>
                  <a:tcPr marL="43966" marR="43966" marT="22863" marB="2286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09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Telefónica</a:t>
                      </a:r>
                    </a:p>
                  </a:txBody>
                  <a:tcPr marL="43966" marR="43966" marT="22863" marB="2286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1304</a:t>
                      </a:r>
                    </a:p>
                  </a:txBody>
                  <a:tcPr marL="43966" marR="43966" marT="22863" marB="2286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737</a:t>
                      </a:r>
                    </a:p>
                  </a:txBody>
                  <a:tcPr marL="43966" marR="43966" marT="22863" marB="2286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488</a:t>
                      </a:r>
                    </a:p>
                  </a:txBody>
                  <a:tcPr marL="43966" marR="43966" marT="22863" marB="2286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94%</a:t>
                      </a:r>
                    </a:p>
                  </a:txBody>
                  <a:tcPr marL="43966" marR="43966" marT="22863" marB="2286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09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France Telecom</a:t>
                      </a:r>
                    </a:p>
                  </a:txBody>
                  <a:tcPr marL="43966" marR="43966" marT="22863" marB="2286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1065</a:t>
                      </a:r>
                    </a:p>
                  </a:txBody>
                  <a:tcPr marL="43966" marR="43966" marT="22863" marB="2286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573</a:t>
                      </a:r>
                    </a:p>
                  </a:txBody>
                  <a:tcPr marL="43966" marR="43966" marT="22863" marB="2286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438</a:t>
                      </a:r>
                    </a:p>
                  </a:txBody>
                  <a:tcPr marL="43966" marR="43966" marT="22863" marB="2286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95%</a:t>
                      </a:r>
                    </a:p>
                  </a:txBody>
                  <a:tcPr marL="43966" marR="43966" marT="22863" marB="2286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46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Ryanair</a:t>
                      </a:r>
                    </a:p>
                  </a:txBody>
                  <a:tcPr marL="43966" marR="43966" marT="22863" marB="2286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663</a:t>
                      </a:r>
                    </a:p>
                  </a:txBody>
                  <a:tcPr marL="43966" marR="43966" marT="22863" marB="2286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297</a:t>
                      </a:r>
                    </a:p>
                  </a:txBody>
                  <a:tcPr marL="43966" marR="43966" marT="22863" marB="2286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43966" marR="43966" marT="22863" marB="2286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45%</a:t>
                      </a:r>
                    </a:p>
                  </a:txBody>
                  <a:tcPr marL="43966" marR="43966" marT="22863" marB="2286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46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Endesa</a:t>
                      </a:r>
                    </a:p>
                  </a:txBody>
                  <a:tcPr marL="43966" marR="43966" marT="22863" marB="2286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495</a:t>
                      </a:r>
                    </a:p>
                  </a:txBody>
                  <a:tcPr marL="43966" marR="43966" marT="22863" marB="2286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255</a:t>
                      </a:r>
                    </a:p>
                  </a:txBody>
                  <a:tcPr marL="43966" marR="43966" marT="22863" marB="2286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88</a:t>
                      </a:r>
                    </a:p>
                  </a:txBody>
                  <a:tcPr marL="43966" marR="43966" marT="22863" marB="2286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69%</a:t>
                      </a:r>
                    </a:p>
                  </a:txBody>
                  <a:tcPr marL="43966" marR="43966" marT="22863" marB="2286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0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Vueling</a:t>
                      </a:r>
                    </a:p>
                  </a:txBody>
                  <a:tcPr marL="43966" marR="43966" marT="22863" marB="2286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138</a:t>
                      </a:r>
                    </a:p>
                  </a:txBody>
                  <a:tcPr marL="43966" marR="43966" marT="22863" marB="2286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88</a:t>
                      </a:r>
                    </a:p>
                  </a:txBody>
                  <a:tcPr marL="43966" marR="43966" marT="22863" marB="2286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43966" marR="43966" marT="22863" marB="2286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64%</a:t>
                      </a:r>
                    </a:p>
                  </a:txBody>
                  <a:tcPr marL="43966" marR="43966" marT="22863" marB="2286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33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Amb relació al total</a:t>
                      </a:r>
                    </a:p>
                  </a:txBody>
                  <a:tcPr marL="43966" marR="43966" marT="22863" marB="2286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57%</a:t>
                      </a:r>
                    </a:p>
                  </a:txBody>
                  <a:tcPr marL="43966" marR="43966" marT="22863" marB="2286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76%</a:t>
                      </a:r>
                    </a:p>
                  </a:txBody>
                  <a:tcPr marL="43966" marR="43966" marT="22863" marB="2286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85%</a:t>
                      </a:r>
                    </a:p>
                  </a:txBody>
                  <a:tcPr marL="43966" marR="43966" marT="22863" marB="2286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ca-ES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43966" marR="43966" marT="22863" marB="2286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AAC1E5-6747-4B12-94F2-C00F6C247053}" type="slidenum">
              <a:rPr lang="es-ES"/>
              <a:pPr/>
              <a:t>10</a:t>
            </a:fld>
            <a:endParaRPr lang="es-ES"/>
          </a:p>
        </p:txBody>
      </p:sp>
      <p:sp>
        <p:nvSpPr>
          <p:cNvPr id="565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" name="2 Marcador de notas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906463" y="4714875"/>
            <a:ext cx="4984750" cy="44672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a-ES" sz="1000" smtClean="0">
              <a:solidFill>
                <a:srgbClr val="CC0000"/>
              </a:solidFill>
              <a:latin typeface="Arial" charset="0"/>
            </a:endParaRPr>
          </a:p>
          <a:p>
            <a:endParaRPr lang="ca-ES" sz="1000">
              <a:solidFill>
                <a:srgbClr val="CC0000"/>
              </a:solidFill>
              <a:latin typeface="Arial" charset="0"/>
            </a:endParaRPr>
          </a:p>
        </p:txBody>
      </p:sp>
      <p:graphicFrame>
        <p:nvGraphicFramePr>
          <p:cNvPr id="9" name="Object 7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0863698"/>
              </p:ext>
            </p:extLst>
          </p:nvPr>
        </p:nvGraphicFramePr>
        <p:xfrm>
          <a:off x="1351657" y="5005164"/>
          <a:ext cx="3859213" cy="250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90C8E1-A922-4C6C-9A2C-FF376B803A52}" type="slidenum">
              <a:rPr lang="es-ES"/>
              <a:pPr/>
              <a:t>11</a:t>
            </a:fld>
            <a:endParaRPr lang="es-ES"/>
          </a:p>
        </p:txBody>
      </p:sp>
      <p:sp>
        <p:nvSpPr>
          <p:cNvPr id="494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" name="Rectangle 3"/>
          <p:cNvSpPr>
            <a:spLocks noGrp="1" noChangeArrowheads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a-ES" sz="1000" dirty="0">
                <a:latin typeface="Arial" charset="0"/>
              </a:rPr>
              <a:t>Cal tenir presenta que la població de Girona és el 10,04% de la població de tota Catalunya (IDESCAT 2011)</a:t>
            </a:r>
          </a:p>
          <a:p>
            <a:endParaRPr lang="es-ES" sz="1000" dirty="0">
              <a:latin typeface="Arial" charset="0"/>
            </a:endParaRPr>
          </a:p>
          <a:p>
            <a:r>
              <a:rPr lang="ca-ES" sz="1000" dirty="0">
                <a:latin typeface="Arial" charset="0"/>
              </a:rPr>
              <a:t>Girona: 756.810 </a:t>
            </a:r>
            <a:r>
              <a:rPr lang="ca-ES" sz="1000" dirty="0" err="1">
                <a:latin typeface="Arial" charset="0"/>
              </a:rPr>
              <a:t>hab</a:t>
            </a:r>
            <a:endParaRPr lang="es-ES" sz="1000" dirty="0">
              <a:latin typeface="Arial" charset="0"/>
            </a:endParaRPr>
          </a:p>
          <a:p>
            <a:endParaRPr lang="es-ES" sz="1000" dirty="0">
              <a:latin typeface="Arial" charset="0"/>
            </a:endParaRPr>
          </a:p>
          <a:p>
            <a:r>
              <a:rPr lang="ca-ES" sz="1000" dirty="0">
                <a:latin typeface="Arial" charset="0"/>
              </a:rPr>
              <a:t>Alt Empordà:	140.428 </a:t>
            </a:r>
            <a:r>
              <a:rPr lang="ca-ES" sz="1000" dirty="0" err="1">
                <a:latin typeface="Arial" charset="0"/>
              </a:rPr>
              <a:t>hab</a:t>
            </a:r>
            <a:endParaRPr lang="es-ES" sz="1000" dirty="0">
              <a:latin typeface="Arial" charset="0"/>
            </a:endParaRPr>
          </a:p>
          <a:p>
            <a:r>
              <a:rPr lang="es-ES" sz="1000" dirty="0" err="1">
                <a:latin typeface="Arial" charset="0"/>
              </a:rPr>
              <a:t>Baix</a:t>
            </a:r>
            <a:r>
              <a:rPr lang="es-ES" sz="1000" dirty="0">
                <a:latin typeface="Arial" charset="0"/>
              </a:rPr>
              <a:t> </a:t>
            </a:r>
            <a:r>
              <a:rPr lang="es-ES" sz="1000" dirty="0" err="1">
                <a:latin typeface="Arial" charset="0"/>
              </a:rPr>
              <a:t>Empordà</a:t>
            </a:r>
            <a:r>
              <a:rPr lang="es-ES" sz="1000" dirty="0">
                <a:latin typeface="Arial" charset="0"/>
              </a:rPr>
              <a:t>:	133.116 </a:t>
            </a:r>
            <a:r>
              <a:rPr lang="ca-ES" sz="1000" dirty="0" err="1">
                <a:latin typeface="Arial" charset="0"/>
              </a:rPr>
              <a:t>hab</a:t>
            </a:r>
            <a:endParaRPr lang="es-ES" sz="1000" dirty="0">
              <a:latin typeface="Arial" charset="0"/>
            </a:endParaRPr>
          </a:p>
          <a:p>
            <a:r>
              <a:rPr lang="es-ES" sz="1000" dirty="0" err="1">
                <a:latin typeface="Arial" charset="0"/>
              </a:rPr>
              <a:t>Cerdanya</a:t>
            </a:r>
            <a:r>
              <a:rPr lang="es-ES" sz="1000" dirty="0">
                <a:latin typeface="Arial" charset="0"/>
              </a:rPr>
              <a:t>:	18.783 </a:t>
            </a:r>
            <a:r>
              <a:rPr lang="ca-ES" sz="1000" dirty="0" err="1">
                <a:latin typeface="Arial" charset="0"/>
              </a:rPr>
              <a:t>hab</a:t>
            </a:r>
            <a:endParaRPr lang="es-ES" sz="1000" dirty="0">
              <a:latin typeface="Arial" charset="0"/>
            </a:endParaRPr>
          </a:p>
          <a:p>
            <a:r>
              <a:rPr lang="es-ES" sz="1000" dirty="0" err="1">
                <a:latin typeface="Arial" charset="0"/>
              </a:rPr>
              <a:t>Garrotxa</a:t>
            </a:r>
            <a:r>
              <a:rPr lang="es-ES" sz="1000" dirty="0">
                <a:latin typeface="Arial" charset="0"/>
              </a:rPr>
              <a:t>:	55.597 </a:t>
            </a:r>
            <a:r>
              <a:rPr lang="ca-ES" sz="1000" dirty="0" err="1">
                <a:latin typeface="Arial" charset="0"/>
              </a:rPr>
              <a:t>hab</a:t>
            </a:r>
            <a:endParaRPr lang="es-ES" sz="1000" dirty="0">
              <a:latin typeface="Arial" charset="0"/>
            </a:endParaRPr>
          </a:p>
          <a:p>
            <a:r>
              <a:rPr lang="es-ES" sz="1000" dirty="0" err="1">
                <a:latin typeface="Arial" charset="0"/>
              </a:rPr>
              <a:t>Gironès</a:t>
            </a:r>
            <a:r>
              <a:rPr lang="es-ES" sz="1000" dirty="0">
                <a:latin typeface="Arial" charset="0"/>
              </a:rPr>
              <a:t>:	182.916 </a:t>
            </a:r>
            <a:r>
              <a:rPr lang="ca-ES" sz="1000" dirty="0" err="1">
                <a:latin typeface="Arial" charset="0"/>
              </a:rPr>
              <a:t>hab</a:t>
            </a:r>
            <a:endParaRPr lang="es-ES" sz="1000" dirty="0">
              <a:latin typeface="Arial" charset="0"/>
            </a:endParaRPr>
          </a:p>
          <a:p>
            <a:r>
              <a:rPr lang="es-ES" sz="1000" dirty="0">
                <a:latin typeface="Arial" charset="0"/>
              </a:rPr>
              <a:t>Pla de </a:t>
            </a:r>
            <a:r>
              <a:rPr lang="es-ES" sz="1000" dirty="0" err="1">
                <a:latin typeface="Arial" charset="0"/>
              </a:rPr>
              <a:t>l’Estany</a:t>
            </a:r>
            <a:r>
              <a:rPr lang="es-ES" sz="1000" dirty="0">
                <a:latin typeface="Arial" charset="0"/>
              </a:rPr>
              <a:t>:	31.169 </a:t>
            </a:r>
            <a:r>
              <a:rPr lang="ca-ES" sz="1000" dirty="0" err="1">
                <a:latin typeface="Arial" charset="0"/>
              </a:rPr>
              <a:t>hab</a:t>
            </a:r>
            <a:endParaRPr lang="es-ES" sz="1000" dirty="0">
              <a:latin typeface="Arial" charset="0"/>
            </a:endParaRPr>
          </a:p>
          <a:p>
            <a:r>
              <a:rPr lang="es-ES" sz="1000" dirty="0" err="1">
                <a:latin typeface="Arial" charset="0"/>
              </a:rPr>
              <a:t>Ripollès</a:t>
            </a:r>
            <a:r>
              <a:rPr lang="es-ES" sz="1000" dirty="0">
                <a:latin typeface="Arial" charset="0"/>
              </a:rPr>
              <a:t>:	26.393 </a:t>
            </a:r>
            <a:r>
              <a:rPr lang="ca-ES" sz="1000" dirty="0" err="1">
                <a:latin typeface="Arial" charset="0"/>
              </a:rPr>
              <a:t>hab</a:t>
            </a:r>
            <a:endParaRPr lang="es-ES" sz="1000" dirty="0">
              <a:latin typeface="Arial" charset="0"/>
            </a:endParaRPr>
          </a:p>
          <a:p>
            <a:r>
              <a:rPr lang="es-ES" sz="1000" dirty="0">
                <a:latin typeface="Arial" charset="0"/>
              </a:rPr>
              <a:t>Selva:	172.280 </a:t>
            </a:r>
            <a:r>
              <a:rPr lang="ca-ES" sz="1000" dirty="0" err="1">
                <a:latin typeface="Arial" charset="0"/>
              </a:rPr>
              <a:t>hab</a:t>
            </a:r>
            <a:endParaRPr lang="es-ES" sz="1000" dirty="0">
              <a:latin typeface="Arial" charset="0"/>
            </a:endParaRPr>
          </a:p>
          <a:p>
            <a:endParaRPr lang="es-ES" sz="1000" dirty="0">
              <a:latin typeface="Arial" charset="0"/>
            </a:endParaRPr>
          </a:p>
          <a:p>
            <a:r>
              <a:rPr lang="ca-ES" sz="1000" dirty="0">
                <a:latin typeface="Arial" charset="0"/>
              </a:rPr>
              <a:t>Total Catalunya: 7.539.618 hab.</a:t>
            </a:r>
          </a:p>
          <a:p>
            <a:endParaRPr lang="ca-ES" sz="1000" dirty="0">
              <a:latin typeface="Arial" charset="0"/>
            </a:endParaRPr>
          </a:p>
          <a:p>
            <a:r>
              <a:rPr lang="ca-ES" sz="1000" b="1" dirty="0">
                <a:latin typeface="Arial" charset="0"/>
              </a:rPr>
              <a:t>Actuacions inspectores </a:t>
            </a:r>
            <a:r>
              <a:rPr lang="ca-ES" sz="1000" b="1" dirty="0" smtClean="0">
                <a:latin typeface="Arial" charset="0"/>
              </a:rPr>
              <a:t>2011:</a:t>
            </a:r>
            <a:endParaRPr lang="ca-ES" sz="1000" b="1" dirty="0">
              <a:latin typeface="Arial" charset="0"/>
            </a:endParaRPr>
          </a:p>
          <a:p>
            <a:r>
              <a:rPr lang="ca-ES" sz="1000" b="1" dirty="0">
                <a:latin typeface="Arial" charset="0"/>
              </a:rPr>
              <a:t>	</a:t>
            </a:r>
            <a:r>
              <a:rPr lang="ca-ES" sz="1000" dirty="0" smtClean="0">
                <a:latin typeface="Arial" charset="0"/>
              </a:rPr>
              <a:t>3.448 </a:t>
            </a:r>
            <a:r>
              <a:rPr lang="ca-ES" sz="1000" dirty="0">
                <a:latin typeface="Arial" charset="0"/>
              </a:rPr>
              <a:t>(el </a:t>
            </a:r>
            <a:r>
              <a:rPr lang="ca-ES" sz="1000" dirty="0" smtClean="0">
                <a:latin typeface="Arial" charset="0"/>
              </a:rPr>
              <a:t>14,55% </a:t>
            </a:r>
            <a:r>
              <a:rPr lang="ca-ES" sz="1000" dirty="0">
                <a:latin typeface="Arial" charset="0"/>
              </a:rPr>
              <a:t>de tot Catalunya)</a:t>
            </a:r>
          </a:p>
          <a:p>
            <a:r>
              <a:rPr lang="ca-ES" sz="1000" dirty="0">
                <a:latin typeface="Arial" charset="0"/>
              </a:rPr>
              <a:t>	</a:t>
            </a:r>
            <a:r>
              <a:rPr lang="ca-ES" sz="1000" dirty="0" smtClean="0">
                <a:latin typeface="Arial" charset="0"/>
              </a:rPr>
              <a:t>1.903 </a:t>
            </a:r>
            <a:r>
              <a:rPr lang="ca-ES" sz="1000" dirty="0">
                <a:latin typeface="Arial" charset="0"/>
              </a:rPr>
              <a:t>per xarxa d’alertes</a:t>
            </a:r>
          </a:p>
          <a:p>
            <a:r>
              <a:rPr lang="ca-ES" sz="1000" dirty="0">
                <a:latin typeface="Arial" charset="0"/>
              </a:rPr>
              <a:t>	</a:t>
            </a:r>
            <a:r>
              <a:rPr lang="ca-ES" sz="1000" dirty="0" smtClean="0">
                <a:latin typeface="Arial" charset="0"/>
              </a:rPr>
              <a:t>625 </a:t>
            </a:r>
            <a:r>
              <a:rPr lang="ca-ES" sz="1000" dirty="0">
                <a:latin typeface="Arial" charset="0"/>
              </a:rPr>
              <a:t>per campanyes</a:t>
            </a:r>
          </a:p>
          <a:p>
            <a:r>
              <a:rPr lang="ca-ES" sz="1000" dirty="0">
                <a:latin typeface="Arial" charset="0"/>
              </a:rPr>
              <a:t>	</a:t>
            </a:r>
            <a:r>
              <a:rPr lang="ca-ES" sz="1000" dirty="0" smtClean="0">
                <a:latin typeface="Arial" charset="0"/>
              </a:rPr>
              <a:t>334 per </a:t>
            </a:r>
            <a:r>
              <a:rPr lang="ca-ES" sz="1000" dirty="0">
                <a:latin typeface="Arial" charset="0"/>
              </a:rPr>
              <a:t>denúncia</a:t>
            </a:r>
          </a:p>
          <a:p>
            <a:r>
              <a:rPr lang="ca-ES" sz="1000" dirty="0">
                <a:latin typeface="Arial" charset="0"/>
              </a:rPr>
              <a:t>	</a:t>
            </a:r>
            <a:r>
              <a:rPr lang="ca-ES" sz="1000" dirty="0" smtClean="0">
                <a:latin typeface="Arial" charset="0"/>
              </a:rPr>
              <a:t>586 per </a:t>
            </a:r>
            <a:r>
              <a:rPr lang="ca-ES" sz="1000" dirty="0">
                <a:latin typeface="Arial" charset="0"/>
              </a:rPr>
              <a:t>altres</a:t>
            </a:r>
          </a:p>
          <a:p>
            <a:endParaRPr lang="ca-ES" sz="1000" dirty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EA9E6D-6B53-4CC3-AE10-34546DAAC6D3}" type="slidenum">
              <a:rPr lang="es-ES"/>
              <a:pPr/>
              <a:t>12</a:t>
            </a:fld>
            <a:endParaRPr lang="es-ES"/>
          </a:p>
        </p:txBody>
      </p:sp>
      <p:sp>
        <p:nvSpPr>
          <p:cNvPr id="455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" name="Rectangle 3"/>
          <p:cNvSpPr>
            <a:spLocks noGrp="1" noChangeArrowheads="1"/>
          </p:cNvSpPr>
          <p:nvPr>
            <p:ph type="body" idx="3"/>
          </p:nvPr>
        </p:nvSpPr>
        <p:spPr>
          <a:xfrm>
            <a:off x="673577" y="4686499"/>
            <a:ext cx="5388610" cy="4439841"/>
          </a:xfrm>
        </p:spPr>
        <p:txBody>
          <a:bodyPr/>
          <a:lstStyle/>
          <a:p>
            <a:r>
              <a:rPr lang="ca-ES" b="1" dirty="0">
                <a:latin typeface="Arial" charset="0"/>
              </a:rPr>
              <a:t>Campanyes de control dutes a terme a tot Catalunya</a:t>
            </a:r>
            <a:r>
              <a:rPr lang="ca-ES" b="1" dirty="0" smtClean="0">
                <a:latin typeface="Arial" charset="0"/>
              </a:rPr>
              <a:t>:</a:t>
            </a:r>
          </a:p>
          <a:p>
            <a:endParaRPr lang="ca-ES" sz="1000" b="1" dirty="0">
              <a:solidFill>
                <a:srgbClr val="C00000"/>
              </a:solidFill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ca-ES" sz="800" b="1" dirty="0">
                <a:latin typeface="Arial" charset="0"/>
              </a:rPr>
              <a:t>CAMPANYES DE CONTROL DE PRODUCTES</a:t>
            </a:r>
          </a:p>
          <a:p>
            <a:pPr>
              <a:lnSpc>
                <a:spcPct val="80000"/>
              </a:lnSpc>
            </a:pPr>
            <a:endParaRPr lang="ca-ES" sz="10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ca-ES" sz="1000" dirty="0">
                <a:latin typeface="Arial" charset="0"/>
              </a:rPr>
              <a:t>Control sistemàtic de productes alimentaris: 289 (10 –el 3,46%- deriva a exp. Sancionador)</a:t>
            </a:r>
          </a:p>
          <a:p>
            <a:pPr>
              <a:lnSpc>
                <a:spcPct val="80000"/>
              </a:lnSpc>
            </a:pPr>
            <a:r>
              <a:rPr lang="ca-ES" sz="1000" dirty="0">
                <a:latin typeface="Arial" charset="0"/>
              </a:rPr>
              <a:t>Control sistemàtic de productes no alimentaris: 167 (cap deriva a exp. Sancionador)</a:t>
            </a:r>
          </a:p>
          <a:p>
            <a:pPr>
              <a:lnSpc>
                <a:spcPct val="80000"/>
              </a:lnSpc>
            </a:pPr>
            <a:r>
              <a:rPr lang="ca-ES" sz="1000" dirty="0">
                <a:latin typeface="Arial" charset="0"/>
              </a:rPr>
              <a:t>Etiquetatge energètic: refrigeradors, rentadores i rentavaixelles: 107 (31 –el 28,97%- deriva a exp. Sancionador)</a:t>
            </a:r>
          </a:p>
          <a:p>
            <a:pPr>
              <a:lnSpc>
                <a:spcPct val="80000"/>
              </a:lnSpc>
            </a:pPr>
            <a:r>
              <a:rPr lang="ca-ES" sz="1000" dirty="0">
                <a:latin typeface="Arial" charset="0"/>
              </a:rPr>
              <a:t>Joguines destinades a menors de 36 mesos: 107 (2 –el 1,87%- deriva a exp. Sancionador)</a:t>
            </a:r>
          </a:p>
          <a:p>
            <a:pPr>
              <a:lnSpc>
                <a:spcPct val="80000"/>
              </a:lnSpc>
            </a:pPr>
            <a:r>
              <a:rPr lang="ca-ES" sz="1000" dirty="0">
                <a:latin typeface="Arial" charset="0"/>
              </a:rPr>
              <a:t>Material elèctric: 51 (cap deriva a exp. Sancionador)</a:t>
            </a:r>
          </a:p>
          <a:p>
            <a:pPr>
              <a:lnSpc>
                <a:spcPct val="80000"/>
              </a:lnSpc>
            </a:pPr>
            <a:r>
              <a:rPr lang="ca-ES" sz="1000" dirty="0">
                <a:latin typeface="Arial" charset="0"/>
              </a:rPr>
              <a:t>Aliments destinats a la població celíaca: 50 (cap deriva a exp. Sancionador)</a:t>
            </a:r>
          </a:p>
          <a:p>
            <a:pPr>
              <a:lnSpc>
                <a:spcPct val="80000"/>
              </a:lnSpc>
            </a:pPr>
            <a:endParaRPr lang="ca-ES" sz="1000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ca-ES" sz="800" b="1" dirty="0">
                <a:latin typeface="Arial" charset="0"/>
              </a:rPr>
              <a:t>CAMPANYES DE CONTROL DE SERVEIS</a:t>
            </a:r>
          </a:p>
          <a:p>
            <a:pPr>
              <a:lnSpc>
                <a:spcPct val="80000"/>
              </a:lnSpc>
            </a:pPr>
            <a:endParaRPr lang="ca-ES" sz="10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ca-ES" sz="1000" dirty="0">
                <a:latin typeface="Arial" charset="0"/>
              </a:rPr>
              <a:t>Requisits generals de les relacions de consum als establiment: 1007 (48 –el 4,77%- deriva a exp. Sancionador)</a:t>
            </a:r>
          </a:p>
          <a:p>
            <a:pPr>
              <a:lnSpc>
                <a:spcPct val="80000"/>
              </a:lnSpc>
            </a:pPr>
            <a:r>
              <a:rPr lang="ca-ES" sz="1000" dirty="0">
                <a:latin typeface="Arial" charset="0"/>
              </a:rPr>
              <a:t>Altres campanyes (anys anteriors): 295 (9 –el 3,05%- deriva a exp. Sancionador</a:t>
            </a:r>
            <a:r>
              <a:rPr lang="ca-ES" sz="1000" dirty="0" smtClean="0">
                <a:latin typeface="Arial" charset="0"/>
              </a:rPr>
              <a:t>)</a:t>
            </a:r>
          </a:p>
          <a:p>
            <a:pPr>
              <a:lnSpc>
                <a:spcPct val="80000"/>
              </a:lnSpc>
            </a:pPr>
            <a:endParaRPr lang="ca-ES" sz="1000" dirty="0">
              <a:latin typeface="Arial" charset="0"/>
            </a:endParaRPr>
          </a:p>
          <a:p>
            <a:pPr>
              <a:buFontTx/>
              <a:buChar char="•"/>
            </a:pPr>
            <a:endParaRPr lang="ca-ES" sz="1000" dirty="0">
              <a:solidFill>
                <a:srgbClr val="C00000"/>
              </a:solidFill>
              <a:latin typeface="Arial" charset="0"/>
            </a:endParaRPr>
          </a:p>
          <a:p>
            <a:r>
              <a:rPr lang="ca-ES" sz="1000" u="sng" dirty="0">
                <a:latin typeface="Arial" charset="0"/>
              </a:rPr>
              <a:t>A </a:t>
            </a:r>
            <a:r>
              <a:rPr lang="ca-ES" sz="1000" u="sng" dirty="0" smtClean="0">
                <a:latin typeface="Arial" charset="0"/>
              </a:rPr>
              <a:t>Girona passen </a:t>
            </a:r>
            <a:r>
              <a:rPr lang="ca-ES" sz="1000" u="sng" dirty="0">
                <a:latin typeface="Arial" charset="0"/>
              </a:rPr>
              <a:t>a expedient sancionador:</a:t>
            </a:r>
          </a:p>
          <a:p>
            <a:endParaRPr lang="ca-ES" sz="1000" dirty="0" smtClean="0">
              <a:solidFill>
                <a:srgbClr val="C00000"/>
              </a:solidFill>
              <a:latin typeface="Arial" charset="0"/>
            </a:endParaRPr>
          </a:p>
          <a:p>
            <a:endParaRPr lang="ca-ES" sz="1000" dirty="0">
              <a:solidFill>
                <a:srgbClr val="C00000"/>
              </a:solidFill>
              <a:latin typeface="Arial" charset="0"/>
            </a:endParaRPr>
          </a:p>
          <a:p>
            <a:endParaRPr lang="ca-ES" sz="1000" dirty="0">
              <a:solidFill>
                <a:srgbClr val="C00000"/>
              </a:solidFill>
              <a:latin typeface="Arial" charset="0"/>
            </a:endParaRPr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5198969"/>
              </p:ext>
            </p:extLst>
          </p:nvPr>
        </p:nvGraphicFramePr>
        <p:xfrm>
          <a:off x="1927721" y="7453436"/>
          <a:ext cx="2610485" cy="15557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80565"/>
                <a:gridCol w="629920"/>
              </a:tblGrid>
              <a:tr h="22225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a-ES" sz="1200">
                          <a:effectLst/>
                        </a:rPr>
                        <a:t> </a:t>
                      </a:r>
                      <a:endParaRPr lang="ca-ES" sz="11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800">
                          <a:effectLst/>
                        </a:rPr>
                        <a:t>GIRONA</a:t>
                      </a:r>
                      <a:endParaRPr lang="ca-ES" sz="11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667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a-ES" sz="800">
                          <a:effectLst/>
                        </a:rPr>
                        <a:t>ALIMENTACIÓ</a:t>
                      </a:r>
                      <a:endParaRPr lang="ca-ES" sz="11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800">
                          <a:effectLst/>
                        </a:rPr>
                        <a:t>14</a:t>
                      </a:r>
                      <a:endParaRPr lang="ca-ES" sz="11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667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a-ES" sz="800">
                          <a:effectLst/>
                        </a:rPr>
                        <a:t>PRODUCTES INDUSTRIALS</a:t>
                      </a:r>
                      <a:endParaRPr lang="ca-ES" sz="11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800">
                          <a:effectLst/>
                        </a:rPr>
                        <a:t>20</a:t>
                      </a:r>
                      <a:endParaRPr lang="ca-ES" sz="11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667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a-ES" sz="800">
                          <a:effectLst/>
                        </a:rPr>
                        <a:t>SERVEIS</a:t>
                      </a:r>
                      <a:endParaRPr lang="ca-ES" sz="11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800">
                          <a:effectLst/>
                        </a:rPr>
                        <a:t>57</a:t>
                      </a:r>
                      <a:endParaRPr lang="ca-ES" sz="11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667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a-ES" sz="800">
                          <a:effectLst/>
                        </a:rPr>
                        <a:t>SUBMINISTRAMENTS I TELECOMUNICACIONS</a:t>
                      </a:r>
                      <a:endParaRPr lang="ca-ES" sz="11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800">
                          <a:effectLst/>
                        </a:rPr>
                        <a:t>18</a:t>
                      </a:r>
                      <a:endParaRPr lang="ca-ES" sz="11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667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a-ES" sz="800">
                          <a:effectLst/>
                        </a:rPr>
                        <a:t>Total</a:t>
                      </a:r>
                      <a:endParaRPr lang="ca-ES" sz="11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800" dirty="0">
                          <a:effectLst/>
                        </a:rPr>
                        <a:t>109</a:t>
                      </a:r>
                      <a:endParaRPr lang="ca-ES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8CADA1-71ED-4437-8633-01B6D6269086}" type="slidenum">
              <a:rPr lang="es-ES"/>
              <a:pPr/>
              <a:t>13</a:t>
            </a:fld>
            <a:endParaRPr lang="es-ES"/>
          </a:p>
        </p:txBody>
      </p:sp>
      <p:sp>
        <p:nvSpPr>
          <p:cNvPr id="458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" name="Rectangle 3"/>
          <p:cNvSpPr>
            <a:spLocks noGrp="1" noChangeArrowheads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a-ES" b="1" dirty="0">
                <a:latin typeface="Arial" charset="0"/>
              </a:rPr>
              <a:t>XARXA D’ALERTA</a:t>
            </a:r>
            <a:endParaRPr lang="ca-ES" dirty="0">
              <a:latin typeface="Arial" charset="0"/>
            </a:endParaRPr>
          </a:p>
          <a:p>
            <a:r>
              <a:rPr lang="ca-ES" dirty="0">
                <a:latin typeface="Arial" charset="0"/>
              </a:rPr>
              <a:t>Aquestes actuacions s’emmarquen en la política de protecció i d’informació dels consumidors de la UE en relació a la Directiva sobre seguretat general dels productes, que preveu un programa d’actuacions en relació amb els productes potencialment perillosos i que permet evitar riscos per a la seguretat. El RD 1801/2003 sobre seguretat de productes és la transposició de la Directiva comunitària. Aquestes  són actuacions no  programades. </a:t>
            </a:r>
          </a:p>
          <a:p>
            <a:endParaRPr lang="ca-ES" dirty="0">
              <a:latin typeface="Arial" charset="0"/>
            </a:endParaRPr>
          </a:p>
          <a:p>
            <a:r>
              <a:rPr lang="ca-ES" dirty="0">
                <a:latin typeface="Arial" charset="0"/>
              </a:rPr>
              <a:t>Des de l’any 2000 s’ha incrementat un 688,70%. En relació a l’exercici 2010 s’ha depreciat un 6,15% els productes alertats.</a:t>
            </a:r>
            <a:endParaRPr lang="es-ES" dirty="0">
              <a:latin typeface="Arial" charset="0"/>
            </a:endParaRPr>
          </a:p>
          <a:p>
            <a:endParaRPr lang="es-ES" dirty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2047D8-7F76-4FB9-A6D1-E259A2CB899A}" type="slidenum">
              <a:rPr lang="es-ES"/>
              <a:pPr/>
              <a:t>14</a:t>
            </a:fld>
            <a:endParaRPr lang="es-ES"/>
          </a:p>
        </p:txBody>
      </p:sp>
      <p:sp>
        <p:nvSpPr>
          <p:cNvPr id="506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" name="Rectangle 4"/>
          <p:cNvSpPr>
            <a:spLocks noGrp="1" noChangeArrowheads="1"/>
          </p:cNvSpPr>
          <p:nvPr>
            <p:ph type="body" idx="3"/>
          </p:nvPr>
        </p:nvSpPr>
        <p:spPr>
          <a:xfrm>
            <a:off x="673577" y="4686499"/>
            <a:ext cx="5388610" cy="4711153"/>
          </a:xfrm>
        </p:spPr>
        <p:txBody>
          <a:bodyPr/>
          <a:lstStyle/>
          <a:p>
            <a:r>
              <a:rPr lang="ca-ES" b="1" dirty="0" smtClean="0"/>
              <a:t>Any 2012</a:t>
            </a:r>
          </a:p>
          <a:p>
            <a:endParaRPr lang="ca-ES" b="1" dirty="0"/>
          </a:p>
          <a:p>
            <a:endParaRPr lang="ca-ES" b="1" dirty="0" smtClean="0"/>
          </a:p>
          <a:p>
            <a:endParaRPr lang="ca-ES" b="1" dirty="0"/>
          </a:p>
          <a:p>
            <a:endParaRPr lang="ca-ES" b="1" dirty="0" smtClean="0"/>
          </a:p>
          <a:p>
            <a:endParaRPr lang="ca-ES" b="1" dirty="0"/>
          </a:p>
          <a:p>
            <a:endParaRPr lang="ca-ES" b="1" dirty="0" smtClean="0"/>
          </a:p>
          <a:p>
            <a:endParaRPr lang="ca-ES" b="1" dirty="0"/>
          </a:p>
          <a:p>
            <a:endParaRPr lang="ca-ES" b="1" dirty="0" smtClean="0"/>
          </a:p>
          <a:p>
            <a:endParaRPr lang="ca-ES" b="1" dirty="0"/>
          </a:p>
          <a:p>
            <a:endParaRPr lang="ca-ES" b="1" dirty="0" smtClean="0"/>
          </a:p>
          <a:p>
            <a:endParaRPr lang="ca-ES" b="1" dirty="0"/>
          </a:p>
          <a:p>
            <a:endParaRPr lang="ca-ES" b="1" dirty="0" smtClean="0"/>
          </a:p>
          <a:p>
            <a:endParaRPr lang="ca-ES" b="1" dirty="0" smtClean="0"/>
          </a:p>
          <a:p>
            <a:r>
              <a:rPr lang="ca-ES" b="1" dirty="0" smtClean="0"/>
              <a:t>Any 2011</a:t>
            </a:r>
          </a:p>
          <a:p>
            <a:endParaRPr lang="ca-ES" b="1" dirty="0"/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9650374"/>
              </p:ext>
            </p:extLst>
          </p:nvPr>
        </p:nvGraphicFramePr>
        <p:xfrm>
          <a:off x="1495673" y="5149180"/>
          <a:ext cx="3759200" cy="19437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22500"/>
                <a:gridCol w="762000"/>
                <a:gridCol w="774700"/>
              </a:tblGrid>
              <a:tr h="3600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a-ES" sz="1400" dirty="0">
                          <a:effectLst/>
                        </a:rPr>
                        <a:t>Classificació </a:t>
                      </a:r>
                      <a:r>
                        <a:rPr lang="ca-ES" sz="1400" dirty="0" smtClean="0">
                          <a:effectLst/>
                        </a:rPr>
                        <a:t>producte/ servei</a:t>
                      </a:r>
                      <a:endParaRPr lang="ca-ES" sz="1100" dirty="0">
                        <a:effectLst/>
                        <a:latin typeface="Helvetica Light*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a-ES" sz="1100" dirty="0">
                          <a:effectLst/>
                        </a:rPr>
                        <a:t> </a:t>
                      </a:r>
                      <a:endParaRPr lang="ca-ES" sz="1100" dirty="0">
                        <a:effectLst/>
                        <a:latin typeface="Helvetica Light*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 </a:t>
                      </a:r>
                      <a:endParaRPr lang="ca-ES" sz="1100">
                        <a:effectLst/>
                        <a:latin typeface="Helvetica Light*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19177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Joguines</a:t>
                      </a:r>
                      <a:endParaRPr lang="ca-ES" sz="1100">
                        <a:effectLst/>
                        <a:latin typeface="Helvetica Light*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116</a:t>
                      </a:r>
                      <a:endParaRPr lang="ca-ES" sz="1100">
                        <a:effectLst/>
                        <a:latin typeface="Helvetica Light*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29%</a:t>
                      </a:r>
                      <a:endParaRPr lang="ca-ES" sz="1100">
                        <a:effectLst/>
                        <a:latin typeface="Helvetica Light*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18415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Vehicles</a:t>
                      </a:r>
                      <a:endParaRPr lang="ca-ES" sz="1100">
                        <a:effectLst/>
                        <a:latin typeface="Helvetica Light*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65</a:t>
                      </a:r>
                      <a:endParaRPr lang="ca-ES" sz="1100">
                        <a:effectLst/>
                        <a:latin typeface="Helvetica Light*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16%</a:t>
                      </a:r>
                      <a:endParaRPr lang="ca-ES" sz="1100">
                        <a:effectLst/>
                        <a:latin typeface="Helvetica Light*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18161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Adaptadors, cables elèctrics, endolls</a:t>
                      </a:r>
                      <a:endParaRPr lang="ca-ES" sz="1100">
                        <a:effectLst/>
                        <a:latin typeface="Helvetica Light*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52</a:t>
                      </a:r>
                      <a:endParaRPr lang="ca-ES" sz="1100">
                        <a:effectLst/>
                        <a:latin typeface="Helvetica Light*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13%</a:t>
                      </a:r>
                      <a:endParaRPr lang="ca-ES" sz="1100">
                        <a:effectLst/>
                        <a:latin typeface="Helvetica Light*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17907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Aparells elèctrics </a:t>
                      </a:r>
                      <a:endParaRPr lang="ca-ES" sz="1100">
                        <a:effectLst/>
                        <a:latin typeface="Helvetica Light*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48</a:t>
                      </a:r>
                      <a:endParaRPr lang="ca-ES" sz="1100">
                        <a:effectLst/>
                        <a:latin typeface="Helvetica Light*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12%</a:t>
                      </a:r>
                      <a:endParaRPr lang="ca-ES" sz="1100">
                        <a:effectLst/>
                        <a:latin typeface="Helvetica Light*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17653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Roba, confecció i calçat</a:t>
                      </a:r>
                      <a:endParaRPr lang="ca-ES" sz="1100">
                        <a:effectLst/>
                        <a:latin typeface="Helvetica Light*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27</a:t>
                      </a:r>
                      <a:endParaRPr lang="ca-ES" sz="1100">
                        <a:effectLst/>
                        <a:latin typeface="Helvetica Light*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7%</a:t>
                      </a:r>
                      <a:endParaRPr lang="ca-ES" sz="1100">
                        <a:effectLst/>
                        <a:latin typeface="Helvetica Light*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755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Puericultura</a:t>
                      </a:r>
                      <a:endParaRPr lang="ca-ES" sz="1100">
                        <a:effectLst/>
                        <a:latin typeface="Helvetica Light*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19</a:t>
                      </a:r>
                      <a:endParaRPr lang="ca-ES" sz="1100">
                        <a:effectLst/>
                        <a:latin typeface="Helvetica Light*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5%</a:t>
                      </a:r>
                      <a:endParaRPr lang="ca-ES" sz="1100">
                        <a:effectLst/>
                        <a:latin typeface="Helvetica Light*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812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Material esportiu</a:t>
                      </a:r>
                      <a:endParaRPr lang="ca-ES" sz="1100">
                        <a:effectLst/>
                        <a:latin typeface="Helvetica Light*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11</a:t>
                      </a:r>
                      <a:endParaRPr lang="ca-ES" sz="1100">
                        <a:effectLst/>
                        <a:latin typeface="Helvetica Light*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3%</a:t>
                      </a:r>
                      <a:endParaRPr lang="ca-ES" sz="1100">
                        <a:effectLst/>
                        <a:latin typeface="Helvetica Light*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609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Altres</a:t>
                      </a:r>
                      <a:endParaRPr lang="ca-ES" sz="1100">
                        <a:effectLst/>
                        <a:latin typeface="Helvetica Light*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62</a:t>
                      </a:r>
                      <a:endParaRPr lang="ca-ES" sz="1100">
                        <a:effectLst/>
                        <a:latin typeface="Helvetica Light*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16%</a:t>
                      </a:r>
                      <a:endParaRPr lang="ca-ES" sz="1100">
                        <a:effectLst/>
                        <a:latin typeface="Helvetica Light*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4445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a-ES" sz="1100" dirty="0">
                          <a:effectLst/>
                        </a:rPr>
                        <a:t>Total</a:t>
                      </a:r>
                      <a:endParaRPr lang="ca-ES" sz="1100" dirty="0">
                        <a:effectLst/>
                        <a:latin typeface="Helvetica Light*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100">
                          <a:effectLst/>
                        </a:rPr>
                        <a:t>400</a:t>
                      </a:r>
                      <a:endParaRPr lang="ca-ES" sz="1100">
                        <a:effectLst/>
                        <a:latin typeface="Helvetica Light*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100" dirty="0">
                          <a:effectLst/>
                        </a:rPr>
                        <a:t>100%</a:t>
                      </a:r>
                      <a:endParaRPr lang="ca-ES" sz="1100" dirty="0">
                        <a:effectLst/>
                        <a:latin typeface="Helvetica Light*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0694891"/>
              </p:ext>
            </p:extLst>
          </p:nvPr>
        </p:nvGraphicFramePr>
        <p:xfrm>
          <a:off x="1567681" y="7597452"/>
          <a:ext cx="3779520" cy="1676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07360"/>
                <a:gridCol w="772160"/>
              </a:tblGrid>
              <a:tr h="2095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200" dirty="0">
                          <a:effectLst/>
                        </a:rPr>
                        <a:t>Producte / servei </a:t>
                      </a:r>
                      <a:endParaRPr lang="ca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a-ES" sz="1000">
                          <a:effectLst/>
                        </a:rPr>
                        <a:t>%</a:t>
                      </a:r>
                      <a:endParaRPr lang="ca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000" dirty="0">
                          <a:effectLst/>
                        </a:rPr>
                        <a:t>Joguines i Puericultura</a:t>
                      </a:r>
                      <a:endParaRPr lang="ca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000">
                          <a:effectLst/>
                        </a:rPr>
                        <a:t>28,71%</a:t>
                      </a:r>
                      <a:endParaRPr lang="ca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000">
                          <a:effectLst/>
                        </a:rPr>
                        <a:t>Petit electrodomèstic </a:t>
                      </a:r>
                      <a:endParaRPr lang="ca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000">
                          <a:effectLst/>
                        </a:rPr>
                        <a:t>20,33%</a:t>
                      </a:r>
                      <a:endParaRPr lang="ca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000">
                          <a:effectLst/>
                        </a:rPr>
                        <a:t>Tèxtil</a:t>
                      </a:r>
                      <a:endParaRPr lang="ca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000">
                          <a:effectLst/>
                        </a:rPr>
                        <a:t>13,60%</a:t>
                      </a:r>
                      <a:endParaRPr lang="ca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000">
                          <a:effectLst/>
                        </a:rPr>
                        <a:t>Material elèctric i d'iluminació</a:t>
                      </a:r>
                      <a:endParaRPr lang="ca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000">
                          <a:effectLst/>
                        </a:rPr>
                        <a:t>12,96%</a:t>
                      </a:r>
                      <a:endParaRPr lang="ca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000">
                          <a:effectLst/>
                        </a:rPr>
                        <a:t>Accessoris de vehicles </a:t>
                      </a:r>
                      <a:endParaRPr lang="ca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000">
                          <a:effectLst/>
                        </a:rPr>
                        <a:t>6,99%</a:t>
                      </a:r>
                      <a:endParaRPr lang="ca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000">
                          <a:effectLst/>
                        </a:rPr>
                        <a:t>Articles de ferreteria</a:t>
                      </a:r>
                      <a:endParaRPr lang="ca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000">
                          <a:effectLst/>
                        </a:rPr>
                        <a:t>4,68%</a:t>
                      </a:r>
                      <a:endParaRPr lang="ca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000">
                          <a:effectLst/>
                        </a:rPr>
                        <a:t>Decoració interior i  objectes d'adorn</a:t>
                      </a:r>
                      <a:endParaRPr lang="ca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000">
                          <a:effectLst/>
                        </a:rPr>
                        <a:t>4,67%</a:t>
                      </a:r>
                      <a:endParaRPr lang="ca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000">
                          <a:effectLst/>
                        </a:rPr>
                        <a:t>Perfums i preparats de bellesa i higiene, cosmètics</a:t>
                      </a:r>
                      <a:endParaRPr lang="ca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000">
                          <a:effectLst/>
                        </a:rPr>
                        <a:t>4,26%</a:t>
                      </a:r>
                      <a:endParaRPr lang="ca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a-ES" sz="1000">
                          <a:effectLst/>
                        </a:rPr>
                        <a:t>Altres</a:t>
                      </a:r>
                      <a:endParaRPr lang="ca-E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000" dirty="0">
                          <a:effectLst/>
                        </a:rPr>
                        <a:t>3,81%</a:t>
                      </a:r>
                      <a:endParaRPr lang="ca-E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554BCD-D5FA-45D3-A070-E986CEA78CD0}" type="slidenum">
              <a:rPr lang="es-ES"/>
              <a:pPr/>
              <a:t>15</a:t>
            </a:fld>
            <a:endParaRPr lang="es-ES"/>
          </a:p>
        </p:txBody>
      </p:sp>
      <p:sp>
        <p:nvSpPr>
          <p:cNvPr id="376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6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a-ES" sz="1000" dirty="0">
                <a:latin typeface="Arial" charset="0"/>
              </a:rPr>
              <a:t>Cal remarcar que les alertes de productes </a:t>
            </a:r>
            <a:r>
              <a:rPr lang="ca-ES" sz="1000" dirty="0" smtClean="0">
                <a:latin typeface="Arial" charset="0"/>
              </a:rPr>
              <a:t>s’ha incrementat un 37,64% </a:t>
            </a:r>
            <a:r>
              <a:rPr lang="ca-ES" sz="1000" dirty="0">
                <a:latin typeface="Arial" charset="0"/>
              </a:rPr>
              <a:t>en relació al </a:t>
            </a:r>
            <a:r>
              <a:rPr lang="ca-ES" sz="1000" dirty="0" smtClean="0">
                <a:latin typeface="Arial" charset="0"/>
              </a:rPr>
              <a:t>2011 </a:t>
            </a:r>
            <a:r>
              <a:rPr lang="ca-ES" sz="1000" dirty="0">
                <a:latin typeface="Arial" charset="0"/>
              </a:rPr>
              <a:t>(Se’n van retirar </a:t>
            </a:r>
            <a:r>
              <a:rPr lang="ca-ES" sz="1000" dirty="0" smtClean="0">
                <a:latin typeface="Arial" charset="0"/>
              </a:rPr>
              <a:t>71,110)</a:t>
            </a:r>
          </a:p>
          <a:p>
            <a:endParaRPr lang="ca-ES" sz="1000" dirty="0">
              <a:latin typeface="Arial" charset="0"/>
            </a:endParaRPr>
          </a:p>
          <a:p>
            <a:r>
              <a:rPr lang="ca-ES" sz="1000" dirty="0">
                <a:latin typeface="Arial" charset="0"/>
              </a:rPr>
              <a:t>Pel que fa a productes retirats, cal ressaltar: </a:t>
            </a:r>
          </a:p>
          <a:p>
            <a:endParaRPr lang="ca-ES" sz="1000" u="sng" dirty="0" smtClean="0">
              <a:latin typeface="Arial" charset="0"/>
            </a:endParaRPr>
          </a:p>
          <a:p>
            <a:pPr marL="171450" lvl="0" indent="-171450">
              <a:buFont typeface="Arial" pitchFamily="34" charset="0"/>
              <a:buChar char="•"/>
            </a:pPr>
            <a:r>
              <a:rPr lang="ca-ES" sz="1000" dirty="0">
                <a:latin typeface="Arial" pitchFamily="34" charset="0"/>
                <a:cs typeface="Arial" pitchFamily="34" charset="0"/>
              </a:rPr>
              <a:t>Barret Pare Noel amb llums (Joguines i disfresses): 8.360 unitats retirades.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ca-ES" sz="1000" dirty="0">
                <a:latin typeface="Arial" pitchFamily="34" charset="0"/>
                <a:cs typeface="Arial" pitchFamily="34" charset="0"/>
              </a:rPr>
              <a:t>Incompliment: aquest barret portava les bateries en un forat del mateix, en un lloc fàcilment accessible i sense cap tipus de protecció. A més, es produïa un sobreescalfament .Va ocasionar un accident amb resultat de cremades en un nen</a:t>
            </a:r>
          </a:p>
          <a:p>
            <a:pPr marL="171450" lvl="0" indent="-171450">
              <a:buFont typeface="Arial" pitchFamily="34" charset="0"/>
              <a:buChar char="•"/>
            </a:pPr>
            <a:r>
              <a:rPr lang="ca-ES" sz="1000" dirty="0">
                <a:latin typeface="Arial" pitchFamily="34" charset="0"/>
                <a:cs typeface="Arial" pitchFamily="34" charset="0"/>
              </a:rPr>
              <a:t>Armilles reflectants (EPI): 1.212 unitats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ca-ES" sz="1000" dirty="0">
                <a:latin typeface="Arial" pitchFamily="34" charset="0"/>
                <a:cs typeface="Arial" pitchFamily="34" charset="0"/>
              </a:rPr>
              <a:t>El material fluorescent no garanteix de manera adequada la visibilitat de l’usuari, amb el conseqüent risc d’accident.</a:t>
            </a:r>
          </a:p>
          <a:p>
            <a:pPr marL="171450" lvl="0" indent="-171450">
              <a:buFont typeface="Arial" pitchFamily="34" charset="0"/>
              <a:buChar char="•"/>
            </a:pPr>
            <a:r>
              <a:rPr lang="ca-ES" sz="1000" dirty="0">
                <a:latin typeface="Arial" pitchFamily="34" charset="0"/>
                <a:cs typeface="Arial" pitchFamily="34" charset="0"/>
              </a:rPr>
              <a:t>Fruita de decoració (estris de cuina i elements de decoració): 802 unitats retirades.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ca-ES" sz="1000" dirty="0">
                <a:latin typeface="Arial" pitchFamily="34" charset="0"/>
                <a:cs typeface="Arial" pitchFamily="34" charset="0"/>
              </a:rPr>
              <a:t>Incompliment: Peça petita amb aparença d’aliment que podria crear una confusió als nens amb risc d’asfíxia </a:t>
            </a:r>
          </a:p>
          <a:p>
            <a:r>
              <a:rPr lang="ca-ES" sz="1000" dirty="0">
                <a:latin typeface="Arial" pitchFamily="34" charset="0"/>
                <a:cs typeface="Arial" pitchFamily="34" charset="0"/>
              </a:rPr>
              <a:t> </a:t>
            </a:r>
          </a:p>
          <a:p>
            <a:r>
              <a:rPr lang="ca-ES" sz="1000" dirty="0">
                <a:latin typeface="Arial" pitchFamily="34" charset="0"/>
                <a:cs typeface="Arial" pitchFamily="34" charset="0"/>
              </a:rPr>
              <a:t>Dins del grup de </a:t>
            </a:r>
            <a:r>
              <a:rPr lang="ca-ES" sz="1000" b="1" dirty="0">
                <a:latin typeface="Arial" pitchFamily="34" charset="0"/>
                <a:cs typeface="Arial" pitchFamily="34" charset="0"/>
              </a:rPr>
              <a:t>material elèctric</a:t>
            </a:r>
            <a:r>
              <a:rPr lang="ca-ES" sz="1000" dirty="0">
                <a:latin typeface="Arial" pitchFamily="34" charset="0"/>
                <a:cs typeface="Arial" pitchFamily="34" charset="0"/>
              </a:rPr>
              <a:t> destaquem:</a:t>
            </a:r>
          </a:p>
          <a:p>
            <a:r>
              <a:rPr lang="ca-ES" sz="10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marL="171450" lvl="0" indent="-171450">
              <a:buFont typeface="Arial" pitchFamily="34" charset="0"/>
              <a:buChar char="•"/>
            </a:pPr>
            <a:r>
              <a:rPr lang="ca-ES" sz="1000" dirty="0">
                <a:latin typeface="Arial" pitchFamily="34" charset="0"/>
                <a:cs typeface="Arial" pitchFamily="34" charset="0"/>
              </a:rPr>
              <a:t>Regletes de connexió: l’incompliment més habitual és degut a què el plàstic no és tèrmic. Risc de xoc elèctric.</a:t>
            </a:r>
          </a:p>
          <a:p>
            <a:pPr marL="171450" lvl="0" indent="-171450">
              <a:buFont typeface="Arial" pitchFamily="34" charset="0"/>
              <a:buChar char="•"/>
            </a:pPr>
            <a:r>
              <a:rPr lang="ca-ES" sz="1000" dirty="0">
                <a:latin typeface="Arial" pitchFamily="34" charset="0"/>
                <a:cs typeface="Arial" pitchFamily="34" charset="0"/>
              </a:rPr>
              <a:t>Adaptadors elèctrics: molts no disposen d’obturadors i el material  plàstic és poc resistent al calor. Risc de xoc elèctric i d’incendi.</a:t>
            </a:r>
          </a:p>
          <a:p>
            <a:pPr marL="171450" lvl="0" indent="-171450">
              <a:buFont typeface="Arial" pitchFamily="34" charset="0"/>
              <a:buChar char="•"/>
            </a:pPr>
            <a:r>
              <a:rPr lang="ca-ES" sz="1000" dirty="0" err="1">
                <a:latin typeface="Arial" pitchFamily="34" charset="0"/>
                <a:cs typeface="Arial" pitchFamily="34" charset="0"/>
              </a:rPr>
              <a:t>Perllongadors</a:t>
            </a:r>
            <a:r>
              <a:rPr lang="ca-ES" sz="1000" dirty="0">
                <a:latin typeface="Arial" pitchFamily="34" charset="0"/>
                <a:cs typeface="Arial" pitchFamily="34" charset="0"/>
              </a:rPr>
              <a:t> elèctrics: l’incompliment més habitual és el poc gruix del cable i la manca d’obturadors. Risc de xoc elèctric i d’incendi.</a:t>
            </a:r>
          </a:p>
          <a:p>
            <a:endParaRPr lang="ca-ES" sz="1000" u="sng" dirty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A222E6-4E63-4F57-BE57-5F72A38A00C7}" type="slidenum">
              <a:rPr lang="es-ES"/>
              <a:pPr/>
              <a:t>16</a:t>
            </a:fld>
            <a:endParaRPr lang="es-ES"/>
          </a:p>
        </p:txBody>
      </p:sp>
      <p:sp>
        <p:nvSpPr>
          <p:cNvPr id="567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7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a-E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8ED52E-A283-4D6E-9DC7-42945A4FFDDE}" type="slidenum">
              <a:rPr lang="es-ES"/>
              <a:pPr/>
              <a:t>17</a:t>
            </a:fld>
            <a:endParaRPr lang="es-ES"/>
          </a:p>
        </p:txBody>
      </p:sp>
      <p:sp>
        <p:nvSpPr>
          <p:cNvPr id="465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5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a-ES" sz="1000" dirty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6CBC7B-BB35-44B7-A9FD-D92CBA1B2836}" type="slidenum">
              <a:rPr lang="es-ES"/>
              <a:pPr/>
              <a:t>18</a:t>
            </a:fld>
            <a:endParaRPr lang="es-ES"/>
          </a:p>
        </p:txBody>
      </p:sp>
      <p:sp>
        <p:nvSpPr>
          <p:cNvPr id="387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707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a-ES" dirty="0"/>
              <a:t>El total d’infraccions sancionades als </a:t>
            </a:r>
            <a:r>
              <a:rPr lang="ca-ES" dirty="0" smtClean="0"/>
              <a:t>768 </a:t>
            </a:r>
            <a:r>
              <a:rPr lang="ca-ES" dirty="0"/>
              <a:t>expedients resolts amb sanció és de </a:t>
            </a:r>
            <a:r>
              <a:rPr lang="ca-ES" dirty="0" smtClean="0"/>
              <a:t>1,171</a:t>
            </a:r>
          </a:p>
          <a:p>
            <a:endParaRPr lang="ca-ES" dirty="0"/>
          </a:p>
          <a:p>
            <a:r>
              <a:rPr lang="ca-ES" u="sng" dirty="0"/>
              <a:t>Vulneració drets lingüístics</a:t>
            </a:r>
            <a:r>
              <a:rPr lang="ca-ES" dirty="0"/>
              <a:t>:</a:t>
            </a:r>
          </a:p>
          <a:p>
            <a:r>
              <a:rPr lang="ca-ES" dirty="0"/>
              <a:t>2011: 226 (12,46%)  </a:t>
            </a:r>
            <a:r>
              <a:rPr lang="ca-ES" dirty="0" smtClean="0"/>
              <a:t>176.100</a:t>
            </a:r>
            <a:r>
              <a:rPr lang="ca-ES" dirty="0"/>
              <a:t>€ (4,79</a:t>
            </a:r>
            <a:r>
              <a:rPr lang="ca-ES" dirty="0" smtClean="0"/>
              <a:t>%)</a:t>
            </a:r>
            <a:endParaRPr lang="ca-ES" dirty="0"/>
          </a:p>
          <a:p>
            <a:r>
              <a:rPr lang="ca-ES" dirty="0" smtClean="0"/>
              <a:t>2012: 101 (8,636</a:t>
            </a:r>
            <a:r>
              <a:rPr lang="ca-ES" dirty="0"/>
              <a:t>%)  </a:t>
            </a:r>
            <a:r>
              <a:rPr lang="ca-ES" dirty="0" smtClean="0"/>
              <a:t>102.750€ (2,03%) </a:t>
            </a:r>
            <a:endParaRPr lang="ca-ES" dirty="0"/>
          </a:p>
          <a:p>
            <a:endParaRPr lang="ca-ES" b="1" u="sng" dirty="0" smtClean="0"/>
          </a:p>
          <a:p>
            <a:r>
              <a:rPr lang="ca-ES" b="1" u="sng" dirty="0" smtClean="0"/>
              <a:t>Any 2011</a:t>
            </a:r>
            <a:r>
              <a:rPr lang="ca-ES" dirty="0" smtClean="0"/>
              <a:t>:</a:t>
            </a:r>
            <a:endParaRPr lang="ca-ES" dirty="0"/>
          </a:p>
          <a:p>
            <a:endParaRPr lang="ca-ES" dirty="0"/>
          </a:p>
          <a:p>
            <a:r>
              <a:rPr lang="ca-ES" dirty="0"/>
              <a:t>	</a:t>
            </a:r>
          </a:p>
          <a:p>
            <a:endParaRPr lang="ca-ES" dirty="0"/>
          </a:p>
          <a:p>
            <a:r>
              <a:rPr lang="ca-ES" dirty="0"/>
              <a:t>	</a:t>
            </a:r>
          </a:p>
          <a:p>
            <a:r>
              <a:rPr lang="ca-ES" dirty="0"/>
              <a:t>	</a:t>
            </a:r>
          </a:p>
          <a:p>
            <a:r>
              <a:rPr lang="ca-ES" dirty="0"/>
              <a:t>	</a:t>
            </a:r>
          </a:p>
          <a:p>
            <a:endParaRPr lang="ca-ES" dirty="0"/>
          </a:p>
        </p:txBody>
      </p:sp>
      <p:graphicFrame>
        <p:nvGraphicFramePr>
          <p:cNvPr id="6" name="Group 96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1105215"/>
              </p:ext>
            </p:extLst>
          </p:nvPr>
        </p:nvGraphicFramePr>
        <p:xfrm>
          <a:off x="632397" y="6229301"/>
          <a:ext cx="5543796" cy="2948137"/>
        </p:xfrm>
        <a:graphic>
          <a:graphicData uri="http://schemas.openxmlformats.org/drawingml/2006/table">
            <a:tbl>
              <a:tblPr/>
              <a:tblGrid>
                <a:gridCol w="3242091"/>
                <a:gridCol w="541344"/>
                <a:gridCol w="903566"/>
                <a:gridCol w="856795"/>
              </a:tblGrid>
              <a:tr h="220449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Motiu de sanció (infracció)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B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B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Quantia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B7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 Quantia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FB77"/>
                    </a:solidFill>
                  </a:tcPr>
                </a:tc>
              </a:tr>
              <a:tr h="209718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Clàusules i pràctiques abusives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218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928.176 €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25.2%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718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Infraccions en publicitat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88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447.175 €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12.2 %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718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ahoma" charset="0"/>
                        </a:rPr>
                        <a:t>Documentació, condicions de venda o prestació servei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486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432.355 €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11.8 %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1072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ahoma" charset="0"/>
                        </a:rPr>
                        <a:t>Seguretat de productes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</a:t>
                      </a:r>
                    </a:p>
                  </a:txBody>
                  <a:tcPr marL="56416" marR="56416" marT="29336" marB="2933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343.100 €</a:t>
                      </a:r>
                    </a:p>
                  </a:txBody>
                  <a:tcPr marL="56416" marR="56416" marT="29336" marB="2933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9.3 %</a:t>
                      </a:r>
                    </a:p>
                  </a:txBody>
                  <a:tcPr marL="56416" marR="56416" marT="29336" marB="2933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718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ahoma" charset="0"/>
                        </a:rPr>
                        <a:t>Infraccions en etiquetatge i envasament de productes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198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256.615 €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7.0 %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718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ahoma" charset="0"/>
                        </a:rPr>
                        <a:t>Infraccions control i col·laboració inspecció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148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248.201 €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6.7 %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718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ahoma" charset="0"/>
                        </a:rPr>
                        <a:t>Incompliments en l'activitat mercantil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144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222.200 €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6.0 %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718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ahoma" charset="0"/>
                        </a:rPr>
                        <a:t>Per alteració, adulteració, frau o engany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197.150 €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5.4 %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718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ahoma" charset="0"/>
                        </a:rPr>
                        <a:t>En matèria de transaccions comercials i de preus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92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183.850 €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5.0 %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718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ahoma" charset="0"/>
                        </a:rPr>
                        <a:t>Vulneració drets lingüístics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226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176.100 €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4.8 %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718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ahoma" charset="0"/>
                        </a:rPr>
                        <a:t>Prestacions de serveis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153.050 €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4.2 %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718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ahoma" charset="0"/>
                        </a:rPr>
                        <a:t>Incompliments en transaccions comercials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39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90.850 €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2.5 %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718"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1.814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3.678.822 €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100%</a:t>
                      </a:r>
                    </a:p>
                  </a:txBody>
                  <a:tcPr marL="57319" marR="57319" marT="28659" marB="28659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A5C92E-2D48-4DEC-9869-F3A2DE97E93F}" type="slidenum">
              <a:rPr lang="es-ES"/>
              <a:pPr/>
              <a:t>1</a:t>
            </a:fld>
            <a:endParaRPr lang="es-ES"/>
          </a:p>
        </p:txBody>
      </p:sp>
      <p:sp>
        <p:nvSpPr>
          <p:cNvPr id="435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906463" y="4714875"/>
            <a:ext cx="4984750" cy="44672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ca-ES" sz="900" dirty="0" smtClean="0"/>
              <a:t>Només no te delegada la competència La Cerdanya</a:t>
            </a:r>
          </a:p>
          <a:p>
            <a:pPr>
              <a:lnSpc>
                <a:spcPct val="80000"/>
              </a:lnSpc>
            </a:pPr>
            <a:endParaRPr lang="ca-ES" sz="900" b="1" u="sng" dirty="0" smtClean="0"/>
          </a:p>
          <a:p>
            <a:pPr>
              <a:lnSpc>
                <a:spcPct val="80000"/>
              </a:lnSpc>
            </a:pPr>
            <a:r>
              <a:rPr lang="ca-ES" sz="900" b="1" u="sng" dirty="0" smtClean="0"/>
              <a:t>Imports de finançament</a:t>
            </a:r>
          </a:p>
          <a:p>
            <a:pPr>
              <a:lnSpc>
                <a:spcPct val="80000"/>
              </a:lnSpc>
            </a:pPr>
            <a:endParaRPr lang="ca-ES" sz="900" b="1" u="sng" dirty="0" smtClean="0"/>
          </a:p>
          <a:p>
            <a:pPr>
              <a:lnSpc>
                <a:spcPct val="80000"/>
              </a:lnSpc>
            </a:pPr>
            <a:r>
              <a:rPr lang="ca-ES" sz="900" b="1" u="sng" smtClean="0"/>
              <a:t>2012: </a:t>
            </a:r>
            <a:r>
              <a:rPr lang="ca-ES" sz="900" b="1" u="sng" dirty="0" smtClean="0"/>
              <a:t>260.756,50€  </a:t>
            </a:r>
            <a:r>
              <a:rPr lang="ca-ES" sz="900" dirty="0" smtClean="0"/>
              <a:t>per delegació de competències als consells comarcals </a:t>
            </a:r>
            <a:r>
              <a:rPr lang="ca-ES" sz="900" b="1" u="sng" dirty="0" smtClean="0"/>
              <a:t> </a:t>
            </a:r>
            <a:r>
              <a:rPr lang="ca-ES" sz="900" dirty="0" smtClean="0"/>
              <a:t>(2011: </a:t>
            </a:r>
            <a:r>
              <a:rPr lang="es-ES" sz="900" dirty="0" smtClean="0"/>
              <a:t>388.897,34 €)</a:t>
            </a:r>
          </a:p>
          <a:p>
            <a:pPr>
              <a:lnSpc>
                <a:spcPct val="80000"/>
              </a:lnSpc>
            </a:pPr>
            <a:endParaRPr lang="ca-ES" sz="900" dirty="0" smtClean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ca-ES" sz="900" dirty="0" smtClean="0">
                <a:latin typeface="Arial" charset="0"/>
              </a:rPr>
              <a:t>La delegació de competències suposa l’assumpció per part dels  consells comarcals de funcions de tramitació de reclamacions i mediacions, actuar com a secretaris de tribunals arbitrals, realització d’actuacions inspectores i desplegament de campanyes generals d’inspecció i control, atenció a les alertes de productes perillosos, informació i divulgació de temes relacionats amb consum.</a:t>
            </a:r>
          </a:p>
          <a:p>
            <a:pPr>
              <a:lnSpc>
                <a:spcPct val="80000"/>
              </a:lnSpc>
            </a:pPr>
            <a:r>
              <a:rPr lang="ca-ES" sz="900" dirty="0" smtClean="0">
                <a:latin typeface="Arial" charset="0"/>
              </a:rPr>
              <a:t>La realització de les actuacions de consum des del territori suposa un increment de l’efectivitat de l’acció per un millor coneixement de la realitat i les diferents situacions i permet:</a:t>
            </a:r>
          </a:p>
          <a:p>
            <a:pPr>
              <a:lnSpc>
                <a:spcPct val="80000"/>
              </a:lnSpc>
            </a:pPr>
            <a:r>
              <a:rPr lang="ca-ES" sz="900" dirty="0" smtClean="0">
                <a:latin typeface="Arial" charset="0"/>
              </a:rPr>
              <a:t>- un seguiment molt proper de la situació del mercat</a:t>
            </a:r>
          </a:p>
          <a:p>
            <a:pPr>
              <a:lnSpc>
                <a:spcPct val="80000"/>
              </a:lnSpc>
            </a:pPr>
            <a:r>
              <a:rPr lang="ca-ES" sz="900" dirty="0" smtClean="0">
                <a:latin typeface="Arial" charset="0"/>
              </a:rPr>
              <a:t>- una acció més efectiva de formació i conscienciació del sector empresarial local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ca-ES" sz="900" dirty="0" smtClean="0">
                <a:latin typeface="Arial" charset="0"/>
              </a:rPr>
              <a:t>una adaptació de les actuacions d’informació i formació a les necessitats de la població de la comarca</a:t>
            </a:r>
          </a:p>
          <a:p>
            <a:pPr>
              <a:lnSpc>
                <a:spcPct val="80000"/>
              </a:lnSpc>
              <a:buFontTx/>
              <a:buChar char="-"/>
            </a:pPr>
            <a:endParaRPr lang="es-ES" sz="900" dirty="0" smtClean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s-ES" sz="900" b="1" dirty="0" smtClean="0">
                <a:latin typeface="Arial" charset="0"/>
              </a:rPr>
              <a:t>OMICS A GIRONA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es-ES" sz="900" dirty="0" smtClean="0">
                <a:latin typeface="Arial" charset="0"/>
              </a:rPr>
              <a:t>Blanes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es-ES" sz="900" dirty="0" smtClean="0">
                <a:latin typeface="Arial" charset="0"/>
              </a:rPr>
              <a:t>Girona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es-ES" sz="900" dirty="0" err="1" smtClean="0">
                <a:latin typeface="Arial" charset="0"/>
              </a:rPr>
              <a:t>Lloret</a:t>
            </a:r>
            <a:r>
              <a:rPr lang="es-ES" sz="900" dirty="0" smtClean="0">
                <a:latin typeface="Arial" charset="0"/>
              </a:rPr>
              <a:t> de Mar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es-ES" sz="900" dirty="0" err="1" smtClean="0">
                <a:latin typeface="Arial" charset="0"/>
              </a:rPr>
              <a:t>Palamos</a:t>
            </a:r>
            <a:endParaRPr lang="es-ES" sz="900" dirty="0" smtClean="0">
              <a:latin typeface="Arial" charset="0"/>
            </a:endParaRPr>
          </a:p>
          <a:p>
            <a:pPr>
              <a:lnSpc>
                <a:spcPct val="80000"/>
              </a:lnSpc>
              <a:buFontTx/>
              <a:buChar char="-"/>
            </a:pPr>
            <a:r>
              <a:rPr lang="es-ES" sz="900" dirty="0" err="1" smtClean="0">
                <a:latin typeface="Arial" charset="0"/>
              </a:rPr>
              <a:t>Sant</a:t>
            </a:r>
            <a:r>
              <a:rPr lang="es-ES" sz="900" dirty="0" smtClean="0">
                <a:latin typeface="Arial" charset="0"/>
              </a:rPr>
              <a:t> </a:t>
            </a:r>
            <a:r>
              <a:rPr lang="es-ES" sz="900" dirty="0" err="1" smtClean="0">
                <a:latin typeface="Arial" charset="0"/>
              </a:rPr>
              <a:t>Feliu</a:t>
            </a:r>
            <a:r>
              <a:rPr lang="es-ES" sz="900" dirty="0" smtClean="0">
                <a:latin typeface="Arial" charset="0"/>
              </a:rPr>
              <a:t> de </a:t>
            </a:r>
            <a:r>
              <a:rPr lang="es-ES" sz="900" dirty="0" err="1" smtClean="0">
                <a:latin typeface="Arial" charset="0"/>
              </a:rPr>
              <a:t>Guixols</a:t>
            </a:r>
            <a:endParaRPr lang="es-ES" sz="900" dirty="0" smtClean="0">
              <a:latin typeface="Arial" charset="0"/>
            </a:endParaRPr>
          </a:p>
          <a:p>
            <a:pPr>
              <a:lnSpc>
                <a:spcPct val="80000"/>
              </a:lnSpc>
              <a:buFontTx/>
              <a:buChar char="-"/>
            </a:pPr>
            <a:endParaRPr lang="es-ES" sz="900" dirty="0">
              <a:latin typeface="Arial" charset="0"/>
            </a:endParaRPr>
          </a:p>
          <a:p>
            <a:pPr>
              <a:lnSpc>
                <a:spcPct val="80000"/>
              </a:lnSpc>
              <a:buFontTx/>
              <a:buChar char="-"/>
            </a:pPr>
            <a:endParaRPr lang="es-ES" sz="900" dirty="0" smtClean="0">
              <a:latin typeface="Arial" charset="0"/>
            </a:endParaRPr>
          </a:p>
          <a:p>
            <a:pPr>
              <a:lnSpc>
                <a:spcPct val="80000"/>
              </a:lnSpc>
              <a:buFontTx/>
              <a:buChar char="-"/>
            </a:pPr>
            <a:endParaRPr lang="es-ES" sz="900" dirty="0" smtClean="0">
              <a:latin typeface="Arial" charset="0"/>
            </a:endParaRPr>
          </a:p>
          <a:p>
            <a:pPr>
              <a:lnSpc>
                <a:spcPct val="80000"/>
              </a:lnSpc>
            </a:pPr>
            <a:endParaRPr lang="es-ES" sz="900" dirty="0" smtClean="0">
              <a:latin typeface="Arial" charset="0"/>
            </a:endParaRPr>
          </a:p>
          <a:p>
            <a:pPr>
              <a:lnSpc>
                <a:spcPct val="80000"/>
              </a:lnSpc>
            </a:pPr>
            <a:endParaRPr lang="es-ES" sz="900" dirty="0">
              <a:latin typeface="Arial" charset="0"/>
            </a:endParaRPr>
          </a:p>
          <a:p>
            <a:pPr>
              <a:lnSpc>
                <a:spcPct val="80000"/>
              </a:lnSpc>
            </a:pPr>
            <a:endParaRPr lang="es-ES" sz="900" dirty="0" smtClean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s-ES" sz="900" dirty="0" err="1" smtClean="0">
                <a:latin typeface="Arial" charset="0"/>
              </a:rPr>
              <a:t>Municipis</a:t>
            </a:r>
            <a:r>
              <a:rPr lang="es-ES" sz="900" dirty="0" smtClean="0">
                <a:latin typeface="Arial" charset="0"/>
              </a:rPr>
              <a:t> de </a:t>
            </a:r>
            <a:r>
              <a:rPr lang="es-ES" sz="900" dirty="0" err="1" smtClean="0">
                <a:latin typeface="Arial" charset="0"/>
              </a:rPr>
              <a:t>més</a:t>
            </a:r>
            <a:r>
              <a:rPr lang="es-ES" sz="900" dirty="0" smtClean="0">
                <a:latin typeface="Arial" charset="0"/>
              </a:rPr>
              <a:t> de 25.000 </a:t>
            </a:r>
            <a:r>
              <a:rPr lang="es-ES" sz="900" dirty="0" err="1" smtClean="0">
                <a:latin typeface="Arial" charset="0"/>
              </a:rPr>
              <a:t>habitants</a:t>
            </a:r>
            <a:r>
              <a:rPr lang="es-ES" sz="900" dirty="0" smtClean="0">
                <a:latin typeface="Arial" charset="0"/>
              </a:rPr>
              <a:t> </a:t>
            </a:r>
            <a:r>
              <a:rPr lang="es-ES" sz="900" dirty="0" err="1" smtClean="0">
                <a:latin typeface="Arial" charset="0"/>
              </a:rPr>
              <a:t>sense</a:t>
            </a:r>
            <a:r>
              <a:rPr lang="es-ES" sz="900" dirty="0" smtClean="0">
                <a:latin typeface="Arial" charset="0"/>
              </a:rPr>
              <a:t> OMIC Figueres</a:t>
            </a:r>
            <a:endParaRPr lang="es-ES" sz="900" dirty="0">
              <a:latin typeface="Arial" charset="0"/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6986365"/>
              </p:ext>
            </p:extLst>
          </p:nvPr>
        </p:nvGraphicFramePr>
        <p:xfrm>
          <a:off x="3655913" y="6661348"/>
          <a:ext cx="1584176" cy="12915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3496"/>
                <a:gridCol w="980680"/>
              </a:tblGrid>
              <a:tr h="132100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u="none" strike="noStrike">
                          <a:effectLst/>
                        </a:rPr>
                        <a:t>COMARCA</a:t>
                      </a:r>
                      <a:endParaRPr lang="ca-ES" sz="800" b="1" i="0" u="none" strike="noStrike">
                        <a:effectLst/>
                        <a:latin typeface="Arial"/>
                      </a:endParaRPr>
                    </a:p>
                  </a:txBody>
                  <a:tcPr marL="7771" marR="7771" marT="77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00" u="none" strike="noStrike">
                          <a:effectLst/>
                        </a:rPr>
                        <a:t>IMPORT CONVENI</a:t>
                      </a:r>
                      <a:endParaRPr lang="ca-ES" sz="800" b="1" i="0" u="none" strike="noStrike">
                        <a:effectLst/>
                        <a:latin typeface="Arial"/>
                      </a:endParaRPr>
                    </a:p>
                  </a:txBody>
                  <a:tcPr marL="7771" marR="7771" marT="7771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ca-ES" sz="800" u="none" strike="noStrike">
                          <a:effectLst/>
                        </a:rPr>
                        <a:t>Alt Empordà</a:t>
                      </a:r>
                      <a:endParaRPr lang="ca-ES" sz="800" b="0" i="0" u="none" strike="noStrike">
                        <a:effectLst/>
                        <a:latin typeface="Arial"/>
                      </a:endParaRPr>
                    </a:p>
                  </a:txBody>
                  <a:tcPr marL="7771" marR="7771" marT="77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800" u="none" strike="noStrike">
                          <a:effectLst/>
                        </a:rPr>
                        <a:t>40.540,50 €</a:t>
                      </a:r>
                      <a:endParaRPr lang="ca-ES" sz="800" b="0" i="0" u="none" strike="noStrike">
                        <a:effectLst/>
                        <a:latin typeface="Arial"/>
                      </a:endParaRPr>
                    </a:p>
                  </a:txBody>
                  <a:tcPr marL="7771" marR="7771" marT="7771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ca-ES" sz="800" u="none" strike="noStrike">
                          <a:effectLst/>
                        </a:rPr>
                        <a:t>Baix Empordà</a:t>
                      </a:r>
                      <a:endParaRPr lang="ca-ES" sz="800" b="0" i="0" u="none" strike="noStrike">
                        <a:effectLst/>
                        <a:latin typeface="Arial"/>
                      </a:endParaRPr>
                    </a:p>
                  </a:txBody>
                  <a:tcPr marL="7771" marR="7771" marT="77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800" u="none" strike="noStrike" dirty="0">
                          <a:effectLst/>
                        </a:rPr>
                        <a:t>40.540,50 €</a:t>
                      </a:r>
                      <a:endParaRPr lang="ca-ES" sz="800" b="0" i="0" u="none" strike="noStrike" dirty="0">
                        <a:effectLst/>
                        <a:latin typeface="Arial"/>
                      </a:endParaRPr>
                    </a:p>
                  </a:txBody>
                  <a:tcPr marL="7771" marR="7771" marT="7771" marB="0" anchor="b"/>
                </a:tc>
              </a:tr>
              <a:tr h="40566">
                <a:tc>
                  <a:txBody>
                    <a:bodyPr/>
                    <a:lstStyle/>
                    <a:p>
                      <a:pPr algn="l" fontAlgn="b"/>
                      <a:r>
                        <a:rPr lang="ca-ES" sz="800" u="none" strike="noStrike">
                          <a:effectLst/>
                        </a:rPr>
                        <a:t>Garrotxa</a:t>
                      </a:r>
                      <a:endParaRPr lang="ca-ES" sz="800" b="0" i="0" u="none" strike="noStrike">
                        <a:effectLst/>
                        <a:latin typeface="Arial"/>
                      </a:endParaRPr>
                    </a:p>
                  </a:txBody>
                  <a:tcPr marL="7771" marR="7771" marT="77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800" u="none" strike="noStrike">
                          <a:effectLst/>
                        </a:rPr>
                        <a:t>49.045,00 €</a:t>
                      </a:r>
                      <a:endParaRPr lang="ca-ES" sz="800" b="0" i="0" u="none" strike="noStrike">
                        <a:effectLst/>
                        <a:latin typeface="Arial"/>
                      </a:endParaRPr>
                    </a:p>
                  </a:txBody>
                  <a:tcPr marL="7771" marR="7771" marT="7771" marB="0" anchor="b"/>
                </a:tc>
              </a:tr>
              <a:tr h="54891">
                <a:tc>
                  <a:txBody>
                    <a:bodyPr/>
                    <a:lstStyle/>
                    <a:p>
                      <a:pPr algn="l" fontAlgn="b"/>
                      <a:r>
                        <a:rPr lang="ca-ES" sz="800" u="none" strike="noStrike">
                          <a:effectLst/>
                        </a:rPr>
                        <a:t>Gironès</a:t>
                      </a:r>
                      <a:endParaRPr lang="ca-ES" sz="800" b="0" i="0" u="none" strike="noStrike">
                        <a:effectLst/>
                        <a:latin typeface="Arial"/>
                      </a:endParaRPr>
                    </a:p>
                  </a:txBody>
                  <a:tcPr marL="7771" marR="7771" marT="77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800" u="none" strike="noStrike">
                          <a:effectLst/>
                        </a:rPr>
                        <a:t>40.540,50 €</a:t>
                      </a:r>
                      <a:endParaRPr lang="ca-ES" sz="800" b="0" i="0" u="none" strike="noStrike">
                        <a:effectLst/>
                        <a:latin typeface="Arial"/>
                      </a:endParaRPr>
                    </a:p>
                  </a:txBody>
                  <a:tcPr marL="7771" marR="7771" marT="7771" marB="0" anchor="b"/>
                </a:tc>
              </a:tr>
              <a:tr h="69216">
                <a:tc>
                  <a:txBody>
                    <a:bodyPr/>
                    <a:lstStyle/>
                    <a:p>
                      <a:pPr algn="l" fontAlgn="b"/>
                      <a:r>
                        <a:rPr lang="ca-ES" sz="800" u="none" strike="noStrike">
                          <a:effectLst/>
                        </a:rPr>
                        <a:t>La Selva</a:t>
                      </a:r>
                      <a:endParaRPr lang="ca-ES" sz="800" b="0" i="0" u="none" strike="noStrike">
                        <a:effectLst/>
                        <a:latin typeface="Arial"/>
                      </a:endParaRPr>
                    </a:p>
                  </a:txBody>
                  <a:tcPr marL="7771" marR="7771" marT="77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800" u="none" strike="noStrike" dirty="0">
                          <a:effectLst/>
                        </a:rPr>
                        <a:t>40.540,50 €</a:t>
                      </a:r>
                      <a:endParaRPr lang="ca-ES" sz="800" b="0" i="0" u="none" strike="noStrike" dirty="0">
                        <a:effectLst/>
                        <a:latin typeface="Arial"/>
                      </a:endParaRPr>
                    </a:p>
                  </a:txBody>
                  <a:tcPr marL="7771" marR="7771" marT="7771" marB="0" anchor="b"/>
                </a:tc>
              </a:tr>
              <a:tr h="83541">
                <a:tc>
                  <a:txBody>
                    <a:bodyPr/>
                    <a:lstStyle/>
                    <a:p>
                      <a:pPr algn="l" fontAlgn="b"/>
                      <a:r>
                        <a:rPr lang="ca-ES" sz="800" u="none" strike="noStrike">
                          <a:effectLst/>
                        </a:rPr>
                        <a:t>Pla de l'Estany</a:t>
                      </a:r>
                      <a:endParaRPr lang="ca-ES" sz="800" b="0" i="0" u="none" strike="noStrike">
                        <a:effectLst/>
                        <a:latin typeface="Arial"/>
                      </a:endParaRPr>
                    </a:p>
                  </a:txBody>
                  <a:tcPr marL="7771" marR="7771" marT="77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800" u="none" strike="noStrike">
                          <a:effectLst/>
                        </a:rPr>
                        <a:t>22.522,50 €</a:t>
                      </a:r>
                      <a:endParaRPr lang="ca-ES" sz="800" b="0" i="0" u="none" strike="noStrike">
                        <a:effectLst/>
                        <a:latin typeface="Arial"/>
                      </a:endParaRPr>
                    </a:p>
                  </a:txBody>
                  <a:tcPr marL="7771" marR="7771" marT="7771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ca-ES" sz="800" u="none" strike="noStrike">
                          <a:effectLst/>
                        </a:rPr>
                        <a:t>Ripolles</a:t>
                      </a:r>
                      <a:endParaRPr lang="ca-ES" sz="800" b="0" i="0" u="none" strike="noStrike">
                        <a:effectLst/>
                        <a:latin typeface="Arial"/>
                      </a:endParaRPr>
                    </a:p>
                  </a:txBody>
                  <a:tcPr marL="7771" marR="7771" marT="77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800" u="none" strike="noStrike">
                          <a:effectLst/>
                        </a:rPr>
                        <a:t>27.027,00 €</a:t>
                      </a:r>
                      <a:endParaRPr lang="ca-ES" sz="800" b="0" i="0" u="none" strike="noStrike">
                        <a:effectLst/>
                        <a:latin typeface="Arial"/>
                      </a:endParaRPr>
                    </a:p>
                  </a:txBody>
                  <a:tcPr marL="7771" marR="7771" marT="7771" marB="0" anchor="b"/>
                </a:tc>
              </a:tr>
              <a:tr h="40183">
                <a:tc>
                  <a:txBody>
                    <a:bodyPr/>
                    <a:lstStyle/>
                    <a:p>
                      <a:pPr algn="l" fontAlgn="b"/>
                      <a:r>
                        <a:rPr lang="ca-ES" sz="800" u="none" strike="noStrike">
                          <a:effectLst/>
                        </a:rPr>
                        <a:t>TOTAL</a:t>
                      </a:r>
                      <a:endParaRPr lang="ca-ES" sz="800" b="1" i="0" u="none" strike="noStrike">
                        <a:effectLst/>
                        <a:latin typeface="Arial"/>
                      </a:endParaRPr>
                    </a:p>
                  </a:txBody>
                  <a:tcPr marL="7771" marR="7771" marT="777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a-ES" sz="800" u="none" strike="noStrike" dirty="0">
                          <a:effectLst/>
                        </a:rPr>
                        <a:t>260.756,50 €</a:t>
                      </a:r>
                      <a:endParaRPr lang="ca-ES" sz="800" b="1" i="0" u="none" strike="noStrike" dirty="0">
                        <a:effectLst/>
                        <a:latin typeface="Arial"/>
                      </a:endParaRPr>
                    </a:p>
                  </a:txBody>
                  <a:tcPr marL="7771" marR="7771" marT="7771" marB="0" anchor="b"/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69F25C-E517-4F18-AF4B-4C52C839889B}" type="slidenum">
              <a:rPr lang="es-ES"/>
              <a:pPr/>
              <a:t>19</a:t>
            </a:fld>
            <a:endParaRPr lang="es-ES"/>
          </a:p>
        </p:txBody>
      </p:sp>
      <p:sp>
        <p:nvSpPr>
          <p:cNvPr id="500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0742" name="Rectangle 6"/>
          <p:cNvSpPr>
            <a:spLocks noChangeArrowheads="1"/>
          </p:cNvSpPr>
          <p:nvPr/>
        </p:nvSpPr>
        <p:spPr bwMode="auto">
          <a:xfrm>
            <a:off x="588145" y="4617009"/>
            <a:ext cx="5516040" cy="3477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755" tIns="45378" rIns="90755" bIns="45378" anchor="ctr">
            <a:spAutoFit/>
          </a:bodyPr>
          <a:lstStyle/>
          <a:p>
            <a:pPr defTabSz="907471"/>
            <a:r>
              <a:rPr lang="ca-ES" sz="1000" dirty="0">
                <a:latin typeface="Arial" charset="0"/>
              </a:rPr>
              <a:t>EDUCACIÓ</a:t>
            </a:r>
          </a:p>
          <a:p>
            <a:pPr defTabSz="907471"/>
            <a:r>
              <a:rPr lang="ca-ES" sz="1000" dirty="0">
                <a:latin typeface="Arial" charset="0"/>
              </a:rPr>
              <a:t>Al curs </a:t>
            </a:r>
            <a:r>
              <a:rPr lang="ca-ES" sz="1000" dirty="0" smtClean="0">
                <a:latin typeface="Arial" charset="0"/>
              </a:rPr>
              <a:t>2011-12:</a:t>
            </a:r>
            <a:endParaRPr lang="ca-ES" sz="1000" dirty="0">
              <a:latin typeface="Arial" charset="0"/>
            </a:endParaRPr>
          </a:p>
          <a:p>
            <a:pPr defTabSz="907471"/>
            <a:endParaRPr lang="ca-ES" sz="1000" dirty="0">
              <a:latin typeface="Arial" charset="0"/>
            </a:endParaRPr>
          </a:p>
          <a:p>
            <a:pPr defTabSz="907471"/>
            <a:r>
              <a:rPr lang="ca-ES" sz="1000" b="0" dirty="0">
                <a:latin typeface="Arial" charset="0"/>
              </a:rPr>
              <a:t>Pel que fa a l’Educació més de </a:t>
            </a:r>
            <a:r>
              <a:rPr lang="ca-ES" sz="1000" b="0" dirty="0" smtClean="0">
                <a:latin typeface="Arial" charset="0"/>
              </a:rPr>
              <a:t>21 </a:t>
            </a:r>
            <a:r>
              <a:rPr lang="ca-ES" sz="1000" b="0" dirty="0">
                <a:latin typeface="Arial" charset="0"/>
              </a:rPr>
              <a:t>mil alumnes </a:t>
            </a:r>
            <a:r>
              <a:rPr lang="ca-ES" sz="1000" b="0" dirty="0" smtClean="0">
                <a:latin typeface="Arial" charset="0"/>
              </a:rPr>
              <a:t>(21,181) </a:t>
            </a:r>
            <a:r>
              <a:rPr lang="ca-ES" sz="1000" b="0" dirty="0">
                <a:latin typeface="Arial" charset="0"/>
              </a:rPr>
              <a:t>han passat pels tallers de l’Escola del Consum de Catalunya:</a:t>
            </a:r>
          </a:p>
          <a:p>
            <a:pPr defTabSz="907471"/>
            <a:endParaRPr lang="ca-ES" sz="1000" b="0" dirty="0">
              <a:latin typeface="Arial" charset="0"/>
            </a:endParaRPr>
          </a:p>
          <a:p>
            <a:pPr defTabSz="907471">
              <a:buFontTx/>
              <a:buChar char="•"/>
            </a:pPr>
            <a:r>
              <a:rPr lang="ca-ES" sz="1000" b="0" dirty="0">
                <a:latin typeface="Arial" charset="0"/>
              </a:rPr>
              <a:t>seu central (Barcelona) i amb un radi d'acció de les comarques de la primera corona, amb </a:t>
            </a:r>
            <a:r>
              <a:rPr lang="ca-ES" sz="1000" b="0" dirty="0" smtClean="0">
                <a:latin typeface="Arial" charset="0"/>
              </a:rPr>
              <a:t>13,556 </a:t>
            </a:r>
            <a:r>
              <a:rPr lang="ca-ES" sz="1000" b="0" dirty="0">
                <a:latin typeface="Arial" charset="0"/>
              </a:rPr>
              <a:t>alumnes</a:t>
            </a:r>
          </a:p>
          <a:p>
            <a:pPr defTabSz="907471">
              <a:buFontTx/>
              <a:buChar char="•"/>
            </a:pPr>
            <a:r>
              <a:rPr lang="ca-ES" sz="1000" b="0" dirty="0">
                <a:latin typeface="Arial" charset="0"/>
              </a:rPr>
              <a:t>la seu territorial: </a:t>
            </a:r>
            <a:r>
              <a:rPr lang="ca-ES" sz="1000" b="0" dirty="0" smtClean="0">
                <a:latin typeface="Arial" charset="0"/>
              </a:rPr>
              <a:t>7,625 </a:t>
            </a:r>
            <a:r>
              <a:rPr lang="ca-ES" sz="1000" b="0" dirty="0">
                <a:latin typeface="Arial" charset="0"/>
              </a:rPr>
              <a:t>alumnes. Va ser present a </a:t>
            </a:r>
            <a:r>
              <a:rPr lang="ca-ES" sz="1000" b="0" dirty="0" smtClean="0">
                <a:latin typeface="Arial" charset="0"/>
              </a:rPr>
              <a:t>5 </a:t>
            </a:r>
            <a:r>
              <a:rPr lang="ca-ES" sz="1000" b="0" dirty="0">
                <a:latin typeface="Arial" charset="0"/>
              </a:rPr>
              <a:t>comarques: </a:t>
            </a:r>
            <a:r>
              <a:rPr lang="ca-ES" sz="1000" b="0" dirty="0" smtClean="0">
                <a:latin typeface="Arial" charset="0"/>
              </a:rPr>
              <a:t>Gironès, Berguedà, Tarragonès, Baix Ebre i Segrià. </a:t>
            </a:r>
            <a:endParaRPr lang="ca-ES" sz="1000" b="0" dirty="0">
              <a:latin typeface="Arial" charset="0"/>
            </a:endParaRPr>
          </a:p>
          <a:p>
            <a:pPr defTabSz="907471"/>
            <a:endParaRPr lang="ca-ES" sz="1000" b="0" dirty="0">
              <a:latin typeface="Arial" charset="0"/>
            </a:endParaRPr>
          </a:p>
          <a:p>
            <a:pPr defTabSz="907471"/>
            <a:endParaRPr lang="ca-ES" sz="1000" b="0" dirty="0">
              <a:latin typeface="Arial" charset="0"/>
            </a:endParaRPr>
          </a:p>
          <a:p>
            <a:pPr defTabSz="907471"/>
            <a:r>
              <a:rPr lang="ca-ES" sz="1000" dirty="0">
                <a:latin typeface="Arial" charset="0"/>
              </a:rPr>
              <a:t>Formació</a:t>
            </a:r>
          </a:p>
          <a:p>
            <a:pPr defTabSz="907471">
              <a:buFontTx/>
              <a:buChar char="•"/>
            </a:pPr>
            <a:r>
              <a:rPr lang="ca-ES" sz="1000" b="0" dirty="0">
                <a:latin typeface="Arial" charset="0"/>
              </a:rPr>
              <a:t> Formació professionals del Consum: </a:t>
            </a:r>
            <a:r>
              <a:rPr lang="ca-ES" sz="1000" b="0" dirty="0" smtClean="0">
                <a:latin typeface="Arial" charset="0"/>
              </a:rPr>
              <a:t>48 </a:t>
            </a:r>
            <a:r>
              <a:rPr lang="ca-ES" sz="1000" b="0" dirty="0">
                <a:latin typeface="Arial" charset="0"/>
              </a:rPr>
              <a:t>activitats, </a:t>
            </a:r>
            <a:r>
              <a:rPr lang="ca-ES" sz="1000" b="0" dirty="0" smtClean="0">
                <a:latin typeface="Arial" charset="0"/>
              </a:rPr>
              <a:t>768 </a:t>
            </a:r>
            <a:r>
              <a:rPr lang="ca-ES" sz="1000" b="0" dirty="0">
                <a:latin typeface="Arial" charset="0"/>
              </a:rPr>
              <a:t>hores lectives amb </a:t>
            </a:r>
            <a:r>
              <a:rPr lang="ca-ES" sz="1000" b="0" dirty="0" smtClean="0">
                <a:latin typeface="Arial" charset="0"/>
              </a:rPr>
              <a:t>688 </a:t>
            </a:r>
            <a:r>
              <a:rPr lang="ca-ES" sz="1000" b="0" dirty="0">
                <a:latin typeface="Arial" charset="0"/>
              </a:rPr>
              <a:t>assistents</a:t>
            </a:r>
          </a:p>
          <a:p>
            <a:pPr defTabSz="907471">
              <a:buFontTx/>
              <a:buChar char="•"/>
            </a:pPr>
            <a:r>
              <a:rPr lang="ca-ES" sz="1000" b="0" dirty="0">
                <a:latin typeface="Arial" charset="0"/>
              </a:rPr>
              <a:t>Xerrades a persones consumidores: </a:t>
            </a:r>
            <a:r>
              <a:rPr lang="ca-ES" sz="1000" b="0" dirty="0" smtClean="0">
                <a:latin typeface="Arial" charset="0"/>
              </a:rPr>
              <a:t>30 </a:t>
            </a:r>
            <a:r>
              <a:rPr lang="ca-ES" sz="1000" b="0" dirty="0">
                <a:latin typeface="Arial" charset="0"/>
              </a:rPr>
              <a:t>i </a:t>
            </a:r>
            <a:r>
              <a:rPr lang="ca-ES" sz="1000" b="0" dirty="0" smtClean="0">
                <a:latin typeface="Arial" charset="0"/>
              </a:rPr>
              <a:t>1210 </a:t>
            </a:r>
            <a:r>
              <a:rPr lang="ca-ES" sz="1000" b="0" dirty="0">
                <a:latin typeface="Arial" charset="0"/>
              </a:rPr>
              <a:t>assistents</a:t>
            </a:r>
          </a:p>
          <a:p>
            <a:pPr defTabSz="907471">
              <a:buFontTx/>
              <a:buChar char="•"/>
            </a:pPr>
            <a:r>
              <a:rPr lang="ca-ES" sz="1000" b="0" dirty="0">
                <a:latin typeface="Arial" charset="0"/>
              </a:rPr>
              <a:t>Xerrades a comerciants: </a:t>
            </a:r>
            <a:r>
              <a:rPr lang="ca-ES" sz="1000" b="0" dirty="0" smtClean="0">
                <a:latin typeface="Arial" charset="0"/>
              </a:rPr>
              <a:t>36 </a:t>
            </a:r>
            <a:r>
              <a:rPr lang="ca-ES" sz="1000" b="0" dirty="0">
                <a:latin typeface="Arial" charset="0"/>
              </a:rPr>
              <a:t>i </a:t>
            </a:r>
            <a:r>
              <a:rPr lang="ca-ES" sz="1000" b="0" dirty="0" smtClean="0">
                <a:latin typeface="Arial" charset="0"/>
              </a:rPr>
              <a:t>671 assistents</a:t>
            </a:r>
          </a:p>
          <a:p>
            <a:pPr defTabSz="907471">
              <a:buFontTx/>
              <a:buChar char="•"/>
            </a:pPr>
            <a:endParaRPr lang="ca-ES" sz="1000" dirty="0"/>
          </a:p>
          <a:p>
            <a:pPr defTabSz="912813"/>
            <a:r>
              <a:rPr lang="ca-ES" sz="1000" dirty="0"/>
              <a:t>Al curs </a:t>
            </a:r>
            <a:r>
              <a:rPr lang="ca-ES" sz="1000" dirty="0" smtClean="0"/>
              <a:t>2011-12:</a:t>
            </a:r>
            <a:endParaRPr lang="ca-ES" sz="1000" dirty="0"/>
          </a:p>
          <a:p>
            <a:pPr defTabSz="912813"/>
            <a:r>
              <a:rPr lang="ca-ES" sz="1000" dirty="0"/>
              <a:t>De </a:t>
            </a:r>
            <a:r>
              <a:rPr lang="ca-ES" sz="1000" dirty="0" smtClean="0"/>
              <a:t>Girona </a:t>
            </a:r>
            <a:r>
              <a:rPr lang="ca-ES" sz="1000" dirty="0"/>
              <a:t>hem anat a: </a:t>
            </a:r>
            <a:r>
              <a:rPr lang="ca-ES" sz="1000" dirty="0" smtClean="0"/>
              <a:t>Gironès, Alt Empordà, Baix Empordà, Garrotxa i Selva. Total 2.233 alumnes</a:t>
            </a:r>
            <a:endParaRPr lang="ca-ES" sz="1000" dirty="0"/>
          </a:p>
          <a:p>
            <a:pPr defTabSz="907471">
              <a:buFontTx/>
              <a:buChar char="•"/>
            </a:pPr>
            <a:endParaRPr lang="es-ES" sz="1000" b="0" dirty="0">
              <a:latin typeface="Arial" charset="0"/>
            </a:endParaRPr>
          </a:p>
          <a:p>
            <a:pPr defTabSz="907471"/>
            <a:endParaRPr lang="es-ES" sz="1000" b="0" dirty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3C296C-FC2D-473A-9C46-EE30238D4E5F}" type="slidenum">
              <a:rPr lang="es-ES"/>
              <a:pPr/>
              <a:t>20</a:t>
            </a:fld>
            <a:endParaRPr lang="es-ES"/>
          </a:p>
        </p:txBody>
      </p:sp>
      <p:sp>
        <p:nvSpPr>
          <p:cNvPr id="510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" name="Rectangle 3"/>
          <p:cNvSpPr>
            <a:spLocks noGrp="1" noChangeArrowheads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a-ES" sz="1000" dirty="0">
                <a:latin typeface="Arial" charset="0"/>
              </a:rPr>
              <a:t>Alumnes a Girona durant el Curs Escolar </a:t>
            </a:r>
            <a:r>
              <a:rPr lang="ca-ES" sz="1000" dirty="0" smtClean="0">
                <a:latin typeface="Arial" charset="0"/>
              </a:rPr>
              <a:t>2011-2012: 2.233</a:t>
            </a:r>
            <a:endParaRPr lang="ca-ES" sz="1000" dirty="0">
              <a:latin typeface="Arial" charset="0"/>
            </a:endParaRPr>
          </a:p>
          <a:p>
            <a:endParaRPr lang="ca-ES" sz="1000" dirty="0">
              <a:latin typeface="Arial" charset="0"/>
            </a:endParaRPr>
          </a:p>
          <a:p>
            <a:pPr marL="1085850" lvl="2" indent="-171450">
              <a:buFont typeface="Arial" pitchFamily="34" charset="0"/>
              <a:buChar char="•"/>
            </a:pPr>
            <a:r>
              <a:rPr lang="es-ES" sz="1000" dirty="0" err="1" smtClean="0">
                <a:latin typeface="Arial" charset="0"/>
              </a:rPr>
              <a:t>Gironès</a:t>
            </a:r>
            <a:r>
              <a:rPr lang="es-ES" sz="1000" dirty="0" smtClean="0">
                <a:latin typeface="Arial" charset="0"/>
              </a:rPr>
              <a:t> 848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es-ES" sz="1000" dirty="0" err="1" smtClean="0">
                <a:latin typeface="Arial" charset="0"/>
              </a:rPr>
              <a:t>Alt</a:t>
            </a:r>
            <a:r>
              <a:rPr lang="es-ES" sz="1000" dirty="0" smtClean="0">
                <a:latin typeface="Arial" charset="0"/>
              </a:rPr>
              <a:t> </a:t>
            </a:r>
            <a:r>
              <a:rPr lang="es-ES" sz="1000" dirty="0" err="1">
                <a:latin typeface="Arial" charset="0"/>
              </a:rPr>
              <a:t>Empordà</a:t>
            </a:r>
            <a:r>
              <a:rPr lang="es-ES" sz="1000" dirty="0">
                <a:latin typeface="Arial" charset="0"/>
              </a:rPr>
              <a:t> </a:t>
            </a:r>
            <a:r>
              <a:rPr lang="es-ES" sz="1000" dirty="0" smtClean="0">
                <a:latin typeface="Arial" charset="0"/>
              </a:rPr>
              <a:t>419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es-ES" sz="1000" dirty="0" err="1" smtClean="0">
                <a:latin typeface="Arial" charset="0"/>
              </a:rPr>
              <a:t>Baix</a:t>
            </a:r>
            <a:r>
              <a:rPr lang="es-ES" sz="1000" dirty="0" smtClean="0">
                <a:latin typeface="Arial" charset="0"/>
              </a:rPr>
              <a:t> </a:t>
            </a:r>
            <a:r>
              <a:rPr lang="es-ES" sz="1000" dirty="0" err="1">
                <a:latin typeface="Arial" charset="0"/>
              </a:rPr>
              <a:t>Empordà</a:t>
            </a:r>
            <a:r>
              <a:rPr lang="es-ES" sz="1000" dirty="0">
                <a:latin typeface="Arial" charset="0"/>
              </a:rPr>
              <a:t> </a:t>
            </a:r>
            <a:r>
              <a:rPr lang="es-ES" sz="1000" dirty="0" smtClean="0">
                <a:latin typeface="Arial" charset="0"/>
              </a:rPr>
              <a:t>633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es-ES" sz="1000" dirty="0" err="1" smtClean="0">
                <a:latin typeface="Arial" charset="0"/>
              </a:rPr>
              <a:t>Garrotxa</a:t>
            </a:r>
            <a:r>
              <a:rPr lang="es-ES" sz="1000" dirty="0" smtClean="0">
                <a:latin typeface="Arial" charset="0"/>
              </a:rPr>
              <a:t> 28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es-ES" sz="1000" dirty="0" smtClean="0">
                <a:latin typeface="Arial" charset="0"/>
              </a:rPr>
              <a:t>Selva </a:t>
            </a:r>
            <a:r>
              <a:rPr lang="es-ES" sz="1000" dirty="0">
                <a:latin typeface="Arial" charset="0"/>
              </a:rPr>
              <a:t>305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3F5BA2-923A-4D76-B298-45DC5752A037}" type="slidenum">
              <a:rPr lang="es-ES"/>
              <a:pPr/>
              <a:t>21</a:t>
            </a:fld>
            <a:endParaRPr lang="es-ES"/>
          </a:p>
        </p:txBody>
      </p:sp>
      <p:sp>
        <p:nvSpPr>
          <p:cNvPr id="563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a-ES" sz="1000" b="1" dirty="0">
                <a:latin typeface="Arial" charset="0"/>
              </a:rPr>
              <a:t>Sessions informatives per persones consumidores</a:t>
            </a:r>
          </a:p>
          <a:p>
            <a:r>
              <a:rPr lang="ca-ES" sz="1000" dirty="0">
                <a:latin typeface="Arial" charset="0"/>
              </a:rPr>
              <a:t>Xerrades i/o sessions informatives, d’una durada entre una i dues hores i adreçades als diferents col·lectius de persones consumidores i usuàries.</a:t>
            </a:r>
          </a:p>
          <a:p>
            <a:r>
              <a:rPr lang="ca-ES" sz="1000" dirty="0">
                <a:latin typeface="Arial" charset="0"/>
              </a:rPr>
              <a:t> S’ofereixen, entre d’altres, les xerrades següents:</a:t>
            </a:r>
            <a:endParaRPr lang="es-ES" sz="1000" dirty="0">
              <a:latin typeface="Arial" charset="0"/>
            </a:endParaRPr>
          </a:p>
          <a:p>
            <a:pPr lvl="1">
              <a:buFontTx/>
              <a:buChar char="•"/>
            </a:pPr>
            <a:r>
              <a:rPr lang="ca-ES" dirty="0"/>
              <a:t>Els aspectes quotidians del consum.</a:t>
            </a:r>
          </a:p>
          <a:p>
            <a:pPr lvl="1">
              <a:buFontTx/>
              <a:buChar char="•"/>
            </a:pPr>
            <a:r>
              <a:rPr lang="ca-ES" dirty="0"/>
              <a:t>Els fraus més freqüents de consum per la gent gran</a:t>
            </a:r>
          </a:p>
          <a:p>
            <a:pPr lvl="1">
              <a:buFontTx/>
              <a:buChar char="•"/>
            </a:pPr>
            <a:r>
              <a:rPr lang="ca-ES" dirty="0"/>
              <a:t>La seguretat a la llar per a la gent gran.</a:t>
            </a:r>
          </a:p>
          <a:p>
            <a:pPr lvl="1">
              <a:buFontTx/>
              <a:buChar char="•"/>
            </a:pPr>
            <a:endParaRPr lang="ca-ES" sz="1000" dirty="0">
              <a:latin typeface="Arial" charset="0"/>
            </a:endParaRPr>
          </a:p>
          <a:p>
            <a:r>
              <a:rPr lang="ca-ES" sz="1000" b="1" dirty="0">
                <a:latin typeface="Arial" charset="0"/>
              </a:rPr>
              <a:t>Sessions informatives per comerciants:</a:t>
            </a:r>
            <a:r>
              <a:rPr lang="ca-ES" sz="1000" dirty="0">
                <a:latin typeface="Arial" charset="0"/>
              </a:rPr>
              <a:t> </a:t>
            </a:r>
          </a:p>
          <a:p>
            <a:r>
              <a:rPr lang="ca-ES" sz="1000" dirty="0">
                <a:latin typeface="Arial" charset="0"/>
              </a:rPr>
              <a:t>La formació dirigida als agents econòmics té l’objectiu d’informar sobre els requisits de la seva activitat relacionats amb els drets i deures de les persones consumidores i usuàries per tal d’evitar i prevenir les irregularitats detectades en el mercat.</a:t>
            </a:r>
          </a:p>
          <a:p>
            <a:r>
              <a:rPr lang="ca-ES" sz="1000" dirty="0">
                <a:latin typeface="Arial" charset="0"/>
              </a:rPr>
              <a:t>Es poden sol·licitar, entre d’altres, les xerrades següents:</a:t>
            </a:r>
          </a:p>
          <a:p>
            <a:pPr lvl="1">
              <a:buFontTx/>
              <a:buChar char="•"/>
            </a:pPr>
            <a:r>
              <a:rPr lang="ca-ES" dirty="0"/>
              <a:t>Els requisits dels establiments comercials.</a:t>
            </a:r>
          </a:p>
          <a:p>
            <a:pPr lvl="1">
              <a:buFontTx/>
              <a:buChar char="•"/>
            </a:pPr>
            <a:r>
              <a:rPr lang="ca-ES" dirty="0"/>
              <a:t>El </a:t>
            </a:r>
            <a:r>
              <a:rPr lang="ca-ES" dirty="0" smtClean="0"/>
              <a:t>Codi </a:t>
            </a:r>
            <a:r>
              <a:rPr lang="ca-ES" dirty="0"/>
              <a:t>de Consum.</a:t>
            </a:r>
          </a:p>
          <a:p>
            <a:pPr lvl="1">
              <a:buFontTx/>
              <a:buChar char="•"/>
            </a:pPr>
            <a:r>
              <a:rPr lang="ca-ES" dirty="0"/>
              <a:t>El foment de l’arbitratge de consum.</a:t>
            </a:r>
            <a:endParaRPr lang="es-E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CF621F-4EB5-48C5-8F8F-058A15F5BD90}" type="slidenum">
              <a:rPr lang="es-ES"/>
              <a:pPr/>
              <a:t>22</a:t>
            </a:fld>
            <a:endParaRPr lang="es-ES"/>
          </a:p>
        </p:txBody>
      </p:sp>
      <p:sp>
        <p:nvSpPr>
          <p:cNvPr id="466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6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a-ES" dirty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B04B4B-A506-4CF0-9869-279832612E67}" type="slidenum">
              <a:rPr lang="es-ES"/>
              <a:pPr/>
              <a:t>2</a:t>
            </a:fld>
            <a:endParaRPr lang="es-ES"/>
          </a:p>
        </p:txBody>
      </p:sp>
      <p:sp>
        <p:nvSpPr>
          <p:cNvPr id="548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" name="Rectangle 3"/>
          <p:cNvSpPr>
            <a:spLocks noGrp="1" noChangeArrowheads="1"/>
          </p:cNvSpPr>
          <p:nvPr>
            <p:ph type="body" idx="3"/>
          </p:nvPr>
        </p:nvSpPr>
        <p:spPr>
          <a:xfrm>
            <a:off x="487561" y="4640263"/>
            <a:ext cx="5889625" cy="490140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a-ES" sz="1400" b="1" u="sng" dirty="0"/>
              <a:t>Total consultes 012:</a:t>
            </a:r>
            <a:r>
              <a:rPr lang="ca-ES" sz="1400" b="1" dirty="0"/>
              <a:t>   </a:t>
            </a:r>
            <a:r>
              <a:rPr lang="ca-ES" sz="1400" dirty="0"/>
              <a:t>28,502 (Sobre consum de productes i serveis)</a:t>
            </a:r>
          </a:p>
          <a:p>
            <a:pPr>
              <a:lnSpc>
                <a:spcPct val="80000"/>
              </a:lnSpc>
            </a:pPr>
            <a:endParaRPr lang="ca-ES" sz="800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ca-ES" sz="800" dirty="0">
                <a:latin typeface="Arial" charset="0"/>
              </a:rPr>
              <a:t>Les consultes totals de Catalunya no inclouen les del Consells </a:t>
            </a:r>
            <a:r>
              <a:rPr lang="ca-ES" sz="800" dirty="0" smtClean="0">
                <a:latin typeface="Arial" charset="0"/>
              </a:rPr>
              <a:t>Comarcals</a:t>
            </a:r>
          </a:p>
          <a:p>
            <a:pPr>
              <a:lnSpc>
                <a:spcPct val="80000"/>
              </a:lnSpc>
            </a:pPr>
            <a:endParaRPr lang="ca-ES" sz="800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ca-ES" sz="900" b="1" u="sng" dirty="0" smtClean="0">
                <a:latin typeface="Arial" charset="0"/>
              </a:rPr>
              <a:t>Girona:</a:t>
            </a:r>
          </a:p>
          <a:p>
            <a:pPr>
              <a:lnSpc>
                <a:spcPct val="80000"/>
              </a:lnSpc>
            </a:pPr>
            <a:endParaRPr lang="ca-ES" sz="900" b="1" u="sng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ca-ES" sz="900" dirty="0">
                <a:latin typeface="Arial" charset="0"/>
              </a:rPr>
              <a:t>Consultes totals </a:t>
            </a:r>
            <a:r>
              <a:rPr lang="ca-ES" sz="900" dirty="0" smtClean="0">
                <a:latin typeface="Arial" charset="0"/>
              </a:rPr>
              <a:t>2012: 9,528.  Consultes </a:t>
            </a:r>
            <a:r>
              <a:rPr lang="ca-ES" sz="900" dirty="0">
                <a:latin typeface="Arial" charset="0"/>
              </a:rPr>
              <a:t>totals </a:t>
            </a:r>
            <a:r>
              <a:rPr lang="ca-ES" sz="900" dirty="0" smtClean="0">
                <a:latin typeface="Arial" charset="0"/>
              </a:rPr>
              <a:t>2011</a:t>
            </a:r>
            <a:r>
              <a:rPr lang="ca-ES" sz="900" dirty="0">
                <a:latin typeface="Arial" charset="0"/>
              </a:rPr>
              <a:t>: 8.785.</a:t>
            </a:r>
            <a:r>
              <a:rPr lang="ca-ES" sz="900" b="1" dirty="0" smtClean="0">
                <a:latin typeface="Arial" charset="0"/>
              </a:rPr>
              <a:t> Increment del 8,46%</a:t>
            </a:r>
          </a:p>
          <a:p>
            <a:pPr>
              <a:lnSpc>
                <a:spcPct val="80000"/>
              </a:lnSpc>
            </a:pPr>
            <a:endParaRPr lang="ca-ES" sz="900" b="1" dirty="0">
              <a:solidFill>
                <a:srgbClr val="C00000"/>
              </a:solidFill>
              <a:latin typeface="Arial" charset="0"/>
            </a:endParaRPr>
          </a:p>
          <a:p>
            <a:pPr>
              <a:lnSpc>
                <a:spcPct val="80000"/>
              </a:lnSpc>
            </a:pPr>
            <a:endParaRPr lang="ca-ES" sz="900" b="1" dirty="0">
              <a:solidFill>
                <a:srgbClr val="C00000"/>
              </a:solidFill>
              <a:latin typeface="Arial" charset="0"/>
            </a:endParaRPr>
          </a:p>
          <a:p>
            <a:pPr>
              <a:lnSpc>
                <a:spcPct val="80000"/>
              </a:lnSpc>
            </a:pPr>
            <a:endParaRPr lang="ca-ES" sz="900" b="1" dirty="0" smtClean="0"/>
          </a:p>
          <a:p>
            <a:pPr>
              <a:lnSpc>
                <a:spcPct val="80000"/>
              </a:lnSpc>
            </a:pPr>
            <a:endParaRPr lang="ca-ES" sz="900" b="1" dirty="0"/>
          </a:p>
          <a:p>
            <a:pPr>
              <a:lnSpc>
                <a:spcPct val="80000"/>
              </a:lnSpc>
            </a:pPr>
            <a:endParaRPr lang="ca-ES" sz="900" b="1" dirty="0" smtClean="0"/>
          </a:p>
          <a:p>
            <a:pPr>
              <a:lnSpc>
                <a:spcPct val="80000"/>
              </a:lnSpc>
            </a:pPr>
            <a:endParaRPr lang="ca-ES" sz="900" b="1" dirty="0"/>
          </a:p>
          <a:p>
            <a:pPr>
              <a:lnSpc>
                <a:spcPct val="80000"/>
              </a:lnSpc>
            </a:pPr>
            <a:endParaRPr lang="ca-ES" sz="900" b="1" dirty="0" smtClean="0"/>
          </a:p>
          <a:p>
            <a:pPr>
              <a:lnSpc>
                <a:spcPct val="80000"/>
              </a:lnSpc>
            </a:pPr>
            <a:endParaRPr lang="ca-ES" sz="900" b="1" dirty="0"/>
          </a:p>
          <a:p>
            <a:pPr>
              <a:lnSpc>
                <a:spcPct val="80000"/>
              </a:lnSpc>
            </a:pPr>
            <a:endParaRPr lang="ca-ES" sz="900" b="1" dirty="0" smtClean="0"/>
          </a:p>
          <a:p>
            <a:pPr>
              <a:lnSpc>
                <a:spcPct val="80000"/>
              </a:lnSpc>
            </a:pPr>
            <a:endParaRPr lang="ca-ES" sz="900" b="1" dirty="0"/>
          </a:p>
          <a:p>
            <a:pPr>
              <a:lnSpc>
                <a:spcPct val="80000"/>
              </a:lnSpc>
            </a:pPr>
            <a:endParaRPr lang="ca-ES" sz="900" b="1" dirty="0" smtClean="0"/>
          </a:p>
          <a:p>
            <a:pPr>
              <a:lnSpc>
                <a:spcPct val="80000"/>
              </a:lnSpc>
            </a:pPr>
            <a:endParaRPr lang="ca-ES" sz="900" b="1" dirty="0"/>
          </a:p>
          <a:p>
            <a:pPr>
              <a:lnSpc>
                <a:spcPct val="80000"/>
              </a:lnSpc>
            </a:pPr>
            <a:endParaRPr lang="ca-ES" sz="900" b="1" dirty="0" smtClean="0"/>
          </a:p>
          <a:p>
            <a:pPr>
              <a:lnSpc>
                <a:spcPct val="80000"/>
              </a:lnSpc>
            </a:pPr>
            <a:endParaRPr lang="ca-ES" sz="900" b="1" dirty="0"/>
          </a:p>
          <a:p>
            <a:pPr>
              <a:lnSpc>
                <a:spcPct val="80000"/>
              </a:lnSpc>
            </a:pPr>
            <a:r>
              <a:rPr lang="ca-ES" sz="800" b="1" u="sng" dirty="0">
                <a:latin typeface="Arial" charset="0"/>
              </a:rPr>
              <a:t>ACC:</a:t>
            </a:r>
          </a:p>
          <a:p>
            <a:r>
              <a:rPr lang="ca-ES" sz="800" dirty="0">
                <a:latin typeface="Arial" charset="0"/>
              </a:rPr>
              <a:t>Consultes ateses a l’ACC: 14,788  (l’any 2011: 9.231)</a:t>
            </a:r>
          </a:p>
          <a:p>
            <a:r>
              <a:rPr lang="ca-ES" sz="800" dirty="0">
                <a:latin typeface="Arial" charset="0"/>
              </a:rPr>
              <a:t>                -5.110 (un 34,56%) per correu electrònic o formulari web (l’any 2011 un 41,24%)</a:t>
            </a:r>
          </a:p>
          <a:p>
            <a:pPr lvl="1">
              <a:buFontTx/>
              <a:buChar char="-"/>
            </a:pPr>
            <a:r>
              <a:rPr lang="ca-ES" sz="800" dirty="0">
                <a:latin typeface="Arial" charset="0"/>
              </a:rPr>
              <a:t>8.216 (un 55,56%) de forma presencial (l’any 2011 un 49,31 %)</a:t>
            </a:r>
          </a:p>
          <a:p>
            <a:pPr lvl="1">
              <a:buFontTx/>
              <a:buChar char="-"/>
            </a:pPr>
            <a:r>
              <a:rPr lang="ca-ES" sz="800" dirty="0">
                <a:latin typeface="Arial" charset="0"/>
              </a:rPr>
              <a:t> 1.462 (un 9,89%) via telefònica directa a l’ACC</a:t>
            </a:r>
          </a:p>
          <a:p>
            <a:r>
              <a:rPr lang="ca-ES" sz="800" dirty="0">
                <a:latin typeface="Arial" charset="0"/>
              </a:rPr>
              <a:t>Consultes 012 : 28.502 consultes (l’any 2011: 55,359)</a:t>
            </a:r>
          </a:p>
          <a:p>
            <a:pPr>
              <a:lnSpc>
                <a:spcPct val="80000"/>
              </a:lnSpc>
            </a:pPr>
            <a:endParaRPr lang="ca-ES" sz="800" dirty="0">
              <a:latin typeface="Arial" charset="0"/>
            </a:endParaRPr>
          </a:p>
          <a:p>
            <a:r>
              <a:rPr lang="ca-ES" sz="800" dirty="0"/>
              <a:t>Cal destacar l’ any 2012 </a:t>
            </a:r>
            <a:r>
              <a:rPr lang="ca-ES" sz="800" b="1" dirty="0"/>
              <a:t>dos fets  remarcables </a:t>
            </a:r>
            <a:r>
              <a:rPr lang="ca-ES" sz="800" dirty="0"/>
              <a:t>que han tingut un gran ressò tant en les persones consumidores com pel que fa al nombre total de consultes i reclamacions rebudes per l’ACC </a:t>
            </a:r>
          </a:p>
          <a:p>
            <a:r>
              <a:rPr lang="ca-ES" sz="800" dirty="0"/>
              <a:t> </a:t>
            </a:r>
          </a:p>
          <a:p>
            <a:r>
              <a:rPr lang="ca-ES" sz="800" dirty="0"/>
              <a:t>1r. En febrer la companyia aèria </a:t>
            </a:r>
            <a:r>
              <a:rPr lang="ca-ES" sz="800" b="1" dirty="0"/>
              <a:t>SPANAIR </a:t>
            </a:r>
            <a:r>
              <a:rPr lang="ca-ES" sz="800" dirty="0"/>
              <a:t> va deixar de volar , deixant a terra a un gran nombre de persones que havien comprat i pagat els seus bitllets i no van poder fer ús d’aquest servei contractat. </a:t>
            </a:r>
          </a:p>
          <a:p>
            <a:r>
              <a:rPr lang="ca-ES" sz="800" dirty="0"/>
              <a:t>Des de l’ACC  i des del 012 es va donar prioritat a aquest tema , recollint les reclamacions dels afectat s i atenent les seves consultes per informant-los de quins eren els seus drets  com a usuaris i les passes a seguir per reclamar-los un cop la companya es va declarar en concurs de creditors..</a:t>
            </a:r>
          </a:p>
          <a:p>
            <a:r>
              <a:rPr lang="ca-ES" sz="800" dirty="0"/>
              <a:t>2n. En octubre de  2012 l’ACC va arribar a un acord amb </a:t>
            </a:r>
            <a:r>
              <a:rPr lang="ca-ES" sz="800" b="1" dirty="0"/>
              <a:t>Catalunya Caixa</a:t>
            </a:r>
            <a:r>
              <a:rPr lang="ca-ES" sz="800" dirty="0"/>
              <a:t> per tramitar per la via arbitral un gruix important de les reclamacions de les persones que havien adquirit </a:t>
            </a:r>
            <a:r>
              <a:rPr lang="ca-ES" sz="800" b="1" dirty="0"/>
              <a:t>participacions preferents</a:t>
            </a:r>
            <a:r>
              <a:rPr lang="ca-ES" sz="800" dirty="0"/>
              <a:t> i deute subordinat amb data de venciment a aquesta entitat i que no podien recuperar les quantitats invertides </a:t>
            </a:r>
            <a:endParaRPr lang="ca-ES" sz="800" b="1" u="sng" dirty="0">
              <a:latin typeface="Arial" charset="0"/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6240218"/>
              </p:ext>
            </p:extLst>
          </p:nvPr>
        </p:nvGraphicFramePr>
        <p:xfrm>
          <a:off x="991617" y="5653236"/>
          <a:ext cx="4536504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  <a:gridCol w="576064"/>
                <a:gridCol w="504056"/>
                <a:gridCol w="288032"/>
                <a:gridCol w="1008112"/>
                <a:gridCol w="576064"/>
                <a:gridCol w="576064"/>
              </a:tblGrid>
              <a:tr h="144016"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Consultes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2012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2011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2012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2011</a:t>
                      </a:r>
                      <a:endParaRPr lang="ca-ES" sz="10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ACC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1586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1607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0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Gironès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402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288</a:t>
                      </a:r>
                      <a:endParaRPr lang="ca-ES" sz="10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Alt Empordà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2778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1853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0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La Selva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808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965</a:t>
                      </a:r>
                      <a:endParaRPr lang="ca-ES" sz="1000" dirty="0"/>
                    </a:p>
                  </a:txBody>
                  <a:tcPr/>
                </a:tc>
              </a:tr>
              <a:tr h="160392"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Baix Empordà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839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990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0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Pla de l’Estany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1132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1298</a:t>
                      </a:r>
                      <a:endParaRPr lang="ca-ES" sz="1000" dirty="0"/>
                    </a:p>
                  </a:txBody>
                  <a:tcPr/>
                </a:tc>
              </a:tr>
              <a:tr h="132576"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Garrotxa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1656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1492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0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Ripollès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327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292</a:t>
                      </a:r>
                      <a:endParaRPr lang="ca-ES" sz="1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222DA3-5390-420C-9CAC-72D53DC05B7C}" type="slidenum">
              <a:rPr lang="es-ES"/>
              <a:pPr/>
              <a:t>3</a:t>
            </a:fld>
            <a:endParaRPr lang="es-ES"/>
          </a:p>
        </p:txBody>
      </p:sp>
      <p:sp>
        <p:nvSpPr>
          <p:cNvPr id="518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" name="Rectangle 3"/>
          <p:cNvSpPr>
            <a:spLocks noGrp="1" noChangeArrowheads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s-ES" b="1" u="sng" dirty="0">
                <a:latin typeface="Arial" charset="0"/>
              </a:rPr>
              <a:t>Girona:</a:t>
            </a:r>
          </a:p>
          <a:p>
            <a:endParaRPr lang="ca-ES" dirty="0">
              <a:latin typeface="Arial" charset="0"/>
            </a:endParaRPr>
          </a:p>
          <a:p>
            <a:r>
              <a:rPr lang="ca-ES" sz="1000" dirty="0">
                <a:latin typeface="Arial" charset="0"/>
              </a:rPr>
              <a:t>Consultes </a:t>
            </a:r>
            <a:r>
              <a:rPr lang="ca-ES" sz="1000" dirty="0" smtClean="0">
                <a:latin typeface="Arial" charset="0"/>
              </a:rPr>
              <a:t>totals a Girona: 9.528 (2011</a:t>
            </a:r>
            <a:r>
              <a:rPr lang="ca-ES" sz="1000" dirty="0">
                <a:latin typeface="Arial" charset="0"/>
              </a:rPr>
              <a:t>: </a:t>
            </a:r>
            <a:r>
              <a:rPr lang="ca-ES" sz="1000" dirty="0" smtClean="0">
                <a:latin typeface="Arial" charset="0"/>
              </a:rPr>
              <a:t>8.785) Representen un increment del 8,46%</a:t>
            </a:r>
          </a:p>
          <a:p>
            <a:r>
              <a:rPr lang="ca-ES" sz="1000" dirty="0" smtClean="0">
                <a:latin typeface="Arial" charset="0"/>
              </a:rPr>
              <a:t>Consultes al SSTT de Girona: 1586 (2011: 1607). Representen una disminució del  1,31%</a:t>
            </a:r>
          </a:p>
          <a:p>
            <a:endParaRPr lang="ca-ES" dirty="0" smtClean="0">
              <a:latin typeface="Arial" charset="0"/>
            </a:endParaRPr>
          </a:p>
          <a:p>
            <a:pPr lvl="1"/>
            <a:endParaRPr lang="ca-ES" dirty="0" smtClean="0">
              <a:latin typeface="Arial" charset="0"/>
            </a:endParaRPr>
          </a:p>
          <a:p>
            <a:pPr lvl="1"/>
            <a:endParaRPr lang="ca-ES" dirty="0" smtClean="0">
              <a:latin typeface="Arial" charset="0"/>
            </a:endParaRPr>
          </a:p>
          <a:p>
            <a:pPr lvl="1"/>
            <a:endParaRPr lang="ca-ES" dirty="0" smtClean="0">
              <a:latin typeface="Arial" charset="0"/>
            </a:endParaRPr>
          </a:p>
          <a:p>
            <a:pPr lvl="1"/>
            <a:endParaRPr lang="ca-ES" dirty="0">
              <a:latin typeface="Arial" charset="0"/>
            </a:endParaRPr>
          </a:p>
          <a:p>
            <a:pPr lvl="1"/>
            <a:endParaRPr lang="ca-ES" dirty="0" smtClean="0">
              <a:latin typeface="Arial" charset="0"/>
            </a:endParaRPr>
          </a:p>
          <a:p>
            <a:pPr lvl="1"/>
            <a:endParaRPr lang="ca-ES" dirty="0">
              <a:latin typeface="Arial" charset="0"/>
            </a:endParaRPr>
          </a:p>
          <a:p>
            <a:pPr lvl="1"/>
            <a:endParaRPr lang="ca-ES" dirty="0" smtClean="0">
              <a:latin typeface="Arial" charset="0"/>
            </a:endParaRPr>
          </a:p>
          <a:p>
            <a:pPr lvl="1"/>
            <a:endParaRPr lang="ca-ES" dirty="0">
              <a:latin typeface="Arial" charset="0"/>
            </a:endParaRPr>
          </a:p>
          <a:p>
            <a:pPr lvl="1"/>
            <a:endParaRPr lang="ca-ES" dirty="0">
              <a:latin typeface="Arial" charset="0"/>
            </a:endParaRPr>
          </a:p>
          <a:p>
            <a:r>
              <a:rPr lang="ca-ES" b="1" u="sng" dirty="0">
                <a:latin typeface="Arial" charset="0"/>
              </a:rPr>
              <a:t>Secció de Consum de l’ACC (Girona</a:t>
            </a:r>
            <a:r>
              <a:rPr lang="ca-ES" dirty="0">
                <a:latin typeface="Arial" charset="0"/>
              </a:rPr>
              <a:t>)</a:t>
            </a:r>
          </a:p>
          <a:p>
            <a:endParaRPr lang="ca-ES" dirty="0">
              <a:latin typeface="Arial" charset="0"/>
            </a:endParaRPr>
          </a:p>
          <a:p>
            <a:r>
              <a:rPr lang="ca-ES" dirty="0">
                <a:latin typeface="Arial" charset="0"/>
              </a:rPr>
              <a:t>Domina l’atenció presencial , les consultes que arriben per correu electrònic són encara poques</a:t>
            </a:r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4724480"/>
              </p:ext>
            </p:extLst>
          </p:nvPr>
        </p:nvGraphicFramePr>
        <p:xfrm>
          <a:off x="991617" y="5658172"/>
          <a:ext cx="4536504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  <a:gridCol w="576064"/>
                <a:gridCol w="504056"/>
                <a:gridCol w="288032"/>
                <a:gridCol w="1008112"/>
                <a:gridCol w="576064"/>
                <a:gridCol w="576064"/>
              </a:tblGrid>
              <a:tr h="144016"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Consultes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2012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2011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2012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2011</a:t>
                      </a:r>
                      <a:endParaRPr lang="ca-ES" sz="10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ACC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1586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1607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0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Gironès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402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288</a:t>
                      </a:r>
                      <a:endParaRPr lang="ca-ES" sz="10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Alt Empordà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2778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1853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0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La Selva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808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965</a:t>
                      </a:r>
                      <a:endParaRPr lang="ca-ES" sz="1000" dirty="0"/>
                    </a:p>
                  </a:txBody>
                  <a:tcPr/>
                </a:tc>
              </a:tr>
              <a:tr h="160392"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Baix Empordà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839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990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0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Pla de l’Estany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1132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1298</a:t>
                      </a:r>
                      <a:endParaRPr lang="ca-ES" sz="1000" dirty="0"/>
                    </a:p>
                  </a:txBody>
                  <a:tcPr/>
                </a:tc>
              </a:tr>
              <a:tr h="132576"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Garrotxa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1656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1492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0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Ripollès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327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292</a:t>
                      </a:r>
                      <a:endParaRPr lang="ca-ES" sz="1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75A3F6-E244-4D38-A57B-033F7DD94280}" type="slidenum">
              <a:rPr lang="es-ES"/>
              <a:pPr/>
              <a:t>4</a:t>
            </a:fld>
            <a:endParaRPr lang="es-ES"/>
          </a:p>
        </p:txBody>
      </p:sp>
      <p:sp>
        <p:nvSpPr>
          <p:cNvPr id="441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657215"/>
              </p:ext>
            </p:extLst>
          </p:nvPr>
        </p:nvGraphicFramePr>
        <p:xfrm>
          <a:off x="991617" y="5221188"/>
          <a:ext cx="4536504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  <a:gridCol w="576064"/>
                <a:gridCol w="504056"/>
                <a:gridCol w="288032"/>
                <a:gridCol w="1008112"/>
                <a:gridCol w="576064"/>
                <a:gridCol w="576064"/>
              </a:tblGrid>
              <a:tr h="144016"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Reclamacions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2012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2011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2012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2011</a:t>
                      </a:r>
                      <a:endParaRPr lang="ca-ES" sz="10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ACC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1167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907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0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Gironès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350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293</a:t>
                      </a:r>
                      <a:endParaRPr lang="ca-ES" sz="10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Alt Empordà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483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440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0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La Selva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360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981</a:t>
                      </a:r>
                      <a:endParaRPr lang="ca-ES" sz="1000" dirty="0"/>
                    </a:p>
                  </a:txBody>
                  <a:tcPr/>
                </a:tc>
              </a:tr>
              <a:tr h="160392"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Baix Empordà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339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461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0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Pla de l’Estany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177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158</a:t>
                      </a:r>
                      <a:endParaRPr lang="ca-ES" sz="1000" dirty="0"/>
                    </a:p>
                  </a:txBody>
                  <a:tcPr/>
                </a:tc>
              </a:tr>
              <a:tr h="132576"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Garrotxa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580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703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0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Ripollès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90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70</a:t>
                      </a:r>
                      <a:endParaRPr lang="ca-ES" sz="1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4056299"/>
              </p:ext>
            </p:extLst>
          </p:nvPr>
        </p:nvGraphicFramePr>
        <p:xfrm>
          <a:off x="1135633" y="6589340"/>
          <a:ext cx="4632906" cy="25398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10 Marcador de notas"/>
          <p:cNvSpPr>
            <a:spLocks noGrp="1"/>
          </p:cNvSpPr>
          <p:nvPr>
            <p:ph type="body" idx="3"/>
          </p:nvPr>
        </p:nvSpPr>
        <p:spPr>
          <a:xfrm>
            <a:off x="673577" y="4686499"/>
            <a:ext cx="5388610" cy="427910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a-ES" sz="1000" dirty="0" smtClean="0">
                <a:latin typeface="Arial" charset="0"/>
              </a:rPr>
              <a:t>Reclamacions per sectors: SSTT Girona 1.167 (2011: 907). Increment del  28,67%</a:t>
            </a:r>
          </a:p>
          <a:p>
            <a:pPr>
              <a:lnSpc>
                <a:spcPct val="80000"/>
              </a:lnSpc>
            </a:pPr>
            <a:endParaRPr lang="ca-ES" sz="1000" dirty="0" smtClean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ca-ES" sz="1000" dirty="0" smtClean="0">
                <a:latin typeface="Arial" charset="0"/>
              </a:rPr>
              <a:t>Total demarcació de Girona: 3.546  (2011: 4.024) Disminució del 11,88%</a:t>
            </a:r>
            <a:endParaRPr lang="ca-ES" sz="1000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240F81-0243-4D2C-87CE-42A868457203}" type="slidenum">
              <a:rPr lang="es-ES"/>
              <a:pPr/>
              <a:t>5</a:t>
            </a:fld>
            <a:endParaRPr lang="es-ES"/>
          </a:p>
        </p:txBody>
      </p:sp>
      <p:sp>
        <p:nvSpPr>
          <p:cNvPr id="443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graphicFrame>
        <p:nvGraphicFramePr>
          <p:cNvPr id="10" name="9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1794380"/>
              </p:ext>
            </p:extLst>
          </p:nvPr>
        </p:nvGraphicFramePr>
        <p:xfrm>
          <a:off x="991617" y="5221188"/>
          <a:ext cx="4536504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  <a:gridCol w="576064"/>
                <a:gridCol w="504056"/>
                <a:gridCol w="288032"/>
                <a:gridCol w="1008112"/>
                <a:gridCol w="576064"/>
                <a:gridCol w="576064"/>
              </a:tblGrid>
              <a:tr h="144016"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Mediacions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2012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2011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2012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2011</a:t>
                      </a:r>
                      <a:endParaRPr lang="ca-ES" sz="10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ACC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219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429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0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Gironès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101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115</a:t>
                      </a:r>
                      <a:endParaRPr lang="ca-ES" sz="10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Alt Empordà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226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234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0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La Selva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485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413</a:t>
                      </a:r>
                      <a:endParaRPr lang="ca-ES" sz="1000" dirty="0"/>
                    </a:p>
                  </a:txBody>
                  <a:tcPr/>
                </a:tc>
              </a:tr>
              <a:tr h="160392"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Baix Empordà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145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287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0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Pla de l’Estany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136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52</a:t>
                      </a:r>
                      <a:endParaRPr lang="ca-ES" sz="1000" dirty="0"/>
                    </a:p>
                  </a:txBody>
                  <a:tcPr/>
                </a:tc>
              </a:tr>
              <a:tr h="132576"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Garrotxa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349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437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a-ES" sz="10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Ripollès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52</a:t>
                      </a:r>
                      <a:endParaRPr lang="ca-E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sz="1000" dirty="0" smtClean="0"/>
                        <a:t>61</a:t>
                      </a:r>
                      <a:endParaRPr lang="ca-ES" sz="1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10 Marcador de notas"/>
          <p:cNvSpPr>
            <a:spLocks noGrp="1"/>
          </p:cNvSpPr>
          <p:nvPr>
            <p:ph type="body" idx="3"/>
          </p:nvPr>
        </p:nvSpPr>
        <p:spPr>
          <a:xfrm>
            <a:off x="673577" y="4686499"/>
            <a:ext cx="5388610" cy="427910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a-ES" sz="1000" dirty="0" smtClean="0">
                <a:latin typeface="Arial" charset="0"/>
              </a:rPr>
              <a:t>Mediacions per sectors: SSTT Girona 219 (2011: 429). Increment del  48,95%</a:t>
            </a:r>
          </a:p>
          <a:p>
            <a:pPr>
              <a:lnSpc>
                <a:spcPct val="80000"/>
              </a:lnSpc>
            </a:pPr>
            <a:endParaRPr lang="ca-ES" sz="1000" dirty="0" smtClean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ca-ES" sz="1000" dirty="0" smtClean="0">
                <a:latin typeface="Arial" charset="0"/>
              </a:rPr>
              <a:t>Total demarcació de Girona: 1.713  (2011: 2.029) Disminució del 16,07%</a:t>
            </a:r>
            <a:endParaRPr lang="ca-ES" sz="1000" dirty="0"/>
          </a:p>
        </p:txBody>
      </p:sp>
      <p:graphicFrame>
        <p:nvGraphicFramePr>
          <p:cNvPr id="1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8668485"/>
              </p:ext>
            </p:extLst>
          </p:nvPr>
        </p:nvGraphicFramePr>
        <p:xfrm>
          <a:off x="1135633" y="6661348"/>
          <a:ext cx="4044131" cy="238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4D4616-9B76-425E-9201-81566349240C}" type="slidenum">
              <a:rPr lang="es-ES"/>
              <a:pPr/>
              <a:t>6</a:t>
            </a:fld>
            <a:endParaRPr lang="es-ES"/>
          </a:p>
        </p:txBody>
      </p:sp>
      <p:sp>
        <p:nvSpPr>
          <p:cNvPr id="488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8452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a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311200-A53C-4D66-9E7A-7C570F02F6EB}" type="slidenum">
              <a:rPr lang="es-ES"/>
              <a:pPr/>
              <a:t>7</a:t>
            </a:fld>
            <a:endParaRPr lang="es-ES"/>
          </a:p>
        </p:txBody>
      </p:sp>
      <p:sp>
        <p:nvSpPr>
          <p:cNvPr id="445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" name="Rectangle 3"/>
          <p:cNvSpPr>
            <a:spLocks noGrp="1" noChangeArrowheads="1"/>
          </p:cNvSpPr>
          <p:nvPr>
            <p:ph type="body" sz="quarter" idx="10"/>
          </p:nvPr>
        </p:nvSpPr>
        <p:spPr>
          <a:xfrm>
            <a:off x="673577" y="4686499"/>
            <a:ext cx="5388610" cy="4855169"/>
          </a:xfrm>
        </p:spPr>
        <p:txBody>
          <a:bodyPr/>
          <a:lstStyle/>
          <a:p>
            <a:r>
              <a:rPr lang="ca-ES" sz="1000" dirty="0">
                <a:latin typeface="Arial" charset="0"/>
              </a:rPr>
              <a:t>Arbitratge:</a:t>
            </a:r>
          </a:p>
          <a:p>
            <a:r>
              <a:rPr lang="ca-ES" sz="1000" dirty="0">
                <a:latin typeface="Arial" charset="0"/>
              </a:rPr>
              <a:t>És un procediment extrajudicial de solució de reclamacions en l’àmbit de consum que es caracteritza per ser voluntari, àgil i gratuït. El procediment neix quan les parts enfrontades, en no posar-se d’acord en la solució més adequada, tot i les actuacions de mediació dutes a terme, decideixen posar en mans d’un tribunal arbitral la seva controvèrsia, i es comprometen a complir la resolució que aquest dicti. La resolució que emet aquest Col·legi Arbitral s’anomena laude.</a:t>
            </a:r>
          </a:p>
          <a:p>
            <a:r>
              <a:rPr lang="ca-ES" sz="1000" dirty="0">
                <a:latin typeface="Arial" charset="0"/>
              </a:rPr>
              <a:t>La llei diu que allò que resolgui el Col·legi Arbitral, té valor de cosa jutjada, és a dir, té els mateixos efectes que una sentència judicial i, per tant, és executable.</a:t>
            </a:r>
          </a:p>
          <a:p>
            <a:endParaRPr lang="ca-ES" sz="1000" dirty="0" smtClean="0">
              <a:latin typeface="Arial" charset="0"/>
            </a:endParaRPr>
          </a:p>
          <a:p>
            <a:r>
              <a:rPr lang="ca-ES" sz="1000" dirty="0" smtClean="0">
                <a:latin typeface="Arial" charset="0"/>
              </a:rPr>
              <a:t>Laudes </a:t>
            </a:r>
            <a:r>
              <a:rPr lang="ca-ES" sz="1000" dirty="0">
                <a:latin typeface="Arial" charset="0"/>
              </a:rPr>
              <a:t>totals </a:t>
            </a:r>
            <a:r>
              <a:rPr lang="ca-ES" sz="1000" dirty="0" smtClean="0">
                <a:latin typeface="Arial" charset="0"/>
              </a:rPr>
              <a:t>2012: 166</a:t>
            </a:r>
          </a:p>
          <a:p>
            <a:r>
              <a:rPr lang="ca-ES" sz="1000" dirty="0">
                <a:latin typeface="Arial" charset="0"/>
              </a:rPr>
              <a:t>Laudes totals </a:t>
            </a:r>
            <a:r>
              <a:rPr lang="ca-ES" sz="1000" dirty="0" smtClean="0">
                <a:latin typeface="Arial" charset="0"/>
              </a:rPr>
              <a:t>2011: 214</a:t>
            </a:r>
            <a:endParaRPr lang="ca-ES" sz="1000" dirty="0">
              <a:latin typeface="Arial" charset="0"/>
            </a:endParaRPr>
          </a:p>
          <a:p>
            <a:r>
              <a:rPr lang="ca-ES" sz="1000" dirty="0">
                <a:latin typeface="Arial" charset="0"/>
              </a:rPr>
              <a:t>Laudes totals </a:t>
            </a:r>
            <a:r>
              <a:rPr lang="ca-ES" sz="1000" dirty="0" smtClean="0">
                <a:latin typeface="Arial" charset="0"/>
              </a:rPr>
              <a:t>2010: 184</a:t>
            </a:r>
            <a:endParaRPr lang="ca-ES" sz="1000" dirty="0">
              <a:latin typeface="Arial" charset="0"/>
            </a:endParaRPr>
          </a:p>
          <a:p>
            <a:endParaRPr lang="es-ES" sz="1000" b="1" dirty="0"/>
          </a:p>
          <a:p>
            <a:r>
              <a:rPr lang="ca-ES" sz="1000" dirty="0">
                <a:latin typeface="Arial" charset="0"/>
              </a:rPr>
              <a:t>Índex de resolució: 3</a:t>
            </a:r>
            <a:r>
              <a:rPr lang="ca-ES" sz="1000" dirty="0" smtClean="0">
                <a:latin typeface="Arial" charset="0"/>
              </a:rPr>
              <a:t>2,99%</a:t>
            </a:r>
            <a:endParaRPr lang="ca-ES" sz="1000" dirty="0">
              <a:latin typeface="Arial" charset="0"/>
            </a:endParaRPr>
          </a:p>
          <a:p>
            <a:r>
              <a:rPr lang="ca-ES" sz="1000" dirty="0">
                <a:latin typeface="Arial" charset="0"/>
              </a:rPr>
              <a:t>	Reclamacions: 	</a:t>
            </a:r>
            <a:r>
              <a:rPr lang="ca-ES" sz="1000" dirty="0" smtClean="0">
                <a:latin typeface="Arial" charset="0"/>
              </a:rPr>
              <a:t>1.167</a:t>
            </a:r>
            <a:endParaRPr lang="ca-ES" sz="1000" dirty="0">
              <a:latin typeface="Arial" charset="0"/>
            </a:endParaRPr>
          </a:p>
          <a:p>
            <a:r>
              <a:rPr lang="ca-ES" sz="1000" dirty="0">
                <a:latin typeface="Arial" charset="0"/>
              </a:rPr>
              <a:t>	Mediacions	</a:t>
            </a:r>
            <a:r>
              <a:rPr lang="ca-ES" sz="1000" dirty="0" smtClean="0">
                <a:latin typeface="Arial" charset="0"/>
              </a:rPr>
              <a:t>219</a:t>
            </a:r>
            <a:endParaRPr lang="ca-ES" sz="1000" dirty="0">
              <a:latin typeface="Arial" charset="0"/>
            </a:endParaRPr>
          </a:p>
          <a:p>
            <a:r>
              <a:rPr lang="ca-ES" sz="1000" dirty="0">
                <a:latin typeface="Arial" charset="0"/>
              </a:rPr>
              <a:t>	Laudes	</a:t>
            </a:r>
            <a:r>
              <a:rPr lang="ca-ES" sz="1000" dirty="0" smtClean="0">
                <a:latin typeface="Arial" charset="0"/>
              </a:rPr>
              <a:t>166</a:t>
            </a:r>
            <a:endParaRPr lang="ca-ES" sz="1000" dirty="0">
              <a:latin typeface="Arial" charset="0"/>
            </a:endParaRPr>
          </a:p>
          <a:p>
            <a:endParaRPr lang="ca-ES" sz="1000" dirty="0">
              <a:latin typeface="Arial" charset="0"/>
            </a:endParaRPr>
          </a:p>
        </p:txBody>
      </p:sp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4469053"/>
              </p:ext>
            </p:extLst>
          </p:nvPr>
        </p:nvGraphicFramePr>
        <p:xfrm>
          <a:off x="2143745" y="7381428"/>
          <a:ext cx="3751480" cy="22042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34D7BB-9808-4232-BA6C-7FEC37E3FC4F}" type="slidenum">
              <a:rPr lang="es-ES"/>
              <a:pPr/>
              <a:t>8</a:t>
            </a:fld>
            <a:endParaRPr lang="es-ES"/>
          </a:p>
        </p:txBody>
      </p:sp>
      <p:sp>
        <p:nvSpPr>
          <p:cNvPr id="447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" name="Rectangle 3"/>
          <p:cNvSpPr>
            <a:spLocks noGrp="1" noChangeArrowheads="1"/>
          </p:cNvSpPr>
          <p:nvPr>
            <p:ph type="body" sz="quarter" idx="10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a-ES" sz="1000" dirty="0">
                <a:latin typeface="Arial" charset="0"/>
              </a:rPr>
              <a:t>Des de l’any 2005 s’ha produït un increment del </a:t>
            </a:r>
            <a:r>
              <a:rPr lang="ca-ES" sz="1000" dirty="0" smtClean="0">
                <a:latin typeface="Arial" charset="0"/>
              </a:rPr>
              <a:t>75,36% </a:t>
            </a:r>
            <a:r>
              <a:rPr lang="ca-ES" sz="1000" dirty="0">
                <a:latin typeface="Arial" charset="0"/>
              </a:rPr>
              <a:t>en el nombre d’establiments adherits</a:t>
            </a:r>
          </a:p>
          <a:p>
            <a:pPr>
              <a:lnSpc>
                <a:spcPct val="90000"/>
              </a:lnSpc>
            </a:pPr>
            <a:r>
              <a:rPr lang="ca-ES" sz="1000" dirty="0">
                <a:latin typeface="Arial" charset="0"/>
              </a:rPr>
              <a:t>Els establiments adherits a Girona són el 17,35% del total dels adherits a la JACC (6.047)</a:t>
            </a:r>
          </a:p>
          <a:p>
            <a:pPr>
              <a:lnSpc>
                <a:spcPct val="90000"/>
              </a:lnSpc>
            </a:pPr>
            <a:r>
              <a:rPr lang="ca-ES" sz="1000" dirty="0">
                <a:latin typeface="Arial" charset="0"/>
              </a:rPr>
              <a:t>Els establiments de Girona són un 11,03% del Total de Catalunya</a:t>
            </a:r>
          </a:p>
          <a:p>
            <a:pPr>
              <a:lnSpc>
                <a:spcPct val="90000"/>
              </a:lnSpc>
            </a:pPr>
            <a:endParaRPr lang="ca-ES" sz="1000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ca-ES" sz="1000" dirty="0">
                <a:latin typeface="Arial" charset="0"/>
              </a:rPr>
              <a:t>Segons dades de l’IDESCAT: </a:t>
            </a:r>
          </a:p>
          <a:p>
            <a:pPr>
              <a:lnSpc>
                <a:spcPct val="90000"/>
              </a:lnSpc>
            </a:pPr>
            <a:r>
              <a:rPr lang="ca-ES" sz="1000" dirty="0">
                <a:latin typeface="Arial" charset="0"/>
              </a:rPr>
              <a:t>Girona: 66.682 establiments d’empreses i professionals.</a:t>
            </a:r>
          </a:p>
          <a:p>
            <a:pPr>
              <a:lnSpc>
                <a:spcPct val="90000"/>
              </a:lnSpc>
            </a:pPr>
            <a:endParaRPr lang="ca-ES" sz="1000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ca-ES" sz="1000" dirty="0"/>
              <a:t>Alt Empordà:	13.810</a:t>
            </a:r>
          </a:p>
          <a:p>
            <a:pPr>
              <a:lnSpc>
                <a:spcPct val="90000"/>
              </a:lnSpc>
            </a:pPr>
            <a:r>
              <a:rPr lang="es-ES" sz="1000" dirty="0" err="1"/>
              <a:t>Baix</a:t>
            </a:r>
            <a:r>
              <a:rPr lang="es-ES" sz="1000" dirty="0"/>
              <a:t> </a:t>
            </a:r>
            <a:r>
              <a:rPr lang="es-ES" sz="1000" dirty="0" err="1"/>
              <a:t>Empordà</a:t>
            </a:r>
            <a:r>
              <a:rPr lang="es-ES" sz="1000" dirty="0"/>
              <a:t>:	12.683</a:t>
            </a:r>
          </a:p>
          <a:p>
            <a:pPr>
              <a:lnSpc>
                <a:spcPct val="90000"/>
              </a:lnSpc>
            </a:pPr>
            <a:r>
              <a:rPr lang="es-ES" sz="1000" dirty="0" err="1"/>
              <a:t>Cerdanya</a:t>
            </a:r>
            <a:r>
              <a:rPr lang="es-ES" sz="1000" dirty="0"/>
              <a:t>:	2.318</a:t>
            </a:r>
          </a:p>
          <a:p>
            <a:pPr>
              <a:lnSpc>
                <a:spcPct val="90000"/>
              </a:lnSpc>
            </a:pPr>
            <a:r>
              <a:rPr lang="es-ES" sz="1000" dirty="0" err="1"/>
              <a:t>Garrotxa</a:t>
            </a:r>
            <a:r>
              <a:rPr lang="es-ES" sz="1000" dirty="0"/>
              <a:t>:	5.111</a:t>
            </a:r>
          </a:p>
          <a:p>
            <a:pPr>
              <a:lnSpc>
                <a:spcPct val="90000"/>
              </a:lnSpc>
            </a:pPr>
            <a:r>
              <a:rPr lang="es-ES" sz="1000" dirty="0" err="1"/>
              <a:t>Gironès</a:t>
            </a:r>
            <a:r>
              <a:rPr lang="es-ES" sz="1000" dirty="0"/>
              <a:t>:	15.407</a:t>
            </a:r>
          </a:p>
          <a:p>
            <a:pPr>
              <a:lnSpc>
                <a:spcPct val="90000"/>
              </a:lnSpc>
            </a:pPr>
            <a:r>
              <a:rPr lang="es-ES" sz="1000" dirty="0"/>
              <a:t>Pla de </a:t>
            </a:r>
            <a:r>
              <a:rPr lang="es-ES" sz="1000" dirty="0" err="1"/>
              <a:t>l’Estany</a:t>
            </a:r>
            <a:r>
              <a:rPr lang="es-ES" sz="1000" dirty="0"/>
              <a:t>:	2.602</a:t>
            </a:r>
          </a:p>
          <a:p>
            <a:pPr>
              <a:lnSpc>
                <a:spcPct val="90000"/>
              </a:lnSpc>
            </a:pPr>
            <a:r>
              <a:rPr lang="es-ES" sz="1000" dirty="0" err="1"/>
              <a:t>Ripollès</a:t>
            </a:r>
            <a:r>
              <a:rPr lang="es-ES" sz="1000" dirty="0"/>
              <a:t>:	2.588</a:t>
            </a:r>
          </a:p>
          <a:p>
            <a:pPr>
              <a:lnSpc>
                <a:spcPct val="90000"/>
              </a:lnSpc>
            </a:pPr>
            <a:r>
              <a:rPr lang="es-ES" sz="1000" dirty="0"/>
              <a:t>Selva:	12.163</a:t>
            </a:r>
            <a:endParaRPr lang="ca-ES" sz="1000" dirty="0"/>
          </a:p>
          <a:p>
            <a:pPr>
              <a:lnSpc>
                <a:spcPct val="90000"/>
              </a:lnSpc>
            </a:pPr>
            <a:r>
              <a:rPr lang="ca-ES" sz="1000" dirty="0">
                <a:latin typeface="Arial" charset="0"/>
              </a:rPr>
              <a:t>	</a:t>
            </a:r>
          </a:p>
          <a:p>
            <a:pPr>
              <a:lnSpc>
                <a:spcPct val="90000"/>
              </a:lnSpc>
            </a:pPr>
            <a:r>
              <a:rPr lang="ca-ES" sz="1000" dirty="0">
                <a:latin typeface="Arial" charset="0"/>
              </a:rPr>
              <a:t>Total Catalunya: 604.817 establiments</a:t>
            </a:r>
            <a:endParaRPr lang="es-ES" sz="1000" dirty="0">
              <a:latin typeface="Arial" charset="0"/>
            </a:endParaRPr>
          </a:p>
          <a:p>
            <a:pPr>
              <a:lnSpc>
                <a:spcPct val="90000"/>
              </a:lnSpc>
            </a:pPr>
            <a:endParaRPr lang="es-ES" sz="1000" dirty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rgbClr val="00418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3428" y="1030289"/>
            <a:ext cx="10335000" cy="327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10 Imagen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040" y="288325"/>
            <a:ext cx="3916800" cy="5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6"/>
          <p:cNvSpPr txBox="1">
            <a:spLocks noChangeArrowheads="1"/>
          </p:cNvSpPr>
          <p:nvPr userDrawn="1"/>
        </p:nvSpPr>
        <p:spPr bwMode="auto">
          <a:xfrm>
            <a:off x="0" y="2420888"/>
            <a:ext cx="990600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ca-ES" sz="3600" i="1" dirty="0" smtClean="0">
                <a:solidFill>
                  <a:schemeClr val="bg1"/>
                </a:solidFill>
              </a:rPr>
              <a:t>Balanç d’actuacions </a:t>
            </a:r>
          </a:p>
          <a:p>
            <a:pPr algn="ctr"/>
            <a:r>
              <a:rPr lang="ca-ES" sz="3600" i="1" dirty="0" smtClean="0">
                <a:solidFill>
                  <a:schemeClr val="bg1"/>
                </a:solidFill>
              </a:rPr>
              <a:t>de l’Agència Catalana del Consum </a:t>
            </a:r>
          </a:p>
          <a:p>
            <a:pPr algn="ctr"/>
            <a:r>
              <a:rPr lang="ca-ES" sz="3600" i="1" dirty="0" smtClean="0">
                <a:solidFill>
                  <a:schemeClr val="bg1"/>
                </a:solidFill>
              </a:rPr>
              <a:t>a la demarcació de Girona al 2012 </a:t>
            </a:r>
            <a:endParaRPr lang="ca-ES" sz="3600" i="1" dirty="0">
              <a:solidFill>
                <a:schemeClr val="bg1"/>
              </a:solidFill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0" y="4868813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a-ES" sz="2400" dirty="0" smtClean="0">
                <a:solidFill>
                  <a:schemeClr val="bg1"/>
                </a:solidFill>
              </a:rPr>
              <a:t>Girona, 22 de maig </a:t>
            </a:r>
            <a:r>
              <a:rPr lang="ca-ES" sz="2400" dirty="0">
                <a:solidFill>
                  <a:schemeClr val="bg1"/>
                </a:solidFill>
              </a:rPr>
              <a:t>de </a:t>
            </a:r>
            <a:r>
              <a:rPr lang="ca-ES" sz="2400" dirty="0" smtClean="0">
                <a:solidFill>
                  <a:schemeClr val="bg1"/>
                </a:solidFill>
              </a:rPr>
              <a:t>2013</a:t>
            </a:r>
            <a:endParaRPr lang="ca-E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5822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ítulo, objetos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228600"/>
            <a:ext cx="6934200" cy="685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81000" y="1295400"/>
            <a:ext cx="4419600" cy="4648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953000" y="1295400"/>
            <a:ext cx="4419600" cy="4648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0"/>
          </p:nvPr>
        </p:nvSpPr>
        <p:spPr>
          <a:xfrm>
            <a:off x="2819400" y="6248400"/>
            <a:ext cx="3136900" cy="457200"/>
          </a:xfrm>
        </p:spPr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381000" y="6248400"/>
            <a:ext cx="2063750" cy="457200"/>
          </a:xfrm>
        </p:spPr>
        <p:txBody>
          <a:bodyPr/>
          <a:lstStyle>
            <a:lvl1pPr>
              <a:defRPr/>
            </a:lvl1pPr>
          </a:lstStyle>
          <a:p>
            <a:fld id="{AA51171A-E9EF-4029-978E-C3D29E2A9F4E}" type="slidenum">
              <a:rPr lang="es-ES_tradnl"/>
              <a:pPr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651500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 dirty="0"/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2750" y="6453336"/>
            <a:ext cx="1029860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 b="0">
                <a:latin typeface="+mn-lt"/>
              </a:defRPr>
            </a:lvl1pPr>
          </a:lstStyle>
          <a:p>
            <a:fld id="{3EDB4E7B-E93E-4E55-A76D-6A4924DF7C7C}" type="slidenum">
              <a:rPr lang="es-ES_tradnl"/>
              <a:pPr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397782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81000" y="1295400"/>
            <a:ext cx="8991600" cy="4648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2AAF733-3716-4AE0-9EB2-364F5B894CC7}" type="slidenum">
              <a:rPr lang="es-ES_tradnl"/>
              <a:pPr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68353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81000" y="1295400"/>
            <a:ext cx="4419600" cy="46482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953000" y="1295400"/>
            <a:ext cx="4419600" cy="46482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A8AB957-8A93-4C45-A3C2-012E547DBF55}" type="slidenum">
              <a:rPr lang="es-ES_tradnl"/>
              <a:pPr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248004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ítulo y grá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228600"/>
            <a:ext cx="6934200" cy="685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gráfico"/>
          <p:cNvSpPr>
            <a:spLocks noGrp="1"/>
          </p:cNvSpPr>
          <p:nvPr>
            <p:ph type="chart" idx="1"/>
          </p:nvPr>
        </p:nvSpPr>
        <p:spPr>
          <a:xfrm>
            <a:off x="381000" y="1295400"/>
            <a:ext cx="8991600" cy="4648200"/>
          </a:xfrm>
          <a:prstGeom prst="rect">
            <a:avLst/>
          </a:prstGeom>
        </p:spPr>
        <p:txBody>
          <a:bodyPr/>
          <a:lstStyle/>
          <a:p>
            <a:endParaRPr lang="ca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0"/>
          </p:nvPr>
        </p:nvSpPr>
        <p:spPr>
          <a:xfrm>
            <a:off x="2819400" y="6248400"/>
            <a:ext cx="3136900" cy="457200"/>
          </a:xfrm>
        </p:spPr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381000" y="6248400"/>
            <a:ext cx="2063750" cy="457200"/>
          </a:xfrm>
        </p:spPr>
        <p:txBody>
          <a:bodyPr/>
          <a:lstStyle>
            <a:lvl1pPr>
              <a:defRPr/>
            </a:lvl1pPr>
          </a:lstStyle>
          <a:p>
            <a:fld id="{54FDFE04-ABDD-4F06-ACA7-FD5B1959270B}" type="slidenum">
              <a:rPr lang="es-ES_tradnl"/>
              <a:pPr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05471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228600"/>
            <a:ext cx="6934200" cy="685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381000" y="1295400"/>
            <a:ext cx="8991600" cy="4648200"/>
          </a:xfrm>
          <a:prstGeom prst="rect">
            <a:avLst/>
          </a:prstGeom>
        </p:spPr>
        <p:txBody>
          <a:bodyPr/>
          <a:lstStyle/>
          <a:p>
            <a:endParaRPr lang="ca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0"/>
          </p:nvPr>
        </p:nvSpPr>
        <p:spPr>
          <a:xfrm>
            <a:off x="2819400" y="6248400"/>
            <a:ext cx="3136900" cy="457200"/>
          </a:xfrm>
        </p:spPr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381000" y="6248400"/>
            <a:ext cx="2063750" cy="457200"/>
          </a:xfrm>
        </p:spPr>
        <p:txBody>
          <a:bodyPr/>
          <a:lstStyle>
            <a:lvl1pPr>
              <a:defRPr/>
            </a:lvl1pPr>
          </a:lstStyle>
          <a:p>
            <a:fld id="{43162BC4-6CE5-4FB3-92B5-451B9D21FADC}" type="slidenum">
              <a:rPr lang="es-ES_tradnl"/>
              <a:pPr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912411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ítulo, 1 obje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228600"/>
            <a:ext cx="6934200" cy="685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81000" y="1295400"/>
            <a:ext cx="4419600" cy="4648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953000" y="1295400"/>
            <a:ext cx="4419600" cy="22479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4953000" y="3695700"/>
            <a:ext cx="4419600" cy="22479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0"/>
          </p:nvPr>
        </p:nvSpPr>
        <p:spPr>
          <a:xfrm>
            <a:off x="2819400" y="6248400"/>
            <a:ext cx="3136900" cy="457200"/>
          </a:xfrm>
        </p:spPr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381000" y="6248400"/>
            <a:ext cx="2063750" cy="457200"/>
          </a:xfrm>
        </p:spPr>
        <p:txBody>
          <a:bodyPr/>
          <a:lstStyle>
            <a:lvl1pPr>
              <a:defRPr/>
            </a:lvl1pPr>
          </a:lstStyle>
          <a:p>
            <a:fld id="{80858B80-2767-4111-87EE-16C6CAAA45C5}" type="slidenum">
              <a:rPr lang="es-ES_tradnl"/>
              <a:pPr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021869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ítulo, tex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228600"/>
            <a:ext cx="6934200" cy="685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381000" y="1295400"/>
            <a:ext cx="4419600" cy="4648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953000" y="1295400"/>
            <a:ext cx="4419600" cy="22479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4953000" y="3695700"/>
            <a:ext cx="4419600" cy="22479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0"/>
          </p:nvPr>
        </p:nvSpPr>
        <p:spPr>
          <a:xfrm>
            <a:off x="2819400" y="6248400"/>
            <a:ext cx="3136900" cy="457200"/>
          </a:xfrm>
        </p:spPr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381000" y="6248400"/>
            <a:ext cx="2063750" cy="457200"/>
          </a:xfrm>
        </p:spPr>
        <p:txBody>
          <a:bodyPr/>
          <a:lstStyle>
            <a:lvl1pPr>
              <a:defRPr/>
            </a:lvl1pPr>
          </a:lstStyle>
          <a:p>
            <a:fld id="{C9855A4D-F35D-4BEB-9C50-FD3B3EFE0A26}" type="slidenum">
              <a:rPr lang="es-ES_tradnl"/>
              <a:pPr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53992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_tradnl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865898A-0F66-4A85-A488-1CC820B38A61}" type="slidenum">
              <a:rPr lang="es-ES_tradnl"/>
              <a:pPr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53424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906000" cy="1066800"/>
          </a:xfrm>
          <a:prstGeom prst="rect">
            <a:avLst/>
          </a:prstGeom>
          <a:solidFill>
            <a:srgbClr val="00418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s-ES_tradnl" sz="2400">
                <a:solidFill>
                  <a:srgbClr val="004189"/>
                </a:solidFill>
                <a:latin typeface="Times"/>
              </a:rPr>
              <a:t> </a:t>
            </a:r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6951" y="1066805"/>
            <a:ext cx="11507127" cy="17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3265" y="76201"/>
            <a:ext cx="6353911" cy="9045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a-ES" dirty="0" err="1" smtClean="0"/>
              <a:t>Título</a:t>
            </a:r>
            <a:r>
              <a:rPr lang="ca-ES" dirty="0" smtClean="0"/>
              <a:t> de la diapositiva	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4350" y="6248400"/>
            <a:ext cx="339830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Times"/>
              </a:defRPr>
            </a:lvl1pPr>
          </a:lstStyle>
          <a:p>
            <a:endParaRPr lang="es-ES_tradnl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2750" y="6453336"/>
            <a:ext cx="1029860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 b="0">
                <a:latin typeface="+mn-lt"/>
              </a:defRPr>
            </a:lvl1pPr>
          </a:lstStyle>
          <a:p>
            <a:fld id="{3EDB4E7B-E93E-4E55-A76D-6A4924DF7C7C}" type="slidenum">
              <a:rPr lang="es-ES_tradnl"/>
              <a:pPr/>
              <a:t>‹#›</a:t>
            </a:fld>
            <a:endParaRPr lang="es-ES_tradnl"/>
          </a:p>
        </p:txBody>
      </p:sp>
      <p:pic>
        <p:nvPicPr>
          <p:cNvPr id="8" name="10 Imagen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091" y="370418"/>
            <a:ext cx="2859429" cy="394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1600" b="1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 b="1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 b="1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b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sum.cat/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2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D94C69-B899-4779-AB13-2820F0008F7A}" type="slidenum">
              <a:rPr lang="es-ES_tradnl"/>
              <a:pPr/>
              <a:t>9</a:t>
            </a:fld>
            <a:endParaRPr lang="es-ES_tradnl"/>
          </a:p>
        </p:txBody>
      </p:sp>
      <p:sp>
        <p:nvSpPr>
          <p:cNvPr id="4976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6362582" cy="685800"/>
          </a:xfrm>
        </p:spPr>
        <p:txBody>
          <a:bodyPr/>
          <a:lstStyle/>
          <a:p>
            <a:r>
              <a:rPr lang="ca-ES" sz="2800" dirty="0"/>
              <a:t>Companyies amb més reclamacions</a:t>
            </a:r>
            <a:br>
              <a:rPr lang="ca-ES" sz="2800" dirty="0"/>
            </a:br>
            <a:r>
              <a:rPr lang="ca-ES" sz="2800" dirty="0"/>
              <a:t>(Catalunya)</a:t>
            </a:r>
          </a:p>
        </p:txBody>
      </p:sp>
      <p:graphicFrame>
        <p:nvGraphicFramePr>
          <p:cNvPr id="5" name="Group 8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282101060"/>
              </p:ext>
            </p:extLst>
          </p:nvPr>
        </p:nvGraphicFramePr>
        <p:xfrm>
          <a:off x="416496" y="1556792"/>
          <a:ext cx="9037342" cy="4382400"/>
        </p:xfrm>
        <a:graphic>
          <a:graphicData uri="http://schemas.openxmlformats.org/drawingml/2006/table">
            <a:tbl>
              <a:tblPr/>
              <a:tblGrid>
                <a:gridCol w="3240360"/>
                <a:gridCol w="1800200"/>
                <a:gridCol w="1512168"/>
                <a:gridCol w="1188469"/>
                <a:gridCol w="1296145"/>
              </a:tblGrid>
              <a:tr h="2880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Companyia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Reclamacions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Mediacions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Laudes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Resolució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3216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Spanair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3.574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33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Catalunya Caixa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2.812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29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Vodafone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1.694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741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440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70%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45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Telefónica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1.209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513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396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75%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ca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France </a:t>
                      </a:r>
                      <a:r>
                        <a:rPr kumimoji="0" lang="ca-E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Telecom</a:t>
                      </a:r>
                      <a:r>
                        <a:rPr kumimoji="0" lang="ca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/ Orange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1,090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332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76%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98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Endesa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591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169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41%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Vueling</a:t>
                      </a:r>
                      <a:endParaRPr kumimoji="0" lang="ca-E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51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ca-E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Ryanair</a:t>
                      </a:r>
                      <a:endParaRPr kumimoji="0" lang="ca-E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791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Bankia</a:t>
                      </a:r>
                      <a:endParaRPr kumimoji="0" lang="ca-E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219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4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Gas Natural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3524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E4F9D5-00FA-4F32-812E-173546FF8FF1}" type="slidenum">
              <a:rPr lang="es-ES_tradnl"/>
              <a:pPr/>
              <a:t>10</a:t>
            </a:fld>
            <a:endParaRPr lang="es-ES_tradnl"/>
          </a:p>
        </p:txBody>
      </p:sp>
      <p:sp>
        <p:nvSpPr>
          <p:cNvPr id="564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Denúncies</a:t>
            </a:r>
          </a:p>
        </p:txBody>
      </p:sp>
      <p:sp>
        <p:nvSpPr>
          <p:cNvPr id="564228" name="Text Box 4"/>
          <p:cNvSpPr txBox="1">
            <a:spLocks noChangeArrowheads="1"/>
          </p:cNvSpPr>
          <p:nvPr/>
        </p:nvSpPr>
        <p:spPr bwMode="auto">
          <a:xfrm>
            <a:off x="344488" y="1268413"/>
            <a:ext cx="275590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ca-ES" sz="2400" b="1" dirty="0"/>
              <a:t>Denúncies: </a:t>
            </a:r>
            <a:r>
              <a:rPr lang="ca-ES" sz="2400" b="1" dirty="0" smtClean="0"/>
              <a:t>189</a:t>
            </a:r>
            <a:endParaRPr lang="ca-ES" sz="2000" b="1" dirty="0" smtClean="0"/>
          </a:p>
          <a:p>
            <a:r>
              <a:rPr lang="ca-ES" sz="2000" dirty="0" smtClean="0"/>
              <a:t>(2011: 296)</a:t>
            </a:r>
            <a:endParaRPr lang="ca-ES" sz="2000" dirty="0"/>
          </a:p>
        </p:txBody>
      </p:sp>
      <p:sp>
        <p:nvSpPr>
          <p:cNvPr id="564229" name="AutoShape 5"/>
          <p:cNvSpPr>
            <a:spLocks noChangeArrowheads="1"/>
          </p:cNvSpPr>
          <p:nvPr/>
        </p:nvSpPr>
        <p:spPr bwMode="auto">
          <a:xfrm rot="10800000">
            <a:off x="3558872" y="1239322"/>
            <a:ext cx="288925" cy="409575"/>
          </a:xfrm>
          <a:prstGeom prst="upArrow">
            <a:avLst>
              <a:gd name="adj1" fmla="val 50000"/>
              <a:gd name="adj2" fmla="val 3544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a-ES"/>
          </a:p>
        </p:txBody>
      </p:sp>
      <p:sp>
        <p:nvSpPr>
          <p:cNvPr id="564230" name="Text Box 6"/>
          <p:cNvSpPr txBox="1">
            <a:spLocks noChangeArrowheads="1"/>
          </p:cNvSpPr>
          <p:nvPr/>
        </p:nvSpPr>
        <p:spPr bwMode="auto">
          <a:xfrm>
            <a:off x="3970293" y="1312347"/>
            <a:ext cx="9669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ca-ES" b="1" dirty="0" smtClean="0"/>
              <a:t>36,15%</a:t>
            </a:r>
            <a:endParaRPr lang="es-ES" b="1" dirty="0"/>
          </a:p>
        </p:txBody>
      </p:sp>
      <p:graphicFrame>
        <p:nvGraphicFramePr>
          <p:cNvPr id="9" name="Object 3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355762376"/>
              </p:ext>
            </p:extLst>
          </p:nvPr>
        </p:nvGraphicFramePr>
        <p:xfrm>
          <a:off x="488504" y="2037854"/>
          <a:ext cx="8926512" cy="447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18324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3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1069478335"/>
              </p:ext>
            </p:extLst>
          </p:nvPr>
        </p:nvGraphicFramePr>
        <p:xfrm>
          <a:off x="346868" y="1536855"/>
          <a:ext cx="9332912" cy="51792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B1C6578-A6D1-4FFA-BF00-FF49CE33A015}" type="slidenum">
              <a:rPr lang="es-ES_tradnl"/>
              <a:pPr/>
              <a:t>11</a:t>
            </a:fld>
            <a:endParaRPr lang="es-ES_tradnl"/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/>
              <a:t>Actuacions </a:t>
            </a:r>
            <a:r>
              <a:rPr lang="ca-ES" dirty="0" smtClean="0"/>
              <a:t>inspectores</a:t>
            </a:r>
            <a:endParaRPr lang="ca-ES" dirty="0"/>
          </a:p>
        </p:txBody>
      </p:sp>
      <p:sp>
        <p:nvSpPr>
          <p:cNvPr id="493572" name="Text Box 4"/>
          <p:cNvSpPr txBox="1">
            <a:spLocks noChangeArrowheads="1"/>
          </p:cNvSpPr>
          <p:nvPr/>
        </p:nvSpPr>
        <p:spPr bwMode="auto">
          <a:xfrm>
            <a:off x="1065212" y="1370664"/>
            <a:ext cx="822417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ca-ES" sz="2000" b="1" dirty="0">
                <a:latin typeface="Arial" charset="0"/>
              </a:rPr>
              <a:t>Total: </a:t>
            </a:r>
            <a:r>
              <a:rPr lang="ca-ES" sz="2000" b="1" dirty="0" smtClean="0"/>
              <a:t>2.100</a:t>
            </a:r>
            <a:r>
              <a:rPr lang="ca-ES" sz="2000" b="1" dirty="0" smtClean="0">
                <a:latin typeface="Arial" charset="0"/>
              </a:rPr>
              <a:t> </a:t>
            </a:r>
            <a:r>
              <a:rPr lang="ca-ES" sz="2000" b="1" dirty="0">
                <a:latin typeface="Arial" charset="0"/>
              </a:rPr>
              <a:t>actuacions inspectores (</a:t>
            </a:r>
            <a:r>
              <a:rPr lang="ca-ES" sz="2000" b="1" dirty="0" smtClean="0">
                <a:latin typeface="Arial" charset="0"/>
              </a:rPr>
              <a:t>10,79% </a:t>
            </a:r>
            <a:r>
              <a:rPr lang="ca-ES" sz="2000" b="1" dirty="0">
                <a:latin typeface="Arial" charset="0"/>
              </a:rPr>
              <a:t>del total Catalunya)</a:t>
            </a:r>
            <a:endParaRPr lang="es-ES" sz="2000" b="1" dirty="0">
              <a:latin typeface="Arial" charset="0"/>
            </a:endParaRPr>
          </a:p>
        </p:txBody>
      </p:sp>
      <p:sp>
        <p:nvSpPr>
          <p:cNvPr id="493573" name="AutoShape 5"/>
          <p:cNvSpPr>
            <a:spLocks noChangeArrowheads="1"/>
          </p:cNvSpPr>
          <p:nvPr/>
        </p:nvSpPr>
        <p:spPr bwMode="auto">
          <a:xfrm rot="10800000">
            <a:off x="8479929" y="1864350"/>
            <a:ext cx="144462" cy="360363"/>
          </a:xfrm>
          <a:prstGeom prst="upArrow">
            <a:avLst>
              <a:gd name="adj1" fmla="val 50000"/>
              <a:gd name="adj2" fmla="val 6236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a-ES" b="1"/>
          </a:p>
        </p:txBody>
      </p:sp>
      <p:sp>
        <p:nvSpPr>
          <p:cNvPr id="493574" name="Text Box 6"/>
          <p:cNvSpPr txBox="1">
            <a:spLocks noChangeArrowheads="1"/>
          </p:cNvSpPr>
          <p:nvPr/>
        </p:nvSpPr>
        <p:spPr bwMode="auto">
          <a:xfrm>
            <a:off x="8697416" y="1884443"/>
            <a:ext cx="9669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ca-ES" dirty="0" smtClean="0"/>
              <a:t>39,10%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09309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2A41AF9-08E5-422D-8792-4D38F9C7CEC8}" type="slidenum">
              <a:rPr lang="es-ES_tradnl"/>
              <a:pPr/>
              <a:t>12</a:t>
            </a:fld>
            <a:endParaRPr lang="es-ES_tradnl"/>
          </a:p>
        </p:txBody>
      </p:sp>
      <p:sp>
        <p:nvSpPr>
          <p:cNvPr id="45465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6668616" cy="685800"/>
          </a:xfrm>
        </p:spPr>
        <p:txBody>
          <a:bodyPr/>
          <a:lstStyle/>
          <a:p>
            <a:r>
              <a:rPr lang="ca-ES" sz="2800" dirty="0"/>
              <a:t>Actuacions inspectores per campanya</a:t>
            </a:r>
          </a:p>
        </p:txBody>
      </p:sp>
      <p:graphicFrame>
        <p:nvGraphicFramePr>
          <p:cNvPr id="6" name="Group 12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4802432"/>
              </p:ext>
            </p:extLst>
          </p:nvPr>
        </p:nvGraphicFramePr>
        <p:xfrm>
          <a:off x="488504" y="1862353"/>
          <a:ext cx="8929688" cy="3551815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6120803"/>
                <a:gridCol w="2808885"/>
              </a:tblGrid>
              <a:tr h="373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Campanya</a:t>
                      </a:r>
                      <a:endParaRPr kumimoji="0" lang="ca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Nombre d’actuacions</a:t>
                      </a:r>
                      <a:endParaRPr kumimoji="0" lang="ca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19088"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a-ES" sz="1400" b="1" dirty="0">
                          <a:effectLst/>
                        </a:rPr>
                        <a:t>CAMPANYES DE CONTROL DE PRODUCTES</a:t>
                      </a:r>
                      <a:endParaRPr lang="ca-ES" sz="14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ca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a-ES" sz="1400" dirty="0" smtClean="0">
                          <a:effectLst/>
                        </a:rPr>
                        <a:t>    Control </a:t>
                      </a:r>
                      <a:r>
                        <a:rPr lang="ca-ES" sz="1400" dirty="0">
                          <a:effectLst/>
                        </a:rPr>
                        <a:t>sistemàtic de productes alimentaris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40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54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b"/>
                </a:tc>
              </a:tr>
              <a:tr h="31908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a-ES" sz="1400" dirty="0" smtClean="0">
                          <a:effectLst/>
                        </a:rPr>
                        <a:t>    Control </a:t>
                      </a:r>
                      <a:r>
                        <a:rPr lang="ca-ES" sz="1400" dirty="0">
                          <a:effectLst/>
                        </a:rPr>
                        <a:t>sistemàtic de productes no alimentaris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40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37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b"/>
                </a:tc>
              </a:tr>
              <a:tr h="3190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400" dirty="0" smtClean="0">
                          <a:effectLst/>
                        </a:rPr>
                        <a:t>    Etiquetatge energètic: refrigeradors, rentadores i rentavaixelles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40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24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b"/>
                </a:tc>
              </a:tr>
              <a:tr h="31908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a-ES" sz="1400" dirty="0" smtClean="0">
                          <a:effectLst/>
                        </a:rPr>
                        <a:t>    Joguines destinades a menors de 36 mesos 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40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16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b"/>
                </a:tc>
              </a:tr>
              <a:tr h="31908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a-ES" sz="1400" dirty="0" smtClean="0">
                          <a:effectLst/>
                        </a:rPr>
                        <a:t>    Material </a:t>
                      </a:r>
                      <a:r>
                        <a:rPr lang="ca-ES" sz="1400" dirty="0">
                          <a:effectLst/>
                        </a:rPr>
                        <a:t>elèctric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40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b"/>
                </a:tc>
              </a:tr>
              <a:tr h="319088"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a-ES" sz="1400" b="1" dirty="0">
                          <a:effectLst/>
                        </a:rPr>
                        <a:t>CAMPANYES DE CONTROL DE </a:t>
                      </a:r>
                      <a:r>
                        <a:rPr lang="ca-ES" sz="1400" b="1" dirty="0" smtClean="0">
                          <a:effectLst/>
                        </a:rPr>
                        <a:t>SERVEIS</a:t>
                      </a:r>
                      <a:r>
                        <a:rPr lang="ca-ES" sz="1400" b="1" dirty="0">
                          <a:effectLst/>
                        </a:rPr>
                        <a:t> </a:t>
                      </a:r>
                      <a:endParaRPr lang="ca-ES" sz="1400" b="1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ca-ES" sz="1400" dirty="0" smtClean="0">
                          <a:effectLst/>
                        </a:rPr>
                        <a:t>    Requisits generals de les relacions de consum als establiment</a:t>
                      </a:r>
                      <a:r>
                        <a:rPr lang="ca-E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ca-E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40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189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b"/>
                </a:tc>
              </a:tr>
              <a:tr h="31908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a-E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Altres campanyes (anys anteriors)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40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59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0" marB="0" anchor="b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Total</a:t>
                      </a:r>
                      <a:endParaRPr kumimoji="0" lang="ca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382</a:t>
                      </a:r>
                      <a:endParaRPr kumimoji="0" lang="ca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196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1B74232-8602-4FB9-912D-880B2C8830E5}" type="slidenum">
              <a:rPr lang="es-ES_tradnl"/>
              <a:pPr/>
              <a:t>13</a:t>
            </a:fld>
            <a:endParaRPr lang="es-ES_tradnl"/>
          </a:p>
        </p:txBody>
      </p:sp>
      <p:sp>
        <p:nvSpPr>
          <p:cNvPr id="45773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6524600" cy="685800"/>
          </a:xfrm>
        </p:spPr>
        <p:txBody>
          <a:bodyPr/>
          <a:lstStyle/>
          <a:p>
            <a:r>
              <a:rPr lang="ca-ES" dirty="0"/>
              <a:t>Evolució dels productes alertats a Catalunya</a:t>
            </a:r>
            <a:endParaRPr lang="es-ES" dirty="0"/>
          </a:p>
        </p:txBody>
      </p:sp>
      <p:graphicFrame>
        <p:nvGraphicFramePr>
          <p:cNvPr id="2" name="Object 3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2386427780"/>
              </p:ext>
            </p:extLst>
          </p:nvPr>
        </p:nvGraphicFramePr>
        <p:xfrm>
          <a:off x="384175" y="1555750"/>
          <a:ext cx="8890000" cy="454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7732" name="Line 4"/>
          <p:cNvSpPr>
            <a:spLocks noChangeShapeType="1"/>
          </p:cNvSpPr>
          <p:nvPr/>
        </p:nvSpPr>
        <p:spPr bwMode="auto">
          <a:xfrm flipV="1">
            <a:off x="8337377" y="2133129"/>
            <a:ext cx="215900" cy="14374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457733" name="AutoShape 5"/>
          <p:cNvSpPr>
            <a:spLocks noChangeArrowheads="1"/>
          </p:cNvSpPr>
          <p:nvPr/>
        </p:nvSpPr>
        <p:spPr bwMode="auto">
          <a:xfrm rot="10800000" flipV="1">
            <a:off x="8362950" y="1354735"/>
            <a:ext cx="190500" cy="287337"/>
          </a:xfrm>
          <a:prstGeom prst="upArrow">
            <a:avLst>
              <a:gd name="adj1" fmla="val 50000"/>
              <a:gd name="adj2" fmla="val 3770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a-ES"/>
          </a:p>
        </p:txBody>
      </p:sp>
      <p:sp>
        <p:nvSpPr>
          <p:cNvPr id="457734" name="Text Box 6"/>
          <p:cNvSpPr txBox="1">
            <a:spLocks noChangeArrowheads="1"/>
          </p:cNvSpPr>
          <p:nvPr/>
        </p:nvSpPr>
        <p:spPr bwMode="auto">
          <a:xfrm>
            <a:off x="8553452" y="1426170"/>
            <a:ext cx="7207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ca-ES" sz="1200" b="1" dirty="0" smtClean="0"/>
              <a:t>8,35</a:t>
            </a:r>
            <a:r>
              <a:rPr lang="ca-ES" sz="1200" b="1" dirty="0"/>
              <a:t>%</a:t>
            </a:r>
            <a:endParaRPr lang="es-ES" sz="1200" b="1" dirty="0"/>
          </a:p>
        </p:txBody>
      </p:sp>
    </p:spTree>
    <p:extLst>
      <p:ext uri="{BB962C8B-B14F-4D97-AF65-F5344CB8AC3E}">
        <p14:creationId xmlns:p14="http://schemas.microsoft.com/office/powerpoint/2010/main" val="2564127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52B2ED-EC52-40E3-BBBF-5486A46DF3D8}" type="slidenum">
              <a:rPr lang="es-ES_tradnl"/>
              <a:pPr/>
              <a:t>14</a:t>
            </a:fld>
            <a:endParaRPr lang="es-ES_tradnl" dirty="0"/>
          </a:p>
        </p:txBody>
      </p:sp>
      <p:sp>
        <p:nvSpPr>
          <p:cNvPr id="505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a-ES" sz="2800" dirty="0"/>
              <a:t>Alertes. Origen i Tipus de </a:t>
            </a:r>
            <a:r>
              <a:rPr lang="ca-ES" sz="2800" dirty="0" smtClean="0"/>
              <a:t>producte </a:t>
            </a:r>
            <a:br>
              <a:rPr lang="ca-ES" sz="2800" dirty="0" smtClean="0"/>
            </a:br>
            <a:r>
              <a:rPr lang="ca-ES" sz="2800" dirty="0" smtClean="0"/>
              <a:t>(Catalunya)</a:t>
            </a:r>
            <a:endParaRPr lang="es-ES" sz="2800" dirty="0"/>
          </a:p>
        </p:txBody>
      </p:sp>
      <p:graphicFrame>
        <p:nvGraphicFramePr>
          <p:cNvPr id="2" name="Object 3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390411924"/>
              </p:ext>
            </p:extLst>
          </p:nvPr>
        </p:nvGraphicFramePr>
        <p:xfrm>
          <a:off x="295018" y="1988839"/>
          <a:ext cx="4657982" cy="4280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05860" name="Text Box 4"/>
          <p:cNvSpPr txBox="1">
            <a:spLocks noChangeArrowheads="1"/>
          </p:cNvSpPr>
          <p:nvPr/>
        </p:nvSpPr>
        <p:spPr bwMode="auto">
          <a:xfrm>
            <a:off x="973139" y="1436688"/>
            <a:ext cx="295382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ca-ES" sz="1600" b="1" dirty="0"/>
              <a:t>Per origen </a:t>
            </a:r>
            <a:r>
              <a:rPr lang="ca-ES" sz="1600" b="1" dirty="0" smtClean="0"/>
              <a:t>2012 </a:t>
            </a:r>
            <a:r>
              <a:rPr lang="ca-ES" sz="1600" b="1" dirty="0"/>
              <a:t>(Total </a:t>
            </a:r>
            <a:r>
              <a:rPr lang="ca-ES" sz="1600" b="1" dirty="0" smtClean="0"/>
              <a:t>3.025)</a:t>
            </a:r>
            <a:endParaRPr lang="es-ES" sz="1600" b="1" dirty="0"/>
          </a:p>
        </p:txBody>
      </p:sp>
      <p:graphicFrame>
        <p:nvGraphicFramePr>
          <p:cNvPr id="3" name="Object 5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432506493"/>
              </p:ext>
            </p:extLst>
          </p:nvPr>
        </p:nvGraphicFramePr>
        <p:xfrm>
          <a:off x="4133991" y="1916832"/>
          <a:ext cx="5373687" cy="40467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05862" name="Text Box 6"/>
          <p:cNvSpPr txBox="1">
            <a:spLocks noChangeArrowheads="1"/>
          </p:cNvSpPr>
          <p:nvPr/>
        </p:nvSpPr>
        <p:spPr bwMode="auto">
          <a:xfrm>
            <a:off x="5673726" y="1412875"/>
            <a:ext cx="229421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ca-ES" sz="1600" b="1"/>
              <a:t>Per tipus de producte</a:t>
            </a:r>
            <a:endParaRPr lang="es-ES" sz="1600" b="1"/>
          </a:p>
        </p:txBody>
      </p:sp>
    </p:spTree>
    <p:extLst>
      <p:ext uri="{BB962C8B-B14F-4D97-AF65-F5344CB8AC3E}">
        <p14:creationId xmlns:p14="http://schemas.microsoft.com/office/powerpoint/2010/main" val="2204606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A8E41D-4788-4EAA-A078-9EEFBD5F00AB}" type="slidenum">
              <a:rPr lang="es-ES_tradnl"/>
              <a:pPr/>
              <a:t>15</a:t>
            </a:fld>
            <a:endParaRPr lang="es-ES_tradnl"/>
          </a:p>
        </p:txBody>
      </p:sp>
      <p:sp>
        <p:nvSpPr>
          <p:cNvPr id="375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a-ES" sz="2800" dirty="0"/>
              <a:t>Productes retirats del  </a:t>
            </a:r>
            <a:r>
              <a:rPr lang="ca-ES" sz="2800" dirty="0" smtClean="0"/>
              <a:t>mercat a Catalunya</a:t>
            </a:r>
            <a:endParaRPr lang="ca-ES" sz="2800" dirty="0"/>
          </a:p>
        </p:txBody>
      </p:sp>
      <p:graphicFrame>
        <p:nvGraphicFramePr>
          <p:cNvPr id="2" name="Object 3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1251048546"/>
              </p:ext>
            </p:extLst>
          </p:nvPr>
        </p:nvGraphicFramePr>
        <p:xfrm>
          <a:off x="120650" y="1268762"/>
          <a:ext cx="9785350" cy="46152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75812" name="Text Box 4"/>
          <p:cNvSpPr txBox="1">
            <a:spLocks noChangeArrowheads="1"/>
          </p:cNvSpPr>
          <p:nvPr/>
        </p:nvSpPr>
        <p:spPr bwMode="auto">
          <a:xfrm>
            <a:off x="1136576" y="5877272"/>
            <a:ext cx="396634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ca-ES" sz="2000" b="1" dirty="0">
                <a:latin typeface="Arial" charset="0"/>
              </a:rPr>
              <a:t>Total productes retirats: </a:t>
            </a:r>
            <a:r>
              <a:rPr lang="ca-ES" sz="2000" b="1" dirty="0" smtClean="0">
                <a:latin typeface="Arial" charset="0"/>
                <a:cs typeface="Times New Roman" pitchFamily="18" charset="0"/>
              </a:rPr>
              <a:t>97.873</a:t>
            </a:r>
            <a:endParaRPr lang="ca-ES" sz="2000" b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2361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9BD9A3-2030-4212-A568-E3FE379CCDD9}" type="slidenum">
              <a:rPr lang="es-ES_tradnl"/>
              <a:pPr/>
              <a:t>16</a:t>
            </a:fld>
            <a:endParaRPr lang="es-ES_tradnl"/>
          </a:p>
        </p:txBody>
      </p:sp>
      <p:sp>
        <p:nvSpPr>
          <p:cNvPr id="566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Imports de sancions imposades </a:t>
            </a:r>
          </a:p>
        </p:txBody>
      </p:sp>
      <p:graphicFrame>
        <p:nvGraphicFramePr>
          <p:cNvPr id="566275" name="Group 3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4073541156"/>
              </p:ext>
            </p:extLst>
          </p:nvPr>
        </p:nvGraphicFramePr>
        <p:xfrm>
          <a:off x="488950" y="1843088"/>
          <a:ext cx="8594725" cy="1588770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4845050"/>
                <a:gridCol w="1824038"/>
                <a:gridCol w="1925637"/>
              </a:tblGrid>
              <a:tr h="400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2000" b="1" i="0" u="none" strike="noStrike" cap="none" spc="0" normalizeH="0" baseline="0" dirty="0" smtClean="0">
                        <a:ln w="19050">
                          <a:solidFill>
                            <a:schemeClr val="tx2">
                              <a:tint val="1000"/>
                            </a:schemeClr>
                          </a:solidFill>
                          <a:prstDash val="solid"/>
                        </a:ln>
                        <a:solidFill>
                          <a:schemeClr val="accent3"/>
                        </a:solidFill>
                        <a:effectLst>
                          <a:outerShdw blurRad="50000" dist="50800" dir="7500000" algn="tl">
                            <a:srgbClr val="000000">
                              <a:shade val="5000"/>
                              <a:alpha val="35000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u="none" strike="noStrike" cap="none" spc="0" normalizeH="0" baseline="0" dirty="0" smtClean="0">
                          <a:ln w="19050">
                            <a:solidFill>
                              <a:schemeClr val="tx2">
                                <a:tint val="1000"/>
                              </a:schemeClr>
                            </a:solidFill>
                            <a:prstDash val="solid"/>
                          </a:ln>
                          <a:solidFill>
                            <a:schemeClr val="accent3"/>
                          </a:solidFill>
                          <a:effectLst>
                            <a:outerShdw blurRad="50000" dist="50800" dir="7500000" algn="tl">
                              <a:srgbClr val="000000">
                                <a:shade val="5000"/>
                                <a:alpha val="35000"/>
                              </a:srgbClr>
                            </a:outerShdw>
                          </a:effectLst>
                        </a:rPr>
                        <a:t>2011</a:t>
                      </a:r>
                      <a:endParaRPr kumimoji="0" lang="es-ES" sz="2000" b="1" i="0" u="none" strike="noStrike" cap="none" spc="0" normalizeH="0" baseline="0" dirty="0" smtClean="0">
                        <a:ln w="19050">
                          <a:solidFill>
                            <a:schemeClr val="tx2">
                              <a:tint val="1000"/>
                            </a:schemeClr>
                          </a:solidFill>
                          <a:prstDash val="solid"/>
                        </a:ln>
                        <a:solidFill>
                          <a:schemeClr val="accent3"/>
                        </a:solidFill>
                        <a:effectLst>
                          <a:outerShdw blurRad="50000" dist="50800" dir="7500000" algn="tl">
                            <a:srgbClr val="000000">
                              <a:shade val="5000"/>
                              <a:alpha val="35000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u="none" strike="noStrike" cap="none" spc="0" normalizeH="0" baseline="0" dirty="0" smtClean="0">
                          <a:ln w="19050">
                            <a:solidFill>
                              <a:schemeClr val="tx2">
                                <a:tint val="1000"/>
                              </a:schemeClr>
                            </a:solidFill>
                            <a:prstDash val="solid"/>
                          </a:ln>
                          <a:solidFill>
                            <a:schemeClr val="accent3"/>
                          </a:solidFill>
                          <a:effectLst>
                            <a:outerShdw blurRad="50000" dist="50800" dir="7500000" algn="tl">
                              <a:srgbClr val="000000">
                                <a:shade val="5000"/>
                                <a:alpha val="35000"/>
                              </a:srgbClr>
                            </a:outerShdw>
                          </a:effectLst>
                        </a:rPr>
                        <a:t>2012</a:t>
                      </a:r>
                      <a:endParaRPr kumimoji="0" lang="es-ES" sz="2000" b="1" i="0" u="none" strike="noStrike" cap="none" spc="0" normalizeH="0" baseline="0" dirty="0" smtClean="0">
                        <a:ln w="19050">
                          <a:solidFill>
                            <a:schemeClr val="tx2">
                              <a:tint val="1000"/>
                            </a:schemeClr>
                          </a:solidFill>
                          <a:prstDash val="solid"/>
                        </a:ln>
                        <a:solidFill>
                          <a:schemeClr val="accent3"/>
                        </a:solidFill>
                        <a:effectLst>
                          <a:outerShdw blurRad="50000" dist="50800" dir="7500000" algn="tl">
                            <a:srgbClr val="000000">
                              <a:shade val="5000"/>
                              <a:alpha val="35000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Total d’expedients sancionadors incoats</a:t>
                      </a:r>
                      <a:endParaRPr kumimoji="0" lang="es-E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145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109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Total expedients resolts amb sanció</a:t>
                      </a:r>
                      <a:endParaRPr kumimoji="0" lang="es-E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142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95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Import de les sancions imposades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396.152 €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367.967 €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566297" name="Rectangle 25"/>
          <p:cNvSpPr>
            <a:spLocks noChangeArrowheads="1"/>
          </p:cNvSpPr>
          <p:nvPr/>
        </p:nvSpPr>
        <p:spPr bwMode="auto">
          <a:xfrm>
            <a:off x="488950" y="1341438"/>
            <a:ext cx="8567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rgbClr val="004189"/>
              </a:buClr>
              <a:buFont typeface="Wingdings" pitchFamily="2" charset="2"/>
              <a:buChar char="§"/>
            </a:pPr>
            <a:r>
              <a:rPr lang="ca-ES" sz="2400" b="1" dirty="0"/>
              <a:t> </a:t>
            </a:r>
            <a:r>
              <a:rPr lang="ca-ES" sz="2400" b="1" dirty="0" smtClean="0"/>
              <a:t>Girona</a:t>
            </a:r>
            <a:r>
              <a:rPr lang="ca-ES" b="1" dirty="0" smtClean="0"/>
              <a:t>:</a:t>
            </a:r>
            <a:endParaRPr lang="ca-ES" b="1" dirty="0"/>
          </a:p>
        </p:txBody>
      </p:sp>
      <p:sp>
        <p:nvSpPr>
          <p:cNvPr id="566320" name="Rectangle 48"/>
          <p:cNvSpPr>
            <a:spLocks noChangeArrowheads="1"/>
          </p:cNvSpPr>
          <p:nvPr/>
        </p:nvSpPr>
        <p:spPr bwMode="auto">
          <a:xfrm>
            <a:off x="488950" y="3789363"/>
            <a:ext cx="8567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rgbClr val="004189"/>
              </a:buClr>
              <a:buFont typeface="Wingdings" pitchFamily="2" charset="2"/>
              <a:buChar char="§"/>
            </a:pPr>
            <a:r>
              <a:rPr lang="ca-ES" sz="2400" b="1" dirty="0"/>
              <a:t> Catalunya</a:t>
            </a:r>
            <a:r>
              <a:rPr lang="ca-ES" b="1" dirty="0"/>
              <a:t>:</a:t>
            </a:r>
          </a:p>
        </p:txBody>
      </p:sp>
      <p:graphicFrame>
        <p:nvGraphicFramePr>
          <p:cNvPr id="8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3304887"/>
              </p:ext>
            </p:extLst>
          </p:nvPr>
        </p:nvGraphicFramePr>
        <p:xfrm>
          <a:off x="488950" y="4437112"/>
          <a:ext cx="8594725" cy="1584960"/>
        </p:xfrm>
        <a:graphic>
          <a:graphicData uri="http://schemas.openxmlformats.org/drawingml/2006/table">
            <a:tbl>
              <a:tblPr>
                <a:tableStyleId>{37CE84F3-28C3-443E-9E96-99CF82512B78}</a:tableStyleId>
              </a:tblPr>
              <a:tblGrid>
                <a:gridCol w="4845050"/>
                <a:gridCol w="1824038"/>
                <a:gridCol w="1925637"/>
              </a:tblGrid>
              <a:tr h="1186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2000" b="1" i="0" u="none" strike="noStrike" cap="none" spc="0" normalizeH="0" baseline="0" dirty="0" smtClean="0">
                        <a:ln w="19050">
                          <a:solidFill>
                            <a:schemeClr val="tx2">
                              <a:tint val="1000"/>
                            </a:schemeClr>
                          </a:solidFill>
                          <a:prstDash val="solid"/>
                        </a:ln>
                        <a:solidFill>
                          <a:schemeClr val="accent3"/>
                        </a:solidFill>
                        <a:effectLst>
                          <a:outerShdw blurRad="50000" dist="50800" dir="7500000" algn="tl">
                            <a:srgbClr val="000000">
                              <a:shade val="5000"/>
                              <a:alpha val="35000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u="none" strike="noStrike" cap="none" spc="0" normalizeH="0" baseline="0" dirty="0" smtClean="0">
                          <a:ln w="19050">
                            <a:solidFill>
                              <a:schemeClr val="tx2">
                                <a:tint val="1000"/>
                              </a:schemeClr>
                            </a:solidFill>
                            <a:prstDash val="solid"/>
                          </a:ln>
                          <a:solidFill>
                            <a:schemeClr val="accent3"/>
                          </a:solidFill>
                          <a:effectLst>
                            <a:outerShdw blurRad="50000" dist="50800" dir="7500000" algn="tl">
                              <a:srgbClr val="000000">
                                <a:shade val="5000"/>
                                <a:alpha val="35000"/>
                              </a:srgbClr>
                            </a:outerShdw>
                          </a:effectLst>
                        </a:rPr>
                        <a:t>2011</a:t>
                      </a:r>
                      <a:endParaRPr kumimoji="0" lang="es-ES" sz="2000" b="1" i="0" u="none" strike="noStrike" cap="none" spc="0" normalizeH="0" baseline="0" dirty="0" smtClean="0">
                        <a:ln w="19050">
                          <a:solidFill>
                            <a:schemeClr val="tx2">
                              <a:tint val="1000"/>
                            </a:schemeClr>
                          </a:solidFill>
                          <a:prstDash val="solid"/>
                        </a:ln>
                        <a:solidFill>
                          <a:schemeClr val="accent3"/>
                        </a:solidFill>
                        <a:effectLst>
                          <a:outerShdw blurRad="50000" dist="50800" dir="7500000" algn="tl">
                            <a:srgbClr val="000000">
                              <a:shade val="5000"/>
                              <a:alpha val="35000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1" u="none" strike="noStrike" cap="none" spc="0" normalizeH="0" baseline="0" dirty="0" smtClean="0">
                          <a:ln w="19050">
                            <a:solidFill>
                              <a:schemeClr val="tx2">
                                <a:tint val="1000"/>
                              </a:schemeClr>
                            </a:solidFill>
                            <a:prstDash val="solid"/>
                          </a:ln>
                          <a:solidFill>
                            <a:schemeClr val="accent3"/>
                          </a:solidFill>
                          <a:effectLst>
                            <a:outerShdw blurRad="50000" dist="50800" dir="7500000" algn="tl">
                              <a:srgbClr val="000000">
                                <a:shade val="5000"/>
                                <a:alpha val="35000"/>
                              </a:srgbClr>
                            </a:outerShdw>
                          </a:effectLst>
                        </a:rPr>
                        <a:t>2012</a:t>
                      </a:r>
                      <a:endParaRPr kumimoji="0" lang="es-ES" sz="2000" b="1" i="0" u="none" strike="noStrike" cap="none" spc="0" normalizeH="0" baseline="0" dirty="0" smtClean="0">
                        <a:ln w="19050">
                          <a:solidFill>
                            <a:schemeClr val="tx2">
                              <a:tint val="1000"/>
                            </a:schemeClr>
                          </a:solidFill>
                          <a:prstDash val="solid"/>
                        </a:ln>
                        <a:solidFill>
                          <a:schemeClr val="accent3"/>
                        </a:solidFill>
                        <a:effectLst>
                          <a:outerShdw blurRad="50000" dist="50800" dir="7500000" algn="tl">
                            <a:srgbClr val="000000">
                              <a:shade val="5000"/>
                              <a:alpha val="35000"/>
                            </a:srgbClr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Total d’expedients sancionadors incoats</a:t>
                      </a:r>
                      <a:endParaRPr kumimoji="0" lang="es-E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1.198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552</a:t>
                      </a:r>
                    </a:p>
                  </a:txBody>
                  <a:tcPr horzOverflow="overflow"/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Total expedients resolts amb sanció</a:t>
                      </a:r>
                      <a:endParaRPr kumimoji="0" lang="es-E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1.188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768</a:t>
                      </a:r>
                    </a:p>
                  </a:txBody>
                  <a:tcPr horzOverflow="overflow"/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Import de les sancions imposades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3.678.822 €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5.059.237 €</a:t>
                      </a:r>
                      <a:endParaRPr kumimoji="0" lang="es-E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530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F3DC2-3195-42E3-A9D5-875D8FACD9D0}" type="slidenum">
              <a:rPr lang="es-ES_tradnl"/>
              <a:pPr/>
              <a:t>17</a:t>
            </a:fld>
            <a:endParaRPr lang="es-ES_tradnl"/>
          </a:p>
        </p:txBody>
      </p:sp>
      <p:sp>
        <p:nvSpPr>
          <p:cNvPr id="464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a-ES" sz="2800"/>
              <a:t>Evolució de les sancions imposades</a:t>
            </a:r>
            <a:endParaRPr lang="es-ES" sz="2800"/>
          </a:p>
        </p:txBody>
      </p:sp>
      <p:graphicFrame>
        <p:nvGraphicFramePr>
          <p:cNvPr id="2" name="Object 3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2560865410"/>
              </p:ext>
            </p:extLst>
          </p:nvPr>
        </p:nvGraphicFramePr>
        <p:xfrm>
          <a:off x="431800" y="1346200"/>
          <a:ext cx="8890000" cy="454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94485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3EB11A-789E-45F9-B1BB-8DAFB8C0E8EB}" type="slidenum">
              <a:rPr lang="es-ES_tradnl"/>
              <a:pPr/>
              <a:t>18</a:t>
            </a:fld>
            <a:endParaRPr lang="es-ES_tradnl"/>
          </a:p>
        </p:txBody>
      </p:sp>
      <p:sp>
        <p:nvSpPr>
          <p:cNvPr id="386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/>
              <a:t>Tipologia d’infraccions </a:t>
            </a:r>
            <a:r>
              <a:rPr lang="ca-ES" sz="2800" dirty="0" smtClean="0"/>
              <a:t>sancionades (Catalunya)</a:t>
            </a:r>
            <a:endParaRPr lang="ca-ES" sz="2800" dirty="0"/>
          </a:p>
        </p:txBody>
      </p:sp>
      <p:graphicFrame>
        <p:nvGraphicFramePr>
          <p:cNvPr id="387017" name="Group 96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468936838"/>
              </p:ext>
            </p:extLst>
          </p:nvPr>
        </p:nvGraphicFramePr>
        <p:xfrm>
          <a:off x="200472" y="1412776"/>
          <a:ext cx="9440689" cy="4839624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6211725"/>
                <a:gridCol w="989075"/>
                <a:gridCol w="1368153"/>
                <a:gridCol w="871736"/>
              </a:tblGrid>
              <a:tr h="42155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Motiu de sanció (infracció)</a:t>
                      </a:r>
                      <a:endParaRPr kumimoji="0" lang="ca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Nombre</a:t>
                      </a:r>
                      <a:endParaRPr kumimoji="0" lang="ca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Quantia</a:t>
                      </a:r>
                      <a:endParaRPr kumimoji="0" lang="ca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%</a:t>
                      </a:r>
                      <a:endParaRPr kumimoji="0" lang="ca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/>
                </a:tc>
              </a:tr>
              <a:tr h="32967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a-ES" sz="1400" dirty="0">
                          <a:effectLst/>
                        </a:rPr>
                        <a:t>Clàusules i pràctiques abusives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43200" marB="4320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400" dirty="0" smtClean="0">
                          <a:effectLst/>
                        </a:rPr>
                        <a:t>198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43200" marB="4320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400" dirty="0" smtClean="0">
                          <a:effectLst/>
                        </a:rPr>
                        <a:t>1.304.905 €    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43200" marB="4320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400" dirty="0">
                          <a:effectLst/>
                        </a:rPr>
                        <a:t>26%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43200" marB="43200" anchor="ctr"/>
                </a:tc>
              </a:tr>
              <a:tr h="32967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a-ES" sz="1400" dirty="0">
                          <a:effectLst/>
                        </a:rPr>
                        <a:t>Publicitat enganyosa: inducció a engany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43200" marB="4320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400" dirty="0" smtClean="0">
                          <a:effectLst/>
                        </a:rPr>
                        <a:t>93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43200" marB="4320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400" dirty="0" smtClean="0">
                          <a:effectLst/>
                        </a:rPr>
                        <a:t>899.152 €   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43200" marB="4320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400">
                          <a:effectLst/>
                        </a:rPr>
                        <a:t>18%</a:t>
                      </a:r>
                      <a:endParaRPr lang="ca-ES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43200" marB="43200" anchor="ctr"/>
                </a:tc>
              </a:tr>
              <a:tr h="32967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a-ES" sz="1400" dirty="0">
                          <a:effectLst/>
                        </a:rPr>
                        <a:t>Negativa o resistència a subministrar dades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43200" marB="4320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400" dirty="0" smtClean="0">
                          <a:effectLst/>
                        </a:rPr>
                        <a:t>108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43200" marB="4320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400" dirty="0" smtClean="0">
                          <a:effectLst/>
                        </a:rPr>
                        <a:t>724.211 €   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43200" marB="4320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400">
                          <a:effectLst/>
                        </a:rPr>
                        <a:t>14%</a:t>
                      </a:r>
                      <a:endParaRPr lang="ca-ES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43200" marB="43200" anchor="ctr"/>
                </a:tc>
              </a:tr>
              <a:tr h="32967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a-ES" sz="1400" dirty="0">
                          <a:effectLst/>
                        </a:rPr>
                        <a:t>Incompliments en l'activitat mercantil i transaccions mercantils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43200" marB="4320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400" dirty="0" smtClean="0">
                          <a:effectLst/>
                        </a:rPr>
                        <a:t>324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43200" marB="4320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400" dirty="0" smtClean="0">
                          <a:effectLst/>
                        </a:rPr>
                        <a:t>551.602 €   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43200" marB="4320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400">
                          <a:effectLst/>
                        </a:rPr>
                        <a:t>11%</a:t>
                      </a:r>
                      <a:endParaRPr lang="ca-ES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43200" marB="43200" anchor="ctr"/>
                </a:tc>
              </a:tr>
              <a:tr h="32967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a-ES" sz="1400" dirty="0">
                          <a:effectLst/>
                        </a:rPr>
                        <a:t>Incompliment disposicions sobre seguretat de béns i serveis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43200" marB="4320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400" dirty="0" smtClean="0">
                          <a:effectLst/>
                        </a:rPr>
                        <a:t>42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43200" marB="4320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400" dirty="0" smtClean="0">
                          <a:effectLst/>
                        </a:rPr>
                        <a:t>346.658 €   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43200" marB="4320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400">
                          <a:effectLst/>
                        </a:rPr>
                        <a:t>7%</a:t>
                      </a:r>
                      <a:endParaRPr lang="ca-ES" sz="140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43200" marB="43200" anchor="ctr"/>
                </a:tc>
              </a:tr>
              <a:tr h="5730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a-ES" sz="1400" dirty="0">
                          <a:effectLst/>
                        </a:rPr>
                        <a:t>Incompliments en les condicions de venda i en la prestació de serveis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43200" marB="4320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400" dirty="0" smtClean="0">
                          <a:effectLst/>
                        </a:rPr>
                        <a:t>73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43200" marB="4320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400" dirty="0" smtClean="0">
                          <a:effectLst/>
                        </a:rPr>
                        <a:t>316.507 €   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43200" marB="4320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400" dirty="0">
                          <a:effectLst/>
                        </a:rPr>
                        <a:t>6%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43200" marB="43200" anchor="ctr"/>
                </a:tc>
              </a:tr>
              <a:tr h="32967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a-ES" sz="1400" dirty="0">
                          <a:effectLst/>
                        </a:rPr>
                        <a:t>Incompliment normativa en matèria de preus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43200" marB="4320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400" dirty="0" smtClean="0">
                          <a:effectLst/>
                        </a:rPr>
                        <a:t>89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43200" marB="4320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400" dirty="0" smtClean="0">
                          <a:effectLst/>
                        </a:rPr>
                        <a:t>258.050 €   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43200" marB="4320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400" dirty="0">
                          <a:effectLst/>
                        </a:rPr>
                        <a:t>5%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43200" marB="43200" anchor="ctr"/>
                </a:tc>
              </a:tr>
              <a:tr h="32967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a-ES" sz="1400" dirty="0">
                          <a:effectLst/>
                        </a:rPr>
                        <a:t>Negativa injustificada a satisfer demandes consumidor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43200" marB="4320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400" dirty="0" smtClean="0">
                          <a:effectLst/>
                        </a:rPr>
                        <a:t>34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43200" marB="4320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400" dirty="0" smtClean="0">
                          <a:effectLst/>
                        </a:rPr>
                        <a:t>216.601 €   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43200" marB="4320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400" dirty="0">
                          <a:effectLst/>
                        </a:rPr>
                        <a:t>4%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43200" marB="43200" anchor="ctr"/>
                </a:tc>
              </a:tr>
              <a:tr h="5730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a-ES" sz="1400" dirty="0">
                          <a:effectLst/>
                        </a:rPr>
                        <a:t>Productes o serveis que incompleixen origen, qualitat, composició, quantitat, pes o mida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43200" marB="4320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400" dirty="0" smtClean="0">
                          <a:effectLst/>
                        </a:rPr>
                        <a:t>34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43200" marB="4320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400" dirty="0" smtClean="0">
                          <a:effectLst/>
                        </a:rPr>
                        <a:t>183.051 €   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43200" marB="4320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400" dirty="0">
                          <a:effectLst/>
                        </a:rPr>
                        <a:t>4%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43200" marB="43200" anchor="ctr"/>
                </a:tc>
              </a:tr>
              <a:tr h="32967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a-ES" sz="1400" dirty="0">
                          <a:effectLst/>
                        </a:rPr>
                        <a:t>Incomplir les disposicions de l'etiquetatge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43200" marB="4320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400" dirty="0" smtClean="0">
                          <a:effectLst/>
                        </a:rPr>
                        <a:t>75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43200" marB="4320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400" dirty="0" smtClean="0">
                          <a:effectLst/>
                        </a:rPr>
                        <a:t>155.750 €   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43200" marB="4320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400" dirty="0">
                          <a:effectLst/>
                        </a:rPr>
                        <a:t>3%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43200" marB="43200" anchor="ctr"/>
                </a:tc>
              </a:tr>
              <a:tr h="32967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a-ES" sz="1400" dirty="0">
                          <a:effectLst/>
                        </a:rPr>
                        <a:t>Vulneració dels drets lingüístics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43200" marB="4320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400" dirty="0" smtClean="0">
                          <a:effectLst/>
                        </a:rPr>
                        <a:t>101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43200" marB="4320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400" dirty="0" smtClean="0">
                          <a:effectLst/>
                        </a:rPr>
                        <a:t>102.750 €   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43200" marB="4320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a-ES" sz="1400" dirty="0">
                          <a:effectLst/>
                        </a:rPr>
                        <a:t>2%</a:t>
                      </a:r>
                      <a:endParaRPr lang="ca-ES" sz="1400" dirty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44450" marR="44450" marT="43200" marB="43200" anchor="ctr"/>
                </a:tc>
              </a:tr>
              <a:tr h="217704"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Total</a:t>
                      </a:r>
                      <a:endParaRPr kumimoji="0" lang="ca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1,171</a:t>
                      </a:r>
                      <a:endParaRPr kumimoji="0" lang="ca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5,059,237 €</a:t>
                      </a:r>
                      <a:endParaRPr kumimoji="0" lang="ca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418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ca-ES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100%</a:t>
                      </a:r>
                      <a:endParaRPr kumimoji="0" lang="ca-E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7816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0D404B2-6F87-4570-A25F-B3D3841FBE08}" type="slidenum">
              <a:rPr lang="es-ES_tradnl"/>
              <a:pPr/>
              <a:t>1</a:t>
            </a:fld>
            <a:endParaRPr lang="es-ES_tradnl"/>
          </a:p>
        </p:txBody>
      </p:sp>
      <p:sp>
        <p:nvSpPr>
          <p:cNvPr id="434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a-ES" sz="2800"/>
              <a:t>Gestió des dels consells comarcals</a:t>
            </a:r>
            <a:endParaRPr lang="es-ES" sz="2800"/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>
          <a:xfrm>
            <a:off x="381000" y="1589112"/>
            <a:ext cx="8991600" cy="4648200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600" b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 b="1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a-ES" sz="2000" dirty="0" smtClean="0"/>
              <a:t>Gestió de Consum delegada als Consells Comarcals de:</a:t>
            </a:r>
          </a:p>
          <a:p>
            <a:pPr lvl="1">
              <a:buFontTx/>
              <a:buNone/>
            </a:pPr>
            <a:endParaRPr lang="ca-ES" dirty="0" smtClean="0"/>
          </a:p>
          <a:p>
            <a:pPr lvl="1"/>
            <a:r>
              <a:rPr lang="ca-ES" sz="2000" b="0" dirty="0" smtClean="0"/>
              <a:t>Alt Empordà</a:t>
            </a:r>
          </a:p>
          <a:p>
            <a:pPr lvl="1"/>
            <a:r>
              <a:rPr lang="ca-ES" sz="2000" b="0" dirty="0" smtClean="0"/>
              <a:t>Baix Empordà</a:t>
            </a:r>
          </a:p>
          <a:p>
            <a:pPr lvl="1"/>
            <a:r>
              <a:rPr lang="ca-ES" sz="2000" b="0" dirty="0" smtClean="0"/>
              <a:t>Garrotxa</a:t>
            </a:r>
          </a:p>
          <a:p>
            <a:pPr lvl="1"/>
            <a:r>
              <a:rPr lang="ca-ES" sz="2000" b="0" dirty="0" smtClean="0"/>
              <a:t>Gironès</a:t>
            </a:r>
            <a:endParaRPr lang="es-ES" sz="2000" b="0" dirty="0" smtClean="0"/>
          </a:p>
          <a:p>
            <a:pPr lvl="1"/>
            <a:r>
              <a:rPr lang="es-ES" sz="2000" b="0" dirty="0" smtClean="0"/>
              <a:t>La Selva </a:t>
            </a:r>
          </a:p>
          <a:p>
            <a:pPr lvl="1"/>
            <a:r>
              <a:rPr lang="ca-ES" sz="2000" b="0" dirty="0" smtClean="0"/>
              <a:t>Pla de l’Estany </a:t>
            </a:r>
          </a:p>
          <a:p>
            <a:pPr lvl="1"/>
            <a:r>
              <a:rPr lang="ca-ES" sz="2000" b="0" dirty="0" smtClean="0"/>
              <a:t>Ripollès</a:t>
            </a:r>
            <a:endParaRPr lang="ca-ES" sz="2000" b="0" dirty="0"/>
          </a:p>
        </p:txBody>
      </p:sp>
      <p:sp>
        <p:nvSpPr>
          <p:cNvPr id="20" name="Freeform 11"/>
          <p:cNvSpPr>
            <a:spLocks/>
          </p:cNvSpPr>
          <p:nvPr/>
        </p:nvSpPr>
        <p:spPr bwMode="auto">
          <a:xfrm>
            <a:off x="6678290" y="3584203"/>
            <a:ext cx="919163" cy="766763"/>
          </a:xfrm>
          <a:custGeom>
            <a:avLst/>
            <a:gdLst>
              <a:gd name="T0" fmla="*/ 181 w 628"/>
              <a:gd name="T1" fmla="*/ 0 h 568"/>
              <a:gd name="T2" fmla="*/ 133 w 628"/>
              <a:gd name="T3" fmla="*/ 25 h 568"/>
              <a:gd name="T4" fmla="*/ 108 w 628"/>
              <a:gd name="T5" fmla="*/ 49 h 568"/>
              <a:gd name="T6" fmla="*/ 24 w 628"/>
              <a:gd name="T7" fmla="*/ 25 h 568"/>
              <a:gd name="T8" fmla="*/ 0 w 628"/>
              <a:gd name="T9" fmla="*/ 121 h 568"/>
              <a:gd name="T10" fmla="*/ 36 w 628"/>
              <a:gd name="T11" fmla="*/ 182 h 568"/>
              <a:gd name="T12" fmla="*/ 12 w 628"/>
              <a:gd name="T13" fmla="*/ 230 h 568"/>
              <a:gd name="T14" fmla="*/ 0 w 628"/>
              <a:gd name="T15" fmla="*/ 290 h 568"/>
              <a:gd name="T16" fmla="*/ 48 w 628"/>
              <a:gd name="T17" fmla="*/ 375 h 568"/>
              <a:gd name="T18" fmla="*/ 133 w 628"/>
              <a:gd name="T19" fmla="*/ 435 h 568"/>
              <a:gd name="T20" fmla="*/ 145 w 628"/>
              <a:gd name="T21" fmla="*/ 484 h 568"/>
              <a:gd name="T22" fmla="*/ 205 w 628"/>
              <a:gd name="T23" fmla="*/ 532 h 568"/>
              <a:gd name="T24" fmla="*/ 277 w 628"/>
              <a:gd name="T25" fmla="*/ 472 h 568"/>
              <a:gd name="T26" fmla="*/ 374 w 628"/>
              <a:gd name="T27" fmla="*/ 496 h 568"/>
              <a:gd name="T28" fmla="*/ 362 w 628"/>
              <a:gd name="T29" fmla="*/ 568 h 568"/>
              <a:gd name="T30" fmla="*/ 374 w 628"/>
              <a:gd name="T31" fmla="*/ 568 h 568"/>
              <a:gd name="T32" fmla="*/ 386 w 628"/>
              <a:gd name="T33" fmla="*/ 556 h 568"/>
              <a:gd name="T34" fmla="*/ 386 w 628"/>
              <a:gd name="T35" fmla="*/ 556 h 568"/>
              <a:gd name="T36" fmla="*/ 398 w 628"/>
              <a:gd name="T37" fmla="*/ 556 h 568"/>
              <a:gd name="T38" fmla="*/ 410 w 628"/>
              <a:gd name="T39" fmla="*/ 556 h 568"/>
              <a:gd name="T40" fmla="*/ 422 w 628"/>
              <a:gd name="T41" fmla="*/ 556 h 568"/>
              <a:gd name="T42" fmla="*/ 422 w 628"/>
              <a:gd name="T43" fmla="*/ 556 h 568"/>
              <a:gd name="T44" fmla="*/ 422 w 628"/>
              <a:gd name="T45" fmla="*/ 556 h 568"/>
              <a:gd name="T46" fmla="*/ 434 w 628"/>
              <a:gd name="T47" fmla="*/ 556 h 568"/>
              <a:gd name="T48" fmla="*/ 434 w 628"/>
              <a:gd name="T49" fmla="*/ 544 h 568"/>
              <a:gd name="T50" fmla="*/ 447 w 628"/>
              <a:gd name="T51" fmla="*/ 520 h 568"/>
              <a:gd name="T52" fmla="*/ 447 w 628"/>
              <a:gd name="T53" fmla="*/ 508 h 568"/>
              <a:gd name="T54" fmla="*/ 447 w 628"/>
              <a:gd name="T55" fmla="*/ 496 h 568"/>
              <a:gd name="T56" fmla="*/ 459 w 628"/>
              <a:gd name="T57" fmla="*/ 484 h 568"/>
              <a:gd name="T58" fmla="*/ 471 w 628"/>
              <a:gd name="T59" fmla="*/ 484 h 568"/>
              <a:gd name="T60" fmla="*/ 471 w 628"/>
              <a:gd name="T61" fmla="*/ 484 h 568"/>
              <a:gd name="T62" fmla="*/ 495 w 628"/>
              <a:gd name="T63" fmla="*/ 472 h 568"/>
              <a:gd name="T64" fmla="*/ 507 w 628"/>
              <a:gd name="T65" fmla="*/ 484 h 568"/>
              <a:gd name="T66" fmla="*/ 519 w 628"/>
              <a:gd name="T67" fmla="*/ 484 h 568"/>
              <a:gd name="T68" fmla="*/ 543 w 628"/>
              <a:gd name="T69" fmla="*/ 472 h 568"/>
              <a:gd name="T70" fmla="*/ 567 w 628"/>
              <a:gd name="T71" fmla="*/ 460 h 568"/>
              <a:gd name="T72" fmla="*/ 579 w 628"/>
              <a:gd name="T73" fmla="*/ 460 h 568"/>
              <a:gd name="T74" fmla="*/ 591 w 628"/>
              <a:gd name="T75" fmla="*/ 448 h 568"/>
              <a:gd name="T76" fmla="*/ 603 w 628"/>
              <a:gd name="T77" fmla="*/ 448 h 568"/>
              <a:gd name="T78" fmla="*/ 603 w 628"/>
              <a:gd name="T79" fmla="*/ 435 h 568"/>
              <a:gd name="T80" fmla="*/ 628 w 628"/>
              <a:gd name="T81" fmla="*/ 423 h 568"/>
              <a:gd name="T82" fmla="*/ 531 w 628"/>
              <a:gd name="T83" fmla="*/ 423 h 568"/>
              <a:gd name="T84" fmla="*/ 483 w 628"/>
              <a:gd name="T85" fmla="*/ 375 h 568"/>
              <a:gd name="T86" fmla="*/ 459 w 628"/>
              <a:gd name="T87" fmla="*/ 327 h 568"/>
              <a:gd name="T88" fmla="*/ 410 w 628"/>
              <a:gd name="T89" fmla="*/ 278 h 568"/>
              <a:gd name="T90" fmla="*/ 422 w 628"/>
              <a:gd name="T91" fmla="*/ 230 h 568"/>
              <a:gd name="T92" fmla="*/ 398 w 628"/>
              <a:gd name="T93" fmla="*/ 194 h 568"/>
              <a:gd name="T94" fmla="*/ 338 w 628"/>
              <a:gd name="T95" fmla="*/ 170 h 568"/>
              <a:gd name="T96" fmla="*/ 265 w 628"/>
              <a:gd name="T97" fmla="*/ 145 h 568"/>
              <a:gd name="T98" fmla="*/ 253 w 628"/>
              <a:gd name="T99" fmla="*/ 97 h 568"/>
              <a:gd name="T100" fmla="*/ 217 w 628"/>
              <a:gd name="T101" fmla="*/ 49 h 5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628" h="568">
                <a:moveTo>
                  <a:pt x="217" y="12"/>
                </a:moveTo>
                <a:lnTo>
                  <a:pt x="181" y="0"/>
                </a:lnTo>
                <a:lnTo>
                  <a:pt x="181" y="25"/>
                </a:lnTo>
                <a:lnTo>
                  <a:pt x="133" y="25"/>
                </a:lnTo>
                <a:lnTo>
                  <a:pt x="133" y="49"/>
                </a:lnTo>
                <a:lnTo>
                  <a:pt x="108" y="49"/>
                </a:lnTo>
                <a:lnTo>
                  <a:pt x="72" y="25"/>
                </a:lnTo>
                <a:lnTo>
                  <a:pt x="24" y="25"/>
                </a:lnTo>
                <a:lnTo>
                  <a:pt x="36" y="73"/>
                </a:lnTo>
                <a:lnTo>
                  <a:pt x="0" y="121"/>
                </a:lnTo>
                <a:lnTo>
                  <a:pt x="0" y="182"/>
                </a:lnTo>
                <a:lnTo>
                  <a:pt x="36" y="182"/>
                </a:lnTo>
                <a:lnTo>
                  <a:pt x="36" y="206"/>
                </a:lnTo>
                <a:lnTo>
                  <a:pt x="12" y="230"/>
                </a:lnTo>
                <a:lnTo>
                  <a:pt x="24" y="278"/>
                </a:lnTo>
                <a:lnTo>
                  <a:pt x="0" y="290"/>
                </a:lnTo>
                <a:lnTo>
                  <a:pt x="0" y="363"/>
                </a:lnTo>
                <a:lnTo>
                  <a:pt x="48" y="375"/>
                </a:lnTo>
                <a:lnTo>
                  <a:pt x="72" y="423"/>
                </a:lnTo>
                <a:lnTo>
                  <a:pt x="133" y="435"/>
                </a:lnTo>
                <a:lnTo>
                  <a:pt x="108" y="448"/>
                </a:lnTo>
                <a:lnTo>
                  <a:pt x="145" y="484"/>
                </a:lnTo>
                <a:lnTo>
                  <a:pt x="169" y="484"/>
                </a:lnTo>
                <a:lnTo>
                  <a:pt x="205" y="532"/>
                </a:lnTo>
                <a:lnTo>
                  <a:pt x="229" y="532"/>
                </a:lnTo>
                <a:lnTo>
                  <a:pt x="277" y="472"/>
                </a:lnTo>
                <a:lnTo>
                  <a:pt x="350" y="460"/>
                </a:lnTo>
                <a:lnTo>
                  <a:pt x="374" y="496"/>
                </a:lnTo>
                <a:lnTo>
                  <a:pt x="362" y="532"/>
                </a:lnTo>
                <a:lnTo>
                  <a:pt x="362" y="568"/>
                </a:lnTo>
                <a:lnTo>
                  <a:pt x="374" y="568"/>
                </a:lnTo>
                <a:lnTo>
                  <a:pt x="374" y="568"/>
                </a:lnTo>
                <a:lnTo>
                  <a:pt x="374" y="556"/>
                </a:lnTo>
                <a:lnTo>
                  <a:pt x="386" y="556"/>
                </a:lnTo>
                <a:lnTo>
                  <a:pt x="386" y="556"/>
                </a:lnTo>
                <a:lnTo>
                  <a:pt x="386" y="556"/>
                </a:lnTo>
                <a:lnTo>
                  <a:pt x="386" y="556"/>
                </a:lnTo>
                <a:lnTo>
                  <a:pt x="398" y="556"/>
                </a:lnTo>
                <a:lnTo>
                  <a:pt x="398" y="556"/>
                </a:lnTo>
                <a:lnTo>
                  <a:pt x="410" y="556"/>
                </a:lnTo>
                <a:lnTo>
                  <a:pt x="410" y="556"/>
                </a:lnTo>
                <a:lnTo>
                  <a:pt x="422" y="556"/>
                </a:lnTo>
                <a:lnTo>
                  <a:pt x="422" y="556"/>
                </a:lnTo>
                <a:lnTo>
                  <a:pt x="422" y="556"/>
                </a:lnTo>
                <a:lnTo>
                  <a:pt x="422" y="556"/>
                </a:lnTo>
                <a:lnTo>
                  <a:pt x="422" y="556"/>
                </a:lnTo>
                <a:lnTo>
                  <a:pt x="434" y="556"/>
                </a:lnTo>
                <a:lnTo>
                  <a:pt x="434" y="556"/>
                </a:lnTo>
                <a:lnTo>
                  <a:pt x="434" y="544"/>
                </a:lnTo>
                <a:lnTo>
                  <a:pt x="434" y="544"/>
                </a:lnTo>
                <a:lnTo>
                  <a:pt x="434" y="532"/>
                </a:lnTo>
                <a:lnTo>
                  <a:pt x="447" y="520"/>
                </a:lnTo>
                <a:lnTo>
                  <a:pt x="447" y="520"/>
                </a:lnTo>
                <a:lnTo>
                  <a:pt x="447" y="508"/>
                </a:lnTo>
                <a:lnTo>
                  <a:pt x="447" y="508"/>
                </a:lnTo>
                <a:lnTo>
                  <a:pt x="447" y="496"/>
                </a:lnTo>
                <a:lnTo>
                  <a:pt x="459" y="496"/>
                </a:lnTo>
                <a:lnTo>
                  <a:pt x="459" y="484"/>
                </a:lnTo>
                <a:lnTo>
                  <a:pt x="459" y="484"/>
                </a:lnTo>
                <a:lnTo>
                  <a:pt x="471" y="484"/>
                </a:lnTo>
                <a:lnTo>
                  <a:pt x="471" y="484"/>
                </a:lnTo>
                <a:lnTo>
                  <a:pt x="471" y="484"/>
                </a:lnTo>
                <a:lnTo>
                  <a:pt x="483" y="484"/>
                </a:lnTo>
                <a:lnTo>
                  <a:pt x="495" y="472"/>
                </a:lnTo>
                <a:lnTo>
                  <a:pt x="495" y="472"/>
                </a:lnTo>
                <a:lnTo>
                  <a:pt x="507" y="484"/>
                </a:lnTo>
                <a:lnTo>
                  <a:pt x="519" y="484"/>
                </a:lnTo>
                <a:lnTo>
                  <a:pt x="519" y="484"/>
                </a:lnTo>
                <a:lnTo>
                  <a:pt x="531" y="472"/>
                </a:lnTo>
                <a:lnTo>
                  <a:pt x="543" y="472"/>
                </a:lnTo>
                <a:lnTo>
                  <a:pt x="555" y="472"/>
                </a:lnTo>
                <a:lnTo>
                  <a:pt x="567" y="460"/>
                </a:lnTo>
                <a:lnTo>
                  <a:pt x="579" y="460"/>
                </a:lnTo>
                <a:lnTo>
                  <a:pt x="579" y="460"/>
                </a:lnTo>
                <a:lnTo>
                  <a:pt x="591" y="448"/>
                </a:lnTo>
                <a:lnTo>
                  <a:pt x="591" y="448"/>
                </a:lnTo>
                <a:lnTo>
                  <a:pt x="603" y="448"/>
                </a:lnTo>
                <a:lnTo>
                  <a:pt x="603" y="448"/>
                </a:lnTo>
                <a:lnTo>
                  <a:pt x="603" y="448"/>
                </a:lnTo>
                <a:lnTo>
                  <a:pt x="603" y="435"/>
                </a:lnTo>
                <a:lnTo>
                  <a:pt x="616" y="435"/>
                </a:lnTo>
                <a:lnTo>
                  <a:pt x="628" y="423"/>
                </a:lnTo>
                <a:lnTo>
                  <a:pt x="579" y="423"/>
                </a:lnTo>
                <a:lnTo>
                  <a:pt x="531" y="423"/>
                </a:lnTo>
                <a:lnTo>
                  <a:pt x="519" y="387"/>
                </a:lnTo>
                <a:lnTo>
                  <a:pt x="483" y="375"/>
                </a:lnTo>
                <a:lnTo>
                  <a:pt x="483" y="339"/>
                </a:lnTo>
                <a:lnTo>
                  <a:pt x="459" y="327"/>
                </a:lnTo>
                <a:lnTo>
                  <a:pt x="459" y="290"/>
                </a:lnTo>
                <a:lnTo>
                  <a:pt x="410" y="278"/>
                </a:lnTo>
                <a:lnTo>
                  <a:pt x="410" y="242"/>
                </a:lnTo>
                <a:lnTo>
                  <a:pt x="422" y="230"/>
                </a:lnTo>
                <a:lnTo>
                  <a:pt x="422" y="194"/>
                </a:lnTo>
                <a:lnTo>
                  <a:pt x="398" y="194"/>
                </a:lnTo>
                <a:lnTo>
                  <a:pt x="362" y="194"/>
                </a:lnTo>
                <a:lnTo>
                  <a:pt x="338" y="170"/>
                </a:lnTo>
                <a:lnTo>
                  <a:pt x="302" y="170"/>
                </a:lnTo>
                <a:lnTo>
                  <a:pt x="265" y="145"/>
                </a:lnTo>
                <a:lnTo>
                  <a:pt x="265" y="97"/>
                </a:lnTo>
                <a:lnTo>
                  <a:pt x="253" y="97"/>
                </a:lnTo>
                <a:lnTo>
                  <a:pt x="253" y="49"/>
                </a:lnTo>
                <a:lnTo>
                  <a:pt x="217" y="49"/>
                </a:lnTo>
                <a:lnTo>
                  <a:pt x="217" y="12"/>
                </a:lnTo>
                <a:close/>
              </a:path>
            </a:pathLst>
          </a:custGeom>
          <a:solidFill>
            <a:schemeClr val="accent2"/>
          </a:solidFill>
          <a:ln w="19050">
            <a:solidFill>
              <a:schemeClr val="accent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grpSp>
        <p:nvGrpSpPr>
          <p:cNvPr id="21" name="Group 12"/>
          <p:cNvGrpSpPr>
            <a:grpSpLocks/>
          </p:cNvGrpSpPr>
          <p:nvPr/>
        </p:nvGrpSpPr>
        <p:grpSpPr bwMode="auto">
          <a:xfrm>
            <a:off x="5313040" y="2780928"/>
            <a:ext cx="727075" cy="441325"/>
            <a:chOff x="2705" y="1271"/>
            <a:chExt cx="495" cy="326"/>
          </a:xfrm>
        </p:grpSpPr>
        <p:sp>
          <p:nvSpPr>
            <p:cNvPr id="22" name="Freeform 13"/>
            <p:cNvSpPr>
              <a:spLocks/>
            </p:cNvSpPr>
            <p:nvPr/>
          </p:nvSpPr>
          <p:spPr bwMode="auto">
            <a:xfrm>
              <a:off x="3091" y="1271"/>
              <a:ext cx="61" cy="85"/>
            </a:xfrm>
            <a:custGeom>
              <a:avLst/>
              <a:gdLst>
                <a:gd name="T0" fmla="*/ 0 w 61"/>
                <a:gd name="T1" fmla="*/ 12 h 85"/>
                <a:gd name="T2" fmla="*/ 0 w 61"/>
                <a:gd name="T3" fmla="*/ 36 h 85"/>
                <a:gd name="T4" fmla="*/ 37 w 61"/>
                <a:gd name="T5" fmla="*/ 85 h 85"/>
                <a:gd name="T6" fmla="*/ 37 w 61"/>
                <a:gd name="T7" fmla="*/ 85 h 85"/>
                <a:gd name="T8" fmla="*/ 49 w 61"/>
                <a:gd name="T9" fmla="*/ 73 h 85"/>
                <a:gd name="T10" fmla="*/ 49 w 61"/>
                <a:gd name="T11" fmla="*/ 73 h 85"/>
                <a:gd name="T12" fmla="*/ 49 w 61"/>
                <a:gd name="T13" fmla="*/ 73 h 85"/>
                <a:gd name="T14" fmla="*/ 61 w 61"/>
                <a:gd name="T15" fmla="*/ 73 h 85"/>
                <a:gd name="T16" fmla="*/ 61 w 61"/>
                <a:gd name="T17" fmla="*/ 61 h 85"/>
                <a:gd name="T18" fmla="*/ 61 w 61"/>
                <a:gd name="T19" fmla="*/ 61 h 85"/>
                <a:gd name="T20" fmla="*/ 61 w 61"/>
                <a:gd name="T21" fmla="*/ 61 h 85"/>
                <a:gd name="T22" fmla="*/ 61 w 61"/>
                <a:gd name="T23" fmla="*/ 61 h 85"/>
                <a:gd name="T24" fmla="*/ 61 w 61"/>
                <a:gd name="T25" fmla="*/ 48 h 85"/>
                <a:gd name="T26" fmla="*/ 61 w 61"/>
                <a:gd name="T27" fmla="*/ 48 h 85"/>
                <a:gd name="T28" fmla="*/ 61 w 61"/>
                <a:gd name="T29" fmla="*/ 48 h 85"/>
                <a:gd name="T30" fmla="*/ 49 w 61"/>
                <a:gd name="T31" fmla="*/ 36 h 85"/>
                <a:gd name="T32" fmla="*/ 49 w 61"/>
                <a:gd name="T33" fmla="*/ 24 h 85"/>
                <a:gd name="T34" fmla="*/ 49 w 61"/>
                <a:gd name="T35" fmla="*/ 24 h 85"/>
                <a:gd name="T36" fmla="*/ 37 w 61"/>
                <a:gd name="T37" fmla="*/ 12 h 85"/>
                <a:gd name="T38" fmla="*/ 37 w 61"/>
                <a:gd name="T39" fmla="*/ 12 h 85"/>
                <a:gd name="T40" fmla="*/ 24 w 61"/>
                <a:gd name="T41" fmla="*/ 12 h 85"/>
                <a:gd name="T42" fmla="*/ 24 w 61"/>
                <a:gd name="T43" fmla="*/ 12 h 85"/>
                <a:gd name="T44" fmla="*/ 24 w 61"/>
                <a:gd name="T45" fmla="*/ 0 h 85"/>
                <a:gd name="T46" fmla="*/ 24 w 61"/>
                <a:gd name="T47" fmla="*/ 0 h 85"/>
                <a:gd name="T48" fmla="*/ 12 w 61"/>
                <a:gd name="T49" fmla="*/ 0 h 85"/>
                <a:gd name="T50" fmla="*/ 12 w 61"/>
                <a:gd name="T51" fmla="*/ 12 h 85"/>
                <a:gd name="T52" fmla="*/ 12 w 61"/>
                <a:gd name="T53" fmla="*/ 12 h 85"/>
                <a:gd name="T54" fmla="*/ 0 w 61"/>
                <a:gd name="T55" fmla="*/ 12 h 85"/>
                <a:gd name="T56" fmla="*/ 0 w 61"/>
                <a:gd name="T57" fmla="*/ 12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85">
                  <a:moveTo>
                    <a:pt x="0" y="12"/>
                  </a:moveTo>
                  <a:lnTo>
                    <a:pt x="0" y="36"/>
                  </a:lnTo>
                  <a:lnTo>
                    <a:pt x="37" y="85"/>
                  </a:lnTo>
                  <a:lnTo>
                    <a:pt x="37" y="85"/>
                  </a:lnTo>
                  <a:lnTo>
                    <a:pt x="49" y="73"/>
                  </a:lnTo>
                  <a:lnTo>
                    <a:pt x="49" y="73"/>
                  </a:lnTo>
                  <a:lnTo>
                    <a:pt x="49" y="73"/>
                  </a:lnTo>
                  <a:lnTo>
                    <a:pt x="61" y="73"/>
                  </a:lnTo>
                  <a:lnTo>
                    <a:pt x="61" y="61"/>
                  </a:lnTo>
                  <a:lnTo>
                    <a:pt x="61" y="61"/>
                  </a:lnTo>
                  <a:lnTo>
                    <a:pt x="61" y="61"/>
                  </a:lnTo>
                  <a:lnTo>
                    <a:pt x="61" y="61"/>
                  </a:lnTo>
                  <a:lnTo>
                    <a:pt x="61" y="48"/>
                  </a:lnTo>
                  <a:lnTo>
                    <a:pt x="61" y="48"/>
                  </a:lnTo>
                  <a:lnTo>
                    <a:pt x="61" y="48"/>
                  </a:lnTo>
                  <a:lnTo>
                    <a:pt x="49" y="36"/>
                  </a:lnTo>
                  <a:lnTo>
                    <a:pt x="49" y="24"/>
                  </a:lnTo>
                  <a:lnTo>
                    <a:pt x="49" y="24"/>
                  </a:lnTo>
                  <a:lnTo>
                    <a:pt x="37" y="12"/>
                  </a:lnTo>
                  <a:lnTo>
                    <a:pt x="37" y="12"/>
                  </a:lnTo>
                  <a:lnTo>
                    <a:pt x="24" y="12"/>
                  </a:lnTo>
                  <a:lnTo>
                    <a:pt x="24" y="12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12" y="0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0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chemeClr val="accent1"/>
            </a:solidFill>
            <a:ln w="19050">
              <a:solidFill>
                <a:schemeClr val="accent2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ca-ES"/>
            </a:p>
          </p:txBody>
        </p:sp>
        <p:grpSp>
          <p:nvGrpSpPr>
            <p:cNvPr id="23" name="Group 14"/>
            <p:cNvGrpSpPr>
              <a:grpSpLocks/>
            </p:cNvGrpSpPr>
            <p:nvPr/>
          </p:nvGrpSpPr>
          <p:grpSpPr bwMode="auto">
            <a:xfrm>
              <a:off x="2705" y="1271"/>
              <a:ext cx="495" cy="326"/>
              <a:chOff x="2705" y="1271"/>
              <a:chExt cx="495" cy="326"/>
            </a:xfrm>
          </p:grpSpPr>
          <p:sp>
            <p:nvSpPr>
              <p:cNvPr id="24" name="Freeform 15"/>
              <p:cNvSpPr>
                <a:spLocks/>
              </p:cNvSpPr>
              <p:nvPr/>
            </p:nvSpPr>
            <p:spPr bwMode="auto">
              <a:xfrm>
                <a:off x="2705" y="1295"/>
                <a:ext cx="495" cy="302"/>
              </a:xfrm>
              <a:custGeom>
                <a:avLst/>
                <a:gdLst>
                  <a:gd name="T0" fmla="*/ 290 w 495"/>
                  <a:gd name="T1" fmla="*/ 230 h 302"/>
                  <a:gd name="T2" fmla="*/ 435 w 495"/>
                  <a:gd name="T3" fmla="*/ 254 h 302"/>
                  <a:gd name="T4" fmla="*/ 495 w 495"/>
                  <a:gd name="T5" fmla="*/ 170 h 302"/>
                  <a:gd name="T6" fmla="*/ 471 w 495"/>
                  <a:gd name="T7" fmla="*/ 157 h 302"/>
                  <a:gd name="T8" fmla="*/ 447 w 495"/>
                  <a:gd name="T9" fmla="*/ 157 h 302"/>
                  <a:gd name="T10" fmla="*/ 435 w 495"/>
                  <a:gd name="T11" fmla="*/ 157 h 302"/>
                  <a:gd name="T12" fmla="*/ 423 w 495"/>
                  <a:gd name="T13" fmla="*/ 157 h 302"/>
                  <a:gd name="T14" fmla="*/ 423 w 495"/>
                  <a:gd name="T15" fmla="*/ 145 h 302"/>
                  <a:gd name="T16" fmla="*/ 410 w 495"/>
                  <a:gd name="T17" fmla="*/ 133 h 302"/>
                  <a:gd name="T18" fmla="*/ 398 w 495"/>
                  <a:gd name="T19" fmla="*/ 121 h 302"/>
                  <a:gd name="T20" fmla="*/ 386 w 495"/>
                  <a:gd name="T21" fmla="*/ 109 h 302"/>
                  <a:gd name="T22" fmla="*/ 386 w 495"/>
                  <a:gd name="T23" fmla="*/ 97 h 302"/>
                  <a:gd name="T24" fmla="*/ 374 w 495"/>
                  <a:gd name="T25" fmla="*/ 85 h 302"/>
                  <a:gd name="T26" fmla="*/ 374 w 495"/>
                  <a:gd name="T27" fmla="*/ 73 h 302"/>
                  <a:gd name="T28" fmla="*/ 374 w 495"/>
                  <a:gd name="T29" fmla="*/ 61 h 302"/>
                  <a:gd name="T30" fmla="*/ 362 w 495"/>
                  <a:gd name="T31" fmla="*/ 49 h 302"/>
                  <a:gd name="T32" fmla="*/ 362 w 495"/>
                  <a:gd name="T33" fmla="*/ 49 h 302"/>
                  <a:gd name="T34" fmla="*/ 350 w 495"/>
                  <a:gd name="T35" fmla="*/ 37 h 302"/>
                  <a:gd name="T36" fmla="*/ 326 w 495"/>
                  <a:gd name="T37" fmla="*/ 37 h 302"/>
                  <a:gd name="T38" fmla="*/ 302 w 495"/>
                  <a:gd name="T39" fmla="*/ 24 h 302"/>
                  <a:gd name="T40" fmla="*/ 253 w 495"/>
                  <a:gd name="T41" fmla="*/ 12 h 302"/>
                  <a:gd name="T42" fmla="*/ 217 w 495"/>
                  <a:gd name="T43" fmla="*/ 0 h 302"/>
                  <a:gd name="T44" fmla="*/ 193 w 495"/>
                  <a:gd name="T45" fmla="*/ 0 h 302"/>
                  <a:gd name="T46" fmla="*/ 169 w 495"/>
                  <a:gd name="T47" fmla="*/ 0 h 302"/>
                  <a:gd name="T48" fmla="*/ 145 w 495"/>
                  <a:gd name="T49" fmla="*/ 0 h 302"/>
                  <a:gd name="T50" fmla="*/ 133 w 495"/>
                  <a:gd name="T51" fmla="*/ 0 h 302"/>
                  <a:gd name="T52" fmla="*/ 109 w 495"/>
                  <a:gd name="T53" fmla="*/ 0 h 302"/>
                  <a:gd name="T54" fmla="*/ 109 w 495"/>
                  <a:gd name="T55" fmla="*/ 12 h 302"/>
                  <a:gd name="T56" fmla="*/ 97 w 495"/>
                  <a:gd name="T57" fmla="*/ 12 h 302"/>
                  <a:gd name="T58" fmla="*/ 84 w 495"/>
                  <a:gd name="T59" fmla="*/ 24 h 302"/>
                  <a:gd name="T60" fmla="*/ 72 w 495"/>
                  <a:gd name="T61" fmla="*/ 37 h 302"/>
                  <a:gd name="T62" fmla="*/ 60 w 495"/>
                  <a:gd name="T63" fmla="*/ 37 h 302"/>
                  <a:gd name="T64" fmla="*/ 60 w 495"/>
                  <a:gd name="T65" fmla="*/ 49 h 302"/>
                  <a:gd name="T66" fmla="*/ 48 w 495"/>
                  <a:gd name="T67" fmla="*/ 49 h 302"/>
                  <a:gd name="T68" fmla="*/ 36 w 495"/>
                  <a:gd name="T69" fmla="*/ 49 h 302"/>
                  <a:gd name="T70" fmla="*/ 0 w 495"/>
                  <a:gd name="T71" fmla="*/ 73 h 302"/>
                  <a:gd name="T72" fmla="*/ 48 w 495"/>
                  <a:gd name="T73" fmla="*/ 182 h 302"/>
                  <a:gd name="T74" fmla="*/ 97 w 495"/>
                  <a:gd name="T75" fmla="*/ 302 h 302"/>
                  <a:gd name="T76" fmla="*/ 181 w 495"/>
                  <a:gd name="T77" fmla="*/ 266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495" h="302">
                    <a:moveTo>
                      <a:pt x="253" y="254"/>
                    </a:moveTo>
                    <a:lnTo>
                      <a:pt x="290" y="230"/>
                    </a:lnTo>
                    <a:lnTo>
                      <a:pt x="386" y="230"/>
                    </a:lnTo>
                    <a:lnTo>
                      <a:pt x="435" y="254"/>
                    </a:lnTo>
                    <a:lnTo>
                      <a:pt x="471" y="254"/>
                    </a:lnTo>
                    <a:lnTo>
                      <a:pt x="495" y="170"/>
                    </a:lnTo>
                    <a:lnTo>
                      <a:pt x="471" y="157"/>
                    </a:lnTo>
                    <a:lnTo>
                      <a:pt x="471" y="157"/>
                    </a:lnTo>
                    <a:lnTo>
                      <a:pt x="459" y="157"/>
                    </a:lnTo>
                    <a:lnTo>
                      <a:pt x="447" y="157"/>
                    </a:lnTo>
                    <a:lnTo>
                      <a:pt x="447" y="157"/>
                    </a:lnTo>
                    <a:lnTo>
                      <a:pt x="435" y="157"/>
                    </a:lnTo>
                    <a:lnTo>
                      <a:pt x="435" y="157"/>
                    </a:lnTo>
                    <a:lnTo>
                      <a:pt x="423" y="157"/>
                    </a:lnTo>
                    <a:lnTo>
                      <a:pt x="423" y="145"/>
                    </a:lnTo>
                    <a:lnTo>
                      <a:pt x="423" y="145"/>
                    </a:lnTo>
                    <a:lnTo>
                      <a:pt x="410" y="145"/>
                    </a:lnTo>
                    <a:lnTo>
                      <a:pt x="410" y="133"/>
                    </a:lnTo>
                    <a:lnTo>
                      <a:pt x="398" y="133"/>
                    </a:lnTo>
                    <a:lnTo>
                      <a:pt x="398" y="121"/>
                    </a:lnTo>
                    <a:lnTo>
                      <a:pt x="386" y="121"/>
                    </a:lnTo>
                    <a:lnTo>
                      <a:pt x="386" y="109"/>
                    </a:lnTo>
                    <a:lnTo>
                      <a:pt x="386" y="97"/>
                    </a:lnTo>
                    <a:lnTo>
                      <a:pt x="386" y="97"/>
                    </a:lnTo>
                    <a:lnTo>
                      <a:pt x="374" y="85"/>
                    </a:lnTo>
                    <a:lnTo>
                      <a:pt x="374" y="85"/>
                    </a:lnTo>
                    <a:lnTo>
                      <a:pt x="374" y="73"/>
                    </a:lnTo>
                    <a:lnTo>
                      <a:pt x="374" y="73"/>
                    </a:lnTo>
                    <a:lnTo>
                      <a:pt x="374" y="61"/>
                    </a:lnTo>
                    <a:lnTo>
                      <a:pt x="374" y="61"/>
                    </a:lnTo>
                    <a:lnTo>
                      <a:pt x="362" y="61"/>
                    </a:lnTo>
                    <a:lnTo>
                      <a:pt x="362" y="49"/>
                    </a:lnTo>
                    <a:lnTo>
                      <a:pt x="362" y="49"/>
                    </a:lnTo>
                    <a:lnTo>
                      <a:pt x="362" y="49"/>
                    </a:lnTo>
                    <a:lnTo>
                      <a:pt x="350" y="49"/>
                    </a:lnTo>
                    <a:lnTo>
                      <a:pt x="350" y="37"/>
                    </a:lnTo>
                    <a:lnTo>
                      <a:pt x="338" y="37"/>
                    </a:lnTo>
                    <a:lnTo>
                      <a:pt x="326" y="37"/>
                    </a:lnTo>
                    <a:lnTo>
                      <a:pt x="314" y="24"/>
                    </a:lnTo>
                    <a:lnTo>
                      <a:pt x="302" y="24"/>
                    </a:lnTo>
                    <a:lnTo>
                      <a:pt x="278" y="12"/>
                    </a:lnTo>
                    <a:lnTo>
                      <a:pt x="253" y="12"/>
                    </a:lnTo>
                    <a:lnTo>
                      <a:pt x="229" y="0"/>
                    </a:lnTo>
                    <a:lnTo>
                      <a:pt x="217" y="0"/>
                    </a:lnTo>
                    <a:lnTo>
                      <a:pt x="205" y="0"/>
                    </a:lnTo>
                    <a:lnTo>
                      <a:pt x="193" y="0"/>
                    </a:lnTo>
                    <a:lnTo>
                      <a:pt x="181" y="0"/>
                    </a:lnTo>
                    <a:lnTo>
                      <a:pt x="169" y="0"/>
                    </a:lnTo>
                    <a:lnTo>
                      <a:pt x="145" y="0"/>
                    </a:lnTo>
                    <a:lnTo>
                      <a:pt x="145" y="0"/>
                    </a:lnTo>
                    <a:lnTo>
                      <a:pt x="133" y="0"/>
                    </a:lnTo>
                    <a:lnTo>
                      <a:pt x="133" y="0"/>
                    </a:lnTo>
                    <a:lnTo>
                      <a:pt x="121" y="0"/>
                    </a:lnTo>
                    <a:lnTo>
                      <a:pt x="109" y="0"/>
                    </a:lnTo>
                    <a:lnTo>
                      <a:pt x="109" y="0"/>
                    </a:lnTo>
                    <a:lnTo>
                      <a:pt x="109" y="12"/>
                    </a:lnTo>
                    <a:lnTo>
                      <a:pt x="97" y="12"/>
                    </a:lnTo>
                    <a:lnTo>
                      <a:pt x="97" y="12"/>
                    </a:lnTo>
                    <a:lnTo>
                      <a:pt x="97" y="24"/>
                    </a:lnTo>
                    <a:lnTo>
                      <a:pt x="84" y="24"/>
                    </a:lnTo>
                    <a:lnTo>
                      <a:pt x="84" y="24"/>
                    </a:lnTo>
                    <a:lnTo>
                      <a:pt x="72" y="37"/>
                    </a:lnTo>
                    <a:lnTo>
                      <a:pt x="72" y="37"/>
                    </a:lnTo>
                    <a:lnTo>
                      <a:pt x="60" y="37"/>
                    </a:lnTo>
                    <a:lnTo>
                      <a:pt x="60" y="49"/>
                    </a:lnTo>
                    <a:lnTo>
                      <a:pt x="60" y="49"/>
                    </a:lnTo>
                    <a:lnTo>
                      <a:pt x="48" y="49"/>
                    </a:lnTo>
                    <a:lnTo>
                      <a:pt x="48" y="49"/>
                    </a:lnTo>
                    <a:lnTo>
                      <a:pt x="48" y="49"/>
                    </a:lnTo>
                    <a:lnTo>
                      <a:pt x="36" y="49"/>
                    </a:lnTo>
                    <a:lnTo>
                      <a:pt x="24" y="49"/>
                    </a:lnTo>
                    <a:lnTo>
                      <a:pt x="0" y="73"/>
                    </a:lnTo>
                    <a:lnTo>
                      <a:pt x="60" y="145"/>
                    </a:lnTo>
                    <a:lnTo>
                      <a:pt x="48" y="182"/>
                    </a:lnTo>
                    <a:lnTo>
                      <a:pt x="84" y="242"/>
                    </a:lnTo>
                    <a:lnTo>
                      <a:pt x="97" y="302"/>
                    </a:lnTo>
                    <a:lnTo>
                      <a:pt x="169" y="290"/>
                    </a:lnTo>
                    <a:lnTo>
                      <a:pt x="181" y="266"/>
                    </a:lnTo>
                    <a:lnTo>
                      <a:pt x="253" y="254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>
                <a:solidFill>
                  <a:schemeClr val="accent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ca-ES"/>
              </a:p>
            </p:txBody>
          </p:sp>
          <p:sp>
            <p:nvSpPr>
              <p:cNvPr id="25" name="Freeform 16"/>
              <p:cNvSpPr>
                <a:spLocks/>
              </p:cNvSpPr>
              <p:nvPr/>
            </p:nvSpPr>
            <p:spPr bwMode="auto">
              <a:xfrm>
                <a:off x="3091" y="1271"/>
                <a:ext cx="61" cy="85"/>
              </a:xfrm>
              <a:custGeom>
                <a:avLst/>
                <a:gdLst>
                  <a:gd name="T0" fmla="*/ 0 w 61"/>
                  <a:gd name="T1" fmla="*/ 12 h 85"/>
                  <a:gd name="T2" fmla="*/ 0 w 61"/>
                  <a:gd name="T3" fmla="*/ 36 h 85"/>
                  <a:gd name="T4" fmla="*/ 37 w 61"/>
                  <a:gd name="T5" fmla="*/ 85 h 85"/>
                  <a:gd name="T6" fmla="*/ 37 w 61"/>
                  <a:gd name="T7" fmla="*/ 85 h 85"/>
                  <a:gd name="T8" fmla="*/ 49 w 61"/>
                  <a:gd name="T9" fmla="*/ 73 h 85"/>
                  <a:gd name="T10" fmla="*/ 49 w 61"/>
                  <a:gd name="T11" fmla="*/ 73 h 85"/>
                  <a:gd name="T12" fmla="*/ 49 w 61"/>
                  <a:gd name="T13" fmla="*/ 73 h 85"/>
                  <a:gd name="T14" fmla="*/ 61 w 61"/>
                  <a:gd name="T15" fmla="*/ 73 h 85"/>
                  <a:gd name="T16" fmla="*/ 61 w 61"/>
                  <a:gd name="T17" fmla="*/ 61 h 85"/>
                  <a:gd name="T18" fmla="*/ 61 w 61"/>
                  <a:gd name="T19" fmla="*/ 61 h 85"/>
                  <a:gd name="T20" fmla="*/ 61 w 61"/>
                  <a:gd name="T21" fmla="*/ 61 h 85"/>
                  <a:gd name="T22" fmla="*/ 61 w 61"/>
                  <a:gd name="T23" fmla="*/ 61 h 85"/>
                  <a:gd name="T24" fmla="*/ 61 w 61"/>
                  <a:gd name="T25" fmla="*/ 48 h 85"/>
                  <a:gd name="T26" fmla="*/ 61 w 61"/>
                  <a:gd name="T27" fmla="*/ 48 h 85"/>
                  <a:gd name="T28" fmla="*/ 61 w 61"/>
                  <a:gd name="T29" fmla="*/ 48 h 85"/>
                  <a:gd name="T30" fmla="*/ 49 w 61"/>
                  <a:gd name="T31" fmla="*/ 36 h 85"/>
                  <a:gd name="T32" fmla="*/ 49 w 61"/>
                  <a:gd name="T33" fmla="*/ 24 h 85"/>
                  <a:gd name="T34" fmla="*/ 49 w 61"/>
                  <a:gd name="T35" fmla="*/ 24 h 85"/>
                  <a:gd name="T36" fmla="*/ 37 w 61"/>
                  <a:gd name="T37" fmla="*/ 12 h 85"/>
                  <a:gd name="T38" fmla="*/ 37 w 61"/>
                  <a:gd name="T39" fmla="*/ 12 h 85"/>
                  <a:gd name="T40" fmla="*/ 24 w 61"/>
                  <a:gd name="T41" fmla="*/ 12 h 85"/>
                  <a:gd name="T42" fmla="*/ 24 w 61"/>
                  <a:gd name="T43" fmla="*/ 12 h 85"/>
                  <a:gd name="T44" fmla="*/ 24 w 61"/>
                  <a:gd name="T45" fmla="*/ 0 h 85"/>
                  <a:gd name="T46" fmla="*/ 24 w 61"/>
                  <a:gd name="T47" fmla="*/ 0 h 85"/>
                  <a:gd name="T48" fmla="*/ 12 w 61"/>
                  <a:gd name="T49" fmla="*/ 0 h 85"/>
                  <a:gd name="T50" fmla="*/ 12 w 61"/>
                  <a:gd name="T51" fmla="*/ 12 h 85"/>
                  <a:gd name="T52" fmla="*/ 12 w 61"/>
                  <a:gd name="T53" fmla="*/ 12 h 85"/>
                  <a:gd name="T54" fmla="*/ 0 w 61"/>
                  <a:gd name="T55" fmla="*/ 12 h 85"/>
                  <a:gd name="T56" fmla="*/ 0 w 61"/>
                  <a:gd name="T57" fmla="*/ 12 h 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1" h="85">
                    <a:moveTo>
                      <a:pt x="0" y="12"/>
                    </a:moveTo>
                    <a:lnTo>
                      <a:pt x="0" y="36"/>
                    </a:lnTo>
                    <a:lnTo>
                      <a:pt x="37" y="85"/>
                    </a:lnTo>
                    <a:lnTo>
                      <a:pt x="37" y="85"/>
                    </a:lnTo>
                    <a:lnTo>
                      <a:pt x="49" y="73"/>
                    </a:lnTo>
                    <a:lnTo>
                      <a:pt x="49" y="73"/>
                    </a:lnTo>
                    <a:lnTo>
                      <a:pt x="49" y="73"/>
                    </a:lnTo>
                    <a:lnTo>
                      <a:pt x="61" y="73"/>
                    </a:lnTo>
                    <a:lnTo>
                      <a:pt x="61" y="61"/>
                    </a:lnTo>
                    <a:lnTo>
                      <a:pt x="61" y="61"/>
                    </a:lnTo>
                    <a:lnTo>
                      <a:pt x="61" y="61"/>
                    </a:lnTo>
                    <a:lnTo>
                      <a:pt x="61" y="61"/>
                    </a:lnTo>
                    <a:lnTo>
                      <a:pt x="61" y="48"/>
                    </a:lnTo>
                    <a:lnTo>
                      <a:pt x="61" y="48"/>
                    </a:lnTo>
                    <a:lnTo>
                      <a:pt x="61" y="48"/>
                    </a:lnTo>
                    <a:lnTo>
                      <a:pt x="49" y="36"/>
                    </a:lnTo>
                    <a:lnTo>
                      <a:pt x="49" y="24"/>
                    </a:lnTo>
                    <a:lnTo>
                      <a:pt x="49" y="24"/>
                    </a:lnTo>
                    <a:lnTo>
                      <a:pt x="37" y="12"/>
                    </a:lnTo>
                    <a:lnTo>
                      <a:pt x="37" y="12"/>
                    </a:lnTo>
                    <a:lnTo>
                      <a:pt x="24" y="12"/>
                    </a:lnTo>
                    <a:lnTo>
                      <a:pt x="24" y="12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12" y="0"/>
                    </a:lnTo>
                    <a:lnTo>
                      <a:pt x="12" y="12"/>
                    </a:lnTo>
                    <a:lnTo>
                      <a:pt x="12" y="12"/>
                    </a:lnTo>
                    <a:lnTo>
                      <a:pt x="0" y="12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>
                <a:solidFill>
                  <a:schemeClr val="accent2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ca-ES"/>
              </a:p>
            </p:txBody>
          </p:sp>
        </p:grpSp>
      </p:grpSp>
      <p:sp>
        <p:nvSpPr>
          <p:cNvPr id="26" name="Freeform 17"/>
          <p:cNvSpPr>
            <a:spLocks/>
          </p:cNvSpPr>
          <p:nvPr/>
        </p:nvSpPr>
        <p:spPr bwMode="auto">
          <a:xfrm>
            <a:off x="5968678" y="2895228"/>
            <a:ext cx="831850" cy="654050"/>
          </a:xfrm>
          <a:custGeom>
            <a:avLst/>
            <a:gdLst>
              <a:gd name="T0" fmla="*/ 531 w 567"/>
              <a:gd name="T1" fmla="*/ 109 h 483"/>
              <a:gd name="T2" fmla="*/ 495 w 567"/>
              <a:gd name="T3" fmla="*/ 84 h 483"/>
              <a:gd name="T4" fmla="*/ 471 w 567"/>
              <a:gd name="T5" fmla="*/ 72 h 483"/>
              <a:gd name="T6" fmla="*/ 446 w 567"/>
              <a:gd name="T7" fmla="*/ 48 h 483"/>
              <a:gd name="T8" fmla="*/ 386 w 567"/>
              <a:gd name="T9" fmla="*/ 24 h 483"/>
              <a:gd name="T10" fmla="*/ 350 w 567"/>
              <a:gd name="T11" fmla="*/ 12 h 483"/>
              <a:gd name="T12" fmla="*/ 326 w 567"/>
              <a:gd name="T13" fmla="*/ 0 h 483"/>
              <a:gd name="T14" fmla="*/ 326 w 567"/>
              <a:gd name="T15" fmla="*/ 0 h 483"/>
              <a:gd name="T16" fmla="*/ 314 w 567"/>
              <a:gd name="T17" fmla="*/ 0 h 483"/>
              <a:gd name="T18" fmla="*/ 302 w 567"/>
              <a:gd name="T19" fmla="*/ 0 h 483"/>
              <a:gd name="T20" fmla="*/ 277 w 567"/>
              <a:gd name="T21" fmla="*/ 0 h 483"/>
              <a:gd name="T22" fmla="*/ 253 w 567"/>
              <a:gd name="T23" fmla="*/ 0 h 483"/>
              <a:gd name="T24" fmla="*/ 217 w 567"/>
              <a:gd name="T25" fmla="*/ 12 h 483"/>
              <a:gd name="T26" fmla="*/ 181 w 567"/>
              <a:gd name="T27" fmla="*/ 24 h 483"/>
              <a:gd name="T28" fmla="*/ 157 w 567"/>
              <a:gd name="T29" fmla="*/ 24 h 483"/>
              <a:gd name="T30" fmla="*/ 157 w 567"/>
              <a:gd name="T31" fmla="*/ 24 h 483"/>
              <a:gd name="T32" fmla="*/ 145 w 567"/>
              <a:gd name="T33" fmla="*/ 36 h 483"/>
              <a:gd name="T34" fmla="*/ 133 w 567"/>
              <a:gd name="T35" fmla="*/ 48 h 483"/>
              <a:gd name="T36" fmla="*/ 108 w 567"/>
              <a:gd name="T37" fmla="*/ 72 h 483"/>
              <a:gd name="T38" fmla="*/ 96 w 567"/>
              <a:gd name="T39" fmla="*/ 84 h 483"/>
              <a:gd name="T40" fmla="*/ 84 w 567"/>
              <a:gd name="T41" fmla="*/ 96 h 483"/>
              <a:gd name="T42" fmla="*/ 72 w 567"/>
              <a:gd name="T43" fmla="*/ 96 h 483"/>
              <a:gd name="T44" fmla="*/ 60 w 567"/>
              <a:gd name="T45" fmla="*/ 96 h 483"/>
              <a:gd name="T46" fmla="*/ 24 w 567"/>
              <a:gd name="T47" fmla="*/ 193 h 483"/>
              <a:gd name="T48" fmla="*/ 24 w 567"/>
              <a:gd name="T49" fmla="*/ 254 h 483"/>
              <a:gd name="T50" fmla="*/ 60 w 567"/>
              <a:gd name="T51" fmla="*/ 326 h 483"/>
              <a:gd name="T52" fmla="*/ 24 w 567"/>
              <a:gd name="T53" fmla="*/ 350 h 483"/>
              <a:gd name="T54" fmla="*/ 12 w 567"/>
              <a:gd name="T55" fmla="*/ 483 h 483"/>
              <a:gd name="T56" fmla="*/ 96 w 567"/>
              <a:gd name="T57" fmla="*/ 447 h 483"/>
              <a:gd name="T58" fmla="*/ 169 w 567"/>
              <a:gd name="T59" fmla="*/ 447 h 483"/>
              <a:gd name="T60" fmla="*/ 241 w 567"/>
              <a:gd name="T61" fmla="*/ 411 h 483"/>
              <a:gd name="T62" fmla="*/ 314 w 567"/>
              <a:gd name="T63" fmla="*/ 338 h 483"/>
              <a:gd name="T64" fmla="*/ 362 w 567"/>
              <a:gd name="T65" fmla="*/ 254 h 483"/>
              <a:gd name="T66" fmla="*/ 434 w 567"/>
              <a:gd name="T67" fmla="*/ 205 h 483"/>
              <a:gd name="T68" fmla="*/ 507 w 567"/>
              <a:gd name="T69" fmla="*/ 181 h 483"/>
              <a:gd name="T70" fmla="*/ 567 w 567"/>
              <a:gd name="T71" fmla="*/ 145 h 4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567" h="483">
                <a:moveTo>
                  <a:pt x="567" y="121"/>
                </a:moveTo>
                <a:lnTo>
                  <a:pt x="531" y="109"/>
                </a:lnTo>
                <a:lnTo>
                  <a:pt x="519" y="96"/>
                </a:lnTo>
                <a:lnTo>
                  <a:pt x="495" y="84"/>
                </a:lnTo>
                <a:lnTo>
                  <a:pt x="483" y="72"/>
                </a:lnTo>
                <a:lnTo>
                  <a:pt x="471" y="72"/>
                </a:lnTo>
                <a:lnTo>
                  <a:pt x="471" y="60"/>
                </a:lnTo>
                <a:lnTo>
                  <a:pt x="446" y="48"/>
                </a:lnTo>
                <a:lnTo>
                  <a:pt x="410" y="36"/>
                </a:lnTo>
                <a:lnTo>
                  <a:pt x="386" y="24"/>
                </a:lnTo>
                <a:lnTo>
                  <a:pt x="362" y="12"/>
                </a:lnTo>
                <a:lnTo>
                  <a:pt x="350" y="12"/>
                </a:lnTo>
                <a:lnTo>
                  <a:pt x="338" y="12"/>
                </a:lnTo>
                <a:lnTo>
                  <a:pt x="326" y="0"/>
                </a:lnTo>
                <a:lnTo>
                  <a:pt x="326" y="0"/>
                </a:lnTo>
                <a:lnTo>
                  <a:pt x="326" y="0"/>
                </a:lnTo>
                <a:lnTo>
                  <a:pt x="314" y="0"/>
                </a:lnTo>
                <a:lnTo>
                  <a:pt x="314" y="0"/>
                </a:lnTo>
                <a:lnTo>
                  <a:pt x="314" y="0"/>
                </a:lnTo>
                <a:lnTo>
                  <a:pt x="302" y="0"/>
                </a:lnTo>
                <a:lnTo>
                  <a:pt x="290" y="0"/>
                </a:lnTo>
                <a:lnTo>
                  <a:pt x="277" y="0"/>
                </a:lnTo>
                <a:lnTo>
                  <a:pt x="265" y="0"/>
                </a:lnTo>
                <a:lnTo>
                  <a:pt x="253" y="0"/>
                </a:lnTo>
                <a:lnTo>
                  <a:pt x="241" y="0"/>
                </a:lnTo>
                <a:lnTo>
                  <a:pt x="217" y="12"/>
                </a:lnTo>
                <a:lnTo>
                  <a:pt x="193" y="24"/>
                </a:lnTo>
                <a:lnTo>
                  <a:pt x="181" y="24"/>
                </a:lnTo>
                <a:lnTo>
                  <a:pt x="169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36"/>
                </a:lnTo>
                <a:lnTo>
                  <a:pt x="145" y="36"/>
                </a:lnTo>
                <a:lnTo>
                  <a:pt x="145" y="36"/>
                </a:lnTo>
                <a:lnTo>
                  <a:pt x="133" y="48"/>
                </a:lnTo>
                <a:lnTo>
                  <a:pt x="120" y="72"/>
                </a:lnTo>
                <a:lnTo>
                  <a:pt x="108" y="72"/>
                </a:lnTo>
                <a:lnTo>
                  <a:pt x="96" y="84"/>
                </a:lnTo>
                <a:lnTo>
                  <a:pt x="96" y="84"/>
                </a:lnTo>
                <a:lnTo>
                  <a:pt x="84" y="96"/>
                </a:lnTo>
                <a:lnTo>
                  <a:pt x="84" y="96"/>
                </a:lnTo>
                <a:lnTo>
                  <a:pt x="72" y="96"/>
                </a:lnTo>
                <a:lnTo>
                  <a:pt x="72" y="96"/>
                </a:lnTo>
                <a:lnTo>
                  <a:pt x="60" y="96"/>
                </a:lnTo>
                <a:lnTo>
                  <a:pt x="60" y="96"/>
                </a:lnTo>
                <a:lnTo>
                  <a:pt x="48" y="109"/>
                </a:lnTo>
                <a:lnTo>
                  <a:pt x="24" y="193"/>
                </a:lnTo>
                <a:lnTo>
                  <a:pt x="36" y="229"/>
                </a:lnTo>
                <a:lnTo>
                  <a:pt x="24" y="254"/>
                </a:lnTo>
                <a:lnTo>
                  <a:pt x="12" y="314"/>
                </a:lnTo>
                <a:lnTo>
                  <a:pt x="60" y="326"/>
                </a:lnTo>
                <a:lnTo>
                  <a:pt x="60" y="362"/>
                </a:lnTo>
                <a:lnTo>
                  <a:pt x="24" y="350"/>
                </a:lnTo>
                <a:lnTo>
                  <a:pt x="0" y="374"/>
                </a:lnTo>
                <a:lnTo>
                  <a:pt x="12" y="483"/>
                </a:lnTo>
                <a:lnTo>
                  <a:pt x="72" y="483"/>
                </a:lnTo>
                <a:lnTo>
                  <a:pt x="96" y="447"/>
                </a:lnTo>
                <a:lnTo>
                  <a:pt x="133" y="447"/>
                </a:lnTo>
                <a:lnTo>
                  <a:pt x="169" y="447"/>
                </a:lnTo>
                <a:lnTo>
                  <a:pt x="193" y="411"/>
                </a:lnTo>
                <a:lnTo>
                  <a:pt x="241" y="411"/>
                </a:lnTo>
                <a:lnTo>
                  <a:pt x="314" y="374"/>
                </a:lnTo>
                <a:lnTo>
                  <a:pt x="314" y="338"/>
                </a:lnTo>
                <a:lnTo>
                  <a:pt x="338" y="302"/>
                </a:lnTo>
                <a:lnTo>
                  <a:pt x="362" y="254"/>
                </a:lnTo>
                <a:lnTo>
                  <a:pt x="410" y="205"/>
                </a:lnTo>
                <a:lnTo>
                  <a:pt x="434" y="205"/>
                </a:lnTo>
                <a:lnTo>
                  <a:pt x="446" y="193"/>
                </a:lnTo>
                <a:lnTo>
                  <a:pt x="507" y="181"/>
                </a:lnTo>
                <a:lnTo>
                  <a:pt x="507" y="157"/>
                </a:lnTo>
                <a:lnTo>
                  <a:pt x="567" y="145"/>
                </a:lnTo>
                <a:lnTo>
                  <a:pt x="567" y="121"/>
                </a:lnTo>
                <a:close/>
              </a:path>
            </a:pathLst>
          </a:custGeom>
          <a:solidFill>
            <a:schemeClr val="accent2"/>
          </a:solidFill>
          <a:ln w="19050">
            <a:solidFill>
              <a:schemeClr val="accent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27" name="Freeform 18"/>
          <p:cNvSpPr>
            <a:spLocks/>
          </p:cNvSpPr>
          <p:nvPr/>
        </p:nvSpPr>
        <p:spPr bwMode="auto">
          <a:xfrm>
            <a:off x="6429053" y="3092078"/>
            <a:ext cx="779462" cy="557213"/>
          </a:xfrm>
          <a:custGeom>
            <a:avLst/>
            <a:gdLst>
              <a:gd name="T0" fmla="*/ 193 w 531"/>
              <a:gd name="T1" fmla="*/ 387 h 411"/>
              <a:gd name="T2" fmla="*/ 241 w 531"/>
              <a:gd name="T3" fmla="*/ 387 h 411"/>
              <a:gd name="T4" fmla="*/ 277 w 531"/>
              <a:gd name="T5" fmla="*/ 411 h 411"/>
              <a:gd name="T6" fmla="*/ 302 w 531"/>
              <a:gd name="T7" fmla="*/ 411 h 411"/>
              <a:gd name="T8" fmla="*/ 302 w 531"/>
              <a:gd name="T9" fmla="*/ 387 h 411"/>
              <a:gd name="T10" fmla="*/ 350 w 531"/>
              <a:gd name="T11" fmla="*/ 387 h 411"/>
              <a:gd name="T12" fmla="*/ 350 w 531"/>
              <a:gd name="T13" fmla="*/ 362 h 411"/>
              <a:gd name="T14" fmla="*/ 386 w 531"/>
              <a:gd name="T15" fmla="*/ 374 h 411"/>
              <a:gd name="T16" fmla="*/ 386 w 531"/>
              <a:gd name="T17" fmla="*/ 338 h 411"/>
              <a:gd name="T18" fmla="*/ 350 w 531"/>
              <a:gd name="T19" fmla="*/ 302 h 411"/>
              <a:gd name="T20" fmla="*/ 386 w 531"/>
              <a:gd name="T21" fmla="*/ 278 h 411"/>
              <a:gd name="T22" fmla="*/ 398 w 531"/>
              <a:gd name="T23" fmla="*/ 217 h 411"/>
              <a:gd name="T24" fmla="*/ 410 w 531"/>
              <a:gd name="T25" fmla="*/ 205 h 411"/>
              <a:gd name="T26" fmla="*/ 422 w 531"/>
              <a:gd name="T27" fmla="*/ 193 h 411"/>
              <a:gd name="T28" fmla="*/ 459 w 531"/>
              <a:gd name="T29" fmla="*/ 193 h 411"/>
              <a:gd name="T30" fmla="*/ 471 w 531"/>
              <a:gd name="T31" fmla="*/ 169 h 411"/>
              <a:gd name="T32" fmla="*/ 507 w 531"/>
              <a:gd name="T33" fmla="*/ 169 h 411"/>
              <a:gd name="T34" fmla="*/ 531 w 531"/>
              <a:gd name="T35" fmla="*/ 121 h 411"/>
              <a:gd name="T36" fmla="*/ 507 w 531"/>
              <a:gd name="T37" fmla="*/ 109 h 411"/>
              <a:gd name="T38" fmla="*/ 507 w 531"/>
              <a:gd name="T39" fmla="*/ 84 h 411"/>
              <a:gd name="T40" fmla="*/ 459 w 531"/>
              <a:gd name="T41" fmla="*/ 72 h 411"/>
              <a:gd name="T42" fmla="*/ 434 w 531"/>
              <a:gd name="T43" fmla="*/ 48 h 411"/>
              <a:gd name="T44" fmla="*/ 410 w 531"/>
              <a:gd name="T45" fmla="*/ 48 h 411"/>
              <a:gd name="T46" fmla="*/ 362 w 531"/>
              <a:gd name="T47" fmla="*/ 0 h 411"/>
              <a:gd name="T48" fmla="*/ 253 w 531"/>
              <a:gd name="T49" fmla="*/ 0 h 411"/>
              <a:gd name="T50" fmla="*/ 193 w 531"/>
              <a:gd name="T51" fmla="*/ 12 h 411"/>
              <a:gd name="T52" fmla="*/ 193 w 531"/>
              <a:gd name="T53" fmla="*/ 36 h 411"/>
              <a:gd name="T54" fmla="*/ 132 w 531"/>
              <a:gd name="T55" fmla="*/ 48 h 411"/>
              <a:gd name="T56" fmla="*/ 120 w 531"/>
              <a:gd name="T57" fmla="*/ 60 h 411"/>
              <a:gd name="T58" fmla="*/ 96 w 531"/>
              <a:gd name="T59" fmla="*/ 60 h 411"/>
              <a:gd name="T60" fmla="*/ 48 w 531"/>
              <a:gd name="T61" fmla="*/ 121 h 411"/>
              <a:gd name="T62" fmla="*/ 24 w 531"/>
              <a:gd name="T63" fmla="*/ 157 h 411"/>
              <a:gd name="T64" fmla="*/ 0 w 531"/>
              <a:gd name="T65" fmla="*/ 193 h 411"/>
              <a:gd name="T66" fmla="*/ 0 w 531"/>
              <a:gd name="T67" fmla="*/ 229 h 411"/>
              <a:gd name="T68" fmla="*/ 0 w 531"/>
              <a:gd name="T69" fmla="*/ 242 h 411"/>
              <a:gd name="T70" fmla="*/ 60 w 531"/>
              <a:gd name="T71" fmla="*/ 242 h 411"/>
              <a:gd name="T72" fmla="*/ 84 w 531"/>
              <a:gd name="T73" fmla="*/ 278 h 411"/>
              <a:gd name="T74" fmla="*/ 96 w 531"/>
              <a:gd name="T75" fmla="*/ 302 h 411"/>
              <a:gd name="T76" fmla="*/ 96 w 531"/>
              <a:gd name="T77" fmla="*/ 314 h 411"/>
              <a:gd name="T78" fmla="*/ 132 w 531"/>
              <a:gd name="T79" fmla="*/ 374 h 411"/>
              <a:gd name="T80" fmla="*/ 181 w 531"/>
              <a:gd name="T81" fmla="*/ 350 h 411"/>
              <a:gd name="T82" fmla="*/ 193 w 531"/>
              <a:gd name="T83" fmla="*/ 387 h 4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531" h="411">
                <a:moveTo>
                  <a:pt x="193" y="387"/>
                </a:moveTo>
                <a:lnTo>
                  <a:pt x="241" y="387"/>
                </a:lnTo>
                <a:lnTo>
                  <a:pt x="277" y="411"/>
                </a:lnTo>
                <a:lnTo>
                  <a:pt x="302" y="411"/>
                </a:lnTo>
                <a:lnTo>
                  <a:pt x="302" y="387"/>
                </a:lnTo>
                <a:lnTo>
                  <a:pt x="350" y="387"/>
                </a:lnTo>
                <a:lnTo>
                  <a:pt x="350" y="362"/>
                </a:lnTo>
                <a:lnTo>
                  <a:pt x="386" y="374"/>
                </a:lnTo>
                <a:lnTo>
                  <a:pt x="386" y="338"/>
                </a:lnTo>
                <a:lnTo>
                  <a:pt x="350" y="302"/>
                </a:lnTo>
                <a:lnTo>
                  <a:pt x="386" y="278"/>
                </a:lnTo>
                <a:lnTo>
                  <a:pt x="398" y="217"/>
                </a:lnTo>
                <a:lnTo>
                  <a:pt x="410" y="205"/>
                </a:lnTo>
                <a:lnTo>
                  <a:pt x="422" y="193"/>
                </a:lnTo>
                <a:lnTo>
                  <a:pt x="459" y="193"/>
                </a:lnTo>
                <a:lnTo>
                  <a:pt x="471" y="169"/>
                </a:lnTo>
                <a:lnTo>
                  <a:pt x="507" y="169"/>
                </a:lnTo>
                <a:lnTo>
                  <a:pt x="531" y="121"/>
                </a:lnTo>
                <a:lnTo>
                  <a:pt x="507" y="109"/>
                </a:lnTo>
                <a:lnTo>
                  <a:pt x="507" y="84"/>
                </a:lnTo>
                <a:lnTo>
                  <a:pt x="459" y="72"/>
                </a:lnTo>
                <a:lnTo>
                  <a:pt x="434" y="48"/>
                </a:lnTo>
                <a:lnTo>
                  <a:pt x="410" y="48"/>
                </a:lnTo>
                <a:lnTo>
                  <a:pt x="362" y="0"/>
                </a:lnTo>
                <a:lnTo>
                  <a:pt x="253" y="0"/>
                </a:lnTo>
                <a:lnTo>
                  <a:pt x="193" y="12"/>
                </a:lnTo>
                <a:lnTo>
                  <a:pt x="193" y="36"/>
                </a:lnTo>
                <a:lnTo>
                  <a:pt x="132" y="48"/>
                </a:lnTo>
                <a:lnTo>
                  <a:pt x="120" y="60"/>
                </a:lnTo>
                <a:lnTo>
                  <a:pt x="96" y="60"/>
                </a:lnTo>
                <a:lnTo>
                  <a:pt x="48" y="121"/>
                </a:lnTo>
                <a:lnTo>
                  <a:pt x="24" y="157"/>
                </a:lnTo>
                <a:lnTo>
                  <a:pt x="0" y="193"/>
                </a:lnTo>
                <a:lnTo>
                  <a:pt x="0" y="229"/>
                </a:lnTo>
                <a:lnTo>
                  <a:pt x="0" y="242"/>
                </a:lnTo>
                <a:lnTo>
                  <a:pt x="60" y="242"/>
                </a:lnTo>
                <a:lnTo>
                  <a:pt x="84" y="278"/>
                </a:lnTo>
                <a:lnTo>
                  <a:pt x="96" y="302"/>
                </a:lnTo>
                <a:lnTo>
                  <a:pt x="96" y="314"/>
                </a:lnTo>
                <a:lnTo>
                  <a:pt x="132" y="374"/>
                </a:lnTo>
                <a:lnTo>
                  <a:pt x="181" y="350"/>
                </a:lnTo>
                <a:lnTo>
                  <a:pt x="193" y="387"/>
                </a:lnTo>
                <a:close/>
              </a:path>
            </a:pathLst>
          </a:custGeom>
          <a:solidFill>
            <a:schemeClr val="accent2"/>
          </a:solidFill>
          <a:ln w="19050">
            <a:solidFill>
              <a:schemeClr val="accent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28" name="Freeform 19"/>
          <p:cNvSpPr>
            <a:spLocks/>
          </p:cNvSpPr>
          <p:nvPr/>
        </p:nvSpPr>
        <p:spPr bwMode="auto">
          <a:xfrm>
            <a:off x="6800528" y="2780928"/>
            <a:ext cx="1311275" cy="703263"/>
          </a:xfrm>
          <a:custGeom>
            <a:avLst/>
            <a:gdLst>
              <a:gd name="T0" fmla="*/ 737 w 894"/>
              <a:gd name="T1" fmla="*/ 484 h 520"/>
              <a:gd name="T2" fmla="*/ 713 w 894"/>
              <a:gd name="T3" fmla="*/ 472 h 520"/>
              <a:gd name="T4" fmla="*/ 701 w 894"/>
              <a:gd name="T5" fmla="*/ 459 h 520"/>
              <a:gd name="T6" fmla="*/ 689 w 894"/>
              <a:gd name="T7" fmla="*/ 447 h 520"/>
              <a:gd name="T8" fmla="*/ 689 w 894"/>
              <a:gd name="T9" fmla="*/ 423 h 520"/>
              <a:gd name="T10" fmla="*/ 676 w 894"/>
              <a:gd name="T11" fmla="*/ 387 h 520"/>
              <a:gd name="T12" fmla="*/ 689 w 894"/>
              <a:gd name="T13" fmla="*/ 351 h 520"/>
              <a:gd name="T14" fmla="*/ 689 w 894"/>
              <a:gd name="T15" fmla="*/ 314 h 520"/>
              <a:gd name="T16" fmla="*/ 701 w 894"/>
              <a:gd name="T17" fmla="*/ 302 h 520"/>
              <a:gd name="T18" fmla="*/ 713 w 894"/>
              <a:gd name="T19" fmla="*/ 290 h 520"/>
              <a:gd name="T20" fmla="*/ 725 w 894"/>
              <a:gd name="T21" fmla="*/ 278 h 520"/>
              <a:gd name="T22" fmla="*/ 737 w 894"/>
              <a:gd name="T23" fmla="*/ 266 h 520"/>
              <a:gd name="T24" fmla="*/ 749 w 894"/>
              <a:gd name="T25" fmla="*/ 266 h 520"/>
              <a:gd name="T26" fmla="*/ 761 w 894"/>
              <a:gd name="T27" fmla="*/ 278 h 520"/>
              <a:gd name="T28" fmla="*/ 773 w 894"/>
              <a:gd name="T29" fmla="*/ 302 h 520"/>
              <a:gd name="T30" fmla="*/ 797 w 894"/>
              <a:gd name="T31" fmla="*/ 326 h 520"/>
              <a:gd name="T32" fmla="*/ 858 w 894"/>
              <a:gd name="T33" fmla="*/ 230 h 520"/>
              <a:gd name="T34" fmla="*/ 821 w 894"/>
              <a:gd name="T35" fmla="*/ 169 h 520"/>
              <a:gd name="T36" fmla="*/ 761 w 894"/>
              <a:gd name="T37" fmla="*/ 145 h 520"/>
              <a:gd name="T38" fmla="*/ 749 w 894"/>
              <a:gd name="T39" fmla="*/ 145 h 520"/>
              <a:gd name="T40" fmla="*/ 749 w 894"/>
              <a:gd name="T41" fmla="*/ 133 h 520"/>
              <a:gd name="T42" fmla="*/ 737 w 894"/>
              <a:gd name="T43" fmla="*/ 133 h 520"/>
              <a:gd name="T44" fmla="*/ 737 w 894"/>
              <a:gd name="T45" fmla="*/ 121 h 520"/>
              <a:gd name="T46" fmla="*/ 737 w 894"/>
              <a:gd name="T47" fmla="*/ 109 h 520"/>
              <a:gd name="T48" fmla="*/ 737 w 894"/>
              <a:gd name="T49" fmla="*/ 97 h 520"/>
              <a:gd name="T50" fmla="*/ 725 w 894"/>
              <a:gd name="T51" fmla="*/ 85 h 520"/>
              <a:gd name="T52" fmla="*/ 725 w 894"/>
              <a:gd name="T53" fmla="*/ 73 h 520"/>
              <a:gd name="T54" fmla="*/ 737 w 894"/>
              <a:gd name="T55" fmla="*/ 61 h 520"/>
              <a:gd name="T56" fmla="*/ 725 w 894"/>
              <a:gd name="T57" fmla="*/ 61 h 520"/>
              <a:gd name="T58" fmla="*/ 725 w 894"/>
              <a:gd name="T59" fmla="*/ 48 h 520"/>
              <a:gd name="T60" fmla="*/ 725 w 894"/>
              <a:gd name="T61" fmla="*/ 36 h 520"/>
              <a:gd name="T62" fmla="*/ 713 w 894"/>
              <a:gd name="T63" fmla="*/ 36 h 520"/>
              <a:gd name="T64" fmla="*/ 701 w 894"/>
              <a:gd name="T65" fmla="*/ 36 h 520"/>
              <a:gd name="T66" fmla="*/ 689 w 894"/>
              <a:gd name="T67" fmla="*/ 36 h 520"/>
              <a:gd name="T68" fmla="*/ 676 w 894"/>
              <a:gd name="T69" fmla="*/ 36 h 520"/>
              <a:gd name="T70" fmla="*/ 664 w 894"/>
              <a:gd name="T71" fmla="*/ 36 h 520"/>
              <a:gd name="T72" fmla="*/ 652 w 894"/>
              <a:gd name="T73" fmla="*/ 48 h 520"/>
              <a:gd name="T74" fmla="*/ 628 w 894"/>
              <a:gd name="T75" fmla="*/ 61 h 520"/>
              <a:gd name="T76" fmla="*/ 604 w 894"/>
              <a:gd name="T77" fmla="*/ 36 h 520"/>
              <a:gd name="T78" fmla="*/ 580 w 894"/>
              <a:gd name="T79" fmla="*/ 24 h 520"/>
              <a:gd name="T80" fmla="*/ 568 w 894"/>
              <a:gd name="T81" fmla="*/ 0 h 520"/>
              <a:gd name="T82" fmla="*/ 556 w 894"/>
              <a:gd name="T83" fmla="*/ 0 h 520"/>
              <a:gd name="T84" fmla="*/ 532 w 894"/>
              <a:gd name="T85" fmla="*/ 0 h 520"/>
              <a:gd name="T86" fmla="*/ 495 w 894"/>
              <a:gd name="T87" fmla="*/ 0 h 520"/>
              <a:gd name="T88" fmla="*/ 435 w 894"/>
              <a:gd name="T89" fmla="*/ 12 h 520"/>
              <a:gd name="T90" fmla="*/ 302 w 894"/>
              <a:gd name="T91" fmla="*/ 85 h 520"/>
              <a:gd name="T92" fmla="*/ 181 w 894"/>
              <a:gd name="T93" fmla="*/ 181 h 520"/>
              <a:gd name="T94" fmla="*/ 73 w 894"/>
              <a:gd name="T95" fmla="*/ 181 h 520"/>
              <a:gd name="T96" fmla="*/ 24 w 894"/>
              <a:gd name="T97" fmla="*/ 206 h 520"/>
              <a:gd name="T98" fmla="*/ 12 w 894"/>
              <a:gd name="T99" fmla="*/ 206 h 520"/>
              <a:gd name="T100" fmla="*/ 0 w 894"/>
              <a:gd name="T101" fmla="*/ 242 h 520"/>
              <a:gd name="T102" fmla="*/ 193 w 894"/>
              <a:gd name="T103" fmla="*/ 278 h 520"/>
              <a:gd name="T104" fmla="*/ 254 w 894"/>
              <a:gd name="T105" fmla="*/ 339 h 520"/>
              <a:gd name="T106" fmla="*/ 338 w 894"/>
              <a:gd name="T107" fmla="*/ 399 h 520"/>
              <a:gd name="T108" fmla="*/ 399 w 894"/>
              <a:gd name="T109" fmla="*/ 375 h 520"/>
              <a:gd name="T110" fmla="*/ 423 w 894"/>
              <a:gd name="T111" fmla="*/ 435 h 520"/>
              <a:gd name="T112" fmla="*/ 423 w 894"/>
              <a:gd name="T113" fmla="*/ 459 h 520"/>
              <a:gd name="T114" fmla="*/ 495 w 894"/>
              <a:gd name="T115" fmla="*/ 508 h 520"/>
              <a:gd name="T116" fmla="*/ 556 w 894"/>
              <a:gd name="T117" fmla="*/ 508 h 520"/>
              <a:gd name="T118" fmla="*/ 761 w 894"/>
              <a:gd name="T119" fmla="*/ 496 h 5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894" h="520">
                <a:moveTo>
                  <a:pt x="761" y="496"/>
                </a:moveTo>
                <a:lnTo>
                  <a:pt x="737" y="484"/>
                </a:lnTo>
                <a:lnTo>
                  <a:pt x="737" y="484"/>
                </a:lnTo>
                <a:lnTo>
                  <a:pt x="725" y="484"/>
                </a:lnTo>
                <a:lnTo>
                  <a:pt x="713" y="472"/>
                </a:lnTo>
                <a:lnTo>
                  <a:pt x="713" y="472"/>
                </a:lnTo>
                <a:lnTo>
                  <a:pt x="701" y="472"/>
                </a:lnTo>
                <a:lnTo>
                  <a:pt x="701" y="459"/>
                </a:lnTo>
                <a:lnTo>
                  <a:pt x="701" y="459"/>
                </a:lnTo>
                <a:lnTo>
                  <a:pt x="701" y="459"/>
                </a:lnTo>
                <a:lnTo>
                  <a:pt x="689" y="447"/>
                </a:lnTo>
                <a:lnTo>
                  <a:pt x="689" y="447"/>
                </a:lnTo>
                <a:lnTo>
                  <a:pt x="689" y="435"/>
                </a:lnTo>
                <a:lnTo>
                  <a:pt x="689" y="423"/>
                </a:lnTo>
                <a:lnTo>
                  <a:pt x="689" y="423"/>
                </a:lnTo>
                <a:lnTo>
                  <a:pt x="676" y="399"/>
                </a:lnTo>
                <a:lnTo>
                  <a:pt x="676" y="399"/>
                </a:lnTo>
                <a:lnTo>
                  <a:pt x="676" y="387"/>
                </a:lnTo>
                <a:lnTo>
                  <a:pt x="676" y="375"/>
                </a:lnTo>
                <a:lnTo>
                  <a:pt x="676" y="363"/>
                </a:lnTo>
                <a:lnTo>
                  <a:pt x="689" y="351"/>
                </a:lnTo>
                <a:lnTo>
                  <a:pt x="689" y="339"/>
                </a:lnTo>
                <a:lnTo>
                  <a:pt x="689" y="326"/>
                </a:lnTo>
                <a:lnTo>
                  <a:pt x="689" y="314"/>
                </a:lnTo>
                <a:lnTo>
                  <a:pt x="701" y="314"/>
                </a:lnTo>
                <a:lnTo>
                  <a:pt x="701" y="314"/>
                </a:lnTo>
                <a:lnTo>
                  <a:pt x="701" y="302"/>
                </a:lnTo>
                <a:lnTo>
                  <a:pt x="701" y="302"/>
                </a:lnTo>
                <a:lnTo>
                  <a:pt x="701" y="290"/>
                </a:lnTo>
                <a:lnTo>
                  <a:pt x="713" y="290"/>
                </a:lnTo>
                <a:lnTo>
                  <a:pt x="713" y="278"/>
                </a:lnTo>
                <a:lnTo>
                  <a:pt x="713" y="278"/>
                </a:lnTo>
                <a:lnTo>
                  <a:pt x="725" y="278"/>
                </a:lnTo>
                <a:lnTo>
                  <a:pt x="725" y="278"/>
                </a:lnTo>
                <a:lnTo>
                  <a:pt x="737" y="266"/>
                </a:lnTo>
                <a:lnTo>
                  <a:pt x="737" y="266"/>
                </a:lnTo>
                <a:lnTo>
                  <a:pt x="737" y="266"/>
                </a:lnTo>
                <a:lnTo>
                  <a:pt x="749" y="266"/>
                </a:lnTo>
                <a:lnTo>
                  <a:pt x="749" y="266"/>
                </a:lnTo>
                <a:lnTo>
                  <a:pt x="749" y="266"/>
                </a:lnTo>
                <a:lnTo>
                  <a:pt x="761" y="278"/>
                </a:lnTo>
                <a:lnTo>
                  <a:pt x="761" y="278"/>
                </a:lnTo>
                <a:lnTo>
                  <a:pt x="761" y="278"/>
                </a:lnTo>
                <a:lnTo>
                  <a:pt x="773" y="290"/>
                </a:lnTo>
                <a:lnTo>
                  <a:pt x="773" y="302"/>
                </a:lnTo>
                <a:lnTo>
                  <a:pt x="785" y="314"/>
                </a:lnTo>
                <a:lnTo>
                  <a:pt x="785" y="314"/>
                </a:lnTo>
                <a:lnTo>
                  <a:pt x="797" y="326"/>
                </a:lnTo>
                <a:lnTo>
                  <a:pt x="809" y="278"/>
                </a:lnTo>
                <a:lnTo>
                  <a:pt x="858" y="290"/>
                </a:lnTo>
                <a:lnTo>
                  <a:pt x="858" y="230"/>
                </a:lnTo>
                <a:lnTo>
                  <a:pt x="894" y="181"/>
                </a:lnTo>
                <a:lnTo>
                  <a:pt x="833" y="145"/>
                </a:lnTo>
                <a:lnTo>
                  <a:pt x="821" y="169"/>
                </a:lnTo>
                <a:lnTo>
                  <a:pt x="797" y="121"/>
                </a:lnTo>
                <a:lnTo>
                  <a:pt x="773" y="145"/>
                </a:lnTo>
                <a:lnTo>
                  <a:pt x="761" y="145"/>
                </a:lnTo>
                <a:lnTo>
                  <a:pt x="761" y="145"/>
                </a:lnTo>
                <a:lnTo>
                  <a:pt x="761" y="145"/>
                </a:lnTo>
                <a:lnTo>
                  <a:pt x="749" y="145"/>
                </a:lnTo>
                <a:lnTo>
                  <a:pt x="749" y="145"/>
                </a:lnTo>
                <a:lnTo>
                  <a:pt x="749" y="145"/>
                </a:lnTo>
                <a:lnTo>
                  <a:pt x="749" y="133"/>
                </a:lnTo>
                <a:lnTo>
                  <a:pt x="749" y="133"/>
                </a:lnTo>
                <a:lnTo>
                  <a:pt x="737" y="133"/>
                </a:lnTo>
                <a:lnTo>
                  <a:pt x="737" y="133"/>
                </a:lnTo>
                <a:lnTo>
                  <a:pt x="737" y="121"/>
                </a:lnTo>
                <a:lnTo>
                  <a:pt x="737" y="121"/>
                </a:lnTo>
                <a:lnTo>
                  <a:pt x="737" y="121"/>
                </a:lnTo>
                <a:lnTo>
                  <a:pt x="737" y="121"/>
                </a:lnTo>
                <a:lnTo>
                  <a:pt x="737" y="109"/>
                </a:lnTo>
                <a:lnTo>
                  <a:pt x="737" y="109"/>
                </a:lnTo>
                <a:lnTo>
                  <a:pt x="737" y="109"/>
                </a:lnTo>
                <a:lnTo>
                  <a:pt x="737" y="97"/>
                </a:lnTo>
                <a:lnTo>
                  <a:pt x="737" y="97"/>
                </a:lnTo>
                <a:lnTo>
                  <a:pt x="737" y="97"/>
                </a:lnTo>
                <a:lnTo>
                  <a:pt x="725" y="85"/>
                </a:lnTo>
                <a:lnTo>
                  <a:pt x="725" y="85"/>
                </a:lnTo>
                <a:lnTo>
                  <a:pt x="725" y="85"/>
                </a:lnTo>
                <a:lnTo>
                  <a:pt x="725" y="73"/>
                </a:lnTo>
                <a:lnTo>
                  <a:pt x="725" y="73"/>
                </a:lnTo>
                <a:lnTo>
                  <a:pt x="737" y="73"/>
                </a:lnTo>
                <a:lnTo>
                  <a:pt x="737" y="61"/>
                </a:lnTo>
                <a:lnTo>
                  <a:pt x="737" y="61"/>
                </a:lnTo>
                <a:lnTo>
                  <a:pt x="737" y="61"/>
                </a:lnTo>
                <a:lnTo>
                  <a:pt x="737" y="61"/>
                </a:lnTo>
                <a:lnTo>
                  <a:pt x="725" y="61"/>
                </a:lnTo>
                <a:lnTo>
                  <a:pt x="725" y="48"/>
                </a:lnTo>
                <a:lnTo>
                  <a:pt x="725" y="48"/>
                </a:lnTo>
                <a:lnTo>
                  <a:pt x="725" y="48"/>
                </a:lnTo>
                <a:lnTo>
                  <a:pt x="725" y="48"/>
                </a:lnTo>
                <a:lnTo>
                  <a:pt x="725" y="48"/>
                </a:lnTo>
                <a:lnTo>
                  <a:pt x="725" y="36"/>
                </a:lnTo>
                <a:lnTo>
                  <a:pt x="713" y="36"/>
                </a:lnTo>
                <a:lnTo>
                  <a:pt x="713" y="36"/>
                </a:lnTo>
                <a:lnTo>
                  <a:pt x="713" y="36"/>
                </a:lnTo>
                <a:lnTo>
                  <a:pt x="701" y="36"/>
                </a:lnTo>
                <a:lnTo>
                  <a:pt x="701" y="36"/>
                </a:lnTo>
                <a:lnTo>
                  <a:pt x="701" y="36"/>
                </a:lnTo>
                <a:lnTo>
                  <a:pt x="701" y="36"/>
                </a:lnTo>
                <a:lnTo>
                  <a:pt x="689" y="36"/>
                </a:lnTo>
                <a:lnTo>
                  <a:pt x="689" y="36"/>
                </a:lnTo>
                <a:lnTo>
                  <a:pt x="689" y="36"/>
                </a:lnTo>
                <a:lnTo>
                  <a:pt x="689" y="36"/>
                </a:lnTo>
                <a:lnTo>
                  <a:pt x="676" y="36"/>
                </a:lnTo>
                <a:lnTo>
                  <a:pt x="676" y="36"/>
                </a:lnTo>
                <a:lnTo>
                  <a:pt x="664" y="36"/>
                </a:lnTo>
                <a:lnTo>
                  <a:pt x="664" y="36"/>
                </a:lnTo>
                <a:lnTo>
                  <a:pt x="664" y="36"/>
                </a:lnTo>
                <a:lnTo>
                  <a:pt x="652" y="48"/>
                </a:lnTo>
                <a:lnTo>
                  <a:pt x="652" y="48"/>
                </a:lnTo>
                <a:lnTo>
                  <a:pt x="640" y="48"/>
                </a:lnTo>
                <a:lnTo>
                  <a:pt x="640" y="48"/>
                </a:lnTo>
                <a:lnTo>
                  <a:pt x="628" y="61"/>
                </a:lnTo>
                <a:lnTo>
                  <a:pt x="616" y="48"/>
                </a:lnTo>
                <a:lnTo>
                  <a:pt x="616" y="48"/>
                </a:lnTo>
                <a:lnTo>
                  <a:pt x="604" y="36"/>
                </a:lnTo>
                <a:lnTo>
                  <a:pt x="592" y="36"/>
                </a:lnTo>
                <a:lnTo>
                  <a:pt x="592" y="24"/>
                </a:lnTo>
                <a:lnTo>
                  <a:pt x="580" y="24"/>
                </a:lnTo>
                <a:lnTo>
                  <a:pt x="580" y="12"/>
                </a:lnTo>
                <a:lnTo>
                  <a:pt x="568" y="12"/>
                </a:lnTo>
                <a:lnTo>
                  <a:pt x="568" y="0"/>
                </a:lnTo>
                <a:lnTo>
                  <a:pt x="568" y="0"/>
                </a:lnTo>
                <a:lnTo>
                  <a:pt x="556" y="0"/>
                </a:lnTo>
                <a:lnTo>
                  <a:pt x="556" y="0"/>
                </a:lnTo>
                <a:lnTo>
                  <a:pt x="556" y="0"/>
                </a:lnTo>
                <a:lnTo>
                  <a:pt x="544" y="0"/>
                </a:lnTo>
                <a:lnTo>
                  <a:pt x="532" y="0"/>
                </a:lnTo>
                <a:lnTo>
                  <a:pt x="519" y="0"/>
                </a:lnTo>
                <a:lnTo>
                  <a:pt x="507" y="0"/>
                </a:lnTo>
                <a:lnTo>
                  <a:pt x="495" y="0"/>
                </a:lnTo>
                <a:lnTo>
                  <a:pt x="471" y="12"/>
                </a:lnTo>
                <a:lnTo>
                  <a:pt x="447" y="12"/>
                </a:lnTo>
                <a:lnTo>
                  <a:pt x="435" y="12"/>
                </a:lnTo>
                <a:lnTo>
                  <a:pt x="423" y="24"/>
                </a:lnTo>
                <a:lnTo>
                  <a:pt x="399" y="24"/>
                </a:lnTo>
                <a:lnTo>
                  <a:pt x="302" y="85"/>
                </a:lnTo>
                <a:lnTo>
                  <a:pt x="266" y="73"/>
                </a:lnTo>
                <a:lnTo>
                  <a:pt x="169" y="109"/>
                </a:lnTo>
                <a:lnTo>
                  <a:pt x="181" y="181"/>
                </a:lnTo>
                <a:lnTo>
                  <a:pt x="85" y="181"/>
                </a:lnTo>
                <a:lnTo>
                  <a:pt x="73" y="181"/>
                </a:lnTo>
                <a:lnTo>
                  <a:pt x="73" y="181"/>
                </a:lnTo>
                <a:lnTo>
                  <a:pt x="49" y="194"/>
                </a:lnTo>
                <a:lnTo>
                  <a:pt x="36" y="194"/>
                </a:lnTo>
                <a:lnTo>
                  <a:pt x="24" y="206"/>
                </a:lnTo>
                <a:lnTo>
                  <a:pt x="24" y="206"/>
                </a:lnTo>
                <a:lnTo>
                  <a:pt x="12" y="206"/>
                </a:lnTo>
                <a:lnTo>
                  <a:pt x="12" y="206"/>
                </a:lnTo>
                <a:lnTo>
                  <a:pt x="0" y="206"/>
                </a:lnTo>
                <a:lnTo>
                  <a:pt x="0" y="206"/>
                </a:lnTo>
                <a:lnTo>
                  <a:pt x="0" y="242"/>
                </a:lnTo>
                <a:lnTo>
                  <a:pt x="109" y="230"/>
                </a:lnTo>
                <a:lnTo>
                  <a:pt x="157" y="278"/>
                </a:lnTo>
                <a:lnTo>
                  <a:pt x="193" y="278"/>
                </a:lnTo>
                <a:lnTo>
                  <a:pt x="206" y="302"/>
                </a:lnTo>
                <a:lnTo>
                  <a:pt x="254" y="314"/>
                </a:lnTo>
                <a:lnTo>
                  <a:pt x="254" y="339"/>
                </a:lnTo>
                <a:lnTo>
                  <a:pt x="326" y="375"/>
                </a:lnTo>
                <a:lnTo>
                  <a:pt x="338" y="375"/>
                </a:lnTo>
                <a:lnTo>
                  <a:pt x="338" y="399"/>
                </a:lnTo>
                <a:lnTo>
                  <a:pt x="363" y="399"/>
                </a:lnTo>
                <a:lnTo>
                  <a:pt x="375" y="375"/>
                </a:lnTo>
                <a:lnTo>
                  <a:pt x="399" y="375"/>
                </a:lnTo>
                <a:lnTo>
                  <a:pt x="399" y="399"/>
                </a:lnTo>
                <a:lnTo>
                  <a:pt x="435" y="411"/>
                </a:lnTo>
                <a:lnTo>
                  <a:pt x="423" y="435"/>
                </a:lnTo>
                <a:lnTo>
                  <a:pt x="399" y="435"/>
                </a:lnTo>
                <a:lnTo>
                  <a:pt x="399" y="447"/>
                </a:lnTo>
                <a:lnTo>
                  <a:pt x="423" y="459"/>
                </a:lnTo>
                <a:lnTo>
                  <a:pt x="423" y="508"/>
                </a:lnTo>
                <a:lnTo>
                  <a:pt x="471" y="508"/>
                </a:lnTo>
                <a:lnTo>
                  <a:pt x="495" y="508"/>
                </a:lnTo>
                <a:lnTo>
                  <a:pt x="519" y="484"/>
                </a:lnTo>
                <a:lnTo>
                  <a:pt x="544" y="484"/>
                </a:lnTo>
                <a:lnTo>
                  <a:pt x="556" y="508"/>
                </a:lnTo>
                <a:lnTo>
                  <a:pt x="676" y="496"/>
                </a:lnTo>
                <a:lnTo>
                  <a:pt x="689" y="520"/>
                </a:lnTo>
                <a:lnTo>
                  <a:pt x="761" y="496"/>
                </a:lnTo>
                <a:close/>
              </a:path>
            </a:pathLst>
          </a:custGeom>
          <a:solidFill>
            <a:schemeClr val="accent2"/>
          </a:solidFill>
          <a:ln w="19050">
            <a:solidFill>
              <a:schemeClr val="accent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29" name="Freeform 20"/>
          <p:cNvSpPr>
            <a:spLocks/>
          </p:cNvSpPr>
          <p:nvPr/>
        </p:nvSpPr>
        <p:spPr bwMode="auto">
          <a:xfrm>
            <a:off x="6995790" y="3469903"/>
            <a:ext cx="565150" cy="685800"/>
          </a:xfrm>
          <a:custGeom>
            <a:avLst/>
            <a:gdLst>
              <a:gd name="T0" fmla="*/ 290 w 386"/>
              <a:gd name="T1" fmla="*/ 0 h 507"/>
              <a:gd name="T2" fmla="*/ 338 w 386"/>
              <a:gd name="T3" fmla="*/ 0 h 507"/>
              <a:gd name="T4" fmla="*/ 338 w 386"/>
              <a:gd name="T5" fmla="*/ 24 h 507"/>
              <a:gd name="T6" fmla="*/ 374 w 386"/>
              <a:gd name="T7" fmla="*/ 36 h 507"/>
              <a:gd name="T8" fmla="*/ 374 w 386"/>
              <a:gd name="T9" fmla="*/ 84 h 507"/>
              <a:gd name="T10" fmla="*/ 350 w 386"/>
              <a:gd name="T11" fmla="*/ 96 h 507"/>
              <a:gd name="T12" fmla="*/ 350 w 386"/>
              <a:gd name="T13" fmla="*/ 133 h 507"/>
              <a:gd name="T14" fmla="*/ 386 w 386"/>
              <a:gd name="T15" fmla="*/ 145 h 507"/>
              <a:gd name="T16" fmla="*/ 386 w 386"/>
              <a:gd name="T17" fmla="*/ 169 h 507"/>
              <a:gd name="T18" fmla="*/ 302 w 386"/>
              <a:gd name="T19" fmla="*/ 242 h 507"/>
              <a:gd name="T20" fmla="*/ 290 w 386"/>
              <a:gd name="T21" fmla="*/ 266 h 507"/>
              <a:gd name="T22" fmla="*/ 314 w 386"/>
              <a:gd name="T23" fmla="*/ 278 h 507"/>
              <a:gd name="T24" fmla="*/ 338 w 386"/>
              <a:gd name="T25" fmla="*/ 326 h 507"/>
              <a:gd name="T26" fmla="*/ 362 w 386"/>
              <a:gd name="T27" fmla="*/ 350 h 507"/>
              <a:gd name="T28" fmla="*/ 362 w 386"/>
              <a:gd name="T29" fmla="*/ 374 h 507"/>
              <a:gd name="T30" fmla="*/ 338 w 386"/>
              <a:gd name="T31" fmla="*/ 399 h 507"/>
              <a:gd name="T32" fmla="*/ 362 w 386"/>
              <a:gd name="T33" fmla="*/ 435 h 507"/>
              <a:gd name="T34" fmla="*/ 362 w 386"/>
              <a:gd name="T35" fmla="*/ 495 h 507"/>
              <a:gd name="T36" fmla="*/ 314 w 386"/>
              <a:gd name="T37" fmla="*/ 507 h 507"/>
              <a:gd name="T38" fmla="*/ 302 w 386"/>
              <a:gd name="T39" fmla="*/ 471 h 507"/>
              <a:gd name="T40" fmla="*/ 266 w 386"/>
              <a:gd name="T41" fmla="*/ 459 h 507"/>
              <a:gd name="T42" fmla="*/ 266 w 386"/>
              <a:gd name="T43" fmla="*/ 423 h 507"/>
              <a:gd name="T44" fmla="*/ 242 w 386"/>
              <a:gd name="T45" fmla="*/ 411 h 507"/>
              <a:gd name="T46" fmla="*/ 242 w 386"/>
              <a:gd name="T47" fmla="*/ 374 h 507"/>
              <a:gd name="T48" fmla="*/ 193 w 386"/>
              <a:gd name="T49" fmla="*/ 362 h 507"/>
              <a:gd name="T50" fmla="*/ 193 w 386"/>
              <a:gd name="T51" fmla="*/ 326 h 507"/>
              <a:gd name="T52" fmla="*/ 205 w 386"/>
              <a:gd name="T53" fmla="*/ 314 h 507"/>
              <a:gd name="T54" fmla="*/ 205 w 386"/>
              <a:gd name="T55" fmla="*/ 290 h 507"/>
              <a:gd name="T56" fmla="*/ 181 w 386"/>
              <a:gd name="T57" fmla="*/ 278 h 507"/>
              <a:gd name="T58" fmla="*/ 145 w 386"/>
              <a:gd name="T59" fmla="*/ 278 h 507"/>
              <a:gd name="T60" fmla="*/ 121 w 386"/>
              <a:gd name="T61" fmla="*/ 254 h 507"/>
              <a:gd name="T62" fmla="*/ 85 w 386"/>
              <a:gd name="T63" fmla="*/ 254 h 507"/>
              <a:gd name="T64" fmla="*/ 48 w 386"/>
              <a:gd name="T65" fmla="*/ 229 h 507"/>
              <a:gd name="T66" fmla="*/ 48 w 386"/>
              <a:gd name="T67" fmla="*/ 181 h 507"/>
              <a:gd name="T68" fmla="*/ 36 w 386"/>
              <a:gd name="T69" fmla="*/ 181 h 507"/>
              <a:gd name="T70" fmla="*/ 36 w 386"/>
              <a:gd name="T71" fmla="*/ 133 h 507"/>
              <a:gd name="T72" fmla="*/ 0 w 386"/>
              <a:gd name="T73" fmla="*/ 133 h 507"/>
              <a:gd name="T74" fmla="*/ 0 w 386"/>
              <a:gd name="T75" fmla="*/ 96 h 507"/>
              <a:gd name="T76" fmla="*/ 0 w 386"/>
              <a:gd name="T77" fmla="*/ 60 h 507"/>
              <a:gd name="T78" fmla="*/ 60 w 386"/>
              <a:gd name="T79" fmla="*/ 48 h 507"/>
              <a:gd name="T80" fmla="*/ 60 w 386"/>
              <a:gd name="T81" fmla="*/ 24 h 507"/>
              <a:gd name="T82" fmla="*/ 85 w 386"/>
              <a:gd name="T83" fmla="*/ 24 h 507"/>
              <a:gd name="T84" fmla="*/ 97 w 386"/>
              <a:gd name="T85" fmla="*/ 48 h 507"/>
              <a:gd name="T86" fmla="*/ 133 w 386"/>
              <a:gd name="T87" fmla="*/ 48 h 507"/>
              <a:gd name="T88" fmla="*/ 157 w 386"/>
              <a:gd name="T89" fmla="*/ 84 h 507"/>
              <a:gd name="T90" fmla="*/ 205 w 386"/>
              <a:gd name="T91" fmla="*/ 84 h 507"/>
              <a:gd name="T92" fmla="*/ 217 w 386"/>
              <a:gd name="T93" fmla="*/ 48 h 507"/>
              <a:gd name="T94" fmla="*/ 254 w 386"/>
              <a:gd name="T95" fmla="*/ 48 h 507"/>
              <a:gd name="T96" fmla="*/ 266 w 386"/>
              <a:gd name="T97" fmla="*/ 24 h 507"/>
              <a:gd name="T98" fmla="*/ 290 w 386"/>
              <a:gd name="T99" fmla="*/ 36 h 507"/>
              <a:gd name="T100" fmla="*/ 290 w 386"/>
              <a:gd name="T101" fmla="*/ 0 h 5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386" h="507">
                <a:moveTo>
                  <a:pt x="290" y="0"/>
                </a:moveTo>
                <a:lnTo>
                  <a:pt x="338" y="0"/>
                </a:lnTo>
                <a:lnTo>
                  <a:pt x="338" y="24"/>
                </a:lnTo>
                <a:lnTo>
                  <a:pt x="374" y="36"/>
                </a:lnTo>
                <a:lnTo>
                  <a:pt x="374" y="84"/>
                </a:lnTo>
                <a:lnTo>
                  <a:pt x="350" y="96"/>
                </a:lnTo>
                <a:lnTo>
                  <a:pt x="350" y="133"/>
                </a:lnTo>
                <a:lnTo>
                  <a:pt x="386" y="145"/>
                </a:lnTo>
                <a:lnTo>
                  <a:pt x="386" y="169"/>
                </a:lnTo>
                <a:lnTo>
                  <a:pt x="302" y="242"/>
                </a:lnTo>
                <a:lnTo>
                  <a:pt x="290" y="266"/>
                </a:lnTo>
                <a:lnTo>
                  <a:pt x="314" y="278"/>
                </a:lnTo>
                <a:lnTo>
                  <a:pt x="338" y="326"/>
                </a:lnTo>
                <a:lnTo>
                  <a:pt x="362" y="350"/>
                </a:lnTo>
                <a:lnTo>
                  <a:pt x="362" y="374"/>
                </a:lnTo>
                <a:lnTo>
                  <a:pt x="338" y="399"/>
                </a:lnTo>
                <a:lnTo>
                  <a:pt x="362" y="435"/>
                </a:lnTo>
                <a:lnTo>
                  <a:pt x="362" y="495"/>
                </a:lnTo>
                <a:lnTo>
                  <a:pt x="314" y="507"/>
                </a:lnTo>
                <a:lnTo>
                  <a:pt x="302" y="471"/>
                </a:lnTo>
                <a:lnTo>
                  <a:pt x="266" y="459"/>
                </a:lnTo>
                <a:lnTo>
                  <a:pt x="266" y="423"/>
                </a:lnTo>
                <a:lnTo>
                  <a:pt x="242" y="411"/>
                </a:lnTo>
                <a:lnTo>
                  <a:pt x="242" y="374"/>
                </a:lnTo>
                <a:lnTo>
                  <a:pt x="193" y="362"/>
                </a:lnTo>
                <a:lnTo>
                  <a:pt x="193" y="326"/>
                </a:lnTo>
                <a:lnTo>
                  <a:pt x="205" y="314"/>
                </a:lnTo>
                <a:lnTo>
                  <a:pt x="205" y="290"/>
                </a:lnTo>
                <a:lnTo>
                  <a:pt x="181" y="278"/>
                </a:lnTo>
                <a:lnTo>
                  <a:pt x="145" y="278"/>
                </a:lnTo>
                <a:lnTo>
                  <a:pt x="121" y="254"/>
                </a:lnTo>
                <a:lnTo>
                  <a:pt x="85" y="254"/>
                </a:lnTo>
                <a:lnTo>
                  <a:pt x="48" y="229"/>
                </a:lnTo>
                <a:lnTo>
                  <a:pt x="48" y="181"/>
                </a:lnTo>
                <a:lnTo>
                  <a:pt x="36" y="181"/>
                </a:lnTo>
                <a:lnTo>
                  <a:pt x="36" y="133"/>
                </a:lnTo>
                <a:lnTo>
                  <a:pt x="0" y="133"/>
                </a:lnTo>
                <a:lnTo>
                  <a:pt x="0" y="96"/>
                </a:lnTo>
                <a:lnTo>
                  <a:pt x="0" y="60"/>
                </a:lnTo>
                <a:lnTo>
                  <a:pt x="60" y="48"/>
                </a:lnTo>
                <a:lnTo>
                  <a:pt x="60" y="24"/>
                </a:lnTo>
                <a:lnTo>
                  <a:pt x="85" y="24"/>
                </a:lnTo>
                <a:lnTo>
                  <a:pt x="97" y="48"/>
                </a:lnTo>
                <a:lnTo>
                  <a:pt x="133" y="48"/>
                </a:lnTo>
                <a:lnTo>
                  <a:pt x="157" y="84"/>
                </a:lnTo>
                <a:lnTo>
                  <a:pt x="205" y="84"/>
                </a:lnTo>
                <a:lnTo>
                  <a:pt x="217" y="48"/>
                </a:lnTo>
                <a:lnTo>
                  <a:pt x="254" y="48"/>
                </a:lnTo>
                <a:lnTo>
                  <a:pt x="266" y="24"/>
                </a:lnTo>
                <a:lnTo>
                  <a:pt x="290" y="36"/>
                </a:lnTo>
                <a:lnTo>
                  <a:pt x="290" y="0"/>
                </a:lnTo>
                <a:close/>
              </a:path>
            </a:pathLst>
          </a:custGeom>
          <a:solidFill>
            <a:schemeClr val="accent2"/>
          </a:solidFill>
          <a:ln w="19050">
            <a:solidFill>
              <a:schemeClr val="accent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30" name="Freeform 21"/>
          <p:cNvSpPr>
            <a:spLocks/>
          </p:cNvSpPr>
          <p:nvPr/>
        </p:nvSpPr>
        <p:spPr bwMode="auto">
          <a:xfrm>
            <a:off x="7421240" y="3436566"/>
            <a:ext cx="582613" cy="719137"/>
          </a:xfrm>
          <a:custGeom>
            <a:avLst/>
            <a:gdLst>
              <a:gd name="T0" fmla="*/ 362 w 398"/>
              <a:gd name="T1" fmla="*/ 24 h 531"/>
              <a:gd name="T2" fmla="*/ 362 w 398"/>
              <a:gd name="T3" fmla="*/ 36 h 531"/>
              <a:gd name="T4" fmla="*/ 362 w 398"/>
              <a:gd name="T5" fmla="*/ 48 h 531"/>
              <a:gd name="T6" fmla="*/ 362 w 398"/>
              <a:gd name="T7" fmla="*/ 96 h 531"/>
              <a:gd name="T8" fmla="*/ 362 w 398"/>
              <a:gd name="T9" fmla="*/ 120 h 531"/>
              <a:gd name="T10" fmla="*/ 362 w 398"/>
              <a:gd name="T11" fmla="*/ 145 h 531"/>
              <a:gd name="T12" fmla="*/ 362 w 398"/>
              <a:gd name="T13" fmla="*/ 157 h 531"/>
              <a:gd name="T14" fmla="*/ 362 w 398"/>
              <a:gd name="T15" fmla="*/ 169 h 531"/>
              <a:gd name="T16" fmla="*/ 362 w 398"/>
              <a:gd name="T17" fmla="*/ 181 h 531"/>
              <a:gd name="T18" fmla="*/ 374 w 398"/>
              <a:gd name="T19" fmla="*/ 181 h 531"/>
              <a:gd name="T20" fmla="*/ 374 w 398"/>
              <a:gd name="T21" fmla="*/ 181 h 531"/>
              <a:gd name="T22" fmla="*/ 386 w 398"/>
              <a:gd name="T23" fmla="*/ 181 h 531"/>
              <a:gd name="T24" fmla="*/ 386 w 398"/>
              <a:gd name="T25" fmla="*/ 181 h 531"/>
              <a:gd name="T26" fmla="*/ 398 w 398"/>
              <a:gd name="T27" fmla="*/ 193 h 531"/>
              <a:gd name="T28" fmla="*/ 398 w 398"/>
              <a:gd name="T29" fmla="*/ 193 h 531"/>
              <a:gd name="T30" fmla="*/ 398 w 398"/>
              <a:gd name="T31" fmla="*/ 193 h 531"/>
              <a:gd name="T32" fmla="*/ 398 w 398"/>
              <a:gd name="T33" fmla="*/ 205 h 531"/>
              <a:gd name="T34" fmla="*/ 398 w 398"/>
              <a:gd name="T35" fmla="*/ 217 h 531"/>
              <a:gd name="T36" fmla="*/ 398 w 398"/>
              <a:gd name="T37" fmla="*/ 229 h 531"/>
              <a:gd name="T38" fmla="*/ 386 w 398"/>
              <a:gd name="T39" fmla="*/ 253 h 531"/>
              <a:gd name="T40" fmla="*/ 386 w 398"/>
              <a:gd name="T41" fmla="*/ 266 h 531"/>
              <a:gd name="T42" fmla="*/ 386 w 398"/>
              <a:gd name="T43" fmla="*/ 278 h 531"/>
              <a:gd name="T44" fmla="*/ 386 w 398"/>
              <a:gd name="T45" fmla="*/ 278 h 531"/>
              <a:gd name="T46" fmla="*/ 374 w 398"/>
              <a:gd name="T47" fmla="*/ 290 h 531"/>
              <a:gd name="T48" fmla="*/ 362 w 398"/>
              <a:gd name="T49" fmla="*/ 302 h 531"/>
              <a:gd name="T50" fmla="*/ 350 w 398"/>
              <a:gd name="T51" fmla="*/ 314 h 531"/>
              <a:gd name="T52" fmla="*/ 338 w 398"/>
              <a:gd name="T53" fmla="*/ 326 h 531"/>
              <a:gd name="T54" fmla="*/ 338 w 398"/>
              <a:gd name="T55" fmla="*/ 338 h 531"/>
              <a:gd name="T56" fmla="*/ 326 w 398"/>
              <a:gd name="T57" fmla="*/ 350 h 531"/>
              <a:gd name="T58" fmla="*/ 326 w 398"/>
              <a:gd name="T59" fmla="*/ 362 h 531"/>
              <a:gd name="T60" fmla="*/ 326 w 398"/>
              <a:gd name="T61" fmla="*/ 362 h 531"/>
              <a:gd name="T62" fmla="*/ 314 w 398"/>
              <a:gd name="T63" fmla="*/ 362 h 531"/>
              <a:gd name="T64" fmla="*/ 314 w 398"/>
              <a:gd name="T65" fmla="*/ 374 h 531"/>
              <a:gd name="T66" fmla="*/ 302 w 398"/>
              <a:gd name="T67" fmla="*/ 374 h 531"/>
              <a:gd name="T68" fmla="*/ 278 w 398"/>
              <a:gd name="T69" fmla="*/ 374 h 531"/>
              <a:gd name="T70" fmla="*/ 266 w 398"/>
              <a:gd name="T71" fmla="*/ 374 h 531"/>
              <a:gd name="T72" fmla="*/ 253 w 398"/>
              <a:gd name="T73" fmla="*/ 374 h 531"/>
              <a:gd name="T74" fmla="*/ 241 w 398"/>
              <a:gd name="T75" fmla="*/ 386 h 531"/>
              <a:gd name="T76" fmla="*/ 241 w 398"/>
              <a:gd name="T77" fmla="*/ 386 h 531"/>
              <a:gd name="T78" fmla="*/ 241 w 398"/>
              <a:gd name="T79" fmla="*/ 398 h 531"/>
              <a:gd name="T80" fmla="*/ 229 w 398"/>
              <a:gd name="T81" fmla="*/ 423 h 531"/>
              <a:gd name="T82" fmla="*/ 229 w 398"/>
              <a:gd name="T83" fmla="*/ 447 h 531"/>
              <a:gd name="T84" fmla="*/ 217 w 398"/>
              <a:gd name="T85" fmla="*/ 471 h 531"/>
              <a:gd name="T86" fmla="*/ 205 w 398"/>
              <a:gd name="T87" fmla="*/ 471 h 531"/>
              <a:gd name="T88" fmla="*/ 181 w 398"/>
              <a:gd name="T89" fmla="*/ 483 h 531"/>
              <a:gd name="T90" fmla="*/ 169 w 398"/>
              <a:gd name="T91" fmla="*/ 483 h 531"/>
              <a:gd name="T92" fmla="*/ 145 w 398"/>
              <a:gd name="T93" fmla="*/ 495 h 531"/>
              <a:gd name="T94" fmla="*/ 145 w 398"/>
              <a:gd name="T95" fmla="*/ 495 h 531"/>
              <a:gd name="T96" fmla="*/ 133 w 398"/>
              <a:gd name="T97" fmla="*/ 507 h 531"/>
              <a:gd name="T98" fmla="*/ 133 w 398"/>
              <a:gd name="T99" fmla="*/ 507 h 531"/>
              <a:gd name="T100" fmla="*/ 121 w 398"/>
              <a:gd name="T101" fmla="*/ 531 h 531"/>
              <a:gd name="T102" fmla="*/ 72 w 398"/>
              <a:gd name="T103" fmla="*/ 459 h 531"/>
              <a:gd name="T104" fmla="*/ 72 w 398"/>
              <a:gd name="T105" fmla="*/ 398 h 531"/>
              <a:gd name="T106" fmla="*/ 48 w 398"/>
              <a:gd name="T107" fmla="*/ 350 h 531"/>
              <a:gd name="T108" fmla="*/ 0 w 398"/>
              <a:gd name="T109" fmla="*/ 290 h 531"/>
              <a:gd name="T110" fmla="*/ 96 w 398"/>
              <a:gd name="T111" fmla="*/ 193 h 531"/>
              <a:gd name="T112" fmla="*/ 60 w 398"/>
              <a:gd name="T113" fmla="*/ 157 h 531"/>
              <a:gd name="T114" fmla="*/ 84 w 398"/>
              <a:gd name="T115" fmla="*/ 108 h 531"/>
              <a:gd name="T116" fmla="*/ 48 w 398"/>
              <a:gd name="T117" fmla="*/ 48 h 531"/>
              <a:gd name="T118" fmla="*/ 72 w 398"/>
              <a:gd name="T119" fmla="*/ 24 h 531"/>
              <a:gd name="T120" fmla="*/ 121 w 398"/>
              <a:gd name="T121" fmla="*/ 0 h 531"/>
              <a:gd name="T122" fmla="*/ 253 w 398"/>
              <a:gd name="T123" fmla="*/ 12 h 531"/>
              <a:gd name="T124" fmla="*/ 338 w 398"/>
              <a:gd name="T125" fmla="*/ 12 h 5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98" h="531">
                <a:moveTo>
                  <a:pt x="338" y="12"/>
                </a:moveTo>
                <a:lnTo>
                  <a:pt x="362" y="24"/>
                </a:lnTo>
                <a:lnTo>
                  <a:pt x="362" y="36"/>
                </a:lnTo>
                <a:lnTo>
                  <a:pt x="362" y="36"/>
                </a:lnTo>
                <a:lnTo>
                  <a:pt x="362" y="48"/>
                </a:lnTo>
                <a:lnTo>
                  <a:pt x="362" y="48"/>
                </a:lnTo>
                <a:lnTo>
                  <a:pt x="362" y="84"/>
                </a:lnTo>
                <a:lnTo>
                  <a:pt x="362" y="96"/>
                </a:lnTo>
                <a:lnTo>
                  <a:pt x="362" y="108"/>
                </a:lnTo>
                <a:lnTo>
                  <a:pt x="362" y="120"/>
                </a:lnTo>
                <a:lnTo>
                  <a:pt x="362" y="133"/>
                </a:lnTo>
                <a:lnTo>
                  <a:pt x="362" y="145"/>
                </a:lnTo>
                <a:lnTo>
                  <a:pt x="362" y="157"/>
                </a:lnTo>
                <a:lnTo>
                  <a:pt x="362" y="157"/>
                </a:lnTo>
                <a:lnTo>
                  <a:pt x="362" y="169"/>
                </a:lnTo>
                <a:lnTo>
                  <a:pt x="362" y="169"/>
                </a:lnTo>
                <a:lnTo>
                  <a:pt x="362" y="181"/>
                </a:lnTo>
                <a:lnTo>
                  <a:pt x="362" y="181"/>
                </a:lnTo>
                <a:lnTo>
                  <a:pt x="374" y="181"/>
                </a:lnTo>
                <a:lnTo>
                  <a:pt x="374" y="181"/>
                </a:lnTo>
                <a:lnTo>
                  <a:pt x="374" y="181"/>
                </a:lnTo>
                <a:lnTo>
                  <a:pt x="374" y="181"/>
                </a:lnTo>
                <a:lnTo>
                  <a:pt x="386" y="181"/>
                </a:lnTo>
                <a:lnTo>
                  <a:pt x="386" y="181"/>
                </a:lnTo>
                <a:lnTo>
                  <a:pt x="386" y="181"/>
                </a:lnTo>
                <a:lnTo>
                  <a:pt x="386" y="181"/>
                </a:lnTo>
                <a:lnTo>
                  <a:pt x="398" y="193"/>
                </a:lnTo>
                <a:lnTo>
                  <a:pt x="398" y="193"/>
                </a:lnTo>
                <a:lnTo>
                  <a:pt x="398" y="193"/>
                </a:lnTo>
                <a:lnTo>
                  <a:pt x="398" y="193"/>
                </a:lnTo>
                <a:lnTo>
                  <a:pt x="398" y="193"/>
                </a:lnTo>
                <a:lnTo>
                  <a:pt x="398" y="193"/>
                </a:lnTo>
                <a:lnTo>
                  <a:pt x="398" y="193"/>
                </a:lnTo>
                <a:lnTo>
                  <a:pt x="398" y="205"/>
                </a:lnTo>
                <a:lnTo>
                  <a:pt x="398" y="205"/>
                </a:lnTo>
                <a:lnTo>
                  <a:pt x="398" y="217"/>
                </a:lnTo>
                <a:lnTo>
                  <a:pt x="398" y="217"/>
                </a:lnTo>
                <a:lnTo>
                  <a:pt x="398" y="229"/>
                </a:lnTo>
                <a:lnTo>
                  <a:pt x="398" y="241"/>
                </a:lnTo>
                <a:lnTo>
                  <a:pt x="386" y="253"/>
                </a:lnTo>
                <a:lnTo>
                  <a:pt x="386" y="253"/>
                </a:lnTo>
                <a:lnTo>
                  <a:pt x="386" y="266"/>
                </a:lnTo>
                <a:lnTo>
                  <a:pt x="386" y="266"/>
                </a:lnTo>
                <a:lnTo>
                  <a:pt x="386" y="278"/>
                </a:lnTo>
                <a:lnTo>
                  <a:pt x="386" y="278"/>
                </a:lnTo>
                <a:lnTo>
                  <a:pt x="386" y="278"/>
                </a:lnTo>
                <a:lnTo>
                  <a:pt x="374" y="290"/>
                </a:lnTo>
                <a:lnTo>
                  <a:pt x="374" y="290"/>
                </a:lnTo>
                <a:lnTo>
                  <a:pt x="362" y="302"/>
                </a:lnTo>
                <a:lnTo>
                  <a:pt x="362" y="302"/>
                </a:lnTo>
                <a:lnTo>
                  <a:pt x="362" y="302"/>
                </a:lnTo>
                <a:lnTo>
                  <a:pt x="350" y="314"/>
                </a:lnTo>
                <a:lnTo>
                  <a:pt x="350" y="314"/>
                </a:lnTo>
                <a:lnTo>
                  <a:pt x="338" y="326"/>
                </a:lnTo>
                <a:lnTo>
                  <a:pt x="338" y="326"/>
                </a:lnTo>
                <a:lnTo>
                  <a:pt x="338" y="338"/>
                </a:lnTo>
                <a:lnTo>
                  <a:pt x="338" y="338"/>
                </a:lnTo>
                <a:lnTo>
                  <a:pt x="326" y="350"/>
                </a:lnTo>
                <a:lnTo>
                  <a:pt x="326" y="350"/>
                </a:lnTo>
                <a:lnTo>
                  <a:pt x="326" y="362"/>
                </a:lnTo>
                <a:lnTo>
                  <a:pt x="326" y="362"/>
                </a:lnTo>
                <a:lnTo>
                  <a:pt x="326" y="362"/>
                </a:lnTo>
                <a:lnTo>
                  <a:pt x="326" y="362"/>
                </a:lnTo>
                <a:lnTo>
                  <a:pt x="314" y="362"/>
                </a:lnTo>
                <a:lnTo>
                  <a:pt x="314" y="374"/>
                </a:lnTo>
                <a:lnTo>
                  <a:pt x="314" y="374"/>
                </a:lnTo>
                <a:lnTo>
                  <a:pt x="314" y="374"/>
                </a:lnTo>
                <a:lnTo>
                  <a:pt x="302" y="374"/>
                </a:lnTo>
                <a:lnTo>
                  <a:pt x="290" y="374"/>
                </a:lnTo>
                <a:lnTo>
                  <a:pt x="278" y="374"/>
                </a:lnTo>
                <a:lnTo>
                  <a:pt x="266" y="374"/>
                </a:lnTo>
                <a:lnTo>
                  <a:pt x="266" y="374"/>
                </a:lnTo>
                <a:lnTo>
                  <a:pt x="253" y="374"/>
                </a:lnTo>
                <a:lnTo>
                  <a:pt x="253" y="374"/>
                </a:lnTo>
                <a:lnTo>
                  <a:pt x="253" y="374"/>
                </a:lnTo>
                <a:lnTo>
                  <a:pt x="241" y="386"/>
                </a:lnTo>
                <a:lnTo>
                  <a:pt x="241" y="386"/>
                </a:lnTo>
                <a:lnTo>
                  <a:pt x="241" y="386"/>
                </a:lnTo>
                <a:lnTo>
                  <a:pt x="241" y="398"/>
                </a:lnTo>
                <a:lnTo>
                  <a:pt x="241" y="398"/>
                </a:lnTo>
                <a:lnTo>
                  <a:pt x="241" y="411"/>
                </a:lnTo>
                <a:lnTo>
                  <a:pt x="229" y="423"/>
                </a:lnTo>
                <a:lnTo>
                  <a:pt x="229" y="435"/>
                </a:lnTo>
                <a:lnTo>
                  <a:pt x="229" y="447"/>
                </a:lnTo>
                <a:lnTo>
                  <a:pt x="217" y="459"/>
                </a:lnTo>
                <a:lnTo>
                  <a:pt x="217" y="471"/>
                </a:lnTo>
                <a:lnTo>
                  <a:pt x="217" y="471"/>
                </a:lnTo>
                <a:lnTo>
                  <a:pt x="205" y="471"/>
                </a:lnTo>
                <a:lnTo>
                  <a:pt x="193" y="471"/>
                </a:lnTo>
                <a:lnTo>
                  <a:pt x="181" y="483"/>
                </a:lnTo>
                <a:lnTo>
                  <a:pt x="169" y="483"/>
                </a:lnTo>
                <a:lnTo>
                  <a:pt x="169" y="483"/>
                </a:lnTo>
                <a:lnTo>
                  <a:pt x="157" y="483"/>
                </a:lnTo>
                <a:lnTo>
                  <a:pt x="145" y="495"/>
                </a:lnTo>
                <a:lnTo>
                  <a:pt x="145" y="495"/>
                </a:lnTo>
                <a:lnTo>
                  <a:pt x="145" y="495"/>
                </a:lnTo>
                <a:lnTo>
                  <a:pt x="133" y="507"/>
                </a:lnTo>
                <a:lnTo>
                  <a:pt x="133" y="507"/>
                </a:lnTo>
                <a:lnTo>
                  <a:pt x="133" y="507"/>
                </a:lnTo>
                <a:lnTo>
                  <a:pt x="133" y="507"/>
                </a:lnTo>
                <a:lnTo>
                  <a:pt x="121" y="519"/>
                </a:lnTo>
                <a:lnTo>
                  <a:pt x="121" y="531"/>
                </a:lnTo>
                <a:lnTo>
                  <a:pt x="72" y="531"/>
                </a:lnTo>
                <a:lnTo>
                  <a:pt x="72" y="459"/>
                </a:lnTo>
                <a:lnTo>
                  <a:pt x="36" y="423"/>
                </a:lnTo>
                <a:lnTo>
                  <a:pt x="72" y="398"/>
                </a:lnTo>
                <a:lnTo>
                  <a:pt x="72" y="374"/>
                </a:lnTo>
                <a:lnTo>
                  <a:pt x="48" y="350"/>
                </a:lnTo>
                <a:lnTo>
                  <a:pt x="24" y="302"/>
                </a:lnTo>
                <a:lnTo>
                  <a:pt x="0" y="290"/>
                </a:lnTo>
                <a:lnTo>
                  <a:pt x="12" y="266"/>
                </a:lnTo>
                <a:lnTo>
                  <a:pt x="96" y="193"/>
                </a:lnTo>
                <a:lnTo>
                  <a:pt x="96" y="169"/>
                </a:lnTo>
                <a:lnTo>
                  <a:pt x="60" y="157"/>
                </a:lnTo>
                <a:lnTo>
                  <a:pt x="60" y="120"/>
                </a:lnTo>
                <a:lnTo>
                  <a:pt x="84" y="108"/>
                </a:lnTo>
                <a:lnTo>
                  <a:pt x="84" y="60"/>
                </a:lnTo>
                <a:lnTo>
                  <a:pt x="48" y="48"/>
                </a:lnTo>
                <a:lnTo>
                  <a:pt x="48" y="24"/>
                </a:lnTo>
                <a:lnTo>
                  <a:pt x="72" y="24"/>
                </a:lnTo>
                <a:lnTo>
                  <a:pt x="96" y="0"/>
                </a:lnTo>
                <a:lnTo>
                  <a:pt x="121" y="0"/>
                </a:lnTo>
                <a:lnTo>
                  <a:pt x="133" y="24"/>
                </a:lnTo>
                <a:lnTo>
                  <a:pt x="253" y="12"/>
                </a:lnTo>
                <a:lnTo>
                  <a:pt x="266" y="36"/>
                </a:lnTo>
                <a:lnTo>
                  <a:pt x="338" y="12"/>
                </a:lnTo>
                <a:close/>
              </a:path>
            </a:pathLst>
          </a:custGeom>
          <a:solidFill>
            <a:schemeClr val="accent2"/>
          </a:solidFill>
          <a:ln w="19050">
            <a:solidFill>
              <a:schemeClr val="accent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31" name="Freeform 22"/>
          <p:cNvSpPr>
            <a:spLocks/>
          </p:cNvSpPr>
          <p:nvPr/>
        </p:nvSpPr>
        <p:spPr bwMode="auto">
          <a:xfrm>
            <a:off x="6941815" y="3257178"/>
            <a:ext cx="498475" cy="327025"/>
          </a:xfrm>
          <a:custGeom>
            <a:avLst/>
            <a:gdLst>
              <a:gd name="T0" fmla="*/ 36 w 338"/>
              <a:gd name="T1" fmla="*/ 217 h 241"/>
              <a:gd name="T2" fmla="*/ 96 w 338"/>
              <a:gd name="T3" fmla="*/ 205 h 241"/>
              <a:gd name="T4" fmla="*/ 96 w 338"/>
              <a:gd name="T5" fmla="*/ 181 h 241"/>
              <a:gd name="T6" fmla="*/ 121 w 338"/>
              <a:gd name="T7" fmla="*/ 181 h 241"/>
              <a:gd name="T8" fmla="*/ 133 w 338"/>
              <a:gd name="T9" fmla="*/ 193 h 241"/>
              <a:gd name="T10" fmla="*/ 169 w 338"/>
              <a:gd name="T11" fmla="*/ 205 h 241"/>
              <a:gd name="T12" fmla="*/ 193 w 338"/>
              <a:gd name="T13" fmla="*/ 241 h 241"/>
              <a:gd name="T14" fmla="*/ 241 w 338"/>
              <a:gd name="T15" fmla="*/ 241 h 241"/>
              <a:gd name="T16" fmla="*/ 253 w 338"/>
              <a:gd name="T17" fmla="*/ 205 h 241"/>
              <a:gd name="T18" fmla="*/ 290 w 338"/>
              <a:gd name="T19" fmla="*/ 205 h 241"/>
              <a:gd name="T20" fmla="*/ 302 w 338"/>
              <a:gd name="T21" fmla="*/ 181 h 241"/>
              <a:gd name="T22" fmla="*/ 326 w 338"/>
              <a:gd name="T23" fmla="*/ 193 h 241"/>
              <a:gd name="T24" fmla="*/ 326 w 338"/>
              <a:gd name="T25" fmla="*/ 157 h 241"/>
              <a:gd name="T26" fmla="*/ 326 w 338"/>
              <a:gd name="T27" fmla="*/ 108 h 241"/>
              <a:gd name="T28" fmla="*/ 302 w 338"/>
              <a:gd name="T29" fmla="*/ 96 h 241"/>
              <a:gd name="T30" fmla="*/ 302 w 338"/>
              <a:gd name="T31" fmla="*/ 84 h 241"/>
              <a:gd name="T32" fmla="*/ 326 w 338"/>
              <a:gd name="T33" fmla="*/ 84 h 241"/>
              <a:gd name="T34" fmla="*/ 338 w 338"/>
              <a:gd name="T35" fmla="*/ 60 h 241"/>
              <a:gd name="T36" fmla="*/ 302 w 338"/>
              <a:gd name="T37" fmla="*/ 48 h 241"/>
              <a:gd name="T38" fmla="*/ 302 w 338"/>
              <a:gd name="T39" fmla="*/ 24 h 241"/>
              <a:gd name="T40" fmla="*/ 278 w 338"/>
              <a:gd name="T41" fmla="*/ 24 h 241"/>
              <a:gd name="T42" fmla="*/ 266 w 338"/>
              <a:gd name="T43" fmla="*/ 48 h 241"/>
              <a:gd name="T44" fmla="*/ 241 w 338"/>
              <a:gd name="T45" fmla="*/ 48 h 241"/>
              <a:gd name="T46" fmla="*/ 229 w 338"/>
              <a:gd name="T47" fmla="*/ 24 h 241"/>
              <a:gd name="T48" fmla="*/ 229 w 338"/>
              <a:gd name="T49" fmla="*/ 24 h 241"/>
              <a:gd name="T50" fmla="*/ 181 w 338"/>
              <a:gd name="T51" fmla="*/ 0 h 241"/>
              <a:gd name="T52" fmla="*/ 157 w 338"/>
              <a:gd name="T53" fmla="*/ 48 h 241"/>
              <a:gd name="T54" fmla="*/ 121 w 338"/>
              <a:gd name="T55" fmla="*/ 48 h 241"/>
              <a:gd name="T56" fmla="*/ 109 w 338"/>
              <a:gd name="T57" fmla="*/ 72 h 241"/>
              <a:gd name="T58" fmla="*/ 72 w 338"/>
              <a:gd name="T59" fmla="*/ 72 h 241"/>
              <a:gd name="T60" fmla="*/ 60 w 338"/>
              <a:gd name="T61" fmla="*/ 84 h 241"/>
              <a:gd name="T62" fmla="*/ 36 w 338"/>
              <a:gd name="T63" fmla="*/ 96 h 241"/>
              <a:gd name="T64" fmla="*/ 36 w 338"/>
              <a:gd name="T65" fmla="*/ 157 h 241"/>
              <a:gd name="T66" fmla="*/ 0 w 338"/>
              <a:gd name="T67" fmla="*/ 181 h 241"/>
              <a:gd name="T68" fmla="*/ 36 w 338"/>
              <a:gd name="T69" fmla="*/ 217 h 2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338" h="241">
                <a:moveTo>
                  <a:pt x="36" y="217"/>
                </a:moveTo>
                <a:lnTo>
                  <a:pt x="96" y="205"/>
                </a:lnTo>
                <a:lnTo>
                  <a:pt x="96" y="181"/>
                </a:lnTo>
                <a:lnTo>
                  <a:pt x="121" y="181"/>
                </a:lnTo>
                <a:lnTo>
                  <a:pt x="133" y="193"/>
                </a:lnTo>
                <a:lnTo>
                  <a:pt x="169" y="205"/>
                </a:lnTo>
                <a:lnTo>
                  <a:pt x="193" y="241"/>
                </a:lnTo>
                <a:lnTo>
                  <a:pt x="241" y="241"/>
                </a:lnTo>
                <a:lnTo>
                  <a:pt x="253" y="205"/>
                </a:lnTo>
                <a:lnTo>
                  <a:pt x="290" y="205"/>
                </a:lnTo>
                <a:lnTo>
                  <a:pt x="302" y="181"/>
                </a:lnTo>
                <a:lnTo>
                  <a:pt x="326" y="193"/>
                </a:lnTo>
                <a:lnTo>
                  <a:pt x="326" y="157"/>
                </a:lnTo>
                <a:lnTo>
                  <a:pt x="326" y="108"/>
                </a:lnTo>
                <a:lnTo>
                  <a:pt x="302" y="96"/>
                </a:lnTo>
                <a:lnTo>
                  <a:pt x="302" y="84"/>
                </a:lnTo>
                <a:lnTo>
                  <a:pt x="326" y="84"/>
                </a:lnTo>
                <a:lnTo>
                  <a:pt x="338" y="60"/>
                </a:lnTo>
                <a:lnTo>
                  <a:pt x="302" y="48"/>
                </a:lnTo>
                <a:lnTo>
                  <a:pt x="302" y="24"/>
                </a:lnTo>
                <a:lnTo>
                  <a:pt x="278" y="24"/>
                </a:lnTo>
                <a:lnTo>
                  <a:pt x="266" y="48"/>
                </a:lnTo>
                <a:lnTo>
                  <a:pt x="241" y="48"/>
                </a:lnTo>
                <a:lnTo>
                  <a:pt x="229" y="24"/>
                </a:lnTo>
                <a:lnTo>
                  <a:pt x="229" y="24"/>
                </a:lnTo>
                <a:lnTo>
                  <a:pt x="181" y="0"/>
                </a:lnTo>
                <a:lnTo>
                  <a:pt x="157" y="48"/>
                </a:lnTo>
                <a:lnTo>
                  <a:pt x="121" y="48"/>
                </a:lnTo>
                <a:lnTo>
                  <a:pt x="109" y="72"/>
                </a:lnTo>
                <a:lnTo>
                  <a:pt x="72" y="72"/>
                </a:lnTo>
                <a:lnTo>
                  <a:pt x="60" y="84"/>
                </a:lnTo>
                <a:lnTo>
                  <a:pt x="36" y="96"/>
                </a:lnTo>
                <a:lnTo>
                  <a:pt x="36" y="157"/>
                </a:lnTo>
                <a:lnTo>
                  <a:pt x="0" y="181"/>
                </a:lnTo>
                <a:lnTo>
                  <a:pt x="36" y="217"/>
                </a:lnTo>
                <a:close/>
              </a:path>
            </a:pathLst>
          </a:custGeom>
          <a:solidFill>
            <a:schemeClr val="accent2"/>
          </a:solidFill>
          <a:ln w="19050">
            <a:solidFill>
              <a:schemeClr val="accent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79167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2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D484A2-2D0B-482A-A9F1-65FEFEB4ACE8}" type="slidenum">
              <a:rPr lang="es-ES_tradnl"/>
              <a:pPr/>
              <a:t>19</a:t>
            </a:fld>
            <a:endParaRPr lang="es-ES_tradnl"/>
          </a:p>
        </p:txBody>
      </p:sp>
      <p:sp>
        <p:nvSpPr>
          <p:cNvPr id="499714" name="Rectangle 2"/>
          <p:cNvSpPr>
            <a:spLocks noChangeArrowheads="1"/>
          </p:cNvSpPr>
          <p:nvPr/>
        </p:nvSpPr>
        <p:spPr bwMode="auto">
          <a:xfrm>
            <a:off x="228600" y="228600"/>
            <a:ext cx="6934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ca-ES" sz="3000" b="1" dirty="0">
                <a:solidFill>
                  <a:schemeClr val="bg1"/>
                </a:solidFill>
                <a:latin typeface="Arial" charset="0"/>
              </a:rPr>
              <a:t>Educació.  Escola del Consum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9977849"/>
              </p:ext>
            </p:extLst>
          </p:nvPr>
        </p:nvGraphicFramePr>
        <p:xfrm>
          <a:off x="228600" y="1823346"/>
          <a:ext cx="5791200" cy="4019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99716" name="Freeform 4"/>
          <p:cNvSpPr>
            <a:spLocks/>
          </p:cNvSpPr>
          <p:nvPr/>
        </p:nvSpPr>
        <p:spPr bwMode="auto">
          <a:xfrm>
            <a:off x="7987251" y="3706069"/>
            <a:ext cx="369157" cy="470894"/>
          </a:xfrm>
          <a:custGeom>
            <a:avLst/>
            <a:gdLst>
              <a:gd name="T0" fmla="*/ 133 w 351"/>
              <a:gd name="T1" fmla="*/ 484 h 484"/>
              <a:gd name="T2" fmla="*/ 182 w 351"/>
              <a:gd name="T3" fmla="*/ 471 h 484"/>
              <a:gd name="T4" fmla="*/ 194 w 351"/>
              <a:gd name="T5" fmla="*/ 459 h 484"/>
              <a:gd name="T6" fmla="*/ 194 w 351"/>
              <a:gd name="T7" fmla="*/ 459 h 484"/>
              <a:gd name="T8" fmla="*/ 206 w 351"/>
              <a:gd name="T9" fmla="*/ 459 h 484"/>
              <a:gd name="T10" fmla="*/ 218 w 351"/>
              <a:gd name="T11" fmla="*/ 459 h 484"/>
              <a:gd name="T12" fmla="*/ 230 w 351"/>
              <a:gd name="T13" fmla="*/ 459 h 484"/>
              <a:gd name="T14" fmla="*/ 242 w 351"/>
              <a:gd name="T15" fmla="*/ 459 h 484"/>
              <a:gd name="T16" fmla="*/ 254 w 351"/>
              <a:gd name="T17" fmla="*/ 459 h 484"/>
              <a:gd name="T18" fmla="*/ 266 w 351"/>
              <a:gd name="T19" fmla="*/ 459 h 484"/>
              <a:gd name="T20" fmla="*/ 278 w 351"/>
              <a:gd name="T21" fmla="*/ 459 h 484"/>
              <a:gd name="T22" fmla="*/ 290 w 351"/>
              <a:gd name="T23" fmla="*/ 459 h 484"/>
              <a:gd name="T24" fmla="*/ 302 w 351"/>
              <a:gd name="T25" fmla="*/ 459 h 484"/>
              <a:gd name="T26" fmla="*/ 314 w 351"/>
              <a:gd name="T27" fmla="*/ 459 h 484"/>
              <a:gd name="T28" fmla="*/ 327 w 351"/>
              <a:gd name="T29" fmla="*/ 459 h 484"/>
              <a:gd name="T30" fmla="*/ 327 w 351"/>
              <a:gd name="T31" fmla="*/ 447 h 484"/>
              <a:gd name="T32" fmla="*/ 339 w 351"/>
              <a:gd name="T33" fmla="*/ 447 h 484"/>
              <a:gd name="T34" fmla="*/ 351 w 351"/>
              <a:gd name="T35" fmla="*/ 447 h 484"/>
              <a:gd name="T36" fmla="*/ 351 w 351"/>
              <a:gd name="T37" fmla="*/ 447 h 484"/>
              <a:gd name="T38" fmla="*/ 351 w 351"/>
              <a:gd name="T39" fmla="*/ 351 h 484"/>
              <a:gd name="T40" fmla="*/ 302 w 351"/>
              <a:gd name="T41" fmla="*/ 314 h 484"/>
              <a:gd name="T42" fmla="*/ 314 w 351"/>
              <a:gd name="T43" fmla="*/ 266 h 484"/>
              <a:gd name="T44" fmla="*/ 327 w 351"/>
              <a:gd name="T45" fmla="*/ 266 h 484"/>
              <a:gd name="T46" fmla="*/ 351 w 351"/>
              <a:gd name="T47" fmla="*/ 266 h 484"/>
              <a:gd name="T48" fmla="*/ 314 w 351"/>
              <a:gd name="T49" fmla="*/ 230 h 484"/>
              <a:gd name="T50" fmla="*/ 266 w 351"/>
              <a:gd name="T51" fmla="*/ 242 h 484"/>
              <a:gd name="T52" fmla="*/ 254 w 351"/>
              <a:gd name="T53" fmla="*/ 230 h 484"/>
              <a:gd name="T54" fmla="*/ 206 w 351"/>
              <a:gd name="T55" fmla="*/ 230 h 484"/>
              <a:gd name="T56" fmla="*/ 170 w 351"/>
              <a:gd name="T57" fmla="*/ 193 h 484"/>
              <a:gd name="T58" fmla="*/ 170 w 351"/>
              <a:gd name="T59" fmla="*/ 169 h 484"/>
              <a:gd name="T60" fmla="*/ 206 w 351"/>
              <a:gd name="T61" fmla="*/ 169 h 484"/>
              <a:gd name="T62" fmla="*/ 194 w 351"/>
              <a:gd name="T63" fmla="*/ 133 h 484"/>
              <a:gd name="T64" fmla="*/ 170 w 351"/>
              <a:gd name="T65" fmla="*/ 133 h 484"/>
              <a:gd name="T66" fmla="*/ 170 w 351"/>
              <a:gd name="T67" fmla="*/ 109 h 484"/>
              <a:gd name="T68" fmla="*/ 145 w 351"/>
              <a:gd name="T69" fmla="*/ 97 h 484"/>
              <a:gd name="T70" fmla="*/ 85 w 351"/>
              <a:gd name="T71" fmla="*/ 24 h 484"/>
              <a:gd name="T72" fmla="*/ 61 w 351"/>
              <a:gd name="T73" fmla="*/ 12 h 484"/>
              <a:gd name="T74" fmla="*/ 0 w 351"/>
              <a:gd name="T75" fmla="*/ 0 h 484"/>
              <a:gd name="T76" fmla="*/ 25 w 351"/>
              <a:gd name="T77" fmla="*/ 73 h 484"/>
              <a:gd name="T78" fmla="*/ 13 w 351"/>
              <a:gd name="T79" fmla="*/ 97 h 484"/>
              <a:gd name="T80" fmla="*/ 61 w 351"/>
              <a:gd name="T81" fmla="*/ 145 h 484"/>
              <a:gd name="T82" fmla="*/ 61 w 351"/>
              <a:gd name="T83" fmla="*/ 193 h 484"/>
              <a:gd name="T84" fmla="*/ 97 w 351"/>
              <a:gd name="T85" fmla="*/ 193 h 484"/>
              <a:gd name="T86" fmla="*/ 85 w 351"/>
              <a:gd name="T87" fmla="*/ 230 h 484"/>
              <a:gd name="T88" fmla="*/ 109 w 351"/>
              <a:gd name="T89" fmla="*/ 230 h 484"/>
              <a:gd name="T90" fmla="*/ 109 w 351"/>
              <a:gd name="T91" fmla="*/ 290 h 484"/>
              <a:gd name="T92" fmla="*/ 85 w 351"/>
              <a:gd name="T93" fmla="*/ 302 h 484"/>
              <a:gd name="T94" fmla="*/ 85 w 351"/>
              <a:gd name="T95" fmla="*/ 338 h 484"/>
              <a:gd name="T96" fmla="*/ 97 w 351"/>
              <a:gd name="T97" fmla="*/ 351 h 484"/>
              <a:gd name="T98" fmla="*/ 97 w 351"/>
              <a:gd name="T99" fmla="*/ 387 h 484"/>
              <a:gd name="T100" fmla="*/ 133 w 351"/>
              <a:gd name="T101" fmla="*/ 484 h 4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351" h="484">
                <a:moveTo>
                  <a:pt x="133" y="484"/>
                </a:moveTo>
                <a:lnTo>
                  <a:pt x="182" y="471"/>
                </a:lnTo>
                <a:lnTo>
                  <a:pt x="194" y="459"/>
                </a:lnTo>
                <a:lnTo>
                  <a:pt x="194" y="459"/>
                </a:lnTo>
                <a:lnTo>
                  <a:pt x="206" y="459"/>
                </a:lnTo>
                <a:lnTo>
                  <a:pt x="218" y="459"/>
                </a:lnTo>
                <a:lnTo>
                  <a:pt x="230" y="459"/>
                </a:lnTo>
                <a:lnTo>
                  <a:pt x="242" y="459"/>
                </a:lnTo>
                <a:lnTo>
                  <a:pt x="254" y="459"/>
                </a:lnTo>
                <a:lnTo>
                  <a:pt x="266" y="459"/>
                </a:lnTo>
                <a:lnTo>
                  <a:pt x="278" y="459"/>
                </a:lnTo>
                <a:lnTo>
                  <a:pt x="290" y="459"/>
                </a:lnTo>
                <a:lnTo>
                  <a:pt x="302" y="459"/>
                </a:lnTo>
                <a:lnTo>
                  <a:pt x="314" y="459"/>
                </a:lnTo>
                <a:lnTo>
                  <a:pt x="327" y="459"/>
                </a:lnTo>
                <a:lnTo>
                  <a:pt x="327" y="447"/>
                </a:lnTo>
                <a:lnTo>
                  <a:pt x="339" y="447"/>
                </a:lnTo>
                <a:lnTo>
                  <a:pt x="351" y="447"/>
                </a:lnTo>
                <a:lnTo>
                  <a:pt x="351" y="447"/>
                </a:lnTo>
                <a:lnTo>
                  <a:pt x="351" y="351"/>
                </a:lnTo>
                <a:lnTo>
                  <a:pt x="302" y="314"/>
                </a:lnTo>
                <a:lnTo>
                  <a:pt x="314" y="266"/>
                </a:lnTo>
                <a:lnTo>
                  <a:pt x="327" y="266"/>
                </a:lnTo>
                <a:lnTo>
                  <a:pt x="351" y="266"/>
                </a:lnTo>
                <a:lnTo>
                  <a:pt x="314" y="230"/>
                </a:lnTo>
                <a:lnTo>
                  <a:pt x="266" y="242"/>
                </a:lnTo>
                <a:lnTo>
                  <a:pt x="254" y="230"/>
                </a:lnTo>
                <a:lnTo>
                  <a:pt x="206" y="230"/>
                </a:lnTo>
                <a:lnTo>
                  <a:pt x="170" y="193"/>
                </a:lnTo>
                <a:lnTo>
                  <a:pt x="170" y="169"/>
                </a:lnTo>
                <a:lnTo>
                  <a:pt x="206" y="169"/>
                </a:lnTo>
                <a:lnTo>
                  <a:pt x="194" y="133"/>
                </a:lnTo>
                <a:lnTo>
                  <a:pt x="170" y="133"/>
                </a:lnTo>
                <a:lnTo>
                  <a:pt x="170" y="109"/>
                </a:lnTo>
                <a:lnTo>
                  <a:pt x="145" y="97"/>
                </a:lnTo>
                <a:lnTo>
                  <a:pt x="85" y="24"/>
                </a:lnTo>
                <a:lnTo>
                  <a:pt x="61" y="12"/>
                </a:lnTo>
                <a:lnTo>
                  <a:pt x="0" y="0"/>
                </a:lnTo>
                <a:lnTo>
                  <a:pt x="25" y="73"/>
                </a:lnTo>
                <a:lnTo>
                  <a:pt x="13" y="97"/>
                </a:lnTo>
                <a:lnTo>
                  <a:pt x="61" y="145"/>
                </a:lnTo>
                <a:lnTo>
                  <a:pt x="61" y="193"/>
                </a:lnTo>
                <a:lnTo>
                  <a:pt x="97" y="193"/>
                </a:lnTo>
                <a:lnTo>
                  <a:pt x="85" y="230"/>
                </a:lnTo>
                <a:lnTo>
                  <a:pt x="109" y="230"/>
                </a:lnTo>
                <a:lnTo>
                  <a:pt x="109" y="290"/>
                </a:lnTo>
                <a:lnTo>
                  <a:pt x="85" y="302"/>
                </a:lnTo>
                <a:lnTo>
                  <a:pt x="85" y="338"/>
                </a:lnTo>
                <a:lnTo>
                  <a:pt x="97" y="351"/>
                </a:lnTo>
                <a:lnTo>
                  <a:pt x="97" y="387"/>
                </a:lnTo>
                <a:lnTo>
                  <a:pt x="133" y="484"/>
                </a:lnTo>
                <a:close/>
              </a:path>
            </a:pathLst>
          </a:custGeom>
          <a:solidFill>
            <a:srgbClr val="FF0000"/>
          </a:solidFill>
          <a:ln w="19050">
            <a:solidFill>
              <a:schemeClr val="accent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499717" name="Freeform 5"/>
          <p:cNvSpPr>
            <a:spLocks/>
          </p:cNvSpPr>
          <p:nvPr/>
        </p:nvSpPr>
        <p:spPr bwMode="auto">
          <a:xfrm>
            <a:off x="8075905" y="3588347"/>
            <a:ext cx="406946" cy="374971"/>
          </a:xfrm>
          <a:custGeom>
            <a:avLst/>
            <a:gdLst>
              <a:gd name="T0" fmla="*/ 0 w 386"/>
              <a:gd name="T1" fmla="*/ 145 h 387"/>
              <a:gd name="T2" fmla="*/ 24 w 386"/>
              <a:gd name="T3" fmla="*/ 121 h 387"/>
              <a:gd name="T4" fmla="*/ 24 w 386"/>
              <a:gd name="T5" fmla="*/ 73 h 387"/>
              <a:gd name="T6" fmla="*/ 60 w 386"/>
              <a:gd name="T7" fmla="*/ 61 h 387"/>
              <a:gd name="T8" fmla="*/ 85 w 386"/>
              <a:gd name="T9" fmla="*/ 85 h 387"/>
              <a:gd name="T10" fmla="*/ 109 w 386"/>
              <a:gd name="T11" fmla="*/ 85 h 387"/>
              <a:gd name="T12" fmla="*/ 121 w 386"/>
              <a:gd name="T13" fmla="*/ 61 h 387"/>
              <a:gd name="T14" fmla="*/ 157 w 386"/>
              <a:gd name="T15" fmla="*/ 61 h 387"/>
              <a:gd name="T16" fmla="*/ 157 w 386"/>
              <a:gd name="T17" fmla="*/ 12 h 387"/>
              <a:gd name="T18" fmla="*/ 266 w 386"/>
              <a:gd name="T19" fmla="*/ 0 h 387"/>
              <a:gd name="T20" fmla="*/ 254 w 386"/>
              <a:gd name="T21" fmla="*/ 36 h 387"/>
              <a:gd name="T22" fmla="*/ 242 w 386"/>
              <a:gd name="T23" fmla="*/ 85 h 387"/>
              <a:gd name="T24" fmla="*/ 266 w 386"/>
              <a:gd name="T25" fmla="*/ 97 h 387"/>
              <a:gd name="T26" fmla="*/ 278 w 386"/>
              <a:gd name="T27" fmla="*/ 121 h 387"/>
              <a:gd name="T28" fmla="*/ 302 w 386"/>
              <a:gd name="T29" fmla="*/ 121 h 387"/>
              <a:gd name="T30" fmla="*/ 302 w 386"/>
              <a:gd name="T31" fmla="*/ 145 h 387"/>
              <a:gd name="T32" fmla="*/ 350 w 386"/>
              <a:gd name="T33" fmla="*/ 145 h 387"/>
              <a:gd name="T34" fmla="*/ 350 w 386"/>
              <a:gd name="T35" fmla="*/ 266 h 387"/>
              <a:gd name="T36" fmla="*/ 386 w 386"/>
              <a:gd name="T37" fmla="*/ 278 h 387"/>
              <a:gd name="T38" fmla="*/ 386 w 386"/>
              <a:gd name="T39" fmla="*/ 302 h 387"/>
              <a:gd name="T40" fmla="*/ 350 w 386"/>
              <a:gd name="T41" fmla="*/ 302 h 387"/>
              <a:gd name="T42" fmla="*/ 338 w 386"/>
              <a:gd name="T43" fmla="*/ 327 h 387"/>
              <a:gd name="T44" fmla="*/ 302 w 386"/>
              <a:gd name="T45" fmla="*/ 339 h 387"/>
              <a:gd name="T46" fmla="*/ 302 w 386"/>
              <a:gd name="T47" fmla="*/ 375 h 387"/>
              <a:gd name="T48" fmla="*/ 290 w 386"/>
              <a:gd name="T49" fmla="*/ 375 h 387"/>
              <a:gd name="T50" fmla="*/ 278 w 386"/>
              <a:gd name="T51" fmla="*/ 387 h 387"/>
              <a:gd name="T52" fmla="*/ 266 w 386"/>
              <a:gd name="T53" fmla="*/ 387 h 387"/>
              <a:gd name="T54" fmla="*/ 229 w 386"/>
              <a:gd name="T55" fmla="*/ 351 h 387"/>
              <a:gd name="T56" fmla="*/ 181 w 386"/>
              <a:gd name="T57" fmla="*/ 363 h 387"/>
              <a:gd name="T58" fmla="*/ 169 w 386"/>
              <a:gd name="T59" fmla="*/ 339 h 387"/>
              <a:gd name="T60" fmla="*/ 121 w 386"/>
              <a:gd name="T61" fmla="*/ 339 h 387"/>
              <a:gd name="T62" fmla="*/ 97 w 386"/>
              <a:gd name="T63" fmla="*/ 314 h 387"/>
              <a:gd name="T64" fmla="*/ 85 w 386"/>
              <a:gd name="T65" fmla="*/ 290 h 387"/>
              <a:gd name="T66" fmla="*/ 121 w 386"/>
              <a:gd name="T67" fmla="*/ 290 h 387"/>
              <a:gd name="T68" fmla="*/ 109 w 386"/>
              <a:gd name="T69" fmla="*/ 254 h 387"/>
              <a:gd name="T70" fmla="*/ 85 w 386"/>
              <a:gd name="T71" fmla="*/ 254 h 387"/>
              <a:gd name="T72" fmla="*/ 85 w 386"/>
              <a:gd name="T73" fmla="*/ 230 h 387"/>
              <a:gd name="T74" fmla="*/ 60 w 386"/>
              <a:gd name="T75" fmla="*/ 218 h 387"/>
              <a:gd name="T76" fmla="*/ 0 w 386"/>
              <a:gd name="T77" fmla="*/ 145 h 3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386" h="387">
                <a:moveTo>
                  <a:pt x="0" y="145"/>
                </a:moveTo>
                <a:lnTo>
                  <a:pt x="24" y="121"/>
                </a:lnTo>
                <a:lnTo>
                  <a:pt x="24" y="73"/>
                </a:lnTo>
                <a:lnTo>
                  <a:pt x="60" y="61"/>
                </a:lnTo>
                <a:lnTo>
                  <a:pt x="85" y="85"/>
                </a:lnTo>
                <a:lnTo>
                  <a:pt x="109" y="85"/>
                </a:lnTo>
                <a:lnTo>
                  <a:pt x="121" y="61"/>
                </a:lnTo>
                <a:lnTo>
                  <a:pt x="157" y="61"/>
                </a:lnTo>
                <a:lnTo>
                  <a:pt x="157" y="12"/>
                </a:lnTo>
                <a:lnTo>
                  <a:pt x="266" y="0"/>
                </a:lnTo>
                <a:lnTo>
                  <a:pt x="254" y="36"/>
                </a:lnTo>
                <a:lnTo>
                  <a:pt x="242" y="85"/>
                </a:lnTo>
                <a:lnTo>
                  <a:pt x="266" y="97"/>
                </a:lnTo>
                <a:lnTo>
                  <a:pt x="278" y="121"/>
                </a:lnTo>
                <a:lnTo>
                  <a:pt x="302" y="121"/>
                </a:lnTo>
                <a:lnTo>
                  <a:pt x="302" y="145"/>
                </a:lnTo>
                <a:lnTo>
                  <a:pt x="350" y="145"/>
                </a:lnTo>
                <a:lnTo>
                  <a:pt x="350" y="266"/>
                </a:lnTo>
                <a:lnTo>
                  <a:pt x="386" y="278"/>
                </a:lnTo>
                <a:lnTo>
                  <a:pt x="386" y="302"/>
                </a:lnTo>
                <a:lnTo>
                  <a:pt x="350" y="302"/>
                </a:lnTo>
                <a:lnTo>
                  <a:pt x="338" y="327"/>
                </a:lnTo>
                <a:lnTo>
                  <a:pt x="302" y="339"/>
                </a:lnTo>
                <a:lnTo>
                  <a:pt x="302" y="375"/>
                </a:lnTo>
                <a:lnTo>
                  <a:pt x="290" y="375"/>
                </a:lnTo>
                <a:lnTo>
                  <a:pt x="278" y="387"/>
                </a:lnTo>
                <a:lnTo>
                  <a:pt x="266" y="387"/>
                </a:lnTo>
                <a:lnTo>
                  <a:pt x="229" y="351"/>
                </a:lnTo>
                <a:lnTo>
                  <a:pt x="181" y="363"/>
                </a:lnTo>
                <a:lnTo>
                  <a:pt x="169" y="339"/>
                </a:lnTo>
                <a:lnTo>
                  <a:pt x="121" y="339"/>
                </a:lnTo>
                <a:lnTo>
                  <a:pt x="97" y="314"/>
                </a:lnTo>
                <a:lnTo>
                  <a:pt x="85" y="290"/>
                </a:lnTo>
                <a:lnTo>
                  <a:pt x="121" y="290"/>
                </a:lnTo>
                <a:lnTo>
                  <a:pt x="109" y="254"/>
                </a:lnTo>
                <a:lnTo>
                  <a:pt x="85" y="254"/>
                </a:lnTo>
                <a:lnTo>
                  <a:pt x="85" y="230"/>
                </a:lnTo>
                <a:lnTo>
                  <a:pt x="60" y="218"/>
                </a:lnTo>
                <a:lnTo>
                  <a:pt x="0" y="145"/>
                </a:lnTo>
                <a:close/>
              </a:path>
            </a:pathLst>
          </a:custGeom>
          <a:solidFill>
            <a:srgbClr val="FF0000"/>
          </a:solidFill>
          <a:ln w="19050">
            <a:solidFill>
              <a:schemeClr val="accent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499718" name="Freeform 6"/>
          <p:cNvSpPr>
            <a:spLocks/>
          </p:cNvSpPr>
          <p:nvPr/>
        </p:nvSpPr>
        <p:spPr bwMode="auto">
          <a:xfrm>
            <a:off x="6692293" y="2448901"/>
            <a:ext cx="594432" cy="729595"/>
          </a:xfrm>
          <a:custGeom>
            <a:avLst/>
            <a:gdLst>
              <a:gd name="T0" fmla="*/ 386 w 567"/>
              <a:gd name="T1" fmla="*/ 229 h 749"/>
              <a:gd name="T2" fmla="*/ 410 w 567"/>
              <a:gd name="T3" fmla="*/ 60 h 749"/>
              <a:gd name="T4" fmla="*/ 374 w 567"/>
              <a:gd name="T5" fmla="*/ 12 h 749"/>
              <a:gd name="T6" fmla="*/ 302 w 567"/>
              <a:gd name="T7" fmla="*/ 12 h 749"/>
              <a:gd name="T8" fmla="*/ 290 w 567"/>
              <a:gd name="T9" fmla="*/ 60 h 749"/>
              <a:gd name="T10" fmla="*/ 241 w 567"/>
              <a:gd name="T11" fmla="*/ 109 h 749"/>
              <a:gd name="T12" fmla="*/ 205 w 567"/>
              <a:gd name="T13" fmla="*/ 169 h 749"/>
              <a:gd name="T14" fmla="*/ 181 w 567"/>
              <a:gd name="T15" fmla="*/ 217 h 749"/>
              <a:gd name="T16" fmla="*/ 229 w 567"/>
              <a:gd name="T17" fmla="*/ 290 h 749"/>
              <a:gd name="T18" fmla="*/ 253 w 567"/>
              <a:gd name="T19" fmla="*/ 362 h 749"/>
              <a:gd name="T20" fmla="*/ 193 w 567"/>
              <a:gd name="T21" fmla="*/ 338 h 749"/>
              <a:gd name="T22" fmla="*/ 48 w 567"/>
              <a:gd name="T23" fmla="*/ 326 h 749"/>
              <a:gd name="T24" fmla="*/ 36 w 567"/>
              <a:gd name="T25" fmla="*/ 411 h 749"/>
              <a:gd name="T26" fmla="*/ 24 w 567"/>
              <a:gd name="T27" fmla="*/ 471 h 749"/>
              <a:gd name="T28" fmla="*/ 24 w 567"/>
              <a:gd name="T29" fmla="*/ 495 h 749"/>
              <a:gd name="T30" fmla="*/ 0 w 567"/>
              <a:gd name="T31" fmla="*/ 652 h 749"/>
              <a:gd name="T32" fmla="*/ 48 w 567"/>
              <a:gd name="T33" fmla="*/ 689 h 749"/>
              <a:gd name="T34" fmla="*/ 205 w 567"/>
              <a:gd name="T35" fmla="*/ 689 h 749"/>
              <a:gd name="T36" fmla="*/ 241 w 567"/>
              <a:gd name="T37" fmla="*/ 713 h 749"/>
              <a:gd name="T38" fmla="*/ 290 w 567"/>
              <a:gd name="T39" fmla="*/ 749 h 749"/>
              <a:gd name="T40" fmla="*/ 350 w 567"/>
              <a:gd name="T41" fmla="*/ 737 h 749"/>
              <a:gd name="T42" fmla="*/ 386 w 567"/>
              <a:gd name="T43" fmla="*/ 749 h 749"/>
              <a:gd name="T44" fmla="*/ 435 w 567"/>
              <a:gd name="T45" fmla="*/ 713 h 749"/>
              <a:gd name="T46" fmla="*/ 483 w 567"/>
              <a:gd name="T47" fmla="*/ 665 h 749"/>
              <a:gd name="T48" fmla="*/ 495 w 567"/>
              <a:gd name="T49" fmla="*/ 640 h 749"/>
              <a:gd name="T50" fmla="*/ 543 w 567"/>
              <a:gd name="T51" fmla="*/ 604 h 749"/>
              <a:gd name="T52" fmla="*/ 567 w 567"/>
              <a:gd name="T53" fmla="*/ 556 h 749"/>
              <a:gd name="T54" fmla="*/ 543 w 567"/>
              <a:gd name="T55" fmla="*/ 520 h 749"/>
              <a:gd name="T56" fmla="*/ 519 w 567"/>
              <a:gd name="T57" fmla="*/ 471 h 749"/>
              <a:gd name="T58" fmla="*/ 543 w 567"/>
              <a:gd name="T59" fmla="*/ 399 h 749"/>
              <a:gd name="T60" fmla="*/ 483 w 567"/>
              <a:gd name="T61" fmla="*/ 374 h 749"/>
              <a:gd name="T62" fmla="*/ 422 w 567"/>
              <a:gd name="T63" fmla="*/ 362 h 749"/>
              <a:gd name="T64" fmla="*/ 374 w 567"/>
              <a:gd name="T65" fmla="*/ 350 h 749"/>
              <a:gd name="T66" fmla="*/ 338 w 567"/>
              <a:gd name="T67" fmla="*/ 302 h 7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67" h="749">
                <a:moveTo>
                  <a:pt x="374" y="302"/>
                </a:moveTo>
                <a:lnTo>
                  <a:pt x="386" y="229"/>
                </a:lnTo>
                <a:lnTo>
                  <a:pt x="398" y="169"/>
                </a:lnTo>
                <a:lnTo>
                  <a:pt x="410" y="60"/>
                </a:lnTo>
                <a:lnTo>
                  <a:pt x="386" y="48"/>
                </a:lnTo>
                <a:lnTo>
                  <a:pt x="374" y="12"/>
                </a:lnTo>
                <a:lnTo>
                  <a:pt x="326" y="0"/>
                </a:lnTo>
                <a:lnTo>
                  <a:pt x="302" y="12"/>
                </a:lnTo>
                <a:lnTo>
                  <a:pt x="302" y="60"/>
                </a:lnTo>
                <a:lnTo>
                  <a:pt x="290" y="60"/>
                </a:lnTo>
                <a:lnTo>
                  <a:pt x="265" y="96"/>
                </a:lnTo>
                <a:lnTo>
                  <a:pt x="241" y="109"/>
                </a:lnTo>
                <a:lnTo>
                  <a:pt x="241" y="145"/>
                </a:lnTo>
                <a:lnTo>
                  <a:pt x="205" y="169"/>
                </a:lnTo>
                <a:lnTo>
                  <a:pt x="181" y="181"/>
                </a:lnTo>
                <a:lnTo>
                  <a:pt x="181" y="217"/>
                </a:lnTo>
                <a:lnTo>
                  <a:pt x="217" y="254"/>
                </a:lnTo>
                <a:lnTo>
                  <a:pt x="229" y="290"/>
                </a:lnTo>
                <a:lnTo>
                  <a:pt x="253" y="314"/>
                </a:lnTo>
                <a:lnTo>
                  <a:pt x="253" y="362"/>
                </a:lnTo>
                <a:lnTo>
                  <a:pt x="193" y="362"/>
                </a:lnTo>
                <a:lnTo>
                  <a:pt x="193" y="338"/>
                </a:lnTo>
                <a:lnTo>
                  <a:pt x="145" y="338"/>
                </a:lnTo>
                <a:lnTo>
                  <a:pt x="48" y="326"/>
                </a:lnTo>
                <a:lnTo>
                  <a:pt x="60" y="338"/>
                </a:lnTo>
                <a:lnTo>
                  <a:pt x="36" y="411"/>
                </a:lnTo>
                <a:lnTo>
                  <a:pt x="36" y="435"/>
                </a:lnTo>
                <a:lnTo>
                  <a:pt x="24" y="471"/>
                </a:lnTo>
                <a:lnTo>
                  <a:pt x="24" y="495"/>
                </a:lnTo>
                <a:lnTo>
                  <a:pt x="24" y="495"/>
                </a:lnTo>
                <a:lnTo>
                  <a:pt x="24" y="507"/>
                </a:lnTo>
                <a:lnTo>
                  <a:pt x="0" y="652"/>
                </a:lnTo>
                <a:lnTo>
                  <a:pt x="36" y="652"/>
                </a:lnTo>
                <a:lnTo>
                  <a:pt x="48" y="689"/>
                </a:lnTo>
                <a:lnTo>
                  <a:pt x="60" y="701"/>
                </a:lnTo>
                <a:lnTo>
                  <a:pt x="205" y="689"/>
                </a:lnTo>
                <a:lnTo>
                  <a:pt x="217" y="713"/>
                </a:lnTo>
                <a:lnTo>
                  <a:pt x="241" y="713"/>
                </a:lnTo>
                <a:lnTo>
                  <a:pt x="278" y="749"/>
                </a:lnTo>
                <a:lnTo>
                  <a:pt x="290" y="749"/>
                </a:lnTo>
                <a:lnTo>
                  <a:pt x="302" y="725"/>
                </a:lnTo>
                <a:lnTo>
                  <a:pt x="350" y="737"/>
                </a:lnTo>
                <a:lnTo>
                  <a:pt x="362" y="749"/>
                </a:lnTo>
                <a:lnTo>
                  <a:pt x="386" y="749"/>
                </a:lnTo>
                <a:lnTo>
                  <a:pt x="386" y="725"/>
                </a:lnTo>
                <a:lnTo>
                  <a:pt x="435" y="713"/>
                </a:lnTo>
                <a:lnTo>
                  <a:pt x="435" y="701"/>
                </a:lnTo>
                <a:lnTo>
                  <a:pt x="483" y="665"/>
                </a:lnTo>
                <a:lnTo>
                  <a:pt x="471" y="628"/>
                </a:lnTo>
                <a:lnTo>
                  <a:pt x="495" y="640"/>
                </a:lnTo>
                <a:lnTo>
                  <a:pt x="495" y="616"/>
                </a:lnTo>
                <a:lnTo>
                  <a:pt x="543" y="604"/>
                </a:lnTo>
                <a:lnTo>
                  <a:pt x="543" y="556"/>
                </a:lnTo>
                <a:lnTo>
                  <a:pt x="567" y="556"/>
                </a:lnTo>
                <a:lnTo>
                  <a:pt x="555" y="532"/>
                </a:lnTo>
                <a:lnTo>
                  <a:pt x="543" y="520"/>
                </a:lnTo>
                <a:lnTo>
                  <a:pt x="531" y="471"/>
                </a:lnTo>
                <a:lnTo>
                  <a:pt x="519" y="471"/>
                </a:lnTo>
                <a:lnTo>
                  <a:pt x="519" y="411"/>
                </a:lnTo>
                <a:lnTo>
                  <a:pt x="543" y="399"/>
                </a:lnTo>
                <a:lnTo>
                  <a:pt x="543" y="374"/>
                </a:lnTo>
                <a:lnTo>
                  <a:pt x="483" y="374"/>
                </a:lnTo>
                <a:lnTo>
                  <a:pt x="435" y="387"/>
                </a:lnTo>
                <a:lnTo>
                  <a:pt x="422" y="362"/>
                </a:lnTo>
                <a:lnTo>
                  <a:pt x="374" y="362"/>
                </a:lnTo>
                <a:lnTo>
                  <a:pt x="374" y="350"/>
                </a:lnTo>
                <a:lnTo>
                  <a:pt x="338" y="350"/>
                </a:lnTo>
                <a:lnTo>
                  <a:pt x="338" y="302"/>
                </a:lnTo>
                <a:lnTo>
                  <a:pt x="374" y="302"/>
                </a:lnTo>
                <a:close/>
              </a:path>
            </a:pathLst>
          </a:custGeom>
          <a:solidFill>
            <a:srgbClr val="AFD4EF"/>
          </a:solidFill>
          <a:ln w="19050">
            <a:solidFill>
              <a:schemeClr val="accent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499719" name="Freeform 7"/>
          <p:cNvSpPr>
            <a:spLocks/>
          </p:cNvSpPr>
          <p:nvPr/>
        </p:nvSpPr>
        <p:spPr bwMode="auto">
          <a:xfrm>
            <a:off x="6562942" y="3036065"/>
            <a:ext cx="864758" cy="598791"/>
          </a:xfrm>
          <a:custGeom>
            <a:avLst/>
            <a:gdLst>
              <a:gd name="T0" fmla="*/ 121 w 821"/>
              <a:gd name="T1" fmla="*/ 85 h 617"/>
              <a:gd name="T2" fmla="*/ 109 w 821"/>
              <a:gd name="T3" fmla="*/ 121 h 617"/>
              <a:gd name="T4" fmla="*/ 97 w 821"/>
              <a:gd name="T5" fmla="*/ 145 h 617"/>
              <a:gd name="T6" fmla="*/ 85 w 821"/>
              <a:gd name="T7" fmla="*/ 169 h 617"/>
              <a:gd name="T8" fmla="*/ 72 w 821"/>
              <a:gd name="T9" fmla="*/ 194 h 617"/>
              <a:gd name="T10" fmla="*/ 60 w 821"/>
              <a:gd name="T11" fmla="*/ 206 h 617"/>
              <a:gd name="T12" fmla="*/ 60 w 821"/>
              <a:gd name="T13" fmla="*/ 206 h 617"/>
              <a:gd name="T14" fmla="*/ 60 w 821"/>
              <a:gd name="T15" fmla="*/ 218 h 617"/>
              <a:gd name="T16" fmla="*/ 48 w 821"/>
              <a:gd name="T17" fmla="*/ 230 h 617"/>
              <a:gd name="T18" fmla="*/ 36 w 821"/>
              <a:gd name="T19" fmla="*/ 230 h 617"/>
              <a:gd name="T20" fmla="*/ 24 w 821"/>
              <a:gd name="T21" fmla="*/ 242 h 617"/>
              <a:gd name="T22" fmla="*/ 12 w 821"/>
              <a:gd name="T23" fmla="*/ 254 h 617"/>
              <a:gd name="T24" fmla="*/ 12 w 821"/>
              <a:gd name="T25" fmla="*/ 254 h 617"/>
              <a:gd name="T26" fmla="*/ 0 w 821"/>
              <a:gd name="T27" fmla="*/ 266 h 617"/>
              <a:gd name="T28" fmla="*/ 0 w 821"/>
              <a:gd name="T29" fmla="*/ 266 h 617"/>
              <a:gd name="T30" fmla="*/ 12 w 821"/>
              <a:gd name="T31" fmla="*/ 266 h 617"/>
              <a:gd name="T32" fmla="*/ 24 w 821"/>
              <a:gd name="T33" fmla="*/ 290 h 617"/>
              <a:gd name="T34" fmla="*/ 24 w 821"/>
              <a:gd name="T35" fmla="*/ 290 h 617"/>
              <a:gd name="T36" fmla="*/ 24 w 821"/>
              <a:gd name="T37" fmla="*/ 302 h 617"/>
              <a:gd name="T38" fmla="*/ 36 w 821"/>
              <a:gd name="T39" fmla="*/ 351 h 617"/>
              <a:gd name="T40" fmla="*/ 60 w 821"/>
              <a:gd name="T41" fmla="*/ 399 h 617"/>
              <a:gd name="T42" fmla="*/ 109 w 821"/>
              <a:gd name="T43" fmla="*/ 520 h 617"/>
              <a:gd name="T44" fmla="*/ 133 w 821"/>
              <a:gd name="T45" fmla="*/ 556 h 617"/>
              <a:gd name="T46" fmla="*/ 181 w 821"/>
              <a:gd name="T47" fmla="*/ 617 h 617"/>
              <a:gd name="T48" fmla="*/ 302 w 821"/>
              <a:gd name="T49" fmla="*/ 568 h 617"/>
              <a:gd name="T50" fmla="*/ 350 w 821"/>
              <a:gd name="T51" fmla="*/ 532 h 617"/>
              <a:gd name="T52" fmla="*/ 411 w 821"/>
              <a:gd name="T53" fmla="*/ 568 h 617"/>
              <a:gd name="T54" fmla="*/ 459 w 821"/>
              <a:gd name="T55" fmla="*/ 544 h 617"/>
              <a:gd name="T56" fmla="*/ 471 w 821"/>
              <a:gd name="T57" fmla="*/ 484 h 617"/>
              <a:gd name="T58" fmla="*/ 556 w 821"/>
              <a:gd name="T59" fmla="*/ 471 h 617"/>
              <a:gd name="T60" fmla="*/ 580 w 821"/>
              <a:gd name="T61" fmla="*/ 435 h 617"/>
              <a:gd name="T62" fmla="*/ 616 w 821"/>
              <a:gd name="T63" fmla="*/ 447 h 617"/>
              <a:gd name="T64" fmla="*/ 652 w 821"/>
              <a:gd name="T65" fmla="*/ 484 h 617"/>
              <a:gd name="T66" fmla="*/ 737 w 821"/>
              <a:gd name="T67" fmla="*/ 411 h 617"/>
              <a:gd name="T68" fmla="*/ 761 w 821"/>
              <a:gd name="T69" fmla="*/ 399 h 617"/>
              <a:gd name="T70" fmla="*/ 821 w 821"/>
              <a:gd name="T71" fmla="*/ 266 h 617"/>
              <a:gd name="T72" fmla="*/ 761 w 821"/>
              <a:gd name="T73" fmla="*/ 194 h 617"/>
              <a:gd name="T74" fmla="*/ 773 w 821"/>
              <a:gd name="T75" fmla="*/ 157 h 617"/>
              <a:gd name="T76" fmla="*/ 725 w 821"/>
              <a:gd name="T77" fmla="*/ 97 h 617"/>
              <a:gd name="T78" fmla="*/ 688 w 821"/>
              <a:gd name="T79" fmla="*/ 61 h 617"/>
              <a:gd name="T80" fmla="*/ 664 w 821"/>
              <a:gd name="T81" fmla="*/ 0 h 617"/>
              <a:gd name="T82" fmla="*/ 616 w 821"/>
              <a:gd name="T83" fmla="*/ 36 h 617"/>
              <a:gd name="T84" fmla="*/ 604 w 821"/>
              <a:gd name="T85" fmla="*/ 61 h 617"/>
              <a:gd name="T86" fmla="*/ 568 w 821"/>
              <a:gd name="T87" fmla="*/ 109 h 617"/>
              <a:gd name="T88" fmla="*/ 507 w 821"/>
              <a:gd name="T89" fmla="*/ 145 h 617"/>
              <a:gd name="T90" fmla="*/ 471 w 821"/>
              <a:gd name="T91" fmla="*/ 133 h 617"/>
              <a:gd name="T92" fmla="*/ 411 w 821"/>
              <a:gd name="T93" fmla="*/ 145 h 617"/>
              <a:gd name="T94" fmla="*/ 362 w 821"/>
              <a:gd name="T95" fmla="*/ 109 h 617"/>
              <a:gd name="T96" fmla="*/ 326 w 821"/>
              <a:gd name="T97" fmla="*/ 97 h 617"/>
              <a:gd name="T98" fmla="*/ 169 w 821"/>
              <a:gd name="T99" fmla="*/ 73 h 617"/>
              <a:gd name="T100" fmla="*/ 121 w 821"/>
              <a:gd name="T101" fmla="*/ 48 h 6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821" h="617">
                <a:moveTo>
                  <a:pt x="121" y="48"/>
                </a:moveTo>
                <a:lnTo>
                  <a:pt x="121" y="85"/>
                </a:lnTo>
                <a:lnTo>
                  <a:pt x="109" y="109"/>
                </a:lnTo>
                <a:lnTo>
                  <a:pt x="109" y="121"/>
                </a:lnTo>
                <a:lnTo>
                  <a:pt x="97" y="133"/>
                </a:lnTo>
                <a:lnTo>
                  <a:pt x="97" y="145"/>
                </a:lnTo>
                <a:lnTo>
                  <a:pt x="85" y="157"/>
                </a:lnTo>
                <a:lnTo>
                  <a:pt x="85" y="169"/>
                </a:lnTo>
                <a:lnTo>
                  <a:pt x="72" y="181"/>
                </a:lnTo>
                <a:lnTo>
                  <a:pt x="72" y="194"/>
                </a:lnTo>
                <a:lnTo>
                  <a:pt x="60" y="206"/>
                </a:lnTo>
                <a:lnTo>
                  <a:pt x="60" y="206"/>
                </a:lnTo>
                <a:lnTo>
                  <a:pt x="60" y="206"/>
                </a:lnTo>
                <a:lnTo>
                  <a:pt x="60" y="206"/>
                </a:lnTo>
                <a:lnTo>
                  <a:pt x="60" y="218"/>
                </a:lnTo>
                <a:lnTo>
                  <a:pt x="60" y="218"/>
                </a:lnTo>
                <a:lnTo>
                  <a:pt x="48" y="218"/>
                </a:lnTo>
                <a:lnTo>
                  <a:pt x="48" y="230"/>
                </a:lnTo>
                <a:lnTo>
                  <a:pt x="36" y="230"/>
                </a:lnTo>
                <a:lnTo>
                  <a:pt x="36" y="230"/>
                </a:lnTo>
                <a:lnTo>
                  <a:pt x="36" y="242"/>
                </a:lnTo>
                <a:lnTo>
                  <a:pt x="24" y="242"/>
                </a:lnTo>
                <a:lnTo>
                  <a:pt x="12" y="242"/>
                </a:lnTo>
                <a:lnTo>
                  <a:pt x="12" y="254"/>
                </a:lnTo>
                <a:lnTo>
                  <a:pt x="12" y="254"/>
                </a:lnTo>
                <a:lnTo>
                  <a:pt x="12" y="254"/>
                </a:lnTo>
                <a:lnTo>
                  <a:pt x="0" y="266"/>
                </a:lnTo>
                <a:lnTo>
                  <a:pt x="0" y="266"/>
                </a:lnTo>
                <a:lnTo>
                  <a:pt x="0" y="266"/>
                </a:lnTo>
                <a:lnTo>
                  <a:pt x="0" y="266"/>
                </a:lnTo>
                <a:lnTo>
                  <a:pt x="12" y="266"/>
                </a:lnTo>
                <a:lnTo>
                  <a:pt x="12" y="266"/>
                </a:lnTo>
                <a:lnTo>
                  <a:pt x="12" y="278"/>
                </a:lnTo>
                <a:lnTo>
                  <a:pt x="24" y="290"/>
                </a:lnTo>
                <a:lnTo>
                  <a:pt x="24" y="290"/>
                </a:lnTo>
                <a:lnTo>
                  <a:pt x="24" y="290"/>
                </a:lnTo>
                <a:lnTo>
                  <a:pt x="24" y="290"/>
                </a:lnTo>
                <a:lnTo>
                  <a:pt x="24" y="302"/>
                </a:lnTo>
                <a:lnTo>
                  <a:pt x="36" y="302"/>
                </a:lnTo>
                <a:lnTo>
                  <a:pt x="36" y="351"/>
                </a:lnTo>
                <a:lnTo>
                  <a:pt x="36" y="375"/>
                </a:lnTo>
                <a:lnTo>
                  <a:pt x="60" y="399"/>
                </a:lnTo>
                <a:lnTo>
                  <a:pt x="85" y="508"/>
                </a:lnTo>
                <a:lnTo>
                  <a:pt x="109" y="520"/>
                </a:lnTo>
                <a:lnTo>
                  <a:pt x="109" y="544"/>
                </a:lnTo>
                <a:lnTo>
                  <a:pt x="133" y="556"/>
                </a:lnTo>
                <a:lnTo>
                  <a:pt x="145" y="592"/>
                </a:lnTo>
                <a:lnTo>
                  <a:pt x="181" y="617"/>
                </a:lnTo>
                <a:lnTo>
                  <a:pt x="266" y="617"/>
                </a:lnTo>
                <a:lnTo>
                  <a:pt x="302" y="568"/>
                </a:lnTo>
                <a:lnTo>
                  <a:pt x="338" y="568"/>
                </a:lnTo>
                <a:lnTo>
                  <a:pt x="350" y="532"/>
                </a:lnTo>
                <a:lnTo>
                  <a:pt x="411" y="532"/>
                </a:lnTo>
                <a:lnTo>
                  <a:pt x="411" y="568"/>
                </a:lnTo>
                <a:lnTo>
                  <a:pt x="447" y="568"/>
                </a:lnTo>
                <a:lnTo>
                  <a:pt x="459" y="544"/>
                </a:lnTo>
                <a:lnTo>
                  <a:pt x="471" y="520"/>
                </a:lnTo>
                <a:lnTo>
                  <a:pt x="471" y="484"/>
                </a:lnTo>
                <a:lnTo>
                  <a:pt x="543" y="484"/>
                </a:lnTo>
                <a:lnTo>
                  <a:pt x="556" y="471"/>
                </a:lnTo>
                <a:lnTo>
                  <a:pt x="580" y="459"/>
                </a:lnTo>
                <a:lnTo>
                  <a:pt x="580" y="435"/>
                </a:lnTo>
                <a:lnTo>
                  <a:pt x="616" y="411"/>
                </a:lnTo>
                <a:lnTo>
                  <a:pt x="616" y="447"/>
                </a:lnTo>
                <a:lnTo>
                  <a:pt x="640" y="447"/>
                </a:lnTo>
                <a:lnTo>
                  <a:pt x="652" y="484"/>
                </a:lnTo>
                <a:lnTo>
                  <a:pt x="688" y="484"/>
                </a:lnTo>
                <a:lnTo>
                  <a:pt x="737" y="411"/>
                </a:lnTo>
                <a:lnTo>
                  <a:pt x="761" y="411"/>
                </a:lnTo>
                <a:lnTo>
                  <a:pt x="761" y="399"/>
                </a:lnTo>
                <a:lnTo>
                  <a:pt x="809" y="339"/>
                </a:lnTo>
                <a:lnTo>
                  <a:pt x="821" y="266"/>
                </a:lnTo>
                <a:lnTo>
                  <a:pt x="773" y="242"/>
                </a:lnTo>
                <a:lnTo>
                  <a:pt x="761" y="194"/>
                </a:lnTo>
                <a:lnTo>
                  <a:pt x="785" y="181"/>
                </a:lnTo>
                <a:lnTo>
                  <a:pt x="773" y="157"/>
                </a:lnTo>
                <a:lnTo>
                  <a:pt x="737" y="145"/>
                </a:lnTo>
                <a:lnTo>
                  <a:pt x="725" y="97"/>
                </a:lnTo>
                <a:lnTo>
                  <a:pt x="700" y="85"/>
                </a:lnTo>
                <a:lnTo>
                  <a:pt x="688" y="61"/>
                </a:lnTo>
                <a:lnTo>
                  <a:pt x="652" y="48"/>
                </a:lnTo>
                <a:lnTo>
                  <a:pt x="664" y="0"/>
                </a:lnTo>
                <a:lnTo>
                  <a:pt x="616" y="12"/>
                </a:lnTo>
                <a:lnTo>
                  <a:pt x="616" y="36"/>
                </a:lnTo>
                <a:lnTo>
                  <a:pt x="592" y="24"/>
                </a:lnTo>
                <a:lnTo>
                  <a:pt x="604" y="61"/>
                </a:lnTo>
                <a:lnTo>
                  <a:pt x="556" y="85"/>
                </a:lnTo>
                <a:lnTo>
                  <a:pt x="568" y="109"/>
                </a:lnTo>
                <a:lnTo>
                  <a:pt x="507" y="121"/>
                </a:lnTo>
                <a:lnTo>
                  <a:pt x="507" y="145"/>
                </a:lnTo>
                <a:lnTo>
                  <a:pt x="483" y="133"/>
                </a:lnTo>
                <a:lnTo>
                  <a:pt x="471" y="133"/>
                </a:lnTo>
                <a:lnTo>
                  <a:pt x="423" y="133"/>
                </a:lnTo>
                <a:lnTo>
                  <a:pt x="411" y="145"/>
                </a:lnTo>
                <a:lnTo>
                  <a:pt x="411" y="145"/>
                </a:lnTo>
                <a:lnTo>
                  <a:pt x="362" y="109"/>
                </a:lnTo>
                <a:lnTo>
                  <a:pt x="326" y="109"/>
                </a:lnTo>
                <a:lnTo>
                  <a:pt x="326" y="97"/>
                </a:lnTo>
                <a:lnTo>
                  <a:pt x="181" y="97"/>
                </a:lnTo>
                <a:lnTo>
                  <a:pt x="169" y="73"/>
                </a:lnTo>
                <a:lnTo>
                  <a:pt x="157" y="48"/>
                </a:lnTo>
                <a:lnTo>
                  <a:pt x="121" y="48"/>
                </a:lnTo>
                <a:close/>
              </a:path>
            </a:pathLst>
          </a:custGeom>
          <a:noFill/>
          <a:ln w="19050">
            <a:solidFill>
              <a:schemeClr val="accent2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499720" name="Freeform 8"/>
          <p:cNvSpPr>
            <a:spLocks/>
          </p:cNvSpPr>
          <p:nvPr/>
        </p:nvSpPr>
        <p:spPr bwMode="auto">
          <a:xfrm>
            <a:off x="6282441" y="3387782"/>
            <a:ext cx="562457" cy="822611"/>
          </a:xfrm>
          <a:custGeom>
            <a:avLst/>
            <a:gdLst>
              <a:gd name="T0" fmla="*/ 278 w 532"/>
              <a:gd name="T1" fmla="*/ 24 h 846"/>
              <a:gd name="T2" fmla="*/ 278 w 532"/>
              <a:gd name="T3" fmla="*/ 36 h 846"/>
              <a:gd name="T4" fmla="*/ 266 w 532"/>
              <a:gd name="T5" fmla="*/ 36 h 846"/>
              <a:gd name="T6" fmla="*/ 254 w 532"/>
              <a:gd name="T7" fmla="*/ 48 h 846"/>
              <a:gd name="T8" fmla="*/ 242 w 532"/>
              <a:gd name="T9" fmla="*/ 72 h 846"/>
              <a:gd name="T10" fmla="*/ 194 w 532"/>
              <a:gd name="T11" fmla="*/ 84 h 846"/>
              <a:gd name="T12" fmla="*/ 182 w 532"/>
              <a:gd name="T13" fmla="*/ 108 h 846"/>
              <a:gd name="T14" fmla="*/ 157 w 532"/>
              <a:gd name="T15" fmla="*/ 133 h 846"/>
              <a:gd name="T16" fmla="*/ 145 w 532"/>
              <a:gd name="T17" fmla="*/ 145 h 846"/>
              <a:gd name="T18" fmla="*/ 133 w 532"/>
              <a:gd name="T19" fmla="*/ 157 h 846"/>
              <a:gd name="T20" fmla="*/ 109 w 532"/>
              <a:gd name="T21" fmla="*/ 157 h 846"/>
              <a:gd name="T22" fmla="*/ 85 w 532"/>
              <a:gd name="T23" fmla="*/ 157 h 846"/>
              <a:gd name="T24" fmla="*/ 73 w 532"/>
              <a:gd name="T25" fmla="*/ 181 h 846"/>
              <a:gd name="T26" fmla="*/ 37 w 532"/>
              <a:gd name="T27" fmla="*/ 217 h 846"/>
              <a:gd name="T28" fmla="*/ 0 w 532"/>
              <a:gd name="T29" fmla="*/ 266 h 846"/>
              <a:gd name="T30" fmla="*/ 0 w 532"/>
              <a:gd name="T31" fmla="*/ 278 h 846"/>
              <a:gd name="T32" fmla="*/ 12 w 532"/>
              <a:gd name="T33" fmla="*/ 302 h 846"/>
              <a:gd name="T34" fmla="*/ 25 w 532"/>
              <a:gd name="T35" fmla="*/ 326 h 846"/>
              <a:gd name="T36" fmla="*/ 25 w 532"/>
              <a:gd name="T37" fmla="*/ 362 h 846"/>
              <a:gd name="T38" fmla="*/ 37 w 532"/>
              <a:gd name="T39" fmla="*/ 374 h 846"/>
              <a:gd name="T40" fmla="*/ 49 w 532"/>
              <a:gd name="T41" fmla="*/ 386 h 846"/>
              <a:gd name="T42" fmla="*/ 61 w 532"/>
              <a:gd name="T43" fmla="*/ 386 h 846"/>
              <a:gd name="T44" fmla="*/ 109 w 532"/>
              <a:gd name="T45" fmla="*/ 399 h 846"/>
              <a:gd name="T46" fmla="*/ 121 w 532"/>
              <a:gd name="T47" fmla="*/ 399 h 846"/>
              <a:gd name="T48" fmla="*/ 121 w 532"/>
              <a:gd name="T49" fmla="*/ 411 h 846"/>
              <a:gd name="T50" fmla="*/ 121 w 532"/>
              <a:gd name="T51" fmla="*/ 459 h 846"/>
              <a:gd name="T52" fmla="*/ 121 w 532"/>
              <a:gd name="T53" fmla="*/ 483 h 846"/>
              <a:gd name="T54" fmla="*/ 109 w 532"/>
              <a:gd name="T55" fmla="*/ 507 h 846"/>
              <a:gd name="T56" fmla="*/ 97 w 532"/>
              <a:gd name="T57" fmla="*/ 519 h 846"/>
              <a:gd name="T58" fmla="*/ 85 w 532"/>
              <a:gd name="T59" fmla="*/ 532 h 846"/>
              <a:gd name="T60" fmla="*/ 61 w 532"/>
              <a:gd name="T61" fmla="*/ 544 h 846"/>
              <a:gd name="T62" fmla="*/ 37 w 532"/>
              <a:gd name="T63" fmla="*/ 544 h 846"/>
              <a:gd name="T64" fmla="*/ 25 w 532"/>
              <a:gd name="T65" fmla="*/ 556 h 846"/>
              <a:gd name="T66" fmla="*/ 25 w 532"/>
              <a:gd name="T67" fmla="*/ 580 h 846"/>
              <a:gd name="T68" fmla="*/ 25 w 532"/>
              <a:gd name="T69" fmla="*/ 640 h 846"/>
              <a:gd name="T70" fmla="*/ 12 w 532"/>
              <a:gd name="T71" fmla="*/ 664 h 846"/>
              <a:gd name="T72" fmla="*/ 12 w 532"/>
              <a:gd name="T73" fmla="*/ 677 h 846"/>
              <a:gd name="T74" fmla="*/ 25 w 532"/>
              <a:gd name="T75" fmla="*/ 689 h 846"/>
              <a:gd name="T76" fmla="*/ 61 w 532"/>
              <a:gd name="T77" fmla="*/ 713 h 846"/>
              <a:gd name="T78" fmla="*/ 61 w 532"/>
              <a:gd name="T79" fmla="*/ 725 h 846"/>
              <a:gd name="T80" fmla="*/ 61 w 532"/>
              <a:gd name="T81" fmla="*/ 737 h 846"/>
              <a:gd name="T82" fmla="*/ 49 w 532"/>
              <a:gd name="T83" fmla="*/ 749 h 846"/>
              <a:gd name="T84" fmla="*/ 49 w 532"/>
              <a:gd name="T85" fmla="*/ 749 h 846"/>
              <a:gd name="T86" fmla="*/ 49 w 532"/>
              <a:gd name="T87" fmla="*/ 773 h 846"/>
              <a:gd name="T88" fmla="*/ 49 w 532"/>
              <a:gd name="T89" fmla="*/ 797 h 846"/>
              <a:gd name="T90" fmla="*/ 61 w 532"/>
              <a:gd name="T91" fmla="*/ 822 h 846"/>
              <a:gd name="T92" fmla="*/ 145 w 532"/>
              <a:gd name="T93" fmla="*/ 846 h 846"/>
              <a:gd name="T94" fmla="*/ 278 w 532"/>
              <a:gd name="T95" fmla="*/ 822 h 846"/>
              <a:gd name="T96" fmla="*/ 363 w 532"/>
              <a:gd name="T97" fmla="*/ 677 h 846"/>
              <a:gd name="T98" fmla="*/ 411 w 532"/>
              <a:gd name="T99" fmla="*/ 568 h 846"/>
              <a:gd name="T100" fmla="*/ 508 w 532"/>
              <a:gd name="T101" fmla="*/ 507 h 846"/>
              <a:gd name="T102" fmla="*/ 495 w 532"/>
              <a:gd name="T103" fmla="*/ 386 h 846"/>
              <a:gd name="T104" fmla="*/ 495 w 532"/>
              <a:gd name="T105" fmla="*/ 314 h 846"/>
              <a:gd name="T106" fmla="*/ 447 w 532"/>
              <a:gd name="T107" fmla="*/ 254 h 846"/>
              <a:gd name="T108" fmla="*/ 375 w 532"/>
              <a:gd name="T109" fmla="*/ 157 h 8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532" h="846">
                <a:moveTo>
                  <a:pt x="302" y="0"/>
                </a:moveTo>
                <a:lnTo>
                  <a:pt x="290" y="24"/>
                </a:lnTo>
                <a:lnTo>
                  <a:pt x="290" y="24"/>
                </a:lnTo>
                <a:lnTo>
                  <a:pt x="278" y="24"/>
                </a:lnTo>
                <a:lnTo>
                  <a:pt x="278" y="36"/>
                </a:lnTo>
                <a:lnTo>
                  <a:pt x="278" y="36"/>
                </a:lnTo>
                <a:lnTo>
                  <a:pt x="278" y="36"/>
                </a:lnTo>
                <a:lnTo>
                  <a:pt x="278" y="36"/>
                </a:lnTo>
                <a:lnTo>
                  <a:pt x="278" y="36"/>
                </a:lnTo>
                <a:lnTo>
                  <a:pt x="266" y="36"/>
                </a:lnTo>
                <a:lnTo>
                  <a:pt x="266" y="36"/>
                </a:lnTo>
                <a:lnTo>
                  <a:pt x="266" y="36"/>
                </a:lnTo>
                <a:lnTo>
                  <a:pt x="266" y="48"/>
                </a:lnTo>
                <a:lnTo>
                  <a:pt x="254" y="48"/>
                </a:lnTo>
                <a:lnTo>
                  <a:pt x="254" y="48"/>
                </a:lnTo>
                <a:lnTo>
                  <a:pt x="254" y="48"/>
                </a:lnTo>
                <a:lnTo>
                  <a:pt x="254" y="48"/>
                </a:lnTo>
                <a:lnTo>
                  <a:pt x="242" y="60"/>
                </a:lnTo>
                <a:lnTo>
                  <a:pt x="242" y="60"/>
                </a:lnTo>
                <a:lnTo>
                  <a:pt x="242" y="72"/>
                </a:lnTo>
                <a:lnTo>
                  <a:pt x="230" y="72"/>
                </a:lnTo>
                <a:lnTo>
                  <a:pt x="230" y="72"/>
                </a:lnTo>
                <a:lnTo>
                  <a:pt x="218" y="72"/>
                </a:lnTo>
                <a:lnTo>
                  <a:pt x="194" y="84"/>
                </a:lnTo>
                <a:lnTo>
                  <a:pt x="194" y="96"/>
                </a:lnTo>
                <a:lnTo>
                  <a:pt x="182" y="96"/>
                </a:lnTo>
                <a:lnTo>
                  <a:pt x="182" y="108"/>
                </a:lnTo>
                <a:lnTo>
                  <a:pt x="182" y="108"/>
                </a:lnTo>
                <a:lnTo>
                  <a:pt x="169" y="108"/>
                </a:lnTo>
                <a:lnTo>
                  <a:pt x="169" y="121"/>
                </a:lnTo>
                <a:lnTo>
                  <a:pt x="169" y="121"/>
                </a:lnTo>
                <a:lnTo>
                  <a:pt x="157" y="133"/>
                </a:lnTo>
                <a:lnTo>
                  <a:pt x="157" y="133"/>
                </a:lnTo>
                <a:lnTo>
                  <a:pt x="157" y="133"/>
                </a:lnTo>
                <a:lnTo>
                  <a:pt x="157" y="145"/>
                </a:lnTo>
                <a:lnTo>
                  <a:pt x="145" y="145"/>
                </a:lnTo>
                <a:lnTo>
                  <a:pt x="145" y="145"/>
                </a:lnTo>
                <a:lnTo>
                  <a:pt x="133" y="157"/>
                </a:lnTo>
                <a:lnTo>
                  <a:pt x="133" y="157"/>
                </a:lnTo>
                <a:lnTo>
                  <a:pt x="133" y="157"/>
                </a:lnTo>
                <a:lnTo>
                  <a:pt x="121" y="157"/>
                </a:lnTo>
                <a:lnTo>
                  <a:pt x="121" y="157"/>
                </a:lnTo>
                <a:lnTo>
                  <a:pt x="109" y="157"/>
                </a:lnTo>
                <a:lnTo>
                  <a:pt x="109" y="157"/>
                </a:lnTo>
                <a:lnTo>
                  <a:pt x="97" y="157"/>
                </a:lnTo>
                <a:lnTo>
                  <a:pt x="97" y="157"/>
                </a:lnTo>
                <a:lnTo>
                  <a:pt x="97" y="157"/>
                </a:lnTo>
                <a:lnTo>
                  <a:pt x="85" y="157"/>
                </a:lnTo>
                <a:lnTo>
                  <a:pt x="85" y="169"/>
                </a:lnTo>
                <a:lnTo>
                  <a:pt x="85" y="169"/>
                </a:lnTo>
                <a:lnTo>
                  <a:pt x="73" y="169"/>
                </a:lnTo>
                <a:lnTo>
                  <a:pt x="73" y="181"/>
                </a:lnTo>
                <a:lnTo>
                  <a:pt x="61" y="181"/>
                </a:lnTo>
                <a:lnTo>
                  <a:pt x="61" y="193"/>
                </a:lnTo>
                <a:lnTo>
                  <a:pt x="49" y="205"/>
                </a:lnTo>
                <a:lnTo>
                  <a:pt x="37" y="217"/>
                </a:lnTo>
                <a:lnTo>
                  <a:pt x="25" y="229"/>
                </a:lnTo>
                <a:lnTo>
                  <a:pt x="25" y="241"/>
                </a:lnTo>
                <a:lnTo>
                  <a:pt x="12" y="254"/>
                </a:lnTo>
                <a:lnTo>
                  <a:pt x="0" y="266"/>
                </a:lnTo>
                <a:lnTo>
                  <a:pt x="0" y="266"/>
                </a:lnTo>
                <a:lnTo>
                  <a:pt x="0" y="278"/>
                </a:lnTo>
                <a:lnTo>
                  <a:pt x="0" y="278"/>
                </a:lnTo>
                <a:lnTo>
                  <a:pt x="0" y="278"/>
                </a:lnTo>
                <a:lnTo>
                  <a:pt x="0" y="278"/>
                </a:lnTo>
                <a:lnTo>
                  <a:pt x="0" y="290"/>
                </a:lnTo>
                <a:lnTo>
                  <a:pt x="0" y="290"/>
                </a:lnTo>
                <a:lnTo>
                  <a:pt x="12" y="302"/>
                </a:lnTo>
                <a:lnTo>
                  <a:pt x="12" y="314"/>
                </a:lnTo>
                <a:lnTo>
                  <a:pt x="25" y="314"/>
                </a:lnTo>
                <a:lnTo>
                  <a:pt x="25" y="326"/>
                </a:lnTo>
                <a:lnTo>
                  <a:pt x="25" y="326"/>
                </a:lnTo>
                <a:lnTo>
                  <a:pt x="25" y="326"/>
                </a:lnTo>
                <a:lnTo>
                  <a:pt x="25" y="338"/>
                </a:lnTo>
                <a:lnTo>
                  <a:pt x="25" y="350"/>
                </a:lnTo>
                <a:lnTo>
                  <a:pt x="25" y="362"/>
                </a:lnTo>
                <a:lnTo>
                  <a:pt x="37" y="362"/>
                </a:lnTo>
                <a:lnTo>
                  <a:pt x="37" y="374"/>
                </a:lnTo>
                <a:lnTo>
                  <a:pt x="37" y="374"/>
                </a:lnTo>
                <a:lnTo>
                  <a:pt x="37" y="374"/>
                </a:lnTo>
                <a:lnTo>
                  <a:pt x="37" y="386"/>
                </a:lnTo>
                <a:lnTo>
                  <a:pt x="37" y="386"/>
                </a:lnTo>
                <a:lnTo>
                  <a:pt x="37" y="386"/>
                </a:lnTo>
                <a:lnTo>
                  <a:pt x="49" y="386"/>
                </a:lnTo>
                <a:lnTo>
                  <a:pt x="49" y="386"/>
                </a:lnTo>
                <a:lnTo>
                  <a:pt x="49" y="386"/>
                </a:lnTo>
                <a:lnTo>
                  <a:pt x="61" y="386"/>
                </a:lnTo>
                <a:lnTo>
                  <a:pt x="61" y="386"/>
                </a:lnTo>
                <a:lnTo>
                  <a:pt x="73" y="386"/>
                </a:lnTo>
                <a:lnTo>
                  <a:pt x="85" y="386"/>
                </a:lnTo>
                <a:lnTo>
                  <a:pt x="97" y="386"/>
                </a:lnTo>
                <a:lnTo>
                  <a:pt x="109" y="399"/>
                </a:lnTo>
                <a:lnTo>
                  <a:pt x="109" y="399"/>
                </a:lnTo>
                <a:lnTo>
                  <a:pt x="109" y="399"/>
                </a:lnTo>
                <a:lnTo>
                  <a:pt x="109" y="399"/>
                </a:lnTo>
                <a:lnTo>
                  <a:pt x="121" y="399"/>
                </a:lnTo>
                <a:lnTo>
                  <a:pt x="121" y="399"/>
                </a:lnTo>
                <a:lnTo>
                  <a:pt x="121" y="399"/>
                </a:lnTo>
                <a:lnTo>
                  <a:pt x="121" y="411"/>
                </a:lnTo>
                <a:lnTo>
                  <a:pt x="121" y="411"/>
                </a:lnTo>
                <a:lnTo>
                  <a:pt x="121" y="423"/>
                </a:lnTo>
                <a:lnTo>
                  <a:pt x="121" y="423"/>
                </a:lnTo>
                <a:lnTo>
                  <a:pt x="121" y="447"/>
                </a:lnTo>
                <a:lnTo>
                  <a:pt x="121" y="459"/>
                </a:lnTo>
                <a:lnTo>
                  <a:pt x="121" y="459"/>
                </a:lnTo>
                <a:lnTo>
                  <a:pt x="121" y="471"/>
                </a:lnTo>
                <a:lnTo>
                  <a:pt x="121" y="471"/>
                </a:lnTo>
                <a:lnTo>
                  <a:pt x="121" y="483"/>
                </a:lnTo>
                <a:lnTo>
                  <a:pt x="121" y="483"/>
                </a:lnTo>
                <a:lnTo>
                  <a:pt x="121" y="495"/>
                </a:lnTo>
                <a:lnTo>
                  <a:pt x="109" y="495"/>
                </a:lnTo>
                <a:lnTo>
                  <a:pt x="109" y="507"/>
                </a:lnTo>
                <a:lnTo>
                  <a:pt x="109" y="507"/>
                </a:lnTo>
                <a:lnTo>
                  <a:pt x="109" y="519"/>
                </a:lnTo>
                <a:lnTo>
                  <a:pt x="97" y="519"/>
                </a:lnTo>
                <a:lnTo>
                  <a:pt x="97" y="519"/>
                </a:lnTo>
                <a:lnTo>
                  <a:pt x="97" y="519"/>
                </a:lnTo>
                <a:lnTo>
                  <a:pt x="97" y="532"/>
                </a:lnTo>
                <a:lnTo>
                  <a:pt x="85" y="532"/>
                </a:lnTo>
                <a:lnTo>
                  <a:pt x="85" y="532"/>
                </a:lnTo>
                <a:lnTo>
                  <a:pt x="85" y="532"/>
                </a:lnTo>
                <a:lnTo>
                  <a:pt x="73" y="532"/>
                </a:lnTo>
                <a:lnTo>
                  <a:pt x="73" y="544"/>
                </a:lnTo>
                <a:lnTo>
                  <a:pt x="61" y="544"/>
                </a:lnTo>
                <a:lnTo>
                  <a:pt x="49" y="544"/>
                </a:lnTo>
                <a:lnTo>
                  <a:pt x="49" y="544"/>
                </a:lnTo>
                <a:lnTo>
                  <a:pt x="49" y="544"/>
                </a:lnTo>
                <a:lnTo>
                  <a:pt x="37" y="544"/>
                </a:lnTo>
                <a:lnTo>
                  <a:pt x="37" y="556"/>
                </a:lnTo>
                <a:lnTo>
                  <a:pt x="37" y="556"/>
                </a:lnTo>
                <a:lnTo>
                  <a:pt x="37" y="556"/>
                </a:lnTo>
                <a:lnTo>
                  <a:pt x="25" y="556"/>
                </a:lnTo>
                <a:lnTo>
                  <a:pt x="25" y="556"/>
                </a:lnTo>
                <a:lnTo>
                  <a:pt x="25" y="568"/>
                </a:lnTo>
                <a:lnTo>
                  <a:pt x="25" y="580"/>
                </a:lnTo>
                <a:lnTo>
                  <a:pt x="25" y="580"/>
                </a:lnTo>
                <a:lnTo>
                  <a:pt x="25" y="592"/>
                </a:lnTo>
                <a:lnTo>
                  <a:pt x="25" y="616"/>
                </a:lnTo>
                <a:lnTo>
                  <a:pt x="25" y="628"/>
                </a:lnTo>
                <a:lnTo>
                  <a:pt x="25" y="640"/>
                </a:lnTo>
                <a:lnTo>
                  <a:pt x="25" y="640"/>
                </a:lnTo>
                <a:lnTo>
                  <a:pt x="25" y="640"/>
                </a:lnTo>
                <a:lnTo>
                  <a:pt x="25" y="652"/>
                </a:lnTo>
                <a:lnTo>
                  <a:pt x="12" y="664"/>
                </a:lnTo>
                <a:lnTo>
                  <a:pt x="12" y="664"/>
                </a:lnTo>
                <a:lnTo>
                  <a:pt x="12" y="664"/>
                </a:lnTo>
                <a:lnTo>
                  <a:pt x="12" y="677"/>
                </a:lnTo>
                <a:lnTo>
                  <a:pt x="12" y="677"/>
                </a:lnTo>
                <a:lnTo>
                  <a:pt x="12" y="677"/>
                </a:lnTo>
                <a:lnTo>
                  <a:pt x="12" y="677"/>
                </a:lnTo>
                <a:lnTo>
                  <a:pt x="12" y="689"/>
                </a:lnTo>
                <a:lnTo>
                  <a:pt x="25" y="689"/>
                </a:lnTo>
                <a:lnTo>
                  <a:pt x="49" y="701"/>
                </a:lnTo>
                <a:lnTo>
                  <a:pt x="49" y="713"/>
                </a:lnTo>
                <a:lnTo>
                  <a:pt x="61" y="713"/>
                </a:lnTo>
                <a:lnTo>
                  <a:pt x="61" y="713"/>
                </a:lnTo>
                <a:lnTo>
                  <a:pt x="61" y="713"/>
                </a:lnTo>
                <a:lnTo>
                  <a:pt x="61" y="713"/>
                </a:lnTo>
                <a:lnTo>
                  <a:pt x="61" y="713"/>
                </a:lnTo>
                <a:lnTo>
                  <a:pt x="61" y="725"/>
                </a:lnTo>
                <a:lnTo>
                  <a:pt x="61" y="725"/>
                </a:lnTo>
                <a:lnTo>
                  <a:pt x="61" y="725"/>
                </a:lnTo>
                <a:lnTo>
                  <a:pt x="61" y="737"/>
                </a:lnTo>
                <a:lnTo>
                  <a:pt x="61" y="737"/>
                </a:lnTo>
                <a:lnTo>
                  <a:pt x="61" y="737"/>
                </a:lnTo>
                <a:lnTo>
                  <a:pt x="61" y="737"/>
                </a:lnTo>
                <a:lnTo>
                  <a:pt x="49" y="737"/>
                </a:lnTo>
                <a:lnTo>
                  <a:pt x="49" y="749"/>
                </a:lnTo>
                <a:lnTo>
                  <a:pt x="49" y="749"/>
                </a:lnTo>
                <a:lnTo>
                  <a:pt x="49" y="749"/>
                </a:lnTo>
                <a:lnTo>
                  <a:pt x="49" y="749"/>
                </a:lnTo>
                <a:lnTo>
                  <a:pt x="49" y="749"/>
                </a:lnTo>
                <a:lnTo>
                  <a:pt x="49" y="761"/>
                </a:lnTo>
                <a:lnTo>
                  <a:pt x="49" y="761"/>
                </a:lnTo>
                <a:lnTo>
                  <a:pt x="49" y="761"/>
                </a:lnTo>
                <a:lnTo>
                  <a:pt x="49" y="773"/>
                </a:lnTo>
                <a:lnTo>
                  <a:pt x="49" y="773"/>
                </a:lnTo>
                <a:lnTo>
                  <a:pt x="49" y="785"/>
                </a:lnTo>
                <a:lnTo>
                  <a:pt x="49" y="785"/>
                </a:lnTo>
                <a:lnTo>
                  <a:pt x="49" y="797"/>
                </a:lnTo>
                <a:lnTo>
                  <a:pt x="61" y="810"/>
                </a:lnTo>
                <a:lnTo>
                  <a:pt x="61" y="810"/>
                </a:lnTo>
                <a:lnTo>
                  <a:pt x="61" y="822"/>
                </a:lnTo>
                <a:lnTo>
                  <a:pt x="61" y="822"/>
                </a:lnTo>
                <a:lnTo>
                  <a:pt x="61" y="834"/>
                </a:lnTo>
                <a:lnTo>
                  <a:pt x="61" y="834"/>
                </a:lnTo>
                <a:lnTo>
                  <a:pt x="73" y="846"/>
                </a:lnTo>
                <a:lnTo>
                  <a:pt x="145" y="846"/>
                </a:lnTo>
                <a:lnTo>
                  <a:pt x="145" y="822"/>
                </a:lnTo>
                <a:lnTo>
                  <a:pt x="218" y="822"/>
                </a:lnTo>
                <a:lnTo>
                  <a:pt x="230" y="834"/>
                </a:lnTo>
                <a:lnTo>
                  <a:pt x="278" y="822"/>
                </a:lnTo>
                <a:lnTo>
                  <a:pt x="278" y="797"/>
                </a:lnTo>
                <a:lnTo>
                  <a:pt x="351" y="797"/>
                </a:lnTo>
                <a:lnTo>
                  <a:pt x="326" y="701"/>
                </a:lnTo>
                <a:lnTo>
                  <a:pt x="363" y="677"/>
                </a:lnTo>
                <a:lnTo>
                  <a:pt x="387" y="677"/>
                </a:lnTo>
                <a:lnTo>
                  <a:pt x="387" y="604"/>
                </a:lnTo>
                <a:lnTo>
                  <a:pt x="411" y="604"/>
                </a:lnTo>
                <a:lnTo>
                  <a:pt x="411" y="568"/>
                </a:lnTo>
                <a:lnTo>
                  <a:pt x="459" y="568"/>
                </a:lnTo>
                <a:lnTo>
                  <a:pt x="459" y="532"/>
                </a:lnTo>
                <a:lnTo>
                  <a:pt x="483" y="507"/>
                </a:lnTo>
                <a:lnTo>
                  <a:pt x="508" y="507"/>
                </a:lnTo>
                <a:lnTo>
                  <a:pt x="508" y="411"/>
                </a:lnTo>
                <a:lnTo>
                  <a:pt x="520" y="411"/>
                </a:lnTo>
                <a:lnTo>
                  <a:pt x="520" y="386"/>
                </a:lnTo>
                <a:lnTo>
                  <a:pt x="495" y="386"/>
                </a:lnTo>
                <a:lnTo>
                  <a:pt x="495" y="362"/>
                </a:lnTo>
                <a:lnTo>
                  <a:pt x="483" y="362"/>
                </a:lnTo>
                <a:lnTo>
                  <a:pt x="483" y="314"/>
                </a:lnTo>
                <a:lnTo>
                  <a:pt x="495" y="314"/>
                </a:lnTo>
                <a:lnTo>
                  <a:pt x="495" y="290"/>
                </a:lnTo>
                <a:lnTo>
                  <a:pt x="520" y="290"/>
                </a:lnTo>
                <a:lnTo>
                  <a:pt x="532" y="254"/>
                </a:lnTo>
                <a:lnTo>
                  <a:pt x="447" y="254"/>
                </a:lnTo>
                <a:lnTo>
                  <a:pt x="411" y="229"/>
                </a:lnTo>
                <a:lnTo>
                  <a:pt x="399" y="193"/>
                </a:lnTo>
                <a:lnTo>
                  <a:pt x="375" y="181"/>
                </a:lnTo>
                <a:lnTo>
                  <a:pt x="375" y="157"/>
                </a:lnTo>
                <a:lnTo>
                  <a:pt x="351" y="145"/>
                </a:lnTo>
                <a:lnTo>
                  <a:pt x="326" y="36"/>
                </a:lnTo>
                <a:lnTo>
                  <a:pt x="302" y="0"/>
                </a:lnTo>
                <a:close/>
              </a:path>
            </a:pathLst>
          </a:custGeom>
          <a:solidFill>
            <a:srgbClr val="FFFF00"/>
          </a:solidFill>
          <a:ln w="19050">
            <a:solidFill>
              <a:schemeClr val="accent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499721" name="Freeform 9"/>
          <p:cNvSpPr>
            <a:spLocks/>
          </p:cNvSpPr>
          <p:nvPr/>
        </p:nvSpPr>
        <p:spPr bwMode="auto">
          <a:xfrm>
            <a:off x="6347843" y="4139175"/>
            <a:ext cx="533388" cy="517402"/>
          </a:xfrm>
          <a:custGeom>
            <a:avLst/>
            <a:gdLst>
              <a:gd name="T0" fmla="*/ 0 w 507"/>
              <a:gd name="T1" fmla="*/ 73 h 532"/>
              <a:gd name="T2" fmla="*/ 12 w 507"/>
              <a:gd name="T3" fmla="*/ 121 h 532"/>
              <a:gd name="T4" fmla="*/ 72 w 507"/>
              <a:gd name="T5" fmla="*/ 145 h 532"/>
              <a:gd name="T6" fmla="*/ 96 w 507"/>
              <a:gd name="T7" fmla="*/ 157 h 532"/>
              <a:gd name="T8" fmla="*/ 133 w 507"/>
              <a:gd name="T9" fmla="*/ 169 h 532"/>
              <a:gd name="T10" fmla="*/ 133 w 507"/>
              <a:gd name="T11" fmla="*/ 194 h 532"/>
              <a:gd name="T12" fmla="*/ 157 w 507"/>
              <a:gd name="T13" fmla="*/ 230 h 532"/>
              <a:gd name="T14" fmla="*/ 157 w 507"/>
              <a:gd name="T15" fmla="*/ 278 h 532"/>
              <a:gd name="T16" fmla="*/ 217 w 507"/>
              <a:gd name="T17" fmla="*/ 290 h 532"/>
              <a:gd name="T18" fmla="*/ 217 w 507"/>
              <a:gd name="T19" fmla="*/ 302 h 532"/>
              <a:gd name="T20" fmla="*/ 193 w 507"/>
              <a:gd name="T21" fmla="*/ 315 h 532"/>
              <a:gd name="T22" fmla="*/ 193 w 507"/>
              <a:gd name="T23" fmla="*/ 327 h 532"/>
              <a:gd name="T24" fmla="*/ 205 w 507"/>
              <a:gd name="T25" fmla="*/ 351 h 532"/>
              <a:gd name="T26" fmla="*/ 205 w 507"/>
              <a:gd name="T27" fmla="*/ 399 h 532"/>
              <a:gd name="T28" fmla="*/ 241 w 507"/>
              <a:gd name="T29" fmla="*/ 435 h 532"/>
              <a:gd name="T30" fmla="*/ 253 w 507"/>
              <a:gd name="T31" fmla="*/ 447 h 532"/>
              <a:gd name="T32" fmla="*/ 253 w 507"/>
              <a:gd name="T33" fmla="*/ 484 h 532"/>
              <a:gd name="T34" fmla="*/ 290 w 507"/>
              <a:gd name="T35" fmla="*/ 484 h 532"/>
              <a:gd name="T36" fmla="*/ 290 w 507"/>
              <a:gd name="T37" fmla="*/ 532 h 532"/>
              <a:gd name="T38" fmla="*/ 447 w 507"/>
              <a:gd name="T39" fmla="*/ 532 h 532"/>
              <a:gd name="T40" fmla="*/ 495 w 507"/>
              <a:gd name="T41" fmla="*/ 508 h 532"/>
              <a:gd name="T42" fmla="*/ 483 w 507"/>
              <a:gd name="T43" fmla="*/ 423 h 532"/>
              <a:gd name="T44" fmla="*/ 507 w 507"/>
              <a:gd name="T45" fmla="*/ 399 h 532"/>
              <a:gd name="T46" fmla="*/ 507 w 507"/>
              <a:gd name="T47" fmla="*/ 387 h 532"/>
              <a:gd name="T48" fmla="*/ 507 w 507"/>
              <a:gd name="T49" fmla="*/ 375 h 532"/>
              <a:gd name="T50" fmla="*/ 483 w 507"/>
              <a:gd name="T51" fmla="*/ 351 h 532"/>
              <a:gd name="T52" fmla="*/ 483 w 507"/>
              <a:gd name="T53" fmla="*/ 327 h 532"/>
              <a:gd name="T54" fmla="*/ 447 w 507"/>
              <a:gd name="T55" fmla="*/ 302 h 532"/>
              <a:gd name="T56" fmla="*/ 447 w 507"/>
              <a:gd name="T57" fmla="*/ 290 h 532"/>
              <a:gd name="T58" fmla="*/ 410 w 507"/>
              <a:gd name="T59" fmla="*/ 290 h 532"/>
              <a:gd name="T60" fmla="*/ 410 w 507"/>
              <a:gd name="T61" fmla="*/ 242 h 532"/>
              <a:gd name="T62" fmla="*/ 362 w 507"/>
              <a:gd name="T63" fmla="*/ 218 h 532"/>
              <a:gd name="T64" fmla="*/ 374 w 507"/>
              <a:gd name="T65" fmla="*/ 194 h 532"/>
              <a:gd name="T66" fmla="*/ 398 w 507"/>
              <a:gd name="T67" fmla="*/ 194 h 532"/>
              <a:gd name="T68" fmla="*/ 398 w 507"/>
              <a:gd name="T69" fmla="*/ 169 h 532"/>
              <a:gd name="T70" fmla="*/ 386 w 507"/>
              <a:gd name="T71" fmla="*/ 157 h 532"/>
              <a:gd name="T72" fmla="*/ 362 w 507"/>
              <a:gd name="T73" fmla="*/ 73 h 532"/>
              <a:gd name="T74" fmla="*/ 398 w 507"/>
              <a:gd name="T75" fmla="*/ 61 h 532"/>
              <a:gd name="T76" fmla="*/ 398 w 507"/>
              <a:gd name="T77" fmla="*/ 12 h 532"/>
              <a:gd name="T78" fmla="*/ 374 w 507"/>
              <a:gd name="T79" fmla="*/ 0 h 532"/>
              <a:gd name="T80" fmla="*/ 326 w 507"/>
              <a:gd name="T81" fmla="*/ 49 h 532"/>
              <a:gd name="T82" fmla="*/ 290 w 507"/>
              <a:gd name="T83" fmla="*/ 24 h 532"/>
              <a:gd name="T84" fmla="*/ 205 w 507"/>
              <a:gd name="T85" fmla="*/ 24 h 532"/>
              <a:gd name="T86" fmla="*/ 205 w 507"/>
              <a:gd name="T87" fmla="*/ 49 h 532"/>
              <a:gd name="T88" fmla="*/ 169 w 507"/>
              <a:gd name="T89" fmla="*/ 61 h 532"/>
              <a:gd name="T90" fmla="*/ 157 w 507"/>
              <a:gd name="T91" fmla="*/ 49 h 532"/>
              <a:gd name="T92" fmla="*/ 84 w 507"/>
              <a:gd name="T93" fmla="*/ 49 h 532"/>
              <a:gd name="T94" fmla="*/ 84 w 507"/>
              <a:gd name="T95" fmla="*/ 73 h 532"/>
              <a:gd name="T96" fmla="*/ 0 w 507"/>
              <a:gd name="T97" fmla="*/ 73 h 5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507" h="532">
                <a:moveTo>
                  <a:pt x="0" y="73"/>
                </a:moveTo>
                <a:lnTo>
                  <a:pt x="12" y="121"/>
                </a:lnTo>
                <a:lnTo>
                  <a:pt x="72" y="145"/>
                </a:lnTo>
                <a:lnTo>
                  <a:pt x="96" y="157"/>
                </a:lnTo>
                <a:lnTo>
                  <a:pt x="133" y="169"/>
                </a:lnTo>
                <a:lnTo>
                  <a:pt x="133" y="194"/>
                </a:lnTo>
                <a:lnTo>
                  <a:pt x="157" y="230"/>
                </a:lnTo>
                <a:lnTo>
                  <a:pt x="157" y="278"/>
                </a:lnTo>
                <a:lnTo>
                  <a:pt x="217" y="290"/>
                </a:lnTo>
                <a:lnTo>
                  <a:pt x="217" y="302"/>
                </a:lnTo>
                <a:lnTo>
                  <a:pt x="193" y="315"/>
                </a:lnTo>
                <a:lnTo>
                  <a:pt x="193" y="327"/>
                </a:lnTo>
                <a:lnTo>
                  <a:pt x="205" y="351"/>
                </a:lnTo>
                <a:lnTo>
                  <a:pt x="205" y="399"/>
                </a:lnTo>
                <a:lnTo>
                  <a:pt x="241" y="435"/>
                </a:lnTo>
                <a:lnTo>
                  <a:pt x="253" y="447"/>
                </a:lnTo>
                <a:lnTo>
                  <a:pt x="253" y="484"/>
                </a:lnTo>
                <a:lnTo>
                  <a:pt x="290" y="484"/>
                </a:lnTo>
                <a:lnTo>
                  <a:pt x="290" y="532"/>
                </a:lnTo>
                <a:lnTo>
                  <a:pt x="447" y="532"/>
                </a:lnTo>
                <a:lnTo>
                  <a:pt x="495" y="508"/>
                </a:lnTo>
                <a:lnTo>
                  <a:pt x="483" y="423"/>
                </a:lnTo>
                <a:lnTo>
                  <a:pt x="507" y="399"/>
                </a:lnTo>
                <a:lnTo>
                  <a:pt x="507" y="387"/>
                </a:lnTo>
                <a:lnTo>
                  <a:pt x="507" y="375"/>
                </a:lnTo>
                <a:lnTo>
                  <a:pt x="483" y="351"/>
                </a:lnTo>
                <a:lnTo>
                  <a:pt x="483" y="327"/>
                </a:lnTo>
                <a:lnTo>
                  <a:pt x="447" y="302"/>
                </a:lnTo>
                <a:lnTo>
                  <a:pt x="447" y="290"/>
                </a:lnTo>
                <a:lnTo>
                  <a:pt x="410" y="290"/>
                </a:lnTo>
                <a:lnTo>
                  <a:pt x="410" y="242"/>
                </a:lnTo>
                <a:lnTo>
                  <a:pt x="362" y="218"/>
                </a:lnTo>
                <a:lnTo>
                  <a:pt x="374" y="194"/>
                </a:lnTo>
                <a:lnTo>
                  <a:pt x="398" y="194"/>
                </a:lnTo>
                <a:lnTo>
                  <a:pt x="398" y="169"/>
                </a:lnTo>
                <a:lnTo>
                  <a:pt x="386" y="157"/>
                </a:lnTo>
                <a:lnTo>
                  <a:pt x="362" y="73"/>
                </a:lnTo>
                <a:lnTo>
                  <a:pt x="398" y="61"/>
                </a:lnTo>
                <a:lnTo>
                  <a:pt x="398" y="12"/>
                </a:lnTo>
                <a:lnTo>
                  <a:pt x="374" y="0"/>
                </a:lnTo>
                <a:lnTo>
                  <a:pt x="326" y="49"/>
                </a:lnTo>
                <a:lnTo>
                  <a:pt x="290" y="24"/>
                </a:lnTo>
                <a:lnTo>
                  <a:pt x="205" y="24"/>
                </a:lnTo>
                <a:lnTo>
                  <a:pt x="205" y="49"/>
                </a:lnTo>
                <a:lnTo>
                  <a:pt x="169" y="61"/>
                </a:lnTo>
                <a:lnTo>
                  <a:pt x="157" y="49"/>
                </a:lnTo>
                <a:lnTo>
                  <a:pt x="84" y="49"/>
                </a:lnTo>
                <a:lnTo>
                  <a:pt x="84" y="73"/>
                </a:lnTo>
                <a:lnTo>
                  <a:pt x="0" y="73"/>
                </a:lnTo>
                <a:close/>
              </a:path>
            </a:pathLst>
          </a:custGeom>
          <a:solidFill>
            <a:schemeClr val="accent1"/>
          </a:solidFill>
          <a:ln w="19050">
            <a:solidFill>
              <a:schemeClr val="accent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499722" name="Freeform 10"/>
          <p:cNvSpPr>
            <a:spLocks/>
          </p:cNvSpPr>
          <p:nvPr/>
        </p:nvSpPr>
        <p:spPr bwMode="auto">
          <a:xfrm>
            <a:off x="6105128" y="4566468"/>
            <a:ext cx="851678" cy="376424"/>
          </a:xfrm>
          <a:custGeom>
            <a:avLst/>
            <a:gdLst>
              <a:gd name="T0" fmla="*/ 520 w 809"/>
              <a:gd name="T1" fmla="*/ 85 h 387"/>
              <a:gd name="T2" fmla="*/ 483 w 809"/>
              <a:gd name="T3" fmla="*/ 0 h 387"/>
              <a:gd name="T4" fmla="*/ 411 w 809"/>
              <a:gd name="T5" fmla="*/ 25 h 387"/>
              <a:gd name="T6" fmla="*/ 363 w 809"/>
              <a:gd name="T7" fmla="*/ 61 h 387"/>
              <a:gd name="T8" fmla="*/ 278 w 809"/>
              <a:gd name="T9" fmla="*/ 146 h 387"/>
              <a:gd name="T10" fmla="*/ 254 w 809"/>
              <a:gd name="T11" fmla="*/ 206 h 387"/>
              <a:gd name="T12" fmla="*/ 242 w 809"/>
              <a:gd name="T13" fmla="*/ 254 h 387"/>
              <a:gd name="T14" fmla="*/ 85 w 809"/>
              <a:gd name="T15" fmla="*/ 291 h 387"/>
              <a:gd name="T16" fmla="*/ 73 w 809"/>
              <a:gd name="T17" fmla="*/ 303 h 387"/>
              <a:gd name="T18" fmla="*/ 49 w 809"/>
              <a:gd name="T19" fmla="*/ 315 h 387"/>
              <a:gd name="T20" fmla="*/ 24 w 809"/>
              <a:gd name="T21" fmla="*/ 339 h 387"/>
              <a:gd name="T22" fmla="*/ 12 w 809"/>
              <a:gd name="T23" fmla="*/ 339 h 387"/>
              <a:gd name="T24" fmla="*/ 0 w 809"/>
              <a:gd name="T25" fmla="*/ 351 h 387"/>
              <a:gd name="T26" fmla="*/ 0 w 809"/>
              <a:gd name="T27" fmla="*/ 363 h 387"/>
              <a:gd name="T28" fmla="*/ 12 w 809"/>
              <a:gd name="T29" fmla="*/ 375 h 387"/>
              <a:gd name="T30" fmla="*/ 24 w 809"/>
              <a:gd name="T31" fmla="*/ 375 h 387"/>
              <a:gd name="T32" fmla="*/ 61 w 809"/>
              <a:gd name="T33" fmla="*/ 375 h 387"/>
              <a:gd name="T34" fmla="*/ 194 w 809"/>
              <a:gd name="T35" fmla="*/ 375 h 387"/>
              <a:gd name="T36" fmla="*/ 495 w 809"/>
              <a:gd name="T37" fmla="*/ 387 h 387"/>
              <a:gd name="T38" fmla="*/ 809 w 809"/>
              <a:gd name="T39" fmla="*/ 351 h 387"/>
              <a:gd name="T40" fmla="*/ 785 w 809"/>
              <a:gd name="T41" fmla="*/ 339 h 387"/>
              <a:gd name="T42" fmla="*/ 761 w 809"/>
              <a:gd name="T43" fmla="*/ 339 h 387"/>
              <a:gd name="T44" fmla="*/ 749 w 809"/>
              <a:gd name="T45" fmla="*/ 315 h 387"/>
              <a:gd name="T46" fmla="*/ 737 w 809"/>
              <a:gd name="T47" fmla="*/ 315 h 387"/>
              <a:gd name="T48" fmla="*/ 713 w 809"/>
              <a:gd name="T49" fmla="*/ 278 h 387"/>
              <a:gd name="T50" fmla="*/ 701 w 809"/>
              <a:gd name="T51" fmla="*/ 254 h 387"/>
              <a:gd name="T52" fmla="*/ 689 w 809"/>
              <a:gd name="T53" fmla="*/ 242 h 387"/>
              <a:gd name="T54" fmla="*/ 677 w 809"/>
              <a:gd name="T55" fmla="*/ 242 h 387"/>
              <a:gd name="T56" fmla="*/ 652 w 809"/>
              <a:gd name="T57" fmla="*/ 242 h 387"/>
              <a:gd name="T58" fmla="*/ 640 w 809"/>
              <a:gd name="T59" fmla="*/ 254 h 387"/>
              <a:gd name="T60" fmla="*/ 652 w 809"/>
              <a:gd name="T61" fmla="*/ 254 h 387"/>
              <a:gd name="T62" fmla="*/ 689 w 809"/>
              <a:gd name="T63" fmla="*/ 266 h 387"/>
              <a:gd name="T64" fmla="*/ 689 w 809"/>
              <a:gd name="T65" fmla="*/ 278 h 387"/>
              <a:gd name="T66" fmla="*/ 689 w 809"/>
              <a:gd name="T67" fmla="*/ 278 h 387"/>
              <a:gd name="T68" fmla="*/ 689 w 809"/>
              <a:gd name="T69" fmla="*/ 291 h 387"/>
              <a:gd name="T70" fmla="*/ 664 w 809"/>
              <a:gd name="T71" fmla="*/ 291 h 387"/>
              <a:gd name="T72" fmla="*/ 652 w 809"/>
              <a:gd name="T73" fmla="*/ 291 h 387"/>
              <a:gd name="T74" fmla="*/ 628 w 809"/>
              <a:gd name="T75" fmla="*/ 266 h 387"/>
              <a:gd name="T76" fmla="*/ 616 w 809"/>
              <a:gd name="T77" fmla="*/ 254 h 387"/>
              <a:gd name="T78" fmla="*/ 604 w 809"/>
              <a:gd name="T79" fmla="*/ 254 h 387"/>
              <a:gd name="T80" fmla="*/ 604 w 809"/>
              <a:gd name="T81" fmla="*/ 242 h 387"/>
              <a:gd name="T82" fmla="*/ 616 w 809"/>
              <a:gd name="T83" fmla="*/ 242 h 387"/>
              <a:gd name="T84" fmla="*/ 628 w 809"/>
              <a:gd name="T85" fmla="*/ 218 h 387"/>
              <a:gd name="T86" fmla="*/ 652 w 809"/>
              <a:gd name="T87" fmla="*/ 206 h 387"/>
              <a:gd name="T88" fmla="*/ 664 w 809"/>
              <a:gd name="T89" fmla="*/ 194 h 387"/>
              <a:gd name="T90" fmla="*/ 689 w 809"/>
              <a:gd name="T91" fmla="*/ 170 h 387"/>
              <a:gd name="T92" fmla="*/ 725 w 809"/>
              <a:gd name="T93" fmla="*/ 133 h 387"/>
              <a:gd name="T94" fmla="*/ 761 w 809"/>
              <a:gd name="T95" fmla="*/ 73 h 3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809" h="387">
                <a:moveTo>
                  <a:pt x="713" y="61"/>
                </a:moveTo>
                <a:lnTo>
                  <a:pt x="677" y="85"/>
                </a:lnTo>
                <a:lnTo>
                  <a:pt x="520" y="85"/>
                </a:lnTo>
                <a:lnTo>
                  <a:pt x="520" y="25"/>
                </a:lnTo>
                <a:lnTo>
                  <a:pt x="483" y="25"/>
                </a:lnTo>
                <a:lnTo>
                  <a:pt x="483" y="0"/>
                </a:lnTo>
                <a:lnTo>
                  <a:pt x="447" y="0"/>
                </a:lnTo>
                <a:lnTo>
                  <a:pt x="447" y="25"/>
                </a:lnTo>
                <a:lnTo>
                  <a:pt x="411" y="25"/>
                </a:lnTo>
                <a:lnTo>
                  <a:pt x="411" y="37"/>
                </a:lnTo>
                <a:lnTo>
                  <a:pt x="363" y="37"/>
                </a:lnTo>
                <a:lnTo>
                  <a:pt x="363" y="61"/>
                </a:lnTo>
                <a:lnTo>
                  <a:pt x="326" y="61"/>
                </a:lnTo>
                <a:lnTo>
                  <a:pt x="278" y="109"/>
                </a:lnTo>
                <a:lnTo>
                  <a:pt x="278" y="146"/>
                </a:lnTo>
                <a:lnTo>
                  <a:pt x="278" y="146"/>
                </a:lnTo>
                <a:lnTo>
                  <a:pt x="278" y="206"/>
                </a:lnTo>
                <a:lnTo>
                  <a:pt x="254" y="206"/>
                </a:lnTo>
                <a:lnTo>
                  <a:pt x="254" y="242"/>
                </a:lnTo>
                <a:lnTo>
                  <a:pt x="242" y="242"/>
                </a:lnTo>
                <a:lnTo>
                  <a:pt x="242" y="254"/>
                </a:lnTo>
                <a:lnTo>
                  <a:pt x="194" y="254"/>
                </a:lnTo>
                <a:lnTo>
                  <a:pt x="194" y="291"/>
                </a:lnTo>
                <a:lnTo>
                  <a:pt x="85" y="291"/>
                </a:lnTo>
                <a:lnTo>
                  <a:pt x="85" y="291"/>
                </a:lnTo>
                <a:lnTo>
                  <a:pt x="73" y="303"/>
                </a:lnTo>
                <a:lnTo>
                  <a:pt x="73" y="303"/>
                </a:lnTo>
                <a:lnTo>
                  <a:pt x="73" y="303"/>
                </a:lnTo>
                <a:lnTo>
                  <a:pt x="61" y="315"/>
                </a:lnTo>
                <a:lnTo>
                  <a:pt x="49" y="315"/>
                </a:lnTo>
                <a:lnTo>
                  <a:pt x="37" y="327"/>
                </a:lnTo>
                <a:lnTo>
                  <a:pt x="37" y="327"/>
                </a:lnTo>
                <a:lnTo>
                  <a:pt x="24" y="339"/>
                </a:lnTo>
                <a:lnTo>
                  <a:pt x="12" y="339"/>
                </a:lnTo>
                <a:lnTo>
                  <a:pt x="12" y="339"/>
                </a:lnTo>
                <a:lnTo>
                  <a:pt x="12" y="339"/>
                </a:lnTo>
                <a:lnTo>
                  <a:pt x="12" y="351"/>
                </a:lnTo>
                <a:lnTo>
                  <a:pt x="0" y="351"/>
                </a:lnTo>
                <a:lnTo>
                  <a:pt x="0" y="351"/>
                </a:lnTo>
                <a:lnTo>
                  <a:pt x="0" y="363"/>
                </a:lnTo>
                <a:lnTo>
                  <a:pt x="0" y="363"/>
                </a:lnTo>
                <a:lnTo>
                  <a:pt x="0" y="363"/>
                </a:lnTo>
                <a:lnTo>
                  <a:pt x="0" y="363"/>
                </a:lnTo>
                <a:lnTo>
                  <a:pt x="12" y="363"/>
                </a:lnTo>
                <a:lnTo>
                  <a:pt x="12" y="375"/>
                </a:lnTo>
                <a:lnTo>
                  <a:pt x="12" y="375"/>
                </a:lnTo>
                <a:lnTo>
                  <a:pt x="24" y="375"/>
                </a:lnTo>
                <a:lnTo>
                  <a:pt x="24" y="375"/>
                </a:lnTo>
                <a:lnTo>
                  <a:pt x="37" y="375"/>
                </a:lnTo>
                <a:lnTo>
                  <a:pt x="37" y="375"/>
                </a:lnTo>
                <a:lnTo>
                  <a:pt x="61" y="375"/>
                </a:lnTo>
                <a:lnTo>
                  <a:pt x="73" y="375"/>
                </a:lnTo>
                <a:lnTo>
                  <a:pt x="85" y="375"/>
                </a:lnTo>
                <a:lnTo>
                  <a:pt x="194" y="375"/>
                </a:lnTo>
                <a:lnTo>
                  <a:pt x="302" y="375"/>
                </a:lnTo>
                <a:lnTo>
                  <a:pt x="302" y="387"/>
                </a:lnTo>
                <a:lnTo>
                  <a:pt x="495" y="387"/>
                </a:lnTo>
                <a:lnTo>
                  <a:pt x="797" y="375"/>
                </a:lnTo>
                <a:lnTo>
                  <a:pt x="809" y="351"/>
                </a:lnTo>
                <a:lnTo>
                  <a:pt x="809" y="351"/>
                </a:lnTo>
                <a:lnTo>
                  <a:pt x="797" y="351"/>
                </a:lnTo>
                <a:lnTo>
                  <a:pt x="785" y="351"/>
                </a:lnTo>
                <a:lnTo>
                  <a:pt x="785" y="339"/>
                </a:lnTo>
                <a:lnTo>
                  <a:pt x="773" y="339"/>
                </a:lnTo>
                <a:lnTo>
                  <a:pt x="773" y="339"/>
                </a:lnTo>
                <a:lnTo>
                  <a:pt x="761" y="339"/>
                </a:lnTo>
                <a:lnTo>
                  <a:pt x="749" y="327"/>
                </a:lnTo>
                <a:lnTo>
                  <a:pt x="749" y="327"/>
                </a:lnTo>
                <a:lnTo>
                  <a:pt x="749" y="315"/>
                </a:lnTo>
                <a:lnTo>
                  <a:pt x="737" y="315"/>
                </a:lnTo>
                <a:lnTo>
                  <a:pt x="737" y="315"/>
                </a:lnTo>
                <a:lnTo>
                  <a:pt x="737" y="315"/>
                </a:lnTo>
                <a:lnTo>
                  <a:pt x="725" y="303"/>
                </a:lnTo>
                <a:lnTo>
                  <a:pt x="725" y="291"/>
                </a:lnTo>
                <a:lnTo>
                  <a:pt x="713" y="278"/>
                </a:lnTo>
                <a:lnTo>
                  <a:pt x="701" y="266"/>
                </a:lnTo>
                <a:lnTo>
                  <a:pt x="701" y="254"/>
                </a:lnTo>
                <a:lnTo>
                  <a:pt x="701" y="254"/>
                </a:lnTo>
                <a:lnTo>
                  <a:pt x="701" y="254"/>
                </a:lnTo>
                <a:lnTo>
                  <a:pt x="689" y="242"/>
                </a:lnTo>
                <a:lnTo>
                  <a:pt x="689" y="242"/>
                </a:lnTo>
                <a:lnTo>
                  <a:pt x="677" y="242"/>
                </a:lnTo>
                <a:lnTo>
                  <a:pt x="677" y="242"/>
                </a:lnTo>
                <a:lnTo>
                  <a:pt x="677" y="242"/>
                </a:lnTo>
                <a:lnTo>
                  <a:pt x="677" y="242"/>
                </a:lnTo>
                <a:lnTo>
                  <a:pt x="664" y="242"/>
                </a:lnTo>
                <a:lnTo>
                  <a:pt x="652" y="242"/>
                </a:lnTo>
                <a:lnTo>
                  <a:pt x="640" y="254"/>
                </a:lnTo>
                <a:lnTo>
                  <a:pt x="640" y="254"/>
                </a:lnTo>
                <a:lnTo>
                  <a:pt x="640" y="254"/>
                </a:lnTo>
                <a:lnTo>
                  <a:pt x="640" y="254"/>
                </a:lnTo>
                <a:lnTo>
                  <a:pt x="652" y="254"/>
                </a:lnTo>
                <a:lnTo>
                  <a:pt x="652" y="254"/>
                </a:lnTo>
                <a:lnTo>
                  <a:pt x="677" y="266"/>
                </a:lnTo>
                <a:lnTo>
                  <a:pt x="689" y="266"/>
                </a:lnTo>
                <a:lnTo>
                  <a:pt x="689" y="266"/>
                </a:lnTo>
                <a:lnTo>
                  <a:pt x="689" y="266"/>
                </a:lnTo>
                <a:lnTo>
                  <a:pt x="689" y="278"/>
                </a:lnTo>
                <a:lnTo>
                  <a:pt x="689" y="278"/>
                </a:lnTo>
                <a:lnTo>
                  <a:pt x="689" y="278"/>
                </a:lnTo>
                <a:lnTo>
                  <a:pt x="689" y="278"/>
                </a:lnTo>
                <a:lnTo>
                  <a:pt x="689" y="278"/>
                </a:lnTo>
                <a:lnTo>
                  <a:pt x="689" y="278"/>
                </a:lnTo>
                <a:lnTo>
                  <a:pt x="689" y="291"/>
                </a:lnTo>
                <a:lnTo>
                  <a:pt x="689" y="291"/>
                </a:lnTo>
                <a:lnTo>
                  <a:pt x="677" y="291"/>
                </a:lnTo>
                <a:lnTo>
                  <a:pt x="677" y="291"/>
                </a:lnTo>
                <a:lnTo>
                  <a:pt x="664" y="291"/>
                </a:lnTo>
                <a:lnTo>
                  <a:pt x="664" y="291"/>
                </a:lnTo>
                <a:lnTo>
                  <a:pt x="664" y="291"/>
                </a:lnTo>
                <a:lnTo>
                  <a:pt x="652" y="291"/>
                </a:lnTo>
                <a:lnTo>
                  <a:pt x="652" y="278"/>
                </a:lnTo>
                <a:lnTo>
                  <a:pt x="640" y="278"/>
                </a:lnTo>
                <a:lnTo>
                  <a:pt x="628" y="266"/>
                </a:lnTo>
                <a:lnTo>
                  <a:pt x="616" y="266"/>
                </a:lnTo>
                <a:lnTo>
                  <a:pt x="616" y="266"/>
                </a:lnTo>
                <a:lnTo>
                  <a:pt x="616" y="254"/>
                </a:lnTo>
                <a:lnTo>
                  <a:pt x="604" y="254"/>
                </a:lnTo>
                <a:lnTo>
                  <a:pt x="604" y="254"/>
                </a:lnTo>
                <a:lnTo>
                  <a:pt x="604" y="254"/>
                </a:lnTo>
                <a:lnTo>
                  <a:pt x="604" y="242"/>
                </a:lnTo>
                <a:lnTo>
                  <a:pt x="604" y="242"/>
                </a:lnTo>
                <a:lnTo>
                  <a:pt x="604" y="242"/>
                </a:lnTo>
                <a:lnTo>
                  <a:pt x="604" y="242"/>
                </a:lnTo>
                <a:lnTo>
                  <a:pt x="604" y="242"/>
                </a:lnTo>
                <a:lnTo>
                  <a:pt x="616" y="242"/>
                </a:lnTo>
                <a:lnTo>
                  <a:pt x="616" y="230"/>
                </a:lnTo>
                <a:lnTo>
                  <a:pt x="616" y="230"/>
                </a:lnTo>
                <a:lnTo>
                  <a:pt x="628" y="218"/>
                </a:lnTo>
                <a:lnTo>
                  <a:pt x="628" y="218"/>
                </a:lnTo>
                <a:lnTo>
                  <a:pt x="640" y="206"/>
                </a:lnTo>
                <a:lnTo>
                  <a:pt x="652" y="206"/>
                </a:lnTo>
                <a:lnTo>
                  <a:pt x="652" y="206"/>
                </a:lnTo>
                <a:lnTo>
                  <a:pt x="664" y="194"/>
                </a:lnTo>
                <a:lnTo>
                  <a:pt x="664" y="194"/>
                </a:lnTo>
                <a:lnTo>
                  <a:pt x="677" y="182"/>
                </a:lnTo>
                <a:lnTo>
                  <a:pt x="689" y="170"/>
                </a:lnTo>
                <a:lnTo>
                  <a:pt x="689" y="170"/>
                </a:lnTo>
                <a:lnTo>
                  <a:pt x="701" y="158"/>
                </a:lnTo>
                <a:lnTo>
                  <a:pt x="701" y="146"/>
                </a:lnTo>
                <a:lnTo>
                  <a:pt x="725" y="133"/>
                </a:lnTo>
                <a:lnTo>
                  <a:pt x="737" y="109"/>
                </a:lnTo>
                <a:lnTo>
                  <a:pt x="749" y="97"/>
                </a:lnTo>
                <a:lnTo>
                  <a:pt x="761" y="73"/>
                </a:lnTo>
                <a:lnTo>
                  <a:pt x="713" y="61"/>
                </a:lnTo>
                <a:close/>
              </a:path>
            </a:pathLst>
          </a:custGeom>
          <a:solidFill>
            <a:srgbClr val="FFFF00"/>
          </a:solidFill>
          <a:ln w="19050">
            <a:solidFill>
              <a:schemeClr val="accent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499723" name="Freeform 11"/>
          <p:cNvSpPr>
            <a:spLocks/>
          </p:cNvSpPr>
          <p:nvPr/>
        </p:nvSpPr>
        <p:spPr bwMode="auto">
          <a:xfrm>
            <a:off x="6169078" y="4938532"/>
            <a:ext cx="776103" cy="270328"/>
          </a:xfrm>
          <a:custGeom>
            <a:avLst/>
            <a:gdLst>
              <a:gd name="T0" fmla="*/ 24 w 736"/>
              <a:gd name="T1" fmla="*/ 12 h 278"/>
              <a:gd name="T2" fmla="*/ 24 w 736"/>
              <a:gd name="T3" fmla="*/ 24 h 278"/>
              <a:gd name="T4" fmla="*/ 24 w 736"/>
              <a:gd name="T5" fmla="*/ 24 h 278"/>
              <a:gd name="T6" fmla="*/ 36 w 736"/>
              <a:gd name="T7" fmla="*/ 36 h 278"/>
              <a:gd name="T8" fmla="*/ 48 w 736"/>
              <a:gd name="T9" fmla="*/ 36 h 278"/>
              <a:gd name="T10" fmla="*/ 60 w 736"/>
              <a:gd name="T11" fmla="*/ 36 h 278"/>
              <a:gd name="T12" fmla="*/ 72 w 736"/>
              <a:gd name="T13" fmla="*/ 49 h 278"/>
              <a:gd name="T14" fmla="*/ 84 w 736"/>
              <a:gd name="T15" fmla="*/ 49 h 278"/>
              <a:gd name="T16" fmla="*/ 84 w 736"/>
              <a:gd name="T17" fmla="*/ 61 h 278"/>
              <a:gd name="T18" fmla="*/ 72 w 736"/>
              <a:gd name="T19" fmla="*/ 73 h 278"/>
              <a:gd name="T20" fmla="*/ 60 w 736"/>
              <a:gd name="T21" fmla="*/ 109 h 278"/>
              <a:gd name="T22" fmla="*/ 48 w 736"/>
              <a:gd name="T23" fmla="*/ 121 h 278"/>
              <a:gd name="T24" fmla="*/ 48 w 736"/>
              <a:gd name="T25" fmla="*/ 133 h 278"/>
              <a:gd name="T26" fmla="*/ 60 w 736"/>
              <a:gd name="T27" fmla="*/ 133 h 278"/>
              <a:gd name="T28" fmla="*/ 72 w 736"/>
              <a:gd name="T29" fmla="*/ 145 h 278"/>
              <a:gd name="T30" fmla="*/ 96 w 736"/>
              <a:gd name="T31" fmla="*/ 157 h 278"/>
              <a:gd name="T32" fmla="*/ 133 w 736"/>
              <a:gd name="T33" fmla="*/ 169 h 278"/>
              <a:gd name="T34" fmla="*/ 229 w 736"/>
              <a:gd name="T35" fmla="*/ 169 h 278"/>
              <a:gd name="T36" fmla="*/ 241 w 736"/>
              <a:gd name="T37" fmla="*/ 181 h 278"/>
              <a:gd name="T38" fmla="*/ 253 w 736"/>
              <a:gd name="T39" fmla="*/ 181 h 278"/>
              <a:gd name="T40" fmla="*/ 253 w 736"/>
              <a:gd name="T41" fmla="*/ 194 h 278"/>
              <a:gd name="T42" fmla="*/ 241 w 736"/>
              <a:gd name="T43" fmla="*/ 218 h 278"/>
              <a:gd name="T44" fmla="*/ 241 w 736"/>
              <a:gd name="T45" fmla="*/ 230 h 278"/>
              <a:gd name="T46" fmla="*/ 253 w 736"/>
              <a:gd name="T47" fmla="*/ 230 h 278"/>
              <a:gd name="T48" fmla="*/ 253 w 736"/>
              <a:gd name="T49" fmla="*/ 242 h 278"/>
              <a:gd name="T50" fmla="*/ 362 w 736"/>
              <a:gd name="T51" fmla="*/ 194 h 278"/>
              <a:gd name="T52" fmla="*/ 446 w 736"/>
              <a:gd name="T53" fmla="*/ 109 h 278"/>
              <a:gd name="T54" fmla="*/ 471 w 736"/>
              <a:gd name="T55" fmla="*/ 109 h 278"/>
              <a:gd name="T56" fmla="*/ 483 w 736"/>
              <a:gd name="T57" fmla="*/ 109 h 278"/>
              <a:gd name="T58" fmla="*/ 507 w 736"/>
              <a:gd name="T59" fmla="*/ 109 h 278"/>
              <a:gd name="T60" fmla="*/ 543 w 736"/>
              <a:gd name="T61" fmla="*/ 97 h 278"/>
              <a:gd name="T62" fmla="*/ 567 w 736"/>
              <a:gd name="T63" fmla="*/ 97 h 278"/>
              <a:gd name="T64" fmla="*/ 579 w 736"/>
              <a:gd name="T65" fmla="*/ 85 h 278"/>
              <a:gd name="T66" fmla="*/ 591 w 736"/>
              <a:gd name="T67" fmla="*/ 85 h 278"/>
              <a:gd name="T68" fmla="*/ 591 w 736"/>
              <a:gd name="T69" fmla="*/ 97 h 278"/>
              <a:gd name="T70" fmla="*/ 579 w 736"/>
              <a:gd name="T71" fmla="*/ 109 h 278"/>
              <a:gd name="T72" fmla="*/ 567 w 736"/>
              <a:gd name="T73" fmla="*/ 133 h 278"/>
              <a:gd name="T74" fmla="*/ 555 w 736"/>
              <a:gd name="T75" fmla="*/ 145 h 278"/>
              <a:gd name="T76" fmla="*/ 543 w 736"/>
              <a:gd name="T77" fmla="*/ 157 h 278"/>
              <a:gd name="T78" fmla="*/ 519 w 736"/>
              <a:gd name="T79" fmla="*/ 157 h 278"/>
              <a:gd name="T80" fmla="*/ 483 w 736"/>
              <a:gd name="T81" fmla="*/ 169 h 278"/>
              <a:gd name="T82" fmla="*/ 422 w 736"/>
              <a:gd name="T83" fmla="*/ 169 h 278"/>
              <a:gd name="T84" fmla="*/ 422 w 736"/>
              <a:gd name="T85" fmla="*/ 194 h 278"/>
              <a:gd name="T86" fmla="*/ 434 w 736"/>
              <a:gd name="T87" fmla="*/ 206 h 278"/>
              <a:gd name="T88" fmla="*/ 446 w 736"/>
              <a:gd name="T89" fmla="*/ 218 h 278"/>
              <a:gd name="T90" fmla="*/ 459 w 736"/>
              <a:gd name="T91" fmla="*/ 218 h 278"/>
              <a:gd name="T92" fmla="*/ 471 w 736"/>
              <a:gd name="T93" fmla="*/ 218 h 278"/>
              <a:gd name="T94" fmla="*/ 507 w 736"/>
              <a:gd name="T95" fmla="*/ 206 h 278"/>
              <a:gd name="T96" fmla="*/ 531 w 736"/>
              <a:gd name="T97" fmla="*/ 194 h 278"/>
              <a:gd name="T98" fmla="*/ 567 w 736"/>
              <a:gd name="T99" fmla="*/ 169 h 278"/>
              <a:gd name="T100" fmla="*/ 591 w 736"/>
              <a:gd name="T101" fmla="*/ 145 h 278"/>
              <a:gd name="T102" fmla="*/ 603 w 736"/>
              <a:gd name="T103" fmla="*/ 109 h 278"/>
              <a:gd name="T104" fmla="*/ 616 w 736"/>
              <a:gd name="T105" fmla="*/ 85 h 278"/>
              <a:gd name="T106" fmla="*/ 724 w 736"/>
              <a:gd name="T107" fmla="*/ 36 h 278"/>
              <a:gd name="T108" fmla="*/ 241 w 736"/>
              <a:gd name="T109" fmla="*/ 12 h 2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736" h="278">
                <a:moveTo>
                  <a:pt x="0" y="0"/>
                </a:moveTo>
                <a:lnTo>
                  <a:pt x="24" y="12"/>
                </a:lnTo>
                <a:lnTo>
                  <a:pt x="24" y="12"/>
                </a:lnTo>
                <a:lnTo>
                  <a:pt x="24" y="24"/>
                </a:lnTo>
                <a:lnTo>
                  <a:pt x="24" y="24"/>
                </a:lnTo>
                <a:lnTo>
                  <a:pt x="24" y="24"/>
                </a:lnTo>
                <a:lnTo>
                  <a:pt x="24" y="24"/>
                </a:lnTo>
                <a:lnTo>
                  <a:pt x="24" y="24"/>
                </a:lnTo>
                <a:lnTo>
                  <a:pt x="24" y="24"/>
                </a:lnTo>
                <a:lnTo>
                  <a:pt x="24" y="24"/>
                </a:lnTo>
                <a:lnTo>
                  <a:pt x="24" y="36"/>
                </a:lnTo>
                <a:lnTo>
                  <a:pt x="36" y="36"/>
                </a:lnTo>
                <a:lnTo>
                  <a:pt x="36" y="36"/>
                </a:lnTo>
                <a:lnTo>
                  <a:pt x="48" y="36"/>
                </a:lnTo>
                <a:lnTo>
                  <a:pt x="48" y="36"/>
                </a:lnTo>
                <a:lnTo>
                  <a:pt x="60" y="36"/>
                </a:lnTo>
                <a:lnTo>
                  <a:pt x="60" y="36"/>
                </a:lnTo>
                <a:lnTo>
                  <a:pt x="60" y="36"/>
                </a:lnTo>
                <a:lnTo>
                  <a:pt x="72" y="36"/>
                </a:lnTo>
                <a:lnTo>
                  <a:pt x="72" y="49"/>
                </a:lnTo>
                <a:lnTo>
                  <a:pt x="72" y="49"/>
                </a:lnTo>
                <a:lnTo>
                  <a:pt x="72" y="49"/>
                </a:lnTo>
                <a:lnTo>
                  <a:pt x="84" y="49"/>
                </a:lnTo>
                <a:lnTo>
                  <a:pt x="84" y="49"/>
                </a:lnTo>
                <a:lnTo>
                  <a:pt x="84" y="61"/>
                </a:lnTo>
                <a:lnTo>
                  <a:pt x="84" y="61"/>
                </a:lnTo>
                <a:lnTo>
                  <a:pt x="84" y="61"/>
                </a:lnTo>
                <a:lnTo>
                  <a:pt x="84" y="61"/>
                </a:lnTo>
                <a:lnTo>
                  <a:pt x="72" y="73"/>
                </a:lnTo>
                <a:lnTo>
                  <a:pt x="72" y="73"/>
                </a:lnTo>
                <a:lnTo>
                  <a:pt x="72" y="85"/>
                </a:lnTo>
                <a:lnTo>
                  <a:pt x="72" y="85"/>
                </a:lnTo>
                <a:lnTo>
                  <a:pt x="60" y="109"/>
                </a:lnTo>
                <a:lnTo>
                  <a:pt x="60" y="109"/>
                </a:lnTo>
                <a:lnTo>
                  <a:pt x="48" y="109"/>
                </a:lnTo>
                <a:lnTo>
                  <a:pt x="48" y="121"/>
                </a:lnTo>
                <a:lnTo>
                  <a:pt x="48" y="121"/>
                </a:lnTo>
                <a:lnTo>
                  <a:pt x="48" y="121"/>
                </a:lnTo>
                <a:lnTo>
                  <a:pt x="48" y="133"/>
                </a:lnTo>
                <a:lnTo>
                  <a:pt x="48" y="133"/>
                </a:lnTo>
                <a:lnTo>
                  <a:pt x="48" y="133"/>
                </a:lnTo>
                <a:lnTo>
                  <a:pt x="60" y="133"/>
                </a:lnTo>
                <a:lnTo>
                  <a:pt x="60" y="145"/>
                </a:lnTo>
                <a:lnTo>
                  <a:pt x="72" y="145"/>
                </a:lnTo>
                <a:lnTo>
                  <a:pt x="72" y="145"/>
                </a:lnTo>
                <a:lnTo>
                  <a:pt x="84" y="145"/>
                </a:lnTo>
                <a:lnTo>
                  <a:pt x="84" y="157"/>
                </a:lnTo>
                <a:lnTo>
                  <a:pt x="96" y="157"/>
                </a:lnTo>
                <a:lnTo>
                  <a:pt x="108" y="157"/>
                </a:lnTo>
                <a:lnTo>
                  <a:pt x="120" y="157"/>
                </a:lnTo>
                <a:lnTo>
                  <a:pt x="133" y="169"/>
                </a:lnTo>
                <a:lnTo>
                  <a:pt x="157" y="169"/>
                </a:lnTo>
                <a:lnTo>
                  <a:pt x="193" y="169"/>
                </a:lnTo>
                <a:lnTo>
                  <a:pt x="229" y="169"/>
                </a:lnTo>
                <a:lnTo>
                  <a:pt x="241" y="169"/>
                </a:lnTo>
                <a:lnTo>
                  <a:pt x="241" y="181"/>
                </a:lnTo>
                <a:lnTo>
                  <a:pt x="241" y="181"/>
                </a:lnTo>
                <a:lnTo>
                  <a:pt x="253" y="181"/>
                </a:lnTo>
                <a:lnTo>
                  <a:pt x="253" y="181"/>
                </a:lnTo>
                <a:lnTo>
                  <a:pt x="253" y="181"/>
                </a:lnTo>
                <a:lnTo>
                  <a:pt x="253" y="181"/>
                </a:lnTo>
                <a:lnTo>
                  <a:pt x="253" y="194"/>
                </a:lnTo>
                <a:lnTo>
                  <a:pt x="253" y="194"/>
                </a:lnTo>
                <a:lnTo>
                  <a:pt x="241" y="206"/>
                </a:lnTo>
                <a:lnTo>
                  <a:pt x="241" y="218"/>
                </a:lnTo>
                <a:lnTo>
                  <a:pt x="241" y="218"/>
                </a:lnTo>
                <a:lnTo>
                  <a:pt x="241" y="218"/>
                </a:lnTo>
                <a:lnTo>
                  <a:pt x="241" y="218"/>
                </a:lnTo>
                <a:lnTo>
                  <a:pt x="241" y="230"/>
                </a:lnTo>
                <a:lnTo>
                  <a:pt x="241" y="230"/>
                </a:lnTo>
                <a:lnTo>
                  <a:pt x="241" y="230"/>
                </a:lnTo>
                <a:lnTo>
                  <a:pt x="253" y="230"/>
                </a:lnTo>
                <a:lnTo>
                  <a:pt x="253" y="242"/>
                </a:lnTo>
                <a:lnTo>
                  <a:pt x="253" y="242"/>
                </a:lnTo>
                <a:lnTo>
                  <a:pt x="253" y="242"/>
                </a:lnTo>
                <a:lnTo>
                  <a:pt x="253" y="242"/>
                </a:lnTo>
                <a:lnTo>
                  <a:pt x="326" y="278"/>
                </a:lnTo>
                <a:lnTo>
                  <a:pt x="362" y="194"/>
                </a:lnTo>
                <a:lnTo>
                  <a:pt x="434" y="109"/>
                </a:lnTo>
                <a:lnTo>
                  <a:pt x="434" y="109"/>
                </a:lnTo>
                <a:lnTo>
                  <a:pt x="446" y="109"/>
                </a:lnTo>
                <a:lnTo>
                  <a:pt x="446" y="109"/>
                </a:lnTo>
                <a:lnTo>
                  <a:pt x="459" y="109"/>
                </a:lnTo>
                <a:lnTo>
                  <a:pt x="471" y="109"/>
                </a:lnTo>
                <a:lnTo>
                  <a:pt x="471" y="109"/>
                </a:lnTo>
                <a:lnTo>
                  <a:pt x="471" y="109"/>
                </a:lnTo>
                <a:lnTo>
                  <a:pt x="483" y="109"/>
                </a:lnTo>
                <a:lnTo>
                  <a:pt x="483" y="109"/>
                </a:lnTo>
                <a:lnTo>
                  <a:pt x="507" y="109"/>
                </a:lnTo>
                <a:lnTo>
                  <a:pt x="507" y="109"/>
                </a:lnTo>
                <a:lnTo>
                  <a:pt x="519" y="109"/>
                </a:lnTo>
                <a:lnTo>
                  <a:pt x="531" y="109"/>
                </a:lnTo>
                <a:lnTo>
                  <a:pt x="543" y="97"/>
                </a:lnTo>
                <a:lnTo>
                  <a:pt x="543" y="97"/>
                </a:lnTo>
                <a:lnTo>
                  <a:pt x="555" y="97"/>
                </a:lnTo>
                <a:lnTo>
                  <a:pt x="567" y="97"/>
                </a:lnTo>
                <a:lnTo>
                  <a:pt x="579" y="85"/>
                </a:lnTo>
                <a:lnTo>
                  <a:pt x="579" y="85"/>
                </a:lnTo>
                <a:lnTo>
                  <a:pt x="579" y="85"/>
                </a:lnTo>
                <a:lnTo>
                  <a:pt x="579" y="85"/>
                </a:lnTo>
                <a:lnTo>
                  <a:pt x="579" y="85"/>
                </a:lnTo>
                <a:lnTo>
                  <a:pt x="591" y="85"/>
                </a:lnTo>
                <a:lnTo>
                  <a:pt x="591" y="85"/>
                </a:lnTo>
                <a:lnTo>
                  <a:pt x="591" y="97"/>
                </a:lnTo>
                <a:lnTo>
                  <a:pt x="591" y="97"/>
                </a:lnTo>
                <a:lnTo>
                  <a:pt x="591" y="97"/>
                </a:lnTo>
                <a:lnTo>
                  <a:pt x="591" y="109"/>
                </a:lnTo>
                <a:lnTo>
                  <a:pt x="579" y="109"/>
                </a:lnTo>
                <a:lnTo>
                  <a:pt x="579" y="121"/>
                </a:lnTo>
                <a:lnTo>
                  <a:pt x="579" y="121"/>
                </a:lnTo>
                <a:lnTo>
                  <a:pt x="567" y="133"/>
                </a:lnTo>
                <a:lnTo>
                  <a:pt x="567" y="133"/>
                </a:lnTo>
                <a:lnTo>
                  <a:pt x="567" y="145"/>
                </a:lnTo>
                <a:lnTo>
                  <a:pt x="555" y="145"/>
                </a:lnTo>
                <a:lnTo>
                  <a:pt x="555" y="145"/>
                </a:lnTo>
                <a:lnTo>
                  <a:pt x="543" y="157"/>
                </a:lnTo>
                <a:lnTo>
                  <a:pt x="543" y="157"/>
                </a:lnTo>
                <a:lnTo>
                  <a:pt x="543" y="157"/>
                </a:lnTo>
                <a:lnTo>
                  <a:pt x="531" y="157"/>
                </a:lnTo>
                <a:lnTo>
                  <a:pt x="519" y="157"/>
                </a:lnTo>
                <a:lnTo>
                  <a:pt x="507" y="169"/>
                </a:lnTo>
                <a:lnTo>
                  <a:pt x="495" y="169"/>
                </a:lnTo>
                <a:lnTo>
                  <a:pt x="483" y="169"/>
                </a:lnTo>
                <a:lnTo>
                  <a:pt x="483" y="169"/>
                </a:lnTo>
                <a:lnTo>
                  <a:pt x="471" y="169"/>
                </a:lnTo>
                <a:lnTo>
                  <a:pt x="422" y="169"/>
                </a:lnTo>
                <a:lnTo>
                  <a:pt x="422" y="181"/>
                </a:lnTo>
                <a:lnTo>
                  <a:pt x="422" y="181"/>
                </a:lnTo>
                <a:lnTo>
                  <a:pt x="422" y="194"/>
                </a:lnTo>
                <a:lnTo>
                  <a:pt x="434" y="194"/>
                </a:lnTo>
                <a:lnTo>
                  <a:pt x="434" y="194"/>
                </a:lnTo>
                <a:lnTo>
                  <a:pt x="434" y="206"/>
                </a:lnTo>
                <a:lnTo>
                  <a:pt x="434" y="206"/>
                </a:lnTo>
                <a:lnTo>
                  <a:pt x="446" y="206"/>
                </a:lnTo>
                <a:lnTo>
                  <a:pt x="446" y="218"/>
                </a:lnTo>
                <a:lnTo>
                  <a:pt x="446" y="218"/>
                </a:lnTo>
                <a:lnTo>
                  <a:pt x="459" y="218"/>
                </a:lnTo>
                <a:lnTo>
                  <a:pt x="459" y="218"/>
                </a:lnTo>
                <a:lnTo>
                  <a:pt x="459" y="218"/>
                </a:lnTo>
                <a:lnTo>
                  <a:pt x="471" y="218"/>
                </a:lnTo>
                <a:lnTo>
                  <a:pt x="471" y="218"/>
                </a:lnTo>
                <a:lnTo>
                  <a:pt x="483" y="218"/>
                </a:lnTo>
                <a:lnTo>
                  <a:pt x="495" y="218"/>
                </a:lnTo>
                <a:lnTo>
                  <a:pt x="507" y="206"/>
                </a:lnTo>
                <a:lnTo>
                  <a:pt x="507" y="206"/>
                </a:lnTo>
                <a:lnTo>
                  <a:pt x="519" y="194"/>
                </a:lnTo>
                <a:lnTo>
                  <a:pt x="531" y="194"/>
                </a:lnTo>
                <a:lnTo>
                  <a:pt x="543" y="181"/>
                </a:lnTo>
                <a:lnTo>
                  <a:pt x="555" y="181"/>
                </a:lnTo>
                <a:lnTo>
                  <a:pt x="567" y="169"/>
                </a:lnTo>
                <a:lnTo>
                  <a:pt x="567" y="157"/>
                </a:lnTo>
                <a:lnTo>
                  <a:pt x="579" y="157"/>
                </a:lnTo>
                <a:lnTo>
                  <a:pt x="591" y="145"/>
                </a:lnTo>
                <a:lnTo>
                  <a:pt x="591" y="133"/>
                </a:lnTo>
                <a:lnTo>
                  <a:pt x="603" y="121"/>
                </a:lnTo>
                <a:lnTo>
                  <a:pt x="603" y="109"/>
                </a:lnTo>
                <a:lnTo>
                  <a:pt x="616" y="109"/>
                </a:lnTo>
                <a:lnTo>
                  <a:pt x="616" y="97"/>
                </a:lnTo>
                <a:lnTo>
                  <a:pt x="616" y="85"/>
                </a:lnTo>
                <a:lnTo>
                  <a:pt x="628" y="85"/>
                </a:lnTo>
                <a:lnTo>
                  <a:pt x="640" y="73"/>
                </a:lnTo>
                <a:lnTo>
                  <a:pt x="724" y="36"/>
                </a:lnTo>
                <a:lnTo>
                  <a:pt x="736" y="0"/>
                </a:lnTo>
                <a:lnTo>
                  <a:pt x="434" y="12"/>
                </a:lnTo>
                <a:lnTo>
                  <a:pt x="241" y="12"/>
                </a:lnTo>
                <a:lnTo>
                  <a:pt x="241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19050">
            <a:solidFill>
              <a:schemeClr val="accent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499724" name="Freeform 12"/>
          <p:cNvSpPr>
            <a:spLocks/>
          </p:cNvSpPr>
          <p:nvPr/>
        </p:nvSpPr>
        <p:spPr bwMode="auto">
          <a:xfrm>
            <a:off x="6855071" y="4139175"/>
            <a:ext cx="431653" cy="507228"/>
          </a:xfrm>
          <a:custGeom>
            <a:avLst/>
            <a:gdLst>
              <a:gd name="T0" fmla="*/ 374 w 410"/>
              <a:gd name="T1" fmla="*/ 290 h 520"/>
              <a:gd name="T2" fmla="*/ 362 w 410"/>
              <a:gd name="T3" fmla="*/ 290 h 520"/>
              <a:gd name="T4" fmla="*/ 350 w 410"/>
              <a:gd name="T5" fmla="*/ 290 h 520"/>
              <a:gd name="T6" fmla="*/ 338 w 410"/>
              <a:gd name="T7" fmla="*/ 290 h 520"/>
              <a:gd name="T8" fmla="*/ 326 w 410"/>
              <a:gd name="T9" fmla="*/ 302 h 520"/>
              <a:gd name="T10" fmla="*/ 302 w 410"/>
              <a:gd name="T11" fmla="*/ 302 h 520"/>
              <a:gd name="T12" fmla="*/ 290 w 410"/>
              <a:gd name="T13" fmla="*/ 315 h 520"/>
              <a:gd name="T14" fmla="*/ 265 w 410"/>
              <a:gd name="T15" fmla="*/ 315 h 520"/>
              <a:gd name="T16" fmla="*/ 229 w 410"/>
              <a:gd name="T17" fmla="*/ 327 h 520"/>
              <a:gd name="T18" fmla="*/ 217 w 410"/>
              <a:gd name="T19" fmla="*/ 339 h 520"/>
              <a:gd name="T20" fmla="*/ 205 w 410"/>
              <a:gd name="T21" fmla="*/ 351 h 520"/>
              <a:gd name="T22" fmla="*/ 193 w 410"/>
              <a:gd name="T23" fmla="*/ 363 h 520"/>
              <a:gd name="T24" fmla="*/ 169 w 410"/>
              <a:gd name="T25" fmla="*/ 387 h 520"/>
              <a:gd name="T26" fmla="*/ 157 w 410"/>
              <a:gd name="T27" fmla="*/ 399 h 520"/>
              <a:gd name="T28" fmla="*/ 145 w 410"/>
              <a:gd name="T29" fmla="*/ 399 h 520"/>
              <a:gd name="T30" fmla="*/ 145 w 410"/>
              <a:gd name="T31" fmla="*/ 399 h 520"/>
              <a:gd name="T32" fmla="*/ 133 w 410"/>
              <a:gd name="T33" fmla="*/ 411 h 520"/>
              <a:gd name="T34" fmla="*/ 121 w 410"/>
              <a:gd name="T35" fmla="*/ 423 h 520"/>
              <a:gd name="T36" fmla="*/ 108 w 410"/>
              <a:gd name="T37" fmla="*/ 447 h 520"/>
              <a:gd name="T38" fmla="*/ 84 w 410"/>
              <a:gd name="T39" fmla="*/ 484 h 520"/>
              <a:gd name="T40" fmla="*/ 60 w 410"/>
              <a:gd name="T41" fmla="*/ 508 h 520"/>
              <a:gd name="T42" fmla="*/ 12 w 410"/>
              <a:gd name="T43" fmla="*/ 508 h 520"/>
              <a:gd name="T44" fmla="*/ 24 w 410"/>
              <a:gd name="T45" fmla="*/ 399 h 520"/>
              <a:gd name="T46" fmla="*/ 24 w 410"/>
              <a:gd name="T47" fmla="*/ 375 h 520"/>
              <a:gd name="T48" fmla="*/ 36 w 410"/>
              <a:gd name="T49" fmla="*/ 315 h 520"/>
              <a:gd name="T50" fmla="*/ 121 w 410"/>
              <a:gd name="T51" fmla="*/ 290 h 520"/>
              <a:gd name="T52" fmla="*/ 133 w 410"/>
              <a:gd name="T53" fmla="*/ 254 h 520"/>
              <a:gd name="T54" fmla="*/ 108 w 410"/>
              <a:gd name="T55" fmla="*/ 206 h 520"/>
              <a:gd name="T56" fmla="*/ 145 w 410"/>
              <a:gd name="T57" fmla="*/ 182 h 520"/>
              <a:gd name="T58" fmla="*/ 133 w 410"/>
              <a:gd name="T59" fmla="*/ 157 h 520"/>
              <a:gd name="T60" fmla="*/ 157 w 410"/>
              <a:gd name="T61" fmla="*/ 121 h 520"/>
              <a:gd name="T62" fmla="*/ 205 w 410"/>
              <a:gd name="T63" fmla="*/ 49 h 520"/>
              <a:gd name="T64" fmla="*/ 169 w 410"/>
              <a:gd name="T65" fmla="*/ 0 h 520"/>
              <a:gd name="T66" fmla="*/ 265 w 410"/>
              <a:gd name="T67" fmla="*/ 24 h 520"/>
              <a:gd name="T68" fmla="*/ 278 w 410"/>
              <a:gd name="T69" fmla="*/ 85 h 520"/>
              <a:gd name="T70" fmla="*/ 374 w 410"/>
              <a:gd name="T71" fmla="*/ 121 h 520"/>
              <a:gd name="T72" fmla="*/ 410 w 410"/>
              <a:gd name="T73" fmla="*/ 266 h 520"/>
              <a:gd name="T74" fmla="*/ 374 w 410"/>
              <a:gd name="T75" fmla="*/ 290 h 5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410" h="520">
                <a:moveTo>
                  <a:pt x="374" y="290"/>
                </a:moveTo>
                <a:lnTo>
                  <a:pt x="374" y="290"/>
                </a:lnTo>
                <a:lnTo>
                  <a:pt x="374" y="290"/>
                </a:lnTo>
                <a:lnTo>
                  <a:pt x="362" y="290"/>
                </a:lnTo>
                <a:lnTo>
                  <a:pt x="362" y="290"/>
                </a:lnTo>
                <a:lnTo>
                  <a:pt x="350" y="290"/>
                </a:lnTo>
                <a:lnTo>
                  <a:pt x="338" y="290"/>
                </a:lnTo>
                <a:lnTo>
                  <a:pt x="338" y="290"/>
                </a:lnTo>
                <a:lnTo>
                  <a:pt x="326" y="302"/>
                </a:lnTo>
                <a:lnTo>
                  <a:pt x="326" y="302"/>
                </a:lnTo>
                <a:lnTo>
                  <a:pt x="314" y="302"/>
                </a:lnTo>
                <a:lnTo>
                  <a:pt x="302" y="302"/>
                </a:lnTo>
                <a:lnTo>
                  <a:pt x="290" y="315"/>
                </a:lnTo>
                <a:lnTo>
                  <a:pt x="290" y="315"/>
                </a:lnTo>
                <a:lnTo>
                  <a:pt x="278" y="315"/>
                </a:lnTo>
                <a:lnTo>
                  <a:pt x="265" y="315"/>
                </a:lnTo>
                <a:lnTo>
                  <a:pt x="253" y="327"/>
                </a:lnTo>
                <a:lnTo>
                  <a:pt x="229" y="327"/>
                </a:lnTo>
                <a:lnTo>
                  <a:pt x="229" y="339"/>
                </a:lnTo>
                <a:lnTo>
                  <a:pt x="217" y="339"/>
                </a:lnTo>
                <a:lnTo>
                  <a:pt x="205" y="351"/>
                </a:lnTo>
                <a:lnTo>
                  <a:pt x="205" y="351"/>
                </a:lnTo>
                <a:lnTo>
                  <a:pt x="193" y="363"/>
                </a:lnTo>
                <a:lnTo>
                  <a:pt x="193" y="363"/>
                </a:lnTo>
                <a:lnTo>
                  <a:pt x="181" y="375"/>
                </a:lnTo>
                <a:lnTo>
                  <a:pt x="169" y="387"/>
                </a:lnTo>
                <a:lnTo>
                  <a:pt x="157" y="399"/>
                </a:lnTo>
                <a:lnTo>
                  <a:pt x="157" y="399"/>
                </a:lnTo>
                <a:lnTo>
                  <a:pt x="145" y="399"/>
                </a:lnTo>
                <a:lnTo>
                  <a:pt x="145" y="399"/>
                </a:lnTo>
                <a:lnTo>
                  <a:pt x="145" y="399"/>
                </a:lnTo>
                <a:lnTo>
                  <a:pt x="145" y="399"/>
                </a:lnTo>
                <a:lnTo>
                  <a:pt x="133" y="411"/>
                </a:lnTo>
                <a:lnTo>
                  <a:pt x="133" y="411"/>
                </a:lnTo>
                <a:lnTo>
                  <a:pt x="133" y="411"/>
                </a:lnTo>
                <a:lnTo>
                  <a:pt x="121" y="423"/>
                </a:lnTo>
                <a:lnTo>
                  <a:pt x="121" y="423"/>
                </a:lnTo>
                <a:lnTo>
                  <a:pt x="108" y="447"/>
                </a:lnTo>
                <a:lnTo>
                  <a:pt x="96" y="460"/>
                </a:lnTo>
                <a:lnTo>
                  <a:pt x="84" y="484"/>
                </a:lnTo>
                <a:lnTo>
                  <a:pt x="72" y="496"/>
                </a:lnTo>
                <a:lnTo>
                  <a:pt x="60" y="508"/>
                </a:lnTo>
                <a:lnTo>
                  <a:pt x="48" y="520"/>
                </a:lnTo>
                <a:lnTo>
                  <a:pt x="12" y="508"/>
                </a:lnTo>
                <a:lnTo>
                  <a:pt x="0" y="423"/>
                </a:lnTo>
                <a:lnTo>
                  <a:pt x="24" y="399"/>
                </a:lnTo>
                <a:lnTo>
                  <a:pt x="24" y="387"/>
                </a:lnTo>
                <a:lnTo>
                  <a:pt x="24" y="375"/>
                </a:lnTo>
                <a:lnTo>
                  <a:pt x="36" y="375"/>
                </a:lnTo>
                <a:lnTo>
                  <a:pt x="36" y="315"/>
                </a:lnTo>
                <a:lnTo>
                  <a:pt x="60" y="290"/>
                </a:lnTo>
                <a:lnTo>
                  <a:pt x="121" y="290"/>
                </a:lnTo>
                <a:lnTo>
                  <a:pt x="121" y="254"/>
                </a:lnTo>
                <a:lnTo>
                  <a:pt x="133" y="254"/>
                </a:lnTo>
                <a:lnTo>
                  <a:pt x="133" y="218"/>
                </a:lnTo>
                <a:lnTo>
                  <a:pt x="108" y="206"/>
                </a:lnTo>
                <a:lnTo>
                  <a:pt x="108" y="182"/>
                </a:lnTo>
                <a:lnTo>
                  <a:pt x="145" y="182"/>
                </a:lnTo>
                <a:lnTo>
                  <a:pt x="145" y="157"/>
                </a:lnTo>
                <a:lnTo>
                  <a:pt x="133" y="157"/>
                </a:lnTo>
                <a:lnTo>
                  <a:pt x="133" y="121"/>
                </a:lnTo>
                <a:lnTo>
                  <a:pt x="157" y="121"/>
                </a:lnTo>
                <a:lnTo>
                  <a:pt x="205" y="73"/>
                </a:lnTo>
                <a:lnTo>
                  <a:pt x="205" y="49"/>
                </a:lnTo>
                <a:lnTo>
                  <a:pt x="169" y="49"/>
                </a:lnTo>
                <a:lnTo>
                  <a:pt x="169" y="0"/>
                </a:lnTo>
                <a:lnTo>
                  <a:pt x="265" y="0"/>
                </a:lnTo>
                <a:lnTo>
                  <a:pt x="265" y="24"/>
                </a:lnTo>
                <a:lnTo>
                  <a:pt x="278" y="24"/>
                </a:lnTo>
                <a:lnTo>
                  <a:pt x="278" y="85"/>
                </a:lnTo>
                <a:lnTo>
                  <a:pt x="338" y="85"/>
                </a:lnTo>
                <a:lnTo>
                  <a:pt x="374" y="121"/>
                </a:lnTo>
                <a:lnTo>
                  <a:pt x="410" y="121"/>
                </a:lnTo>
                <a:lnTo>
                  <a:pt x="410" y="266"/>
                </a:lnTo>
                <a:lnTo>
                  <a:pt x="386" y="266"/>
                </a:lnTo>
                <a:lnTo>
                  <a:pt x="374" y="290"/>
                </a:lnTo>
                <a:close/>
              </a:path>
            </a:pathLst>
          </a:custGeom>
          <a:solidFill>
            <a:srgbClr val="AFD4EF"/>
          </a:solidFill>
          <a:ln w="19050">
            <a:solidFill>
              <a:schemeClr val="accent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499725" name="Freeform 13"/>
          <p:cNvSpPr>
            <a:spLocks/>
          </p:cNvSpPr>
          <p:nvPr/>
        </p:nvSpPr>
        <p:spPr bwMode="auto">
          <a:xfrm>
            <a:off x="7248935" y="4223471"/>
            <a:ext cx="357530" cy="222366"/>
          </a:xfrm>
          <a:custGeom>
            <a:avLst/>
            <a:gdLst>
              <a:gd name="T0" fmla="*/ 338 w 338"/>
              <a:gd name="T1" fmla="*/ 109 h 230"/>
              <a:gd name="T2" fmla="*/ 326 w 338"/>
              <a:gd name="T3" fmla="*/ 109 h 230"/>
              <a:gd name="T4" fmla="*/ 314 w 338"/>
              <a:gd name="T5" fmla="*/ 121 h 230"/>
              <a:gd name="T6" fmla="*/ 302 w 338"/>
              <a:gd name="T7" fmla="*/ 121 h 230"/>
              <a:gd name="T8" fmla="*/ 302 w 338"/>
              <a:gd name="T9" fmla="*/ 121 h 230"/>
              <a:gd name="T10" fmla="*/ 290 w 338"/>
              <a:gd name="T11" fmla="*/ 121 h 230"/>
              <a:gd name="T12" fmla="*/ 278 w 338"/>
              <a:gd name="T13" fmla="*/ 109 h 230"/>
              <a:gd name="T14" fmla="*/ 278 w 338"/>
              <a:gd name="T15" fmla="*/ 109 h 230"/>
              <a:gd name="T16" fmla="*/ 266 w 338"/>
              <a:gd name="T17" fmla="*/ 109 h 230"/>
              <a:gd name="T18" fmla="*/ 266 w 338"/>
              <a:gd name="T19" fmla="*/ 121 h 230"/>
              <a:gd name="T20" fmla="*/ 254 w 338"/>
              <a:gd name="T21" fmla="*/ 133 h 230"/>
              <a:gd name="T22" fmla="*/ 254 w 338"/>
              <a:gd name="T23" fmla="*/ 133 h 230"/>
              <a:gd name="T24" fmla="*/ 242 w 338"/>
              <a:gd name="T25" fmla="*/ 133 h 230"/>
              <a:gd name="T26" fmla="*/ 242 w 338"/>
              <a:gd name="T27" fmla="*/ 133 h 230"/>
              <a:gd name="T28" fmla="*/ 230 w 338"/>
              <a:gd name="T29" fmla="*/ 121 h 230"/>
              <a:gd name="T30" fmla="*/ 217 w 338"/>
              <a:gd name="T31" fmla="*/ 121 h 230"/>
              <a:gd name="T32" fmla="*/ 217 w 338"/>
              <a:gd name="T33" fmla="*/ 121 h 230"/>
              <a:gd name="T34" fmla="*/ 205 w 338"/>
              <a:gd name="T35" fmla="*/ 121 h 230"/>
              <a:gd name="T36" fmla="*/ 193 w 338"/>
              <a:gd name="T37" fmla="*/ 121 h 230"/>
              <a:gd name="T38" fmla="*/ 181 w 338"/>
              <a:gd name="T39" fmla="*/ 133 h 230"/>
              <a:gd name="T40" fmla="*/ 169 w 338"/>
              <a:gd name="T41" fmla="*/ 145 h 230"/>
              <a:gd name="T42" fmla="*/ 157 w 338"/>
              <a:gd name="T43" fmla="*/ 145 h 230"/>
              <a:gd name="T44" fmla="*/ 133 w 338"/>
              <a:gd name="T45" fmla="*/ 157 h 230"/>
              <a:gd name="T46" fmla="*/ 121 w 338"/>
              <a:gd name="T47" fmla="*/ 157 h 230"/>
              <a:gd name="T48" fmla="*/ 109 w 338"/>
              <a:gd name="T49" fmla="*/ 169 h 230"/>
              <a:gd name="T50" fmla="*/ 97 w 338"/>
              <a:gd name="T51" fmla="*/ 169 h 230"/>
              <a:gd name="T52" fmla="*/ 85 w 338"/>
              <a:gd name="T53" fmla="*/ 181 h 230"/>
              <a:gd name="T54" fmla="*/ 85 w 338"/>
              <a:gd name="T55" fmla="*/ 193 h 230"/>
              <a:gd name="T56" fmla="*/ 73 w 338"/>
              <a:gd name="T57" fmla="*/ 205 h 230"/>
              <a:gd name="T58" fmla="*/ 60 w 338"/>
              <a:gd name="T59" fmla="*/ 217 h 230"/>
              <a:gd name="T60" fmla="*/ 60 w 338"/>
              <a:gd name="T61" fmla="*/ 230 h 230"/>
              <a:gd name="T62" fmla="*/ 48 w 338"/>
              <a:gd name="T63" fmla="*/ 230 h 230"/>
              <a:gd name="T64" fmla="*/ 48 w 338"/>
              <a:gd name="T65" fmla="*/ 230 h 230"/>
              <a:gd name="T66" fmla="*/ 36 w 338"/>
              <a:gd name="T67" fmla="*/ 230 h 230"/>
              <a:gd name="T68" fmla="*/ 36 w 338"/>
              <a:gd name="T69" fmla="*/ 217 h 230"/>
              <a:gd name="T70" fmla="*/ 24 w 338"/>
              <a:gd name="T71" fmla="*/ 205 h 230"/>
              <a:gd name="T72" fmla="*/ 0 w 338"/>
              <a:gd name="T73" fmla="*/ 205 h 230"/>
              <a:gd name="T74" fmla="*/ 36 w 338"/>
              <a:gd name="T75" fmla="*/ 181 h 230"/>
              <a:gd name="T76" fmla="*/ 60 w 338"/>
              <a:gd name="T77" fmla="*/ 72 h 230"/>
              <a:gd name="T78" fmla="*/ 109 w 338"/>
              <a:gd name="T79" fmla="*/ 48 h 230"/>
              <a:gd name="T80" fmla="*/ 145 w 338"/>
              <a:gd name="T81" fmla="*/ 60 h 230"/>
              <a:gd name="T82" fmla="*/ 193 w 338"/>
              <a:gd name="T83" fmla="*/ 24 h 230"/>
              <a:gd name="T84" fmla="*/ 230 w 338"/>
              <a:gd name="T85" fmla="*/ 48 h 230"/>
              <a:gd name="T86" fmla="*/ 278 w 338"/>
              <a:gd name="T87" fmla="*/ 0 h 230"/>
              <a:gd name="T88" fmla="*/ 302 w 338"/>
              <a:gd name="T89" fmla="*/ 24 h 230"/>
              <a:gd name="T90" fmla="*/ 338 w 338"/>
              <a:gd name="T91" fmla="*/ 60 h 2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338" h="230">
                <a:moveTo>
                  <a:pt x="338" y="97"/>
                </a:moveTo>
                <a:lnTo>
                  <a:pt x="338" y="109"/>
                </a:lnTo>
                <a:lnTo>
                  <a:pt x="326" y="109"/>
                </a:lnTo>
                <a:lnTo>
                  <a:pt x="326" y="109"/>
                </a:lnTo>
                <a:lnTo>
                  <a:pt x="314" y="121"/>
                </a:lnTo>
                <a:lnTo>
                  <a:pt x="314" y="121"/>
                </a:lnTo>
                <a:lnTo>
                  <a:pt x="302" y="121"/>
                </a:lnTo>
                <a:lnTo>
                  <a:pt x="302" y="121"/>
                </a:lnTo>
                <a:lnTo>
                  <a:pt x="302" y="121"/>
                </a:lnTo>
                <a:lnTo>
                  <a:pt x="302" y="121"/>
                </a:lnTo>
                <a:lnTo>
                  <a:pt x="290" y="121"/>
                </a:lnTo>
                <a:lnTo>
                  <a:pt x="290" y="121"/>
                </a:lnTo>
                <a:lnTo>
                  <a:pt x="278" y="109"/>
                </a:lnTo>
                <a:lnTo>
                  <a:pt x="278" y="109"/>
                </a:lnTo>
                <a:lnTo>
                  <a:pt x="278" y="109"/>
                </a:lnTo>
                <a:lnTo>
                  <a:pt x="278" y="109"/>
                </a:lnTo>
                <a:lnTo>
                  <a:pt x="278" y="109"/>
                </a:lnTo>
                <a:lnTo>
                  <a:pt x="266" y="109"/>
                </a:lnTo>
                <a:lnTo>
                  <a:pt x="266" y="121"/>
                </a:lnTo>
                <a:lnTo>
                  <a:pt x="266" y="121"/>
                </a:lnTo>
                <a:lnTo>
                  <a:pt x="254" y="121"/>
                </a:lnTo>
                <a:lnTo>
                  <a:pt x="254" y="133"/>
                </a:lnTo>
                <a:lnTo>
                  <a:pt x="254" y="133"/>
                </a:lnTo>
                <a:lnTo>
                  <a:pt x="254" y="133"/>
                </a:lnTo>
                <a:lnTo>
                  <a:pt x="242" y="133"/>
                </a:lnTo>
                <a:lnTo>
                  <a:pt x="242" y="133"/>
                </a:lnTo>
                <a:lnTo>
                  <a:pt x="242" y="133"/>
                </a:lnTo>
                <a:lnTo>
                  <a:pt x="242" y="133"/>
                </a:lnTo>
                <a:lnTo>
                  <a:pt x="230" y="121"/>
                </a:lnTo>
                <a:lnTo>
                  <a:pt x="230" y="121"/>
                </a:lnTo>
                <a:lnTo>
                  <a:pt x="217" y="121"/>
                </a:lnTo>
                <a:lnTo>
                  <a:pt x="217" y="121"/>
                </a:lnTo>
                <a:lnTo>
                  <a:pt x="217" y="121"/>
                </a:lnTo>
                <a:lnTo>
                  <a:pt x="217" y="121"/>
                </a:lnTo>
                <a:lnTo>
                  <a:pt x="205" y="121"/>
                </a:lnTo>
                <a:lnTo>
                  <a:pt x="205" y="121"/>
                </a:lnTo>
                <a:lnTo>
                  <a:pt x="205" y="121"/>
                </a:lnTo>
                <a:lnTo>
                  <a:pt x="193" y="121"/>
                </a:lnTo>
                <a:lnTo>
                  <a:pt x="193" y="133"/>
                </a:lnTo>
                <a:lnTo>
                  <a:pt x="181" y="133"/>
                </a:lnTo>
                <a:lnTo>
                  <a:pt x="169" y="145"/>
                </a:lnTo>
                <a:lnTo>
                  <a:pt x="169" y="145"/>
                </a:lnTo>
                <a:lnTo>
                  <a:pt x="157" y="145"/>
                </a:lnTo>
                <a:lnTo>
                  <a:pt x="157" y="145"/>
                </a:lnTo>
                <a:lnTo>
                  <a:pt x="145" y="157"/>
                </a:lnTo>
                <a:lnTo>
                  <a:pt x="133" y="157"/>
                </a:lnTo>
                <a:lnTo>
                  <a:pt x="133" y="157"/>
                </a:lnTo>
                <a:lnTo>
                  <a:pt x="121" y="157"/>
                </a:lnTo>
                <a:lnTo>
                  <a:pt x="121" y="157"/>
                </a:lnTo>
                <a:lnTo>
                  <a:pt x="109" y="169"/>
                </a:lnTo>
                <a:lnTo>
                  <a:pt x="109" y="169"/>
                </a:lnTo>
                <a:lnTo>
                  <a:pt x="97" y="169"/>
                </a:lnTo>
                <a:lnTo>
                  <a:pt x="97" y="169"/>
                </a:lnTo>
                <a:lnTo>
                  <a:pt x="85" y="181"/>
                </a:lnTo>
                <a:lnTo>
                  <a:pt x="85" y="181"/>
                </a:lnTo>
                <a:lnTo>
                  <a:pt x="85" y="193"/>
                </a:lnTo>
                <a:lnTo>
                  <a:pt x="73" y="193"/>
                </a:lnTo>
                <a:lnTo>
                  <a:pt x="73" y="205"/>
                </a:lnTo>
                <a:lnTo>
                  <a:pt x="73" y="205"/>
                </a:lnTo>
                <a:lnTo>
                  <a:pt x="60" y="217"/>
                </a:lnTo>
                <a:lnTo>
                  <a:pt x="60" y="230"/>
                </a:lnTo>
                <a:lnTo>
                  <a:pt x="60" y="230"/>
                </a:lnTo>
                <a:lnTo>
                  <a:pt x="48" y="230"/>
                </a:lnTo>
                <a:lnTo>
                  <a:pt x="48" y="230"/>
                </a:lnTo>
                <a:lnTo>
                  <a:pt x="48" y="230"/>
                </a:lnTo>
                <a:lnTo>
                  <a:pt x="48" y="230"/>
                </a:lnTo>
                <a:lnTo>
                  <a:pt x="48" y="230"/>
                </a:lnTo>
                <a:lnTo>
                  <a:pt x="36" y="230"/>
                </a:lnTo>
                <a:lnTo>
                  <a:pt x="36" y="217"/>
                </a:lnTo>
                <a:lnTo>
                  <a:pt x="36" y="217"/>
                </a:lnTo>
                <a:lnTo>
                  <a:pt x="36" y="217"/>
                </a:lnTo>
                <a:lnTo>
                  <a:pt x="24" y="205"/>
                </a:lnTo>
                <a:lnTo>
                  <a:pt x="24" y="205"/>
                </a:lnTo>
                <a:lnTo>
                  <a:pt x="0" y="205"/>
                </a:lnTo>
                <a:lnTo>
                  <a:pt x="12" y="193"/>
                </a:lnTo>
                <a:lnTo>
                  <a:pt x="36" y="181"/>
                </a:lnTo>
                <a:lnTo>
                  <a:pt x="36" y="72"/>
                </a:lnTo>
                <a:lnTo>
                  <a:pt x="60" y="72"/>
                </a:lnTo>
                <a:lnTo>
                  <a:pt x="73" y="48"/>
                </a:lnTo>
                <a:lnTo>
                  <a:pt x="109" y="48"/>
                </a:lnTo>
                <a:lnTo>
                  <a:pt x="109" y="60"/>
                </a:lnTo>
                <a:lnTo>
                  <a:pt x="145" y="60"/>
                </a:lnTo>
                <a:lnTo>
                  <a:pt x="145" y="36"/>
                </a:lnTo>
                <a:lnTo>
                  <a:pt x="193" y="24"/>
                </a:lnTo>
                <a:lnTo>
                  <a:pt x="217" y="48"/>
                </a:lnTo>
                <a:lnTo>
                  <a:pt x="230" y="48"/>
                </a:lnTo>
                <a:lnTo>
                  <a:pt x="230" y="0"/>
                </a:lnTo>
                <a:lnTo>
                  <a:pt x="278" y="0"/>
                </a:lnTo>
                <a:lnTo>
                  <a:pt x="278" y="24"/>
                </a:lnTo>
                <a:lnTo>
                  <a:pt x="302" y="24"/>
                </a:lnTo>
                <a:lnTo>
                  <a:pt x="302" y="60"/>
                </a:lnTo>
                <a:lnTo>
                  <a:pt x="338" y="60"/>
                </a:lnTo>
                <a:lnTo>
                  <a:pt x="338" y="97"/>
                </a:lnTo>
                <a:close/>
              </a:path>
            </a:pathLst>
          </a:custGeom>
          <a:solidFill>
            <a:srgbClr val="FFFF00"/>
          </a:solidFill>
          <a:ln w="19050">
            <a:solidFill>
              <a:schemeClr val="accent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499726" name="Freeform 14"/>
          <p:cNvSpPr>
            <a:spLocks/>
          </p:cNvSpPr>
          <p:nvPr/>
        </p:nvSpPr>
        <p:spPr bwMode="auto">
          <a:xfrm>
            <a:off x="7859354" y="4081042"/>
            <a:ext cx="268874" cy="164231"/>
          </a:xfrm>
          <a:custGeom>
            <a:avLst/>
            <a:gdLst>
              <a:gd name="T0" fmla="*/ 0 w 253"/>
              <a:gd name="T1" fmla="*/ 169 h 169"/>
              <a:gd name="T2" fmla="*/ 36 w 253"/>
              <a:gd name="T3" fmla="*/ 169 h 169"/>
              <a:gd name="T4" fmla="*/ 60 w 253"/>
              <a:gd name="T5" fmla="*/ 169 h 169"/>
              <a:gd name="T6" fmla="*/ 72 w 253"/>
              <a:gd name="T7" fmla="*/ 157 h 169"/>
              <a:gd name="T8" fmla="*/ 84 w 253"/>
              <a:gd name="T9" fmla="*/ 157 h 169"/>
              <a:gd name="T10" fmla="*/ 96 w 253"/>
              <a:gd name="T11" fmla="*/ 157 h 169"/>
              <a:gd name="T12" fmla="*/ 96 w 253"/>
              <a:gd name="T13" fmla="*/ 157 h 169"/>
              <a:gd name="T14" fmla="*/ 108 w 253"/>
              <a:gd name="T15" fmla="*/ 145 h 169"/>
              <a:gd name="T16" fmla="*/ 108 w 253"/>
              <a:gd name="T17" fmla="*/ 145 h 169"/>
              <a:gd name="T18" fmla="*/ 133 w 253"/>
              <a:gd name="T19" fmla="*/ 133 h 169"/>
              <a:gd name="T20" fmla="*/ 133 w 253"/>
              <a:gd name="T21" fmla="*/ 133 h 169"/>
              <a:gd name="T22" fmla="*/ 145 w 253"/>
              <a:gd name="T23" fmla="*/ 133 h 169"/>
              <a:gd name="T24" fmla="*/ 145 w 253"/>
              <a:gd name="T25" fmla="*/ 133 h 169"/>
              <a:gd name="T26" fmla="*/ 157 w 253"/>
              <a:gd name="T27" fmla="*/ 133 h 169"/>
              <a:gd name="T28" fmla="*/ 169 w 253"/>
              <a:gd name="T29" fmla="*/ 121 h 169"/>
              <a:gd name="T30" fmla="*/ 181 w 253"/>
              <a:gd name="T31" fmla="*/ 121 h 169"/>
              <a:gd name="T32" fmla="*/ 193 w 253"/>
              <a:gd name="T33" fmla="*/ 121 h 169"/>
              <a:gd name="T34" fmla="*/ 205 w 253"/>
              <a:gd name="T35" fmla="*/ 121 h 169"/>
              <a:gd name="T36" fmla="*/ 217 w 253"/>
              <a:gd name="T37" fmla="*/ 109 h 169"/>
              <a:gd name="T38" fmla="*/ 229 w 253"/>
              <a:gd name="T39" fmla="*/ 109 h 169"/>
              <a:gd name="T40" fmla="*/ 253 w 253"/>
              <a:gd name="T41" fmla="*/ 97 h 169"/>
              <a:gd name="T42" fmla="*/ 229 w 253"/>
              <a:gd name="T43" fmla="*/ 0 h 169"/>
              <a:gd name="T44" fmla="*/ 157 w 253"/>
              <a:gd name="T45" fmla="*/ 0 h 169"/>
              <a:gd name="T46" fmla="*/ 133 w 253"/>
              <a:gd name="T47" fmla="*/ 12 h 169"/>
              <a:gd name="T48" fmla="*/ 96 w 253"/>
              <a:gd name="T49" fmla="*/ 36 h 169"/>
              <a:gd name="T50" fmla="*/ 84 w 253"/>
              <a:gd name="T51" fmla="*/ 48 h 169"/>
              <a:gd name="T52" fmla="*/ 36 w 253"/>
              <a:gd name="T53" fmla="*/ 48 h 169"/>
              <a:gd name="T54" fmla="*/ 36 w 253"/>
              <a:gd name="T55" fmla="*/ 84 h 169"/>
              <a:gd name="T56" fmla="*/ 0 w 253"/>
              <a:gd name="T57" fmla="*/ 97 h 169"/>
              <a:gd name="T58" fmla="*/ 0 w 253"/>
              <a:gd name="T59" fmla="*/ 169 h 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253" h="169">
                <a:moveTo>
                  <a:pt x="0" y="169"/>
                </a:moveTo>
                <a:lnTo>
                  <a:pt x="36" y="169"/>
                </a:lnTo>
                <a:lnTo>
                  <a:pt x="60" y="169"/>
                </a:lnTo>
                <a:lnTo>
                  <a:pt x="72" y="157"/>
                </a:lnTo>
                <a:lnTo>
                  <a:pt x="84" y="157"/>
                </a:lnTo>
                <a:lnTo>
                  <a:pt x="96" y="157"/>
                </a:lnTo>
                <a:lnTo>
                  <a:pt x="96" y="157"/>
                </a:lnTo>
                <a:lnTo>
                  <a:pt x="108" y="145"/>
                </a:lnTo>
                <a:lnTo>
                  <a:pt x="108" y="145"/>
                </a:lnTo>
                <a:lnTo>
                  <a:pt x="133" y="133"/>
                </a:lnTo>
                <a:lnTo>
                  <a:pt x="133" y="133"/>
                </a:lnTo>
                <a:lnTo>
                  <a:pt x="145" y="133"/>
                </a:lnTo>
                <a:lnTo>
                  <a:pt x="145" y="133"/>
                </a:lnTo>
                <a:lnTo>
                  <a:pt x="157" y="133"/>
                </a:lnTo>
                <a:lnTo>
                  <a:pt x="169" y="121"/>
                </a:lnTo>
                <a:lnTo>
                  <a:pt x="181" y="121"/>
                </a:lnTo>
                <a:lnTo>
                  <a:pt x="193" y="121"/>
                </a:lnTo>
                <a:lnTo>
                  <a:pt x="205" y="121"/>
                </a:lnTo>
                <a:lnTo>
                  <a:pt x="217" y="109"/>
                </a:lnTo>
                <a:lnTo>
                  <a:pt x="229" y="109"/>
                </a:lnTo>
                <a:lnTo>
                  <a:pt x="253" y="97"/>
                </a:lnTo>
                <a:lnTo>
                  <a:pt x="229" y="0"/>
                </a:lnTo>
                <a:lnTo>
                  <a:pt x="157" y="0"/>
                </a:lnTo>
                <a:lnTo>
                  <a:pt x="133" y="12"/>
                </a:lnTo>
                <a:lnTo>
                  <a:pt x="96" y="36"/>
                </a:lnTo>
                <a:lnTo>
                  <a:pt x="84" y="48"/>
                </a:lnTo>
                <a:lnTo>
                  <a:pt x="36" y="48"/>
                </a:lnTo>
                <a:lnTo>
                  <a:pt x="36" y="84"/>
                </a:lnTo>
                <a:lnTo>
                  <a:pt x="0" y="97"/>
                </a:lnTo>
                <a:lnTo>
                  <a:pt x="0" y="169"/>
                </a:lnTo>
                <a:close/>
              </a:path>
            </a:pathLst>
          </a:custGeom>
          <a:solidFill>
            <a:srgbClr val="FF0000"/>
          </a:solidFill>
          <a:ln w="19050">
            <a:solidFill>
              <a:schemeClr val="accent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499727" name="Freeform 15"/>
          <p:cNvSpPr>
            <a:spLocks/>
          </p:cNvSpPr>
          <p:nvPr/>
        </p:nvSpPr>
        <p:spPr bwMode="auto">
          <a:xfrm>
            <a:off x="8305539" y="3881927"/>
            <a:ext cx="242714" cy="257248"/>
          </a:xfrm>
          <a:custGeom>
            <a:avLst/>
            <a:gdLst>
              <a:gd name="T0" fmla="*/ 230 w 230"/>
              <a:gd name="T1" fmla="*/ 12 h 266"/>
              <a:gd name="T2" fmla="*/ 230 w 230"/>
              <a:gd name="T3" fmla="*/ 25 h 266"/>
              <a:gd name="T4" fmla="*/ 230 w 230"/>
              <a:gd name="T5" fmla="*/ 25 h 266"/>
              <a:gd name="T6" fmla="*/ 230 w 230"/>
              <a:gd name="T7" fmla="*/ 25 h 266"/>
              <a:gd name="T8" fmla="*/ 230 w 230"/>
              <a:gd name="T9" fmla="*/ 37 h 266"/>
              <a:gd name="T10" fmla="*/ 230 w 230"/>
              <a:gd name="T11" fmla="*/ 37 h 266"/>
              <a:gd name="T12" fmla="*/ 218 w 230"/>
              <a:gd name="T13" fmla="*/ 37 h 266"/>
              <a:gd name="T14" fmla="*/ 218 w 230"/>
              <a:gd name="T15" fmla="*/ 37 h 266"/>
              <a:gd name="T16" fmla="*/ 218 w 230"/>
              <a:gd name="T17" fmla="*/ 37 h 266"/>
              <a:gd name="T18" fmla="*/ 218 w 230"/>
              <a:gd name="T19" fmla="*/ 49 h 266"/>
              <a:gd name="T20" fmla="*/ 206 w 230"/>
              <a:gd name="T21" fmla="*/ 49 h 266"/>
              <a:gd name="T22" fmla="*/ 206 w 230"/>
              <a:gd name="T23" fmla="*/ 61 h 266"/>
              <a:gd name="T24" fmla="*/ 194 w 230"/>
              <a:gd name="T25" fmla="*/ 61 h 266"/>
              <a:gd name="T26" fmla="*/ 182 w 230"/>
              <a:gd name="T27" fmla="*/ 73 h 266"/>
              <a:gd name="T28" fmla="*/ 182 w 230"/>
              <a:gd name="T29" fmla="*/ 73 h 266"/>
              <a:gd name="T30" fmla="*/ 169 w 230"/>
              <a:gd name="T31" fmla="*/ 85 h 266"/>
              <a:gd name="T32" fmla="*/ 169 w 230"/>
              <a:gd name="T33" fmla="*/ 85 h 266"/>
              <a:gd name="T34" fmla="*/ 169 w 230"/>
              <a:gd name="T35" fmla="*/ 97 h 266"/>
              <a:gd name="T36" fmla="*/ 169 w 230"/>
              <a:gd name="T37" fmla="*/ 97 h 266"/>
              <a:gd name="T38" fmla="*/ 169 w 230"/>
              <a:gd name="T39" fmla="*/ 109 h 266"/>
              <a:gd name="T40" fmla="*/ 169 w 230"/>
              <a:gd name="T41" fmla="*/ 109 h 266"/>
              <a:gd name="T42" fmla="*/ 157 w 230"/>
              <a:gd name="T43" fmla="*/ 121 h 266"/>
              <a:gd name="T44" fmla="*/ 157 w 230"/>
              <a:gd name="T45" fmla="*/ 133 h 266"/>
              <a:gd name="T46" fmla="*/ 157 w 230"/>
              <a:gd name="T47" fmla="*/ 145 h 266"/>
              <a:gd name="T48" fmla="*/ 145 w 230"/>
              <a:gd name="T49" fmla="*/ 157 h 266"/>
              <a:gd name="T50" fmla="*/ 145 w 230"/>
              <a:gd name="T51" fmla="*/ 170 h 266"/>
              <a:gd name="T52" fmla="*/ 133 w 230"/>
              <a:gd name="T53" fmla="*/ 182 h 266"/>
              <a:gd name="T54" fmla="*/ 133 w 230"/>
              <a:gd name="T55" fmla="*/ 194 h 266"/>
              <a:gd name="T56" fmla="*/ 121 w 230"/>
              <a:gd name="T57" fmla="*/ 206 h 266"/>
              <a:gd name="T58" fmla="*/ 109 w 230"/>
              <a:gd name="T59" fmla="*/ 218 h 266"/>
              <a:gd name="T60" fmla="*/ 109 w 230"/>
              <a:gd name="T61" fmla="*/ 218 h 266"/>
              <a:gd name="T62" fmla="*/ 109 w 230"/>
              <a:gd name="T63" fmla="*/ 218 h 266"/>
              <a:gd name="T64" fmla="*/ 97 w 230"/>
              <a:gd name="T65" fmla="*/ 230 h 266"/>
              <a:gd name="T66" fmla="*/ 97 w 230"/>
              <a:gd name="T67" fmla="*/ 230 h 266"/>
              <a:gd name="T68" fmla="*/ 85 w 230"/>
              <a:gd name="T69" fmla="*/ 242 h 266"/>
              <a:gd name="T70" fmla="*/ 85 w 230"/>
              <a:gd name="T71" fmla="*/ 242 h 266"/>
              <a:gd name="T72" fmla="*/ 73 w 230"/>
              <a:gd name="T73" fmla="*/ 254 h 266"/>
              <a:gd name="T74" fmla="*/ 61 w 230"/>
              <a:gd name="T75" fmla="*/ 254 h 266"/>
              <a:gd name="T76" fmla="*/ 49 w 230"/>
              <a:gd name="T77" fmla="*/ 266 h 266"/>
              <a:gd name="T78" fmla="*/ 49 w 230"/>
              <a:gd name="T79" fmla="*/ 170 h 266"/>
              <a:gd name="T80" fmla="*/ 0 w 230"/>
              <a:gd name="T81" fmla="*/ 133 h 266"/>
              <a:gd name="T82" fmla="*/ 12 w 230"/>
              <a:gd name="T83" fmla="*/ 85 h 266"/>
              <a:gd name="T84" fmla="*/ 25 w 230"/>
              <a:gd name="T85" fmla="*/ 85 h 266"/>
              <a:gd name="T86" fmla="*/ 49 w 230"/>
              <a:gd name="T87" fmla="*/ 85 h 266"/>
              <a:gd name="T88" fmla="*/ 61 w 230"/>
              <a:gd name="T89" fmla="*/ 85 h 266"/>
              <a:gd name="T90" fmla="*/ 61 w 230"/>
              <a:gd name="T91" fmla="*/ 73 h 266"/>
              <a:gd name="T92" fmla="*/ 85 w 230"/>
              <a:gd name="T93" fmla="*/ 61 h 266"/>
              <a:gd name="T94" fmla="*/ 85 w 230"/>
              <a:gd name="T95" fmla="*/ 37 h 266"/>
              <a:gd name="T96" fmla="*/ 121 w 230"/>
              <a:gd name="T97" fmla="*/ 25 h 266"/>
              <a:gd name="T98" fmla="*/ 133 w 230"/>
              <a:gd name="T99" fmla="*/ 0 h 266"/>
              <a:gd name="T100" fmla="*/ 206 w 230"/>
              <a:gd name="T101" fmla="*/ 12 h 266"/>
              <a:gd name="T102" fmla="*/ 230 w 230"/>
              <a:gd name="T103" fmla="*/ 12 h 2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230" h="266">
                <a:moveTo>
                  <a:pt x="230" y="12"/>
                </a:moveTo>
                <a:lnTo>
                  <a:pt x="230" y="25"/>
                </a:lnTo>
                <a:lnTo>
                  <a:pt x="230" y="25"/>
                </a:lnTo>
                <a:lnTo>
                  <a:pt x="230" y="25"/>
                </a:lnTo>
                <a:lnTo>
                  <a:pt x="230" y="37"/>
                </a:lnTo>
                <a:lnTo>
                  <a:pt x="230" y="37"/>
                </a:lnTo>
                <a:lnTo>
                  <a:pt x="218" y="37"/>
                </a:lnTo>
                <a:lnTo>
                  <a:pt x="218" y="37"/>
                </a:lnTo>
                <a:lnTo>
                  <a:pt x="218" y="37"/>
                </a:lnTo>
                <a:lnTo>
                  <a:pt x="218" y="49"/>
                </a:lnTo>
                <a:lnTo>
                  <a:pt x="206" y="49"/>
                </a:lnTo>
                <a:lnTo>
                  <a:pt x="206" y="61"/>
                </a:lnTo>
                <a:lnTo>
                  <a:pt x="194" y="61"/>
                </a:lnTo>
                <a:lnTo>
                  <a:pt x="182" y="73"/>
                </a:lnTo>
                <a:lnTo>
                  <a:pt x="182" y="73"/>
                </a:lnTo>
                <a:lnTo>
                  <a:pt x="169" y="85"/>
                </a:lnTo>
                <a:lnTo>
                  <a:pt x="169" y="85"/>
                </a:lnTo>
                <a:lnTo>
                  <a:pt x="169" y="97"/>
                </a:lnTo>
                <a:lnTo>
                  <a:pt x="169" y="97"/>
                </a:lnTo>
                <a:lnTo>
                  <a:pt x="169" y="109"/>
                </a:lnTo>
                <a:lnTo>
                  <a:pt x="169" y="109"/>
                </a:lnTo>
                <a:lnTo>
                  <a:pt x="157" y="121"/>
                </a:lnTo>
                <a:lnTo>
                  <a:pt x="157" y="133"/>
                </a:lnTo>
                <a:lnTo>
                  <a:pt x="157" y="145"/>
                </a:lnTo>
                <a:lnTo>
                  <a:pt x="145" y="157"/>
                </a:lnTo>
                <a:lnTo>
                  <a:pt x="145" y="170"/>
                </a:lnTo>
                <a:lnTo>
                  <a:pt x="133" y="182"/>
                </a:lnTo>
                <a:lnTo>
                  <a:pt x="133" y="194"/>
                </a:lnTo>
                <a:lnTo>
                  <a:pt x="121" y="206"/>
                </a:lnTo>
                <a:lnTo>
                  <a:pt x="109" y="218"/>
                </a:lnTo>
                <a:lnTo>
                  <a:pt x="109" y="218"/>
                </a:lnTo>
                <a:lnTo>
                  <a:pt x="109" y="218"/>
                </a:lnTo>
                <a:lnTo>
                  <a:pt x="97" y="230"/>
                </a:lnTo>
                <a:lnTo>
                  <a:pt x="97" y="230"/>
                </a:lnTo>
                <a:lnTo>
                  <a:pt x="85" y="242"/>
                </a:lnTo>
                <a:lnTo>
                  <a:pt x="85" y="242"/>
                </a:lnTo>
                <a:lnTo>
                  <a:pt x="73" y="254"/>
                </a:lnTo>
                <a:lnTo>
                  <a:pt x="61" y="254"/>
                </a:lnTo>
                <a:lnTo>
                  <a:pt x="49" y="266"/>
                </a:lnTo>
                <a:lnTo>
                  <a:pt x="49" y="170"/>
                </a:lnTo>
                <a:lnTo>
                  <a:pt x="0" y="133"/>
                </a:lnTo>
                <a:lnTo>
                  <a:pt x="12" y="85"/>
                </a:lnTo>
                <a:lnTo>
                  <a:pt x="25" y="85"/>
                </a:lnTo>
                <a:lnTo>
                  <a:pt x="49" y="85"/>
                </a:lnTo>
                <a:lnTo>
                  <a:pt x="61" y="85"/>
                </a:lnTo>
                <a:lnTo>
                  <a:pt x="61" y="73"/>
                </a:lnTo>
                <a:lnTo>
                  <a:pt x="85" y="61"/>
                </a:lnTo>
                <a:lnTo>
                  <a:pt x="85" y="37"/>
                </a:lnTo>
                <a:lnTo>
                  <a:pt x="121" y="25"/>
                </a:lnTo>
                <a:lnTo>
                  <a:pt x="133" y="0"/>
                </a:lnTo>
                <a:lnTo>
                  <a:pt x="206" y="12"/>
                </a:lnTo>
                <a:lnTo>
                  <a:pt x="230" y="12"/>
                </a:lnTo>
                <a:close/>
              </a:path>
            </a:pathLst>
          </a:custGeom>
          <a:solidFill>
            <a:srgbClr val="FF0000"/>
          </a:solidFill>
          <a:ln w="19050">
            <a:solidFill>
              <a:schemeClr val="accent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499728" name="Freeform 16"/>
          <p:cNvSpPr>
            <a:spLocks/>
          </p:cNvSpPr>
          <p:nvPr/>
        </p:nvSpPr>
        <p:spPr bwMode="auto">
          <a:xfrm>
            <a:off x="8243043" y="3422663"/>
            <a:ext cx="672913" cy="459267"/>
          </a:xfrm>
          <a:custGeom>
            <a:avLst/>
            <a:gdLst>
              <a:gd name="T0" fmla="*/ 0 w 640"/>
              <a:gd name="T1" fmla="*/ 181 h 471"/>
              <a:gd name="T2" fmla="*/ 109 w 640"/>
              <a:gd name="T3" fmla="*/ 169 h 471"/>
              <a:gd name="T4" fmla="*/ 97 w 640"/>
              <a:gd name="T5" fmla="*/ 205 h 471"/>
              <a:gd name="T6" fmla="*/ 85 w 640"/>
              <a:gd name="T7" fmla="*/ 254 h 471"/>
              <a:gd name="T8" fmla="*/ 109 w 640"/>
              <a:gd name="T9" fmla="*/ 266 h 471"/>
              <a:gd name="T10" fmla="*/ 121 w 640"/>
              <a:gd name="T11" fmla="*/ 290 h 471"/>
              <a:gd name="T12" fmla="*/ 145 w 640"/>
              <a:gd name="T13" fmla="*/ 290 h 471"/>
              <a:gd name="T14" fmla="*/ 145 w 640"/>
              <a:gd name="T15" fmla="*/ 314 h 471"/>
              <a:gd name="T16" fmla="*/ 193 w 640"/>
              <a:gd name="T17" fmla="*/ 314 h 471"/>
              <a:gd name="T18" fmla="*/ 193 w 640"/>
              <a:gd name="T19" fmla="*/ 435 h 471"/>
              <a:gd name="T20" fmla="*/ 229 w 640"/>
              <a:gd name="T21" fmla="*/ 447 h 471"/>
              <a:gd name="T22" fmla="*/ 229 w 640"/>
              <a:gd name="T23" fmla="*/ 471 h 471"/>
              <a:gd name="T24" fmla="*/ 266 w 640"/>
              <a:gd name="T25" fmla="*/ 471 h 471"/>
              <a:gd name="T26" fmla="*/ 278 w 640"/>
              <a:gd name="T27" fmla="*/ 423 h 471"/>
              <a:gd name="T28" fmla="*/ 338 w 640"/>
              <a:gd name="T29" fmla="*/ 411 h 471"/>
              <a:gd name="T30" fmla="*/ 350 w 640"/>
              <a:gd name="T31" fmla="*/ 375 h 471"/>
              <a:gd name="T32" fmla="*/ 362 w 640"/>
              <a:gd name="T33" fmla="*/ 314 h 471"/>
              <a:gd name="T34" fmla="*/ 459 w 640"/>
              <a:gd name="T35" fmla="*/ 242 h 471"/>
              <a:gd name="T36" fmla="*/ 555 w 640"/>
              <a:gd name="T37" fmla="*/ 230 h 471"/>
              <a:gd name="T38" fmla="*/ 555 w 640"/>
              <a:gd name="T39" fmla="*/ 193 h 471"/>
              <a:gd name="T40" fmla="*/ 640 w 640"/>
              <a:gd name="T41" fmla="*/ 169 h 471"/>
              <a:gd name="T42" fmla="*/ 604 w 640"/>
              <a:gd name="T43" fmla="*/ 121 h 471"/>
              <a:gd name="T44" fmla="*/ 580 w 640"/>
              <a:gd name="T45" fmla="*/ 121 h 471"/>
              <a:gd name="T46" fmla="*/ 543 w 640"/>
              <a:gd name="T47" fmla="*/ 85 h 471"/>
              <a:gd name="T48" fmla="*/ 555 w 640"/>
              <a:gd name="T49" fmla="*/ 72 h 471"/>
              <a:gd name="T50" fmla="*/ 507 w 640"/>
              <a:gd name="T51" fmla="*/ 60 h 471"/>
              <a:gd name="T52" fmla="*/ 471 w 640"/>
              <a:gd name="T53" fmla="*/ 12 h 471"/>
              <a:gd name="T54" fmla="*/ 435 w 640"/>
              <a:gd name="T55" fmla="*/ 0 h 471"/>
              <a:gd name="T56" fmla="*/ 411 w 640"/>
              <a:gd name="T57" fmla="*/ 24 h 471"/>
              <a:gd name="T58" fmla="*/ 411 w 640"/>
              <a:gd name="T59" fmla="*/ 60 h 471"/>
              <a:gd name="T60" fmla="*/ 338 w 640"/>
              <a:gd name="T61" fmla="*/ 72 h 471"/>
              <a:gd name="T62" fmla="*/ 326 w 640"/>
              <a:gd name="T63" fmla="*/ 36 h 471"/>
              <a:gd name="T64" fmla="*/ 266 w 640"/>
              <a:gd name="T65" fmla="*/ 36 h 471"/>
              <a:gd name="T66" fmla="*/ 266 w 640"/>
              <a:gd name="T67" fmla="*/ 109 h 471"/>
              <a:gd name="T68" fmla="*/ 181 w 640"/>
              <a:gd name="T69" fmla="*/ 157 h 471"/>
              <a:gd name="T70" fmla="*/ 181 w 640"/>
              <a:gd name="T71" fmla="*/ 60 h 471"/>
              <a:gd name="T72" fmla="*/ 145 w 640"/>
              <a:gd name="T73" fmla="*/ 60 h 471"/>
              <a:gd name="T74" fmla="*/ 121 w 640"/>
              <a:gd name="T75" fmla="*/ 36 h 471"/>
              <a:gd name="T76" fmla="*/ 36 w 640"/>
              <a:gd name="T77" fmla="*/ 36 h 471"/>
              <a:gd name="T78" fmla="*/ 36 w 640"/>
              <a:gd name="T79" fmla="*/ 85 h 471"/>
              <a:gd name="T80" fmla="*/ 24 w 640"/>
              <a:gd name="T81" fmla="*/ 97 h 471"/>
              <a:gd name="T82" fmla="*/ 24 w 640"/>
              <a:gd name="T83" fmla="*/ 133 h 471"/>
              <a:gd name="T84" fmla="*/ 0 w 640"/>
              <a:gd name="T85" fmla="*/ 145 h 471"/>
              <a:gd name="T86" fmla="*/ 0 w 640"/>
              <a:gd name="T87" fmla="*/ 181 h 4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640" h="471">
                <a:moveTo>
                  <a:pt x="0" y="181"/>
                </a:moveTo>
                <a:lnTo>
                  <a:pt x="109" y="169"/>
                </a:lnTo>
                <a:lnTo>
                  <a:pt x="97" y="205"/>
                </a:lnTo>
                <a:lnTo>
                  <a:pt x="85" y="254"/>
                </a:lnTo>
                <a:lnTo>
                  <a:pt x="109" y="266"/>
                </a:lnTo>
                <a:lnTo>
                  <a:pt x="121" y="290"/>
                </a:lnTo>
                <a:lnTo>
                  <a:pt x="145" y="290"/>
                </a:lnTo>
                <a:lnTo>
                  <a:pt x="145" y="314"/>
                </a:lnTo>
                <a:lnTo>
                  <a:pt x="193" y="314"/>
                </a:lnTo>
                <a:lnTo>
                  <a:pt x="193" y="435"/>
                </a:lnTo>
                <a:lnTo>
                  <a:pt x="229" y="447"/>
                </a:lnTo>
                <a:lnTo>
                  <a:pt x="229" y="471"/>
                </a:lnTo>
                <a:lnTo>
                  <a:pt x="266" y="471"/>
                </a:lnTo>
                <a:lnTo>
                  <a:pt x="278" y="423"/>
                </a:lnTo>
                <a:lnTo>
                  <a:pt x="338" y="411"/>
                </a:lnTo>
                <a:lnTo>
                  <a:pt x="350" y="375"/>
                </a:lnTo>
                <a:lnTo>
                  <a:pt x="362" y="314"/>
                </a:lnTo>
                <a:lnTo>
                  <a:pt x="459" y="242"/>
                </a:lnTo>
                <a:lnTo>
                  <a:pt x="555" y="230"/>
                </a:lnTo>
                <a:lnTo>
                  <a:pt x="555" y="193"/>
                </a:lnTo>
                <a:lnTo>
                  <a:pt x="640" y="169"/>
                </a:lnTo>
                <a:lnTo>
                  <a:pt x="604" y="121"/>
                </a:lnTo>
                <a:lnTo>
                  <a:pt x="580" y="121"/>
                </a:lnTo>
                <a:lnTo>
                  <a:pt x="543" y="85"/>
                </a:lnTo>
                <a:lnTo>
                  <a:pt x="555" y="72"/>
                </a:lnTo>
                <a:lnTo>
                  <a:pt x="507" y="60"/>
                </a:lnTo>
                <a:lnTo>
                  <a:pt x="471" y="12"/>
                </a:lnTo>
                <a:lnTo>
                  <a:pt x="435" y="0"/>
                </a:lnTo>
                <a:lnTo>
                  <a:pt x="411" y="24"/>
                </a:lnTo>
                <a:lnTo>
                  <a:pt x="411" y="60"/>
                </a:lnTo>
                <a:lnTo>
                  <a:pt x="338" y="72"/>
                </a:lnTo>
                <a:lnTo>
                  <a:pt x="326" y="36"/>
                </a:lnTo>
                <a:lnTo>
                  <a:pt x="266" y="36"/>
                </a:lnTo>
                <a:lnTo>
                  <a:pt x="266" y="109"/>
                </a:lnTo>
                <a:lnTo>
                  <a:pt x="181" y="157"/>
                </a:lnTo>
                <a:lnTo>
                  <a:pt x="181" y="60"/>
                </a:lnTo>
                <a:lnTo>
                  <a:pt x="145" y="60"/>
                </a:lnTo>
                <a:lnTo>
                  <a:pt x="121" y="36"/>
                </a:lnTo>
                <a:lnTo>
                  <a:pt x="36" y="36"/>
                </a:lnTo>
                <a:lnTo>
                  <a:pt x="36" y="85"/>
                </a:lnTo>
                <a:lnTo>
                  <a:pt x="24" y="97"/>
                </a:lnTo>
                <a:lnTo>
                  <a:pt x="24" y="133"/>
                </a:lnTo>
                <a:lnTo>
                  <a:pt x="0" y="145"/>
                </a:lnTo>
                <a:lnTo>
                  <a:pt x="0" y="181"/>
                </a:lnTo>
                <a:close/>
              </a:path>
            </a:pathLst>
          </a:custGeom>
          <a:solidFill>
            <a:srgbClr val="FF0000"/>
          </a:solidFill>
          <a:ln w="19050">
            <a:solidFill>
              <a:schemeClr val="accent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499729" name="Freeform 17"/>
          <p:cNvSpPr>
            <a:spLocks/>
          </p:cNvSpPr>
          <p:nvPr/>
        </p:nvSpPr>
        <p:spPr bwMode="auto">
          <a:xfrm>
            <a:off x="8522091" y="3518583"/>
            <a:ext cx="572631" cy="373518"/>
          </a:xfrm>
          <a:custGeom>
            <a:avLst/>
            <a:gdLst>
              <a:gd name="T0" fmla="*/ 302 w 543"/>
              <a:gd name="T1" fmla="*/ 133 h 386"/>
              <a:gd name="T2" fmla="*/ 96 w 543"/>
              <a:gd name="T3" fmla="*/ 217 h 386"/>
              <a:gd name="T4" fmla="*/ 60 w 543"/>
              <a:gd name="T5" fmla="*/ 314 h 386"/>
              <a:gd name="T6" fmla="*/ 0 w 543"/>
              <a:gd name="T7" fmla="*/ 386 h 386"/>
              <a:gd name="T8" fmla="*/ 36 w 543"/>
              <a:gd name="T9" fmla="*/ 374 h 386"/>
              <a:gd name="T10" fmla="*/ 36 w 543"/>
              <a:gd name="T11" fmla="*/ 362 h 386"/>
              <a:gd name="T12" fmla="*/ 48 w 543"/>
              <a:gd name="T13" fmla="*/ 350 h 386"/>
              <a:gd name="T14" fmla="*/ 60 w 543"/>
              <a:gd name="T15" fmla="*/ 338 h 386"/>
              <a:gd name="T16" fmla="*/ 72 w 543"/>
              <a:gd name="T17" fmla="*/ 338 h 386"/>
              <a:gd name="T18" fmla="*/ 84 w 543"/>
              <a:gd name="T19" fmla="*/ 338 h 386"/>
              <a:gd name="T20" fmla="*/ 96 w 543"/>
              <a:gd name="T21" fmla="*/ 338 h 386"/>
              <a:gd name="T22" fmla="*/ 132 w 543"/>
              <a:gd name="T23" fmla="*/ 326 h 386"/>
              <a:gd name="T24" fmla="*/ 157 w 543"/>
              <a:gd name="T25" fmla="*/ 326 h 386"/>
              <a:gd name="T26" fmla="*/ 157 w 543"/>
              <a:gd name="T27" fmla="*/ 326 h 386"/>
              <a:gd name="T28" fmla="*/ 169 w 543"/>
              <a:gd name="T29" fmla="*/ 314 h 386"/>
              <a:gd name="T30" fmla="*/ 193 w 543"/>
              <a:gd name="T31" fmla="*/ 302 h 386"/>
              <a:gd name="T32" fmla="*/ 205 w 543"/>
              <a:gd name="T33" fmla="*/ 290 h 386"/>
              <a:gd name="T34" fmla="*/ 217 w 543"/>
              <a:gd name="T35" fmla="*/ 266 h 386"/>
              <a:gd name="T36" fmla="*/ 229 w 543"/>
              <a:gd name="T37" fmla="*/ 253 h 386"/>
              <a:gd name="T38" fmla="*/ 241 w 543"/>
              <a:gd name="T39" fmla="*/ 241 h 386"/>
              <a:gd name="T40" fmla="*/ 265 w 543"/>
              <a:gd name="T41" fmla="*/ 229 h 386"/>
              <a:gd name="T42" fmla="*/ 302 w 543"/>
              <a:gd name="T43" fmla="*/ 217 h 386"/>
              <a:gd name="T44" fmla="*/ 374 w 543"/>
              <a:gd name="T45" fmla="*/ 181 h 386"/>
              <a:gd name="T46" fmla="*/ 422 w 543"/>
              <a:gd name="T47" fmla="*/ 169 h 386"/>
              <a:gd name="T48" fmla="*/ 446 w 543"/>
              <a:gd name="T49" fmla="*/ 145 h 386"/>
              <a:gd name="T50" fmla="*/ 459 w 543"/>
              <a:gd name="T51" fmla="*/ 145 h 386"/>
              <a:gd name="T52" fmla="*/ 471 w 543"/>
              <a:gd name="T53" fmla="*/ 133 h 386"/>
              <a:gd name="T54" fmla="*/ 495 w 543"/>
              <a:gd name="T55" fmla="*/ 133 h 386"/>
              <a:gd name="T56" fmla="*/ 507 w 543"/>
              <a:gd name="T57" fmla="*/ 133 h 386"/>
              <a:gd name="T58" fmla="*/ 519 w 543"/>
              <a:gd name="T59" fmla="*/ 121 h 386"/>
              <a:gd name="T60" fmla="*/ 519 w 543"/>
              <a:gd name="T61" fmla="*/ 121 h 386"/>
              <a:gd name="T62" fmla="*/ 531 w 543"/>
              <a:gd name="T63" fmla="*/ 72 h 386"/>
              <a:gd name="T64" fmla="*/ 519 w 543"/>
              <a:gd name="T65" fmla="*/ 0 h 386"/>
              <a:gd name="T66" fmla="*/ 410 w 543"/>
              <a:gd name="T67" fmla="*/ 72 h 386"/>
              <a:gd name="T68" fmla="*/ 289 w 543"/>
              <a:gd name="T69" fmla="*/ 96 h 3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543" h="386">
                <a:moveTo>
                  <a:pt x="289" y="96"/>
                </a:moveTo>
                <a:lnTo>
                  <a:pt x="302" y="133"/>
                </a:lnTo>
                <a:lnTo>
                  <a:pt x="193" y="145"/>
                </a:lnTo>
                <a:lnTo>
                  <a:pt x="96" y="217"/>
                </a:lnTo>
                <a:lnTo>
                  <a:pt x="84" y="278"/>
                </a:lnTo>
                <a:lnTo>
                  <a:pt x="60" y="314"/>
                </a:lnTo>
                <a:lnTo>
                  <a:pt x="12" y="326"/>
                </a:lnTo>
                <a:lnTo>
                  <a:pt x="0" y="386"/>
                </a:lnTo>
                <a:lnTo>
                  <a:pt x="24" y="386"/>
                </a:lnTo>
                <a:lnTo>
                  <a:pt x="36" y="374"/>
                </a:lnTo>
                <a:lnTo>
                  <a:pt x="36" y="362"/>
                </a:lnTo>
                <a:lnTo>
                  <a:pt x="36" y="362"/>
                </a:lnTo>
                <a:lnTo>
                  <a:pt x="48" y="362"/>
                </a:lnTo>
                <a:lnTo>
                  <a:pt x="48" y="350"/>
                </a:lnTo>
                <a:lnTo>
                  <a:pt x="60" y="350"/>
                </a:lnTo>
                <a:lnTo>
                  <a:pt x="60" y="338"/>
                </a:lnTo>
                <a:lnTo>
                  <a:pt x="60" y="338"/>
                </a:lnTo>
                <a:lnTo>
                  <a:pt x="72" y="338"/>
                </a:lnTo>
                <a:lnTo>
                  <a:pt x="72" y="338"/>
                </a:lnTo>
                <a:lnTo>
                  <a:pt x="84" y="338"/>
                </a:lnTo>
                <a:lnTo>
                  <a:pt x="96" y="338"/>
                </a:lnTo>
                <a:lnTo>
                  <a:pt x="96" y="338"/>
                </a:lnTo>
                <a:lnTo>
                  <a:pt x="108" y="326"/>
                </a:lnTo>
                <a:lnTo>
                  <a:pt x="132" y="326"/>
                </a:lnTo>
                <a:lnTo>
                  <a:pt x="145" y="326"/>
                </a:lnTo>
                <a:lnTo>
                  <a:pt x="157" y="326"/>
                </a:lnTo>
                <a:lnTo>
                  <a:pt x="157" y="326"/>
                </a:lnTo>
                <a:lnTo>
                  <a:pt x="157" y="326"/>
                </a:lnTo>
                <a:lnTo>
                  <a:pt x="169" y="314"/>
                </a:lnTo>
                <a:lnTo>
                  <a:pt x="169" y="314"/>
                </a:lnTo>
                <a:lnTo>
                  <a:pt x="181" y="314"/>
                </a:lnTo>
                <a:lnTo>
                  <a:pt x="193" y="302"/>
                </a:lnTo>
                <a:lnTo>
                  <a:pt x="193" y="302"/>
                </a:lnTo>
                <a:lnTo>
                  <a:pt x="205" y="290"/>
                </a:lnTo>
                <a:lnTo>
                  <a:pt x="205" y="290"/>
                </a:lnTo>
                <a:lnTo>
                  <a:pt x="217" y="266"/>
                </a:lnTo>
                <a:lnTo>
                  <a:pt x="229" y="266"/>
                </a:lnTo>
                <a:lnTo>
                  <a:pt x="229" y="253"/>
                </a:lnTo>
                <a:lnTo>
                  <a:pt x="241" y="253"/>
                </a:lnTo>
                <a:lnTo>
                  <a:pt x="241" y="241"/>
                </a:lnTo>
                <a:lnTo>
                  <a:pt x="253" y="241"/>
                </a:lnTo>
                <a:lnTo>
                  <a:pt x="265" y="229"/>
                </a:lnTo>
                <a:lnTo>
                  <a:pt x="277" y="229"/>
                </a:lnTo>
                <a:lnTo>
                  <a:pt x="302" y="217"/>
                </a:lnTo>
                <a:lnTo>
                  <a:pt x="350" y="193"/>
                </a:lnTo>
                <a:lnTo>
                  <a:pt x="374" y="181"/>
                </a:lnTo>
                <a:lnTo>
                  <a:pt x="398" y="181"/>
                </a:lnTo>
                <a:lnTo>
                  <a:pt x="422" y="169"/>
                </a:lnTo>
                <a:lnTo>
                  <a:pt x="434" y="157"/>
                </a:lnTo>
                <a:lnTo>
                  <a:pt x="446" y="145"/>
                </a:lnTo>
                <a:lnTo>
                  <a:pt x="459" y="145"/>
                </a:lnTo>
                <a:lnTo>
                  <a:pt x="459" y="145"/>
                </a:lnTo>
                <a:lnTo>
                  <a:pt x="471" y="145"/>
                </a:lnTo>
                <a:lnTo>
                  <a:pt x="471" y="133"/>
                </a:lnTo>
                <a:lnTo>
                  <a:pt x="483" y="133"/>
                </a:lnTo>
                <a:lnTo>
                  <a:pt x="495" y="133"/>
                </a:lnTo>
                <a:lnTo>
                  <a:pt x="495" y="133"/>
                </a:lnTo>
                <a:lnTo>
                  <a:pt x="507" y="133"/>
                </a:lnTo>
                <a:lnTo>
                  <a:pt x="507" y="133"/>
                </a:lnTo>
                <a:lnTo>
                  <a:pt x="519" y="121"/>
                </a:lnTo>
                <a:lnTo>
                  <a:pt x="519" y="121"/>
                </a:lnTo>
                <a:lnTo>
                  <a:pt x="519" y="121"/>
                </a:lnTo>
                <a:lnTo>
                  <a:pt x="531" y="108"/>
                </a:lnTo>
                <a:lnTo>
                  <a:pt x="531" y="72"/>
                </a:lnTo>
                <a:lnTo>
                  <a:pt x="543" y="36"/>
                </a:lnTo>
                <a:lnTo>
                  <a:pt x="519" y="0"/>
                </a:lnTo>
                <a:lnTo>
                  <a:pt x="446" y="12"/>
                </a:lnTo>
                <a:lnTo>
                  <a:pt x="410" y="72"/>
                </a:lnTo>
                <a:lnTo>
                  <a:pt x="374" y="72"/>
                </a:lnTo>
                <a:lnTo>
                  <a:pt x="289" y="96"/>
                </a:lnTo>
                <a:close/>
              </a:path>
            </a:pathLst>
          </a:custGeom>
          <a:solidFill>
            <a:srgbClr val="FF0000"/>
          </a:solidFill>
          <a:ln w="19050">
            <a:solidFill>
              <a:schemeClr val="accent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499730" name="Freeform 18"/>
          <p:cNvSpPr>
            <a:spLocks/>
          </p:cNvSpPr>
          <p:nvPr/>
        </p:nvSpPr>
        <p:spPr bwMode="auto">
          <a:xfrm>
            <a:off x="8700859" y="3072398"/>
            <a:ext cx="659833" cy="549376"/>
          </a:xfrm>
          <a:custGeom>
            <a:avLst/>
            <a:gdLst>
              <a:gd name="T0" fmla="*/ 181 w 628"/>
              <a:gd name="T1" fmla="*/ 0 h 568"/>
              <a:gd name="T2" fmla="*/ 133 w 628"/>
              <a:gd name="T3" fmla="*/ 25 h 568"/>
              <a:gd name="T4" fmla="*/ 108 w 628"/>
              <a:gd name="T5" fmla="*/ 49 h 568"/>
              <a:gd name="T6" fmla="*/ 24 w 628"/>
              <a:gd name="T7" fmla="*/ 25 h 568"/>
              <a:gd name="T8" fmla="*/ 0 w 628"/>
              <a:gd name="T9" fmla="*/ 121 h 568"/>
              <a:gd name="T10" fmla="*/ 36 w 628"/>
              <a:gd name="T11" fmla="*/ 182 h 568"/>
              <a:gd name="T12" fmla="*/ 12 w 628"/>
              <a:gd name="T13" fmla="*/ 230 h 568"/>
              <a:gd name="T14" fmla="*/ 0 w 628"/>
              <a:gd name="T15" fmla="*/ 290 h 568"/>
              <a:gd name="T16" fmla="*/ 48 w 628"/>
              <a:gd name="T17" fmla="*/ 375 h 568"/>
              <a:gd name="T18" fmla="*/ 133 w 628"/>
              <a:gd name="T19" fmla="*/ 435 h 568"/>
              <a:gd name="T20" fmla="*/ 145 w 628"/>
              <a:gd name="T21" fmla="*/ 484 h 568"/>
              <a:gd name="T22" fmla="*/ 205 w 628"/>
              <a:gd name="T23" fmla="*/ 532 h 568"/>
              <a:gd name="T24" fmla="*/ 277 w 628"/>
              <a:gd name="T25" fmla="*/ 472 h 568"/>
              <a:gd name="T26" fmla="*/ 374 w 628"/>
              <a:gd name="T27" fmla="*/ 496 h 568"/>
              <a:gd name="T28" fmla="*/ 362 w 628"/>
              <a:gd name="T29" fmla="*/ 568 h 568"/>
              <a:gd name="T30" fmla="*/ 374 w 628"/>
              <a:gd name="T31" fmla="*/ 568 h 568"/>
              <a:gd name="T32" fmla="*/ 386 w 628"/>
              <a:gd name="T33" fmla="*/ 556 h 568"/>
              <a:gd name="T34" fmla="*/ 386 w 628"/>
              <a:gd name="T35" fmla="*/ 556 h 568"/>
              <a:gd name="T36" fmla="*/ 398 w 628"/>
              <a:gd name="T37" fmla="*/ 556 h 568"/>
              <a:gd name="T38" fmla="*/ 410 w 628"/>
              <a:gd name="T39" fmla="*/ 556 h 568"/>
              <a:gd name="T40" fmla="*/ 422 w 628"/>
              <a:gd name="T41" fmla="*/ 556 h 568"/>
              <a:gd name="T42" fmla="*/ 422 w 628"/>
              <a:gd name="T43" fmla="*/ 556 h 568"/>
              <a:gd name="T44" fmla="*/ 422 w 628"/>
              <a:gd name="T45" fmla="*/ 556 h 568"/>
              <a:gd name="T46" fmla="*/ 434 w 628"/>
              <a:gd name="T47" fmla="*/ 556 h 568"/>
              <a:gd name="T48" fmla="*/ 434 w 628"/>
              <a:gd name="T49" fmla="*/ 544 h 568"/>
              <a:gd name="T50" fmla="*/ 447 w 628"/>
              <a:gd name="T51" fmla="*/ 520 h 568"/>
              <a:gd name="T52" fmla="*/ 447 w 628"/>
              <a:gd name="T53" fmla="*/ 508 h 568"/>
              <a:gd name="T54" fmla="*/ 447 w 628"/>
              <a:gd name="T55" fmla="*/ 496 h 568"/>
              <a:gd name="T56" fmla="*/ 459 w 628"/>
              <a:gd name="T57" fmla="*/ 484 h 568"/>
              <a:gd name="T58" fmla="*/ 471 w 628"/>
              <a:gd name="T59" fmla="*/ 484 h 568"/>
              <a:gd name="T60" fmla="*/ 471 w 628"/>
              <a:gd name="T61" fmla="*/ 484 h 568"/>
              <a:gd name="T62" fmla="*/ 495 w 628"/>
              <a:gd name="T63" fmla="*/ 472 h 568"/>
              <a:gd name="T64" fmla="*/ 507 w 628"/>
              <a:gd name="T65" fmla="*/ 484 h 568"/>
              <a:gd name="T66" fmla="*/ 519 w 628"/>
              <a:gd name="T67" fmla="*/ 484 h 568"/>
              <a:gd name="T68" fmla="*/ 543 w 628"/>
              <a:gd name="T69" fmla="*/ 472 h 568"/>
              <a:gd name="T70" fmla="*/ 567 w 628"/>
              <a:gd name="T71" fmla="*/ 460 h 568"/>
              <a:gd name="T72" fmla="*/ 579 w 628"/>
              <a:gd name="T73" fmla="*/ 460 h 568"/>
              <a:gd name="T74" fmla="*/ 591 w 628"/>
              <a:gd name="T75" fmla="*/ 448 h 568"/>
              <a:gd name="T76" fmla="*/ 603 w 628"/>
              <a:gd name="T77" fmla="*/ 448 h 568"/>
              <a:gd name="T78" fmla="*/ 603 w 628"/>
              <a:gd name="T79" fmla="*/ 435 h 568"/>
              <a:gd name="T80" fmla="*/ 628 w 628"/>
              <a:gd name="T81" fmla="*/ 423 h 568"/>
              <a:gd name="T82" fmla="*/ 531 w 628"/>
              <a:gd name="T83" fmla="*/ 423 h 568"/>
              <a:gd name="T84" fmla="*/ 483 w 628"/>
              <a:gd name="T85" fmla="*/ 375 h 568"/>
              <a:gd name="T86" fmla="*/ 459 w 628"/>
              <a:gd name="T87" fmla="*/ 327 h 568"/>
              <a:gd name="T88" fmla="*/ 410 w 628"/>
              <a:gd name="T89" fmla="*/ 278 h 568"/>
              <a:gd name="T90" fmla="*/ 422 w 628"/>
              <a:gd name="T91" fmla="*/ 230 h 568"/>
              <a:gd name="T92" fmla="*/ 398 w 628"/>
              <a:gd name="T93" fmla="*/ 194 h 568"/>
              <a:gd name="T94" fmla="*/ 338 w 628"/>
              <a:gd name="T95" fmla="*/ 170 h 568"/>
              <a:gd name="T96" fmla="*/ 265 w 628"/>
              <a:gd name="T97" fmla="*/ 145 h 568"/>
              <a:gd name="T98" fmla="*/ 253 w 628"/>
              <a:gd name="T99" fmla="*/ 97 h 568"/>
              <a:gd name="T100" fmla="*/ 217 w 628"/>
              <a:gd name="T101" fmla="*/ 49 h 5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628" h="568">
                <a:moveTo>
                  <a:pt x="217" y="12"/>
                </a:moveTo>
                <a:lnTo>
                  <a:pt x="181" y="0"/>
                </a:lnTo>
                <a:lnTo>
                  <a:pt x="181" y="25"/>
                </a:lnTo>
                <a:lnTo>
                  <a:pt x="133" y="25"/>
                </a:lnTo>
                <a:lnTo>
                  <a:pt x="133" y="49"/>
                </a:lnTo>
                <a:lnTo>
                  <a:pt x="108" y="49"/>
                </a:lnTo>
                <a:lnTo>
                  <a:pt x="72" y="25"/>
                </a:lnTo>
                <a:lnTo>
                  <a:pt x="24" y="25"/>
                </a:lnTo>
                <a:lnTo>
                  <a:pt x="36" y="73"/>
                </a:lnTo>
                <a:lnTo>
                  <a:pt x="0" y="121"/>
                </a:lnTo>
                <a:lnTo>
                  <a:pt x="0" y="182"/>
                </a:lnTo>
                <a:lnTo>
                  <a:pt x="36" y="182"/>
                </a:lnTo>
                <a:lnTo>
                  <a:pt x="36" y="206"/>
                </a:lnTo>
                <a:lnTo>
                  <a:pt x="12" y="230"/>
                </a:lnTo>
                <a:lnTo>
                  <a:pt x="24" y="278"/>
                </a:lnTo>
                <a:lnTo>
                  <a:pt x="0" y="290"/>
                </a:lnTo>
                <a:lnTo>
                  <a:pt x="0" y="363"/>
                </a:lnTo>
                <a:lnTo>
                  <a:pt x="48" y="375"/>
                </a:lnTo>
                <a:lnTo>
                  <a:pt x="72" y="423"/>
                </a:lnTo>
                <a:lnTo>
                  <a:pt x="133" y="435"/>
                </a:lnTo>
                <a:lnTo>
                  <a:pt x="108" y="448"/>
                </a:lnTo>
                <a:lnTo>
                  <a:pt x="145" y="484"/>
                </a:lnTo>
                <a:lnTo>
                  <a:pt x="169" y="484"/>
                </a:lnTo>
                <a:lnTo>
                  <a:pt x="205" y="532"/>
                </a:lnTo>
                <a:lnTo>
                  <a:pt x="229" y="532"/>
                </a:lnTo>
                <a:lnTo>
                  <a:pt x="277" y="472"/>
                </a:lnTo>
                <a:lnTo>
                  <a:pt x="350" y="460"/>
                </a:lnTo>
                <a:lnTo>
                  <a:pt x="374" y="496"/>
                </a:lnTo>
                <a:lnTo>
                  <a:pt x="362" y="532"/>
                </a:lnTo>
                <a:lnTo>
                  <a:pt x="362" y="568"/>
                </a:lnTo>
                <a:lnTo>
                  <a:pt x="374" y="568"/>
                </a:lnTo>
                <a:lnTo>
                  <a:pt x="374" y="568"/>
                </a:lnTo>
                <a:lnTo>
                  <a:pt x="374" y="556"/>
                </a:lnTo>
                <a:lnTo>
                  <a:pt x="386" y="556"/>
                </a:lnTo>
                <a:lnTo>
                  <a:pt x="386" y="556"/>
                </a:lnTo>
                <a:lnTo>
                  <a:pt x="386" y="556"/>
                </a:lnTo>
                <a:lnTo>
                  <a:pt x="386" y="556"/>
                </a:lnTo>
                <a:lnTo>
                  <a:pt x="398" y="556"/>
                </a:lnTo>
                <a:lnTo>
                  <a:pt x="398" y="556"/>
                </a:lnTo>
                <a:lnTo>
                  <a:pt x="410" y="556"/>
                </a:lnTo>
                <a:lnTo>
                  <a:pt x="410" y="556"/>
                </a:lnTo>
                <a:lnTo>
                  <a:pt x="422" y="556"/>
                </a:lnTo>
                <a:lnTo>
                  <a:pt x="422" y="556"/>
                </a:lnTo>
                <a:lnTo>
                  <a:pt x="422" y="556"/>
                </a:lnTo>
                <a:lnTo>
                  <a:pt x="422" y="556"/>
                </a:lnTo>
                <a:lnTo>
                  <a:pt x="422" y="556"/>
                </a:lnTo>
                <a:lnTo>
                  <a:pt x="434" y="556"/>
                </a:lnTo>
                <a:lnTo>
                  <a:pt x="434" y="556"/>
                </a:lnTo>
                <a:lnTo>
                  <a:pt x="434" y="544"/>
                </a:lnTo>
                <a:lnTo>
                  <a:pt x="434" y="544"/>
                </a:lnTo>
                <a:lnTo>
                  <a:pt x="434" y="532"/>
                </a:lnTo>
                <a:lnTo>
                  <a:pt x="447" y="520"/>
                </a:lnTo>
                <a:lnTo>
                  <a:pt x="447" y="520"/>
                </a:lnTo>
                <a:lnTo>
                  <a:pt x="447" y="508"/>
                </a:lnTo>
                <a:lnTo>
                  <a:pt x="447" y="508"/>
                </a:lnTo>
                <a:lnTo>
                  <a:pt x="447" y="496"/>
                </a:lnTo>
                <a:lnTo>
                  <a:pt x="459" y="496"/>
                </a:lnTo>
                <a:lnTo>
                  <a:pt x="459" y="484"/>
                </a:lnTo>
                <a:lnTo>
                  <a:pt x="459" y="484"/>
                </a:lnTo>
                <a:lnTo>
                  <a:pt x="471" y="484"/>
                </a:lnTo>
                <a:lnTo>
                  <a:pt x="471" y="484"/>
                </a:lnTo>
                <a:lnTo>
                  <a:pt x="471" y="484"/>
                </a:lnTo>
                <a:lnTo>
                  <a:pt x="483" y="484"/>
                </a:lnTo>
                <a:lnTo>
                  <a:pt x="495" y="472"/>
                </a:lnTo>
                <a:lnTo>
                  <a:pt x="495" y="472"/>
                </a:lnTo>
                <a:lnTo>
                  <a:pt x="507" y="484"/>
                </a:lnTo>
                <a:lnTo>
                  <a:pt x="519" y="484"/>
                </a:lnTo>
                <a:lnTo>
                  <a:pt x="519" y="484"/>
                </a:lnTo>
                <a:lnTo>
                  <a:pt x="531" y="472"/>
                </a:lnTo>
                <a:lnTo>
                  <a:pt x="543" y="472"/>
                </a:lnTo>
                <a:lnTo>
                  <a:pt x="555" y="472"/>
                </a:lnTo>
                <a:lnTo>
                  <a:pt x="567" y="460"/>
                </a:lnTo>
                <a:lnTo>
                  <a:pt x="579" y="460"/>
                </a:lnTo>
                <a:lnTo>
                  <a:pt x="579" y="460"/>
                </a:lnTo>
                <a:lnTo>
                  <a:pt x="591" y="448"/>
                </a:lnTo>
                <a:lnTo>
                  <a:pt x="591" y="448"/>
                </a:lnTo>
                <a:lnTo>
                  <a:pt x="603" y="448"/>
                </a:lnTo>
                <a:lnTo>
                  <a:pt x="603" y="448"/>
                </a:lnTo>
                <a:lnTo>
                  <a:pt x="603" y="448"/>
                </a:lnTo>
                <a:lnTo>
                  <a:pt x="603" y="435"/>
                </a:lnTo>
                <a:lnTo>
                  <a:pt x="616" y="435"/>
                </a:lnTo>
                <a:lnTo>
                  <a:pt x="628" y="423"/>
                </a:lnTo>
                <a:lnTo>
                  <a:pt x="579" y="423"/>
                </a:lnTo>
                <a:lnTo>
                  <a:pt x="531" y="423"/>
                </a:lnTo>
                <a:lnTo>
                  <a:pt x="519" y="387"/>
                </a:lnTo>
                <a:lnTo>
                  <a:pt x="483" y="375"/>
                </a:lnTo>
                <a:lnTo>
                  <a:pt x="483" y="339"/>
                </a:lnTo>
                <a:lnTo>
                  <a:pt x="459" y="327"/>
                </a:lnTo>
                <a:lnTo>
                  <a:pt x="459" y="290"/>
                </a:lnTo>
                <a:lnTo>
                  <a:pt x="410" y="278"/>
                </a:lnTo>
                <a:lnTo>
                  <a:pt x="410" y="242"/>
                </a:lnTo>
                <a:lnTo>
                  <a:pt x="422" y="230"/>
                </a:lnTo>
                <a:lnTo>
                  <a:pt x="422" y="194"/>
                </a:lnTo>
                <a:lnTo>
                  <a:pt x="398" y="194"/>
                </a:lnTo>
                <a:lnTo>
                  <a:pt x="362" y="194"/>
                </a:lnTo>
                <a:lnTo>
                  <a:pt x="338" y="170"/>
                </a:lnTo>
                <a:lnTo>
                  <a:pt x="302" y="170"/>
                </a:lnTo>
                <a:lnTo>
                  <a:pt x="265" y="145"/>
                </a:lnTo>
                <a:lnTo>
                  <a:pt x="265" y="97"/>
                </a:lnTo>
                <a:lnTo>
                  <a:pt x="253" y="97"/>
                </a:lnTo>
                <a:lnTo>
                  <a:pt x="253" y="49"/>
                </a:lnTo>
                <a:lnTo>
                  <a:pt x="217" y="49"/>
                </a:lnTo>
                <a:lnTo>
                  <a:pt x="217" y="12"/>
                </a:lnTo>
                <a:close/>
              </a:path>
            </a:pathLst>
          </a:custGeom>
          <a:solidFill>
            <a:srgbClr val="AFD4EF"/>
          </a:solidFill>
          <a:ln w="19050">
            <a:solidFill>
              <a:schemeClr val="accent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499731" name="Freeform 19"/>
          <p:cNvSpPr>
            <a:spLocks/>
          </p:cNvSpPr>
          <p:nvPr/>
        </p:nvSpPr>
        <p:spPr bwMode="auto">
          <a:xfrm>
            <a:off x="8192177" y="2954674"/>
            <a:ext cx="546469" cy="620592"/>
          </a:xfrm>
          <a:custGeom>
            <a:avLst/>
            <a:gdLst>
              <a:gd name="T0" fmla="*/ 36 w 519"/>
              <a:gd name="T1" fmla="*/ 290 h 640"/>
              <a:gd name="T2" fmla="*/ 0 w 519"/>
              <a:gd name="T3" fmla="*/ 96 h 640"/>
              <a:gd name="T4" fmla="*/ 72 w 519"/>
              <a:gd name="T5" fmla="*/ 96 h 640"/>
              <a:gd name="T6" fmla="*/ 108 w 519"/>
              <a:gd name="T7" fmla="*/ 60 h 640"/>
              <a:gd name="T8" fmla="*/ 133 w 519"/>
              <a:gd name="T9" fmla="*/ 60 h 640"/>
              <a:gd name="T10" fmla="*/ 169 w 519"/>
              <a:gd name="T11" fmla="*/ 60 h 640"/>
              <a:gd name="T12" fmla="*/ 193 w 519"/>
              <a:gd name="T13" fmla="*/ 24 h 640"/>
              <a:gd name="T14" fmla="*/ 241 w 519"/>
              <a:gd name="T15" fmla="*/ 24 h 640"/>
              <a:gd name="T16" fmla="*/ 314 w 519"/>
              <a:gd name="T17" fmla="*/ 0 h 640"/>
              <a:gd name="T18" fmla="*/ 314 w 519"/>
              <a:gd name="T19" fmla="*/ 0 h 640"/>
              <a:gd name="T20" fmla="*/ 374 w 519"/>
              <a:gd name="T21" fmla="*/ 0 h 640"/>
              <a:gd name="T22" fmla="*/ 386 w 519"/>
              <a:gd name="T23" fmla="*/ 36 h 640"/>
              <a:gd name="T24" fmla="*/ 410 w 519"/>
              <a:gd name="T25" fmla="*/ 60 h 640"/>
              <a:gd name="T26" fmla="*/ 410 w 519"/>
              <a:gd name="T27" fmla="*/ 72 h 640"/>
              <a:gd name="T28" fmla="*/ 446 w 519"/>
              <a:gd name="T29" fmla="*/ 132 h 640"/>
              <a:gd name="T30" fmla="*/ 495 w 519"/>
              <a:gd name="T31" fmla="*/ 108 h 640"/>
              <a:gd name="T32" fmla="*/ 507 w 519"/>
              <a:gd name="T33" fmla="*/ 145 h 640"/>
              <a:gd name="T34" fmla="*/ 507 w 519"/>
              <a:gd name="T35" fmla="*/ 193 h 640"/>
              <a:gd name="T36" fmla="*/ 483 w 519"/>
              <a:gd name="T37" fmla="*/ 241 h 640"/>
              <a:gd name="T38" fmla="*/ 483 w 519"/>
              <a:gd name="T39" fmla="*/ 302 h 640"/>
              <a:gd name="T40" fmla="*/ 519 w 519"/>
              <a:gd name="T41" fmla="*/ 302 h 640"/>
              <a:gd name="T42" fmla="*/ 519 w 519"/>
              <a:gd name="T43" fmla="*/ 326 h 640"/>
              <a:gd name="T44" fmla="*/ 495 w 519"/>
              <a:gd name="T45" fmla="*/ 350 h 640"/>
              <a:gd name="T46" fmla="*/ 507 w 519"/>
              <a:gd name="T47" fmla="*/ 398 h 640"/>
              <a:gd name="T48" fmla="*/ 483 w 519"/>
              <a:gd name="T49" fmla="*/ 410 h 640"/>
              <a:gd name="T50" fmla="*/ 483 w 519"/>
              <a:gd name="T51" fmla="*/ 483 h 640"/>
              <a:gd name="T52" fmla="*/ 459 w 519"/>
              <a:gd name="T53" fmla="*/ 507 h 640"/>
              <a:gd name="T54" fmla="*/ 459 w 519"/>
              <a:gd name="T55" fmla="*/ 543 h 640"/>
              <a:gd name="T56" fmla="*/ 386 w 519"/>
              <a:gd name="T57" fmla="*/ 555 h 640"/>
              <a:gd name="T58" fmla="*/ 374 w 519"/>
              <a:gd name="T59" fmla="*/ 519 h 640"/>
              <a:gd name="T60" fmla="*/ 314 w 519"/>
              <a:gd name="T61" fmla="*/ 519 h 640"/>
              <a:gd name="T62" fmla="*/ 314 w 519"/>
              <a:gd name="T63" fmla="*/ 592 h 640"/>
              <a:gd name="T64" fmla="*/ 229 w 519"/>
              <a:gd name="T65" fmla="*/ 640 h 640"/>
              <a:gd name="T66" fmla="*/ 229 w 519"/>
              <a:gd name="T67" fmla="*/ 543 h 640"/>
              <a:gd name="T68" fmla="*/ 193 w 519"/>
              <a:gd name="T69" fmla="*/ 543 h 640"/>
              <a:gd name="T70" fmla="*/ 169 w 519"/>
              <a:gd name="T71" fmla="*/ 519 h 640"/>
              <a:gd name="T72" fmla="*/ 169 w 519"/>
              <a:gd name="T73" fmla="*/ 495 h 640"/>
              <a:gd name="T74" fmla="*/ 205 w 519"/>
              <a:gd name="T75" fmla="*/ 495 h 640"/>
              <a:gd name="T76" fmla="*/ 193 w 519"/>
              <a:gd name="T77" fmla="*/ 447 h 640"/>
              <a:gd name="T78" fmla="*/ 169 w 519"/>
              <a:gd name="T79" fmla="*/ 447 h 640"/>
              <a:gd name="T80" fmla="*/ 157 w 519"/>
              <a:gd name="T81" fmla="*/ 423 h 640"/>
              <a:gd name="T82" fmla="*/ 145 w 519"/>
              <a:gd name="T83" fmla="*/ 423 h 640"/>
              <a:gd name="T84" fmla="*/ 145 w 519"/>
              <a:gd name="T85" fmla="*/ 386 h 640"/>
              <a:gd name="T86" fmla="*/ 120 w 519"/>
              <a:gd name="T87" fmla="*/ 386 h 640"/>
              <a:gd name="T88" fmla="*/ 120 w 519"/>
              <a:gd name="T89" fmla="*/ 374 h 640"/>
              <a:gd name="T90" fmla="*/ 84 w 519"/>
              <a:gd name="T91" fmla="*/ 374 h 640"/>
              <a:gd name="T92" fmla="*/ 72 w 519"/>
              <a:gd name="T93" fmla="*/ 350 h 640"/>
              <a:gd name="T94" fmla="*/ 60 w 519"/>
              <a:gd name="T95" fmla="*/ 350 h 640"/>
              <a:gd name="T96" fmla="*/ 60 w 519"/>
              <a:gd name="T97" fmla="*/ 326 h 640"/>
              <a:gd name="T98" fmla="*/ 36 w 519"/>
              <a:gd name="T99" fmla="*/ 326 h 640"/>
              <a:gd name="T100" fmla="*/ 36 w 519"/>
              <a:gd name="T101" fmla="*/ 290 h 6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519" h="640">
                <a:moveTo>
                  <a:pt x="36" y="290"/>
                </a:moveTo>
                <a:lnTo>
                  <a:pt x="0" y="96"/>
                </a:lnTo>
                <a:lnTo>
                  <a:pt x="72" y="96"/>
                </a:lnTo>
                <a:lnTo>
                  <a:pt x="108" y="60"/>
                </a:lnTo>
                <a:lnTo>
                  <a:pt x="133" y="60"/>
                </a:lnTo>
                <a:lnTo>
                  <a:pt x="169" y="60"/>
                </a:lnTo>
                <a:lnTo>
                  <a:pt x="193" y="24"/>
                </a:lnTo>
                <a:lnTo>
                  <a:pt x="241" y="24"/>
                </a:lnTo>
                <a:lnTo>
                  <a:pt x="314" y="0"/>
                </a:lnTo>
                <a:lnTo>
                  <a:pt x="314" y="0"/>
                </a:lnTo>
                <a:lnTo>
                  <a:pt x="374" y="0"/>
                </a:lnTo>
                <a:lnTo>
                  <a:pt x="386" y="36"/>
                </a:lnTo>
                <a:lnTo>
                  <a:pt x="410" y="60"/>
                </a:lnTo>
                <a:lnTo>
                  <a:pt x="410" y="72"/>
                </a:lnTo>
                <a:lnTo>
                  <a:pt x="446" y="132"/>
                </a:lnTo>
                <a:lnTo>
                  <a:pt x="495" y="108"/>
                </a:lnTo>
                <a:lnTo>
                  <a:pt x="507" y="145"/>
                </a:lnTo>
                <a:lnTo>
                  <a:pt x="507" y="193"/>
                </a:lnTo>
                <a:lnTo>
                  <a:pt x="483" y="241"/>
                </a:lnTo>
                <a:lnTo>
                  <a:pt x="483" y="302"/>
                </a:lnTo>
                <a:lnTo>
                  <a:pt x="519" y="302"/>
                </a:lnTo>
                <a:lnTo>
                  <a:pt x="519" y="326"/>
                </a:lnTo>
                <a:lnTo>
                  <a:pt x="495" y="350"/>
                </a:lnTo>
                <a:lnTo>
                  <a:pt x="507" y="398"/>
                </a:lnTo>
                <a:lnTo>
                  <a:pt x="483" y="410"/>
                </a:lnTo>
                <a:lnTo>
                  <a:pt x="483" y="483"/>
                </a:lnTo>
                <a:lnTo>
                  <a:pt x="459" y="507"/>
                </a:lnTo>
                <a:lnTo>
                  <a:pt x="459" y="543"/>
                </a:lnTo>
                <a:lnTo>
                  <a:pt x="386" y="555"/>
                </a:lnTo>
                <a:lnTo>
                  <a:pt x="374" y="519"/>
                </a:lnTo>
                <a:lnTo>
                  <a:pt x="314" y="519"/>
                </a:lnTo>
                <a:lnTo>
                  <a:pt x="314" y="592"/>
                </a:lnTo>
                <a:lnTo>
                  <a:pt x="229" y="640"/>
                </a:lnTo>
                <a:lnTo>
                  <a:pt x="229" y="543"/>
                </a:lnTo>
                <a:lnTo>
                  <a:pt x="193" y="543"/>
                </a:lnTo>
                <a:lnTo>
                  <a:pt x="169" y="519"/>
                </a:lnTo>
                <a:lnTo>
                  <a:pt x="169" y="495"/>
                </a:lnTo>
                <a:lnTo>
                  <a:pt x="205" y="495"/>
                </a:lnTo>
                <a:lnTo>
                  <a:pt x="193" y="447"/>
                </a:lnTo>
                <a:lnTo>
                  <a:pt x="169" y="447"/>
                </a:lnTo>
                <a:lnTo>
                  <a:pt x="157" y="423"/>
                </a:lnTo>
                <a:lnTo>
                  <a:pt x="145" y="423"/>
                </a:lnTo>
                <a:lnTo>
                  <a:pt x="145" y="386"/>
                </a:lnTo>
                <a:lnTo>
                  <a:pt x="120" y="386"/>
                </a:lnTo>
                <a:lnTo>
                  <a:pt x="120" y="374"/>
                </a:lnTo>
                <a:lnTo>
                  <a:pt x="84" y="374"/>
                </a:lnTo>
                <a:lnTo>
                  <a:pt x="72" y="350"/>
                </a:lnTo>
                <a:lnTo>
                  <a:pt x="60" y="350"/>
                </a:lnTo>
                <a:lnTo>
                  <a:pt x="60" y="326"/>
                </a:lnTo>
                <a:lnTo>
                  <a:pt x="36" y="326"/>
                </a:lnTo>
                <a:lnTo>
                  <a:pt x="36" y="290"/>
                </a:lnTo>
                <a:close/>
              </a:path>
            </a:pathLst>
          </a:custGeom>
          <a:solidFill>
            <a:srgbClr val="AFD4EF"/>
          </a:solidFill>
          <a:ln w="19050">
            <a:solidFill>
              <a:schemeClr val="accent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499732" name="Freeform 20"/>
          <p:cNvSpPr>
            <a:spLocks/>
          </p:cNvSpPr>
          <p:nvPr/>
        </p:nvSpPr>
        <p:spPr bwMode="auto">
          <a:xfrm>
            <a:off x="7744537" y="3225002"/>
            <a:ext cx="662739" cy="502868"/>
          </a:xfrm>
          <a:custGeom>
            <a:avLst/>
            <a:gdLst>
              <a:gd name="T0" fmla="*/ 0 w 628"/>
              <a:gd name="T1" fmla="*/ 265 h 519"/>
              <a:gd name="T2" fmla="*/ 0 w 628"/>
              <a:gd name="T3" fmla="*/ 217 h 519"/>
              <a:gd name="T4" fmla="*/ 48 w 628"/>
              <a:gd name="T5" fmla="*/ 193 h 519"/>
              <a:gd name="T6" fmla="*/ 36 w 628"/>
              <a:gd name="T7" fmla="*/ 108 h 519"/>
              <a:gd name="T8" fmla="*/ 97 w 628"/>
              <a:gd name="T9" fmla="*/ 36 h 519"/>
              <a:gd name="T10" fmla="*/ 109 w 628"/>
              <a:gd name="T11" fmla="*/ 48 h 519"/>
              <a:gd name="T12" fmla="*/ 133 w 628"/>
              <a:gd name="T13" fmla="*/ 60 h 519"/>
              <a:gd name="T14" fmla="*/ 145 w 628"/>
              <a:gd name="T15" fmla="*/ 84 h 519"/>
              <a:gd name="T16" fmla="*/ 314 w 628"/>
              <a:gd name="T17" fmla="*/ 72 h 519"/>
              <a:gd name="T18" fmla="*/ 350 w 628"/>
              <a:gd name="T19" fmla="*/ 24 h 519"/>
              <a:gd name="T20" fmla="*/ 399 w 628"/>
              <a:gd name="T21" fmla="*/ 36 h 519"/>
              <a:gd name="T22" fmla="*/ 399 w 628"/>
              <a:gd name="T23" fmla="*/ 36 h 519"/>
              <a:gd name="T24" fmla="*/ 447 w 628"/>
              <a:gd name="T25" fmla="*/ 0 h 519"/>
              <a:gd name="T26" fmla="*/ 447 w 628"/>
              <a:gd name="T27" fmla="*/ 48 h 519"/>
              <a:gd name="T28" fmla="*/ 483 w 628"/>
              <a:gd name="T29" fmla="*/ 48 h 519"/>
              <a:gd name="T30" fmla="*/ 483 w 628"/>
              <a:gd name="T31" fmla="*/ 72 h 519"/>
              <a:gd name="T32" fmla="*/ 495 w 628"/>
              <a:gd name="T33" fmla="*/ 72 h 519"/>
              <a:gd name="T34" fmla="*/ 507 w 628"/>
              <a:gd name="T35" fmla="*/ 96 h 519"/>
              <a:gd name="T36" fmla="*/ 543 w 628"/>
              <a:gd name="T37" fmla="*/ 96 h 519"/>
              <a:gd name="T38" fmla="*/ 543 w 628"/>
              <a:gd name="T39" fmla="*/ 108 h 519"/>
              <a:gd name="T40" fmla="*/ 568 w 628"/>
              <a:gd name="T41" fmla="*/ 108 h 519"/>
              <a:gd name="T42" fmla="*/ 568 w 628"/>
              <a:gd name="T43" fmla="*/ 145 h 519"/>
              <a:gd name="T44" fmla="*/ 580 w 628"/>
              <a:gd name="T45" fmla="*/ 145 h 519"/>
              <a:gd name="T46" fmla="*/ 592 w 628"/>
              <a:gd name="T47" fmla="*/ 169 h 519"/>
              <a:gd name="T48" fmla="*/ 616 w 628"/>
              <a:gd name="T49" fmla="*/ 169 h 519"/>
              <a:gd name="T50" fmla="*/ 628 w 628"/>
              <a:gd name="T51" fmla="*/ 217 h 519"/>
              <a:gd name="T52" fmla="*/ 592 w 628"/>
              <a:gd name="T53" fmla="*/ 217 h 519"/>
              <a:gd name="T54" fmla="*/ 592 w 628"/>
              <a:gd name="T55" fmla="*/ 241 h 519"/>
              <a:gd name="T56" fmla="*/ 507 w 628"/>
              <a:gd name="T57" fmla="*/ 241 h 519"/>
              <a:gd name="T58" fmla="*/ 507 w 628"/>
              <a:gd name="T59" fmla="*/ 290 h 519"/>
              <a:gd name="T60" fmla="*/ 495 w 628"/>
              <a:gd name="T61" fmla="*/ 302 h 519"/>
              <a:gd name="T62" fmla="*/ 495 w 628"/>
              <a:gd name="T63" fmla="*/ 338 h 519"/>
              <a:gd name="T64" fmla="*/ 471 w 628"/>
              <a:gd name="T65" fmla="*/ 350 h 519"/>
              <a:gd name="T66" fmla="*/ 471 w 628"/>
              <a:gd name="T67" fmla="*/ 435 h 519"/>
              <a:gd name="T68" fmla="*/ 435 w 628"/>
              <a:gd name="T69" fmla="*/ 435 h 519"/>
              <a:gd name="T70" fmla="*/ 423 w 628"/>
              <a:gd name="T71" fmla="*/ 459 h 519"/>
              <a:gd name="T72" fmla="*/ 399 w 628"/>
              <a:gd name="T73" fmla="*/ 459 h 519"/>
              <a:gd name="T74" fmla="*/ 374 w 628"/>
              <a:gd name="T75" fmla="*/ 435 h 519"/>
              <a:gd name="T76" fmla="*/ 338 w 628"/>
              <a:gd name="T77" fmla="*/ 447 h 519"/>
              <a:gd name="T78" fmla="*/ 338 w 628"/>
              <a:gd name="T79" fmla="*/ 495 h 519"/>
              <a:gd name="T80" fmla="*/ 314 w 628"/>
              <a:gd name="T81" fmla="*/ 519 h 519"/>
              <a:gd name="T82" fmla="*/ 290 w 628"/>
              <a:gd name="T83" fmla="*/ 507 h 519"/>
              <a:gd name="T84" fmla="*/ 229 w 628"/>
              <a:gd name="T85" fmla="*/ 495 h 519"/>
              <a:gd name="T86" fmla="*/ 229 w 628"/>
              <a:gd name="T87" fmla="*/ 459 h 519"/>
              <a:gd name="T88" fmla="*/ 157 w 628"/>
              <a:gd name="T89" fmla="*/ 459 h 519"/>
              <a:gd name="T90" fmla="*/ 145 w 628"/>
              <a:gd name="T91" fmla="*/ 495 h 519"/>
              <a:gd name="T92" fmla="*/ 97 w 628"/>
              <a:gd name="T93" fmla="*/ 495 h 519"/>
              <a:gd name="T94" fmla="*/ 97 w 628"/>
              <a:gd name="T95" fmla="*/ 459 h 519"/>
              <a:gd name="T96" fmla="*/ 60 w 628"/>
              <a:gd name="T97" fmla="*/ 447 h 519"/>
              <a:gd name="T98" fmla="*/ 60 w 628"/>
              <a:gd name="T99" fmla="*/ 423 h 519"/>
              <a:gd name="T100" fmla="*/ 0 w 628"/>
              <a:gd name="T101" fmla="*/ 350 h 519"/>
              <a:gd name="T102" fmla="*/ 0 w 628"/>
              <a:gd name="T103" fmla="*/ 265 h 5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628" h="519">
                <a:moveTo>
                  <a:pt x="0" y="265"/>
                </a:moveTo>
                <a:lnTo>
                  <a:pt x="0" y="217"/>
                </a:lnTo>
                <a:lnTo>
                  <a:pt x="48" y="193"/>
                </a:lnTo>
                <a:lnTo>
                  <a:pt x="36" y="108"/>
                </a:lnTo>
                <a:lnTo>
                  <a:pt x="97" y="36"/>
                </a:lnTo>
                <a:lnTo>
                  <a:pt x="109" y="48"/>
                </a:lnTo>
                <a:lnTo>
                  <a:pt x="133" y="60"/>
                </a:lnTo>
                <a:lnTo>
                  <a:pt x="145" y="84"/>
                </a:lnTo>
                <a:lnTo>
                  <a:pt x="314" y="72"/>
                </a:lnTo>
                <a:lnTo>
                  <a:pt x="350" y="24"/>
                </a:lnTo>
                <a:lnTo>
                  <a:pt x="399" y="36"/>
                </a:lnTo>
                <a:lnTo>
                  <a:pt x="399" y="36"/>
                </a:lnTo>
                <a:lnTo>
                  <a:pt x="447" y="0"/>
                </a:lnTo>
                <a:lnTo>
                  <a:pt x="447" y="48"/>
                </a:lnTo>
                <a:lnTo>
                  <a:pt x="483" y="48"/>
                </a:lnTo>
                <a:lnTo>
                  <a:pt x="483" y="72"/>
                </a:lnTo>
                <a:lnTo>
                  <a:pt x="495" y="72"/>
                </a:lnTo>
                <a:lnTo>
                  <a:pt x="507" y="96"/>
                </a:lnTo>
                <a:lnTo>
                  <a:pt x="543" y="96"/>
                </a:lnTo>
                <a:lnTo>
                  <a:pt x="543" y="108"/>
                </a:lnTo>
                <a:lnTo>
                  <a:pt x="568" y="108"/>
                </a:lnTo>
                <a:lnTo>
                  <a:pt x="568" y="145"/>
                </a:lnTo>
                <a:lnTo>
                  <a:pt x="580" y="145"/>
                </a:lnTo>
                <a:lnTo>
                  <a:pt x="592" y="169"/>
                </a:lnTo>
                <a:lnTo>
                  <a:pt x="616" y="169"/>
                </a:lnTo>
                <a:lnTo>
                  <a:pt x="628" y="217"/>
                </a:lnTo>
                <a:lnTo>
                  <a:pt x="592" y="217"/>
                </a:lnTo>
                <a:lnTo>
                  <a:pt x="592" y="241"/>
                </a:lnTo>
                <a:lnTo>
                  <a:pt x="507" y="241"/>
                </a:lnTo>
                <a:lnTo>
                  <a:pt x="507" y="290"/>
                </a:lnTo>
                <a:lnTo>
                  <a:pt x="495" y="302"/>
                </a:lnTo>
                <a:lnTo>
                  <a:pt x="495" y="338"/>
                </a:lnTo>
                <a:lnTo>
                  <a:pt x="471" y="350"/>
                </a:lnTo>
                <a:lnTo>
                  <a:pt x="471" y="435"/>
                </a:lnTo>
                <a:lnTo>
                  <a:pt x="435" y="435"/>
                </a:lnTo>
                <a:lnTo>
                  <a:pt x="423" y="459"/>
                </a:lnTo>
                <a:lnTo>
                  <a:pt x="399" y="459"/>
                </a:lnTo>
                <a:lnTo>
                  <a:pt x="374" y="435"/>
                </a:lnTo>
                <a:lnTo>
                  <a:pt x="338" y="447"/>
                </a:lnTo>
                <a:lnTo>
                  <a:pt x="338" y="495"/>
                </a:lnTo>
                <a:lnTo>
                  <a:pt x="314" y="519"/>
                </a:lnTo>
                <a:lnTo>
                  <a:pt x="290" y="507"/>
                </a:lnTo>
                <a:lnTo>
                  <a:pt x="229" y="495"/>
                </a:lnTo>
                <a:lnTo>
                  <a:pt x="229" y="459"/>
                </a:lnTo>
                <a:lnTo>
                  <a:pt x="157" y="459"/>
                </a:lnTo>
                <a:lnTo>
                  <a:pt x="145" y="495"/>
                </a:lnTo>
                <a:lnTo>
                  <a:pt x="97" y="495"/>
                </a:lnTo>
                <a:lnTo>
                  <a:pt x="97" y="459"/>
                </a:lnTo>
                <a:lnTo>
                  <a:pt x="60" y="447"/>
                </a:lnTo>
                <a:lnTo>
                  <a:pt x="60" y="423"/>
                </a:lnTo>
                <a:lnTo>
                  <a:pt x="0" y="350"/>
                </a:lnTo>
                <a:lnTo>
                  <a:pt x="0" y="265"/>
                </a:lnTo>
                <a:close/>
              </a:path>
            </a:pathLst>
          </a:custGeom>
          <a:solidFill>
            <a:schemeClr val="accent1"/>
          </a:solidFill>
          <a:ln w="19050">
            <a:solidFill>
              <a:schemeClr val="accent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499733" name="Freeform 21"/>
          <p:cNvSpPr>
            <a:spLocks/>
          </p:cNvSpPr>
          <p:nvPr/>
        </p:nvSpPr>
        <p:spPr bwMode="auto">
          <a:xfrm>
            <a:off x="7491648" y="3447371"/>
            <a:ext cx="559550" cy="527575"/>
          </a:xfrm>
          <a:custGeom>
            <a:avLst/>
            <a:gdLst>
              <a:gd name="T0" fmla="*/ 36 w 531"/>
              <a:gd name="T1" fmla="*/ 36 h 544"/>
              <a:gd name="T2" fmla="*/ 84 w 531"/>
              <a:gd name="T3" fmla="*/ 12 h 544"/>
              <a:gd name="T4" fmla="*/ 120 w 531"/>
              <a:gd name="T5" fmla="*/ 0 h 544"/>
              <a:gd name="T6" fmla="*/ 132 w 531"/>
              <a:gd name="T7" fmla="*/ 24 h 544"/>
              <a:gd name="T8" fmla="*/ 157 w 531"/>
              <a:gd name="T9" fmla="*/ 36 h 544"/>
              <a:gd name="T10" fmla="*/ 193 w 531"/>
              <a:gd name="T11" fmla="*/ 61 h 544"/>
              <a:gd name="T12" fmla="*/ 229 w 531"/>
              <a:gd name="T13" fmla="*/ 24 h 544"/>
              <a:gd name="T14" fmla="*/ 241 w 531"/>
              <a:gd name="T15" fmla="*/ 121 h 544"/>
              <a:gd name="T16" fmla="*/ 301 w 531"/>
              <a:gd name="T17" fmla="*/ 194 h 544"/>
              <a:gd name="T18" fmla="*/ 301 w 531"/>
              <a:gd name="T19" fmla="*/ 218 h 544"/>
              <a:gd name="T20" fmla="*/ 338 w 531"/>
              <a:gd name="T21" fmla="*/ 230 h 544"/>
              <a:gd name="T22" fmla="*/ 338 w 531"/>
              <a:gd name="T23" fmla="*/ 266 h 544"/>
              <a:gd name="T24" fmla="*/ 398 w 531"/>
              <a:gd name="T25" fmla="*/ 266 h 544"/>
              <a:gd name="T26" fmla="*/ 398 w 531"/>
              <a:gd name="T27" fmla="*/ 230 h 544"/>
              <a:gd name="T28" fmla="*/ 470 w 531"/>
              <a:gd name="T29" fmla="*/ 230 h 544"/>
              <a:gd name="T30" fmla="*/ 470 w 531"/>
              <a:gd name="T31" fmla="*/ 266 h 544"/>
              <a:gd name="T32" fmla="*/ 495 w 531"/>
              <a:gd name="T33" fmla="*/ 339 h 544"/>
              <a:gd name="T34" fmla="*/ 470 w 531"/>
              <a:gd name="T35" fmla="*/ 363 h 544"/>
              <a:gd name="T36" fmla="*/ 531 w 531"/>
              <a:gd name="T37" fmla="*/ 411 h 544"/>
              <a:gd name="T38" fmla="*/ 531 w 531"/>
              <a:gd name="T39" fmla="*/ 459 h 544"/>
              <a:gd name="T40" fmla="*/ 507 w 531"/>
              <a:gd name="T41" fmla="*/ 484 h 544"/>
              <a:gd name="T42" fmla="*/ 495 w 531"/>
              <a:gd name="T43" fmla="*/ 508 h 544"/>
              <a:gd name="T44" fmla="*/ 434 w 531"/>
              <a:gd name="T45" fmla="*/ 508 h 544"/>
              <a:gd name="T46" fmla="*/ 422 w 531"/>
              <a:gd name="T47" fmla="*/ 496 h 544"/>
              <a:gd name="T48" fmla="*/ 386 w 531"/>
              <a:gd name="T49" fmla="*/ 496 h 544"/>
              <a:gd name="T50" fmla="*/ 386 w 531"/>
              <a:gd name="T51" fmla="*/ 472 h 544"/>
              <a:gd name="T52" fmla="*/ 350 w 531"/>
              <a:gd name="T53" fmla="*/ 447 h 544"/>
              <a:gd name="T54" fmla="*/ 277 w 531"/>
              <a:gd name="T55" fmla="*/ 447 h 544"/>
              <a:gd name="T56" fmla="*/ 265 w 531"/>
              <a:gd name="T57" fmla="*/ 520 h 544"/>
              <a:gd name="T58" fmla="*/ 217 w 531"/>
              <a:gd name="T59" fmla="*/ 520 h 544"/>
              <a:gd name="T60" fmla="*/ 205 w 531"/>
              <a:gd name="T61" fmla="*/ 544 h 544"/>
              <a:gd name="T62" fmla="*/ 157 w 531"/>
              <a:gd name="T63" fmla="*/ 532 h 544"/>
              <a:gd name="T64" fmla="*/ 157 w 531"/>
              <a:gd name="T65" fmla="*/ 496 h 544"/>
              <a:gd name="T66" fmla="*/ 132 w 531"/>
              <a:gd name="T67" fmla="*/ 447 h 544"/>
              <a:gd name="T68" fmla="*/ 84 w 531"/>
              <a:gd name="T69" fmla="*/ 435 h 544"/>
              <a:gd name="T70" fmla="*/ 72 w 531"/>
              <a:gd name="T71" fmla="*/ 411 h 544"/>
              <a:gd name="T72" fmla="*/ 108 w 531"/>
              <a:gd name="T73" fmla="*/ 387 h 544"/>
              <a:gd name="T74" fmla="*/ 108 w 531"/>
              <a:gd name="T75" fmla="*/ 326 h 544"/>
              <a:gd name="T76" fmla="*/ 48 w 531"/>
              <a:gd name="T77" fmla="*/ 326 h 544"/>
              <a:gd name="T78" fmla="*/ 12 w 531"/>
              <a:gd name="T79" fmla="*/ 302 h 544"/>
              <a:gd name="T80" fmla="*/ 0 w 531"/>
              <a:gd name="T81" fmla="*/ 266 h 544"/>
              <a:gd name="T82" fmla="*/ 84 w 531"/>
              <a:gd name="T83" fmla="*/ 254 h 544"/>
              <a:gd name="T84" fmla="*/ 84 w 531"/>
              <a:gd name="T85" fmla="*/ 230 h 544"/>
              <a:gd name="T86" fmla="*/ 48 w 531"/>
              <a:gd name="T87" fmla="*/ 218 h 544"/>
              <a:gd name="T88" fmla="*/ 60 w 531"/>
              <a:gd name="T89" fmla="*/ 181 h 544"/>
              <a:gd name="T90" fmla="*/ 24 w 531"/>
              <a:gd name="T91" fmla="*/ 169 h 544"/>
              <a:gd name="T92" fmla="*/ 24 w 531"/>
              <a:gd name="T93" fmla="*/ 133 h 544"/>
              <a:gd name="T94" fmla="*/ 36 w 531"/>
              <a:gd name="T95" fmla="*/ 121 h 544"/>
              <a:gd name="T96" fmla="*/ 36 w 531"/>
              <a:gd name="T97" fmla="*/ 36 h 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531" h="544">
                <a:moveTo>
                  <a:pt x="36" y="36"/>
                </a:moveTo>
                <a:lnTo>
                  <a:pt x="84" y="12"/>
                </a:lnTo>
                <a:lnTo>
                  <a:pt x="120" y="0"/>
                </a:lnTo>
                <a:lnTo>
                  <a:pt x="132" y="24"/>
                </a:lnTo>
                <a:lnTo>
                  <a:pt x="157" y="36"/>
                </a:lnTo>
                <a:lnTo>
                  <a:pt x="193" y="61"/>
                </a:lnTo>
                <a:lnTo>
                  <a:pt x="229" y="24"/>
                </a:lnTo>
                <a:lnTo>
                  <a:pt x="241" y="121"/>
                </a:lnTo>
                <a:lnTo>
                  <a:pt x="301" y="194"/>
                </a:lnTo>
                <a:lnTo>
                  <a:pt x="301" y="218"/>
                </a:lnTo>
                <a:lnTo>
                  <a:pt x="338" y="230"/>
                </a:lnTo>
                <a:lnTo>
                  <a:pt x="338" y="266"/>
                </a:lnTo>
                <a:lnTo>
                  <a:pt x="398" y="266"/>
                </a:lnTo>
                <a:lnTo>
                  <a:pt x="398" y="230"/>
                </a:lnTo>
                <a:lnTo>
                  <a:pt x="470" y="230"/>
                </a:lnTo>
                <a:lnTo>
                  <a:pt x="470" y="266"/>
                </a:lnTo>
                <a:lnTo>
                  <a:pt x="495" y="339"/>
                </a:lnTo>
                <a:lnTo>
                  <a:pt x="470" y="363"/>
                </a:lnTo>
                <a:lnTo>
                  <a:pt x="531" y="411"/>
                </a:lnTo>
                <a:lnTo>
                  <a:pt x="531" y="459"/>
                </a:lnTo>
                <a:lnTo>
                  <a:pt x="507" y="484"/>
                </a:lnTo>
                <a:lnTo>
                  <a:pt x="495" y="508"/>
                </a:lnTo>
                <a:lnTo>
                  <a:pt x="434" y="508"/>
                </a:lnTo>
                <a:lnTo>
                  <a:pt x="422" y="496"/>
                </a:lnTo>
                <a:lnTo>
                  <a:pt x="386" y="496"/>
                </a:lnTo>
                <a:lnTo>
                  <a:pt x="386" y="472"/>
                </a:lnTo>
                <a:lnTo>
                  <a:pt x="350" y="447"/>
                </a:lnTo>
                <a:lnTo>
                  <a:pt x="277" y="447"/>
                </a:lnTo>
                <a:lnTo>
                  <a:pt x="265" y="520"/>
                </a:lnTo>
                <a:lnTo>
                  <a:pt x="217" y="520"/>
                </a:lnTo>
                <a:lnTo>
                  <a:pt x="205" y="544"/>
                </a:lnTo>
                <a:lnTo>
                  <a:pt x="157" y="532"/>
                </a:lnTo>
                <a:lnTo>
                  <a:pt x="157" y="496"/>
                </a:lnTo>
                <a:lnTo>
                  <a:pt x="132" y="447"/>
                </a:lnTo>
                <a:lnTo>
                  <a:pt x="84" y="435"/>
                </a:lnTo>
                <a:lnTo>
                  <a:pt x="72" y="411"/>
                </a:lnTo>
                <a:lnTo>
                  <a:pt x="108" y="387"/>
                </a:lnTo>
                <a:lnTo>
                  <a:pt x="108" y="326"/>
                </a:lnTo>
                <a:lnTo>
                  <a:pt x="48" y="326"/>
                </a:lnTo>
                <a:lnTo>
                  <a:pt x="12" y="302"/>
                </a:lnTo>
                <a:lnTo>
                  <a:pt x="0" y="266"/>
                </a:lnTo>
                <a:lnTo>
                  <a:pt x="84" y="254"/>
                </a:lnTo>
                <a:lnTo>
                  <a:pt x="84" y="230"/>
                </a:lnTo>
                <a:lnTo>
                  <a:pt x="48" y="218"/>
                </a:lnTo>
                <a:lnTo>
                  <a:pt x="60" y="181"/>
                </a:lnTo>
                <a:lnTo>
                  <a:pt x="24" y="169"/>
                </a:lnTo>
                <a:lnTo>
                  <a:pt x="24" y="133"/>
                </a:lnTo>
                <a:lnTo>
                  <a:pt x="36" y="121"/>
                </a:lnTo>
                <a:lnTo>
                  <a:pt x="36" y="36"/>
                </a:lnTo>
                <a:close/>
              </a:path>
            </a:pathLst>
          </a:custGeom>
          <a:solidFill>
            <a:schemeClr val="accent1"/>
          </a:solidFill>
          <a:ln w="19050">
            <a:solidFill>
              <a:schemeClr val="accent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499734" name="Freeform 22"/>
          <p:cNvSpPr>
            <a:spLocks/>
          </p:cNvSpPr>
          <p:nvPr/>
        </p:nvSpPr>
        <p:spPr bwMode="auto">
          <a:xfrm>
            <a:off x="7658788" y="3881929"/>
            <a:ext cx="441826" cy="328463"/>
          </a:xfrm>
          <a:custGeom>
            <a:avLst/>
            <a:gdLst>
              <a:gd name="T0" fmla="*/ 0 w 422"/>
              <a:gd name="T1" fmla="*/ 97 h 339"/>
              <a:gd name="T2" fmla="*/ 12 w 422"/>
              <a:gd name="T3" fmla="*/ 121 h 339"/>
              <a:gd name="T4" fmla="*/ 60 w 422"/>
              <a:gd name="T5" fmla="*/ 170 h 339"/>
              <a:gd name="T6" fmla="*/ 108 w 422"/>
              <a:gd name="T7" fmla="*/ 170 h 339"/>
              <a:gd name="T8" fmla="*/ 132 w 422"/>
              <a:gd name="T9" fmla="*/ 194 h 339"/>
              <a:gd name="T10" fmla="*/ 108 w 422"/>
              <a:gd name="T11" fmla="*/ 218 h 339"/>
              <a:gd name="T12" fmla="*/ 132 w 422"/>
              <a:gd name="T13" fmla="*/ 266 h 339"/>
              <a:gd name="T14" fmla="*/ 169 w 422"/>
              <a:gd name="T15" fmla="*/ 266 h 339"/>
              <a:gd name="T16" fmla="*/ 169 w 422"/>
              <a:gd name="T17" fmla="*/ 339 h 339"/>
              <a:gd name="T18" fmla="*/ 193 w 422"/>
              <a:gd name="T19" fmla="*/ 339 h 339"/>
              <a:gd name="T20" fmla="*/ 193 w 422"/>
              <a:gd name="T21" fmla="*/ 303 h 339"/>
              <a:gd name="T22" fmla="*/ 229 w 422"/>
              <a:gd name="T23" fmla="*/ 290 h 339"/>
              <a:gd name="T24" fmla="*/ 229 w 422"/>
              <a:gd name="T25" fmla="*/ 254 h 339"/>
              <a:gd name="T26" fmla="*/ 277 w 422"/>
              <a:gd name="T27" fmla="*/ 254 h 339"/>
              <a:gd name="T28" fmla="*/ 289 w 422"/>
              <a:gd name="T29" fmla="*/ 242 h 339"/>
              <a:gd name="T30" fmla="*/ 326 w 422"/>
              <a:gd name="T31" fmla="*/ 218 h 339"/>
              <a:gd name="T32" fmla="*/ 350 w 422"/>
              <a:gd name="T33" fmla="*/ 206 h 339"/>
              <a:gd name="T34" fmla="*/ 422 w 422"/>
              <a:gd name="T35" fmla="*/ 206 h 339"/>
              <a:gd name="T36" fmla="*/ 410 w 422"/>
              <a:gd name="T37" fmla="*/ 170 h 339"/>
              <a:gd name="T38" fmla="*/ 398 w 422"/>
              <a:gd name="T39" fmla="*/ 157 h 339"/>
              <a:gd name="T40" fmla="*/ 398 w 422"/>
              <a:gd name="T41" fmla="*/ 121 h 339"/>
              <a:gd name="T42" fmla="*/ 422 w 422"/>
              <a:gd name="T43" fmla="*/ 109 h 339"/>
              <a:gd name="T44" fmla="*/ 422 w 422"/>
              <a:gd name="T45" fmla="*/ 49 h 339"/>
              <a:gd name="T46" fmla="*/ 398 w 422"/>
              <a:gd name="T47" fmla="*/ 49 h 339"/>
              <a:gd name="T48" fmla="*/ 410 w 422"/>
              <a:gd name="T49" fmla="*/ 12 h 339"/>
              <a:gd name="T50" fmla="*/ 374 w 422"/>
              <a:gd name="T51" fmla="*/ 12 h 339"/>
              <a:gd name="T52" fmla="*/ 350 w 422"/>
              <a:gd name="T53" fmla="*/ 37 h 339"/>
              <a:gd name="T54" fmla="*/ 338 w 422"/>
              <a:gd name="T55" fmla="*/ 61 h 339"/>
              <a:gd name="T56" fmla="*/ 277 w 422"/>
              <a:gd name="T57" fmla="*/ 73 h 339"/>
              <a:gd name="T58" fmla="*/ 265 w 422"/>
              <a:gd name="T59" fmla="*/ 49 h 339"/>
              <a:gd name="T60" fmla="*/ 229 w 422"/>
              <a:gd name="T61" fmla="*/ 49 h 339"/>
              <a:gd name="T62" fmla="*/ 229 w 422"/>
              <a:gd name="T63" fmla="*/ 25 h 339"/>
              <a:gd name="T64" fmla="*/ 193 w 422"/>
              <a:gd name="T65" fmla="*/ 0 h 339"/>
              <a:gd name="T66" fmla="*/ 120 w 422"/>
              <a:gd name="T67" fmla="*/ 0 h 339"/>
              <a:gd name="T68" fmla="*/ 108 w 422"/>
              <a:gd name="T69" fmla="*/ 73 h 339"/>
              <a:gd name="T70" fmla="*/ 60 w 422"/>
              <a:gd name="T71" fmla="*/ 73 h 339"/>
              <a:gd name="T72" fmla="*/ 48 w 422"/>
              <a:gd name="T73" fmla="*/ 97 h 339"/>
              <a:gd name="T74" fmla="*/ 0 w 422"/>
              <a:gd name="T75" fmla="*/ 97 h 3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422" h="339">
                <a:moveTo>
                  <a:pt x="0" y="97"/>
                </a:moveTo>
                <a:lnTo>
                  <a:pt x="12" y="121"/>
                </a:lnTo>
                <a:lnTo>
                  <a:pt x="60" y="170"/>
                </a:lnTo>
                <a:lnTo>
                  <a:pt x="108" y="170"/>
                </a:lnTo>
                <a:lnTo>
                  <a:pt x="132" y="194"/>
                </a:lnTo>
                <a:lnTo>
                  <a:pt x="108" y="218"/>
                </a:lnTo>
                <a:lnTo>
                  <a:pt x="132" y="266"/>
                </a:lnTo>
                <a:lnTo>
                  <a:pt x="169" y="266"/>
                </a:lnTo>
                <a:lnTo>
                  <a:pt x="169" y="339"/>
                </a:lnTo>
                <a:lnTo>
                  <a:pt x="193" y="339"/>
                </a:lnTo>
                <a:lnTo>
                  <a:pt x="193" y="303"/>
                </a:lnTo>
                <a:lnTo>
                  <a:pt x="229" y="290"/>
                </a:lnTo>
                <a:lnTo>
                  <a:pt x="229" y="254"/>
                </a:lnTo>
                <a:lnTo>
                  <a:pt x="277" y="254"/>
                </a:lnTo>
                <a:lnTo>
                  <a:pt x="289" y="242"/>
                </a:lnTo>
                <a:lnTo>
                  <a:pt x="326" y="218"/>
                </a:lnTo>
                <a:lnTo>
                  <a:pt x="350" y="206"/>
                </a:lnTo>
                <a:lnTo>
                  <a:pt x="422" y="206"/>
                </a:lnTo>
                <a:lnTo>
                  <a:pt x="410" y="170"/>
                </a:lnTo>
                <a:lnTo>
                  <a:pt x="398" y="157"/>
                </a:lnTo>
                <a:lnTo>
                  <a:pt x="398" y="121"/>
                </a:lnTo>
                <a:lnTo>
                  <a:pt x="422" y="109"/>
                </a:lnTo>
                <a:lnTo>
                  <a:pt x="422" y="49"/>
                </a:lnTo>
                <a:lnTo>
                  <a:pt x="398" y="49"/>
                </a:lnTo>
                <a:lnTo>
                  <a:pt x="410" y="12"/>
                </a:lnTo>
                <a:lnTo>
                  <a:pt x="374" y="12"/>
                </a:lnTo>
                <a:lnTo>
                  <a:pt x="350" y="37"/>
                </a:lnTo>
                <a:lnTo>
                  <a:pt x="338" y="61"/>
                </a:lnTo>
                <a:lnTo>
                  <a:pt x="277" y="73"/>
                </a:lnTo>
                <a:lnTo>
                  <a:pt x="265" y="49"/>
                </a:lnTo>
                <a:lnTo>
                  <a:pt x="229" y="49"/>
                </a:lnTo>
                <a:lnTo>
                  <a:pt x="229" y="25"/>
                </a:lnTo>
                <a:lnTo>
                  <a:pt x="193" y="0"/>
                </a:lnTo>
                <a:lnTo>
                  <a:pt x="120" y="0"/>
                </a:lnTo>
                <a:lnTo>
                  <a:pt x="108" y="73"/>
                </a:lnTo>
                <a:lnTo>
                  <a:pt x="60" y="73"/>
                </a:lnTo>
                <a:lnTo>
                  <a:pt x="48" y="97"/>
                </a:lnTo>
                <a:lnTo>
                  <a:pt x="0" y="97"/>
                </a:lnTo>
                <a:close/>
              </a:path>
            </a:pathLst>
          </a:custGeom>
          <a:solidFill>
            <a:srgbClr val="AFD4EF"/>
          </a:solidFill>
          <a:ln w="19050">
            <a:solidFill>
              <a:schemeClr val="accent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499735" name="Freeform 23"/>
          <p:cNvSpPr>
            <a:spLocks/>
          </p:cNvSpPr>
          <p:nvPr/>
        </p:nvSpPr>
        <p:spPr bwMode="auto">
          <a:xfrm>
            <a:off x="7286724" y="3294766"/>
            <a:ext cx="356077" cy="492695"/>
          </a:xfrm>
          <a:custGeom>
            <a:avLst/>
            <a:gdLst>
              <a:gd name="T0" fmla="*/ 194 w 338"/>
              <a:gd name="T1" fmla="*/ 423 h 508"/>
              <a:gd name="T2" fmla="*/ 206 w 338"/>
              <a:gd name="T3" fmla="*/ 447 h 508"/>
              <a:gd name="T4" fmla="*/ 242 w 338"/>
              <a:gd name="T5" fmla="*/ 483 h 508"/>
              <a:gd name="T6" fmla="*/ 218 w 338"/>
              <a:gd name="T7" fmla="*/ 508 h 508"/>
              <a:gd name="T8" fmla="*/ 169 w 338"/>
              <a:gd name="T9" fmla="*/ 496 h 508"/>
              <a:gd name="T10" fmla="*/ 37 w 338"/>
              <a:gd name="T11" fmla="*/ 496 h 508"/>
              <a:gd name="T12" fmla="*/ 0 w 338"/>
              <a:gd name="T13" fmla="*/ 496 h 508"/>
              <a:gd name="T14" fmla="*/ 37 w 338"/>
              <a:gd name="T15" fmla="*/ 459 h 508"/>
              <a:gd name="T16" fmla="*/ 37 w 338"/>
              <a:gd name="T17" fmla="*/ 447 h 508"/>
              <a:gd name="T18" fmla="*/ 12 w 338"/>
              <a:gd name="T19" fmla="*/ 447 h 508"/>
              <a:gd name="T20" fmla="*/ 12 w 338"/>
              <a:gd name="T21" fmla="*/ 351 h 508"/>
              <a:gd name="T22" fmla="*/ 24 w 338"/>
              <a:gd name="T23" fmla="*/ 338 h 508"/>
              <a:gd name="T24" fmla="*/ 24 w 338"/>
              <a:gd name="T25" fmla="*/ 314 h 508"/>
              <a:gd name="T26" fmla="*/ 12 w 338"/>
              <a:gd name="T27" fmla="*/ 314 h 508"/>
              <a:gd name="T28" fmla="*/ 0 w 338"/>
              <a:gd name="T29" fmla="*/ 242 h 508"/>
              <a:gd name="T30" fmla="*/ 24 w 338"/>
              <a:gd name="T31" fmla="*/ 230 h 508"/>
              <a:gd name="T32" fmla="*/ 0 w 338"/>
              <a:gd name="T33" fmla="*/ 218 h 508"/>
              <a:gd name="T34" fmla="*/ 49 w 338"/>
              <a:gd name="T35" fmla="*/ 145 h 508"/>
              <a:gd name="T36" fmla="*/ 73 w 338"/>
              <a:gd name="T37" fmla="*/ 145 h 508"/>
              <a:gd name="T38" fmla="*/ 73 w 338"/>
              <a:gd name="T39" fmla="*/ 133 h 508"/>
              <a:gd name="T40" fmla="*/ 121 w 338"/>
              <a:gd name="T41" fmla="*/ 73 h 508"/>
              <a:gd name="T42" fmla="*/ 133 w 338"/>
              <a:gd name="T43" fmla="*/ 12 h 508"/>
              <a:gd name="T44" fmla="*/ 157 w 338"/>
              <a:gd name="T45" fmla="*/ 12 h 508"/>
              <a:gd name="T46" fmla="*/ 157 w 338"/>
              <a:gd name="T47" fmla="*/ 36 h 508"/>
              <a:gd name="T48" fmla="*/ 194 w 338"/>
              <a:gd name="T49" fmla="*/ 12 h 508"/>
              <a:gd name="T50" fmla="*/ 218 w 338"/>
              <a:gd name="T51" fmla="*/ 0 h 508"/>
              <a:gd name="T52" fmla="*/ 290 w 338"/>
              <a:gd name="T53" fmla="*/ 60 h 508"/>
              <a:gd name="T54" fmla="*/ 326 w 338"/>
              <a:gd name="T55" fmla="*/ 60 h 508"/>
              <a:gd name="T56" fmla="*/ 338 w 338"/>
              <a:gd name="T57" fmla="*/ 121 h 508"/>
              <a:gd name="T58" fmla="*/ 302 w 338"/>
              <a:gd name="T59" fmla="*/ 133 h 508"/>
              <a:gd name="T60" fmla="*/ 314 w 338"/>
              <a:gd name="T61" fmla="*/ 157 h 508"/>
              <a:gd name="T62" fmla="*/ 266 w 338"/>
              <a:gd name="T63" fmla="*/ 169 h 508"/>
              <a:gd name="T64" fmla="*/ 230 w 338"/>
              <a:gd name="T65" fmla="*/ 193 h 508"/>
              <a:gd name="T66" fmla="*/ 230 w 338"/>
              <a:gd name="T67" fmla="*/ 278 h 508"/>
              <a:gd name="T68" fmla="*/ 218 w 338"/>
              <a:gd name="T69" fmla="*/ 290 h 508"/>
              <a:gd name="T70" fmla="*/ 218 w 338"/>
              <a:gd name="T71" fmla="*/ 326 h 508"/>
              <a:gd name="T72" fmla="*/ 242 w 338"/>
              <a:gd name="T73" fmla="*/ 338 h 508"/>
              <a:gd name="T74" fmla="*/ 242 w 338"/>
              <a:gd name="T75" fmla="*/ 375 h 508"/>
              <a:gd name="T76" fmla="*/ 278 w 338"/>
              <a:gd name="T77" fmla="*/ 387 h 508"/>
              <a:gd name="T78" fmla="*/ 278 w 338"/>
              <a:gd name="T79" fmla="*/ 411 h 508"/>
              <a:gd name="T80" fmla="*/ 194 w 338"/>
              <a:gd name="T81" fmla="*/ 423 h 5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338" h="508">
                <a:moveTo>
                  <a:pt x="194" y="423"/>
                </a:moveTo>
                <a:lnTo>
                  <a:pt x="206" y="447"/>
                </a:lnTo>
                <a:lnTo>
                  <a:pt x="242" y="483"/>
                </a:lnTo>
                <a:lnTo>
                  <a:pt x="218" y="508"/>
                </a:lnTo>
                <a:lnTo>
                  <a:pt x="169" y="496"/>
                </a:lnTo>
                <a:lnTo>
                  <a:pt x="37" y="496"/>
                </a:lnTo>
                <a:lnTo>
                  <a:pt x="0" y="496"/>
                </a:lnTo>
                <a:lnTo>
                  <a:pt x="37" y="459"/>
                </a:lnTo>
                <a:lnTo>
                  <a:pt x="37" y="447"/>
                </a:lnTo>
                <a:lnTo>
                  <a:pt x="12" y="447"/>
                </a:lnTo>
                <a:lnTo>
                  <a:pt x="12" y="351"/>
                </a:lnTo>
                <a:lnTo>
                  <a:pt x="24" y="338"/>
                </a:lnTo>
                <a:lnTo>
                  <a:pt x="24" y="314"/>
                </a:lnTo>
                <a:lnTo>
                  <a:pt x="12" y="314"/>
                </a:lnTo>
                <a:lnTo>
                  <a:pt x="0" y="242"/>
                </a:lnTo>
                <a:lnTo>
                  <a:pt x="24" y="230"/>
                </a:lnTo>
                <a:lnTo>
                  <a:pt x="0" y="218"/>
                </a:lnTo>
                <a:lnTo>
                  <a:pt x="49" y="145"/>
                </a:lnTo>
                <a:lnTo>
                  <a:pt x="73" y="145"/>
                </a:lnTo>
                <a:lnTo>
                  <a:pt x="73" y="133"/>
                </a:lnTo>
                <a:lnTo>
                  <a:pt x="121" y="73"/>
                </a:lnTo>
                <a:lnTo>
                  <a:pt x="133" y="12"/>
                </a:lnTo>
                <a:lnTo>
                  <a:pt x="157" y="12"/>
                </a:lnTo>
                <a:lnTo>
                  <a:pt x="157" y="36"/>
                </a:lnTo>
                <a:lnTo>
                  <a:pt x="194" y="12"/>
                </a:lnTo>
                <a:lnTo>
                  <a:pt x="218" y="0"/>
                </a:lnTo>
                <a:lnTo>
                  <a:pt x="290" y="60"/>
                </a:lnTo>
                <a:lnTo>
                  <a:pt x="326" y="60"/>
                </a:lnTo>
                <a:lnTo>
                  <a:pt x="338" y="121"/>
                </a:lnTo>
                <a:lnTo>
                  <a:pt x="302" y="133"/>
                </a:lnTo>
                <a:lnTo>
                  <a:pt x="314" y="157"/>
                </a:lnTo>
                <a:lnTo>
                  <a:pt x="266" y="169"/>
                </a:lnTo>
                <a:lnTo>
                  <a:pt x="230" y="193"/>
                </a:lnTo>
                <a:lnTo>
                  <a:pt x="230" y="278"/>
                </a:lnTo>
                <a:lnTo>
                  <a:pt x="218" y="290"/>
                </a:lnTo>
                <a:lnTo>
                  <a:pt x="218" y="326"/>
                </a:lnTo>
                <a:lnTo>
                  <a:pt x="242" y="338"/>
                </a:lnTo>
                <a:lnTo>
                  <a:pt x="242" y="375"/>
                </a:lnTo>
                <a:lnTo>
                  <a:pt x="278" y="387"/>
                </a:lnTo>
                <a:lnTo>
                  <a:pt x="278" y="411"/>
                </a:lnTo>
                <a:lnTo>
                  <a:pt x="194" y="423"/>
                </a:lnTo>
                <a:close/>
              </a:path>
            </a:pathLst>
          </a:custGeom>
          <a:noFill/>
          <a:ln w="19050">
            <a:solidFill>
              <a:schemeClr val="accent2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499736" name="Freeform 24"/>
          <p:cNvSpPr>
            <a:spLocks/>
          </p:cNvSpPr>
          <p:nvPr/>
        </p:nvSpPr>
        <p:spPr bwMode="auto">
          <a:xfrm>
            <a:off x="7452408" y="2940140"/>
            <a:ext cx="433106" cy="565364"/>
          </a:xfrm>
          <a:custGeom>
            <a:avLst/>
            <a:gdLst>
              <a:gd name="T0" fmla="*/ 0 w 411"/>
              <a:gd name="T1" fmla="*/ 303 h 581"/>
              <a:gd name="T2" fmla="*/ 0 w 411"/>
              <a:gd name="T3" fmla="*/ 363 h 581"/>
              <a:gd name="T4" fmla="*/ 0 w 411"/>
              <a:gd name="T5" fmla="*/ 399 h 581"/>
              <a:gd name="T6" fmla="*/ 37 w 411"/>
              <a:gd name="T7" fmla="*/ 375 h 581"/>
              <a:gd name="T8" fmla="*/ 73 w 411"/>
              <a:gd name="T9" fmla="*/ 363 h 581"/>
              <a:gd name="T10" fmla="*/ 133 w 411"/>
              <a:gd name="T11" fmla="*/ 411 h 581"/>
              <a:gd name="T12" fmla="*/ 169 w 411"/>
              <a:gd name="T13" fmla="*/ 411 h 581"/>
              <a:gd name="T14" fmla="*/ 181 w 411"/>
              <a:gd name="T15" fmla="*/ 484 h 581"/>
              <a:gd name="T16" fmla="*/ 145 w 411"/>
              <a:gd name="T17" fmla="*/ 496 h 581"/>
              <a:gd name="T18" fmla="*/ 157 w 411"/>
              <a:gd name="T19" fmla="*/ 520 h 581"/>
              <a:gd name="T20" fmla="*/ 169 w 411"/>
              <a:gd name="T21" fmla="*/ 556 h 581"/>
              <a:gd name="T22" fmla="*/ 194 w 411"/>
              <a:gd name="T23" fmla="*/ 556 h 581"/>
              <a:gd name="T24" fmla="*/ 230 w 411"/>
              <a:gd name="T25" fmla="*/ 581 h 581"/>
              <a:gd name="T26" fmla="*/ 278 w 411"/>
              <a:gd name="T27" fmla="*/ 556 h 581"/>
              <a:gd name="T28" fmla="*/ 278 w 411"/>
              <a:gd name="T29" fmla="*/ 508 h 581"/>
              <a:gd name="T30" fmla="*/ 326 w 411"/>
              <a:gd name="T31" fmla="*/ 484 h 581"/>
              <a:gd name="T32" fmla="*/ 314 w 411"/>
              <a:gd name="T33" fmla="*/ 399 h 581"/>
              <a:gd name="T34" fmla="*/ 375 w 411"/>
              <a:gd name="T35" fmla="*/ 327 h 581"/>
              <a:gd name="T36" fmla="*/ 375 w 411"/>
              <a:gd name="T37" fmla="*/ 194 h 581"/>
              <a:gd name="T38" fmla="*/ 387 w 411"/>
              <a:gd name="T39" fmla="*/ 145 h 581"/>
              <a:gd name="T40" fmla="*/ 411 w 411"/>
              <a:gd name="T41" fmla="*/ 145 h 581"/>
              <a:gd name="T42" fmla="*/ 399 w 411"/>
              <a:gd name="T43" fmla="*/ 85 h 581"/>
              <a:gd name="T44" fmla="*/ 375 w 411"/>
              <a:gd name="T45" fmla="*/ 85 h 581"/>
              <a:gd name="T46" fmla="*/ 375 w 411"/>
              <a:gd name="T47" fmla="*/ 37 h 581"/>
              <a:gd name="T48" fmla="*/ 326 w 411"/>
              <a:gd name="T49" fmla="*/ 37 h 581"/>
              <a:gd name="T50" fmla="*/ 326 w 411"/>
              <a:gd name="T51" fmla="*/ 0 h 581"/>
              <a:gd name="T52" fmla="*/ 218 w 411"/>
              <a:gd name="T53" fmla="*/ 0 h 581"/>
              <a:gd name="T54" fmla="*/ 181 w 411"/>
              <a:gd name="T55" fmla="*/ 61 h 581"/>
              <a:gd name="T56" fmla="*/ 49 w 411"/>
              <a:gd name="T57" fmla="*/ 73 h 581"/>
              <a:gd name="T58" fmla="*/ 12 w 411"/>
              <a:gd name="T59" fmla="*/ 109 h 581"/>
              <a:gd name="T60" fmla="*/ 24 w 411"/>
              <a:gd name="T61" fmla="*/ 145 h 581"/>
              <a:gd name="T62" fmla="*/ 49 w 411"/>
              <a:gd name="T63" fmla="*/ 158 h 581"/>
              <a:gd name="T64" fmla="*/ 49 w 411"/>
              <a:gd name="T65" fmla="*/ 278 h 581"/>
              <a:gd name="T66" fmla="*/ 0 w 411"/>
              <a:gd name="T67" fmla="*/ 303 h 5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411" h="581">
                <a:moveTo>
                  <a:pt x="0" y="303"/>
                </a:moveTo>
                <a:lnTo>
                  <a:pt x="0" y="363"/>
                </a:lnTo>
                <a:lnTo>
                  <a:pt x="0" y="399"/>
                </a:lnTo>
                <a:lnTo>
                  <a:pt x="37" y="375"/>
                </a:lnTo>
                <a:lnTo>
                  <a:pt x="73" y="363"/>
                </a:lnTo>
                <a:lnTo>
                  <a:pt x="133" y="411"/>
                </a:lnTo>
                <a:lnTo>
                  <a:pt x="169" y="411"/>
                </a:lnTo>
                <a:lnTo>
                  <a:pt x="181" y="484"/>
                </a:lnTo>
                <a:lnTo>
                  <a:pt x="145" y="496"/>
                </a:lnTo>
                <a:lnTo>
                  <a:pt x="157" y="520"/>
                </a:lnTo>
                <a:lnTo>
                  <a:pt x="169" y="556"/>
                </a:lnTo>
                <a:lnTo>
                  <a:pt x="194" y="556"/>
                </a:lnTo>
                <a:lnTo>
                  <a:pt x="230" y="581"/>
                </a:lnTo>
                <a:lnTo>
                  <a:pt x="278" y="556"/>
                </a:lnTo>
                <a:lnTo>
                  <a:pt x="278" y="508"/>
                </a:lnTo>
                <a:lnTo>
                  <a:pt x="326" y="484"/>
                </a:lnTo>
                <a:lnTo>
                  <a:pt x="314" y="399"/>
                </a:lnTo>
                <a:lnTo>
                  <a:pt x="375" y="327"/>
                </a:lnTo>
                <a:lnTo>
                  <a:pt x="375" y="194"/>
                </a:lnTo>
                <a:lnTo>
                  <a:pt x="387" y="145"/>
                </a:lnTo>
                <a:lnTo>
                  <a:pt x="411" y="145"/>
                </a:lnTo>
                <a:lnTo>
                  <a:pt x="399" y="85"/>
                </a:lnTo>
                <a:lnTo>
                  <a:pt x="375" y="85"/>
                </a:lnTo>
                <a:lnTo>
                  <a:pt x="375" y="37"/>
                </a:lnTo>
                <a:lnTo>
                  <a:pt x="326" y="37"/>
                </a:lnTo>
                <a:lnTo>
                  <a:pt x="326" y="0"/>
                </a:lnTo>
                <a:lnTo>
                  <a:pt x="218" y="0"/>
                </a:lnTo>
                <a:lnTo>
                  <a:pt x="181" y="61"/>
                </a:lnTo>
                <a:lnTo>
                  <a:pt x="49" y="73"/>
                </a:lnTo>
                <a:lnTo>
                  <a:pt x="12" y="109"/>
                </a:lnTo>
                <a:lnTo>
                  <a:pt x="24" y="145"/>
                </a:lnTo>
                <a:lnTo>
                  <a:pt x="49" y="158"/>
                </a:lnTo>
                <a:lnTo>
                  <a:pt x="49" y="278"/>
                </a:lnTo>
                <a:lnTo>
                  <a:pt x="0" y="303"/>
                </a:lnTo>
                <a:close/>
              </a:path>
            </a:pathLst>
          </a:custGeom>
          <a:solidFill>
            <a:schemeClr val="accent1"/>
          </a:solidFill>
          <a:ln w="19050">
            <a:solidFill>
              <a:schemeClr val="accent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499737" name="Freeform 25"/>
          <p:cNvSpPr>
            <a:spLocks/>
          </p:cNvSpPr>
          <p:nvPr/>
        </p:nvSpPr>
        <p:spPr bwMode="auto">
          <a:xfrm>
            <a:off x="7187894" y="2414018"/>
            <a:ext cx="635125" cy="880746"/>
          </a:xfrm>
          <a:custGeom>
            <a:avLst/>
            <a:gdLst>
              <a:gd name="T0" fmla="*/ 314 w 604"/>
              <a:gd name="T1" fmla="*/ 616 h 906"/>
              <a:gd name="T2" fmla="*/ 277 w 604"/>
              <a:gd name="T3" fmla="*/ 688 h 906"/>
              <a:gd name="T4" fmla="*/ 302 w 604"/>
              <a:gd name="T5" fmla="*/ 821 h 906"/>
              <a:gd name="T6" fmla="*/ 241 w 604"/>
              <a:gd name="T7" fmla="*/ 906 h 906"/>
              <a:gd name="T8" fmla="*/ 181 w 604"/>
              <a:gd name="T9" fmla="*/ 882 h 906"/>
              <a:gd name="T10" fmla="*/ 193 w 604"/>
              <a:gd name="T11" fmla="*/ 821 h 906"/>
              <a:gd name="T12" fmla="*/ 145 w 604"/>
              <a:gd name="T13" fmla="*/ 785 h 906"/>
              <a:gd name="T14" fmla="*/ 108 w 604"/>
              <a:gd name="T15" fmla="*/ 737 h 906"/>
              <a:gd name="T16" fmla="*/ 60 w 604"/>
              <a:gd name="T17" fmla="*/ 688 h 906"/>
              <a:gd name="T18" fmla="*/ 96 w 604"/>
              <a:gd name="T19" fmla="*/ 592 h 906"/>
              <a:gd name="T20" fmla="*/ 60 w 604"/>
              <a:gd name="T21" fmla="*/ 556 h 906"/>
              <a:gd name="T22" fmla="*/ 48 w 604"/>
              <a:gd name="T23" fmla="*/ 507 h 906"/>
              <a:gd name="T24" fmla="*/ 72 w 604"/>
              <a:gd name="T25" fmla="*/ 435 h 906"/>
              <a:gd name="T26" fmla="*/ 0 w 604"/>
              <a:gd name="T27" fmla="*/ 410 h 906"/>
              <a:gd name="T28" fmla="*/ 48 w 604"/>
              <a:gd name="T29" fmla="*/ 362 h 906"/>
              <a:gd name="T30" fmla="*/ 84 w 604"/>
              <a:gd name="T31" fmla="*/ 302 h 906"/>
              <a:gd name="T32" fmla="*/ 145 w 604"/>
              <a:gd name="T33" fmla="*/ 278 h 906"/>
              <a:gd name="T34" fmla="*/ 181 w 604"/>
              <a:gd name="T35" fmla="*/ 181 h 906"/>
              <a:gd name="T36" fmla="*/ 229 w 604"/>
              <a:gd name="T37" fmla="*/ 145 h 906"/>
              <a:gd name="T38" fmla="*/ 253 w 604"/>
              <a:gd name="T39" fmla="*/ 72 h 906"/>
              <a:gd name="T40" fmla="*/ 326 w 604"/>
              <a:gd name="T41" fmla="*/ 12 h 906"/>
              <a:gd name="T42" fmla="*/ 326 w 604"/>
              <a:gd name="T43" fmla="*/ 24 h 906"/>
              <a:gd name="T44" fmla="*/ 338 w 604"/>
              <a:gd name="T45" fmla="*/ 36 h 906"/>
              <a:gd name="T46" fmla="*/ 338 w 604"/>
              <a:gd name="T47" fmla="*/ 48 h 906"/>
              <a:gd name="T48" fmla="*/ 362 w 604"/>
              <a:gd name="T49" fmla="*/ 60 h 906"/>
              <a:gd name="T50" fmla="*/ 362 w 604"/>
              <a:gd name="T51" fmla="*/ 60 h 906"/>
              <a:gd name="T52" fmla="*/ 374 w 604"/>
              <a:gd name="T53" fmla="*/ 72 h 906"/>
              <a:gd name="T54" fmla="*/ 374 w 604"/>
              <a:gd name="T55" fmla="*/ 72 h 906"/>
              <a:gd name="T56" fmla="*/ 374 w 604"/>
              <a:gd name="T57" fmla="*/ 84 h 906"/>
              <a:gd name="T58" fmla="*/ 374 w 604"/>
              <a:gd name="T59" fmla="*/ 84 h 906"/>
              <a:gd name="T60" fmla="*/ 362 w 604"/>
              <a:gd name="T61" fmla="*/ 96 h 906"/>
              <a:gd name="T62" fmla="*/ 362 w 604"/>
              <a:gd name="T63" fmla="*/ 96 h 906"/>
              <a:gd name="T64" fmla="*/ 350 w 604"/>
              <a:gd name="T65" fmla="*/ 96 h 906"/>
              <a:gd name="T66" fmla="*/ 338 w 604"/>
              <a:gd name="T67" fmla="*/ 108 h 906"/>
              <a:gd name="T68" fmla="*/ 338 w 604"/>
              <a:gd name="T69" fmla="*/ 120 h 906"/>
              <a:gd name="T70" fmla="*/ 338 w 604"/>
              <a:gd name="T71" fmla="*/ 120 h 906"/>
              <a:gd name="T72" fmla="*/ 338 w 604"/>
              <a:gd name="T73" fmla="*/ 132 h 906"/>
              <a:gd name="T74" fmla="*/ 326 w 604"/>
              <a:gd name="T75" fmla="*/ 145 h 906"/>
              <a:gd name="T76" fmla="*/ 338 w 604"/>
              <a:gd name="T77" fmla="*/ 145 h 906"/>
              <a:gd name="T78" fmla="*/ 338 w 604"/>
              <a:gd name="T79" fmla="*/ 157 h 906"/>
              <a:gd name="T80" fmla="*/ 350 w 604"/>
              <a:gd name="T81" fmla="*/ 169 h 906"/>
              <a:gd name="T82" fmla="*/ 362 w 604"/>
              <a:gd name="T83" fmla="*/ 193 h 906"/>
              <a:gd name="T84" fmla="*/ 374 w 604"/>
              <a:gd name="T85" fmla="*/ 205 h 906"/>
              <a:gd name="T86" fmla="*/ 398 w 604"/>
              <a:gd name="T87" fmla="*/ 205 h 906"/>
              <a:gd name="T88" fmla="*/ 422 w 604"/>
              <a:gd name="T89" fmla="*/ 229 h 906"/>
              <a:gd name="T90" fmla="*/ 434 w 604"/>
              <a:gd name="T91" fmla="*/ 229 h 906"/>
              <a:gd name="T92" fmla="*/ 447 w 604"/>
              <a:gd name="T93" fmla="*/ 229 h 906"/>
              <a:gd name="T94" fmla="*/ 447 w 604"/>
              <a:gd name="T95" fmla="*/ 229 h 906"/>
              <a:gd name="T96" fmla="*/ 447 w 604"/>
              <a:gd name="T97" fmla="*/ 229 h 906"/>
              <a:gd name="T98" fmla="*/ 459 w 604"/>
              <a:gd name="T99" fmla="*/ 229 h 906"/>
              <a:gd name="T100" fmla="*/ 459 w 604"/>
              <a:gd name="T101" fmla="*/ 217 h 906"/>
              <a:gd name="T102" fmla="*/ 459 w 604"/>
              <a:gd name="T103" fmla="*/ 193 h 906"/>
              <a:gd name="T104" fmla="*/ 471 w 604"/>
              <a:gd name="T105" fmla="*/ 193 h 906"/>
              <a:gd name="T106" fmla="*/ 567 w 604"/>
              <a:gd name="T107" fmla="*/ 253 h 906"/>
              <a:gd name="T108" fmla="*/ 591 w 604"/>
              <a:gd name="T109" fmla="*/ 350 h 906"/>
              <a:gd name="T110" fmla="*/ 604 w 604"/>
              <a:gd name="T111" fmla="*/ 447 h 906"/>
              <a:gd name="T112" fmla="*/ 555 w 604"/>
              <a:gd name="T113" fmla="*/ 483 h 906"/>
              <a:gd name="T114" fmla="*/ 579 w 604"/>
              <a:gd name="T115" fmla="*/ 543 h 906"/>
              <a:gd name="T116" fmla="*/ 434 w 604"/>
              <a:gd name="T117" fmla="*/ 604 h 9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604" h="906">
                <a:moveTo>
                  <a:pt x="434" y="604"/>
                </a:moveTo>
                <a:lnTo>
                  <a:pt x="314" y="616"/>
                </a:lnTo>
                <a:lnTo>
                  <a:pt x="265" y="652"/>
                </a:lnTo>
                <a:lnTo>
                  <a:pt x="277" y="688"/>
                </a:lnTo>
                <a:lnTo>
                  <a:pt x="302" y="701"/>
                </a:lnTo>
                <a:lnTo>
                  <a:pt x="302" y="821"/>
                </a:lnTo>
                <a:lnTo>
                  <a:pt x="253" y="846"/>
                </a:lnTo>
                <a:lnTo>
                  <a:pt x="241" y="906"/>
                </a:lnTo>
                <a:lnTo>
                  <a:pt x="229" y="906"/>
                </a:lnTo>
                <a:lnTo>
                  <a:pt x="181" y="882"/>
                </a:lnTo>
                <a:lnTo>
                  <a:pt x="169" y="834"/>
                </a:lnTo>
                <a:lnTo>
                  <a:pt x="193" y="821"/>
                </a:lnTo>
                <a:lnTo>
                  <a:pt x="181" y="797"/>
                </a:lnTo>
                <a:lnTo>
                  <a:pt x="145" y="785"/>
                </a:lnTo>
                <a:lnTo>
                  <a:pt x="133" y="737"/>
                </a:lnTo>
                <a:lnTo>
                  <a:pt x="108" y="737"/>
                </a:lnTo>
                <a:lnTo>
                  <a:pt x="96" y="701"/>
                </a:lnTo>
                <a:lnTo>
                  <a:pt x="60" y="688"/>
                </a:lnTo>
                <a:lnTo>
                  <a:pt x="72" y="592"/>
                </a:lnTo>
                <a:lnTo>
                  <a:pt x="96" y="592"/>
                </a:lnTo>
                <a:lnTo>
                  <a:pt x="84" y="568"/>
                </a:lnTo>
                <a:lnTo>
                  <a:pt x="60" y="556"/>
                </a:lnTo>
                <a:lnTo>
                  <a:pt x="60" y="507"/>
                </a:lnTo>
                <a:lnTo>
                  <a:pt x="48" y="507"/>
                </a:lnTo>
                <a:lnTo>
                  <a:pt x="48" y="447"/>
                </a:lnTo>
                <a:lnTo>
                  <a:pt x="72" y="435"/>
                </a:lnTo>
                <a:lnTo>
                  <a:pt x="72" y="410"/>
                </a:lnTo>
                <a:lnTo>
                  <a:pt x="0" y="410"/>
                </a:lnTo>
                <a:lnTo>
                  <a:pt x="12" y="374"/>
                </a:lnTo>
                <a:lnTo>
                  <a:pt x="48" y="362"/>
                </a:lnTo>
                <a:lnTo>
                  <a:pt x="48" y="338"/>
                </a:lnTo>
                <a:lnTo>
                  <a:pt x="84" y="302"/>
                </a:lnTo>
                <a:lnTo>
                  <a:pt x="108" y="290"/>
                </a:lnTo>
                <a:lnTo>
                  <a:pt x="145" y="278"/>
                </a:lnTo>
                <a:lnTo>
                  <a:pt x="145" y="193"/>
                </a:lnTo>
                <a:lnTo>
                  <a:pt x="181" y="181"/>
                </a:lnTo>
                <a:lnTo>
                  <a:pt x="193" y="145"/>
                </a:lnTo>
                <a:lnTo>
                  <a:pt x="229" y="145"/>
                </a:lnTo>
                <a:lnTo>
                  <a:pt x="265" y="120"/>
                </a:lnTo>
                <a:lnTo>
                  <a:pt x="253" y="72"/>
                </a:lnTo>
                <a:lnTo>
                  <a:pt x="314" y="0"/>
                </a:lnTo>
                <a:lnTo>
                  <a:pt x="326" y="12"/>
                </a:lnTo>
                <a:lnTo>
                  <a:pt x="326" y="12"/>
                </a:lnTo>
                <a:lnTo>
                  <a:pt x="326" y="24"/>
                </a:lnTo>
                <a:lnTo>
                  <a:pt x="326" y="24"/>
                </a:lnTo>
                <a:lnTo>
                  <a:pt x="338" y="36"/>
                </a:lnTo>
                <a:lnTo>
                  <a:pt x="338" y="36"/>
                </a:lnTo>
                <a:lnTo>
                  <a:pt x="338" y="48"/>
                </a:lnTo>
                <a:lnTo>
                  <a:pt x="350" y="48"/>
                </a:lnTo>
                <a:lnTo>
                  <a:pt x="362" y="60"/>
                </a:lnTo>
                <a:lnTo>
                  <a:pt x="362" y="60"/>
                </a:lnTo>
                <a:lnTo>
                  <a:pt x="362" y="60"/>
                </a:lnTo>
                <a:lnTo>
                  <a:pt x="362" y="60"/>
                </a:lnTo>
                <a:lnTo>
                  <a:pt x="374" y="72"/>
                </a:lnTo>
                <a:lnTo>
                  <a:pt x="374" y="72"/>
                </a:lnTo>
                <a:lnTo>
                  <a:pt x="374" y="72"/>
                </a:lnTo>
                <a:lnTo>
                  <a:pt x="374" y="72"/>
                </a:lnTo>
                <a:lnTo>
                  <a:pt x="374" y="84"/>
                </a:lnTo>
                <a:lnTo>
                  <a:pt x="374" y="84"/>
                </a:lnTo>
                <a:lnTo>
                  <a:pt x="374" y="84"/>
                </a:lnTo>
                <a:lnTo>
                  <a:pt x="362" y="84"/>
                </a:lnTo>
                <a:lnTo>
                  <a:pt x="362" y="96"/>
                </a:lnTo>
                <a:lnTo>
                  <a:pt x="362" y="96"/>
                </a:lnTo>
                <a:lnTo>
                  <a:pt x="362" y="96"/>
                </a:lnTo>
                <a:lnTo>
                  <a:pt x="362" y="96"/>
                </a:lnTo>
                <a:lnTo>
                  <a:pt x="350" y="96"/>
                </a:lnTo>
                <a:lnTo>
                  <a:pt x="350" y="108"/>
                </a:lnTo>
                <a:lnTo>
                  <a:pt x="338" y="108"/>
                </a:lnTo>
                <a:lnTo>
                  <a:pt x="338" y="108"/>
                </a:lnTo>
                <a:lnTo>
                  <a:pt x="338" y="120"/>
                </a:lnTo>
                <a:lnTo>
                  <a:pt x="338" y="120"/>
                </a:lnTo>
                <a:lnTo>
                  <a:pt x="338" y="120"/>
                </a:lnTo>
                <a:lnTo>
                  <a:pt x="338" y="120"/>
                </a:lnTo>
                <a:lnTo>
                  <a:pt x="338" y="132"/>
                </a:lnTo>
                <a:lnTo>
                  <a:pt x="326" y="145"/>
                </a:lnTo>
                <a:lnTo>
                  <a:pt x="326" y="145"/>
                </a:lnTo>
                <a:lnTo>
                  <a:pt x="338" y="145"/>
                </a:lnTo>
                <a:lnTo>
                  <a:pt x="338" y="145"/>
                </a:lnTo>
                <a:lnTo>
                  <a:pt x="338" y="157"/>
                </a:lnTo>
                <a:lnTo>
                  <a:pt x="338" y="157"/>
                </a:lnTo>
                <a:lnTo>
                  <a:pt x="338" y="169"/>
                </a:lnTo>
                <a:lnTo>
                  <a:pt x="350" y="169"/>
                </a:lnTo>
                <a:lnTo>
                  <a:pt x="350" y="181"/>
                </a:lnTo>
                <a:lnTo>
                  <a:pt x="362" y="193"/>
                </a:lnTo>
                <a:lnTo>
                  <a:pt x="374" y="193"/>
                </a:lnTo>
                <a:lnTo>
                  <a:pt x="374" y="205"/>
                </a:lnTo>
                <a:lnTo>
                  <a:pt x="386" y="205"/>
                </a:lnTo>
                <a:lnTo>
                  <a:pt x="398" y="205"/>
                </a:lnTo>
                <a:lnTo>
                  <a:pt x="398" y="217"/>
                </a:lnTo>
                <a:lnTo>
                  <a:pt x="422" y="229"/>
                </a:lnTo>
                <a:lnTo>
                  <a:pt x="434" y="229"/>
                </a:lnTo>
                <a:lnTo>
                  <a:pt x="434" y="229"/>
                </a:lnTo>
                <a:lnTo>
                  <a:pt x="434" y="229"/>
                </a:lnTo>
                <a:lnTo>
                  <a:pt x="447" y="229"/>
                </a:lnTo>
                <a:lnTo>
                  <a:pt x="447" y="229"/>
                </a:lnTo>
                <a:lnTo>
                  <a:pt x="447" y="229"/>
                </a:lnTo>
                <a:lnTo>
                  <a:pt x="447" y="229"/>
                </a:lnTo>
                <a:lnTo>
                  <a:pt x="447" y="229"/>
                </a:lnTo>
                <a:lnTo>
                  <a:pt x="447" y="229"/>
                </a:lnTo>
                <a:lnTo>
                  <a:pt x="459" y="229"/>
                </a:lnTo>
                <a:lnTo>
                  <a:pt x="459" y="217"/>
                </a:lnTo>
                <a:lnTo>
                  <a:pt x="459" y="217"/>
                </a:lnTo>
                <a:lnTo>
                  <a:pt x="459" y="205"/>
                </a:lnTo>
                <a:lnTo>
                  <a:pt x="459" y="193"/>
                </a:lnTo>
                <a:lnTo>
                  <a:pt x="459" y="193"/>
                </a:lnTo>
                <a:lnTo>
                  <a:pt x="471" y="193"/>
                </a:lnTo>
                <a:lnTo>
                  <a:pt x="507" y="181"/>
                </a:lnTo>
                <a:lnTo>
                  <a:pt x="567" y="253"/>
                </a:lnTo>
                <a:lnTo>
                  <a:pt x="555" y="278"/>
                </a:lnTo>
                <a:lnTo>
                  <a:pt x="591" y="350"/>
                </a:lnTo>
                <a:lnTo>
                  <a:pt x="604" y="410"/>
                </a:lnTo>
                <a:lnTo>
                  <a:pt x="604" y="447"/>
                </a:lnTo>
                <a:lnTo>
                  <a:pt x="579" y="447"/>
                </a:lnTo>
                <a:lnTo>
                  <a:pt x="555" y="483"/>
                </a:lnTo>
                <a:lnTo>
                  <a:pt x="579" y="507"/>
                </a:lnTo>
                <a:lnTo>
                  <a:pt x="579" y="543"/>
                </a:lnTo>
                <a:lnTo>
                  <a:pt x="471" y="543"/>
                </a:lnTo>
                <a:lnTo>
                  <a:pt x="434" y="604"/>
                </a:lnTo>
                <a:close/>
              </a:path>
            </a:pathLst>
          </a:custGeom>
          <a:solidFill>
            <a:srgbClr val="AFD4EF"/>
          </a:solidFill>
          <a:ln w="19050">
            <a:solidFill>
              <a:schemeClr val="accent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grpSp>
        <p:nvGrpSpPr>
          <p:cNvPr id="499738" name="Group 26"/>
          <p:cNvGrpSpPr>
            <a:grpSpLocks/>
          </p:cNvGrpSpPr>
          <p:nvPr/>
        </p:nvGrpSpPr>
        <p:grpSpPr bwMode="auto">
          <a:xfrm>
            <a:off x="7721282" y="2495407"/>
            <a:ext cx="521762" cy="316836"/>
            <a:chOff x="2705" y="1271"/>
            <a:chExt cx="495" cy="326"/>
          </a:xfrm>
        </p:grpSpPr>
        <p:sp>
          <p:nvSpPr>
            <p:cNvPr id="499739" name="Freeform 27"/>
            <p:cNvSpPr>
              <a:spLocks/>
            </p:cNvSpPr>
            <p:nvPr/>
          </p:nvSpPr>
          <p:spPr bwMode="auto">
            <a:xfrm>
              <a:off x="3091" y="1271"/>
              <a:ext cx="61" cy="85"/>
            </a:xfrm>
            <a:custGeom>
              <a:avLst/>
              <a:gdLst>
                <a:gd name="T0" fmla="*/ 0 w 61"/>
                <a:gd name="T1" fmla="*/ 12 h 85"/>
                <a:gd name="T2" fmla="*/ 0 w 61"/>
                <a:gd name="T3" fmla="*/ 36 h 85"/>
                <a:gd name="T4" fmla="*/ 37 w 61"/>
                <a:gd name="T5" fmla="*/ 85 h 85"/>
                <a:gd name="T6" fmla="*/ 37 w 61"/>
                <a:gd name="T7" fmla="*/ 85 h 85"/>
                <a:gd name="T8" fmla="*/ 49 w 61"/>
                <a:gd name="T9" fmla="*/ 73 h 85"/>
                <a:gd name="T10" fmla="*/ 49 w 61"/>
                <a:gd name="T11" fmla="*/ 73 h 85"/>
                <a:gd name="T12" fmla="*/ 49 w 61"/>
                <a:gd name="T13" fmla="*/ 73 h 85"/>
                <a:gd name="T14" fmla="*/ 61 w 61"/>
                <a:gd name="T15" fmla="*/ 73 h 85"/>
                <a:gd name="T16" fmla="*/ 61 w 61"/>
                <a:gd name="T17" fmla="*/ 61 h 85"/>
                <a:gd name="T18" fmla="*/ 61 w 61"/>
                <a:gd name="T19" fmla="*/ 61 h 85"/>
                <a:gd name="T20" fmla="*/ 61 w 61"/>
                <a:gd name="T21" fmla="*/ 61 h 85"/>
                <a:gd name="T22" fmla="*/ 61 w 61"/>
                <a:gd name="T23" fmla="*/ 61 h 85"/>
                <a:gd name="T24" fmla="*/ 61 w 61"/>
                <a:gd name="T25" fmla="*/ 48 h 85"/>
                <a:gd name="T26" fmla="*/ 61 w 61"/>
                <a:gd name="T27" fmla="*/ 48 h 85"/>
                <a:gd name="T28" fmla="*/ 61 w 61"/>
                <a:gd name="T29" fmla="*/ 48 h 85"/>
                <a:gd name="T30" fmla="*/ 49 w 61"/>
                <a:gd name="T31" fmla="*/ 36 h 85"/>
                <a:gd name="T32" fmla="*/ 49 w 61"/>
                <a:gd name="T33" fmla="*/ 24 h 85"/>
                <a:gd name="T34" fmla="*/ 49 w 61"/>
                <a:gd name="T35" fmla="*/ 24 h 85"/>
                <a:gd name="T36" fmla="*/ 37 w 61"/>
                <a:gd name="T37" fmla="*/ 12 h 85"/>
                <a:gd name="T38" fmla="*/ 37 w 61"/>
                <a:gd name="T39" fmla="*/ 12 h 85"/>
                <a:gd name="T40" fmla="*/ 24 w 61"/>
                <a:gd name="T41" fmla="*/ 12 h 85"/>
                <a:gd name="T42" fmla="*/ 24 w 61"/>
                <a:gd name="T43" fmla="*/ 12 h 85"/>
                <a:gd name="T44" fmla="*/ 24 w 61"/>
                <a:gd name="T45" fmla="*/ 0 h 85"/>
                <a:gd name="T46" fmla="*/ 24 w 61"/>
                <a:gd name="T47" fmla="*/ 0 h 85"/>
                <a:gd name="T48" fmla="*/ 12 w 61"/>
                <a:gd name="T49" fmla="*/ 0 h 85"/>
                <a:gd name="T50" fmla="*/ 12 w 61"/>
                <a:gd name="T51" fmla="*/ 12 h 85"/>
                <a:gd name="T52" fmla="*/ 12 w 61"/>
                <a:gd name="T53" fmla="*/ 12 h 85"/>
                <a:gd name="T54" fmla="*/ 0 w 61"/>
                <a:gd name="T55" fmla="*/ 12 h 85"/>
                <a:gd name="T56" fmla="*/ 0 w 61"/>
                <a:gd name="T57" fmla="*/ 12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85">
                  <a:moveTo>
                    <a:pt x="0" y="12"/>
                  </a:moveTo>
                  <a:lnTo>
                    <a:pt x="0" y="36"/>
                  </a:lnTo>
                  <a:lnTo>
                    <a:pt x="37" y="85"/>
                  </a:lnTo>
                  <a:lnTo>
                    <a:pt x="37" y="85"/>
                  </a:lnTo>
                  <a:lnTo>
                    <a:pt x="49" y="73"/>
                  </a:lnTo>
                  <a:lnTo>
                    <a:pt x="49" y="73"/>
                  </a:lnTo>
                  <a:lnTo>
                    <a:pt x="49" y="73"/>
                  </a:lnTo>
                  <a:lnTo>
                    <a:pt x="61" y="73"/>
                  </a:lnTo>
                  <a:lnTo>
                    <a:pt x="61" y="61"/>
                  </a:lnTo>
                  <a:lnTo>
                    <a:pt x="61" y="61"/>
                  </a:lnTo>
                  <a:lnTo>
                    <a:pt x="61" y="61"/>
                  </a:lnTo>
                  <a:lnTo>
                    <a:pt x="61" y="61"/>
                  </a:lnTo>
                  <a:lnTo>
                    <a:pt x="61" y="48"/>
                  </a:lnTo>
                  <a:lnTo>
                    <a:pt x="61" y="48"/>
                  </a:lnTo>
                  <a:lnTo>
                    <a:pt x="61" y="48"/>
                  </a:lnTo>
                  <a:lnTo>
                    <a:pt x="49" y="36"/>
                  </a:lnTo>
                  <a:lnTo>
                    <a:pt x="49" y="24"/>
                  </a:lnTo>
                  <a:lnTo>
                    <a:pt x="49" y="24"/>
                  </a:lnTo>
                  <a:lnTo>
                    <a:pt x="37" y="12"/>
                  </a:lnTo>
                  <a:lnTo>
                    <a:pt x="37" y="12"/>
                  </a:lnTo>
                  <a:lnTo>
                    <a:pt x="24" y="12"/>
                  </a:lnTo>
                  <a:lnTo>
                    <a:pt x="24" y="12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12" y="0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0" y="12"/>
                  </a:lnTo>
                  <a:lnTo>
                    <a:pt x="0" y="12"/>
                  </a:lnTo>
                  <a:close/>
                </a:path>
              </a:pathLst>
            </a:custGeom>
            <a:noFill/>
            <a:ln w="19050">
              <a:solidFill>
                <a:schemeClr val="accent2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/>
            <a:lstStyle/>
            <a:p>
              <a:endParaRPr lang="ca-ES"/>
            </a:p>
          </p:txBody>
        </p:sp>
        <p:grpSp>
          <p:nvGrpSpPr>
            <p:cNvPr id="499740" name="Group 28"/>
            <p:cNvGrpSpPr>
              <a:grpSpLocks/>
            </p:cNvGrpSpPr>
            <p:nvPr/>
          </p:nvGrpSpPr>
          <p:grpSpPr bwMode="auto">
            <a:xfrm>
              <a:off x="2705" y="1271"/>
              <a:ext cx="495" cy="326"/>
              <a:chOff x="2705" y="1271"/>
              <a:chExt cx="495" cy="326"/>
            </a:xfrm>
          </p:grpSpPr>
          <p:sp>
            <p:nvSpPr>
              <p:cNvPr id="499741" name="Freeform 29"/>
              <p:cNvSpPr>
                <a:spLocks/>
              </p:cNvSpPr>
              <p:nvPr/>
            </p:nvSpPr>
            <p:spPr bwMode="auto">
              <a:xfrm>
                <a:off x="2705" y="1295"/>
                <a:ext cx="495" cy="302"/>
              </a:xfrm>
              <a:custGeom>
                <a:avLst/>
                <a:gdLst>
                  <a:gd name="T0" fmla="*/ 290 w 495"/>
                  <a:gd name="T1" fmla="*/ 230 h 302"/>
                  <a:gd name="T2" fmla="*/ 435 w 495"/>
                  <a:gd name="T3" fmla="*/ 254 h 302"/>
                  <a:gd name="T4" fmla="*/ 495 w 495"/>
                  <a:gd name="T5" fmla="*/ 170 h 302"/>
                  <a:gd name="T6" fmla="*/ 471 w 495"/>
                  <a:gd name="T7" fmla="*/ 157 h 302"/>
                  <a:gd name="T8" fmla="*/ 447 w 495"/>
                  <a:gd name="T9" fmla="*/ 157 h 302"/>
                  <a:gd name="T10" fmla="*/ 435 w 495"/>
                  <a:gd name="T11" fmla="*/ 157 h 302"/>
                  <a:gd name="T12" fmla="*/ 423 w 495"/>
                  <a:gd name="T13" fmla="*/ 157 h 302"/>
                  <a:gd name="T14" fmla="*/ 423 w 495"/>
                  <a:gd name="T15" fmla="*/ 145 h 302"/>
                  <a:gd name="T16" fmla="*/ 410 w 495"/>
                  <a:gd name="T17" fmla="*/ 133 h 302"/>
                  <a:gd name="T18" fmla="*/ 398 w 495"/>
                  <a:gd name="T19" fmla="*/ 121 h 302"/>
                  <a:gd name="T20" fmla="*/ 386 w 495"/>
                  <a:gd name="T21" fmla="*/ 109 h 302"/>
                  <a:gd name="T22" fmla="*/ 386 w 495"/>
                  <a:gd name="T23" fmla="*/ 97 h 302"/>
                  <a:gd name="T24" fmla="*/ 374 w 495"/>
                  <a:gd name="T25" fmla="*/ 85 h 302"/>
                  <a:gd name="T26" fmla="*/ 374 w 495"/>
                  <a:gd name="T27" fmla="*/ 73 h 302"/>
                  <a:gd name="T28" fmla="*/ 374 w 495"/>
                  <a:gd name="T29" fmla="*/ 61 h 302"/>
                  <a:gd name="T30" fmla="*/ 362 w 495"/>
                  <a:gd name="T31" fmla="*/ 49 h 302"/>
                  <a:gd name="T32" fmla="*/ 362 w 495"/>
                  <a:gd name="T33" fmla="*/ 49 h 302"/>
                  <a:gd name="T34" fmla="*/ 350 w 495"/>
                  <a:gd name="T35" fmla="*/ 37 h 302"/>
                  <a:gd name="T36" fmla="*/ 326 w 495"/>
                  <a:gd name="T37" fmla="*/ 37 h 302"/>
                  <a:gd name="T38" fmla="*/ 302 w 495"/>
                  <a:gd name="T39" fmla="*/ 24 h 302"/>
                  <a:gd name="T40" fmla="*/ 253 w 495"/>
                  <a:gd name="T41" fmla="*/ 12 h 302"/>
                  <a:gd name="T42" fmla="*/ 217 w 495"/>
                  <a:gd name="T43" fmla="*/ 0 h 302"/>
                  <a:gd name="T44" fmla="*/ 193 w 495"/>
                  <a:gd name="T45" fmla="*/ 0 h 302"/>
                  <a:gd name="T46" fmla="*/ 169 w 495"/>
                  <a:gd name="T47" fmla="*/ 0 h 302"/>
                  <a:gd name="T48" fmla="*/ 145 w 495"/>
                  <a:gd name="T49" fmla="*/ 0 h 302"/>
                  <a:gd name="T50" fmla="*/ 133 w 495"/>
                  <a:gd name="T51" fmla="*/ 0 h 302"/>
                  <a:gd name="T52" fmla="*/ 109 w 495"/>
                  <a:gd name="T53" fmla="*/ 0 h 302"/>
                  <a:gd name="T54" fmla="*/ 109 w 495"/>
                  <a:gd name="T55" fmla="*/ 12 h 302"/>
                  <a:gd name="T56" fmla="*/ 97 w 495"/>
                  <a:gd name="T57" fmla="*/ 12 h 302"/>
                  <a:gd name="T58" fmla="*/ 84 w 495"/>
                  <a:gd name="T59" fmla="*/ 24 h 302"/>
                  <a:gd name="T60" fmla="*/ 72 w 495"/>
                  <a:gd name="T61" fmla="*/ 37 h 302"/>
                  <a:gd name="T62" fmla="*/ 60 w 495"/>
                  <a:gd name="T63" fmla="*/ 37 h 302"/>
                  <a:gd name="T64" fmla="*/ 60 w 495"/>
                  <a:gd name="T65" fmla="*/ 49 h 302"/>
                  <a:gd name="T66" fmla="*/ 48 w 495"/>
                  <a:gd name="T67" fmla="*/ 49 h 302"/>
                  <a:gd name="T68" fmla="*/ 36 w 495"/>
                  <a:gd name="T69" fmla="*/ 49 h 302"/>
                  <a:gd name="T70" fmla="*/ 0 w 495"/>
                  <a:gd name="T71" fmla="*/ 73 h 302"/>
                  <a:gd name="T72" fmla="*/ 48 w 495"/>
                  <a:gd name="T73" fmla="*/ 182 h 302"/>
                  <a:gd name="T74" fmla="*/ 97 w 495"/>
                  <a:gd name="T75" fmla="*/ 302 h 302"/>
                  <a:gd name="T76" fmla="*/ 181 w 495"/>
                  <a:gd name="T77" fmla="*/ 266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495" h="302">
                    <a:moveTo>
                      <a:pt x="253" y="254"/>
                    </a:moveTo>
                    <a:lnTo>
                      <a:pt x="290" y="230"/>
                    </a:lnTo>
                    <a:lnTo>
                      <a:pt x="386" y="230"/>
                    </a:lnTo>
                    <a:lnTo>
                      <a:pt x="435" y="254"/>
                    </a:lnTo>
                    <a:lnTo>
                      <a:pt x="471" y="254"/>
                    </a:lnTo>
                    <a:lnTo>
                      <a:pt x="495" y="170"/>
                    </a:lnTo>
                    <a:lnTo>
                      <a:pt x="471" y="157"/>
                    </a:lnTo>
                    <a:lnTo>
                      <a:pt x="471" y="157"/>
                    </a:lnTo>
                    <a:lnTo>
                      <a:pt x="459" y="157"/>
                    </a:lnTo>
                    <a:lnTo>
                      <a:pt x="447" y="157"/>
                    </a:lnTo>
                    <a:lnTo>
                      <a:pt x="447" y="157"/>
                    </a:lnTo>
                    <a:lnTo>
                      <a:pt x="435" y="157"/>
                    </a:lnTo>
                    <a:lnTo>
                      <a:pt x="435" y="157"/>
                    </a:lnTo>
                    <a:lnTo>
                      <a:pt x="423" y="157"/>
                    </a:lnTo>
                    <a:lnTo>
                      <a:pt x="423" y="145"/>
                    </a:lnTo>
                    <a:lnTo>
                      <a:pt x="423" y="145"/>
                    </a:lnTo>
                    <a:lnTo>
                      <a:pt x="410" y="145"/>
                    </a:lnTo>
                    <a:lnTo>
                      <a:pt x="410" y="133"/>
                    </a:lnTo>
                    <a:lnTo>
                      <a:pt x="398" y="133"/>
                    </a:lnTo>
                    <a:lnTo>
                      <a:pt x="398" y="121"/>
                    </a:lnTo>
                    <a:lnTo>
                      <a:pt x="386" y="121"/>
                    </a:lnTo>
                    <a:lnTo>
                      <a:pt x="386" y="109"/>
                    </a:lnTo>
                    <a:lnTo>
                      <a:pt x="386" y="97"/>
                    </a:lnTo>
                    <a:lnTo>
                      <a:pt x="386" y="97"/>
                    </a:lnTo>
                    <a:lnTo>
                      <a:pt x="374" y="85"/>
                    </a:lnTo>
                    <a:lnTo>
                      <a:pt x="374" y="85"/>
                    </a:lnTo>
                    <a:lnTo>
                      <a:pt x="374" y="73"/>
                    </a:lnTo>
                    <a:lnTo>
                      <a:pt x="374" y="73"/>
                    </a:lnTo>
                    <a:lnTo>
                      <a:pt x="374" y="61"/>
                    </a:lnTo>
                    <a:lnTo>
                      <a:pt x="374" y="61"/>
                    </a:lnTo>
                    <a:lnTo>
                      <a:pt x="362" y="61"/>
                    </a:lnTo>
                    <a:lnTo>
                      <a:pt x="362" y="49"/>
                    </a:lnTo>
                    <a:lnTo>
                      <a:pt x="362" y="49"/>
                    </a:lnTo>
                    <a:lnTo>
                      <a:pt x="362" y="49"/>
                    </a:lnTo>
                    <a:lnTo>
                      <a:pt x="350" y="49"/>
                    </a:lnTo>
                    <a:lnTo>
                      <a:pt x="350" y="37"/>
                    </a:lnTo>
                    <a:lnTo>
                      <a:pt x="338" y="37"/>
                    </a:lnTo>
                    <a:lnTo>
                      <a:pt x="326" y="37"/>
                    </a:lnTo>
                    <a:lnTo>
                      <a:pt x="314" y="24"/>
                    </a:lnTo>
                    <a:lnTo>
                      <a:pt x="302" y="24"/>
                    </a:lnTo>
                    <a:lnTo>
                      <a:pt x="278" y="12"/>
                    </a:lnTo>
                    <a:lnTo>
                      <a:pt x="253" y="12"/>
                    </a:lnTo>
                    <a:lnTo>
                      <a:pt x="229" y="0"/>
                    </a:lnTo>
                    <a:lnTo>
                      <a:pt x="217" y="0"/>
                    </a:lnTo>
                    <a:lnTo>
                      <a:pt x="205" y="0"/>
                    </a:lnTo>
                    <a:lnTo>
                      <a:pt x="193" y="0"/>
                    </a:lnTo>
                    <a:lnTo>
                      <a:pt x="181" y="0"/>
                    </a:lnTo>
                    <a:lnTo>
                      <a:pt x="169" y="0"/>
                    </a:lnTo>
                    <a:lnTo>
                      <a:pt x="145" y="0"/>
                    </a:lnTo>
                    <a:lnTo>
                      <a:pt x="145" y="0"/>
                    </a:lnTo>
                    <a:lnTo>
                      <a:pt x="133" y="0"/>
                    </a:lnTo>
                    <a:lnTo>
                      <a:pt x="133" y="0"/>
                    </a:lnTo>
                    <a:lnTo>
                      <a:pt x="121" y="0"/>
                    </a:lnTo>
                    <a:lnTo>
                      <a:pt x="109" y="0"/>
                    </a:lnTo>
                    <a:lnTo>
                      <a:pt x="109" y="0"/>
                    </a:lnTo>
                    <a:lnTo>
                      <a:pt x="109" y="12"/>
                    </a:lnTo>
                    <a:lnTo>
                      <a:pt x="97" y="12"/>
                    </a:lnTo>
                    <a:lnTo>
                      <a:pt x="97" y="12"/>
                    </a:lnTo>
                    <a:lnTo>
                      <a:pt x="97" y="24"/>
                    </a:lnTo>
                    <a:lnTo>
                      <a:pt x="84" y="24"/>
                    </a:lnTo>
                    <a:lnTo>
                      <a:pt x="84" y="24"/>
                    </a:lnTo>
                    <a:lnTo>
                      <a:pt x="72" y="37"/>
                    </a:lnTo>
                    <a:lnTo>
                      <a:pt x="72" y="37"/>
                    </a:lnTo>
                    <a:lnTo>
                      <a:pt x="60" y="37"/>
                    </a:lnTo>
                    <a:lnTo>
                      <a:pt x="60" y="49"/>
                    </a:lnTo>
                    <a:lnTo>
                      <a:pt x="60" y="49"/>
                    </a:lnTo>
                    <a:lnTo>
                      <a:pt x="48" y="49"/>
                    </a:lnTo>
                    <a:lnTo>
                      <a:pt x="48" y="49"/>
                    </a:lnTo>
                    <a:lnTo>
                      <a:pt x="48" y="49"/>
                    </a:lnTo>
                    <a:lnTo>
                      <a:pt x="36" y="49"/>
                    </a:lnTo>
                    <a:lnTo>
                      <a:pt x="24" y="49"/>
                    </a:lnTo>
                    <a:lnTo>
                      <a:pt x="0" y="73"/>
                    </a:lnTo>
                    <a:lnTo>
                      <a:pt x="60" y="145"/>
                    </a:lnTo>
                    <a:lnTo>
                      <a:pt x="48" y="182"/>
                    </a:lnTo>
                    <a:lnTo>
                      <a:pt x="84" y="242"/>
                    </a:lnTo>
                    <a:lnTo>
                      <a:pt x="97" y="302"/>
                    </a:lnTo>
                    <a:lnTo>
                      <a:pt x="169" y="290"/>
                    </a:lnTo>
                    <a:lnTo>
                      <a:pt x="181" y="266"/>
                    </a:lnTo>
                    <a:lnTo>
                      <a:pt x="253" y="254"/>
                    </a:lnTo>
                    <a:close/>
                  </a:path>
                </a:pathLst>
              </a:custGeom>
              <a:noFill/>
              <a:ln w="19050">
                <a:solidFill>
                  <a:schemeClr val="accent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ca-ES"/>
              </a:p>
            </p:txBody>
          </p:sp>
          <p:sp>
            <p:nvSpPr>
              <p:cNvPr id="499742" name="Freeform 30"/>
              <p:cNvSpPr>
                <a:spLocks/>
              </p:cNvSpPr>
              <p:nvPr/>
            </p:nvSpPr>
            <p:spPr bwMode="auto">
              <a:xfrm>
                <a:off x="3091" y="1271"/>
                <a:ext cx="61" cy="85"/>
              </a:xfrm>
              <a:custGeom>
                <a:avLst/>
                <a:gdLst>
                  <a:gd name="T0" fmla="*/ 0 w 61"/>
                  <a:gd name="T1" fmla="*/ 12 h 85"/>
                  <a:gd name="T2" fmla="*/ 0 w 61"/>
                  <a:gd name="T3" fmla="*/ 36 h 85"/>
                  <a:gd name="T4" fmla="*/ 37 w 61"/>
                  <a:gd name="T5" fmla="*/ 85 h 85"/>
                  <a:gd name="T6" fmla="*/ 37 w 61"/>
                  <a:gd name="T7" fmla="*/ 85 h 85"/>
                  <a:gd name="T8" fmla="*/ 49 w 61"/>
                  <a:gd name="T9" fmla="*/ 73 h 85"/>
                  <a:gd name="T10" fmla="*/ 49 w 61"/>
                  <a:gd name="T11" fmla="*/ 73 h 85"/>
                  <a:gd name="T12" fmla="*/ 49 w 61"/>
                  <a:gd name="T13" fmla="*/ 73 h 85"/>
                  <a:gd name="T14" fmla="*/ 61 w 61"/>
                  <a:gd name="T15" fmla="*/ 73 h 85"/>
                  <a:gd name="T16" fmla="*/ 61 w 61"/>
                  <a:gd name="T17" fmla="*/ 61 h 85"/>
                  <a:gd name="T18" fmla="*/ 61 w 61"/>
                  <a:gd name="T19" fmla="*/ 61 h 85"/>
                  <a:gd name="T20" fmla="*/ 61 w 61"/>
                  <a:gd name="T21" fmla="*/ 61 h 85"/>
                  <a:gd name="T22" fmla="*/ 61 w 61"/>
                  <a:gd name="T23" fmla="*/ 61 h 85"/>
                  <a:gd name="T24" fmla="*/ 61 w 61"/>
                  <a:gd name="T25" fmla="*/ 48 h 85"/>
                  <a:gd name="T26" fmla="*/ 61 w 61"/>
                  <a:gd name="T27" fmla="*/ 48 h 85"/>
                  <a:gd name="T28" fmla="*/ 61 w 61"/>
                  <a:gd name="T29" fmla="*/ 48 h 85"/>
                  <a:gd name="T30" fmla="*/ 49 w 61"/>
                  <a:gd name="T31" fmla="*/ 36 h 85"/>
                  <a:gd name="T32" fmla="*/ 49 w 61"/>
                  <a:gd name="T33" fmla="*/ 24 h 85"/>
                  <a:gd name="T34" fmla="*/ 49 w 61"/>
                  <a:gd name="T35" fmla="*/ 24 h 85"/>
                  <a:gd name="T36" fmla="*/ 37 w 61"/>
                  <a:gd name="T37" fmla="*/ 12 h 85"/>
                  <a:gd name="T38" fmla="*/ 37 w 61"/>
                  <a:gd name="T39" fmla="*/ 12 h 85"/>
                  <a:gd name="T40" fmla="*/ 24 w 61"/>
                  <a:gd name="T41" fmla="*/ 12 h 85"/>
                  <a:gd name="T42" fmla="*/ 24 w 61"/>
                  <a:gd name="T43" fmla="*/ 12 h 85"/>
                  <a:gd name="T44" fmla="*/ 24 w 61"/>
                  <a:gd name="T45" fmla="*/ 0 h 85"/>
                  <a:gd name="T46" fmla="*/ 24 w 61"/>
                  <a:gd name="T47" fmla="*/ 0 h 85"/>
                  <a:gd name="T48" fmla="*/ 12 w 61"/>
                  <a:gd name="T49" fmla="*/ 0 h 85"/>
                  <a:gd name="T50" fmla="*/ 12 w 61"/>
                  <a:gd name="T51" fmla="*/ 12 h 85"/>
                  <a:gd name="T52" fmla="*/ 12 w 61"/>
                  <a:gd name="T53" fmla="*/ 12 h 85"/>
                  <a:gd name="T54" fmla="*/ 0 w 61"/>
                  <a:gd name="T55" fmla="*/ 12 h 85"/>
                  <a:gd name="T56" fmla="*/ 0 w 61"/>
                  <a:gd name="T57" fmla="*/ 12 h 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1" h="85">
                    <a:moveTo>
                      <a:pt x="0" y="12"/>
                    </a:moveTo>
                    <a:lnTo>
                      <a:pt x="0" y="36"/>
                    </a:lnTo>
                    <a:lnTo>
                      <a:pt x="37" y="85"/>
                    </a:lnTo>
                    <a:lnTo>
                      <a:pt x="37" y="85"/>
                    </a:lnTo>
                    <a:lnTo>
                      <a:pt x="49" y="73"/>
                    </a:lnTo>
                    <a:lnTo>
                      <a:pt x="49" y="73"/>
                    </a:lnTo>
                    <a:lnTo>
                      <a:pt x="49" y="73"/>
                    </a:lnTo>
                    <a:lnTo>
                      <a:pt x="61" y="73"/>
                    </a:lnTo>
                    <a:lnTo>
                      <a:pt x="61" y="61"/>
                    </a:lnTo>
                    <a:lnTo>
                      <a:pt x="61" y="61"/>
                    </a:lnTo>
                    <a:lnTo>
                      <a:pt x="61" y="61"/>
                    </a:lnTo>
                    <a:lnTo>
                      <a:pt x="61" y="61"/>
                    </a:lnTo>
                    <a:lnTo>
                      <a:pt x="61" y="48"/>
                    </a:lnTo>
                    <a:lnTo>
                      <a:pt x="61" y="48"/>
                    </a:lnTo>
                    <a:lnTo>
                      <a:pt x="61" y="48"/>
                    </a:lnTo>
                    <a:lnTo>
                      <a:pt x="49" y="36"/>
                    </a:lnTo>
                    <a:lnTo>
                      <a:pt x="49" y="24"/>
                    </a:lnTo>
                    <a:lnTo>
                      <a:pt x="49" y="24"/>
                    </a:lnTo>
                    <a:lnTo>
                      <a:pt x="37" y="12"/>
                    </a:lnTo>
                    <a:lnTo>
                      <a:pt x="37" y="12"/>
                    </a:lnTo>
                    <a:lnTo>
                      <a:pt x="24" y="12"/>
                    </a:lnTo>
                    <a:lnTo>
                      <a:pt x="24" y="12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12" y="0"/>
                    </a:lnTo>
                    <a:lnTo>
                      <a:pt x="12" y="12"/>
                    </a:lnTo>
                    <a:lnTo>
                      <a:pt x="12" y="12"/>
                    </a:lnTo>
                    <a:lnTo>
                      <a:pt x="0" y="12"/>
                    </a:lnTo>
                    <a:lnTo>
                      <a:pt x="0" y="12"/>
                    </a:lnTo>
                    <a:close/>
                  </a:path>
                </a:pathLst>
              </a:custGeom>
              <a:noFill/>
              <a:ln w="19050">
                <a:solidFill>
                  <a:schemeClr val="accent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ca-ES"/>
              </a:p>
            </p:txBody>
          </p:sp>
        </p:grpSp>
      </p:grpSp>
      <p:sp>
        <p:nvSpPr>
          <p:cNvPr id="499743" name="Freeform 31"/>
          <p:cNvSpPr>
            <a:spLocks/>
          </p:cNvSpPr>
          <p:nvPr/>
        </p:nvSpPr>
        <p:spPr bwMode="auto">
          <a:xfrm>
            <a:off x="7772151" y="2742481"/>
            <a:ext cx="482521" cy="563910"/>
          </a:xfrm>
          <a:custGeom>
            <a:avLst/>
            <a:gdLst>
              <a:gd name="T0" fmla="*/ 423 w 459"/>
              <a:gd name="T1" fmla="*/ 24 h 580"/>
              <a:gd name="T2" fmla="*/ 435 w 459"/>
              <a:gd name="T3" fmla="*/ 60 h 580"/>
              <a:gd name="T4" fmla="*/ 423 w 459"/>
              <a:gd name="T5" fmla="*/ 85 h 580"/>
              <a:gd name="T6" fmla="*/ 411 w 459"/>
              <a:gd name="T7" fmla="*/ 145 h 580"/>
              <a:gd name="T8" fmla="*/ 459 w 459"/>
              <a:gd name="T9" fmla="*/ 157 h 580"/>
              <a:gd name="T10" fmla="*/ 459 w 459"/>
              <a:gd name="T11" fmla="*/ 193 h 580"/>
              <a:gd name="T12" fmla="*/ 423 w 459"/>
              <a:gd name="T13" fmla="*/ 193 h 580"/>
              <a:gd name="T14" fmla="*/ 399 w 459"/>
              <a:gd name="T15" fmla="*/ 205 h 580"/>
              <a:gd name="T16" fmla="*/ 411 w 459"/>
              <a:gd name="T17" fmla="*/ 302 h 580"/>
              <a:gd name="T18" fmla="*/ 411 w 459"/>
              <a:gd name="T19" fmla="*/ 326 h 580"/>
              <a:gd name="T20" fmla="*/ 435 w 459"/>
              <a:gd name="T21" fmla="*/ 496 h 580"/>
              <a:gd name="T22" fmla="*/ 411 w 459"/>
              <a:gd name="T23" fmla="*/ 520 h 580"/>
              <a:gd name="T24" fmla="*/ 375 w 459"/>
              <a:gd name="T25" fmla="*/ 532 h 580"/>
              <a:gd name="T26" fmla="*/ 362 w 459"/>
              <a:gd name="T27" fmla="*/ 532 h 580"/>
              <a:gd name="T28" fmla="*/ 326 w 459"/>
              <a:gd name="T29" fmla="*/ 520 h 580"/>
              <a:gd name="T30" fmla="*/ 290 w 459"/>
              <a:gd name="T31" fmla="*/ 568 h 580"/>
              <a:gd name="T32" fmla="*/ 121 w 459"/>
              <a:gd name="T33" fmla="*/ 580 h 580"/>
              <a:gd name="T34" fmla="*/ 109 w 459"/>
              <a:gd name="T35" fmla="*/ 556 h 580"/>
              <a:gd name="T36" fmla="*/ 85 w 459"/>
              <a:gd name="T37" fmla="*/ 544 h 580"/>
              <a:gd name="T38" fmla="*/ 73 w 459"/>
              <a:gd name="T39" fmla="*/ 532 h 580"/>
              <a:gd name="T40" fmla="*/ 73 w 459"/>
              <a:gd name="T41" fmla="*/ 399 h 580"/>
              <a:gd name="T42" fmla="*/ 85 w 459"/>
              <a:gd name="T43" fmla="*/ 350 h 580"/>
              <a:gd name="T44" fmla="*/ 109 w 459"/>
              <a:gd name="T45" fmla="*/ 350 h 580"/>
              <a:gd name="T46" fmla="*/ 109 w 459"/>
              <a:gd name="T47" fmla="*/ 326 h 580"/>
              <a:gd name="T48" fmla="*/ 97 w 459"/>
              <a:gd name="T49" fmla="*/ 290 h 580"/>
              <a:gd name="T50" fmla="*/ 73 w 459"/>
              <a:gd name="T51" fmla="*/ 290 h 580"/>
              <a:gd name="T52" fmla="*/ 73 w 459"/>
              <a:gd name="T53" fmla="*/ 242 h 580"/>
              <a:gd name="T54" fmla="*/ 24 w 459"/>
              <a:gd name="T55" fmla="*/ 242 h 580"/>
              <a:gd name="T56" fmla="*/ 24 w 459"/>
              <a:gd name="T57" fmla="*/ 169 h 580"/>
              <a:gd name="T58" fmla="*/ 0 w 459"/>
              <a:gd name="T59" fmla="*/ 145 h 580"/>
              <a:gd name="T60" fmla="*/ 24 w 459"/>
              <a:gd name="T61" fmla="*/ 109 h 580"/>
              <a:gd name="T62" fmla="*/ 49 w 459"/>
              <a:gd name="T63" fmla="*/ 109 h 580"/>
              <a:gd name="T64" fmla="*/ 49 w 459"/>
              <a:gd name="T65" fmla="*/ 72 h 580"/>
              <a:gd name="T66" fmla="*/ 121 w 459"/>
              <a:gd name="T67" fmla="*/ 60 h 580"/>
              <a:gd name="T68" fmla="*/ 133 w 459"/>
              <a:gd name="T69" fmla="*/ 24 h 580"/>
              <a:gd name="T70" fmla="*/ 205 w 459"/>
              <a:gd name="T71" fmla="*/ 24 h 580"/>
              <a:gd name="T72" fmla="*/ 242 w 459"/>
              <a:gd name="T73" fmla="*/ 0 h 580"/>
              <a:gd name="T74" fmla="*/ 338 w 459"/>
              <a:gd name="T75" fmla="*/ 0 h 580"/>
              <a:gd name="T76" fmla="*/ 399 w 459"/>
              <a:gd name="T77" fmla="*/ 24 h 580"/>
              <a:gd name="T78" fmla="*/ 423 w 459"/>
              <a:gd name="T79" fmla="*/ 24 h 5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459" h="580">
                <a:moveTo>
                  <a:pt x="423" y="24"/>
                </a:moveTo>
                <a:lnTo>
                  <a:pt x="435" y="60"/>
                </a:lnTo>
                <a:lnTo>
                  <a:pt x="423" y="85"/>
                </a:lnTo>
                <a:lnTo>
                  <a:pt x="411" y="145"/>
                </a:lnTo>
                <a:lnTo>
                  <a:pt x="459" y="157"/>
                </a:lnTo>
                <a:lnTo>
                  <a:pt x="459" y="193"/>
                </a:lnTo>
                <a:lnTo>
                  <a:pt x="423" y="193"/>
                </a:lnTo>
                <a:lnTo>
                  <a:pt x="399" y="205"/>
                </a:lnTo>
                <a:lnTo>
                  <a:pt x="411" y="302"/>
                </a:lnTo>
                <a:lnTo>
                  <a:pt x="411" y="326"/>
                </a:lnTo>
                <a:lnTo>
                  <a:pt x="435" y="496"/>
                </a:lnTo>
                <a:lnTo>
                  <a:pt x="411" y="520"/>
                </a:lnTo>
                <a:lnTo>
                  <a:pt x="375" y="532"/>
                </a:lnTo>
                <a:lnTo>
                  <a:pt x="362" y="532"/>
                </a:lnTo>
                <a:lnTo>
                  <a:pt x="326" y="520"/>
                </a:lnTo>
                <a:lnTo>
                  <a:pt x="290" y="568"/>
                </a:lnTo>
                <a:lnTo>
                  <a:pt x="121" y="580"/>
                </a:lnTo>
                <a:lnTo>
                  <a:pt x="109" y="556"/>
                </a:lnTo>
                <a:lnTo>
                  <a:pt x="85" y="544"/>
                </a:lnTo>
                <a:lnTo>
                  <a:pt x="73" y="532"/>
                </a:lnTo>
                <a:lnTo>
                  <a:pt x="73" y="399"/>
                </a:lnTo>
                <a:lnTo>
                  <a:pt x="85" y="350"/>
                </a:lnTo>
                <a:lnTo>
                  <a:pt x="109" y="350"/>
                </a:lnTo>
                <a:lnTo>
                  <a:pt x="109" y="326"/>
                </a:lnTo>
                <a:lnTo>
                  <a:pt x="97" y="290"/>
                </a:lnTo>
                <a:lnTo>
                  <a:pt x="73" y="290"/>
                </a:lnTo>
                <a:lnTo>
                  <a:pt x="73" y="242"/>
                </a:lnTo>
                <a:lnTo>
                  <a:pt x="24" y="242"/>
                </a:lnTo>
                <a:lnTo>
                  <a:pt x="24" y="169"/>
                </a:lnTo>
                <a:lnTo>
                  <a:pt x="0" y="145"/>
                </a:lnTo>
                <a:lnTo>
                  <a:pt x="24" y="109"/>
                </a:lnTo>
                <a:lnTo>
                  <a:pt x="49" y="109"/>
                </a:lnTo>
                <a:lnTo>
                  <a:pt x="49" y="72"/>
                </a:lnTo>
                <a:lnTo>
                  <a:pt x="121" y="60"/>
                </a:lnTo>
                <a:lnTo>
                  <a:pt x="133" y="24"/>
                </a:lnTo>
                <a:lnTo>
                  <a:pt x="205" y="24"/>
                </a:lnTo>
                <a:lnTo>
                  <a:pt x="242" y="0"/>
                </a:lnTo>
                <a:lnTo>
                  <a:pt x="338" y="0"/>
                </a:lnTo>
                <a:lnTo>
                  <a:pt x="399" y="24"/>
                </a:lnTo>
                <a:lnTo>
                  <a:pt x="423" y="24"/>
                </a:lnTo>
                <a:close/>
              </a:path>
            </a:pathLst>
          </a:custGeom>
          <a:solidFill>
            <a:srgbClr val="FFFF00"/>
          </a:solidFill>
          <a:ln w="19050">
            <a:solidFill>
              <a:schemeClr val="accent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499744" name="Freeform 32"/>
          <p:cNvSpPr>
            <a:spLocks/>
          </p:cNvSpPr>
          <p:nvPr/>
        </p:nvSpPr>
        <p:spPr bwMode="auto">
          <a:xfrm>
            <a:off x="8192177" y="2576798"/>
            <a:ext cx="595884" cy="469441"/>
          </a:xfrm>
          <a:custGeom>
            <a:avLst/>
            <a:gdLst>
              <a:gd name="T0" fmla="*/ 531 w 567"/>
              <a:gd name="T1" fmla="*/ 109 h 483"/>
              <a:gd name="T2" fmla="*/ 495 w 567"/>
              <a:gd name="T3" fmla="*/ 84 h 483"/>
              <a:gd name="T4" fmla="*/ 471 w 567"/>
              <a:gd name="T5" fmla="*/ 72 h 483"/>
              <a:gd name="T6" fmla="*/ 446 w 567"/>
              <a:gd name="T7" fmla="*/ 48 h 483"/>
              <a:gd name="T8" fmla="*/ 386 w 567"/>
              <a:gd name="T9" fmla="*/ 24 h 483"/>
              <a:gd name="T10" fmla="*/ 350 w 567"/>
              <a:gd name="T11" fmla="*/ 12 h 483"/>
              <a:gd name="T12" fmla="*/ 326 w 567"/>
              <a:gd name="T13" fmla="*/ 0 h 483"/>
              <a:gd name="T14" fmla="*/ 326 w 567"/>
              <a:gd name="T15" fmla="*/ 0 h 483"/>
              <a:gd name="T16" fmla="*/ 314 w 567"/>
              <a:gd name="T17" fmla="*/ 0 h 483"/>
              <a:gd name="T18" fmla="*/ 302 w 567"/>
              <a:gd name="T19" fmla="*/ 0 h 483"/>
              <a:gd name="T20" fmla="*/ 277 w 567"/>
              <a:gd name="T21" fmla="*/ 0 h 483"/>
              <a:gd name="T22" fmla="*/ 253 w 567"/>
              <a:gd name="T23" fmla="*/ 0 h 483"/>
              <a:gd name="T24" fmla="*/ 217 w 567"/>
              <a:gd name="T25" fmla="*/ 12 h 483"/>
              <a:gd name="T26" fmla="*/ 181 w 567"/>
              <a:gd name="T27" fmla="*/ 24 h 483"/>
              <a:gd name="T28" fmla="*/ 157 w 567"/>
              <a:gd name="T29" fmla="*/ 24 h 483"/>
              <a:gd name="T30" fmla="*/ 157 w 567"/>
              <a:gd name="T31" fmla="*/ 24 h 483"/>
              <a:gd name="T32" fmla="*/ 145 w 567"/>
              <a:gd name="T33" fmla="*/ 36 h 483"/>
              <a:gd name="T34" fmla="*/ 133 w 567"/>
              <a:gd name="T35" fmla="*/ 48 h 483"/>
              <a:gd name="T36" fmla="*/ 108 w 567"/>
              <a:gd name="T37" fmla="*/ 72 h 483"/>
              <a:gd name="T38" fmla="*/ 96 w 567"/>
              <a:gd name="T39" fmla="*/ 84 h 483"/>
              <a:gd name="T40" fmla="*/ 84 w 567"/>
              <a:gd name="T41" fmla="*/ 96 h 483"/>
              <a:gd name="T42" fmla="*/ 72 w 567"/>
              <a:gd name="T43" fmla="*/ 96 h 483"/>
              <a:gd name="T44" fmla="*/ 60 w 567"/>
              <a:gd name="T45" fmla="*/ 96 h 483"/>
              <a:gd name="T46" fmla="*/ 24 w 567"/>
              <a:gd name="T47" fmla="*/ 193 h 483"/>
              <a:gd name="T48" fmla="*/ 24 w 567"/>
              <a:gd name="T49" fmla="*/ 254 h 483"/>
              <a:gd name="T50" fmla="*/ 60 w 567"/>
              <a:gd name="T51" fmla="*/ 326 h 483"/>
              <a:gd name="T52" fmla="*/ 24 w 567"/>
              <a:gd name="T53" fmla="*/ 350 h 483"/>
              <a:gd name="T54" fmla="*/ 12 w 567"/>
              <a:gd name="T55" fmla="*/ 483 h 483"/>
              <a:gd name="T56" fmla="*/ 96 w 567"/>
              <a:gd name="T57" fmla="*/ 447 h 483"/>
              <a:gd name="T58" fmla="*/ 169 w 567"/>
              <a:gd name="T59" fmla="*/ 447 h 483"/>
              <a:gd name="T60" fmla="*/ 241 w 567"/>
              <a:gd name="T61" fmla="*/ 411 h 483"/>
              <a:gd name="T62" fmla="*/ 314 w 567"/>
              <a:gd name="T63" fmla="*/ 338 h 483"/>
              <a:gd name="T64" fmla="*/ 362 w 567"/>
              <a:gd name="T65" fmla="*/ 254 h 483"/>
              <a:gd name="T66" fmla="*/ 434 w 567"/>
              <a:gd name="T67" fmla="*/ 205 h 483"/>
              <a:gd name="T68" fmla="*/ 507 w 567"/>
              <a:gd name="T69" fmla="*/ 181 h 483"/>
              <a:gd name="T70" fmla="*/ 567 w 567"/>
              <a:gd name="T71" fmla="*/ 145 h 4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567" h="483">
                <a:moveTo>
                  <a:pt x="567" y="121"/>
                </a:moveTo>
                <a:lnTo>
                  <a:pt x="531" y="109"/>
                </a:lnTo>
                <a:lnTo>
                  <a:pt x="519" y="96"/>
                </a:lnTo>
                <a:lnTo>
                  <a:pt x="495" y="84"/>
                </a:lnTo>
                <a:lnTo>
                  <a:pt x="483" y="72"/>
                </a:lnTo>
                <a:lnTo>
                  <a:pt x="471" y="72"/>
                </a:lnTo>
                <a:lnTo>
                  <a:pt x="471" y="60"/>
                </a:lnTo>
                <a:lnTo>
                  <a:pt x="446" y="48"/>
                </a:lnTo>
                <a:lnTo>
                  <a:pt x="410" y="36"/>
                </a:lnTo>
                <a:lnTo>
                  <a:pt x="386" y="24"/>
                </a:lnTo>
                <a:lnTo>
                  <a:pt x="362" y="12"/>
                </a:lnTo>
                <a:lnTo>
                  <a:pt x="350" y="12"/>
                </a:lnTo>
                <a:lnTo>
                  <a:pt x="338" y="12"/>
                </a:lnTo>
                <a:lnTo>
                  <a:pt x="326" y="0"/>
                </a:lnTo>
                <a:lnTo>
                  <a:pt x="326" y="0"/>
                </a:lnTo>
                <a:lnTo>
                  <a:pt x="326" y="0"/>
                </a:lnTo>
                <a:lnTo>
                  <a:pt x="314" y="0"/>
                </a:lnTo>
                <a:lnTo>
                  <a:pt x="314" y="0"/>
                </a:lnTo>
                <a:lnTo>
                  <a:pt x="314" y="0"/>
                </a:lnTo>
                <a:lnTo>
                  <a:pt x="302" y="0"/>
                </a:lnTo>
                <a:lnTo>
                  <a:pt x="290" y="0"/>
                </a:lnTo>
                <a:lnTo>
                  <a:pt x="277" y="0"/>
                </a:lnTo>
                <a:lnTo>
                  <a:pt x="265" y="0"/>
                </a:lnTo>
                <a:lnTo>
                  <a:pt x="253" y="0"/>
                </a:lnTo>
                <a:lnTo>
                  <a:pt x="241" y="0"/>
                </a:lnTo>
                <a:lnTo>
                  <a:pt x="217" y="12"/>
                </a:lnTo>
                <a:lnTo>
                  <a:pt x="193" y="24"/>
                </a:lnTo>
                <a:lnTo>
                  <a:pt x="181" y="24"/>
                </a:lnTo>
                <a:lnTo>
                  <a:pt x="169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24"/>
                </a:lnTo>
                <a:lnTo>
                  <a:pt x="157" y="36"/>
                </a:lnTo>
                <a:lnTo>
                  <a:pt x="145" y="36"/>
                </a:lnTo>
                <a:lnTo>
                  <a:pt x="145" y="36"/>
                </a:lnTo>
                <a:lnTo>
                  <a:pt x="133" y="48"/>
                </a:lnTo>
                <a:lnTo>
                  <a:pt x="120" y="72"/>
                </a:lnTo>
                <a:lnTo>
                  <a:pt x="108" y="72"/>
                </a:lnTo>
                <a:lnTo>
                  <a:pt x="96" y="84"/>
                </a:lnTo>
                <a:lnTo>
                  <a:pt x="96" y="84"/>
                </a:lnTo>
                <a:lnTo>
                  <a:pt x="84" y="96"/>
                </a:lnTo>
                <a:lnTo>
                  <a:pt x="84" y="96"/>
                </a:lnTo>
                <a:lnTo>
                  <a:pt x="72" y="96"/>
                </a:lnTo>
                <a:lnTo>
                  <a:pt x="72" y="96"/>
                </a:lnTo>
                <a:lnTo>
                  <a:pt x="60" y="96"/>
                </a:lnTo>
                <a:lnTo>
                  <a:pt x="60" y="96"/>
                </a:lnTo>
                <a:lnTo>
                  <a:pt x="48" y="109"/>
                </a:lnTo>
                <a:lnTo>
                  <a:pt x="24" y="193"/>
                </a:lnTo>
                <a:lnTo>
                  <a:pt x="36" y="229"/>
                </a:lnTo>
                <a:lnTo>
                  <a:pt x="24" y="254"/>
                </a:lnTo>
                <a:lnTo>
                  <a:pt x="12" y="314"/>
                </a:lnTo>
                <a:lnTo>
                  <a:pt x="60" y="326"/>
                </a:lnTo>
                <a:lnTo>
                  <a:pt x="60" y="362"/>
                </a:lnTo>
                <a:lnTo>
                  <a:pt x="24" y="350"/>
                </a:lnTo>
                <a:lnTo>
                  <a:pt x="0" y="374"/>
                </a:lnTo>
                <a:lnTo>
                  <a:pt x="12" y="483"/>
                </a:lnTo>
                <a:lnTo>
                  <a:pt x="72" y="483"/>
                </a:lnTo>
                <a:lnTo>
                  <a:pt x="96" y="447"/>
                </a:lnTo>
                <a:lnTo>
                  <a:pt x="133" y="447"/>
                </a:lnTo>
                <a:lnTo>
                  <a:pt x="169" y="447"/>
                </a:lnTo>
                <a:lnTo>
                  <a:pt x="193" y="411"/>
                </a:lnTo>
                <a:lnTo>
                  <a:pt x="241" y="411"/>
                </a:lnTo>
                <a:lnTo>
                  <a:pt x="314" y="374"/>
                </a:lnTo>
                <a:lnTo>
                  <a:pt x="314" y="338"/>
                </a:lnTo>
                <a:lnTo>
                  <a:pt x="338" y="302"/>
                </a:lnTo>
                <a:lnTo>
                  <a:pt x="362" y="254"/>
                </a:lnTo>
                <a:lnTo>
                  <a:pt x="410" y="205"/>
                </a:lnTo>
                <a:lnTo>
                  <a:pt x="434" y="205"/>
                </a:lnTo>
                <a:lnTo>
                  <a:pt x="446" y="193"/>
                </a:lnTo>
                <a:lnTo>
                  <a:pt x="507" y="181"/>
                </a:lnTo>
                <a:lnTo>
                  <a:pt x="507" y="157"/>
                </a:lnTo>
                <a:lnTo>
                  <a:pt x="567" y="145"/>
                </a:lnTo>
                <a:lnTo>
                  <a:pt x="567" y="121"/>
                </a:lnTo>
                <a:close/>
              </a:path>
            </a:pathLst>
          </a:custGeom>
          <a:solidFill>
            <a:schemeClr val="accent1"/>
          </a:solidFill>
          <a:ln w="19050">
            <a:solidFill>
              <a:schemeClr val="accent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499745" name="Freeform 33"/>
          <p:cNvSpPr>
            <a:spLocks/>
          </p:cNvSpPr>
          <p:nvPr/>
        </p:nvSpPr>
        <p:spPr bwMode="auto">
          <a:xfrm>
            <a:off x="8522093" y="2717774"/>
            <a:ext cx="559549" cy="401132"/>
          </a:xfrm>
          <a:custGeom>
            <a:avLst/>
            <a:gdLst>
              <a:gd name="T0" fmla="*/ 193 w 531"/>
              <a:gd name="T1" fmla="*/ 387 h 411"/>
              <a:gd name="T2" fmla="*/ 241 w 531"/>
              <a:gd name="T3" fmla="*/ 387 h 411"/>
              <a:gd name="T4" fmla="*/ 277 w 531"/>
              <a:gd name="T5" fmla="*/ 411 h 411"/>
              <a:gd name="T6" fmla="*/ 302 w 531"/>
              <a:gd name="T7" fmla="*/ 411 h 411"/>
              <a:gd name="T8" fmla="*/ 302 w 531"/>
              <a:gd name="T9" fmla="*/ 387 h 411"/>
              <a:gd name="T10" fmla="*/ 350 w 531"/>
              <a:gd name="T11" fmla="*/ 387 h 411"/>
              <a:gd name="T12" fmla="*/ 350 w 531"/>
              <a:gd name="T13" fmla="*/ 362 h 411"/>
              <a:gd name="T14" fmla="*/ 386 w 531"/>
              <a:gd name="T15" fmla="*/ 374 h 411"/>
              <a:gd name="T16" fmla="*/ 386 w 531"/>
              <a:gd name="T17" fmla="*/ 338 h 411"/>
              <a:gd name="T18" fmla="*/ 350 w 531"/>
              <a:gd name="T19" fmla="*/ 302 h 411"/>
              <a:gd name="T20" fmla="*/ 386 w 531"/>
              <a:gd name="T21" fmla="*/ 278 h 411"/>
              <a:gd name="T22" fmla="*/ 398 w 531"/>
              <a:gd name="T23" fmla="*/ 217 h 411"/>
              <a:gd name="T24" fmla="*/ 410 w 531"/>
              <a:gd name="T25" fmla="*/ 205 h 411"/>
              <a:gd name="T26" fmla="*/ 422 w 531"/>
              <a:gd name="T27" fmla="*/ 193 h 411"/>
              <a:gd name="T28" fmla="*/ 459 w 531"/>
              <a:gd name="T29" fmla="*/ 193 h 411"/>
              <a:gd name="T30" fmla="*/ 471 w 531"/>
              <a:gd name="T31" fmla="*/ 169 h 411"/>
              <a:gd name="T32" fmla="*/ 507 w 531"/>
              <a:gd name="T33" fmla="*/ 169 h 411"/>
              <a:gd name="T34" fmla="*/ 531 w 531"/>
              <a:gd name="T35" fmla="*/ 121 h 411"/>
              <a:gd name="T36" fmla="*/ 507 w 531"/>
              <a:gd name="T37" fmla="*/ 109 h 411"/>
              <a:gd name="T38" fmla="*/ 507 w 531"/>
              <a:gd name="T39" fmla="*/ 84 h 411"/>
              <a:gd name="T40" fmla="*/ 459 w 531"/>
              <a:gd name="T41" fmla="*/ 72 h 411"/>
              <a:gd name="T42" fmla="*/ 434 w 531"/>
              <a:gd name="T43" fmla="*/ 48 h 411"/>
              <a:gd name="T44" fmla="*/ 410 w 531"/>
              <a:gd name="T45" fmla="*/ 48 h 411"/>
              <a:gd name="T46" fmla="*/ 362 w 531"/>
              <a:gd name="T47" fmla="*/ 0 h 411"/>
              <a:gd name="T48" fmla="*/ 253 w 531"/>
              <a:gd name="T49" fmla="*/ 0 h 411"/>
              <a:gd name="T50" fmla="*/ 193 w 531"/>
              <a:gd name="T51" fmla="*/ 12 h 411"/>
              <a:gd name="T52" fmla="*/ 193 w 531"/>
              <a:gd name="T53" fmla="*/ 36 h 411"/>
              <a:gd name="T54" fmla="*/ 132 w 531"/>
              <a:gd name="T55" fmla="*/ 48 h 411"/>
              <a:gd name="T56" fmla="*/ 120 w 531"/>
              <a:gd name="T57" fmla="*/ 60 h 411"/>
              <a:gd name="T58" fmla="*/ 96 w 531"/>
              <a:gd name="T59" fmla="*/ 60 h 411"/>
              <a:gd name="T60" fmla="*/ 48 w 531"/>
              <a:gd name="T61" fmla="*/ 121 h 411"/>
              <a:gd name="T62" fmla="*/ 24 w 531"/>
              <a:gd name="T63" fmla="*/ 157 h 411"/>
              <a:gd name="T64" fmla="*/ 0 w 531"/>
              <a:gd name="T65" fmla="*/ 193 h 411"/>
              <a:gd name="T66" fmla="*/ 0 w 531"/>
              <a:gd name="T67" fmla="*/ 229 h 411"/>
              <a:gd name="T68" fmla="*/ 0 w 531"/>
              <a:gd name="T69" fmla="*/ 242 h 411"/>
              <a:gd name="T70" fmla="*/ 60 w 531"/>
              <a:gd name="T71" fmla="*/ 242 h 411"/>
              <a:gd name="T72" fmla="*/ 84 w 531"/>
              <a:gd name="T73" fmla="*/ 278 h 411"/>
              <a:gd name="T74" fmla="*/ 96 w 531"/>
              <a:gd name="T75" fmla="*/ 302 h 411"/>
              <a:gd name="T76" fmla="*/ 96 w 531"/>
              <a:gd name="T77" fmla="*/ 314 h 411"/>
              <a:gd name="T78" fmla="*/ 132 w 531"/>
              <a:gd name="T79" fmla="*/ 374 h 411"/>
              <a:gd name="T80" fmla="*/ 181 w 531"/>
              <a:gd name="T81" fmla="*/ 350 h 411"/>
              <a:gd name="T82" fmla="*/ 193 w 531"/>
              <a:gd name="T83" fmla="*/ 387 h 4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531" h="411">
                <a:moveTo>
                  <a:pt x="193" y="387"/>
                </a:moveTo>
                <a:lnTo>
                  <a:pt x="241" y="387"/>
                </a:lnTo>
                <a:lnTo>
                  <a:pt x="277" y="411"/>
                </a:lnTo>
                <a:lnTo>
                  <a:pt x="302" y="411"/>
                </a:lnTo>
                <a:lnTo>
                  <a:pt x="302" y="387"/>
                </a:lnTo>
                <a:lnTo>
                  <a:pt x="350" y="387"/>
                </a:lnTo>
                <a:lnTo>
                  <a:pt x="350" y="362"/>
                </a:lnTo>
                <a:lnTo>
                  <a:pt x="386" y="374"/>
                </a:lnTo>
                <a:lnTo>
                  <a:pt x="386" y="338"/>
                </a:lnTo>
                <a:lnTo>
                  <a:pt x="350" y="302"/>
                </a:lnTo>
                <a:lnTo>
                  <a:pt x="386" y="278"/>
                </a:lnTo>
                <a:lnTo>
                  <a:pt x="398" y="217"/>
                </a:lnTo>
                <a:lnTo>
                  <a:pt x="410" y="205"/>
                </a:lnTo>
                <a:lnTo>
                  <a:pt x="422" y="193"/>
                </a:lnTo>
                <a:lnTo>
                  <a:pt x="459" y="193"/>
                </a:lnTo>
                <a:lnTo>
                  <a:pt x="471" y="169"/>
                </a:lnTo>
                <a:lnTo>
                  <a:pt x="507" y="169"/>
                </a:lnTo>
                <a:lnTo>
                  <a:pt x="531" y="121"/>
                </a:lnTo>
                <a:lnTo>
                  <a:pt x="507" y="109"/>
                </a:lnTo>
                <a:lnTo>
                  <a:pt x="507" y="84"/>
                </a:lnTo>
                <a:lnTo>
                  <a:pt x="459" y="72"/>
                </a:lnTo>
                <a:lnTo>
                  <a:pt x="434" y="48"/>
                </a:lnTo>
                <a:lnTo>
                  <a:pt x="410" y="48"/>
                </a:lnTo>
                <a:lnTo>
                  <a:pt x="362" y="0"/>
                </a:lnTo>
                <a:lnTo>
                  <a:pt x="253" y="0"/>
                </a:lnTo>
                <a:lnTo>
                  <a:pt x="193" y="12"/>
                </a:lnTo>
                <a:lnTo>
                  <a:pt x="193" y="36"/>
                </a:lnTo>
                <a:lnTo>
                  <a:pt x="132" y="48"/>
                </a:lnTo>
                <a:lnTo>
                  <a:pt x="120" y="60"/>
                </a:lnTo>
                <a:lnTo>
                  <a:pt x="96" y="60"/>
                </a:lnTo>
                <a:lnTo>
                  <a:pt x="48" y="121"/>
                </a:lnTo>
                <a:lnTo>
                  <a:pt x="24" y="157"/>
                </a:lnTo>
                <a:lnTo>
                  <a:pt x="0" y="193"/>
                </a:lnTo>
                <a:lnTo>
                  <a:pt x="0" y="229"/>
                </a:lnTo>
                <a:lnTo>
                  <a:pt x="0" y="242"/>
                </a:lnTo>
                <a:lnTo>
                  <a:pt x="60" y="242"/>
                </a:lnTo>
                <a:lnTo>
                  <a:pt x="84" y="278"/>
                </a:lnTo>
                <a:lnTo>
                  <a:pt x="96" y="302"/>
                </a:lnTo>
                <a:lnTo>
                  <a:pt x="96" y="314"/>
                </a:lnTo>
                <a:lnTo>
                  <a:pt x="132" y="374"/>
                </a:lnTo>
                <a:lnTo>
                  <a:pt x="181" y="350"/>
                </a:lnTo>
                <a:lnTo>
                  <a:pt x="193" y="387"/>
                </a:lnTo>
                <a:close/>
              </a:path>
            </a:pathLst>
          </a:custGeom>
          <a:solidFill>
            <a:srgbClr val="AFD4EF"/>
          </a:solidFill>
          <a:ln w="19050">
            <a:solidFill>
              <a:schemeClr val="accent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499746" name="Freeform 34"/>
          <p:cNvSpPr>
            <a:spLocks/>
          </p:cNvSpPr>
          <p:nvPr/>
        </p:nvSpPr>
        <p:spPr bwMode="auto">
          <a:xfrm>
            <a:off x="8788061" y="2495407"/>
            <a:ext cx="941787" cy="504322"/>
          </a:xfrm>
          <a:custGeom>
            <a:avLst/>
            <a:gdLst>
              <a:gd name="T0" fmla="*/ 737 w 894"/>
              <a:gd name="T1" fmla="*/ 484 h 520"/>
              <a:gd name="T2" fmla="*/ 713 w 894"/>
              <a:gd name="T3" fmla="*/ 472 h 520"/>
              <a:gd name="T4" fmla="*/ 701 w 894"/>
              <a:gd name="T5" fmla="*/ 459 h 520"/>
              <a:gd name="T6" fmla="*/ 689 w 894"/>
              <a:gd name="T7" fmla="*/ 447 h 520"/>
              <a:gd name="T8" fmla="*/ 689 w 894"/>
              <a:gd name="T9" fmla="*/ 423 h 520"/>
              <a:gd name="T10" fmla="*/ 676 w 894"/>
              <a:gd name="T11" fmla="*/ 387 h 520"/>
              <a:gd name="T12" fmla="*/ 689 w 894"/>
              <a:gd name="T13" fmla="*/ 351 h 520"/>
              <a:gd name="T14" fmla="*/ 689 w 894"/>
              <a:gd name="T15" fmla="*/ 314 h 520"/>
              <a:gd name="T16" fmla="*/ 701 w 894"/>
              <a:gd name="T17" fmla="*/ 302 h 520"/>
              <a:gd name="T18" fmla="*/ 713 w 894"/>
              <a:gd name="T19" fmla="*/ 290 h 520"/>
              <a:gd name="T20" fmla="*/ 725 w 894"/>
              <a:gd name="T21" fmla="*/ 278 h 520"/>
              <a:gd name="T22" fmla="*/ 737 w 894"/>
              <a:gd name="T23" fmla="*/ 266 h 520"/>
              <a:gd name="T24" fmla="*/ 749 w 894"/>
              <a:gd name="T25" fmla="*/ 266 h 520"/>
              <a:gd name="T26" fmla="*/ 761 w 894"/>
              <a:gd name="T27" fmla="*/ 278 h 520"/>
              <a:gd name="T28" fmla="*/ 773 w 894"/>
              <a:gd name="T29" fmla="*/ 302 h 520"/>
              <a:gd name="T30" fmla="*/ 797 w 894"/>
              <a:gd name="T31" fmla="*/ 326 h 520"/>
              <a:gd name="T32" fmla="*/ 858 w 894"/>
              <a:gd name="T33" fmla="*/ 230 h 520"/>
              <a:gd name="T34" fmla="*/ 821 w 894"/>
              <a:gd name="T35" fmla="*/ 169 h 520"/>
              <a:gd name="T36" fmla="*/ 761 w 894"/>
              <a:gd name="T37" fmla="*/ 145 h 520"/>
              <a:gd name="T38" fmla="*/ 749 w 894"/>
              <a:gd name="T39" fmla="*/ 145 h 520"/>
              <a:gd name="T40" fmla="*/ 749 w 894"/>
              <a:gd name="T41" fmla="*/ 133 h 520"/>
              <a:gd name="T42" fmla="*/ 737 w 894"/>
              <a:gd name="T43" fmla="*/ 133 h 520"/>
              <a:gd name="T44" fmla="*/ 737 w 894"/>
              <a:gd name="T45" fmla="*/ 121 h 520"/>
              <a:gd name="T46" fmla="*/ 737 w 894"/>
              <a:gd name="T47" fmla="*/ 109 h 520"/>
              <a:gd name="T48" fmla="*/ 737 w 894"/>
              <a:gd name="T49" fmla="*/ 97 h 520"/>
              <a:gd name="T50" fmla="*/ 725 w 894"/>
              <a:gd name="T51" fmla="*/ 85 h 520"/>
              <a:gd name="T52" fmla="*/ 725 w 894"/>
              <a:gd name="T53" fmla="*/ 73 h 520"/>
              <a:gd name="T54" fmla="*/ 737 w 894"/>
              <a:gd name="T55" fmla="*/ 61 h 520"/>
              <a:gd name="T56" fmla="*/ 725 w 894"/>
              <a:gd name="T57" fmla="*/ 61 h 520"/>
              <a:gd name="T58" fmla="*/ 725 w 894"/>
              <a:gd name="T59" fmla="*/ 48 h 520"/>
              <a:gd name="T60" fmla="*/ 725 w 894"/>
              <a:gd name="T61" fmla="*/ 36 h 520"/>
              <a:gd name="T62" fmla="*/ 713 w 894"/>
              <a:gd name="T63" fmla="*/ 36 h 520"/>
              <a:gd name="T64" fmla="*/ 701 w 894"/>
              <a:gd name="T65" fmla="*/ 36 h 520"/>
              <a:gd name="T66" fmla="*/ 689 w 894"/>
              <a:gd name="T67" fmla="*/ 36 h 520"/>
              <a:gd name="T68" fmla="*/ 676 w 894"/>
              <a:gd name="T69" fmla="*/ 36 h 520"/>
              <a:gd name="T70" fmla="*/ 664 w 894"/>
              <a:gd name="T71" fmla="*/ 36 h 520"/>
              <a:gd name="T72" fmla="*/ 652 w 894"/>
              <a:gd name="T73" fmla="*/ 48 h 520"/>
              <a:gd name="T74" fmla="*/ 628 w 894"/>
              <a:gd name="T75" fmla="*/ 61 h 520"/>
              <a:gd name="T76" fmla="*/ 604 w 894"/>
              <a:gd name="T77" fmla="*/ 36 h 520"/>
              <a:gd name="T78" fmla="*/ 580 w 894"/>
              <a:gd name="T79" fmla="*/ 24 h 520"/>
              <a:gd name="T80" fmla="*/ 568 w 894"/>
              <a:gd name="T81" fmla="*/ 0 h 520"/>
              <a:gd name="T82" fmla="*/ 556 w 894"/>
              <a:gd name="T83" fmla="*/ 0 h 520"/>
              <a:gd name="T84" fmla="*/ 532 w 894"/>
              <a:gd name="T85" fmla="*/ 0 h 520"/>
              <a:gd name="T86" fmla="*/ 495 w 894"/>
              <a:gd name="T87" fmla="*/ 0 h 520"/>
              <a:gd name="T88" fmla="*/ 435 w 894"/>
              <a:gd name="T89" fmla="*/ 12 h 520"/>
              <a:gd name="T90" fmla="*/ 302 w 894"/>
              <a:gd name="T91" fmla="*/ 85 h 520"/>
              <a:gd name="T92" fmla="*/ 181 w 894"/>
              <a:gd name="T93" fmla="*/ 181 h 520"/>
              <a:gd name="T94" fmla="*/ 73 w 894"/>
              <a:gd name="T95" fmla="*/ 181 h 520"/>
              <a:gd name="T96" fmla="*/ 24 w 894"/>
              <a:gd name="T97" fmla="*/ 206 h 520"/>
              <a:gd name="T98" fmla="*/ 12 w 894"/>
              <a:gd name="T99" fmla="*/ 206 h 520"/>
              <a:gd name="T100" fmla="*/ 0 w 894"/>
              <a:gd name="T101" fmla="*/ 242 h 520"/>
              <a:gd name="T102" fmla="*/ 193 w 894"/>
              <a:gd name="T103" fmla="*/ 278 h 520"/>
              <a:gd name="T104" fmla="*/ 254 w 894"/>
              <a:gd name="T105" fmla="*/ 339 h 520"/>
              <a:gd name="T106" fmla="*/ 338 w 894"/>
              <a:gd name="T107" fmla="*/ 399 h 520"/>
              <a:gd name="T108" fmla="*/ 399 w 894"/>
              <a:gd name="T109" fmla="*/ 375 h 520"/>
              <a:gd name="T110" fmla="*/ 423 w 894"/>
              <a:gd name="T111" fmla="*/ 435 h 520"/>
              <a:gd name="T112" fmla="*/ 423 w 894"/>
              <a:gd name="T113" fmla="*/ 459 h 520"/>
              <a:gd name="T114" fmla="*/ 495 w 894"/>
              <a:gd name="T115" fmla="*/ 508 h 520"/>
              <a:gd name="T116" fmla="*/ 556 w 894"/>
              <a:gd name="T117" fmla="*/ 508 h 520"/>
              <a:gd name="T118" fmla="*/ 761 w 894"/>
              <a:gd name="T119" fmla="*/ 496 h 5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894" h="520">
                <a:moveTo>
                  <a:pt x="761" y="496"/>
                </a:moveTo>
                <a:lnTo>
                  <a:pt x="737" y="484"/>
                </a:lnTo>
                <a:lnTo>
                  <a:pt x="737" y="484"/>
                </a:lnTo>
                <a:lnTo>
                  <a:pt x="725" y="484"/>
                </a:lnTo>
                <a:lnTo>
                  <a:pt x="713" y="472"/>
                </a:lnTo>
                <a:lnTo>
                  <a:pt x="713" y="472"/>
                </a:lnTo>
                <a:lnTo>
                  <a:pt x="701" y="472"/>
                </a:lnTo>
                <a:lnTo>
                  <a:pt x="701" y="459"/>
                </a:lnTo>
                <a:lnTo>
                  <a:pt x="701" y="459"/>
                </a:lnTo>
                <a:lnTo>
                  <a:pt x="701" y="459"/>
                </a:lnTo>
                <a:lnTo>
                  <a:pt x="689" y="447"/>
                </a:lnTo>
                <a:lnTo>
                  <a:pt x="689" y="447"/>
                </a:lnTo>
                <a:lnTo>
                  <a:pt x="689" y="435"/>
                </a:lnTo>
                <a:lnTo>
                  <a:pt x="689" y="423"/>
                </a:lnTo>
                <a:lnTo>
                  <a:pt x="689" y="423"/>
                </a:lnTo>
                <a:lnTo>
                  <a:pt x="676" y="399"/>
                </a:lnTo>
                <a:lnTo>
                  <a:pt x="676" y="399"/>
                </a:lnTo>
                <a:lnTo>
                  <a:pt x="676" y="387"/>
                </a:lnTo>
                <a:lnTo>
                  <a:pt x="676" y="375"/>
                </a:lnTo>
                <a:lnTo>
                  <a:pt x="676" y="363"/>
                </a:lnTo>
                <a:lnTo>
                  <a:pt x="689" y="351"/>
                </a:lnTo>
                <a:lnTo>
                  <a:pt x="689" y="339"/>
                </a:lnTo>
                <a:lnTo>
                  <a:pt x="689" y="326"/>
                </a:lnTo>
                <a:lnTo>
                  <a:pt x="689" y="314"/>
                </a:lnTo>
                <a:lnTo>
                  <a:pt x="701" y="314"/>
                </a:lnTo>
                <a:lnTo>
                  <a:pt x="701" y="314"/>
                </a:lnTo>
                <a:lnTo>
                  <a:pt x="701" y="302"/>
                </a:lnTo>
                <a:lnTo>
                  <a:pt x="701" y="302"/>
                </a:lnTo>
                <a:lnTo>
                  <a:pt x="701" y="290"/>
                </a:lnTo>
                <a:lnTo>
                  <a:pt x="713" y="290"/>
                </a:lnTo>
                <a:lnTo>
                  <a:pt x="713" y="278"/>
                </a:lnTo>
                <a:lnTo>
                  <a:pt x="713" y="278"/>
                </a:lnTo>
                <a:lnTo>
                  <a:pt x="725" y="278"/>
                </a:lnTo>
                <a:lnTo>
                  <a:pt x="725" y="278"/>
                </a:lnTo>
                <a:lnTo>
                  <a:pt x="737" y="266"/>
                </a:lnTo>
                <a:lnTo>
                  <a:pt x="737" y="266"/>
                </a:lnTo>
                <a:lnTo>
                  <a:pt x="737" y="266"/>
                </a:lnTo>
                <a:lnTo>
                  <a:pt x="749" y="266"/>
                </a:lnTo>
                <a:lnTo>
                  <a:pt x="749" y="266"/>
                </a:lnTo>
                <a:lnTo>
                  <a:pt x="749" y="266"/>
                </a:lnTo>
                <a:lnTo>
                  <a:pt x="761" y="278"/>
                </a:lnTo>
                <a:lnTo>
                  <a:pt x="761" y="278"/>
                </a:lnTo>
                <a:lnTo>
                  <a:pt x="761" y="278"/>
                </a:lnTo>
                <a:lnTo>
                  <a:pt x="773" y="290"/>
                </a:lnTo>
                <a:lnTo>
                  <a:pt x="773" y="302"/>
                </a:lnTo>
                <a:lnTo>
                  <a:pt x="785" y="314"/>
                </a:lnTo>
                <a:lnTo>
                  <a:pt x="785" y="314"/>
                </a:lnTo>
                <a:lnTo>
                  <a:pt x="797" y="326"/>
                </a:lnTo>
                <a:lnTo>
                  <a:pt x="809" y="278"/>
                </a:lnTo>
                <a:lnTo>
                  <a:pt x="858" y="290"/>
                </a:lnTo>
                <a:lnTo>
                  <a:pt x="858" y="230"/>
                </a:lnTo>
                <a:lnTo>
                  <a:pt x="894" y="181"/>
                </a:lnTo>
                <a:lnTo>
                  <a:pt x="833" y="145"/>
                </a:lnTo>
                <a:lnTo>
                  <a:pt x="821" y="169"/>
                </a:lnTo>
                <a:lnTo>
                  <a:pt x="797" y="121"/>
                </a:lnTo>
                <a:lnTo>
                  <a:pt x="773" y="145"/>
                </a:lnTo>
                <a:lnTo>
                  <a:pt x="761" y="145"/>
                </a:lnTo>
                <a:lnTo>
                  <a:pt x="761" y="145"/>
                </a:lnTo>
                <a:lnTo>
                  <a:pt x="761" y="145"/>
                </a:lnTo>
                <a:lnTo>
                  <a:pt x="749" y="145"/>
                </a:lnTo>
                <a:lnTo>
                  <a:pt x="749" y="145"/>
                </a:lnTo>
                <a:lnTo>
                  <a:pt x="749" y="145"/>
                </a:lnTo>
                <a:lnTo>
                  <a:pt x="749" y="133"/>
                </a:lnTo>
                <a:lnTo>
                  <a:pt x="749" y="133"/>
                </a:lnTo>
                <a:lnTo>
                  <a:pt x="737" y="133"/>
                </a:lnTo>
                <a:lnTo>
                  <a:pt x="737" y="133"/>
                </a:lnTo>
                <a:lnTo>
                  <a:pt x="737" y="121"/>
                </a:lnTo>
                <a:lnTo>
                  <a:pt x="737" y="121"/>
                </a:lnTo>
                <a:lnTo>
                  <a:pt x="737" y="121"/>
                </a:lnTo>
                <a:lnTo>
                  <a:pt x="737" y="121"/>
                </a:lnTo>
                <a:lnTo>
                  <a:pt x="737" y="109"/>
                </a:lnTo>
                <a:lnTo>
                  <a:pt x="737" y="109"/>
                </a:lnTo>
                <a:lnTo>
                  <a:pt x="737" y="109"/>
                </a:lnTo>
                <a:lnTo>
                  <a:pt x="737" y="97"/>
                </a:lnTo>
                <a:lnTo>
                  <a:pt x="737" y="97"/>
                </a:lnTo>
                <a:lnTo>
                  <a:pt x="737" y="97"/>
                </a:lnTo>
                <a:lnTo>
                  <a:pt x="725" y="85"/>
                </a:lnTo>
                <a:lnTo>
                  <a:pt x="725" y="85"/>
                </a:lnTo>
                <a:lnTo>
                  <a:pt x="725" y="85"/>
                </a:lnTo>
                <a:lnTo>
                  <a:pt x="725" y="73"/>
                </a:lnTo>
                <a:lnTo>
                  <a:pt x="725" y="73"/>
                </a:lnTo>
                <a:lnTo>
                  <a:pt x="737" y="73"/>
                </a:lnTo>
                <a:lnTo>
                  <a:pt x="737" y="61"/>
                </a:lnTo>
                <a:lnTo>
                  <a:pt x="737" y="61"/>
                </a:lnTo>
                <a:lnTo>
                  <a:pt x="737" y="61"/>
                </a:lnTo>
                <a:lnTo>
                  <a:pt x="737" y="61"/>
                </a:lnTo>
                <a:lnTo>
                  <a:pt x="725" y="61"/>
                </a:lnTo>
                <a:lnTo>
                  <a:pt x="725" y="48"/>
                </a:lnTo>
                <a:lnTo>
                  <a:pt x="725" y="48"/>
                </a:lnTo>
                <a:lnTo>
                  <a:pt x="725" y="48"/>
                </a:lnTo>
                <a:lnTo>
                  <a:pt x="725" y="48"/>
                </a:lnTo>
                <a:lnTo>
                  <a:pt x="725" y="48"/>
                </a:lnTo>
                <a:lnTo>
                  <a:pt x="725" y="36"/>
                </a:lnTo>
                <a:lnTo>
                  <a:pt x="713" y="36"/>
                </a:lnTo>
                <a:lnTo>
                  <a:pt x="713" y="36"/>
                </a:lnTo>
                <a:lnTo>
                  <a:pt x="713" y="36"/>
                </a:lnTo>
                <a:lnTo>
                  <a:pt x="701" y="36"/>
                </a:lnTo>
                <a:lnTo>
                  <a:pt x="701" y="36"/>
                </a:lnTo>
                <a:lnTo>
                  <a:pt x="701" y="36"/>
                </a:lnTo>
                <a:lnTo>
                  <a:pt x="701" y="36"/>
                </a:lnTo>
                <a:lnTo>
                  <a:pt x="689" y="36"/>
                </a:lnTo>
                <a:lnTo>
                  <a:pt x="689" y="36"/>
                </a:lnTo>
                <a:lnTo>
                  <a:pt x="689" y="36"/>
                </a:lnTo>
                <a:lnTo>
                  <a:pt x="689" y="36"/>
                </a:lnTo>
                <a:lnTo>
                  <a:pt x="676" y="36"/>
                </a:lnTo>
                <a:lnTo>
                  <a:pt x="676" y="36"/>
                </a:lnTo>
                <a:lnTo>
                  <a:pt x="664" y="36"/>
                </a:lnTo>
                <a:lnTo>
                  <a:pt x="664" y="36"/>
                </a:lnTo>
                <a:lnTo>
                  <a:pt x="664" y="36"/>
                </a:lnTo>
                <a:lnTo>
                  <a:pt x="652" y="48"/>
                </a:lnTo>
                <a:lnTo>
                  <a:pt x="652" y="48"/>
                </a:lnTo>
                <a:lnTo>
                  <a:pt x="640" y="48"/>
                </a:lnTo>
                <a:lnTo>
                  <a:pt x="640" y="48"/>
                </a:lnTo>
                <a:lnTo>
                  <a:pt x="628" y="61"/>
                </a:lnTo>
                <a:lnTo>
                  <a:pt x="616" y="48"/>
                </a:lnTo>
                <a:lnTo>
                  <a:pt x="616" y="48"/>
                </a:lnTo>
                <a:lnTo>
                  <a:pt x="604" y="36"/>
                </a:lnTo>
                <a:lnTo>
                  <a:pt x="592" y="36"/>
                </a:lnTo>
                <a:lnTo>
                  <a:pt x="592" y="24"/>
                </a:lnTo>
                <a:lnTo>
                  <a:pt x="580" y="24"/>
                </a:lnTo>
                <a:lnTo>
                  <a:pt x="580" y="12"/>
                </a:lnTo>
                <a:lnTo>
                  <a:pt x="568" y="12"/>
                </a:lnTo>
                <a:lnTo>
                  <a:pt x="568" y="0"/>
                </a:lnTo>
                <a:lnTo>
                  <a:pt x="568" y="0"/>
                </a:lnTo>
                <a:lnTo>
                  <a:pt x="556" y="0"/>
                </a:lnTo>
                <a:lnTo>
                  <a:pt x="556" y="0"/>
                </a:lnTo>
                <a:lnTo>
                  <a:pt x="556" y="0"/>
                </a:lnTo>
                <a:lnTo>
                  <a:pt x="544" y="0"/>
                </a:lnTo>
                <a:lnTo>
                  <a:pt x="532" y="0"/>
                </a:lnTo>
                <a:lnTo>
                  <a:pt x="519" y="0"/>
                </a:lnTo>
                <a:lnTo>
                  <a:pt x="507" y="0"/>
                </a:lnTo>
                <a:lnTo>
                  <a:pt x="495" y="0"/>
                </a:lnTo>
                <a:lnTo>
                  <a:pt x="471" y="12"/>
                </a:lnTo>
                <a:lnTo>
                  <a:pt x="447" y="12"/>
                </a:lnTo>
                <a:lnTo>
                  <a:pt x="435" y="12"/>
                </a:lnTo>
                <a:lnTo>
                  <a:pt x="423" y="24"/>
                </a:lnTo>
                <a:lnTo>
                  <a:pt x="399" y="24"/>
                </a:lnTo>
                <a:lnTo>
                  <a:pt x="302" y="85"/>
                </a:lnTo>
                <a:lnTo>
                  <a:pt x="266" y="73"/>
                </a:lnTo>
                <a:lnTo>
                  <a:pt x="169" y="109"/>
                </a:lnTo>
                <a:lnTo>
                  <a:pt x="181" y="181"/>
                </a:lnTo>
                <a:lnTo>
                  <a:pt x="85" y="181"/>
                </a:lnTo>
                <a:lnTo>
                  <a:pt x="73" y="181"/>
                </a:lnTo>
                <a:lnTo>
                  <a:pt x="73" y="181"/>
                </a:lnTo>
                <a:lnTo>
                  <a:pt x="49" y="194"/>
                </a:lnTo>
                <a:lnTo>
                  <a:pt x="36" y="194"/>
                </a:lnTo>
                <a:lnTo>
                  <a:pt x="24" y="206"/>
                </a:lnTo>
                <a:lnTo>
                  <a:pt x="24" y="206"/>
                </a:lnTo>
                <a:lnTo>
                  <a:pt x="12" y="206"/>
                </a:lnTo>
                <a:lnTo>
                  <a:pt x="12" y="206"/>
                </a:lnTo>
                <a:lnTo>
                  <a:pt x="0" y="206"/>
                </a:lnTo>
                <a:lnTo>
                  <a:pt x="0" y="206"/>
                </a:lnTo>
                <a:lnTo>
                  <a:pt x="0" y="242"/>
                </a:lnTo>
                <a:lnTo>
                  <a:pt x="109" y="230"/>
                </a:lnTo>
                <a:lnTo>
                  <a:pt x="157" y="278"/>
                </a:lnTo>
                <a:lnTo>
                  <a:pt x="193" y="278"/>
                </a:lnTo>
                <a:lnTo>
                  <a:pt x="206" y="302"/>
                </a:lnTo>
                <a:lnTo>
                  <a:pt x="254" y="314"/>
                </a:lnTo>
                <a:lnTo>
                  <a:pt x="254" y="339"/>
                </a:lnTo>
                <a:lnTo>
                  <a:pt x="326" y="375"/>
                </a:lnTo>
                <a:lnTo>
                  <a:pt x="338" y="375"/>
                </a:lnTo>
                <a:lnTo>
                  <a:pt x="338" y="399"/>
                </a:lnTo>
                <a:lnTo>
                  <a:pt x="363" y="399"/>
                </a:lnTo>
                <a:lnTo>
                  <a:pt x="375" y="375"/>
                </a:lnTo>
                <a:lnTo>
                  <a:pt x="399" y="375"/>
                </a:lnTo>
                <a:lnTo>
                  <a:pt x="399" y="399"/>
                </a:lnTo>
                <a:lnTo>
                  <a:pt x="435" y="411"/>
                </a:lnTo>
                <a:lnTo>
                  <a:pt x="423" y="435"/>
                </a:lnTo>
                <a:lnTo>
                  <a:pt x="399" y="435"/>
                </a:lnTo>
                <a:lnTo>
                  <a:pt x="399" y="447"/>
                </a:lnTo>
                <a:lnTo>
                  <a:pt x="423" y="459"/>
                </a:lnTo>
                <a:lnTo>
                  <a:pt x="423" y="508"/>
                </a:lnTo>
                <a:lnTo>
                  <a:pt x="471" y="508"/>
                </a:lnTo>
                <a:lnTo>
                  <a:pt x="495" y="508"/>
                </a:lnTo>
                <a:lnTo>
                  <a:pt x="519" y="484"/>
                </a:lnTo>
                <a:lnTo>
                  <a:pt x="544" y="484"/>
                </a:lnTo>
                <a:lnTo>
                  <a:pt x="556" y="508"/>
                </a:lnTo>
                <a:lnTo>
                  <a:pt x="676" y="496"/>
                </a:lnTo>
                <a:lnTo>
                  <a:pt x="689" y="520"/>
                </a:lnTo>
                <a:lnTo>
                  <a:pt x="761" y="496"/>
                </a:lnTo>
                <a:close/>
              </a:path>
            </a:pathLst>
          </a:custGeom>
          <a:solidFill>
            <a:srgbClr val="AFD4EF"/>
          </a:solidFill>
          <a:ln w="19050">
            <a:solidFill>
              <a:schemeClr val="accent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499747" name="Freeform 35"/>
          <p:cNvSpPr>
            <a:spLocks/>
          </p:cNvSpPr>
          <p:nvPr/>
        </p:nvSpPr>
        <p:spPr bwMode="auto">
          <a:xfrm>
            <a:off x="8929038" y="2989557"/>
            <a:ext cx="405491" cy="492695"/>
          </a:xfrm>
          <a:custGeom>
            <a:avLst/>
            <a:gdLst>
              <a:gd name="T0" fmla="*/ 290 w 386"/>
              <a:gd name="T1" fmla="*/ 0 h 507"/>
              <a:gd name="T2" fmla="*/ 338 w 386"/>
              <a:gd name="T3" fmla="*/ 0 h 507"/>
              <a:gd name="T4" fmla="*/ 338 w 386"/>
              <a:gd name="T5" fmla="*/ 24 h 507"/>
              <a:gd name="T6" fmla="*/ 374 w 386"/>
              <a:gd name="T7" fmla="*/ 36 h 507"/>
              <a:gd name="T8" fmla="*/ 374 w 386"/>
              <a:gd name="T9" fmla="*/ 84 h 507"/>
              <a:gd name="T10" fmla="*/ 350 w 386"/>
              <a:gd name="T11" fmla="*/ 96 h 507"/>
              <a:gd name="T12" fmla="*/ 350 w 386"/>
              <a:gd name="T13" fmla="*/ 133 h 507"/>
              <a:gd name="T14" fmla="*/ 386 w 386"/>
              <a:gd name="T15" fmla="*/ 145 h 507"/>
              <a:gd name="T16" fmla="*/ 386 w 386"/>
              <a:gd name="T17" fmla="*/ 169 h 507"/>
              <a:gd name="T18" fmla="*/ 302 w 386"/>
              <a:gd name="T19" fmla="*/ 242 h 507"/>
              <a:gd name="T20" fmla="*/ 290 w 386"/>
              <a:gd name="T21" fmla="*/ 266 h 507"/>
              <a:gd name="T22" fmla="*/ 314 w 386"/>
              <a:gd name="T23" fmla="*/ 278 h 507"/>
              <a:gd name="T24" fmla="*/ 338 w 386"/>
              <a:gd name="T25" fmla="*/ 326 h 507"/>
              <a:gd name="T26" fmla="*/ 362 w 386"/>
              <a:gd name="T27" fmla="*/ 350 h 507"/>
              <a:gd name="T28" fmla="*/ 362 w 386"/>
              <a:gd name="T29" fmla="*/ 374 h 507"/>
              <a:gd name="T30" fmla="*/ 338 w 386"/>
              <a:gd name="T31" fmla="*/ 399 h 507"/>
              <a:gd name="T32" fmla="*/ 362 w 386"/>
              <a:gd name="T33" fmla="*/ 435 h 507"/>
              <a:gd name="T34" fmla="*/ 362 w 386"/>
              <a:gd name="T35" fmla="*/ 495 h 507"/>
              <a:gd name="T36" fmla="*/ 314 w 386"/>
              <a:gd name="T37" fmla="*/ 507 h 507"/>
              <a:gd name="T38" fmla="*/ 302 w 386"/>
              <a:gd name="T39" fmla="*/ 471 h 507"/>
              <a:gd name="T40" fmla="*/ 266 w 386"/>
              <a:gd name="T41" fmla="*/ 459 h 507"/>
              <a:gd name="T42" fmla="*/ 266 w 386"/>
              <a:gd name="T43" fmla="*/ 423 h 507"/>
              <a:gd name="T44" fmla="*/ 242 w 386"/>
              <a:gd name="T45" fmla="*/ 411 h 507"/>
              <a:gd name="T46" fmla="*/ 242 w 386"/>
              <a:gd name="T47" fmla="*/ 374 h 507"/>
              <a:gd name="T48" fmla="*/ 193 w 386"/>
              <a:gd name="T49" fmla="*/ 362 h 507"/>
              <a:gd name="T50" fmla="*/ 193 w 386"/>
              <a:gd name="T51" fmla="*/ 326 h 507"/>
              <a:gd name="T52" fmla="*/ 205 w 386"/>
              <a:gd name="T53" fmla="*/ 314 h 507"/>
              <a:gd name="T54" fmla="*/ 205 w 386"/>
              <a:gd name="T55" fmla="*/ 290 h 507"/>
              <a:gd name="T56" fmla="*/ 181 w 386"/>
              <a:gd name="T57" fmla="*/ 278 h 507"/>
              <a:gd name="T58" fmla="*/ 145 w 386"/>
              <a:gd name="T59" fmla="*/ 278 h 507"/>
              <a:gd name="T60" fmla="*/ 121 w 386"/>
              <a:gd name="T61" fmla="*/ 254 h 507"/>
              <a:gd name="T62" fmla="*/ 85 w 386"/>
              <a:gd name="T63" fmla="*/ 254 h 507"/>
              <a:gd name="T64" fmla="*/ 48 w 386"/>
              <a:gd name="T65" fmla="*/ 229 h 507"/>
              <a:gd name="T66" fmla="*/ 48 w 386"/>
              <a:gd name="T67" fmla="*/ 181 h 507"/>
              <a:gd name="T68" fmla="*/ 36 w 386"/>
              <a:gd name="T69" fmla="*/ 181 h 507"/>
              <a:gd name="T70" fmla="*/ 36 w 386"/>
              <a:gd name="T71" fmla="*/ 133 h 507"/>
              <a:gd name="T72" fmla="*/ 0 w 386"/>
              <a:gd name="T73" fmla="*/ 133 h 507"/>
              <a:gd name="T74" fmla="*/ 0 w 386"/>
              <a:gd name="T75" fmla="*/ 96 h 507"/>
              <a:gd name="T76" fmla="*/ 0 w 386"/>
              <a:gd name="T77" fmla="*/ 60 h 507"/>
              <a:gd name="T78" fmla="*/ 60 w 386"/>
              <a:gd name="T79" fmla="*/ 48 h 507"/>
              <a:gd name="T80" fmla="*/ 60 w 386"/>
              <a:gd name="T81" fmla="*/ 24 h 507"/>
              <a:gd name="T82" fmla="*/ 85 w 386"/>
              <a:gd name="T83" fmla="*/ 24 h 507"/>
              <a:gd name="T84" fmla="*/ 97 w 386"/>
              <a:gd name="T85" fmla="*/ 48 h 507"/>
              <a:gd name="T86" fmla="*/ 133 w 386"/>
              <a:gd name="T87" fmla="*/ 48 h 507"/>
              <a:gd name="T88" fmla="*/ 157 w 386"/>
              <a:gd name="T89" fmla="*/ 84 h 507"/>
              <a:gd name="T90" fmla="*/ 205 w 386"/>
              <a:gd name="T91" fmla="*/ 84 h 507"/>
              <a:gd name="T92" fmla="*/ 217 w 386"/>
              <a:gd name="T93" fmla="*/ 48 h 507"/>
              <a:gd name="T94" fmla="*/ 254 w 386"/>
              <a:gd name="T95" fmla="*/ 48 h 507"/>
              <a:gd name="T96" fmla="*/ 266 w 386"/>
              <a:gd name="T97" fmla="*/ 24 h 507"/>
              <a:gd name="T98" fmla="*/ 290 w 386"/>
              <a:gd name="T99" fmla="*/ 36 h 507"/>
              <a:gd name="T100" fmla="*/ 290 w 386"/>
              <a:gd name="T101" fmla="*/ 0 h 5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386" h="507">
                <a:moveTo>
                  <a:pt x="290" y="0"/>
                </a:moveTo>
                <a:lnTo>
                  <a:pt x="338" y="0"/>
                </a:lnTo>
                <a:lnTo>
                  <a:pt x="338" y="24"/>
                </a:lnTo>
                <a:lnTo>
                  <a:pt x="374" y="36"/>
                </a:lnTo>
                <a:lnTo>
                  <a:pt x="374" y="84"/>
                </a:lnTo>
                <a:lnTo>
                  <a:pt x="350" y="96"/>
                </a:lnTo>
                <a:lnTo>
                  <a:pt x="350" y="133"/>
                </a:lnTo>
                <a:lnTo>
                  <a:pt x="386" y="145"/>
                </a:lnTo>
                <a:lnTo>
                  <a:pt x="386" y="169"/>
                </a:lnTo>
                <a:lnTo>
                  <a:pt x="302" y="242"/>
                </a:lnTo>
                <a:lnTo>
                  <a:pt x="290" y="266"/>
                </a:lnTo>
                <a:lnTo>
                  <a:pt x="314" y="278"/>
                </a:lnTo>
                <a:lnTo>
                  <a:pt x="338" y="326"/>
                </a:lnTo>
                <a:lnTo>
                  <a:pt x="362" y="350"/>
                </a:lnTo>
                <a:lnTo>
                  <a:pt x="362" y="374"/>
                </a:lnTo>
                <a:lnTo>
                  <a:pt x="338" y="399"/>
                </a:lnTo>
                <a:lnTo>
                  <a:pt x="362" y="435"/>
                </a:lnTo>
                <a:lnTo>
                  <a:pt x="362" y="495"/>
                </a:lnTo>
                <a:lnTo>
                  <a:pt x="314" y="507"/>
                </a:lnTo>
                <a:lnTo>
                  <a:pt x="302" y="471"/>
                </a:lnTo>
                <a:lnTo>
                  <a:pt x="266" y="459"/>
                </a:lnTo>
                <a:lnTo>
                  <a:pt x="266" y="423"/>
                </a:lnTo>
                <a:lnTo>
                  <a:pt x="242" y="411"/>
                </a:lnTo>
                <a:lnTo>
                  <a:pt x="242" y="374"/>
                </a:lnTo>
                <a:lnTo>
                  <a:pt x="193" y="362"/>
                </a:lnTo>
                <a:lnTo>
                  <a:pt x="193" y="326"/>
                </a:lnTo>
                <a:lnTo>
                  <a:pt x="205" y="314"/>
                </a:lnTo>
                <a:lnTo>
                  <a:pt x="205" y="290"/>
                </a:lnTo>
                <a:lnTo>
                  <a:pt x="181" y="278"/>
                </a:lnTo>
                <a:lnTo>
                  <a:pt x="145" y="278"/>
                </a:lnTo>
                <a:lnTo>
                  <a:pt x="121" y="254"/>
                </a:lnTo>
                <a:lnTo>
                  <a:pt x="85" y="254"/>
                </a:lnTo>
                <a:lnTo>
                  <a:pt x="48" y="229"/>
                </a:lnTo>
                <a:lnTo>
                  <a:pt x="48" y="181"/>
                </a:lnTo>
                <a:lnTo>
                  <a:pt x="36" y="181"/>
                </a:lnTo>
                <a:lnTo>
                  <a:pt x="36" y="133"/>
                </a:lnTo>
                <a:lnTo>
                  <a:pt x="0" y="133"/>
                </a:lnTo>
                <a:lnTo>
                  <a:pt x="0" y="96"/>
                </a:lnTo>
                <a:lnTo>
                  <a:pt x="0" y="60"/>
                </a:lnTo>
                <a:lnTo>
                  <a:pt x="60" y="48"/>
                </a:lnTo>
                <a:lnTo>
                  <a:pt x="60" y="24"/>
                </a:lnTo>
                <a:lnTo>
                  <a:pt x="85" y="24"/>
                </a:lnTo>
                <a:lnTo>
                  <a:pt x="97" y="48"/>
                </a:lnTo>
                <a:lnTo>
                  <a:pt x="133" y="48"/>
                </a:lnTo>
                <a:lnTo>
                  <a:pt x="157" y="84"/>
                </a:lnTo>
                <a:lnTo>
                  <a:pt x="205" y="84"/>
                </a:lnTo>
                <a:lnTo>
                  <a:pt x="217" y="48"/>
                </a:lnTo>
                <a:lnTo>
                  <a:pt x="254" y="48"/>
                </a:lnTo>
                <a:lnTo>
                  <a:pt x="266" y="24"/>
                </a:lnTo>
                <a:lnTo>
                  <a:pt x="290" y="36"/>
                </a:lnTo>
                <a:lnTo>
                  <a:pt x="290" y="0"/>
                </a:lnTo>
                <a:close/>
              </a:path>
            </a:pathLst>
          </a:custGeom>
          <a:solidFill>
            <a:srgbClr val="FFFF00"/>
          </a:solidFill>
          <a:ln w="19050">
            <a:solidFill>
              <a:schemeClr val="accent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499748" name="Freeform 36"/>
          <p:cNvSpPr>
            <a:spLocks/>
          </p:cNvSpPr>
          <p:nvPr/>
        </p:nvSpPr>
        <p:spPr bwMode="auto">
          <a:xfrm>
            <a:off x="9234246" y="2966303"/>
            <a:ext cx="418572" cy="515949"/>
          </a:xfrm>
          <a:custGeom>
            <a:avLst/>
            <a:gdLst>
              <a:gd name="T0" fmla="*/ 362 w 398"/>
              <a:gd name="T1" fmla="*/ 24 h 531"/>
              <a:gd name="T2" fmla="*/ 362 w 398"/>
              <a:gd name="T3" fmla="*/ 36 h 531"/>
              <a:gd name="T4" fmla="*/ 362 w 398"/>
              <a:gd name="T5" fmla="*/ 48 h 531"/>
              <a:gd name="T6" fmla="*/ 362 w 398"/>
              <a:gd name="T7" fmla="*/ 96 h 531"/>
              <a:gd name="T8" fmla="*/ 362 w 398"/>
              <a:gd name="T9" fmla="*/ 120 h 531"/>
              <a:gd name="T10" fmla="*/ 362 w 398"/>
              <a:gd name="T11" fmla="*/ 145 h 531"/>
              <a:gd name="T12" fmla="*/ 362 w 398"/>
              <a:gd name="T13" fmla="*/ 157 h 531"/>
              <a:gd name="T14" fmla="*/ 362 w 398"/>
              <a:gd name="T15" fmla="*/ 169 h 531"/>
              <a:gd name="T16" fmla="*/ 362 w 398"/>
              <a:gd name="T17" fmla="*/ 181 h 531"/>
              <a:gd name="T18" fmla="*/ 374 w 398"/>
              <a:gd name="T19" fmla="*/ 181 h 531"/>
              <a:gd name="T20" fmla="*/ 374 w 398"/>
              <a:gd name="T21" fmla="*/ 181 h 531"/>
              <a:gd name="T22" fmla="*/ 386 w 398"/>
              <a:gd name="T23" fmla="*/ 181 h 531"/>
              <a:gd name="T24" fmla="*/ 386 w 398"/>
              <a:gd name="T25" fmla="*/ 181 h 531"/>
              <a:gd name="T26" fmla="*/ 398 w 398"/>
              <a:gd name="T27" fmla="*/ 193 h 531"/>
              <a:gd name="T28" fmla="*/ 398 w 398"/>
              <a:gd name="T29" fmla="*/ 193 h 531"/>
              <a:gd name="T30" fmla="*/ 398 w 398"/>
              <a:gd name="T31" fmla="*/ 193 h 531"/>
              <a:gd name="T32" fmla="*/ 398 w 398"/>
              <a:gd name="T33" fmla="*/ 205 h 531"/>
              <a:gd name="T34" fmla="*/ 398 w 398"/>
              <a:gd name="T35" fmla="*/ 217 h 531"/>
              <a:gd name="T36" fmla="*/ 398 w 398"/>
              <a:gd name="T37" fmla="*/ 229 h 531"/>
              <a:gd name="T38" fmla="*/ 386 w 398"/>
              <a:gd name="T39" fmla="*/ 253 h 531"/>
              <a:gd name="T40" fmla="*/ 386 w 398"/>
              <a:gd name="T41" fmla="*/ 266 h 531"/>
              <a:gd name="T42" fmla="*/ 386 w 398"/>
              <a:gd name="T43" fmla="*/ 278 h 531"/>
              <a:gd name="T44" fmla="*/ 386 w 398"/>
              <a:gd name="T45" fmla="*/ 278 h 531"/>
              <a:gd name="T46" fmla="*/ 374 w 398"/>
              <a:gd name="T47" fmla="*/ 290 h 531"/>
              <a:gd name="T48" fmla="*/ 362 w 398"/>
              <a:gd name="T49" fmla="*/ 302 h 531"/>
              <a:gd name="T50" fmla="*/ 350 w 398"/>
              <a:gd name="T51" fmla="*/ 314 h 531"/>
              <a:gd name="T52" fmla="*/ 338 w 398"/>
              <a:gd name="T53" fmla="*/ 326 h 531"/>
              <a:gd name="T54" fmla="*/ 338 w 398"/>
              <a:gd name="T55" fmla="*/ 338 h 531"/>
              <a:gd name="T56" fmla="*/ 326 w 398"/>
              <a:gd name="T57" fmla="*/ 350 h 531"/>
              <a:gd name="T58" fmla="*/ 326 w 398"/>
              <a:gd name="T59" fmla="*/ 362 h 531"/>
              <a:gd name="T60" fmla="*/ 326 w 398"/>
              <a:gd name="T61" fmla="*/ 362 h 531"/>
              <a:gd name="T62" fmla="*/ 314 w 398"/>
              <a:gd name="T63" fmla="*/ 362 h 531"/>
              <a:gd name="T64" fmla="*/ 314 w 398"/>
              <a:gd name="T65" fmla="*/ 374 h 531"/>
              <a:gd name="T66" fmla="*/ 302 w 398"/>
              <a:gd name="T67" fmla="*/ 374 h 531"/>
              <a:gd name="T68" fmla="*/ 278 w 398"/>
              <a:gd name="T69" fmla="*/ 374 h 531"/>
              <a:gd name="T70" fmla="*/ 266 w 398"/>
              <a:gd name="T71" fmla="*/ 374 h 531"/>
              <a:gd name="T72" fmla="*/ 253 w 398"/>
              <a:gd name="T73" fmla="*/ 374 h 531"/>
              <a:gd name="T74" fmla="*/ 241 w 398"/>
              <a:gd name="T75" fmla="*/ 386 h 531"/>
              <a:gd name="T76" fmla="*/ 241 w 398"/>
              <a:gd name="T77" fmla="*/ 386 h 531"/>
              <a:gd name="T78" fmla="*/ 241 w 398"/>
              <a:gd name="T79" fmla="*/ 398 h 531"/>
              <a:gd name="T80" fmla="*/ 229 w 398"/>
              <a:gd name="T81" fmla="*/ 423 h 531"/>
              <a:gd name="T82" fmla="*/ 229 w 398"/>
              <a:gd name="T83" fmla="*/ 447 h 531"/>
              <a:gd name="T84" fmla="*/ 217 w 398"/>
              <a:gd name="T85" fmla="*/ 471 h 531"/>
              <a:gd name="T86" fmla="*/ 205 w 398"/>
              <a:gd name="T87" fmla="*/ 471 h 531"/>
              <a:gd name="T88" fmla="*/ 181 w 398"/>
              <a:gd name="T89" fmla="*/ 483 h 531"/>
              <a:gd name="T90" fmla="*/ 169 w 398"/>
              <a:gd name="T91" fmla="*/ 483 h 531"/>
              <a:gd name="T92" fmla="*/ 145 w 398"/>
              <a:gd name="T93" fmla="*/ 495 h 531"/>
              <a:gd name="T94" fmla="*/ 145 w 398"/>
              <a:gd name="T95" fmla="*/ 495 h 531"/>
              <a:gd name="T96" fmla="*/ 133 w 398"/>
              <a:gd name="T97" fmla="*/ 507 h 531"/>
              <a:gd name="T98" fmla="*/ 133 w 398"/>
              <a:gd name="T99" fmla="*/ 507 h 531"/>
              <a:gd name="T100" fmla="*/ 121 w 398"/>
              <a:gd name="T101" fmla="*/ 531 h 531"/>
              <a:gd name="T102" fmla="*/ 72 w 398"/>
              <a:gd name="T103" fmla="*/ 459 h 531"/>
              <a:gd name="T104" fmla="*/ 72 w 398"/>
              <a:gd name="T105" fmla="*/ 398 h 531"/>
              <a:gd name="T106" fmla="*/ 48 w 398"/>
              <a:gd name="T107" fmla="*/ 350 h 531"/>
              <a:gd name="T108" fmla="*/ 0 w 398"/>
              <a:gd name="T109" fmla="*/ 290 h 531"/>
              <a:gd name="T110" fmla="*/ 96 w 398"/>
              <a:gd name="T111" fmla="*/ 193 h 531"/>
              <a:gd name="T112" fmla="*/ 60 w 398"/>
              <a:gd name="T113" fmla="*/ 157 h 531"/>
              <a:gd name="T114" fmla="*/ 84 w 398"/>
              <a:gd name="T115" fmla="*/ 108 h 531"/>
              <a:gd name="T116" fmla="*/ 48 w 398"/>
              <a:gd name="T117" fmla="*/ 48 h 531"/>
              <a:gd name="T118" fmla="*/ 72 w 398"/>
              <a:gd name="T119" fmla="*/ 24 h 531"/>
              <a:gd name="T120" fmla="*/ 121 w 398"/>
              <a:gd name="T121" fmla="*/ 0 h 531"/>
              <a:gd name="T122" fmla="*/ 253 w 398"/>
              <a:gd name="T123" fmla="*/ 12 h 531"/>
              <a:gd name="T124" fmla="*/ 338 w 398"/>
              <a:gd name="T125" fmla="*/ 12 h 5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98" h="531">
                <a:moveTo>
                  <a:pt x="338" y="12"/>
                </a:moveTo>
                <a:lnTo>
                  <a:pt x="362" y="24"/>
                </a:lnTo>
                <a:lnTo>
                  <a:pt x="362" y="36"/>
                </a:lnTo>
                <a:lnTo>
                  <a:pt x="362" y="36"/>
                </a:lnTo>
                <a:lnTo>
                  <a:pt x="362" y="48"/>
                </a:lnTo>
                <a:lnTo>
                  <a:pt x="362" y="48"/>
                </a:lnTo>
                <a:lnTo>
                  <a:pt x="362" y="84"/>
                </a:lnTo>
                <a:lnTo>
                  <a:pt x="362" y="96"/>
                </a:lnTo>
                <a:lnTo>
                  <a:pt x="362" y="108"/>
                </a:lnTo>
                <a:lnTo>
                  <a:pt x="362" y="120"/>
                </a:lnTo>
                <a:lnTo>
                  <a:pt x="362" y="133"/>
                </a:lnTo>
                <a:lnTo>
                  <a:pt x="362" y="145"/>
                </a:lnTo>
                <a:lnTo>
                  <a:pt x="362" y="157"/>
                </a:lnTo>
                <a:lnTo>
                  <a:pt x="362" y="157"/>
                </a:lnTo>
                <a:lnTo>
                  <a:pt x="362" y="169"/>
                </a:lnTo>
                <a:lnTo>
                  <a:pt x="362" y="169"/>
                </a:lnTo>
                <a:lnTo>
                  <a:pt x="362" y="181"/>
                </a:lnTo>
                <a:lnTo>
                  <a:pt x="362" y="181"/>
                </a:lnTo>
                <a:lnTo>
                  <a:pt x="374" y="181"/>
                </a:lnTo>
                <a:lnTo>
                  <a:pt x="374" y="181"/>
                </a:lnTo>
                <a:lnTo>
                  <a:pt x="374" y="181"/>
                </a:lnTo>
                <a:lnTo>
                  <a:pt x="374" y="181"/>
                </a:lnTo>
                <a:lnTo>
                  <a:pt x="386" y="181"/>
                </a:lnTo>
                <a:lnTo>
                  <a:pt x="386" y="181"/>
                </a:lnTo>
                <a:lnTo>
                  <a:pt x="386" y="181"/>
                </a:lnTo>
                <a:lnTo>
                  <a:pt x="386" y="181"/>
                </a:lnTo>
                <a:lnTo>
                  <a:pt x="398" y="193"/>
                </a:lnTo>
                <a:lnTo>
                  <a:pt x="398" y="193"/>
                </a:lnTo>
                <a:lnTo>
                  <a:pt x="398" y="193"/>
                </a:lnTo>
                <a:lnTo>
                  <a:pt x="398" y="193"/>
                </a:lnTo>
                <a:lnTo>
                  <a:pt x="398" y="193"/>
                </a:lnTo>
                <a:lnTo>
                  <a:pt x="398" y="193"/>
                </a:lnTo>
                <a:lnTo>
                  <a:pt x="398" y="193"/>
                </a:lnTo>
                <a:lnTo>
                  <a:pt x="398" y="205"/>
                </a:lnTo>
                <a:lnTo>
                  <a:pt x="398" y="205"/>
                </a:lnTo>
                <a:lnTo>
                  <a:pt x="398" y="217"/>
                </a:lnTo>
                <a:lnTo>
                  <a:pt x="398" y="217"/>
                </a:lnTo>
                <a:lnTo>
                  <a:pt x="398" y="229"/>
                </a:lnTo>
                <a:lnTo>
                  <a:pt x="398" y="241"/>
                </a:lnTo>
                <a:lnTo>
                  <a:pt x="386" y="253"/>
                </a:lnTo>
                <a:lnTo>
                  <a:pt x="386" y="253"/>
                </a:lnTo>
                <a:lnTo>
                  <a:pt x="386" y="266"/>
                </a:lnTo>
                <a:lnTo>
                  <a:pt x="386" y="266"/>
                </a:lnTo>
                <a:lnTo>
                  <a:pt x="386" y="278"/>
                </a:lnTo>
                <a:lnTo>
                  <a:pt x="386" y="278"/>
                </a:lnTo>
                <a:lnTo>
                  <a:pt x="386" y="278"/>
                </a:lnTo>
                <a:lnTo>
                  <a:pt x="374" y="290"/>
                </a:lnTo>
                <a:lnTo>
                  <a:pt x="374" y="290"/>
                </a:lnTo>
                <a:lnTo>
                  <a:pt x="362" y="302"/>
                </a:lnTo>
                <a:lnTo>
                  <a:pt x="362" y="302"/>
                </a:lnTo>
                <a:lnTo>
                  <a:pt x="362" y="302"/>
                </a:lnTo>
                <a:lnTo>
                  <a:pt x="350" y="314"/>
                </a:lnTo>
                <a:lnTo>
                  <a:pt x="350" y="314"/>
                </a:lnTo>
                <a:lnTo>
                  <a:pt x="338" y="326"/>
                </a:lnTo>
                <a:lnTo>
                  <a:pt x="338" y="326"/>
                </a:lnTo>
                <a:lnTo>
                  <a:pt x="338" y="338"/>
                </a:lnTo>
                <a:lnTo>
                  <a:pt x="338" y="338"/>
                </a:lnTo>
                <a:lnTo>
                  <a:pt x="326" y="350"/>
                </a:lnTo>
                <a:lnTo>
                  <a:pt x="326" y="350"/>
                </a:lnTo>
                <a:lnTo>
                  <a:pt x="326" y="362"/>
                </a:lnTo>
                <a:lnTo>
                  <a:pt x="326" y="362"/>
                </a:lnTo>
                <a:lnTo>
                  <a:pt x="326" y="362"/>
                </a:lnTo>
                <a:lnTo>
                  <a:pt x="326" y="362"/>
                </a:lnTo>
                <a:lnTo>
                  <a:pt x="314" y="362"/>
                </a:lnTo>
                <a:lnTo>
                  <a:pt x="314" y="374"/>
                </a:lnTo>
                <a:lnTo>
                  <a:pt x="314" y="374"/>
                </a:lnTo>
                <a:lnTo>
                  <a:pt x="314" y="374"/>
                </a:lnTo>
                <a:lnTo>
                  <a:pt x="302" y="374"/>
                </a:lnTo>
                <a:lnTo>
                  <a:pt x="290" y="374"/>
                </a:lnTo>
                <a:lnTo>
                  <a:pt x="278" y="374"/>
                </a:lnTo>
                <a:lnTo>
                  <a:pt x="266" y="374"/>
                </a:lnTo>
                <a:lnTo>
                  <a:pt x="266" y="374"/>
                </a:lnTo>
                <a:lnTo>
                  <a:pt x="253" y="374"/>
                </a:lnTo>
                <a:lnTo>
                  <a:pt x="253" y="374"/>
                </a:lnTo>
                <a:lnTo>
                  <a:pt x="253" y="374"/>
                </a:lnTo>
                <a:lnTo>
                  <a:pt x="241" y="386"/>
                </a:lnTo>
                <a:lnTo>
                  <a:pt x="241" y="386"/>
                </a:lnTo>
                <a:lnTo>
                  <a:pt x="241" y="386"/>
                </a:lnTo>
                <a:lnTo>
                  <a:pt x="241" y="398"/>
                </a:lnTo>
                <a:lnTo>
                  <a:pt x="241" y="398"/>
                </a:lnTo>
                <a:lnTo>
                  <a:pt x="241" y="411"/>
                </a:lnTo>
                <a:lnTo>
                  <a:pt x="229" y="423"/>
                </a:lnTo>
                <a:lnTo>
                  <a:pt x="229" y="435"/>
                </a:lnTo>
                <a:lnTo>
                  <a:pt x="229" y="447"/>
                </a:lnTo>
                <a:lnTo>
                  <a:pt x="217" y="459"/>
                </a:lnTo>
                <a:lnTo>
                  <a:pt x="217" y="471"/>
                </a:lnTo>
                <a:lnTo>
                  <a:pt x="217" y="471"/>
                </a:lnTo>
                <a:lnTo>
                  <a:pt x="205" y="471"/>
                </a:lnTo>
                <a:lnTo>
                  <a:pt x="193" y="471"/>
                </a:lnTo>
                <a:lnTo>
                  <a:pt x="181" y="483"/>
                </a:lnTo>
                <a:lnTo>
                  <a:pt x="169" y="483"/>
                </a:lnTo>
                <a:lnTo>
                  <a:pt x="169" y="483"/>
                </a:lnTo>
                <a:lnTo>
                  <a:pt x="157" y="483"/>
                </a:lnTo>
                <a:lnTo>
                  <a:pt x="145" y="495"/>
                </a:lnTo>
                <a:lnTo>
                  <a:pt x="145" y="495"/>
                </a:lnTo>
                <a:lnTo>
                  <a:pt x="145" y="495"/>
                </a:lnTo>
                <a:lnTo>
                  <a:pt x="133" y="507"/>
                </a:lnTo>
                <a:lnTo>
                  <a:pt x="133" y="507"/>
                </a:lnTo>
                <a:lnTo>
                  <a:pt x="133" y="507"/>
                </a:lnTo>
                <a:lnTo>
                  <a:pt x="133" y="507"/>
                </a:lnTo>
                <a:lnTo>
                  <a:pt x="121" y="519"/>
                </a:lnTo>
                <a:lnTo>
                  <a:pt x="121" y="531"/>
                </a:lnTo>
                <a:lnTo>
                  <a:pt x="72" y="531"/>
                </a:lnTo>
                <a:lnTo>
                  <a:pt x="72" y="459"/>
                </a:lnTo>
                <a:lnTo>
                  <a:pt x="36" y="423"/>
                </a:lnTo>
                <a:lnTo>
                  <a:pt x="72" y="398"/>
                </a:lnTo>
                <a:lnTo>
                  <a:pt x="72" y="374"/>
                </a:lnTo>
                <a:lnTo>
                  <a:pt x="48" y="350"/>
                </a:lnTo>
                <a:lnTo>
                  <a:pt x="24" y="302"/>
                </a:lnTo>
                <a:lnTo>
                  <a:pt x="0" y="290"/>
                </a:lnTo>
                <a:lnTo>
                  <a:pt x="12" y="266"/>
                </a:lnTo>
                <a:lnTo>
                  <a:pt x="96" y="193"/>
                </a:lnTo>
                <a:lnTo>
                  <a:pt x="96" y="169"/>
                </a:lnTo>
                <a:lnTo>
                  <a:pt x="60" y="157"/>
                </a:lnTo>
                <a:lnTo>
                  <a:pt x="60" y="120"/>
                </a:lnTo>
                <a:lnTo>
                  <a:pt x="84" y="108"/>
                </a:lnTo>
                <a:lnTo>
                  <a:pt x="84" y="60"/>
                </a:lnTo>
                <a:lnTo>
                  <a:pt x="48" y="48"/>
                </a:lnTo>
                <a:lnTo>
                  <a:pt x="48" y="24"/>
                </a:lnTo>
                <a:lnTo>
                  <a:pt x="72" y="24"/>
                </a:lnTo>
                <a:lnTo>
                  <a:pt x="96" y="0"/>
                </a:lnTo>
                <a:lnTo>
                  <a:pt x="121" y="0"/>
                </a:lnTo>
                <a:lnTo>
                  <a:pt x="133" y="24"/>
                </a:lnTo>
                <a:lnTo>
                  <a:pt x="253" y="12"/>
                </a:lnTo>
                <a:lnTo>
                  <a:pt x="266" y="36"/>
                </a:lnTo>
                <a:lnTo>
                  <a:pt x="338" y="12"/>
                </a:lnTo>
                <a:close/>
              </a:path>
            </a:pathLst>
          </a:custGeom>
          <a:solidFill>
            <a:schemeClr val="accent1"/>
          </a:solidFill>
          <a:ln w="19050">
            <a:solidFill>
              <a:schemeClr val="accent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499749" name="Freeform 37"/>
          <p:cNvSpPr>
            <a:spLocks/>
          </p:cNvSpPr>
          <p:nvPr/>
        </p:nvSpPr>
        <p:spPr bwMode="auto">
          <a:xfrm>
            <a:off x="6628342" y="2060848"/>
            <a:ext cx="443281" cy="328463"/>
          </a:xfrm>
          <a:custGeom>
            <a:avLst/>
            <a:gdLst>
              <a:gd name="T0" fmla="*/ 399 w 423"/>
              <a:gd name="T1" fmla="*/ 85 h 338"/>
              <a:gd name="T2" fmla="*/ 363 w 423"/>
              <a:gd name="T3" fmla="*/ 85 h 338"/>
              <a:gd name="T4" fmla="*/ 326 w 423"/>
              <a:gd name="T5" fmla="*/ 85 h 338"/>
              <a:gd name="T6" fmla="*/ 302 w 423"/>
              <a:gd name="T7" fmla="*/ 85 h 338"/>
              <a:gd name="T8" fmla="*/ 266 w 423"/>
              <a:gd name="T9" fmla="*/ 60 h 338"/>
              <a:gd name="T10" fmla="*/ 218 w 423"/>
              <a:gd name="T11" fmla="*/ 36 h 338"/>
              <a:gd name="T12" fmla="*/ 206 w 423"/>
              <a:gd name="T13" fmla="*/ 24 h 338"/>
              <a:gd name="T14" fmla="*/ 182 w 423"/>
              <a:gd name="T15" fmla="*/ 24 h 338"/>
              <a:gd name="T16" fmla="*/ 145 w 423"/>
              <a:gd name="T17" fmla="*/ 12 h 338"/>
              <a:gd name="T18" fmla="*/ 109 w 423"/>
              <a:gd name="T19" fmla="*/ 0 h 338"/>
              <a:gd name="T20" fmla="*/ 97 w 423"/>
              <a:gd name="T21" fmla="*/ 0 h 338"/>
              <a:gd name="T22" fmla="*/ 73 w 423"/>
              <a:gd name="T23" fmla="*/ 0 h 338"/>
              <a:gd name="T24" fmla="*/ 49 w 423"/>
              <a:gd name="T25" fmla="*/ 0 h 338"/>
              <a:gd name="T26" fmla="*/ 37 w 423"/>
              <a:gd name="T27" fmla="*/ 0 h 338"/>
              <a:gd name="T28" fmla="*/ 25 w 423"/>
              <a:gd name="T29" fmla="*/ 12 h 338"/>
              <a:gd name="T30" fmla="*/ 12 w 423"/>
              <a:gd name="T31" fmla="*/ 12 h 338"/>
              <a:gd name="T32" fmla="*/ 12 w 423"/>
              <a:gd name="T33" fmla="*/ 24 h 338"/>
              <a:gd name="T34" fmla="*/ 12 w 423"/>
              <a:gd name="T35" fmla="*/ 24 h 338"/>
              <a:gd name="T36" fmla="*/ 0 w 423"/>
              <a:gd name="T37" fmla="*/ 36 h 338"/>
              <a:gd name="T38" fmla="*/ 12 w 423"/>
              <a:gd name="T39" fmla="*/ 60 h 338"/>
              <a:gd name="T40" fmla="*/ 12 w 423"/>
              <a:gd name="T41" fmla="*/ 72 h 338"/>
              <a:gd name="T42" fmla="*/ 12 w 423"/>
              <a:gd name="T43" fmla="*/ 85 h 338"/>
              <a:gd name="T44" fmla="*/ 12 w 423"/>
              <a:gd name="T45" fmla="*/ 109 h 338"/>
              <a:gd name="T46" fmla="*/ 12 w 423"/>
              <a:gd name="T47" fmla="*/ 121 h 338"/>
              <a:gd name="T48" fmla="*/ 12 w 423"/>
              <a:gd name="T49" fmla="*/ 133 h 338"/>
              <a:gd name="T50" fmla="*/ 12 w 423"/>
              <a:gd name="T51" fmla="*/ 145 h 338"/>
              <a:gd name="T52" fmla="*/ 12 w 423"/>
              <a:gd name="T53" fmla="*/ 157 h 338"/>
              <a:gd name="T54" fmla="*/ 25 w 423"/>
              <a:gd name="T55" fmla="*/ 169 h 338"/>
              <a:gd name="T56" fmla="*/ 37 w 423"/>
              <a:gd name="T57" fmla="*/ 193 h 338"/>
              <a:gd name="T58" fmla="*/ 37 w 423"/>
              <a:gd name="T59" fmla="*/ 193 h 338"/>
              <a:gd name="T60" fmla="*/ 37 w 423"/>
              <a:gd name="T61" fmla="*/ 205 h 338"/>
              <a:gd name="T62" fmla="*/ 37 w 423"/>
              <a:gd name="T63" fmla="*/ 205 h 338"/>
              <a:gd name="T64" fmla="*/ 25 w 423"/>
              <a:gd name="T65" fmla="*/ 217 h 338"/>
              <a:gd name="T66" fmla="*/ 25 w 423"/>
              <a:gd name="T67" fmla="*/ 217 h 338"/>
              <a:gd name="T68" fmla="*/ 25 w 423"/>
              <a:gd name="T69" fmla="*/ 230 h 338"/>
              <a:gd name="T70" fmla="*/ 25 w 423"/>
              <a:gd name="T71" fmla="*/ 230 h 338"/>
              <a:gd name="T72" fmla="*/ 25 w 423"/>
              <a:gd name="T73" fmla="*/ 230 h 338"/>
              <a:gd name="T74" fmla="*/ 25 w 423"/>
              <a:gd name="T75" fmla="*/ 242 h 338"/>
              <a:gd name="T76" fmla="*/ 37 w 423"/>
              <a:gd name="T77" fmla="*/ 254 h 338"/>
              <a:gd name="T78" fmla="*/ 49 w 423"/>
              <a:gd name="T79" fmla="*/ 266 h 338"/>
              <a:gd name="T80" fmla="*/ 61 w 423"/>
              <a:gd name="T81" fmla="*/ 278 h 338"/>
              <a:gd name="T82" fmla="*/ 61 w 423"/>
              <a:gd name="T83" fmla="*/ 290 h 338"/>
              <a:gd name="T84" fmla="*/ 339 w 423"/>
              <a:gd name="T85" fmla="*/ 338 h 338"/>
              <a:gd name="T86" fmla="*/ 363 w 423"/>
              <a:gd name="T87" fmla="*/ 242 h 338"/>
              <a:gd name="T88" fmla="*/ 387 w 423"/>
              <a:gd name="T89" fmla="*/ 181 h 338"/>
              <a:gd name="T90" fmla="*/ 423 w 423"/>
              <a:gd name="T91" fmla="*/ 97 h 3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423" h="338">
                <a:moveTo>
                  <a:pt x="423" y="97"/>
                </a:moveTo>
                <a:lnTo>
                  <a:pt x="399" y="85"/>
                </a:lnTo>
                <a:lnTo>
                  <a:pt x="375" y="85"/>
                </a:lnTo>
                <a:lnTo>
                  <a:pt x="363" y="85"/>
                </a:lnTo>
                <a:lnTo>
                  <a:pt x="351" y="85"/>
                </a:lnTo>
                <a:lnTo>
                  <a:pt x="326" y="85"/>
                </a:lnTo>
                <a:lnTo>
                  <a:pt x="314" y="85"/>
                </a:lnTo>
                <a:lnTo>
                  <a:pt x="302" y="85"/>
                </a:lnTo>
                <a:lnTo>
                  <a:pt x="290" y="72"/>
                </a:lnTo>
                <a:lnTo>
                  <a:pt x="266" y="60"/>
                </a:lnTo>
                <a:lnTo>
                  <a:pt x="242" y="48"/>
                </a:lnTo>
                <a:lnTo>
                  <a:pt x="218" y="36"/>
                </a:lnTo>
                <a:lnTo>
                  <a:pt x="206" y="36"/>
                </a:lnTo>
                <a:lnTo>
                  <a:pt x="206" y="24"/>
                </a:lnTo>
                <a:lnTo>
                  <a:pt x="194" y="24"/>
                </a:lnTo>
                <a:lnTo>
                  <a:pt x="182" y="24"/>
                </a:lnTo>
                <a:lnTo>
                  <a:pt x="169" y="12"/>
                </a:lnTo>
                <a:lnTo>
                  <a:pt x="145" y="12"/>
                </a:lnTo>
                <a:lnTo>
                  <a:pt x="121" y="0"/>
                </a:lnTo>
                <a:lnTo>
                  <a:pt x="109" y="0"/>
                </a:lnTo>
                <a:lnTo>
                  <a:pt x="97" y="0"/>
                </a:lnTo>
                <a:lnTo>
                  <a:pt x="97" y="0"/>
                </a:lnTo>
                <a:lnTo>
                  <a:pt x="85" y="0"/>
                </a:lnTo>
                <a:lnTo>
                  <a:pt x="73" y="0"/>
                </a:lnTo>
                <a:lnTo>
                  <a:pt x="61" y="0"/>
                </a:lnTo>
                <a:lnTo>
                  <a:pt x="49" y="0"/>
                </a:lnTo>
                <a:lnTo>
                  <a:pt x="37" y="0"/>
                </a:lnTo>
                <a:lnTo>
                  <a:pt x="37" y="0"/>
                </a:lnTo>
                <a:lnTo>
                  <a:pt x="25" y="12"/>
                </a:lnTo>
                <a:lnTo>
                  <a:pt x="25" y="12"/>
                </a:lnTo>
                <a:lnTo>
                  <a:pt x="12" y="12"/>
                </a:lnTo>
                <a:lnTo>
                  <a:pt x="12" y="12"/>
                </a:lnTo>
                <a:lnTo>
                  <a:pt x="12" y="24"/>
                </a:lnTo>
                <a:lnTo>
                  <a:pt x="12" y="24"/>
                </a:lnTo>
                <a:lnTo>
                  <a:pt x="12" y="24"/>
                </a:lnTo>
                <a:lnTo>
                  <a:pt x="12" y="24"/>
                </a:lnTo>
                <a:lnTo>
                  <a:pt x="0" y="36"/>
                </a:lnTo>
                <a:lnTo>
                  <a:pt x="0" y="36"/>
                </a:lnTo>
                <a:lnTo>
                  <a:pt x="0" y="48"/>
                </a:lnTo>
                <a:lnTo>
                  <a:pt x="12" y="60"/>
                </a:lnTo>
                <a:lnTo>
                  <a:pt x="12" y="72"/>
                </a:lnTo>
                <a:lnTo>
                  <a:pt x="12" y="72"/>
                </a:lnTo>
                <a:lnTo>
                  <a:pt x="12" y="85"/>
                </a:lnTo>
                <a:lnTo>
                  <a:pt x="12" y="85"/>
                </a:lnTo>
                <a:lnTo>
                  <a:pt x="12" y="85"/>
                </a:lnTo>
                <a:lnTo>
                  <a:pt x="12" y="109"/>
                </a:lnTo>
                <a:lnTo>
                  <a:pt x="12" y="109"/>
                </a:lnTo>
                <a:lnTo>
                  <a:pt x="12" y="121"/>
                </a:lnTo>
                <a:lnTo>
                  <a:pt x="12" y="133"/>
                </a:lnTo>
                <a:lnTo>
                  <a:pt x="12" y="133"/>
                </a:lnTo>
                <a:lnTo>
                  <a:pt x="12" y="133"/>
                </a:lnTo>
                <a:lnTo>
                  <a:pt x="12" y="145"/>
                </a:lnTo>
                <a:lnTo>
                  <a:pt x="12" y="157"/>
                </a:lnTo>
                <a:lnTo>
                  <a:pt x="12" y="157"/>
                </a:lnTo>
                <a:lnTo>
                  <a:pt x="25" y="169"/>
                </a:lnTo>
                <a:lnTo>
                  <a:pt x="25" y="169"/>
                </a:lnTo>
                <a:lnTo>
                  <a:pt x="25" y="181"/>
                </a:lnTo>
                <a:lnTo>
                  <a:pt x="37" y="193"/>
                </a:lnTo>
                <a:lnTo>
                  <a:pt x="37" y="193"/>
                </a:lnTo>
                <a:lnTo>
                  <a:pt x="37" y="193"/>
                </a:lnTo>
                <a:lnTo>
                  <a:pt x="37" y="205"/>
                </a:lnTo>
                <a:lnTo>
                  <a:pt x="37" y="205"/>
                </a:lnTo>
                <a:lnTo>
                  <a:pt x="37" y="205"/>
                </a:lnTo>
                <a:lnTo>
                  <a:pt x="37" y="205"/>
                </a:lnTo>
                <a:lnTo>
                  <a:pt x="37" y="205"/>
                </a:lnTo>
                <a:lnTo>
                  <a:pt x="25" y="217"/>
                </a:lnTo>
                <a:lnTo>
                  <a:pt x="25" y="217"/>
                </a:lnTo>
                <a:lnTo>
                  <a:pt x="25" y="217"/>
                </a:lnTo>
                <a:lnTo>
                  <a:pt x="25" y="230"/>
                </a:lnTo>
                <a:lnTo>
                  <a:pt x="25" y="230"/>
                </a:lnTo>
                <a:lnTo>
                  <a:pt x="25" y="230"/>
                </a:lnTo>
                <a:lnTo>
                  <a:pt x="25" y="230"/>
                </a:lnTo>
                <a:lnTo>
                  <a:pt x="25" y="230"/>
                </a:lnTo>
                <a:lnTo>
                  <a:pt x="25" y="230"/>
                </a:lnTo>
                <a:lnTo>
                  <a:pt x="25" y="242"/>
                </a:lnTo>
                <a:lnTo>
                  <a:pt x="25" y="242"/>
                </a:lnTo>
                <a:lnTo>
                  <a:pt x="25" y="242"/>
                </a:lnTo>
                <a:lnTo>
                  <a:pt x="37" y="254"/>
                </a:lnTo>
                <a:lnTo>
                  <a:pt x="37" y="254"/>
                </a:lnTo>
                <a:lnTo>
                  <a:pt x="49" y="266"/>
                </a:lnTo>
                <a:lnTo>
                  <a:pt x="61" y="278"/>
                </a:lnTo>
                <a:lnTo>
                  <a:pt x="61" y="278"/>
                </a:lnTo>
                <a:lnTo>
                  <a:pt x="61" y="278"/>
                </a:lnTo>
                <a:lnTo>
                  <a:pt x="61" y="290"/>
                </a:lnTo>
                <a:lnTo>
                  <a:pt x="278" y="290"/>
                </a:lnTo>
                <a:lnTo>
                  <a:pt x="339" y="338"/>
                </a:lnTo>
                <a:lnTo>
                  <a:pt x="375" y="338"/>
                </a:lnTo>
                <a:lnTo>
                  <a:pt x="363" y="242"/>
                </a:lnTo>
                <a:lnTo>
                  <a:pt x="387" y="217"/>
                </a:lnTo>
                <a:lnTo>
                  <a:pt x="387" y="181"/>
                </a:lnTo>
                <a:lnTo>
                  <a:pt x="411" y="169"/>
                </a:lnTo>
                <a:lnTo>
                  <a:pt x="423" y="97"/>
                </a:lnTo>
                <a:close/>
              </a:path>
            </a:pathLst>
          </a:custGeom>
          <a:solidFill>
            <a:srgbClr val="AFD4EF"/>
          </a:solidFill>
          <a:ln w="19050">
            <a:solidFill>
              <a:schemeClr val="accent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499750" name="Freeform 38"/>
          <p:cNvSpPr>
            <a:spLocks/>
          </p:cNvSpPr>
          <p:nvPr/>
        </p:nvSpPr>
        <p:spPr bwMode="auto">
          <a:xfrm>
            <a:off x="7033837" y="3435744"/>
            <a:ext cx="292128" cy="481067"/>
          </a:xfrm>
          <a:custGeom>
            <a:avLst/>
            <a:gdLst>
              <a:gd name="T0" fmla="*/ 24 w 278"/>
              <a:gd name="T1" fmla="*/ 73 h 496"/>
              <a:gd name="T2" fmla="*/ 24 w 278"/>
              <a:gd name="T3" fmla="*/ 109 h 496"/>
              <a:gd name="T4" fmla="*/ 12 w 278"/>
              <a:gd name="T5" fmla="*/ 133 h 496"/>
              <a:gd name="T6" fmla="*/ 36 w 278"/>
              <a:gd name="T7" fmla="*/ 145 h 496"/>
              <a:gd name="T8" fmla="*/ 36 w 278"/>
              <a:gd name="T9" fmla="*/ 169 h 496"/>
              <a:gd name="T10" fmla="*/ 109 w 278"/>
              <a:gd name="T11" fmla="*/ 169 h 496"/>
              <a:gd name="T12" fmla="*/ 109 w 278"/>
              <a:gd name="T13" fmla="*/ 181 h 496"/>
              <a:gd name="T14" fmla="*/ 157 w 278"/>
              <a:gd name="T15" fmla="*/ 181 h 496"/>
              <a:gd name="T16" fmla="*/ 157 w 278"/>
              <a:gd name="T17" fmla="*/ 206 h 496"/>
              <a:gd name="T18" fmla="*/ 133 w 278"/>
              <a:gd name="T19" fmla="*/ 206 h 496"/>
              <a:gd name="T20" fmla="*/ 133 w 278"/>
              <a:gd name="T21" fmla="*/ 230 h 496"/>
              <a:gd name="T22" fmla="*/ 109 w 278"/>
              <a:gd name="T23" fmla="*/ 218 h 496"/>
              <a:gd name="T24" fmla="*/ 36 w 278"/>
              <a:gd name="T25" fmla="*/ 290 h 496"/>
              <a:gd name="T26" fmla="*/ 24 w 278"/>
              <a:gd name="T27" fmla="*/ 326 h 496"/>
              <a:gd name="T28" fmla="*/ 12 w 278"/>
              <a:gd name="T29" fmla="*/ 338 h 496"/>
              <a:gd name="T30" fmla="*/ 0 w 278"/>
              <a:gd name="T31" fmla="*/ 363 h 496"/>
              <a:gd name="T32" fmla="*/ 12 w 278"/>
              <a:gd name="T33" fmla="*/ 363 h 496"/>
              <a:gd name="T34" fmla="*/ 12 w 278"/>
              <a:gd name="T35" fmla="*/ 387 h 496"/>
              <a:gd name="T36" fmla="*/ 36 w 278"/>
              <a:gd name="T37" fmla="*/ 399 h 496"/>
              <a:gd name="T38" fmla="*/ 36 w 278"/>
              <a:gd name="T39" fmla="*/ 447 h 496"/>
              <a:gd name="T40" fmla="*/ 121 w 278"/>
              <a:gd name="T41" fmla="*/ 484 h 496"/>
              <a:gd name="T42" fmla="*/ 157 w 278"/>
              <a:gd name="T43" fmla="*/ 484 h 496"/>
              <a:gd name="T44" fmla="*/ 169 w 278"/>
              <a:gd name="T45" fmla="*/ 496 h 496"/>
              <a:gd name="T46" fmla="*/ 229 w 278"/>
              <a:gd name="T47" fmla="*/ 471 h 496"/>
              <a:gd name="T48" fmla="*/ 229 w 278"/>
              <a:gd name="T49" fmla="*/ 411 h 496"/>
              <a:gd name="T50" fmla="*/ 278 w 278"/>
              <a:gd name="T51" fmla="*/ 351 h 496"/>
              <a:gd name="T52" fmla="*/ 241 w 278"/>
              <a:gd name="T53" fmla="*/ 351 h 496"/>
              <a:gd name="T54" fmla="*/ 278 w 278"/>
              <a:gd name="T55" fmla="*/ 314 h 496"/>
              <a:gd name="T56" fmla="*/ 278 w 278"/>
              <a:gd name="T57" fmla="*/ 302 h 496"/>
              <a:gd name="T58" fmla="*/ 253 w 278"/>
              <a:gd name="T59" fmla="*/ 302 h 496"/>
              <a:gd name="T60" fmla="*/ 253 w 278"/>
              <a:gd name="T61" fmla="*/ 206 h 496"/>
              <a:gd name="T62" fmla="*/ 265 w 278"/>
              <a:gd name="T63" fmla="*/ 193 h 496"/>
              <a:gd name="T64" fmla="*/ 265 w 278"/>
              <a:gd name="T65" fmla="*/ 169 h 496"/>
              <a:gd name="T66" fmla="*/ 253 w 278"/>
              <a:gd name="T67" fmla="*/ 169 h 496"/>
              <a:gd name="T68" fmla="*/ 241 w 278"/>
              <a:gd name="T69" fmla="*/ 97 h 496"/>
              <a:gd name="T70" fmla="*/ 265 w 278"/>
              <a:gd name="T71" fmla="*/ 85 h 496"/>
              <a:gd name="T72" fmla="*/ 241 w 278"/>
              <a:gd name="T73" fmla="*/ 73 h 496"/>
              <a:gd name="T74" fmla="*/ 205 w 278"/>
              <a:gd name="T75" fmla="*/ 73 h 496"/>
              <a:gd name="T76" fmla="*/ 193 w 278"/>
              <a:gd name="T77" fmla="*/ 36 h 496"/>
              <a:gd name="T78" fmla="*/ 169 w 278"/>
              <a:gd name="T79" fmla="*/ 36 h 496"/>
              <a:gd name="T80" fmla="*/ 157 w 278"/>
              <a:gd name="T81" fmla="*/ 0 h 496"/>
              <a:gd name="T82" fmla="*/ 133 w 278"/>
              <a:gd name="T83" fmla="*/ 24 h 496"/>
              <a:gd name="T84" fmla="*/ 133 w 278"/>
              <a:gd name="T85" fmla="*/ 60 h 496"/>
              <a:gd name="T86" fmla="*/ 109 w 278"/>
              <a:gd name="T87" fmla="*/ 48 h 496"/>
              <a:gd name="T88" fmla="*/ 96 w 278"/>
              <a:gd name="T89" fmla="*/ 73 h 496"/>
              <a:gd name="T90" fmla="*/ 24 w 278"/>
              <a:gd name="T91" fmla="*/ 73 h 4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278" h="496">
                <a:moveTo>
                  <a:pt x="24" y="73"/>
                </a:moveTo>
                <a:lnTo>
                  <a:pt x="24" y="109"/>
                </a:lnTo>
                <a:lnTo>
                  <a:pt x="12" y="133"/>
                </a:lnTo>
                <a:lnTo>
                  <a:pt x="36" y="145"/>
                </a:lnTo>
                <a:lnTo>
                  <a:pt x="36" y="169"/>
                </a:lnTo>
                <a:lnTo>
                  <a:pt x="109" y="169"/>
                </a:lnTo>
                <a:lnTo>
                  <a:pt x="109" y="181"/>
                </a:lnTo>
                <a:lnTo>
                  <a:pt x="157" y="181"/>
                </a:lnTo>
                <a:lnTo>
                  <a:pt x="157" y="206"/>
                </a:lnTo>
                <a:lnTo>
                  <a:pt x="133" y="206"/>
                </a:lnTo>
                <a:lnTo>
                  <a:pt x="133" y="230"/>
                </a:lnTo>
                <a:lnTo>
                  <a:pt x="109" y="218"/>
                </a:lnTo>
                <a:lnTo>
                  <a:pt x="36" y="290"/>
                </a:lnTo>
                <a:lnTo>
                  <a:pt x="24" y="326"/>
                </a:lnTo>
                <a:lnTo>
                  <a:pt x="12" y="338"/>
                </a:lnTo>
                <a:lnTo>
                  <a:pt x="0" y="363"/>
                </a:lnTo>
                <a:lnTo>
                  <a:pt x="12" y="363"/>
                </a:lnTo>
                <a:lnTo>
                  <a:pt x="12" y="387"/>
                </a:lnTo>
                <a:lnTo>
                  <a:pt x="36" y="399"/>
                </a:lnTo>
                <a:lnTo>
                  <a:pt x="36" y="447"/>
                </a:lnTo>
                <a:lnTo>
                  <a:pt x="121" y="484"/>
                </a:lnTo>
                <a:lnTo>
                  <a:pt x="157" y="484"/>
                </a:lnTo>
                <a:lnTo>
                  <a:pt x="169" y="496"/>
                </a:lnTo>
                <a:lnTo>
                  <a:pt x="229" y="471"/>
                </a:lnTo>
                <a:lnTo>
                  <a:pt x="229" y="411"/>
                </a:lnTo>
                <a:lnTo>
                  <a:pt x="278" y="351"/>
                </a:lnTo>
                <a:lnTo>
                  <a:pt x="241" y="351"/>
                </a:lnTo>
                <a:lnTo>
                  <a:pt x="278" y="314"/>
                </a:lnTo>
                <a:lnTo>
                  <a:pt x="278" y="302"/>
                </a:lnTo>
                <a:lnTo>
                  <a:pt x="253" y="302"/>
                </a:lnTo>
                <a:lnTo>
                  <a:pt x="253" y="206"/>
                </a:lnTo>
                <a:lnTo>
                  <a:pt x="265" y="193"/>
                </a:lnTo>
                <a:lnTo>
                  <a:pt x="265" y="169"/>
                </a:lnTo>
                <a:lnTo>
                  <a:pt x="253" y="169"/>
                </a:lnTo>
                <a:lnTo>
                  <a:pt x="241" y="97"/>
                </a:lnTo>
                <a:lnTo>
                  <a:pt x="265" y="85"/>
                </a:lnTo>
                <a:lnTo>
                  <a:pt x="241" y="73"/>
                </a:lnTo>
                <a:lnTo>
                  <a:pt x="205" y="73"/>
                </a:lnTo>
                <a:lnTo>
                  <a:pt x="193" y="36"/>
                </a:lnTo>
                <a:lnTo>
                  <a:pt x="169" y="36"/>
                </a:lnTo>
                <a:lnTo>
                  <a:pt x="157" y="0"/>
                </a:lnTo>
                <a:lnTo>
                  <a:pt x="133" y="24"/>
                </a:lnTo>
                <a:lnTo>
                  <a:pt x="133" y="60"/>
                </a:lnTo>
                <a:lnTo>
                  <a:pt x="109" y="48"/>
                </a:lnTo>
                <a:lnTo>
                  <a:pt x="96" y="73"/>
                </a:lnTo>
                <a:lnTo>
                  <a:pt x="24" y="73"/>
                </a:lnTo>
                <a:close/>
              </a:path>
            </a:pathLst>
          </a:custGeom>
          <a:noFill/>
          <a:ln w="19050">
            <a:solidFill>
              <a:schemeClr val="accent2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499751" name="Freeform 39"/>
          <p:cNvSpPr>
            <a:spLocks/>
          </p:cNvSpPr>
          <p:nvPr/>
        </p:nvSpPr>
        <p:spPr bwMode="auto">
          <a:xfrm>
            <a:off x="6996049" y="3764206"/>
            <a:ext cx="662739" cy="374971"/>
          </a:xfrm>
          <a:custGeom>
            <a:avLst/>
            <a:gdLst>
              <a:gd name="T0" fmla="*/ 157 w 628"/>
              <a:gd name="T1" fmla="*/ 146 h 387"/>
              <a:gd name="T2" fmla="*/ 193 w 628"/>
              <a:gd name="T3" fmla="*/ 146 h 387"/>
              <a:gd name="T4" fmla="*/ 205 w 628"/>
              <a:gd name="T5" fmla="*/ 158 h 387"/>
              <a:gd name="T6" fmla="*/ 265 w 628"/>
              <a:gd name="T7" fmla="*/ 133 h 387"/>
              <a:gd name="T8" fmla="*/ 265 w 628"/>
              <a:gd name="T9" fmla="*/ 73 h 387"/>
              <a:gd name="T10" fmla="*/ 314 w 628"/>
              <a:gd name="T11" fmla="*/ 13 h 387"/>
              <a:gd name="T12" fmla="*/ 458 w 628"/>
              <a:gd name="T13" fmla="*/ 13 h 387"/>
              <a:gd name="T14" fmla="*/ 483 w 628"/>
              <a:gd name="T15" fmla="*/ 25 h 387"/>
              <a:gd name="T16" fmla="*/ 519 w 628"/>
              <a:gd name="T17" fmla="*/ 0 h 387"/>
              <a:gd name="T18" fmla="*/ 579 w 628"/>
              <a:gd name="T19" fmla="*/ 0 h 387"/>
              <a:gd name="T20" fmla="*/ 579 w 628"/>
              <a:gd name="T21" fmla="*/ 61 h 387"/>
              <a:gd name="T22" fmla="*/ 543 w 628"/>
              <a:gd name="T23" fmla="*/ 85 h 387"/>
              <a:gd name="T24" fmla="*/ 555 w 628"/>
              <a:gd name="T25" fmla="*/ 121 h 387"/>
              <a:gd name="T26" fmla="*/ 603 w 628"/>
              <a:gd name="T27" fmla="*/ 121 h 387"/>
              <a:gd name="T28" fmla="*/ 628 w 628"/>
              <a:gd name="T29" fmla="*/ 170 h 387"/>
              <a:gd name="T30" fmla="*/ 567 w 628"/>
              <a:gd name="T31" fmla="*/ 170 h 387"/>
              <a:gd name="T32" fmla="*/ 567 w 628"/>
              <a:gd name="T33" fmla="*/ 194 h 387"/>
              <a:gd name="T34" fmla="*/ 495 w 628"/>
              <a:gd name="T35" fmla="*/ 194 h 387"/>
              <a:gd name="T36" fmla="*/ 495 w 628"/>
              <a:gd name="T37" fmla="*/ 206 h 387"/>
              <a:gd name="T38" fmla="*/ 422 w 628"/>
              <a:gd name="T39" fmla="*/ 206 h 387"/>
              <a:gd name="T40" fmla="*/ 422 w 628"/>
              <a:gd name="T41" fmla="*/ 242 h 387"/>
              <a:gd name="T42" fmla="*/ 398 w 628"/>
              <a:gd name="T43" fmla="*/ 242 h 387"/>
              <a:gd name="T44" fmla="*/ 398 w 628"/>
              <a:gd name="T45" fmla="*/ 266 h 387"/>
              <a:gd name="T46" fmla="*/ 326 w 628"/>
              <a:gd name="T47" fmla="*/ 291 h 387"/>
              <a:gd name="T48" fmla="*/ 326 w 628"/>
              <a:gd name="T49" fmla="*/ 363 h 387"/>
              <a:gd name="T50" fmla="*/ 265 w 628"/>
              <a:gd name="T51" fmla="*/ 363 h 387"/>
              <a:gd name="T52" fmla="*/ 265 w 628"/>
              <a:gd name="T53" fmla="*/ 387 h 387"/>
              <a:gd name="T54" fmla="*/ 217 w 628"/>
              <a:gd name="T55" fmla="*/ 387 h 387"/>
              <a:gd name="T56" fmla="*/ 217 w 628"/>
              <a:gd name="T57" fmla="*/ 375 h 387"/>
              <a:gd name="T58" fmla="*/ 181 w 628"/>
              <a:gd name="T59" fmla="*/ 375 h 387"/>
              <a:gd name="T60" fmla="*/ 181 w 628"/>
              <a:gd name="T61" fmla="*/ 351 h 387"/>
              <a:gd name="T62" fmla="*/ 157 w 628"/>
              <a:gd name="T63" fmla="*/ 351 h 387"/>
              <a:gd name="T64" fmla="*/ 157 w 628"/>
              <a:gd name="T65" fmla="*/ 387 h 387"/>
              <a:gd name="T66" fmla="*/ 24 w 628"/>
              <a:gd name="T67" fmla="*/ 387 h 387"/>
              <a:gd name="T68" fmla="*/ 12 w 628"/>
              <a:gd name="T69" fmla="*/ 375 h 387"/>
              <a:gd name="T70" fmla="*/ 0 w 628"/>
              <a:gd name="T71" fmla="*/ 351 h 387"/>
              <a:gd name="T72" fmla="*/ 12 w 628"/>
              <a:gd name="T73" fmla="*/ 339 h 387"/>
              <a:gd name="T74" fmla="*/ 36 w 628"/>
              <a:gd name="T75" fmla="*/ 339 h 387"/>
              <a:gd name="T76" fmla="*/ 96 w 628"/>
              <a:gd name="T77" fmla="*/ 266 h 387"/>
              <a:gd name="T78" fmla="*/ 132 w 628"/>
              <a:gd name="T79" fmla="*/ 254 h 387"/>
              <a:gd name="T80" fmla="*/ 132 w 628"/>
              <a:gd name="T81" fmla="*/ 230 h 387"/>
              <a:gd name="T82" fmla="*/ 169 w 628"/>
              <a:gd name="T83" fmla="*/ 194 h 387"/>
              <a:gd name="T84" fmla="*/ 145 w 628"/>
              <a:gd name="T85" fmla="*/ 158 h 387"/>
              <a:gd name="T86" fmla="*/ 157 w 628"/>
              <a:gd name="T87" fmla="*/ 146 h 3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628" h="387">
                <a:moveTo>
                  <a:pt x="157" y="146"/>
                </a:moveTo>
                <a:lnTo>
                  <a:pt x="193" y="146"/>
                </a:lnTo>
                <a:lnTo>
                  <a:pt x="205" y="158"/>
                </a:lnTo>
                <a:lnTo>
                  <a:pt x="265" y="133"/>
                </a:lnTo>
                <a:lnTo>
                  <a:pt x="265" y="73"/>
                </a:lnTo>
                <a:lnTo>
                  <a:pt x="314" y="13"/>
                </a:lnTo>
                <a:lnTo>
                  <a:pt x="458" y="13"/>
                </a:lnTo>
                <a:lnTo>
                  <a:pt x="483" y="25"/>
                </a:lnTo>
                <a:lnTo>
                  <a:pt x="519" y="0"/>
                </a:lnTo>
                <a:lnTo>
                  <a:pt x="579" y="0"/>
                </a:lnTo>
                <a:lnTo>
                  <a:pt x="579" y="61"/>
                </a:lnTo>
                <a:lnTo>
                  <a:pt x="543" y="85"/>
                </a:lnTo>
                <a:lnTo>
                  <a:pt x="555" y="121"/>
                </a:lnTo>
                <a:lnTo>
                  <a:pt x="603" y="121"/>
                </a:lnTo>
                <a:lnTo>
                  <a:pt x="628" y="170"/>
                </a:lnTo>
                <a:lnTo>
                  <a:pt x="567" y="170"/>
                </a:lnTo>
                <a:lnTo>
                  <a:pt x="567" y="194"/>
                </a:lnTo>
                <a:lnTo>
                  <a:pt x="495" y="194"/>
                </a:lnTo>
                <a:lnTo>
                  <a:pt x="495" y="206"/>
                </a:lnTo>
                <a:lnTo>
                  <a:pt x="422" y="206"/>
                </a:lnTo>
                <a:lnTo>
                  <a:pt x="422" y="242"/>
                </a:lnTo>
                <a:lnTo>
                  <a:pt x="398" y="242"/>
                </a:lnTo>
                <a:lnTo>
                  <a:pt x="398" y="266"/>
                </a:lnTo>
                <a:lnTo>
                  <a:pt x="326" y="291"/>
                </a:lnTo>
                <a:lnTo>
                  <a:pt x="326" y="363"/>
                </a:lnTo>
                <a:lnTo>
                  <a:pt x="265" y="363"/>
                </a:lnTo>
                <a:lnTo>
                  <a:pt x="265" y="387"/>
                </a:lnTo>
                <a:lnTo>
                  <a:pt x="217" y="387"/>
                </a:lnTo>
                <a:lnTo>
                  <a:pt x="217" y="375"/>
                </a:lnTo>
                <a:lnTo>
                  <a:pt x="181" y="375"/>
                </a:lnTo>
                <a:lnTo>
                  <a:pt x="181" y="351"/>
                </a:lnTo>
                <a:lnTo>
                  <a:pt x="157" y="351"/>
                </a:lnTo>
                <a:lnTo>
                  <a:pt x="157" y="387"/>
                </a:lnTo>
                <a:lnTo>
                  <a:pt x="24" y="387"/>
                </a:lnTo>
                <a:lnTo>
                  <a:pt x="12" y="375"/>
                </a:lnTo>
                <a:lnTo>
                  <a:pt x="0" y="351"/>
                </a:lnTo>
                <a:lnTo>
                  <a:pt x="12" y="339"/>
                </a:lnTo>
                <a:lnTo>
                  <a:pt x="36" y="339"/>
                </a:lnTo>
                <a:lnTo>
                  <a:pt x="96" y="266"/>
                </a:lnTo>
                <a:lnTo>
                  <a:pt x="132" y="254"/>
                </a:lnTo>
                <a:lnTo>
                  <a:pt x="132" y="230"/>
                </a:lnTo>
                <a:lnTo>
                  <a:pt x="169" y="194"/>
                </a:lnTo>
                <a:lnTo>
                  <a:pt x="145" y="158"/>
                </a:lnTo>
                <a:lnTo>
                  <a:pt x="157" y="146"/>
                </a:lnTo>
                <a:close/>
              </a:path>
            </a:pathLst>
          </a:custGeom>
          <a:solidFill>
            <a:srgbClr val="AFD4EF"/>
          </a:solidFill>
          <a:ln w="19050">
            <a:solidFill>
              <a:schemeClr val="accent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499752" name="Freeform 40"/>
          <p:cNvSpPr>
            <a:spLocks/>
          </p:cNvSpPr>
          <p:nvPr/>
        </p:nvSpPr>
        <p:spPr bwMode="auto">
          <a:xfrm>
            <a:off x="6692293" y="2342805"/>
            <a:ext cx="341544" cy="457813"/>
          </a:xfrm>
          <a:custGeom>
            <a:avLst/>
            <a:gdLst>
              <a:gd name="T0" fmla="*/ 48 w 326"/>
              <a:gd name="T1" fmla="*/ 411 h 471"/>
              <a:gd name="T2" fmla="*/ 48 w 326"/>
              <a:gd name="T3" fmla="*/ 387 h 471"/>
              <a:gd name="T4" fmla="*/ 36 w 326"/>
              <a:gd name="T5" fmla="*/ 338 h 471"/>
              <a:gd name="T6" fmla="*/ 24 w 326"/>
              <a:gd name="T7" fmla="*/ 278 h 471"/>
              <a:gd name="T8" fmla="*/ 24 w 326"/>
              <a:gd name="T9" fmla="*/ 254 h 471"/>
              <a:gd name="T10" fmla="*/ 24 w 326"/>
              <a:gd name="T11" fmla="*/ 230 h 471"/>
              <a:gd name="T12" fmla="*/ 12 w 326"/>
              <a:gd name="T13" fmla="*/ 193 h 471"/>
              <a:gd name="T14" fmla="*/ 24 w 326"/>
              <a:gd name="T15" fmla="*/ 181 h 471"/>
              <a:gd name="T16" fmla="*/ 24 w 326"/>
              <a:gd name="T17" fmla="*/ 169 h 471"/>
              <a:gd name="T18" fmla="*/ 24 w 326"/>
              <a:gd name="T19" fmla="*/ 157 h 471"/>
              <a:gd name="T20" fmla="*/ 36 w 326"/>
              <a:gd name="T21" fmla="*/ 145 h 471"/>
              <a:gd name="T22" fmla="*/ 36 w 326"/>
              <a:gd name="T23" fmla="*/ 133 h 471"/>
              <a:gd name="T24" fmla="*/ 48 w 326"/>
              <a:gd name="T25" fmla="*/ 109 h 471"/>
              <a:gd name="T26" fmla="*/ 60 w 326"/>
              <a:gd name="T27" fmla="*/ 97 h 471"/>
              <a:gd name="T28" fmla="*/ 60 w 326"/>
              <a:gd name="T29" fmla="*/ 85 h 471"/>
              <a:gd name="T30" fmla="*/ 60 w 326"/>
              <a:gd name="T31" fmla="*/ 73 h 471"/>
              <a:gd name="T32" fmla="*/ 60 w 326"/>
              <a:gd name="T33" fmla="*/ 60 h 471"/>
              <a:gd name="T34" fmla="*/ 48 w 326"/>
              <a:gd name="T35" fmla="*/ 60 h 471"/>
              <a:gd name="T36" fmla="*/ 48 w 326"/>
              <a:gd name="T37" fmla="*/ 48 h 471"/>
              <a:gd name="T38" fmla="*/ 48 w 326"/>
              <a:gd name="T39" fmla="*/ 48 h 471"/>
              <a:gd name="T40" fmla="*/ 36 w 326"/>
              <a:gd name="T41" fmla="*/ 48 h 471"/>
              <a:gd name="T42" fmla="*/ 24 w 326"/>
              <a:gd name="T43" fmla="*/ 48 h 471"/>
              <a:gd name="T44" fmla="*/ 12 w 326"/>
              <a:gd name="T45" fmla="*/ 36 h 471"/>
              <a:gd name="T46" fmla="*/ 12 w 326"/>
              <a:gd name="T47" fmla="*/ 36 h 471"/>
              <a:gd name="T48" fmla="*/ 12 w 326"/>
              <a:gd name="T49" fmla="*/ 36 h 471"/>
              <a:gd name="T50" fmla="*/ 12 w 326"/>
              <a:gd name="T51" fmla="*/ 24 h 471"/>
              <a:gd name="T52" fmla="*/ 12 w 326"/>
              <a:gd name="T53" fmla="*/ 24 h 471"/>
              <a:gd name="T54" fmla="*/ 12 w 326"/>
              <a:gd name="T55" fmla="*/ 0 h 471"/>
              <a:gd name="T56" fmla="*/ 290 w 326"/>
              <a:gd name="T57" fmla="*/ 48 h 471"/>
              <a:gd name="T58" fmla="*/ 326 w 326"/>
              <a:gd name="T59" fmla="*/ 109 h 471"/>
              <a:gd name="T60" fmla="*/ 302 w 326"/>
              <a:gd name="T61" fmla="*/ 169 h 471"/>
              <a:gd name="T62" fmla="*/ 265 w 326"/>
              <a:gd name="T63" fmla="*/ 205 h 471"/>
              <a:gd name="T64" fmla="*/ 241 w 326"/>
              <a:gd name="T65" fmla="*/ 254 h 471"/>
              <a:gd name="T66" fmla="*/ 181 w 326"/>
              <a:gd name="T67" fmla="*/ 290 h 471"/>
              <a:gd name="T68" fmla="*/ 217 w 326"/>
              <a:gd name="T69" fmla="*/ 363 h 471"/>
              <a:gd name="T70" fmla="*/ 253 w 326"/>
              <a:gd name="T71" fmla="*/ 423 h 471"/>
              <a:gd name="T72" fmla="*/ 193 w 326"/>
              <a:gd name="T73" fmla="*/ 471 h 471"/>
              <a:gd name="T74" fmla="*/ 145 w 326"/>
              <a:gd name="T75" fmla="*/ 447 h 4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326" h="471">
                <a:moveTo>
                  <a:pt x="48" y="435"/>
                </a:moveTo>
                <a:lnTo>
                  <a:pt x="48" y="411"/>
                </a:lnTo>
                <a:lnTo>
                  <a:pt x="48" y="399"/>
                </a:lnTo>
                <a:lnTo>
                  <a:pt x="48" y="387"/>
                </a:lnTo>
                <a:lnTo>
                  <a:pt x="48" y="363"/>
                </a:lnTo>
                <a:lnTo>
                  <a:pt x="36" y="338"/>
                </a:lnTo>
                <a:lnTo>
                  <a:pt x="36" y="314"/>
                </a:lnTo>
                <a:lnTo>
                  <a:pt x="24" y="278"/>
                </a:lnTo>
                <a:lnTo>
                  <a:pt x="24" y="266"/>
                </a:lnTo>
                <a:lnTo>
                  <a:pt x="24" y="254"/>
                </a:lnTo>
                <a:lnTo>
                  <a:pt x="24" y="242"/>
                </a:lnTo>
                <a:lnTo>
                  <a:pt x="24" y="230"/>
                </a:lnTo>
                <a:lnTo>
                  <a:pt x="12" y="205"/>
                </a:lnTo>
                <a:lnTo>
                  <a:pt x="12" y="193"/>
                </a:lnTo>
                <a:lnTo>
                  <a:pt x="24" y="181"/>
                </a:lnTo>
                <a:lnTo>
                  <a:pt x="24" y="181"/>
                </a:lnTo>
                <a:lnTo>
                  <a:pt x="24" y="169"/>
                </a:lnTo>
                <a:lnTo>
                  <a:pt x="24" y="169"/>
                </a:lnTo>
                <a:lnTo>
                  <a:pt x="24" y="169"/>
                </a:lnTo>
                <a:lnTo>
                  <a:pt x="24" y="157"/>
                </a:lnTo>
                <a:lnTo>
                  <a:pt x="24" y="157"/>
                </a:lnTo>
                <a:lnTo>
                  <a:pt x="36" y="145"/>
                </a:lnTo>
                <a:lnTo>
                  <a:pt x="36" y="133"/>
                </a:lnTo>
                <a:lnTo>
                  <a:pt x="36" y="133"/>
                </a:lnTo>
                <a:lnTo>
                  <a:pt x="48" y="121"/>
                </a:lnTo>
                <a:lnTo>
                  <a:pt x="48" y="109"/>
                </a:lnTo>
                <a:lnTo>
                  <a:pt x="48" y="109"/>
                </a:lnTo>
                <a:lnTo>
                  <a:pt x="60" y="97"/>
                </a:lnTo>
                <a:lnTo>
                  <a:pt x="60" y="85"/>
                </a:lnTo>
                <a:lnTo>
                  <a:pt x="60" y="85"/>
                </a:lnTo>
                <a:lnTo>
                  <a:pt x="60" y="73"/>
                </a:lnTo>
                <a:lnTo>
                  <a:pt x="60" y="73"/>
                </a:lnTo>
                <a:lnTo>
                  <a:pt x="60" y="73"/>
                </a:lnTo>
                <a:lnTo>
                  <a:pt x="60" y="60"/>
                </a:lnTo>
                <a:lnTo>
                  <a:pt x="60" y="60"/>
                </a:lnTo>
                <a:lnTo>
                  <a:pt x="48" y="60"/>
                </a:lnTo>
                <a:lnTo>
                  <a:pt x="48" y="60"/>
                </a:lnTo>
                <a:lnTo>
                  <a:pt x="48" y="48"/>
                </a:lnTo>
                <a:lnTo>
                  <a:pt x="48" y="48"/>
                </a:lnTo>
                <a:lnTo>
                  <a:pt x="48" y="48"/>
                </a:lnTo>
                <a:lnTo>
                  <a:pt x="36" y="48"/>
                </a:lnTo>
                <a:lnTo>
                  <a:pt x="36" y="48"/>
                </a:lnTo>
                <a:lnTo>
                  <a:pt x="24" y="48"/>
                </a:lnTo>
                <a:lnTo>
                  <a:pt x="24" y="48"/>
                </a:lnTo>
                <a:lnTo>
                  <a:pt x="12" y="36"/>
                </a:lnTo>
                <a:lnTo>
                  <a:pt x="12" y="36"/>
                </a:lnTo>
                <a:lnTo>
                  <a:pt x="12" y="36"/>
                </a:lnTo>
                <a:lnTo>
                  <a:pt x="12" y="36"/>
                </a:lnTo>
                <a:lnTo>
                  <a:pt x="12" y="36"/>
                </a:lnTo>
                <a:lnTo>
                  <a:pt x="12" y="36"/>
                </a:lnTo>
                <a:lnTo>
                  <a:pt x="12" y="36"/>
                </a:lnTo>
                <a:lnTo>
                  <a:pt x="12" y="24"/>
                </a:lnTo>
                <a:lnTo>
                  <a:pt x="12" y="24"/>
                </a:lnTo>
                <a:lnTo>
                  <a:pt x="12" y="24"/>
                </a:lnTo>
                <a:lnTo>
                  <a:pt x="0" y="12"/>
                </a:lnTo>
                <a:lnTo>
                  <a:pt x="12" y="0"/>
                </a:lnTo>
                <a:lnTo>
                  <a:pt x="217" y="0"/>
                </a:lnTo>
                <a:lnTo>
                  <a:pt x="290" y="48"/>
                </a:lnTo>
                <a:lnTo>
                  <a:pt x="314" y="48"/>
                </a:lnTo>
                <a:lnTo>
                  <a:pt x="326" y="109"/>
                </a:lnTo>
                <a:lnTo>
                  <a:pt x="302" y="121"/>
                </a:lnTo>
                <a:lnTo>
                  <a:pt x="302" y="169"/>
                </a:lnTo>
                <a:lnTo>
                  <a:pt x="290" y="169"/>
                </a:lnTo>
                <a:lnTo>
                  <a:pt x="265" y="205"/>
                </a:lnTo>
                <a:lnTo>
                  <a:pt x="241" y="218"/>
                </a:lnTo>
                <a:lnTo>
                  <a:pt x="241" y="254"/>
                </a:lnTo>
                <a:lnTo>
                  <a:pt x="205" y="278"/>
                </a:lnTo>
                <a:lnTo>
                  <a:pt x="181" y="290"/>
                </a:lnTo>
                <a:lnTo>
                  <a:pt x="181" y="326"/>
                </a:lnTo>
                <a:lnTo>
                  <a:pt x="217" y="363"/>
                </a:lnTo>
                <a:lnTo>
                  <a:pt x="229" y="399"/>
                </a:lnTo>
                <a:lnTo>
                  <a:pt x="253" y="423"/>
                </a:lnTo>
                <a:lnTo>
                  <a:pt x="253" y="471"/>
                </a:lnTo>
                <a:lnTo>
                  <a:pt x="193" y="471"/>
                </a:lnTo>
                <a:lnTo>
                  <a:pt x="193" y="447"/>
                </a:lnTo>
                <a:lnTo>
                  <a:pt x="145" y="447"/>
                </a:lnTo>
                <a:lnTo>
                  <a:pt x="48" y="435"/>
                </a:lnTo>
                <a:close/>
              </a:path>
            </a:pathLst>
          </a:custGeom>
          <a:noFill/>
          <a:ln w="19050">
            <a:solidFill>
              <a:schemeClr val="accent2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499753" name="Freeform 41"/>
          <p:cNvSpPr>
            <a:spLocks/>
          </p:cNvSpPr>
          <p:nvPr/>
        </p:nvSpPr>
        <p:spPr bwMode="auto">
          <a:xfrm>
            <a:off x="7134118" y="3928435"/>
            <a:ext cx="534842" cy="363344"/>
          </a:xfrm>
          <a:custGeom>
            <a:avLst/>
            <a:gdLst>
              <a:gd name="T0" fmla="*/ 0 w 508"/>
              <a:gd name="T1" fmla="*/ 217 h 374"/>
              <a:gd name="T2" fmla="*/ 25 w 508"/>
              <a:gd name="T3" fmla="*/ 217 h 374"/>
              <a:gd name="T4" fmla="*/ 25 w 508"/>
              <a:gd name="T5" fmla="*/ 181 h 374"/>
              <a:gd name="T6" fmla="*/ 49 w 508"/>
              <a:gd name="T7" fmla="*/ 181 h 374"/>
              <a:gd name="T8" fmla="*/ 49 w 508"/>
              <a:gd name="T9" fmla="*/ 193 h 374"/>
              <a:gd name="T10" fmla="*/ 85 w 508"/>
              <a:gd name="T11" fmla="*/ 205 h 374"/>
              <a:gd name="T12" fmla="*/ 85 w 508"/>
              <a:gd name="T13" fmla="*/ 217 h 374"/>
              <a:gd name="T14" fmla="*/ 133 w 508"/>
              <a:gd name="T15" fmla="*/ 217 h 374"/>
              <a:gd name="T16" fmla="*/ 133 w 508"/>
              <a:gd name="T17" fmla="*/ 193 h 374"/>
              <a:gd name="T18" fmla="*/ 194 w 508"/>
              <a:gd name="T19" fmla="*/ 193 h 374"/>
              <a:gd name="T20" fmla="*/ 194 w 508"/>
              <a:gd name="T21" fmla="*/ 121 h 374"/>
              <a:gd name="T22" fmla="*/ 266 w 508"/>
              <a:gd name="T23" fmla="*/ 96 h 374"/>
              <a:gd name="T24" fmla="*/ 266 w 508"/>
              <a:gd name="T25" fmla="*/ 72 h 374"/>
              <a:gd name="T26" fmla="*/ 290 w 508"/>
              <a:gd name="T27" fmla="*/ 72 h 374"/>
              <a:gd name="T28" fmla="*/ 290 w 508"/>
              <a:gd name="T29" fmla="*/ 36 h 374"/>
              <a:gd name="T30" fmla="*/ 363 w 508"/>
              <a:gd name="T31" fmla="*/ 36 h 374"/>
              <a:gd name="T32" fmla="*/ 363 w 508"/>
              <a:gd name="T33" fmla="*/ 24 h 374"/>
              <a:gd name="T34" fmla="*/ 435 w 508"/>
              <a:gd name="T35" fmla="*/ 24 h 374"/>
              <a:gd name="T36" fmla="*/ 435 w 508"/>
              <a:gd name="T37" fmla="*/ 0 h 374"/>
              <a:gd name="T38" fmla="*/ 496 w 508"/>
              <a:gd name="T39" fmla="*/ 0 h 374"/>
              <a:gd name="T40" fmla="*/ 496 w 508"/>
              <a:gd name="T41" fmla="*/ 48 h 374"/>
              <a:gd name="T42" fmla="*/ 496 w 508"/>
              <a:gd name="T43" fmla="*/ 48 h 374"/>
              <a:gd name="T44" fmla="*/ 508 w 508"/>
              <a:gd name="T45" fmla="*/ 60 h 374"/>
              <a:gd name="T46" fmla="*/ 508 w 508"/>
              <a:gd name="T47" fmla="*/ 72 h 374"/>
              <a:gd name="T48" fmla="*/ 483 w 508"/>
              <a:gd name="T49" fmla="*/ 108 h 374"/>
              <a:gd name="T50" fmla="*/ 483 w 508"/>
              <a:gd name="T51" fmla="*/ 133 h 374"/>
              <a:gd name="T52" fmla="*/ 508 w 508"/>
              <a:gd name="T53" fmla="*/ 145 h 374"/>
              <a:gd name="T54" fmla="*/ 508 w 508"/>
              <a:gd name="T55" fmla="*/ 157 h 374"/>
              <a:gd name="T56" fmla="*/ 459 w 508"/>
              <a:gd name="T57" fmla="*/ 157 h 374"/>
              <a:gd name="T58" fmla="*/ 459 w 508"/>
              <a:gd name="T59" fmla="*/ 181 h 374"/>
              <a:gd name="T60" fmla="*/ 423 w 508"/>
              <a:gd name="T61" fmla="*/ 181 h 374"/>
              <a:gd name="T62" fmla="*/ 423 w 508"/>
              <a:gd name="T63" fmla="*/ 241 h 374"/>
              <a:gd name="T64" fmla="*/ 447 w 508"/>
              <a:gd name="T65" fmla="*/ 254 h 374"/>
              <a:gd name="T66" fmla="*/ 447 w 508"/>
              <a:gd name="T67" fmla="*/ 266 h 374"/>
              <a:gd name="T68" fmla="*/ 411 w 508"/>
              <a:gd name="T69" fmla="*/ 290 h 374"/>
              <a:gd name="T70" fmla="*/ 435 w 508"/>
              <a:gd name="T71" fmla="*/ 302 h 374"/>
              <a:gd name="T72" fmla="*/ 411 w 508"/>
              <a:gd name="T73" fmla="*/ 326 h 374"/>
              <a:gd name="T74" fmla="*/ 387 w 508"/>
              <a:gd name="T75" fmla="*/ 326 h 374"/>
              <a:gd name="T76" fmla="*/ 387 w 508"/>
              <a:gd name="T77" fmla="*/ 302 h 374"/>
              <a:gd name="T78" fmla="*/ 351 w 508"/>
              <a:gd name="T79" fmla="*/ 302 h 374"/>
              <a:gd name="T80" fmla="*/ 351 w 508"/>
              <a:gd name="T81" fmla="*/ 350 h 374"/>
              <a:gd name="T82" fmla="*/ 326 w 508"/>
              <a:gd name="T83" fmla="*/ 350 h 374"/>
              <a:gd name="T84" fmla="*/ 302 w 508"/>
              <a:gd name="T85" fmla="*/ 326 h 374"/>
              <a:gd name="T86" fmla="*/ 254 w 508"/>
              <a:gd name="T87" fmla="*/ 338 h 374"/>
              <a:gd name="T88" fmla="*/ 254 w 508"/>
              <a:gd name="T89" fmla="*/ 362 h 374"/>
              <a:gd name="T90" fmla="*/ 218 w 508"/>
              <a:gd name="T91" fmla="*/ 362 h 374"/>
              <a:gd name="T92" fmla="*/ 218 w 508"/>
              <a:gd name="T93" fmla="*/ 350 h 374"/>
              <a:gd name="T94" fmla="*/ 182 w 508"/>
              <a:gd name="T95" fmla="*/ 350 h 374"/>
              <a:gd name="T96" fmla="*/ 169 w 508"/>
              <a:gd name="T97" fmla="*/ 374 h 374"/>
              <a:gd name="T98" fmla="*/ 145 w 508"/>
              <a:gd name="T99" fmla="*/ 374 h 374"/>
              <a:gd name="T100" fmla="*/ 145 w 508"/>
              <a:gd name="T101" fmla="*/ 338 h 374"/>
              <a:gd name="T102" fmla="*/ 109 w 508"/>
              <a:gd name="T103" fmla="*/ 338 h 374"/>
              <a:gd name="T104" fmla="*/ 73 w 508"/>
              <a:gd name="T105" fmla="*/ 302 h 374"/>
              <a:gd name="T106" fmla="*/ 25 w 508"/>
              <a:gd name="T107" fmla="*/ 302 h 374"/>
              <a:gd name="T108" fmla="*/ 25 w 508"/>
              <a:gd name="T109" fmla="*/ 241 h 374"/>
              <a:gd name="T110" fmla="*/ 0 w 508"/>
              <a:gd name="T111" fmla="*/ 241 h 374"/>
              <a:gd name="T112" fmla="*/ 0 w 508"/>
              <a:gd name="T113" fmla="*/ 217 h 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508" h="374">
                <a:moveTo>
                  <a:pt x="0" y="217"/>
                </a:moveTo>
                <a:lnTo>
                  <a:pt x="25" y="217"/>
                </a:lnTo>
                <a:lnTo>
                  <a:pt x="25" y="181"/>
                </a:lnTo>
                <a:lnTo>
                  <a:pt x="49" y="181"/>
                </a:lnTo>
                <a:lnTo>
                  <a:pt x="49" y="193"/>
                </a:lnTo>
                <a:lnTo>
                  <a:pt x="85" y="205"/>
                </a:lnTo>
                <a:lnTo>
                  <a:pt x="85" y="217"/>
                </a:lnTo>
                <a:lnTo>
                  <a:pt x="133" y="217"/>
                </a:lnTo>
                <a:lnTo>
                  <a:pt x="133" y="193"/>
                </a:lnTo>
                <a:lnTo>
                  <a:pt x="194" y="193"/>
                </a:lnTo>
                <a:lnTo>
                  <a:pt x="194" y="121"/>
                </a:lnTo>
                <a:lnTo>
                  <a:pt x="266" y="96"/>
                </a:lnTo>
                <a:lnTo>
                  <a:pt x="266" y="72"/>
                </a:lnTo>
                <a:lnTo>
                  <a:pt x="290" y="72"/>
                </a:lnTo>
                <a:lnTo>
                  <a:pt x="290" y="36"/>
                </a:lnTo>
                <a:lnTo>
                  <a:pt x="363" y="36"/>
                </a:lnTo>
                <a:lnTo>
                  <a:pt x="363" y="24"/>
                </a:lnTo>
                <a:lnTo>
                  <a:pt x="435" y="24"/>
                </a:lnTo>
                <a:lnTo>
                  <a:pt x="435" y="0"/>
                </a:lnTo>
                <a:lnTo>
                  <a:pt x="496" y="0"/>
                </a:lnTo>
                <a:lnTo>
                  <a:pt x="496" y="48"/>
                </a:lnTo>
                <a:lnTo>
                  <a:pt x="496" y="48"/>
                </a:lnTo>
                <a:lnTo>
                  <a:pt x="508" y="60"/>
                </a:lnTo>
                <a:lnTo>
                  <a:pt x="508" y="72"/>
                </a:lnTo>
                <a:lnTo>
                  <a:pt x="483" y="108"/>
                </a:lnTo>
                <a:lnTo>
                  <a:pt x="483" y="133"/>
                </a:lnTo>
                <a:lnTo>
                  <a:pt x="508" y="145"/>
                </a:lnTo>
                <a:lnTo>
                  <a:pt x="508" y="157"/>
                </a:lnTo>
                <a:lnTo>
                  <a:pt x="459" y="157"/>
                </a:lnTo>
                <a:lnTo>
                  <a:pt x="459" y="181"/>
                </a:lnTo>
                <a:lnTo>
                  <a:pt x="423" y="181"/>
                </a:lnTo>
                <a:lnTo>
                  <a:pt x="423" y="241"/>
                </a:lnTo>
                <a:lnTo>
                  <a:pt x="447" y="254"/>
                </a:lnTo>
                <a:lnTo>
                  <a:pt x="447" y="266"/>
                </a:lnTo>
                <a:lnTo>
                  <a:pt x="411" y="290"/>
                </a:lnTo>
                <a:lnTo>
                  <a:pt x="435" y="302"/>
                </a:lnTo>
                <a:lnTo>
                  <a:pt x="411" y="326"/>
                </a:lnTo>
                <a:lnTo>
                  <a:pt x="387" y="326"/>
                </a:lnTo>
                <a:lnTo>
                  <a:pt x="387" y="302"/>
                </a:lnTo>
                <a:lnTo>
                  <a:pt x="351" y="302"/>
                </a:lnTo>
                <a:lnTo>
                  <a:pt x="351" y="350"/>
                </a:lnTo>
                <a:lnTo>
                  <a:pt x="326" y="350"/>
                </a:lnTo>
                <a:lnTo>
                  <a:pt x="302" y="326"/>
                </a:lnTo>
                <a:lnTo>
                  <a:pt x="254" y="338"/>
                </a:lnTo>
                <a:lnTo>
                  <a:pt x="254" y="362"/>
                </a:lnTo>
                <a:lnTo>
                  <a:pt x="218" y="362"/>
                </a:lnTo>
                <a:lnTo>
                  <a:pt x="218" y="350"/>
                </a:lnTo>
                <a:lnTo>
                  <a:pt x="182" y="350"/>
                </a:lnTo>
                <a:lnTo>
                  <a:pt x="169" y="374"/>
                </a:lnTo>
                <a:lnTo>
                  <a:pt x="145" y="374"/>
                </a:lnTo>
                <a:lnTo>
                  <a:pt x="145" y="338"/>
                </a:lnTo>
                <a:lnTo>
                  <a:pt x="109" y="338"/>
                </a:lnTo>
                <a:lnTo>
                  <a:pt x="73" y="302"/>
                </a:lnTo>
                <a:lnTo>
                  <a:pt x="25" y="302"/>
                </a:lnTo>
                <a:lnTo>
                  <a:pt x="25" y="241"/>
                </a:lnTo>
                <a:lnTo>
                  <a:pt x="0" y="241"/>
                </a:lnTo>
                <a:lnTo>
                  <a:pt x="0" y="217"/>
                </a:lnTo>
                <a:close/>
              </a:path>
            </a:pathLst>
          </a:custGeom>
          <a:solidFill>
            <a:schemeClr val="accent1"/>
          </a:solidFill>
          <a:ln w="19050">
            <a:solidFill>
              <a:schemeClr val="accent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499754" name="Freeform 42"/>
          <p:cNvSpPr>
            <a:spLocks/>
          </p:cNvSpPr>
          <p:nvPr/>
        </p:nvSpPr>
        <p:spPr bwMode="auto">
          <a:xfrm>
            <a:off x="6779494" y="3553464"/>
            <a:ext cx="420026" cy="293582"/>
          </a:xfrm>
          <a:custGeom>
            <a:avLst/>
            <a:gdLst>
              <a:gd name="T0" fmla="*/ 61 w 399"/>
              <a:gd name="T1" fmla="*/ 85 h 302"/>
              <a:gd name="T2" fmla="*/ 97 w 399"/>
              <a:gd name="T3" fmla="*/ 36 h 302"/>
              <a:gd name="T4" fmla="*/ 133 w 399"/>
              <a:gd name="T5" fmla="*/ 36 h 302"/>
              <a:gd name="T6" fmla="*/ 145 w 399"/>
              <a:gd name="T7" fmla="*/ 0 h 302"/>
              <a:gd name="T8" fmla="*/ 206 w 399"/>
              <a:gd name="T9" fmla="*/ 0 h 302"/>
              <a:gd name="T10" fmla="*/ 206 w 399"/>
              <a:gd name="T11" fmla="*/ 36 h 302"/>
              <a:gd name="T12" fmla="*/ 242 w 399"/>
              <a:gd name="T13" fmla="*/ 36 h 302"/>
              <a:gd name="T14" fmla="*/ 254 w 399"/>
              <a:gd name="T15" fmla="*/ 12 h 302"/>
              <a:gd name="T16" fmla="*/ 278 w 399"/>
              <a:gd name="T17" fmla="*/ 24 h 302"/>
              <a:gd name="T18" fmla="*/ 278 w 399"/>
              <a:gd name="T19" fmla="*/ 48 h 302"/>
              <a:gd name="T20" fmla="*/ 351 w 399"/>
              <a:gd name="T21" fmla="*/ 48 h 302"/>
              <a:gd name="T22" fmla="*/ 351 w 399"/>
              <a:gd name="T23" fmla="*/ 60 h 302"/>
              <a:gd name="T24" fmla="*/ 399 w 399"/>
              <a:gd name="T25" fmla="*/ 60 h 302"/>
              <a:gd name="T26" fmla="*/ 399 w 399"/>
              <a:gd name="T27" fmla="*/ 85 h 302"/>
              <a:gd name="T28" fmla="*/ 375 w 399"/>
              <a:gd name="T29" fmla="*/ 85 h 302"/>
              <a:gd name="T30" fmla="*/ 375 w 399"/>
              <a:gd name="T31" fmla="*/ 109 h 302"/>
              <a:gd name="T32" fmla="*/ 351 w 399"/>
              <a:gd name="T33" fmla="*/ 109 h 302"/>
              <a:gd name="T34" fmla="*/ 278 w 399"/>
              <a:gd name="T35" fmla="*/ 169 h 302"/>
              <a:gd name="T36" fmla="*/ 278 w 399"/>
              <a:gd name="T37" fmla="*/ 205 h 302"/>
              <a:gd name="T38" fmla="*/ 254 w 399"/>
              <a:gd name="T39" fmla="*/ 217 h 302"/>
              <a:gd name="T40" fmla="*/ 242 w 399"/>
              <a:gd name="T41" fmla="*/ 242 h 302"/>
              <a:gd name="T42" fmla="*/ 218 w 399"/>
              <a:gd name="T43" fmla="*/ 242 h 302"/>
              <a:gd name="T44" fmla="*/ 206 w 399"/>
              <a:gd name="T45" fmla="*/ 266 h 302"/>
              <a:gd name="T46" fmla="*/ 85 w 399"/>
              <a:gd name="T47" fmla="*/ 266 h 302"/>
              <a:gd name="T48" fmla="*/ 61 w 399"/>
              <a:gd name="T49" fmla="*/ 302 h 302"/>
              <a:gd name="T50" fmla="*/ 24 w 399"/>
              <a:gd name="T51" fmla="*/ 302 h 302"/>
              <a:gd name="T52" fmla="*/ 24 w 399"/>
              <a:gd name="T53" fmla="*/ 242 h 302"/>
              <a:gd name="T54" fmla="*/ 49 w 399"/>
              <a:gd name="T55" fmla="*/ 242 h 302"/>
              <a:gd name="T56" fmla="*/ 49 w 399"/>
              <a:gd name="T57" fmla="*/ 217 h 302"/>
              <a:gd name="T58" fmla="*/ 24 w 399"/>
              <a:gd name="T59" fmla="*/ 217 h 302"/>
              <a:gd name="T60" fmla="*/ 24 w 399"/>
              <a:gd name="T61" fmla="*/ 193 h 302"/>
              <a:gd name="T62" fmla="*/ 0 w 399"/>
              <a:gd name="T63" fmla="*/ 193 h 302"/>
              <a:gd name="T64" fmla="*/ 0 w 399"/>
              <a:gd name="T65" fmla="*/ 145 h 302"/>
              <a:gd name="T66" fmla="*/ 24 w 399"/>
              <a:gd name="T67" fmla="*/ 145 h 302"/>
              <a:gd name="T68" fmla="*/ 24 w 399"/>
              <a:gd name="T69" fmla="*/ 121 h 302"/>
              <a:gd name="T70" fmla="*/ 49 w 399"/>
              <a:gd name="T71" fmla="*/ 109 h 302"/>
              <a:gd name="T72" fmla="*/ 61 w 399"/>
              <a:gd name="T73" fmla="*/ 85 h 3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399" h="302">
                <a:moveTo>
                  <a:pt x="61" y="85"/>
                </a:moveTo>
                <a:lnTo>
                  <a:pt x="97" y="36"/>
                </a:lnTo>
                <a:lnTo>
                  <a:pt x="133" y="36"/>
                </a:lnTo>
                <a:lnTo>
                  <a:pt x="145" y="0"/>
                </a:lnTo>
                <a:lnTo>
                  <a:pt x="206" y="0"/>
                </a:lnTo>
                <a:lnTo>
                  <a:pt x="206" y="36"/>
                </a:lnTo>
                <a:lnTo>
                  <a:pt x="242" y="36"/>
                </a:lnTo>
                <a:lnTo>
                  <a:pt x="254" y="12"/>
                </a:lnTo>
                <a:lnTo>
                  <a:pt x="278" y="24"/>
                </a:lnTo>
                <a:lnTo>
                  <a:pt x="278" y="48"/>
                </a:lnTo>
                <a:lnTo>
                  <a:pt x="351" y="48"/>
                </a:lnTo>
                <a:lnTo>
                  <a:pt x="351" y="60"/>
                </a:lnTo>
                <a:lnTo>
                  <a:pt x="399" y="60"/>
                </a:lnTo>
                <a:lnTo>
                  <a:pt x="399" y="85"/>
                </a:lnTo>
                <a:lnTo>
                  <a:pt x="375" y="85"/>
                </a:lnTo>
                <a:lnTo>
                  <a:pt x="375" y="109"/>
                </a:lnTo>
                <a:lnTo>
                  <a:pt x="351" y="109"/>
                </a:lnTo>
                <a:lnTo>
                  <a:pt x="278" y="169"/>
                </a:lnTo>
                <a:lnTo>
                  <a:pt x="278" y="205"/>
                </a:lnTo>
                <a:lnTo>
                  <a:pt x="254" y="217"/>
                </a:lnTo>
                <a:lnTo>
                  <a:pt x="242" y="242"/>
                </a:lnTo>
                <a:lnTo>
                  <a:pt x="218" y="242"/>
                </a:lnTo>
                <a:lnTo>
                  <a:pt x="206" y="266"/>
                </a:lnTo>
                <a:lnTo>
                  <a:pt x="85" y="266"/>
                </a:lnTo>
                <a:lnTo>
                  <a:pt x="61" y="302"/>
                </a:lnTo>
                <a:lnTo>
                  <a:pt x="24" y="302"/>
                </a:lnTo>
                <a:lnTo>
                  <a:pt x="24" y="242"/>
                </a:lnTo>
                <a:lnTo>
                  <a:pt x="49" y="242"/>
                </a:lnTo>
                <a:lnTo>
                  <a:pt x="49" y="217"/>
                </a:lnTo>
                <a:lnTo>
                  <a:pt x="24" y="217"/>
                </a:lnTo>
                <a:lnTo>
                  <a:pt x="24" y="193"/>
                </a:lnTo>
                <a:lnTo>
                  <a:pt x="0" y="193"/>
                </a:lnTo>
                <a:lnTo>
                  <a:pt x="0" y="145"/>
                </a:lnTo>
                <a:lnTo>
                  <a:pt x="24" y="145"/>
                </a:lnTo>
                <a:lnTo>
                  <a:pt x="24" y="121"/>
                </a:lnTo>
                <a:lnTo>
                  <a:pt x="49" y="109"/>
                </a:lnTo>
                <a:lnTo>
                  <a:pt x="61" y="85"/>
                </a:lnTo>
                <a:close/>
              </a:path>
            </a:pathLst>
          </a:custGeom>
          <a:solidFill>
            <a:srgbClr val="AFD4EF"/>
          </a:solidFill>
          <a:ln w="19050">
            <a:solidFill>
              <a:schemeClr val="accent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499755" name="Freeform 43"/>
          <p:cNvSpPr>
            <a:spLocks/>
          </p:cNvSpPr>
          <p:nvPr/>
        </p:nvSpPr>
        <p:spPr bwMode="auto">
          <a:xfrm>
            <a:off x="6628343" y="3787458"/>
            <a:ext cx="545016" cy="399678"/>
          </a:xfrm>
          <a:custGeom>
            <a:avLst/>
            <a:gdLst>
              <a:gd name="T0" fmla="*/ 182 w 520"/>
              <a:gd name="T1" fmla="*/ 96 h 411"/>
              <a:gd name="T2" fmla="*/ 182 w 520"/>
              <a:gd name="T3" fmla="*/ 72 h 411"/>
              <a:gd name="T4" fmla="*/ 206 w 520"/>
              <a:gd name="T5" fmla="*/ 72 h 411"/>
              <a:gd name="T6" fmla="*/ 230 w 520"/>
              <a:gd name="T7" fmla="*/ 24 h 411"/>
              <a:gd name="T8" fmla="*/ 351 w 520"/>
              <a:gd name="T9" fmla="*/ 24 h 411"/>
              <a:gd name="T10" fmla="*/ 363 w 520"/>
              <a:gd name="T11" fmla="*/ 0 h 411"/>
              <a:gd name="T12" fmla="*/ 399 w 520"/>
              <a:gd name="T13" fmla="*/ 0 h 411"/>
              <a:gd name="T14" fmla="*/ 399 w 520"/>
              <a:gd name="T15" fmla="*/ 24 h 411"/>
              <a:gd name="T16" fmla="*/ 423 w 520"/>
              <a:gd name="T17" fmla="*/ 36 h 411"/>
              <a:gd name="T18" fmla="*/ 423 w 520"/>
              <a:gd name="T19" fmla="*/ 84 h 411"/>
              <a:gd name="T20" fmla="*/ 508 w 520"/>
              <a:gd name="T21" fmla="*/ 121 h 411"/>
              <a:gd name="T22" fmla="*/ 496 w 520"/>
              <a:gd name="T23" fmla="*/ 133 h 411"/>
              <a:gd name="T24" fmla="*/ 520 w 520"/>
              <a:gd name="T25" fmla="*/ 169 h 411"/>
              <a:gd name="T26" fmla="*/ 483 w 520"/>
              <a:gd name="T27" fmla="*/ 205 h 411"/>
              <a:gd name="T28" fmla="*/ 483 w 520"/>
              <a:gd name="T29" fmla="*/ 229 h 411"/>
              <a:gd name="T30" fmla="*/ 447 w 520"/>
              <a:gd name="T31" fmla="*/ 241 h 411"/>
              <a:gd name="T32" fmla="*/ 387 w 520"/>
              <a:gd name="T33" fmla="*/ 314 h 411"/>
              <a:gd name="T34" fmla="*/ 351 w 520"/>
              <a:gd name="T35" fmla="*/ 314 h 411"/>
              <a:gd name="T36" fmla="*/ 351 w 520"/>
              <a:gd name="T37" fmla="*/ 326 h 411"/>
              <a:gd name="T38" fmla="*/ 302 w 520"/>
              <a:gd name="T39" fmla="*/ 326 h 411"/>
              <a:gd name="T40" fmla="*/ 278 w 520"/>
              <a:gd name="T41" fmla="*/ 314 h 411"/>
              <a:gd name="T42" fmla="*/ 254 w 520"/>
              <a:gd name="T43" fmla="*/ 350 h 411"/>
              <a:gd name="T44" fmla="*/ 194 w 520"/>
              <a:gd name="T45" fmla="*/ 350 h 411"/>
              <a:gd name="T46" fmla="*/ 169 w 520"/>
              <a:gd name="T47" fmla="*/ 362 h 411"/>
              <a:gd name="T48" fmla="*/ 133 w 520"/>
              <a:gd name="T49" fmla="*/ 374 h 411"/>
              <a:gd name="T50" fmla="*/ 109 w 520"/>
              <a:gd name="T51" fmla="*/ 362 h 411"/>
              <a:gd name="T52" fmla="*/ 61 w 520"/>
              <a:gd name="T53" fmla="*/ 411 h 411"/>
              <a:gd name="T54" fmla="*/ 25 w 520"/>
              <a:gd name="T55" fmla="*/ 386 h 411"/>
              <a:gd name="T56" fmla="*/ 0 w 520"/>
              <a:gd name="T57" fmla="*/ 290 h 411"/>
              <a:gd name="T58" fmla="*/ 37 w 520"/>
              <a:gd name="T59" fmla="*/ 266 h 411"/>
              <a:gd name="T60" fmla="*/ 61 w 520"/>
              <a:gd name="T61" fmla="*/ 266 h 411"/>
              <a:gd name="T62" fmla="*/ 61 w 520"/>
              <a:gd name="T63" fmla="*/ 193 h 411"/>
              <a:gd name="T64" fmla="*/ 85 w 520"/>
              <a:gd name="T65" fmla="*/ 193 h 411"/>
              <a:gd name="T66" fmla="*/ 85 w 520"/>
              <a:gd name="T67" fmla="*/ 157 h 411"/>
              <a:gd name="T68" fmla="*/ 133 w 520"/>
              <a:gd name="T69" fmla="*/ 157 h 411"/>
              <a:gd name="T70" fmla="*/ 133 w 520"/>
              <a:gd name="T71" fmla="*/ 121 h 411"/>
              <a:gd name="T72" fmla="*/ 157 w 520"/>
              <a:gd name="T73" fmla="*/ 96 h 411"/>
              <a:gd name="T74" fmla="*/ 182 w 520"/>
              <a:gd name="T75" fmla="*/ 96 h 4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520" h="411">
                <a:moveTo>
                  <a:pt x="182" y="96"/>
                </a:moveTo>
                <a:lnTo>
                  <a:pt x="182" y="72"/>
                </a:lnTo>
                <a:lnTo>
                  <a:pt x="206" y="72"/>
                </a:lnTo>
                <a:lnTo>
                  <a:pt x="230" y="24"/>
                </a:lnTo>
                <a:lnTo>
                  <a:pt x="351" y="24"/>
                </a:lnTo>
                <a:lnTo>
                  <a:pt x="363" y="0"/>
                </a:lnTo>
                <a:lnTo>
                  <a:pt x="399" y="0"/>
                </a:lnTo>
                <a:lnTo>
                  <a:pt x="399" y="24"/>
                </a:lnTo>
                <a:lnTo>
                  <a:pt x="423" y="36"/>
                </a:lnTo>
                <a:lnTo>
                  <a:pt x="423" y="84"/>
                </a:lnTo>
                <a:lnTo>
                  <a:pt x="508" y="121"/>
                </a:lnTo>
                <a:lnTo>
                  <a:pt x="496" y="133"/>
                </a:lnTo>
                <a:lnTo>
                  <a:pt x="520" y="169"/>
                </a:lnTo>
                <a:lnTo>
                  <a:pt x="483" y="205"/>
                </a:lnTo>
                <a:lnTo>
                  <a:pt x="483" y="229"/>
                </a:lnTo>
                <a:lnTo>
                  <a:pt x="447" y="241"/>
                </a:lnTo>
                <a:lnTo>
                  <a:pt x="387" y="314"/>
                </a:lnTo>
                <a:lnTo>
                  <a:pt x="351" y="314"/>
                </a:lnTo>
                <a:lnTo>
                  <a:pt x="351" y="326"/>
                </a:lnTo>
                <a:lnTo>
                  <a:pt x="302" y="326"/>
                </a:lnTo>
                <a:lnTo>
                  <a:pt x="278" y="314"/>
                </a:lnTo>
                <a:lnTo>
                  <a:pt x="254" y="350"/>
                </a:lnTo>
                <a:lnTo>
                  <a:pt x="194" y="350"/>
                </a:lnTo>
                <a:lnTo>
                  <a:pt x="169" y="362"/>
                </a:lnTo>
                <a:lnTo>
                  <a:pt x="133" y="374"/>
                </a:lnTo>
                <a:lnTo>
                  <a:pt x="109" y="362"/>
                </a:lnTo>
                <a:lnTo>
                  <a:pt x="61" y="411"/>
                </a:lnTo>
                <a:lnTo>
                  <a:pt x="25" y="386"/>
                </a:lnTo>
                <a:lnTo>
                  <a:pt x="0" y="290"/>
                </a:lnTo>
                <a:lnTo>
                  <a:pt x="37" y="266"/>
                </a:lnTo>
                <a:lnTo>
                  <a:pt x="61" y="266"/>
                </a:lnTo>
                <a:lnTo>
                  <a:pt x="61" y="193"/>
                </a:lnTo>
                <a:lnTo>
                  <a:pt x="85" y="193"/>
                </a:lnTo>
                <a:lnTo>
                  <a:pt x="85" y="157"/>
                </a:lnTo>
                <a:lnTo>
                  <a:pt x="133" y="157"/>
                </a:lnTo>
                <a:lnTo>
                  <a:pt x="133" y="121"/>
                </a:lnTo>
                <a:lnTo>
                  <a:pt x="157" y="96"/>
                </a:lnTo>
                <a:lnTo>
                  <a:pt x="182" y="96"/>
                </a:lnTo>
                <a:close/>
              </a:path>
            </a:pathLst>
          </a:custGeom>
          <a:noFill/>
          <a:ln w="19050">
            <a:solidFill>
              <a:schemeClr val="accent2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499756" name="Freeform 44"/>
          <p:cNvSpPr>
            <a:spLocks/>
          </p:cNvSpPr>
          <p:nvPr/>
        </p:nvSpPr>
        <p:spPr bwMode="auto">
          <a:xfrm>
            <a:off x="6730081" y="4091216"/>
            <a:ext cx="341544" cy="412759"/>
          </a:xfrm>
          <a:custGeom>
            <a:avLst/>
            <a:gdLst>
              <a:gd name="T0" fmla="*/ 145 w 326"/>
              <a:gd name="T1" fmla="*/ 423 h 423"/>
              <a:gd name="T2" fmla="*/ 157 w 326"/>
              <a:gd name="T3" fmla="*/ 423 h 423"/>
              <a:gd name="T4" fmla="*/ 169 w 326"/>
              <a:gd name="T5" fmla="*/ 363 h 423"/>
              <a:gd name="T6" fmla="*/ 193 w 326"/>
              <a:gd name="T7" fmla="*/ 338 h 423"/>
              <a:gd name="T8" fmla="*/ 242 w 326"/>
              <a:gd name="T9" fmla="*/ 338 h 423"/>
              <a:gd name="T10" fmla="*/ 242 w 326"/>
              <a:gd name="T11" fmla="*/ 302 h 423"/>
              <a:gd name="T12" fmla="*/ 254 w 326"/>
              <a:gd name="T13" fmla="*/ 302 h 423"/>
              <a:gd name="T14" fmla="*/ 254 w 326"/>
              <a:gd name="T15" fmla="*/ 266 h 423"/>
              <a:gd name="T16" fmla="*/ 229 w 326"/>
              <a:gd name="T17" fmla="*/ 254 h 423"/>
              <a:gd name="T18" fmla="*/ 242 w 326"/>
              <a:gd name="T19" fmla="*/ 230 h 423"/>
              <a:gd name="T20" fmla="*/ 266 w 326"/>
              <a:gd name="T21" fmla="*/ 230 h 423"/>
              <a:gd name="T22" fmla="*/ 266 w 326"/>
              <a:gd name="T23" fmla="*/ 205 h 423"/>
              <a:gd name="T24" fmla="*/ 254 w 326"/>
              <a:gd name="T25" fmla="*/ 205 h 423"/>
              <a:gd name="T26" fmla="*/ 254 w 326"/>
              <a:gd name="T27" fmla="*/ 169 h 423"/>
              <a:gd name="T28" fmla="*/ 278 w 326"/>
              <a:gd name="T29" fmla="*/ 169 h 423"/>
              <a:gd name="T30" fmla="*/ 326 w 326"/>
              <a:gd name="T31" fmla="*/ 121 h 423"/>
              <a:gd name="T32" fmla="*/ 326 w 326"/>
              <a:gd name="T33" fmla="*/ 97 h 423"/>
              <a:gd name="T34" fmla="*/ 290 w 326"/>
              <a:gd name="T35" fmla="*/ 97 h 423"/>
              <a:gd name="T36" fmla="*/ 278 w 326"/>
              <a:gd name="T37" fmla="*/ 48 h 423"/>
              <a:gd name="T38" fmla="*/ 266 w 326"/>
              <a:gd name="T39" fmla="*/ 36 h 423"/>
              <a:gd name="T40" fmla="*/ 254 w 326"/>
              <a:gd name="T41" fmla="*/ 12 h 423"/>
              <a:gd name="T42" fmla="*/ 205 w 326"/>
              <a:gd name="T43" fmla="*/ 12 h 423"/>
              <a:gd name="T44" fmla="*/ 181 w 326"/>
              <a:gd name="T45" fmla="*/ 0 h 423"/>
              <a:gd name="T46" fmla="*/ 157 w 326"/>
              <a:gd name="T47" fmla="*/ 36 h 423"/>
              <a:gd name="T48" fmla="*/ 97 w 326"/>
              <a:gd name="T49" fmla="*/ 36 h 423"/>
              <a:gd name="T50" fmla="*/ 72 w 326"/>
              <a:gd name="T51" fmla="*/ 60 h 423"/>
              <a:gd name="T52" fmla="*/ 36 w 326"/>
              <a:gd name="T53" fmla="*/ 60 h 423"/>
              <a:gd name="T54" fmla="*/ 24 w 326"/>
              <a:gd name="T55" fmla="*/ 109 h 423"/>
              <a:gd name="T56" fmla="*/ 0 w 326"/>
              <a:gd name="T57" fmla="*/ 133 h 423"/>
              <a:gd name="T58" fmla="*/ 24 w 326"/>
              <a:gd name="T59" fmla="*/ 205 h 423"/>
              <a:gd name="T60" fmla="*/ 36 w 326"/>
              <a:gd name="T61" fmla="*/ 217 h 423"/>
              <a:gd name="T62" fmla="*/ 36 w 326"/>
              <a:gd name="T63" fmla="*/ 242 h 423"/>
              <a:gd name="T64" fmla="*/ 12 w 326"/>
              <a:gd name="T65" fmla="*/ 242 h 423"/>
              <a:gd name="T66" fmla="*/ 0 w 326"/>
              <a:gd name="T67" fmla="*/ 266 h 423"/>
              <a:gd name="T68" fmla="*/ 48 w 326"/>
              <a:gd name="T69" fmla="*/ 290 h 423"/>
              <a:gd name="T70" fmla="*/ 48 w 326"/>
              <a:gd name="T71" fmla="*/ 338 h 423"/>
              <a:gd name="T72" fmla="*/ 85 w 326"/>
              <a:gd name="T73" fmla="*/ 338 h 423"/>
              <a:gd name="T74" fmla="*/ 85 w 326"/>
              <a:gd name="T75" fmla="*/ 363 h 423"/>
              <a:gd name="T76" fmla="*/ 121 w 326"/>
              <a:gd name="T77" fmla="*/ 375 h 423"/>
              <a:gd name="T78" fmla="*/ 121 w 326"/>
              <a:gd name="T79" fmla="*/ 399 h 423"/>
              <a:gd name="T80" fmla="*/ 145 w 326"/>
              <a:gd name="T81" fmla="*/ 423 h 4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326" h="423">
                <a:moveTo>
                  <a:pt x="145" y="423"/>
                </a:moveTo>
                <a:lnTo>
                  <a:pt x="157" y="423"/>
                </a:lnTo>
                <a:lnTo>
                  <a:pt x="169" y="363"/>
                </a:lnTo>
                <a:lnTo>
                  <a:pt x="193" y="338"/>
                </a:lnTo>
                <a:lnTo>
                  <a:pt x="242" y="338"/>
                </a:lnTo>
                <a:lnTo>
                  <a:pt x="242" y="302"/>
                </a:lnTo>
                <a:lnTo>
                  <a:pt x="254" y="302"/>
                </a:lnTo>
                <a:lnTo>
                  <a:pt x="254" y="266"/>
                </a:lnTo>
                <a:lnTo>
                  <a:pt x="229" y="254"/>
                </a:lnTo>
                <a:lnTo>
                  <a:pt x="242" y="230"/>
                </a:lnTo>
                <a:lnTo>
                  <a:pt x="266" y="230"/>
                </a:lnTo>
                <a:lnTo>
                  <a:pt x="266" y="205"/>
                </a:lnTo>
                <a:lnTo>
                  <a:pt x="254" y="205"/>
                </a:lnTo>
                <a:lnTo>
                  <a:pt x="254" y="169"/>
                </a:lnTo>
                <a:lnTo>
                  <a:pt x="278" y="169"/>
                </a:lnTo>
                <a:lnTo>
                  <a:pt x="326" y="121"/>
                </a:lnTo>
                <a:lnTo>
                  <a:pt x="326" y="97"/>
                </a:lnTo>
                <a:lnTo>
                  <a:pt x="290" y="97"/>
                </a:lnTo>
                <a:lnTo>
                  <a:pt x="278" y="48"/>
                </a:lnTo>
                <a:lnTo>
                  <a:pt x="266" y="36"/>
                </a:lnTo>
                <a:lnTo>
                  <a:pt x="254" y="12"/>
                </a:lnTo>
                <a:lnTo>
                  <a:pt x="205" y="12"/>
                </a:lnTo>
                <a:lnTo>
                  <a:pt x="181" y="0"/>
                </a:lnTo>
                <a:lnTo>
                  <a:pt x="157" y="36"/>
                </a:lnTo>
                <a:lnTo>
                  <a:pt x="97" y="36"/>
                </a:lnTo>
                <a:lnTo>
                  <a:pt x="72" y="60"/>
                </a:lnTo>
                <a:lnTo>
                  <a:pt x="36" y="60"/>
                </a:lnTo>
                <a:lnTo>
                  <a:pt x="24" y="109"/>
                </a:lnTo>
                <a:lnTo>
                  <a:pt x="0" y="133"/>
                </a:lnTo>
                <a:lnTo>
                  <a:pt x="24" y="205"/>
                </a:lnTo>
                <a:lnTo>
                  <a:pt x="36" y="217"/>
                </a:lnTo>
                <a:lnTo>
                  <a:pt x="36" y="242"/>
                </a:lnTo>
                <a:lnTo>
                  <a:pt x="12" y="242"/>
                </a:lnTo>
                <a:lnTo>
                  <a:pt x="0" y="266"/>
                </a:lnTo>
                <a:lnTo>
                  <a:pt x="48" y="290"/>
                </a:lnTo>
                <a:lnTo>
                  <a:pt x="48" y="338"/>
                </a:lnTo>
                <a:lnTo>
                  <a:pt x="85" y="338"/>
                </a:lnTo>
                <a:lnTo>
                  <a:pt x="85" y="363"/>
                </a:lnTo>
                <a:lnTo>
                  <a:pt x="121" y="375"/>
                </a:lnTo>
                <a:lnTo>
                  <a:pt x="121" y="399"/>
                </a:lnTo>
                <a:lnTo>
                  <a:pt x="145" y="423"/>
                </a:lnTo>
                <a:close/>
              </a:path>
            </a:pathLst>
          </a:custGeom>
          <a:solidFill>
            <a:srgbClr val="AFD4EF"/>
          </a:solidFill>
          <a:ln w="19050">
            <a:solidFill>
              <a:schemeClr val="accent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499757" name="Freeform 45"/>
          <p:cNvSpPr>
            <a:spLocks/>
          </p:cNvSpPr>
          <p:nvPr/>
        </p:nvSpPr>
        <p:spPr bwMode="auto">
          <a:xfrm>
            <a:off x="8889796" y="2836953"/>
            <a:ext cx="357530" cy="235447"/>
          </a:xfrm>
          <a:custGeom>
            <a:avLst/>
            <a:gdLst>
              <a:gd name="T0" fmla="*/ 36 w 338"/>
              <a:gd name="T1" fmla="*/ 217 h 241"/>
              <a:gd name="T2" fmla="*/ 96 w 338"/>
              <a:gd name="T3" fmla="*/ 205 h 241"/>
              <a:gd name="T4" fmla="*/ 96 w 338"/>
              <a:gd name="T5" fmla="*/ 181 h 241"/>
              <a:gd name="T6" fmla="*/ 121 w 338"/>
              <a:gd name="T7" fmla="*/ 181 h 241"/>
              <a:gd name="T8" fmla="*/ 133 w 338"/>
              <a:gd name="T9" fmla="*/ 193 h 241"/>
              <a:gd name="T10" fmla="*/ 169 w 338"/>
              <a:gd name="T11" fmla="*/ 205 h 241"/>
              <a:gd name="T12" fmla="*/ 193 w 338"/>
              <a:gd name="T13" fmla="*/ 241 h 241"/>
              <a:gd name="T14" fmla="*/ 241 w 338"/>
              <a:gd name="T15" fmla="*/ 241 h 241"/>
              <a:gd name="T16" fmla="*/ 253 w 338"/>
              <a:gd name="T17" fmla="*/ 205 h 241"/>
              <a:gd name="T18" fmla="*/ 290 w 338"/>
              <a:gd name="T19" fmla="*/ 205 h 241"/>
              <a:gd name="T20" fmla="*/ 302 w 338"/>
              <a:gd name="T21" fmla="*/ 181 h 241"/>
              <a:gd name="T22" fmla="*/ 326 w 338"/>
              <a:gd name="T23" fmla="*/ 193 h 241"/>
              <a:gd name="T24" fmla="*/ 326 w 338"/>
              <a:gd name="T25" fmla="*/ 157 h 241"/>
              <a:gd name="T26" fmla="*/ 326 w 338"/>
              <a:gd name="T27" fmla="*/ 108 h 241"/>
              <a:gd name="T28" fmla="*/ 302 w 338"/>
              <a:gd name="T29" fmla="*/ 96 h 241"/>
              <a:gd name="T30" fmla="*/ 302 w 338"/>
              <a:gd name="T31" fmla="*/ 84 h 241"/>
              <a:gd name="T32" fmla="*/ 326 w 338"/>
              <a:gd name="T33" fmla="*/ 84 h 241"/>
              <a:gd name="T34" fmla="*/ 338 w 338"/>
              <a:gd name="T35" fmla="*/ 60 h 241"/>
              <a:gd name="T36" fmla="*/ 302 w 338"/>
              <a:gd name="T37" fmla="*/ 48 h 241"/>
              <a:gd name="T38" fmla="*/ 302 w 338"/>
              <a:gd name="T39" fmla="*/ 24 h 241"/>
              <a:gd name="T40" fmla="*/ 278 w 338"/>
              <a:gd name="T41" fmla="*/ 24 h 241"/>
              <a:gd name="T42" fmla="*/ 266 w 338"/>
              <a:gd name="T43" fmla="*/ 48 h 241"/>
              <a:gd name="T44" fmla="*/ 241 w 338"/>
              <a:gd name="T45" fmla="*/ 48 h 241"/>
              <a:gd name="T46" fmla="*/ 229 w 338"/>
              <a:gd name="T47" fmla="*/ 24 h 241"/>
              <a:gd name="T48" fmla="*/ 229 w 338"/>
              <a:gd name="T49" fmla="*/ 24 h 241"/>
              <a:gd name="T50" fmla="*/ 181 w 338"/>
              <a:gd name="T51" fmla="*/ 0 h 241"/>
              <a:gd name="T52" fmla="*/ 157 w 338"/>
              <a:gd name="T53" fmla="*/ 48 h 241"/>
              <a:gd name="T54" fmla="*/ 121 w 338"/>
              <a:gd name="T55" fmla="*/ 48 h 241"/>
              <a:gd name="T56" fmla="*/ 109 w 338"/>
              <a:gd name="T57" fmla="*/ 72 h 241"/>
              <a:gd name="T58" fmla="*/ 72 w 338"/>
              <a:gd name="T59" fmla="*/ 72 h 241"/>
              <a:gd name="T60" fmla="*/ 60 w 338"/>
              <a:gd name="T61" fmla="*/ 84 h 241"/>
              <a:gd name="T62" fmla="*/ 36 w 338"/>
              <a:gd name="T63" fmla="*/ 96 h 241"/>
              <a:gd name="T64" fmla="*/ 36 w 338"/>
              <a:gd name="T65" fmla="*/ 157 h 241"/>
              <a:gd name="T66" fmla="*/ 0 w 338"/>
              <a:gd name="T67" fmla="*/ 181 h 241"/>
              <a:gd name="T68" fmla="*/ 36 w 338"/>
              <a:gd name="T69" fmla="*/ 217 h 2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338" h="241">
                <a:moveTo>
                  <a:pt x="36" y="217"/>
                </a:moveTo>
                <a:lnTo>
                  <a:pt x="96" y="205"/>
                </a:lnTo>
                <a:lnTo>
                  <a:pt x="96" y="181"/>
                </a:lnTo>
                <a:lnTo>
                  <a:pt x="121" y="181"/>
                </a:lnTo>
                <a:lnTo>
                  <a:pt x="133" y="193"/>
                </a:lnTo>
                <a:lnTo>
                  <a:pt x="169" y="205"/>
                </a:lnTo>
                <a:lnTo>
                  <a:pt x="193" y="241"/>
                </a:lnTo>
                <a:lnTo>
                  <a:pt x="241" y="241"/>
                </a:lnTo>
                <a:lnTo>
                  <a:pt x="253" y="205"/>
                </a:lnTo>
                <a:lnTo>
                  <a:pt x="290" y="205"/>
                </a:lnTo>
                <a:lnTo>
                  <a:pt x="302" y="181"/>
                </a:lnTo>
                <a:lnTo>
                  <a:pt x="326" y="193"/>
                </a:lnTo>
                <a:lnTo>
                  <a:pt x="326" y="157"/>
                </a:lnTo>
                <a:lnTo>
                  <a:pt x="326" y="108"/>
                </a:lnTo>
                <a:lnTo>
                  <a:pt x="302" y="96"/>
                </a:lnTo>
                <a:lnTo>
                  <a:pt x="302" y="84"/>
                </a:lnTo>
                <a:lnTo>
                  <a:pt x="326" y="84"/>
                </a:lnTo>
                <a:lnTo>
                  <a:pt x="338" y="60"/>
                </a:lnTo>
                <a:lnTo>
                  <a:pt x="302" y="48"/>
                </a:lnTo>
                <a:lnTo>
                  <a:pt x="302" y="24"/>
                </a:lnTo>
                <a:lnTo>
                  <a:pt x="278" y="24"/>
                </a:lnTo>
                <a:lnTo>
                  <a:pt x="266" y="48"/>
                </a:lnTo>
                <a:lnTo>
                  <a:pt x="241" y="48"/>
                </a:lnTo>
                <a:lnTo>
                  <a:pt x="229" y="24"/>
                </a:lnTo>
                <a:lnTo>
                  <a:pt x="229" y="24"/>
                </a:lnTo>
                <a:lnTo>
                  <a:pt x="181" y="0"/>
                </a:lnTo>
                <a:lnTo>
                  <a:pt x="157" y="48"/>
                </a:lnTo>
                <a:lnTo>
                  <a:pt x="121" y="48"/>
                </a:lnTo>
                <a:lnTo>
                  <a:pt x="109" y="72"/>
                </a:lnTo>
                <a:lnTo>
                  <a:pt x="72" y="72"/>
                </a:lnTo>
                <a:lnTo>
                  <a:pt x="60" y="84"/>
                </a:lnTo>
                <a:lnTo>
                  <a:pt x="36" y="96"/>
                </a:lnTo>
                <a:lnTo>
                  <a:pt x="36" y="157"/>
                </a:lnTo>
                <a:lnTo>
                  <a:pt x="0" y="181"/>
                </a:lnTo>
                <a:lnTo>
                  <a:pt x="36" y="217"/>
                </a:lnTo>
                <a:close/>
              </a:path>
            </a:pathLst>
          </a:custGeom>
          <a:solidFill>
            <a:srgbClr val="AFD4EF"/>
          </a:solidFill>
          <a:ln w="19050">
            <a:solidFill>
              <a:schemeClr val="accent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499758" name="Freeform 46"/>
          <p:cNvSpPr>
            <a:spLocks/>
          </p:cNvSpPr>
          <p:nvPr/>
        </p:nvSpPr>
        <p:spPr bwMode="auto">
          <a:xfrm>
            <a:off x="7567224" y="3998197"/>
            <a:ext cx="292130" cy="318290"/>
          </a:xfrm>
          <a:custGeom>
            <a:avLst/>
            <a:gdLst>
              <a:gd name="T0" fmla="*/ 278 w 278"/>
              <a:gd name="T1" fmla="*/ 254 h 327"/>
              <a:gd name="T2" fmla="*/ 254 w 278"/>
              <a:gd name="T3" fmla="*/ 266 h 327"/>
              <a:gd name="T4" fmla="*/ 217 w 278"/>
              <a:gd name="T5" fmla="*/ 266 h 327"/>
              <a:gd name="T6" fmla="*/ 193 w 278"/>
              <a:gd name="T7" fmla="*/ 266 h 327"/>
              <a:gd name="T8" fmla="*/ 169 w 278"/>
              <a:gd name="T9" fmla="*/ 278 h 327"/>
              <a:gd name="T10" fmla="*/ 145 w 278"/>
              <a:gd name="T11" fmla="*/ 278 h 327"/>
              <a:gd name="T12" fmla="*/ 133 w 278"/>
              <a:gd name="T13" fmla="*/ 278 h 327"/>
              <a:gd name="T14" fmla="*/ 121 w 278"/>
              <a:gd name="T15" fmla="*/ 290 h 327"/>
              <a:gd name="T16" fmla="*/ 109 w 278"/>
              <a:gd name="T17" fmla="*/ 290 h 327"/>
              <a:gd name="T18" fmla="*/ 109 w 278"/>
              <a:gd name="T19" fmla="*/ 290 h 327"/>
              <a:gd name="T20" fmla="*/ 97 w 278"/>
              <a:gd name="T21" fmla="*/ 290 h 327"/>
              <a:gd name="T22" fmla="*/ 85 w 278"/>
              <a:gd name="T23" fmla="*/ 290 h 327"/>
              <a:gd name="T24" fmla="*/ 85 w 278"/>
              <a:gd name="T25" fmla="*/ 302 h 327"/>
              <a:gd name="T26" fmla="*/ 72 w 278"/>
              <a:gd name="T27" fmla="*/ 302 h 327"/>
              <a:gd name="T28" fmla="*/ 60 w 278"/>
              <a:gd name="T29" fmla="*/ 314 h 327"/>
              <a:gd name="T30" fmla="*/ 60 w 278"/>
              <a:gd name="T31" fmla="*/ 314 h 327"/>
              <a:gd name="T32" fmla="*/ 48 w 278"/>
              <a:gd name="T33" fmla="*/ 314 h 327"/>
              <a:gd name="T34" fmla="*/ 36 w 278"/>
              <a:gd name="T35" fmla="*/ 327 h 327"/>
              <a:gd name="T36" fmla="*/ 36 w 278"/>
              <a:gd name="T37" fmla="*/ 290 h 327"/>
              <a:gd name="T38" fmla="*/ 0 w 278"/>
              <a:gd name="T39" fmla="*/ 290 h 327"/>
              <a:gd name="T40" fmla="*/ 0 w 278"/>
              <a:gd name="T41" fmla="*/ 254 h 327"/>
              <a:gd name="T42" fmla="*/ 24 w 278"/>
              <a:gd name="T43" fmla="*/ 230 h 327"/>
              <a:gd name="T44" fmla="*/ 0 w 278"/>
              <a:gd name="T45" fmla="*/ 218 h 327"/>
              <a:gd name="T46" fmla="*/ 36 w 278"/>
              <a:gd name="T47" fmla="*/ 194 h 327"/>
              <a:gd name="T48" fmla="*/ 36 w 278"/>
              <a:gd name="T49" fmla="*/ 182 h 327"/>
              <a:gd name="T50" fmla="*/ 12 w 278"/>
              <a:gd name="T51" fmla="*/ 169 h 327"/>
              <a:gd name="T52" fmla="*/ 12 w 278"/>
              <a:gd name="T53" fmla="*/ 109 h 327"/>
              <a:gd name="T54" fmla="*/ 36 w 278"/>
              <a:gd name="T55" fmla="*/ 109 h 327"/>
              <a:gd name="T56" fmla="*/ 48 w 278"/>
              <a:gd name="T57" fmla="*/ 85 h 327"/>
              <a:gd name="T58" fmla="*/ 97 w 278"/>
              <a:gd name="T59" fmla="*/ 85 h 327"/>
              <a:gd name="T60" fmla="*/ 97 w 278"/>
              <a:gd name="T61" fmla="*/ 73 h 327"/>
              <a:gd name="T62" fmla="*/ 72 w 278"/>
              <a:gd name="T63" fmla="*/ 61 h 327"/>
              <a:gd name="T64" fmla="*/ 72 w 278"/>
              <a:gd name="T65" fmla="*/ 36 h 327"/>
              <a:gd name="T66" fmla="*/ 97 w 278"/>
              <a:gd name="T67" fmla="*/ 0 h 327"/>
              <a:gd name="T68" fmla="*/ 145 w 278"/>
              <a:gd name="T69" fmla="*/ 49 h 327"/>
              <a:gd name="T70" fmla="*/ 193 w 278"/>
              <a:gd name="T71" fmla="*/ 49 h 327"/>
              <a:gd name="T72" fmla="*/ 217 w 278"/>
              <a:gd name="T73" fmla="*/ 73 h 327"/>
              <a:gd name="T74" fmla="*/ 193 w 278"/>
              <a:gd name="T75" fmla="*/ 97 h 327"/>
              <a:gd name="T76" fmla="*/ 217 w 278"/>
              <a:gd name="T77" fmla="*/ 145 h 327"/>
              <a:gd name="T78" fmla="*/ 254 w 278"/>
              <a:gd name="T79" fmla="*/ 145 h 327"/>
              <a:gd name="T80" fmla="*/ 254 w 278"/>
              <a:gd name="T81" fmla="*/ 218 h 327"/>
              <a:gd name="T82" fmla="*/ 278 w 278"/>
              <a:gd name="T83" fmla="*/ 218 h 327"/>
              <a:gd name="T84" fmla="*/ 278 w 278"/>
              <a:gd name="T85" fmla="*/ 254 h 3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78" h="327">
                <a:moveTo>
                  <a:pt x="278" y="254"/>
                </a:moveTo>
                <a:lnTo>
                  <a:pt x="254" y="266"/>
                </a:lnTo>
                <a:lnTo>
                  <a:pt x="217" y="266"/>
                </a:lnTo>
                <a:lnTo>
                  <a:pt x="193" y="266"/>
                </a:lnTo>
                <a:lnTo>
                  <a:pt x="169" y="278"/>
                </a:lnTo>
                <a:lnTo>
                  <a:pt x="145" y="278"/>
                </a:lnTo>
                <a:lnTo>
                  <a:pt x="133" y="278"/>
                </a:lnTo>
                <a:lnTo>
                  <a:pt x="121" y="290"/>
                </a:lnTo>
                <a:lnTo>
                  <a:pt x="109" y="290"/>
                </a:lnTo>
                <a:lnTo>
                  <a:pt x="109" y="290"/>
                </a:lnTo>
                <a:lnTo>
                  <a:pt x="97" y="290"/>
                </a:lnTo>
                <a:lnTo>
                  <a:pt x="85" y="290"/>
                </a:lnTo>
                <a:lnTo>
                  <a:pt x="85" y="302"/>
                </a:lnTo>
                <a:lnTo>
                  <a:pt x="72" y="302"/>
                </a:lnTo>
                <a:lnTo>
                  <a:pt x="60" y="314"/>
                </a:lnTo>
                <a:lnTo>
                  <a:pt x="60" y="314"/>
                </a:lnTo>
                <a:lnTo>
                  <a:pt x="48" y="314"/>
                </a:lnTo>
                <a:lnTo>
                  <a:pt x="36" y="327"/>
                </a:lnTo>
                <a:lnTo>
                  <a:pt x="36" y="290"/>
                </a:lnTo>
                <a:lnTo>
                  <a:pt x="0" y="290"/>
                </a:lnTo>
                <a:lnTo>
                  <a:pt x="0" y="254"/>
                </a:lnTo>
                <a:lnTo>
                  <a:pt x="24" y="230"/>
                </a:lnTo>
                <a:lnTo>
                  <a:pt x="0" y="218"/>
                </a:lnTo>
                <a:lnTo>
                  <a:pt x="36" y="194"/>
                </a:lnTo>
                <a:lnTo>
                  <a:pt x="36" y="182"/>
                </a:lnTo>
                <a:lnTo>
                  <a:pt x="12" y="169"/>
                </a:lnTo>
                <a:lnTo>
                  <a:pt x="12" y="109"/>
                </a:lnTo>
                <a:lnTo>
                  <a:pt x="36" y="109"/>
                </a:lnTo>
                <a:lnTo>
                  <a:pt x="48" y="85"/>
                </a:lnTo>
                <a:lnTo>
                  <a:pt x="97" y="85"/>
                </a:lnTo>
                <a:lnTo>
                  <a:pt x="97" y="73"/>
                </a:lnTo>
                <a:lnTo>
                  <a:pt x="72" y="61"/>
                </a:lnTo>
                <a:lnTo>
                  <a:pt x="72" y="36"/>
                </a:lnTo>
                <a:lnTo>
                  <a:pt x="97" y="0"/>
                </a:lnTo>
                <a:lnTo>
                  <a:pt x="145" y="49"/>
                </a:lnTo>
                <a:lnTo>
                  <a:pt x="193" y="49"/>
                </a:lnTo>
                <a:lnTo>
                  <a:pt x="217" y="73"/>
                </a:lnTo>
                <a:lnTo>
                  <a:pt x="193" y="97"/>
                </a:lnTo>
                <a:lnTo>
                  <a:pt x="217" y="145"/>
                </a:lnTo>
                <a:lnTo>
                  <a:pt x="254" y="145"/>
                </a:lnTo>
                <a:lnTo>
                  <a:pt x="254" y="218"/>
                </a:lnTo>
                <a:lnTo>
                  <a:pt x="278" y="218"/>
                </a:lnTo>
                <a:lnTo>
                  <a:pt x="278" y="254"/>
                </a:lnTo>
                <a:close/>
              </a:path>
            </a:pathLst>
          </a:custGeom>
          <a:solidFill>
            <a:srgbClr val="AFD4EF"/>
          </a:solidFill>
          <a:ln w="19050">
            <a:solidFill>
              <a:schemeClr val="accent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499759" name="Freeform 47"/>
          <p:cNvSpPr>
            <a:spLocks/>
          </p:cNvSpPr>
          <p:nvPr/>
        </p:nvSpPr>
        <p:spPr bwMode="auto">
          <a:xfrm>
            <a:off x="6144370" y="4256900"/>
            <a:ext cx="469440" cy="600245"/>
          </a:xfrm>
          <a:custGeom>
            <a:avLst/>
            <a:gdLst>
              <a:gd name="T0" fmla="*/ 326 w 446"/>
              <a:gd name="T1" fmla="*/ 73 h 617"/>
              <a:gd name="T2" fmla="*/ 410 w 446"/>
              <a:gd name="T3" fmla="*/ 169 h 617"/>
              <a:gd name="T4" fmla="*/ 386 w 446"/>
              <a:gd name="T5" fmla="*/ 206 h 617"/>
              <a:gd name="T6" fmla="*/ 446 w 446"/>
              <a:gd name="T7" fmla="*/ 326 h 617"/>
              <a:gd name="T8" fmla="*/ 374 w 446"/>
              <a:gd name="T9" fmla="*/ 351 h 617"/>
              <a:gd name="T10" fmla="*/ 326 w 446"/>
              <a:gd name="T11" fmla="*/ 387 h 617"/>
              <a:gd name="T12" fmla="*/ 241 w 446"/>
              <a:gd name="T13" fmla="*/ 472 h 617"/>
              <a:gd name="T14" fmla="*/ 217 w 446"/>
              <a:gd name="T15" fmla="*/ 532 h 617"/>
              <a:gd name="T16" fmla="*/ 205 w 446"/>
              <a:gd name="T17" fmla="*/ 580 h 617"/>
              <a:gd name="T18" fmla="*/ 48 w 446"/>
              <a:gd name="T19" fmla="*/ 617 h 617"/>
              <a:gd name="T20" fmla="*/ 72 w 446"/>
              <a:gd name="T21" fmla="*/ 592 h 617"/>
              <a:gd name="T22" fmla="*/ 72 w 446"/>
              <a:gd name="T23" fmla="*/ 568 h 617"/>
              <a:gd name="T24" fmla="*/ 72 w 446"/>
              <a:gd name="T25" fmla="*/ 556 h 617"/>
              <a:gd name="T26" fmla="*/ 72 w 446"/>
              <a:gd name="T27" fmla="*/ 544 h 617"/>
              <a:gd name="T28" fmla="*/ 72 w 446"/>
              <a:gd name="T29" fmla="*/ 532 h 617"/>
              <a:gd name="T30" fmla="*/ 60 w 446"/>
              <a:gd name="T31" fmla="*/ 520 h 617"/>
              <a:gd name="T32" fmla="*/ 60 w 446"/>
              <a:gd name="T33" fmla="*/ 496 h 617"/>
              <a:gd name="T34" fmla="*/ 60 w 446"/>
              <a:gd name="T35" fmla="*/ 459 h 617"/>
              <a:gd name="T36" fmla="*/ 60 w 446"/>
              <a:gd name="T37" fmla="*/ 435 h 617"/>
              <a:gd name="T38" fmla="*/ 72 w 446"/>
              <a:gd name="T39" fmla="*/ 423 h 617"/>
              <a:gd name="T40" fmla="*/ 72 w 446"/>
              <a:gd name="T41" fmla="*/ 411 h 617"/>
              <a:gd name="T42" fmla="*/ 96 w 446"/>
              <a:gd name="T43" fmla="*/ 387 h 617"/>
              <a:gd name="T44" fmla="*/ 96 w 446"/>
              <a:gd name="T45" fmla="*/ 375 h 617"/>
              <a:gd name="T46" fmla="*/ 96 w 446"/>
              <a:gd name="T47" fmla="*/ 363 h 617"/>
              <a:gd name="T48" fmla="*/ 96 w 446"/>
              <a:gd name="T49" fmla="*/ 351 h 617"/>
              <a:gd name="T50" fmla="*/ 96 w 446"/>
              <a:gd name="T51" fmla="*/ 326 h 617"/>
              <a:gd name="T52" fmla="*/ 84 w 446"/>
              <a:gd name="T53" fmla="*/ 302 h 617"/>
              <a:gd name="T54" fmla="*/ 84 w 446"/>
              <a:gd name="T55" fmla="*/ 290 h 617"/>
              <a:gd name="T56" fmla="*/ 72 w 446"/>
              <a:gd name="T57" fmla="*/ 278 h 617"/>
              <a:gd name="T58" fmla="*/ 72 w 446"/>
              <a:gd name="T59" fmla="*/ 278 h 617"/>
              <a:gd name="T60" fmla="*/ 60 w 446"/>
              <a:gd name="T61" fmla="*/ 266 h 617"/>
              <a:gd name="T62" fmla="*/ 60 w 446"/>
              <a:gd name="T63" fmla="*/ 266 h 617"/>
              <a:gd name="T64" fmla="*/ 36 w 446"/>
              <a:gd name="T65" fmla="*/ 242 h 617"/>
              <a:gd name="T66" fmla="*/ 12 w 446"/>
              <a:gd name="T67" fmla="*/ 206 h 617"/>
              <a:gd name="T68" fmla="*/ 0 w 446"/>
              <a:gd name="T69" fmla="*/ 194 h 617"/>
              <a:gd name="T70" fmla="*/ 0 w 446"/>
              <a:gd name="T71" fmla="*/ 169 h 617"/>
              <a:gd name="T72" fmla="*/ 0 w 446"/>
              <a:gd name="T73" fmla="*/ 157 h 617"/>
              <a:gd name="T74" fmla="*/ 12 w 446"/>
              <a:gd name="T75" fmla="*/ 145 h 617"/>
              <a:gd name="T76" fmla="*/ 12 w 446"/>
              <a:gd name="T77" fmla="*/ 133 h 617"/>
              <a:gd name="T78" fmla="*/ 24 w 446"/>
              <a:gd name="T79" fmla="*/ 133 h 617"/>
              <a:gd name="T80" fmla="*/ 48 w 446"/>
              <a:gd name="T81" fmla="*/ 133 h 617"/>
              <a:gd name="T82" fmla="*/ 60 w 446"/>
              <a:gd name="T83" fmla="*/ 133 h 617"/>
              <a:gd name="T84" fmla="*/ 72 w 446"/>
              <a:gd name="T85" fmla="*/ 121 h 617"/>
              <a:gd name="T86" fmla="*/ 84 w 446"/>
              <a:gd name="T87" fmla="*/ 109 h 617"/>
              <a:gd name="T88" fmla="*/ 96 w 446"/>
              <a:gd name="T89" fmla="*/ 109 h 617"/>
              <a:gd name="T90" fmla="*/ 108 w 446"/>
              <a:gd name="T91" fmla="*/ 97 h 617"/>
              <a:gd name="T92" fmla="*/ 120 w 446"/>
              <a:gd name="T93" fmla="*/ 85 h 617"/>
              <a:gd name="T94" fmla="*/ 132 w 446"/>
              <a:gd name="T95" fmla="*/ 48 h 617"/>
              <a:gd name="T96" fmla="*/ 132 w 446"/>
              <a:gd name="T97" fmla="*/ 36 h 617"/>
              <a:gd name="T98" fmla="*/ 132 w 446"/>
              <a:gd name="T99" fmla="*/ 24 h 617"/>
              <a:gd name="T100" fmla="*/ 144 w 446"/>
              <a:gd name="T101" fmla="*/ 12 h 617"/>
              <a:gd name="T102" fmla="*/ 169 w 446"/>
              <a:gd name="T103" fmla="*/ 12 h 617"/>
              <a:gd name="T104" fmla="*/ 181 w 446"/>
              <a:gd name="T105" fmla="*/ 12 h 617"/>
              <a:gd name="T106" fmla="*/ 193 w 446"/>
              <a:gd name="T107" fmla="*/ 12 h 617"/>
              <a:gd name="T108" fmla="*/ 289 w 446"/>
              <a:gd name="T109" fmla="*/ 48 h 6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446" h="617">
                <a:moveTo>
                  <a:pt x="289" y="48"/>
                </a:moveTo>
                <a:lnTo>
                  <a:pt x="326" y="48"/>
                </a:lnTo>
                <a:lnTo>
                  <a:pt x="326" y="73"/>
                </a:lnTo>
                <a:lnTo>
                  <a:pt x="350" y="109"/>
                </a:lnTo>
                <a:lnTo>
                  <a:pt x="350" y="157"/>
                </a:lnTo>
                <a:lnTo>
                  <a:pt x="410" y="169"/>
                </a:lnTo>
                <a:lnTo>
                  <a:pt x="410" y="181"/>
                </a:lnTo>
                <a:lnTo>
                  <a:pt x="386" y="194"/>
                </a:lnTo>
                <a:lnTo>
                  <a:pt x="386" y="206"/>
                </a:lnTo>
                <a:lnTo>
                  <a:pt x="398" y="230"/>
                </a:lnTo>
                <a:lnTo>
                  <a:pt x="398" y="278"/>
                </a:lnTo>
                <a:lnTo>
                  <a:pt x="446" y="326"/>
                </a:lnTo>
                <a:lnTo>
                  <a:pt x="410" y="326"/>
                </a:lnTo>
                <a:lnTo>
                  <a:pt x="410" y="351"/>
                </a:lnTo>
                <a:lnTo>
                  <a:pt x="374" y="351"/>
                </a:lnTo>
                <a:lnTo>
                  <a:pt x="374" y="363"/>
                </a:lnTo>
                <a:lnTo>
                  <a:pt x="326" y="363"/>
                </a:lnTo>
                <a:lnTo>
                  <a:pt x="326" y="387"/>
                </a:lnTo>
                <a:lnTo>
                  <a:pt x="289" y="387"/>
                </a:lnTo>
                <a:lnTo>
                  <a:pt x="241" y="435"/>
                </a:lnTo>
                <a:lnTo>
                  <a:pt x="241" y="472"/>
                </a:lnTo>
                <a:lnTo>
                  <a:pt x="241" y="472"/>
                </a:lnTo>
                <a:lnTo>
                  <a:pt x="241" y="532"/>
                </a:lnTo>
                <a:lnTo>
                  <a:pt x="217" y="532"/>
                </a:lnTo>
                <a:lnTo>
                  <a:pt x="217" y="568"/>
                </a:lnTo>
                <a:lnTo>
                  <a:pt x="205" y="568"/>
                </a:lnTo>
                <a:lnTo>
                  <a:pt x="205" y="580"/>
                </a:lnTo>
                <a:lnTo>
                  <a:pt x="157" y="580"/>
                </a:lnTo>
                <a:lnTo>
                  <a:pt x="157" y="617"/>
                </a:lnTo>
                <a:lnTo>
                  <a:pt x="48" y="617"/>
                </a:lnTo>
                <a:lnTo>
                  <a:pt x="60" y="604"/>
                </a:lnTo>
                <a:lnTo>
                  <a:pt x="60" y="592"/>
                </a:lnTo>
                <a:lnTo>
                  <a:pt x="72" y="592"/>
                </a:lnTo>
                <a:lnTo>
                  <a:pt x="72" y="580"/>
                </a:lnTo>
                <a:lnTo>
                  <a:pt x="72" y="580"/>
                </a:lnTo>
                <a:lnTo>
                  <a:pt x="72" y="568"/>
                </a:lnTo>
                <a:lnTo>
                  <a:pt x="72" y="568"/>
                </a:lnTo>
                <a:lnTo>
                  <a:pt x="72" y="556"/>
                </a:lnTo>
                <a:lnTo>
                  <a:pt x="72" y="556"/>
                </a:lnTo>
                <a:lnTo>
                  <a:pt x="72" y="556"/>
                </a:lnTo>
                <a:lnTo>
                  <a:pt x="72" y="544"/>
                </a:lnTo>
                <a:lnTo>
                  <a:pt x="72" y="544"/>
                </a:lnTo>
                <a:lnTo>
                  <a:pt x="72" y="544"/>
                </a:lnTo>
                <a:lnTo>
                  <a:pt x="72" y="532"/>
                </a:lnTo>
                <a:lnTo>
                  <a:pt x="72" y="532"/>
                </a:lnTo>
                <a:lnTo>
                  <a:pt x="60" y="532"/>
                </a:lnTo>
                <a:lnTo>
                  <a:pt x="60" y="520"/>
                </a:lnTo>
                <a:lnTo>
                  <a:pt x="60" y="520"/>
                </a:lnTo>
                <a:lnTo>
                  <a:pt x="60" y="508"/>
                </a:lnTo>
                <a:lnTo>
                  <a:pt x="60" y="496"/>
                </a:lnTo>
                <a:lnTo>
                  <a:pt x="60" y="496"/>
                </a:lnTo>
                <a:lnTo>
                  <a:pt x="60" y="484"/>
                </a:lnTo>
                <a:lnTo>
                  <a:pt x="60" y="472"/>
                </a:lnTo>
                <a:lnTo>
                  <a:pt x="60" y="459"/>
                </a:lnTo>
                <a:lnTo>
                  <a:pt x="60" y="447"/>
                </a:lnTo>
                <a:lnTo>
                  <a:pt x="60" y="447"/>
                </a:lnTo>
                <a:lnTo>
                  <a:pt x="60" y="435"/>
                </a:lnTo>
                <a:lnTo>
                  <a:pt x="60" y="435"/>
                </a:lnTo>
                <a:lnTo>
                  <a:pt x="60" y="435"/>
                </a:lnTo>
                <a:lnTo>
                  <a:pt x="72" y="423"/>
                </a:lnTo>
                <a:lnTo>
                  <a:pt x="72" y="411"/>
                </a:lnTo>
                <a:lnTo>
                  <a:pt x="72" y="411"/>
                </a:lnTo>
                <a:lnTo>
                  <a:pt x="72" y="411"/>
                </a:lnTo>
                <a:lnTo>
                  <a:pt x="84" y="399"/>
                </a:lnTo>
                <a:lnTo>
                  <a:pt x="84" y="399"/>
                </a:lnTo>
                <a:lnTo>
                  <a:pt x="96" y="387"/>
                </a:lnTo>
                <a:lnTo>
                  <a:pt x="96" y="387"/>
                </a:lnTo>
                <a:lnTo>
                  <a:pt x="96" y="375"/>
                </a:lnTo>
                <a:lnTo>
                  <a:pt x="96" y="375"/>
                </a:lnTo>
                <a:lnTo>
                  <a:pt x="96" y="363"/>
                </a:lnTo>
                <a:lnTo>
                  <a:pt x="96" y="363"/>
                </a:lnTo>
                <a:lnTo>
                  <a:pt x="96" y="363"/>
                </a:lnTo>
                <a:lnTo>
                  <a:pt x="96" y="351"/>
                </a:lnTo>
                <a:lnTo>
                  <a:pt x="96" y="351"/>
                </a:lnTo>
                <a:lnTo>
                  <a:pt x="96" y="351"/>
                </a:lnTo>
                <a:lnTo>
                  <a:pt x="96" y="339"/>
                </a:lnTo>
                <a:lnTo>
                  <a:pt x="96" y="339"/>
                </a:lnTo>
                <a:lnTo>
                  <a:pt x="96" y="326"/>
                </a:lnTo>
                <a:lnTo>
                  <a:pt x="96" y="326"/>
                </a:lnTo>
                <a:lnTo>
                  <a:pt x="84" y="314"/>
                </a:lnTo>
                <a:lnTo>
                  <a:pt x="84" y="302"/>
                </a:lnTo>
                <a:lnTo>
                  <a:pt x="84" y="302"/>
                </a:lnTo>
                <a:lnTo>
                  <a:pt x="84" y="302"/>
                </a:lnTo>
                <a:lnTo>
                  <a:pt x="84" y="290"/>
                </a:lnTo>
                <a:lnTo>
                  <a:pt x="84" y="278"/>
                </a:lnTo>
                <a:lnTo>
                  <a:pt x="72" y="278"/>
                </a:lnTo>
                <a:lnTo>
                  <a:pt x="72" y="278"/>
                </a:lnTo>
                <a:lnTo>
                  <a:pt x="72" y="278"/>
                </a:lnTo>
                <a:lnTo>
                  <a:pt x="72" y="278"/>
                </a:lnTo>
                <a:lnTo>
                  <a:pt x="72" y="278"/>
                </a:lnTo>
                <a:lnTo>
                  <a:pt x="72" y="278"/>
                </a:lnTo>
                <a:lnTo>
                  <a:pt x="60" y="278"/>
                </a:lnTo>
                <a:lnTo>
                  <a:pt x="60" y="266"/>
                </a:lnTo>
                <a:lnTo>
                  <a:pt x="60" y="266"/>
                </a:lnTo>
                <a:lnTo>
                  <a:pt x="60" y="266"/>
                </a:lnTo>
                <a:lnTo>
                  <a:pt x="60" y="266"/>
                </a:lnTo>
                <a:lnTo>
                  <a:pt x="48" y="254"/>
                </a:lnTo>
                <a:lnTo>
                  <a:pt x="48" y="254"/>
                </a:lnTo>
                <a:lnTo>
                  <a:pt x="36" y="242"/>
                </a:lnTo>
                <a:lnTo>
                  <a:pt x="24" y="218"/>
                </a:lnTo>
                <a:lnTo>
                  <a:pt x="12" y="206"/>
                </a:lnTo>
                <a:lnTo>
                  <a:pt x="12" y="206"/>
                </a:lnTo>
                <a:lnTo>
                  <a:pt x="12" y="194"/>
                </a:lnTo>
                <a:lnTo>
                  <a:pt x="12" y="194"/>
                </a:lnTo>
                <a:lnTo>
                  <a:pt x="0" y="194"/>
                </a:lnTo>
                <a:lnTo>
                  <a:pt x="0" y="181"/>
                </a:lnTo>
                <a:lnTo>
                  <a:pt x="0" y="181"/>
                </a:lnTo>
                <a:lnTo>
                  <a:pt x="0" y="169"/>
                </a:lnTo>
                <a:lnTo>
                  <a:pt x="0" y="169"/>
                </a:lnTo>
                <a:lnTo>
                  <a:pt x="0" y="169"/>
                </a:lnTo>
                <a:lnTo>
                  <a:pt x="0" y="157"/>
                </a:lnTo>
                <a:lnTo>
                  <a:pt x="12" y="157"/>
                </a:lnTo>
                <a:lnTo>
                  <a:pt x="12" y="145"/>
                </a:lnTo>
                <a:lnTo>
                  <a:pt x="12" y="145"/>
                </a:lnTo>
                <a:lnTo>
                  <a:pt x="12" y="145"/>
                </a:lnTo>
                <a:lnTo>
                  <a:pt x="12" y="145"/>
                </a:lnTo>
                <a:lnTo>
                  <a:pt x="12" y="133"/>
                </a:lnTo>
                <a:lnTo>
                  <a:pt x="24" y="133"/>
                </a:lnTo>
                <a:lnTo>
                  <a:pt x="24" y="133"/>
                </a:lnTo>
                <a:lnTo>
                  <a:pt x="24" y="133"/>
                </a:lnTo>
                <a:lnTo>
                  <a:pt x="36" y="133"/>
                </a:lnTo>
                <a:lnTo>
                  <a:pt x="48" y="133"/>
                </a:lnTo>
                <a:lnTo>
                  <a:pt x="48" y="133"/>
                </a:lnTo>
                <a:lnTo>
                  <a:pt x="48" y="133"/>
                </a:lnTo>
                <a:lnTo>
                  <a:pt x="60" y="133"/>
                </a:lnTo>
                <a:lnTo>
                  <a:pt x="60" y="133"/>
                </a:lnTo>
                <a:lnTo>
                  <a:pt x="60" y="121"/>
                </a:lnTo>
                <a:lnTo>
                  <a:pt x="72" y="121"/>
                </a:lnTo>
                <a:lnTo>
                  <a:pt x="72" y="121"/>
                </a:lnTo>
                <a:lnTo>
                  <a:pt x="72" y="121"/>
                </a:lnTo>
                <a:lnTo>
                  <a:pt x="84" y="121"/>
                </a:lnTo>
                <a:lnTo>
                  <a:pt x="84" y="109"/>
                </a:lnTo>
                <a:lnTo>
                  <a:pt x="96" y="109"/>
                </a:lnTo>
                <a:lnTo>
                  <a:pt x="96" y="109"/>
                </a:lnTo>
                <a:lnTo>
                  <a:pt x="96" y="109"/>
                </a:lnTo>
                <a:lnTo>
                  <a:pt x="108" y="109"/>
                </a:lnTo>
                <a:lnTo>
                  <a:pt x="108" y="97"/>
                </a:lnTo>
                <a:lnTo>
                  <a:pt x="108" y="97"/>
                </a:lnTo>
                <a:lnTo>
                  <a:pt x="108" y="97"/>
                </a:lnTo>
                <a:lnTo>
                  <a:pt x="120" y="97"/>
                </a:lnTo>
                <a:lnTo>
                  <a:pt x="120" y="85"/>
                </a:lnTo>
                <a:lnTo>
                  <a:pt x="120" y="73"/>
                </a:lnTo>
                <a:lnTo>
                  <a:pt x="120" y="61"/>
                </a:lnTo>
                <a:lnTo>
                  <a:pt x="132" y="48"/>
                </a:lnTo>
                <a:lnTo>
                  <a:pt x="132" y="36"/>
                </a:lnTo>
                <a:lnTo>
                  <a:pt x="132" y="36"/>
                </a:lnTo>
                <a:lnTo>
                  <a:pt x="132" y="36"/>
                </a:lnTo>
                <a:lnTo>
                  <a:pt x="132" y="24"/>
                </a:lnTo>
                <a:lnTo>
                  <a:pt x="132" y="24"/>
                </a:lnTo>
                <a:lnTo>
                  <a:pt x="132" y="24"/>
                </a:lnTo>
                <a:lnTo>
                  <a:pt x="144" y="24"/>
                </a:lnTo>
                <a:lnTo>
                  <a:pt x="144" y="12"/>
                </a:lnTo>
                <a:lnTo>
                  <a:pt x="144" y="12"/>
                </a:lnTo>
                <a:lnTo>
                  <a:pt x="157" y="12"/>
                </a:lnTo>
                <a:lnTo>
                  <a:pt x="157" y="12"/>
                </a:lnTo>
                <a:lnTo>
                  <a:pt x="169" y="12"/>
                </a:lnTo>
                <a:lnTo>
                  <a:pt x="169" y="12"/>
                </a:lnTo>
                <a:lnTo>
                  <a:pt x="181" y="12"/>
                </a:lnTo>
                <a:lnTo>
                  <a:pt x="181" y="12"/>
                </a:lnTo>
                <a:lnTo>
                  <a:pt x="181" y="12"/>
                </a:lnTo>
                <a:lnTo>
                  <a:pt x="181" y="12"/>
                </a:lnTo>
                <a:lnTo>
                  <a:pt x="193" y="12"/>
                </a:lnTo>
                <a:lnTo>
                  <a:pt x="205" y="0"/>
                </a:lnTo>
                <a:lnTo>
                  <a:pt x="277" y="24"/>
                </a:lnTo>
                <a:lnTo>
                  <a:pt x="289" y="48"/>
                </a:lnTo>
                <a:close/>
              </a:path>
            </a:pathLst>
          </a:custGeom>
          <a:solidFill>
            <a:srgbClr val="AFD4EF"/>
          </a:solidFill>
          <a:ln w="19050">
            <a:solidFill>
              <a:schemeClr val="accent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499760" name="Freeform 48"/>
          <p:cNvSpPr>
            <a:spLocks/>
          </p:cNvSpPr>
          <p:nvPr/>
        </p:nvSpPr>
        <p:spPr bwMode="auto">
          <a:xfrm>
            <a:off x="7009129" y="2153864"/>
            <a:ext cx="507229" cy="670006"/>
          </a:xfrm>
          <a:custGeom>
            <a:avLst/>
            <a:gdLst>
              <a:gd name="T0" fmla="*/ 108 w 483"/>
              <a:gd name="T1" fmla="*/ 362 h 689"/>
              <a:gd name="T2" fmla="*/ 72 w 483"/>
              <a:gd name="T3" fmla="*/ 314 h 689"/>
              <a:gd name="T4" fmla="*/ 0 w 483"/>
              <a:gd name="T5" fmla="*/ 145 h 689"/>
              <a:gd name="T6" fmla="*/ 24 w 483"/>
              <a:gd name="T7" fmla="*/ 84 h 689"/>
              <a:gd name="T8" fmla="*/ 60 w 483"/>
              <a:gd name="T9" fmla="*/ 0 h 689"/>
              <a:gd name="T10" fmla="*/ 84 w 483"/>
              <a:gd name="T11" fmla="*/ 12 h 689"/>
              <a:gd name="T12" fmla="*/ 108 w 483"/>
              <a:gd name="T13" fmla="*/ 12 h 689"/>
              <a:gd name="T14" fmla="*/ 120 w 483"/>
              <a:gd name="T15" fmla="*/ 12 h 689"/>
              <a:gd name="T16" fmla="*/ 133 w 483"/>
              <a:gd name="T17" fmla="*/ 24 h 689"/>
              <a:gd name="T18" fmla="*/ 145 w 483"/>
              <a:gd name="T19" fmla="*/ 36 h 689"/>
              <a:gd name="T20" fmla="*/ 157 w 483"/>
              <a:gd name="T21" fmla="*/ 48 h 689"/>
              <a:gd name="T22" fmla="*/ 169 w 483"/>
              <a:gd name="T23" fmla="*/ 60 h 689"/>
              <a:gd name="T24" fmla="*/ 181 w 483"/>
              <a:gd name="T25" fmla="*/ 72 h 689"/>
              <a:gd name="T26" fmla="*/ 193 w 483"/>
              <a:gd name="T27" fmla="*/ 72 h 689"/>
              <a:gd name="T28" fmla="*/ 193 w 483"/>
              <a:gd name="T29" fmla="*/ 72 h 689"/>
              <a:gd name="T30" fmla="*/ 217 w 483"/>
              <a:gd name="T31" fmla="*/ 84 h 689"/>
              <a:gd name="T32" fmla="*/ 253 w 483"/>
              <a:gd name="T33" fmla="*/ 84 h 689"/>
              <a:gd name="T34" fmla="*/ 302 w 483"/>
              <a:gd name="T35" fmla="*/ 84 h 689"/>
              <a:gd name="T36" fmla="*/ 350 w 483"/>
              <a:gd name="T37" fmla="*/ 84 h 689"/>
              <a:gd name="T38" fmla="*/ 374 w 483"/>
              <a:gd name="T39" fmla="*/ 84 h 689"/>
              <a:gd name="T40" fmla="*/ 386 w 483"/>
              <a:gd name="T41" fmla="*/ 84 h 689"/>
              <a:gd name="T42" fmla="*/ 398 w 483"/>
              <a:gd name="T43" fmla="*/ 96 h 689"/>
              <a:gd name="T44" fmla="*/ 422 w 483"/>
              <a:gd name="T45" fmla="*/ 108 h 689"/>
              <a:gd name="T46" fmla="*/ 434 w 483"/>
              <a:gd name="T47" fmla="*/ 120 h 689"/>
              <a:gd name="T48" fmla="*/ 446 w 483"/>
              <a:gd name="T49" fmla="*/ 133 h 689"/>
              <a:gd name="T50" fmla="*/ 459 w 483"/>
              <a:gd name="T51" fmla="*/ 145 h 689"/>
              <a:gd name="T52" fmla="*/ 459 w 483"/>
              <a:gd name="T53" fmla="*/ 169 h 689"/>
              <a:gd name="T54" fmla="*/ 471 w 483"/>
              <a:gd name="T55" fmla="*/ 193 h 689"/>
              <a:gd name="T56" fmla="*/ 483 w 483"/>
              <a:gd name="T57" fmla="*/ 205 h 689"/>
              <a:gd name="T58" fmla="*/ 483 w 483"/>
              <a:gd name="T59" fmla="*/ 241 h 689"/>
              <a:gd name="T60" fmla="*/ 483 w 483"/>
              <a:gd name="T61" fmla="*/ 253 h 689"/>
              <a:gd name="T62" fmla="*/ 434 w 483"/>
              <a:gd name="T63" fmla="*/ 386 h 689"/>
              <a:gd name="T64" fmla="*/ 362 w 483"/>
              <a:gd name="T65" fmla="*/ 423 h 689"/>
              <a:gd name="T66" fmla="*/ 314 w 483"/>
              <a:gd name="T67" fmla="*/ 459 h 689"/>
              <a:gd name="T68" fmla="*/ 277 w 483"/>
              <a:gd name="T69" fmla="*/ 556 h 689"/>
              <a:gd name="T70" fmla="*/ 217 w 483"/>
              <a:gd name="T71" fmla="*/ 604 h 689"/>
              <a:gd name="T72" fmla="*/ 181 w 483"/>
              <a:gd name="T73" fmla="*/ 640 h 689"/>
              <a:gd name="T74" fmla="*/ 133 w 483"/>
              <a:gd name="T75" fmla="*/ 689 h 689"/>
              <a:gd name="T76" fmla="*/ 72 w 483"/>
              <a:gd name="T77" fmla="*/ 664 h 689"/>
              <a:gd name="T78" fmla="*/ 36 w 483"/>
              <a:gd name="T79" fmla="*/ 652 h 689"/>
              <a:gd name="T80" fmla="*/ 72 w 483"/>
              <a:gd name="T81" fmla="*/ 604 h 689"/>
              <a:gd name="T82" fmla="*/ 96 w 483"/>
              <a:gd name="T83" fmla="*/ 471 h 6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483" h="689">
                <a:moveTo>
                  <a:pt x="96" y="471"/>
                </a:moveTo>
                <a:lnTo>
                  <a:pt x="108" y="362"/>
                </a:lnTo>
                <a:lnTo>
                  <a:pt x="84" y="362"/>
                </a:lnTo>
                <a:lnTo>
                  <a:pt x="72" y="314"/>
                </a:lnTo>
                <a:lnTo>
                  <a:pt x="24" y="302"/>
                </a:lnTo>
                <a:lnTo>
                  <a:pt x="0" y="145"/>
                </a:lnTo>
                <a:lnTo>
                  <a:pt x="24" y="120"/>
                </a:lnTo>
                <a:lnTo>
                  <a:pt x="24" y="84"/>
                </a:lnTo>
                <a:lnTo>
                  <a:pt x="48" y="72"/>
                </a:lnTo>
                <a:lnTo>
                  <a:pt x="60" y="0"/>
                </a:lnTo>
                <a:lnTo>
                  <a:pt x="84" y="0"/>
                </a:lnTo>
                <a:lnTo>
                  <a:pt x="84" y="12"/>
                </a:lnTo>
                <a:lnTo>
                  <a:pt x="96" y="12"/>
                </a:lnTo>
                <a:lnTo>
                  <a:pt x="108" y="12"/>
                </a:lnTo>
                <a:lnTo>
                  <a:pt x="120" y="12"/>
                </a:lnTo>
                <a:lnTo>
                  <a:pt x="120" y="12"/>
                </a:lnTo>
                <a:lnTo>
                  <a:pt x="133" y="24"/>
                </a:lnTo>
                <a:lnTo>
                  <a:pt x="133" y="24"/>
                </a:lnTo>
                <a:lnTo>
                  <a:pt x="145" y="24"/>
                </a:lnTo>
                <a:lnTo>
                  <a:pt x="145" y="36"/>
                </a:lnTo>
                <a:lnTo>
                  <a:pt x="157" y="36"/>
                </a:lnTo>
                <a:lnTo>
                  <a:pt x="157" y="48"/>
                </a:lnTo>
                <a:lnTo>
                  <a:pt x="169" y="48"/>
                </a:lnTo>
                <a:lnTo>
                  <a:pt x="169" y="60"/>
                </a:lnTo>
                <a:lnTo>
                  <a:pt x="169" y="60"/>
                </a:lnTo>
                <a:lnTo>
                  <a:pt x="181" y="72"/>
                </a:lnTo>
                <a:lnTo>
                  <a:pt x="181" y="72"/>
                </a:lnTo>
                <a:lnTo>
                  <a:pt x="193" y="72"/>
                </a:lnTo>
                <a:lnTo>
                  <a:pt x="193" y="72"/>
                </a:lnTo>
                <a:lnTo>
                  <a:pt x="193" y="72"/>
                </a:lnTo>
                <a:lnTo>
                  <a:pt x="205" y="72"/>
                </a:lnTo>
                <a:lnTo>
                  <a:pt x="217" y="84"/>
                </a:lnTo>
                <a:lnTo>
                  <a:pt x="241" y="84"/>
                </a:lnTo>
                <a:lnTo>
                  <a:pt x="253" y="84"/>
                </a:lnTo>
                <a:lnTo>
                  <a:pt x="277" y="84"/>
                </a:lnTo>
                <a:lnTo>
                  <a:pt x="302" y="84"/>
                </a:lnTo>
                <a:lnTo>
                  <a:pt x="314" y="84"/>
                </a:lnTo>
                <a:lnTo>
                  <a:pt x="350" y="84"/>
                </a:lnTo>
                <a:lnTo>
                  <a:pt x="362" y="84"/>
                </a:lnTo>
                <a:lnTo>
                  <a:pt x="374" y="84"/>
                </a:lnTo>
                <a:lnTo>
                  <a:pt x="386" y="84"/>
                </a:lnTo>
                <a:lnTo>
                  <a:pt x="386" y="84"/>
                </a:lnTo>
                <a:lnTo>
                  <a:pt x="386" y="96"/>
                </a:lnTo>
                <a:lnTo>
                  <a:pt x="398" y="96"/>
                </a:lnTo>
                <a:lnTo>
                  <a:pt x="398" y="96"/>
                </a:lnTo>
                <a:lnTo>
                  <a:pt x="422" y="108"/>
                </a:lnTo>
                <a:lnTo>
                  <a:pt x="422" y="108"/>
                </a:lnTo>
                <a:lnTo>
                  <a:pt x="434" y="120"/>
                </a:lnTo>
                <a:lnTo>
                  <a:pt x="446" y="133"/>
                </a:lnTo>
                <a:lnTo>
                  <a:pt x="446" y="133"/>
                </a:lnTo>
                <a:lnTo>
                  <a:pt x="446" y="133"/>
                </a:lnTo>
                <a:lnTo>
                  <a:pt x="459" y="145"/>
                </a:lnTo>
                <a:lnTo>
                  <a:pt x="459" y="157"/>
                </a:lnTo>
                <a:lnTo>
                  <a:pt x="459" y="169"/>
                </a:lnTo>
                <a:lnTo>
                  <a:pt x="471" y="181"/>
                </a:lnTo>
                <a:lnTo>
                  <a:pt x="471" y="193"/>
                </a:lnTo>
                <a:lnTo>
                  <a:pt x="471" y="205"/>
                </a:lnTo>
                <a:lnTo>
                  <a:pt x="483" y="205"/>
                </a:lnTo>
                <a:lnTo>
                  <a:pt x="483" y="217"/>
                </a:lnTo>
                <a:lnTo>
                  <a:pt x="483" y="241"/>
                </a:lnTo>
                <a:lnTo>
                  <a:pt x="483" y="253"/>
                </a:lnTo>
                <a:lnTo>
                  <a:pt x="483" y="253"/>
                </a:lnTo>
                <a:lnTo>
                  <a:pt x="422" y="338"/>
                </a:lnTo>
                <a:lnTo>
                  <a:pt x="434" y="386"/>
                </a:lnTo>
                <a:lnTo>
                  <a:pt x="398" y="411"/>
                </a:lnTo>
                <a:lnTo>
                  <a:pt x="362" y="423"/>
                </a:lnTo>
                <a:lnTo>
                  <a:pt x="350" y="447"/>
                </a:lnTo>
                <a:lnTo>
                  <a:pt x="314" y="459"/>
                </a:lnTo>
                <a:lnTo>
                  <a:pt x="314" y="544"/>
                </a:lnTo>
                <a:lnTo>
                  <a:pt x="277" y="556"/>
                </a:lnTo>
                <a:lnTo>
                  <a:pt x="253" y="568"/>
                </a:lnTo>
                <a:lnTo>
                  <a:pt x="217" y="604"/>
                </a:lnTo>
                <a:lnTo>
                  <a:pt x="217" y="628"/>
                </a:lnTo>
                <a:lnTo>
                  <a:pt x="181" y="640"/>
                </a:lnTo>
                <a:lnTo>
                  <a:pt x="181" y="676"/>
                </a:lnTo>
                <a:lnTo>
                  <a:pt x="133" y="689"/>
                </a:lnTo>
                <a:lnTo>
                  <a:pt x="120" y="664"/>
                </a:lnTo>
                <a:lnTo>
                  <a:pt x="72" y="664"/>
                </a:lnTo>
                <a:lnTo>
                  <a:pt x="60" y="652"/>
                </a:lnTo>
                <a:lnTo>
                  <a:pt x="36" y="652"/>
                </a:lnTo>
                <a:lnTo>
                  <a:pt x="36" y="604"/>
                </a:lnTo>
                <a:lnTo>
                  <a:pt x="72" y="604"/>
                </a:lnTo>
                <a:lnTo>
                  <a:pt x="72" y="531"/>
                </a:lnTo>
                <a:lnTo>
                  <a:pt x="96" y="471"/>
                </a:lnTo>
                <a:close/>
              </a:path>
            </a:pathLst>
          </a:custGeom>
          <a:solidFill>
            <a:srgbClr val="AFD4EF"/>
          </a:solidFill>
          <a:ln w="19050">
            <a:solidFill>
              <a:schemeClr val="accent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ca-ES"/>
          </a:p>
        </p:txBody>
      </p:sp>
      <p:sp>
        <p:nvSpPr>
          <p:cNvPr id="499762" name="Text Box 50"/>
          <p:cNvSpPr txBox="1">
            <a:spLocks noChangeArrowheads="1"/>
          </p:cNvSpPr>
          <p:nvPr/>
        </p:nvSpPr>
        <p:spPr bwMode="auto">
          <a:xfrm>
            <a:off x="7761288" y="5013327"/>
            <a:ext cx="1722437" cy="760413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ca-ES" sz="1000" b="0" dirty="0">
                <a:latin typeface="Helvetica Light*" pitchFamily="2" charset="0"/>
              </a:rPr>
              <a:t>Seu central</a:t>
            </a:r>
          </a:p>
          <a:p>
            <a:pPr eaLnBrk="1" hangingPunct="1">
              <a:spcBef>
                <a:spcPct val="50000"/>
              </a:spcBef>
            </a:pPr>
            <a:r>
              <a:rPr lang="ca-ES" sz="1000" b="0" dirty="0">
                <a:latin typeface="Helvetica Light*" pitchFamily="2" charset="0"/>
              </a:rPr>
              <a:t>Seu territorial </a:t>
            </a:r>
            <a:r>
              <a:rPr lang="ca-ES" sz="1000" b="0" dirty="0" smtClean="0">
                <a:latin typeface="Helvetica Light*" pitchFamily="2" charset="0"/>
              </a:rPr>
              <a:t>11/12</a:t>
            </a:r>
            <a:endParaRPr lang="ca-ES" sz="1000" b="0" dirty="0">
              <a:latin typeface="Helvetica Light*" pitchFamily="2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ca-ES" sz="1000" b="0" dirty="0">
                <a:latin typeface="Helvetica Light*" pitchFamily="2" charset="0"/>
              </a:rPr>
              <a:t>Seus territorials </a:t>
            </a:r>
            <a:r>
              <a:rPr lang="ca-ES" sz="1000" b="0" dirty="0" smtClean="0">
                <a:latin typeface="Helvetica Light*" pitchFamily="2" charset="0"/>
              </a:rPr>
              <a:t>05/11</a:t>
            </a:r>
            <a:r>
              <a:rPr lang="ca-ES" sz="1000" b="0" dirty="0" smtClean="0">
                <a:latin typeface="Arial Narrow" pitchFamily="34" charset="0"/>
              </a:rPr>
              <a:t>   </a:t>
            </a:r>
            <a:endParaRPr lang="ca-ES" sz="1000" b="0" dirty="0">
              <a:latin typeface="Arial Narrow" pitchFamily="34" charset="0"/>
            </a:endParaRPr>
          </a:p>
          <a:p>
            <a:pPr eaLnBrk="1" hangingPunct="1">
              <a:lnSpc>
                <a:spcPct val="70000"/>
              </a:lnSpc>
              <a:spcBef>
                <a:spcPct val="50000"/>
              </a:spcBef>
            </a:pPr>
            <a:endParaRPr lang="ca-ES" sz="300" b="0" dirty="0">
              <a:latin typeface="Arial Narrow" pitchFamily="34" charset="0"/>
            </a:endParaRPr>
          </a:p>
        </p:txBody>
      </p:sp>
      <p:sp>
        <p:nvSpPr>
          <p:cNvPr id="499763" name="Oval 51"/>
          <p:cNvSpPr>
            <a:spLocks noChangeArrowheads="1"/>
          </p:cNvSpPr>
          <p:nvPr/>
        </p:nvSpPr>
        <p:spPr bwMode="auto">
          <a:xfrm>
            <a:off x="9194799" y="5546725"/>
            <a:ext cx="88901" cy="71438"/>
          </a:xfrm>
          <a:prstGeom prst="ellipse">
            <a:avLst/>
          </a:prstGeom>
          <a:solidFill>
            <a:srgbClr val="AFD4EF"/>
          </a:solidFill>
          <a:ln w="38100">
            <a:solidFill>
              <a:srgbClr val="AFD4E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ca-ES"/>
          </a:p>
        </p:txBody>
      </p:sp>
      <p:sp>
        <p:nvSpPr>
          <p:cNvPr id="499764" name="Oval 52"/>
          <p:cNvSpPr>
            <a:spLocks noChangeArrowheads="1"/>
          </p:cNvSpPr>
          <p:nvPr/>
        </p:nvSpPr>
        <p:spPr bwMode="auto">
          <a:xfrm>
            <a:off x="9123363" y="5330825"/>
            <a:ext cx="88901" cy="71438"/>
          </a:xfrm>
          <a:prstGeom prst="ellipse">
            <a:avLst/>
          </a:prstGeom>
          <a:solidFill>
            <a:srgbClr val="EEFB77"/>
          </a:solidFill>
          <a:ln w="38100">
            <a:solidFill>
              <a:srgbClr val="EEFB77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a-ES"/>
          </a:p>
        </p:txBody>
      </p:sp>
      <p:sp>
        <p:nvSpPr>
          <p:cNvPr id="499765" name="Oval 53"/>
          <p:cNvSpPr>
            <a:spLocks noChangeArrowheads="1"/>
          </p:cNvSpPr>
          <p:nvPr/>
        </p:nvSpPr>
        <p:spPr bwMode="auto">
          <a:xfrm>
            <a:off x="8691563" y="5113340"/>
            <a:ext cx="88901" cy="71437"/>
          </a:xfrm>
          <a:prstGeom prst="ellipse">
            <a:avLst/>
          </a:prstGeom>
          <a:solidFill>
            <a:srgbClr val="FF0000"/>
          </a:solidFill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031437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951B18-52AB-4DC6-A52B-7AFCA8340D50}" type="slidenum">
              <a:rPr lang="es-ES_tradnl"/>
              <a:pPr/>
              <a:t>20</a:t>
            </a:fld>
            <a:endParaRPr lang="es-ES_tradnl"/>
          </a:p>
        </p:txBody>
      </p:sp>
      <p:sp>
        <p:nvSpPr>
          <p:cNvPr id="509954" name="Rectangle 2"/>
          <p:cNvSpPr>
            <a:spLocks noChangeArrowheads="1"/>
          </p:cNvSpPr>
          <p:nvPr/>
        </p:nvSpPr>
        <p:spPr bwMode="auto">
          <a:xfrm>
            <a:off x="228600" y="222250"/>
            <a:ext cx="6934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ca-ES" sz="2800" dirty="0">
                <a:solidFill>
                  <a:schemeClr val="bg1"/>
                </a:solidFill>
                <a:latin typeface="Arial" charset="0"/>
              </a:rPr>
              <a:t>Educació.  Escola del Consum a </a:t>
            </a:r>
            <a:r>
              <a:rPr lang="ca-ES" sz="2800" dirty="0" smtClean="0">
                <a:solidFill>
                  <a:schemeClr val="bg1"/>
                </a:solidFill>
                <a:latin typeface="Arial" charset="0"/>
              </a:rPr>
              <a:t>Girona</a:t>
            </a:r>
            <a:endParaRPr lang="ca-ES" sz="2800" dirty="0">
              <a:solidFill>
                <a:schemeClr val="bg1"/>
              </a:solidFill>
              <a:latin typeface="Arial" charset="0"/>
            </a:endParaRPr>
          </a:p>
        </p:txBody>
      </p:sp>
      <p:graphicFrame>
        <p:nvGraphicFramePr>
          <p:cNvPr id="2" name="Object 3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444529336"/>
              </p:ext>
            </p:extLst>
          </p:nvPr>
        </p:nvGraphicFramePr>
        <p:xfrm>
          <a:off x="632520" y="1916832"/>
          <a:ext cx="6694488" cy="4232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09956" name="Text Box 4"/>
          <p:cNvSpPr txBox="1">
            <a:spLocks noChangeArrowheads="1"/>
          </p:cNvSpPr>
          <p:nvPr/>
        </p:nvSpPr>
        <p:spPr bwMode="auto">
          <a:xfrm>
            <a:off x="849313" y="1412875"/>
            <a:ext cx="840486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ES" sz="1800" b="1" dirty="0">
                <a:latin typeface="Arial" charset="0"/>
              </a:rPr>
              <a:t>Nombre </a:t>
            </a:r>
            <a:r>
              <a:rPr lang="es-ES" sz="1800" b="1" dirty="0" err="1">
                <a:latin typeface="Arial" charset="0"/>
              </a:rPr>
              <a:t>d’alumnes</a:t>
            </a:r>
            <a:r>
              <a:rPr lang="es-ES" sz="1800" b="1" dirty="0">
                <a:latin typeface="Arial" charset="0"/>
              </a:rPr>
              <a:t> a la </a:t>
            </a:r>
            <a:r>
              <a:rPr lang="es-ES" sz="1800" b="1" dirty="0" err="1">
                <a:latin typeface="Arial" charset="0"/>
              </a:rPr>
              <a:t>seu</a:t>
            </a:r>
            <a:r>
              <a:rPr lang="es-ES" sz="1800" b="1" dirty="0">
                <a:latin typeface="Arial" charset="0"/>
              </a:rPr>
              <a:t> territorial  de </a:t>
            </a:r>
            <a:r>
              <a:rPr lang="es-ES" sz="1800" b="1" dirty="0" err="1">
                <a:latin typeface="Arial" charset="0"/>
              </a:rPr>
              <a:t>l’ECC</a:t>
            </a:r>
            <a:r>
              <a:rPr lang="es-ES" sz="1800" b="1" dirty="0">
                <a:latin typeface="Arial" charset="0"/>
              </a:rPr>
              <a:t> de la </a:t>
            </a:r>
            <a:r>
              <a:rPr lang="es-ES" sz="1800" b="1" dirty="0" err="1">
                <a:latin typeface="Arial" charset="0"/>
              </a:rPr>
              <a:t>demarcació</a:t>
            </a:r>
            <a:r>
              <a:rPr lang="es-ES" sz="1800" b="1" dirty="0">
                <a:latin typeface="Arial" charset="0"/>
              </a:rPr>
              <a:t> de </a:t>
            </a:r>
            <a:r>
              <a:rPr lang="es-ES" sz="1800" b="1" dirty="0" smtClean="0">
                <a:latin typeface="Arial" charset="0"/>
              </a:rPr>
              <a:t>Girona</a:t>
            </a:r>
            <a:endParaRPr lang="ca-ES" sz="1400" b="1" dirty="0">
              <a:latin typeface="Arial" charset="0"/>
            </a:endParaRPr>
          </a:p>
        </p:txBody>
      </p:sp>
      <p:sp>
        <p:nvSpPr>
          <p:cNvPr id="8" name="Rectangle 5"/>
          <p:cNvSpPr txBox="1">
            <a:spLocks noChangeArrowheads="1"/>
          </p:cNvSpPr>
          <p:nvPr/>
        </p:nvSpPr>
        <p:spPr>
          <a:xfrm>
            <a:off x="7185025" y="2133600"/>
            <a:ext cx="2447925" cy="4319736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600"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 b="1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600" b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 b="1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</a:pPr>
            <a:r>
              <a:rPr lang="es-ES" sz="1200" dirty="0" err="1" smtClean="0"/>
              <a:t>Curs</a:t>
            </a:r>
            <a:r>
              <a:rPr lang="es-ES" sz="1200" dirty="0" smtClean="0"/>
              <a:t> 2007-2008:</a:t>
            </a:r>
          </a:p>
          <a:p>
            <a:pPr lvl="1">
              <a:lnSpc>
                <a:spcPct val="80000"/>
              </a:lnSpc>
            </a:pPr>
            <a:r>
              <a:rPr lang="es-ES" sz="1200" dirty="0" err="1" smtClean="0"/>
              <a:t>Gironès</a:t>
            </a:r>
            <a:endParaRPr lang="es-ES" sz="1200" dirty="0" smtClean="0"/>
          </a:p>
          <a:p>
            <a:pPr lvl="1">
              <a:lnSpc>
                <a:spcPct val="80000"/>
              </a:lnSpc>
            </a:pPr>
            <a:r>
              <a:rPr lang="es-ES" sz="1200" dirty="0" smtClean="0"/>
              <a:t>La Selva</a:t>
            </a:r>
          </a:p>
          <a:p>
            <a:pPr>
              <a:lnSpc>
                <a:spcPct val="80000"/>
              </a:lnSpc>
            </a:pPr>
            <a:r>
              <a:rPr lang="es-ES" sz="1200" dirty="0" err="1" smtClean="0"/>
              <a:t>Curs</a:t>
            </a:r>
            <a:r>
              <a:rPr lang="es-ES" sz="1200" dirty="0" smtClean="0"/>
              <a:t> 2008-2009</a:t>
            </a:r>
          </a:p>
          <a:p>
            <a:pPr lvl="1">
              <a:lnSpc>
                <a:spcPct val="80000"/>
              </a:lnSpc>
            </a:pPr>
            <a:r>
              <a:rPr lang="es-ES" sz="1200" dirty="0" err="1" smtClean="0"/>
              <a:t>Alt</a:t>
            </a:r>
            <a:r>
              <a:rPr lang="es-ES" sz="1200" dirty="0" smtClean="0"/>
              <a:t> </a:t>
            </a:r>
            <a:r>
              <a:rPr lang="es-ES" sz="1200" dirty="0" err="1" smtClean="0"/>
              <a:t>Empordà</a:t>
            </a:r>
            <a:endParaRPr lang="es-ES" sz="1200" dirty="0" smtClean="0"/>
          </a:p>
          <a:p>
            <a:pPr lvl="1">
              <a:lnSpc>
                <a:spcPct val="80000"/>
              </a:lnSpc>
            </a:pPr>
            <a:r>
              <a:rPr lang="es-ES" sz="1200" dirty="0" err="1" smtClean="0"/>
              <a:t>Garrotxa</a:t>
            </a:r>
            <a:endParaRPr lang="es-ES" sz="1200" dirty="0" smtClean="0"/>
          </a:p>
          <a:p>
            <a:pPr lvl="1">
              <a:lnSpc>
                <a:spcPct val="80000"/>
              </a:lnSpc>
            </a:pPr>
            <a:r>
              <a:rPr lang="es-ES" sz="1200" dirty="0" smtClean="0"/>
              <a:t>Pla de </a:t>
            </a:r>
            <a:r>
              <a:rPr lang="es-ES" sz="1200" dirty="0" err="1" smtClean="0"/>
              <a:t>l’Estany</a:t>
            </a:r>
            <a:endParaRPr lang="es-ES" sz="1200" dirty="0" smtClean="0"/>
          </a:p>
          <a:p>
            <a:pPr>
              <a:lnSpc>
                <a:spcPct val="80000"/>
              </a:lnSpc>
            </a:pPr>
            <a:r>
              <a:rPr lang="es-ES" sz="1200" dirty="0" err="1" smtClean="0"/>
              <a:t>Curs</a:t>
            </a:r>
            <a:r>
              <a:rPr lang="es-ES" sz="1200" dirty="0" smtClean="0"/>
              <a:t> 2009-2010</a:t>
            </a:r>
          </a:p>
          <a:p>
            <a:pPr lvl="1">
              <a:lnSpc>
                <a:spcPct val="80000"/>
              </a:lnSpc>
            </a:pPr>
            <a:r>
              <a:rPr lang="es-ES" sz="1200" dirty="0" err="1" smtClean="0"/>
              <a:t>Baix</a:t>
            </a:r>
            <a:r>
              <a:rPr lang="es-ES" sz="1200" dirty="0" smtClean="0"/>
              <a:t> </a:t>
            </a:r>
            <a:r>
              <a:rPr lang="es-ES" sz="1200" dirty="0" err="1" smtClean="0"/>
              <a:t>Empordà</a:t>
            </a:r>
            <a:endParaRPr lang="es-ES" sz="1200" dirty="0" smtClean="0"/>
          </a:p>
          <a:p>
            <a:pPr lvl="1">
              <a:lnSpc>
                <a:spcPct val="80000"/>
              </a:lnSpc>
            </a:pPr>
            <a:r>
              <a:rPr lang="es-ES" sz="1200" dirty="0" err="1" smtClean="0"/>
              <a:t>Gironès</a:t>
            </a:r>
            <a:endParaRPr lang="es-ES" sz="1200" dirty="0" smtClean="0"/>
          </a:p>
          <a:p>
            <a:pPr lvl="1">
              <a:lnSpc>
                <a:spcPct val="80000"/>
              </a:lnSpc>
            </a:pPr>
            <a:r>
              <a:rPr lang="es-ES" sz="1200" dirty="0" err="1" smtClean="0"/>
              <a:t>Ripollès</a:t>
            </a:r>
            <a:endParaRPr lang="es-ES" sz="1200" dirty="0" smtClean="0"/>
          </a:p>
          <a:p>
            <a:pPr>
              <a:lnSpc>
                <a:spcPct val="80000"/>
              </a:lnSpc>
            </a:pPr>
            <a:r>
              <a:rPr lang="ca-ES" sz="1200" dirty="0" smtClean="0"/>
              <a:t>Curs 2010-2011:</a:t>
            </a:r>
          </a:p>
          <a:p>
            <a:pPr lvl="1">
              <a:lnSpc>
                <a:spcPct val="80000"/>
              </a:lnSpc>
            </a:pPr>
            <a:r>
              <a:rPr lang="ca-ES" sz="1200" dirty="0" smtClean="0"/>
              <a:t>Garrotxa</a:t>
            </a:r>
          </a:p>
          <a:p>
            <a:pPr lvl="1">
              <a:lnSpc>
                <a:spcPct val="80000"/>
              </a:lnSpc>
            </a:pPr>
            <a:r>
              <a:rPr lang="ca-ES" sz="1200" dirty="0" smtClean="0"/>
              <a:t>Alt Empordà</a:t>
            </a:r>
          </a:p>
          <a:p>
            <a:pPr lvl="1">
              <a:lnSpc>
                <a:spcPct val="80000"/>
              </a:lnSpc>
            </a:pPr>
            <a:r>
              <a:rPr lang="ca-ES" sz="1200" dirty="0" smtClean="0"/>
              <a:t>Pla de l’Estany</a:t>
            </a:r>
          </a:p>
          <a:p>
            <a:pPr>
              <a:lnSpc>
                <a:spcPct val="80000"/>
              </a:lnSpc>
            </a:pPr>
            <a:r>
              <a:rPr lang="ca-ES" sz="1200" dirty="0"/>
              <a:t>Curs 2010-2011:</a:t>
            </a:r>
          </a:p>
          <a:p>
            <a:pPr lvl="1">
              <a:lnSpc>
                <a:spcPct val="80000"/>
              </a:lnSpc>
            </a:pPr>
            <a:r>
              <a:rPr lang="ca-ES" sz="1200" dirty="0" smtClean="0"/>
              <a:t>Gironès</a:t>
            </a:r>
            <a:endParaRPr lang="ca-ES" sz="1200" dirty="0"/>
          </a:p>
          <a:p>
            <a:pPr lvl="1">
              <a:lnSpc>
                <a:spcPct val="80000"/>
              </a:lnSpc>
            </a:pPr>
            <a:r>
              <a:rPr lang="ca-ES" sz="1200" dirty="0"/>
              <a:t>Alt Empordà</a:t>
            </a:r>
          </a:p>
          <a:p>
            <a:pPr lvl="1">
              <a:lnSpc>
                <a:spcPct val="80000"/>
              </a:lnSpc>
            </a:pPr>
            <a:r>
              <a:rPr lang="es-ES" sz="1200" dirty="0" err="1" smtClean="0"/>
              <a:t>Baix</a:t>
            </a:r>
            <a:r>
              <a:rPr lang="es-ES" sz="1200" dirty="0" smtClean="0"/>
              <a:t> </a:t>
            </a:r>
            <a:r>
              <a:rPr lang="es-ES" sz="1200" dirty="0" err="1" smtClean="0"/>
              <a:t>Empordà</a:t>
            </a:r>
            <a:endParaRPr lang="es-ES" sz="1200" dirty="0" smtClean="0"/>
          </a:p>
          <a:p>
            <a:pPr lvl="1">
              <a:lnSpc>
                <a:spcPct val="80000"/>
              </a:lnSpc>
            </a:pPr>
            <a:r>
              <a:rPr lang="ca-ES" sz="1200" dirty="0" smtClean="0"/>
              <a:t>Garrotxa</a:t>
            </a:r>
          </a:p>
          <a:p>
            <a:pPr lvl="1">
              <a:lnSpc>
                <a:spcPct val="80000"/>
              </a:lnSpc>
            </a:pPr>
            <a:r>
              <a:rPr lang="ca-ES" sz="1200" dirty="0" smtClean="0"/>
              <a:t>La Selva</a:t>
            </a:r>
            <a:endParaRPr lang="es-ES" sz="1200" dirty="0"/>
          </a:p>
          <a:p>
            <a:pPr lvl="1">
              <a:lnSpc>
                <a:spcPct val="80000"/>
              </a:lnSpc>
            </a:pPr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val="2499507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61CAD6B-84D6-490B-AE1E-060DA4F1C273}" type="slidenum">
              <a:rPr lang="es-ES_tradnl"/>
              <a:pPr/>
              <a:t>21</a:t>
            </a:fld>
            <a:endParaRPr lang="es-ES_tradnl"/>
          </a:p>
        </p:txBody>
      </p:sp>
      <p:sp>
        <p:nvSpPr>
          <p:cNvPr id="562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Formació</a:t>
            </a:r>
            <a:endParaRPr lang="es-ES"/>
          </a:p>
        </p:txBody>
      </p:sp>
      <p:sp>
        <p:nvSpPr>
          <p:cNvPr id="562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6536" y="1700808"/>
            <a:ext cx="7622877" cy="3240360"/>
          </a:xfrm>
          <a:noFill/>
          <a:ln/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indent="0">
              <a:buNone/>
            </a:pPr>
            <a:r>
              <a:rPr lang="ca-ES" sz="2000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Sessions informatives per a persones consumidores:</a:t>
            </a:r>
          </a:p>
          <a:p>
            <a:pPr lvl="1"/>
            <a:r>
              <a:rPr lang="ca-ES" sz="2000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2012: 13 </a:t>
            </a:r>
            <a:r>
              <a:rPr lang="ca-ES" sz="2000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sessions i </a:t>
            </a:r>
            <a:r>
              <a:rPr lang="ca-ES" sz="2000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408 </a:t>
            </a:r>
            <a:r>
              <a:rPr lang="ca-ES" sz="2000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assistents</a:t>
            </a:r>
          </a:p>
          <a:p>
            <a:pPr lvl="1"/>
            <a:r>
              <a:rPr lang="ca-ES" sz="2000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2011: </a:t>
            </a:r>
            <a:r>
              <a:rPr lang="ca-ES" sz="2000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11 </a:t>
            </a:r>
            <a:r>
              <a:rPr lang="ca-ES" sz="2000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sessions i </a:t>
            </a:r>
            <a:r>
              <a:rPr lang="ca-ES" sz="2000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274 assistents</a:t>
            </a:r>
          </a:p>
          <a:p>
            <a:pPr lvl="1"/>
            <a:endParaRPr lang="ca-ES" sz="2000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lvl="1"/>
            <a:endParaRPr lang="ca-ES" sz="2000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ca-ES" sz="2000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Sessions informatives a comerciants:</a:t>
            </a:r>
          </a:p>
          <a:p>
            <a:pPr lvl="1"/>
            <a:r>
              <a:rPr lang="ca-ES" sz="2000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2012: 10 </a:t>
            </a:r>
            <a:r>
              <a:rPr lang="ca-ES" sz="2000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sessions i </a:t>
            </a:r>
            <a:r>
              <a:rPr lang="ca-ES" sz="2000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173 </a:t>
            </a:r>
            <a:r>
              <a:rPr lang="ca-ES" sz="2000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assistents </a:t>
            </a:r>
          </a:p>
          <a:p>
            <a:pPr lvl="1"/>
            <a:r>
              <a:rPr lang="ca-ES" sz="2000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2011: </a:t>
            </a:r>
            <a:r>
              <a:rPr lang="ca-ES" sz="2000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19 </a:t>
            </a:r>
            <a:r>
              <a:rPr lang="ca-ES" sz="2000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sessions i </a:t>
            </a:r>
            <a:r>
              <a:rPr lang="ca-ES" sz="2000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328 </a:t>
            </a:r>
            <a:r>
              <a:rPr lang="ca-ES" sz="2000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assistents </a:t>
            </a:r>
          </a:p>
        </p:txBody>
      </p:sp>
    </p:spTree>
    <p:extLst>
      <p:ext uri="{BB962C8B-B14F-4D97-AF65-F5344CB8AC3E}">
        <p14:creationId xmlns:p14="http://schemas.microsoft.com/office/powerpoint/2010/main" val="3830148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2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AFADFE-7E7E-4589-9227-76D77C91198E}" type="slidenum">
              <a:rPr lang="es-ES_tradnl"/>
              <a:pPr/>
              <a:t>22</a:t>
            </a:fld>
            <a:endParaRPr lang="es-ES_tradnl"/>
          </a:p>
        </p:txBody>
      </p:sp>
      <p:sp>
        <p:nvSpPr>
          <p:cNvPr id="465922" name="Rectangle 2"/>
          <p:cNvSpPr>
            <a:spLocks noChangeArrowheads="1"/>
          </p:cNvSpPr>
          <p:nvPr/>
        </p:nvSpPr>
        <p:spPr bwMode="auto">
          <a:xfrm>
            <a:off x="0" y="0"/>
            <a:ext cx="9906000" cy="6858000"/>
          </a:xfrm>
          <a:prstGeom prst="rect">
            <a:avLst/>
          </a:prstGeom>
          <a:solidFill>
            <a:srgbClr val="00418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_tradnl" sz="2400" b="0">
                <a:solidFill>
                  <a:srgbClr val="004189"/>
                </a:solidFill>
                <a:latin typeface="Times"/>
              </a:rPr>
              <a:t> </a:t>
            </a:r>
          </a:p>
        </p:txBody>
      </p:sp>
      <p:sp>
        <p:nvSpPr>
          <p:cNvPr id="465925" name="Text Box 5">
            <a:hlinkClick r:id="rId3"/>
          </p:cNvPr>
          <p:cNvSpPr txBox="1">
            <a:spLocks noChangeArrowheads="1"/>
          </p:cNvSpPr>
          <p:nvPr/>
        </p:nvSpPr>
        <p:spPr bwMode="auto">
          <a:xfrm>
            <a:off x="2962467" y="4294837"/>
            <a:ext cx="364734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ca-ES" sz="3600" i="1" dirty="0">
                <a:solidFill>
                  <a:schemeClr val="bg1"/>
                </a:solidFill>
                <a:latin typeface="Arial" charset="0"/>
              </a:rPr>
              <a:t>www.consum.cat</a:t>
            </a:r>
            <a:endParaRPr lang="es-ES_tradnl" sz="3600" i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65927" name="Text Box 7"/>
          <p:cNvSpPr txBox="1">
            <a:spLocks noChangeArrowheads="1"/>
          </p:cNvSpPr>
          <p:nvPr/>
        </p:nvSpPr>
        <p:spPr bwMode="auto">
          <a:xfrm>
            <a:off x="2967540" y="2485345"/>
            <a:ext cx="3650358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s-ES" sz="2000" dirty="0" err="1">
                <a:solidFill>
                  <a:schemeClr val="bg1"/>
                </a:solidFill>
                <a:latin typeface="Arial" charset="0"/>
              </a:rPr>
              <a:t>Agència</a:t>
            </a:r>
            <a:r>
              <a:rPr lang="es-ES" sz="2000" dirty="0">
                <a:solidFill>
                  <a:schemeClr val="bg1"/>
                </a:solidFill>
                <a:latin typeface="Arial" charset="0"/>
              </a:rPr>
              <a:t> Catalana del </a:t>
            </a:r>
            <a:r>
              <a:rPr lang="es-ES" sz="2000" dirty="0" err="1">
                <a:solidFill>
                  <a:schemeClr val="bg1"/>
                </a:solidFill>
                <a:latin typeface="Arial" charset="0"/>
              </a:rPr>
              <a:t>Consum</a:t>
            </a:r>
            <a:endParaRPr lang="es-ES" sz="2000" dirty="0">
              <a:solidFill>
                <a:schemeClr val="bg1"/>
              </a:solidFill>
              <a:latin typeface="Arial" charset="0"/>
            </a:endParaRPr>
          </a:p>
          <a:p>
            <a:pPr algn="ctr"/>
            <a:r>
              <a:rPr lang="es-ES" sz="2000" dirty="0" err="1" smtClean="0">
                <a:solidFill>
                  <a:schemeClr val="bg1"/>
                </a:solidFill>
                <a:latin typeface="Arial" charset="0"/>
              </a:rPr>
              <a:t>Plaça</a:t>
            </a:r>
            <a:r>
              <a:rPr lang="es-ES" sz="2000" dirty="0" smtClean="0">
                <a:solidFill>
                  <a:schemeClr val="bg1"/>
                </a:solidFill>
                <a:latin typeface="Arial" charset="0"/>
              </a:rPr>
              <a:t> de </a:t>
            </a:r>
            <a:r>
              <a:rPr lang="es-ES" sz="2000" dirty="0" err="1" smtClean="0">
                <a:solidFill>
                  <a:schemeClr val="bg1"/>
                </a:solidFill>
                <a:latin typeface="Arial" charset="0"/>
              </a:rPr>
              <a:t>Pompeu</a:t>
            </a:r>
            <a:r>
              <a:rPr lang="es-ES" sz="2000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s-ES" sz="2000" dirty="0" err="1" smtClean="0">
                <a:solidFill>
                  <a:schemeClr val="bg1"/>
                </a:solidFill>
                <a:latin typeface="Arial" charset="0"/>
              </a:rPr>
              <a:t>Fabra</a:t>
            </a:r>
            <a:r>
              <a:rPr lang="es-ES" sz="2000" dirty="0" smtClean="0">
                <a:solidFill>
                  <a:schemeClr val="bg1"/>
                </a:solidFill>
                <a:latin typeface="Arial" charset="0"/>
              </a:rPr>
              <a:t>, 1</a:t>
            </a:r>
          </a:p>
          <a:p>
            <a:pPr algn="ctr"/>
            <a:r>
              <a:rPr lang="es-ES" sz="2000" dirty="0" smtClean="0">
                <a:solidFill>
                  <a:schemeClr val="bg1"/>
                </a:solidFill>
              </a:rPr>
              <a:t>Girona</a:t>
            </a:r>
            <a:endParaRPr lang="es-ES" sz="20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3428" y="1030289"/>
            <a:ext cx="10335000" cy="327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10 Imagen"/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040" y="288325"/>
            <a:ext cx="3916800" cy="5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65260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1220BDE-E266-47F1-B785-B15C201D82D7}" type="slidenum">
              <a:rPr lang="es-ES_tradnl"/>
              <a:pPr/>
              <a:t>2</a:t>
            </a:fld>
            <a:endParaRPr lang="es-ES_tradnl"/>
          </a:p>
        </p:txBody>
      </p:sp>
      <p:sp>
        <p:nvSpPr>
          <p:cNvPr id="547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/>
              <a:t>Informació. Consultes</a:t>
            </a:r>
          </a:p>
        </p:txBody>
      </p:sp>
      <p:sp>
        <p:nvSpPr>
          <p:cNvPr id="547845" name="Line 5"/>
          <p:cNvSpPr>
            <a:spLocks noChangeShapeType="1"/>
          </p:cNvSpPr>
          <p:nvPr/>
        </p:nvSpPr>
        <p:spPr bwMode="auto">
          <a:xfrm>
            <a:off x="4881563" y="1773238"/>
            <a:ext cx="0" cy="4464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547846" name="Rectangle 6"/>
          <p:cNvSpPr>
            <a:spLocks noChangeArrowheads="1"/>
          </p:cNvSpPr>
          <p:nvPr/>
        </p:nvSpPr>
        <p:spPr bwMode="auto">
          <a:xfrm>
            <a:off x="5384800" y="1193800"/>
            <a:ext cx="374466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ca-ES" sz="1600" b="1" dirty="0"/>
              <a:t>Consultes ateses a </a:t>
            </a:r>
            <a:r>
              <a:rPr lang="ca-ES" sz="1600" b="1" dirty="0" smtClean="0"/>
              <a:t>Girona: 9,528</a:t>
            </a:r>
            <a:endParaRPr lang="ca-ES" sz="1600" b="1" dirty="0"/>
          </a:p>
        </p:txBody>
      </p:sp>
      <p:graphicFrame>
        <p:nvGraphicFramePr>
          <p:cNvPr id="2" name="Object 7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907489315"/>
              </p:ext>
            </p:extLst>
          </p:nvPr>
        </p:nvGraphicFramePr>
        <p:xfrm>
          <a:off x="5083175" y="1612900"/>
          <a:ext cx="4203700" cy="49124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47848" name="AutoShape 8"/>
          <p:cNvSpPr>
            <a:spLocks noChangeArrowheads="1"/>
          </p:cNvSpPr>
          <p:nvPr/>
        </p:nvSpPr>
        <p:spPr bwMode="auto">
          <a:xfrm>
            <a:off x="8624888" y="1579563"/>
            <a:ext cx="215900" cy="288925"/>
          </a:xfrm>
          <a:prstGeom prst="upArrow">
            <a:avLst>
              <a:gd name="adj1" fmla="val 50000"/>
              <a:gd name="adj2" fmla="val 33456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a-ES"/>
          </a:p>
        </p:txBody>
      </p:sp>
      <p:sp>
        <p:nvSpPr>
          <p:cNvPr id="547849" name="Text Box 9"/>
          <p:cNvSpPr txBox="1">
            <a:spLocks noChangeArrowheads="1"/>
          </p:cNvSpPr>
          <p:nvPr/>
        </p:nvSpPr>
        <p:spPr bwMode="auto">
          <a:xfrm>
            <a:off x="8840788" y="1579563"/>
            <a:ext cx="76655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s-ES_tradnl"/>
            </a:defPPr>
            <a:lvl1pPr eaLnBrk="0" hangingPunct="0">
              <a:defRPr sz="1600" b="1">
                <a:latin typeface="Arial Unicode MS" pitchFamily="34" charset="-128"/>
              </a:defRPr>
            </a:lvl1pPr>
            <a:lvl2pPr eaLnBrk="0" hangingPunct="0">
              <a:defRPr sz="1600" b="1">
                <a:latin typeface="Arial Unicode MS" pitchFamily="34" charset="-128"/>
              </a:defRPr>
            </a:lvl2pPr>
            <a:lvl3pPr eaLnBrk="0" hangingPunct="0">
              <a:defRPr sz="1600" b="1">
                <a:latin typeface="Arial Unicode MS" pitchFamily="34" charset="-128"/>
              </a:defRPr>
            </a:lvl3pPr>
            <a:lvl4pPr eaLnBrk="0" hangingPunct="0">
              <a:defRPr sz="1600" b="1">
                <a:latin typeface="Arial Unicode MS" pitchFamily="34" charset="-128"/>
              </a:defRPr>
            </a:lvl4pPr>
            <a:lvl5pPr eaLnBrk="0" hangingPunct="0">
              <a:defRPr sz="1600" b="1">
                <a:latin typeface="Arial Unicode MS" pitchFamily="34" charset="-128"/>
              </a:defRPr>
            </a:lvl5pPr>
            <a:lvl6pPr>
              <a:defRPr sz="1600" b="1">
                <a:latin typeface="Arial Unicode MS" pitchFamily="34" charset="-128"/>
              </a:defRPr>
            </a:lvl6pPr>
            <a:lvl7pPr>
              <a:defRPr sz="1600" b="1">
                <a:latin typeface="Arial Unicode MS" pitchFamily="34" charset="-128"/>
              </a:defRPr>
            </a:lvl7pPr>
            <a:lvl8pPr>
              <a:defRPr sz="1600" b="1">
                <a:latin typeface="Arial Unicode MS" pitchFamily="34" charset="-128"/>
              </a:defRPr>
            </a:lvl8pPr>
            <a:lvl9pPr>
              <a:defRPr sz="1600" b="1">
                <a:latin typeface="Arial Unicode MS" pitchFamily="34" charset="-128"/>
              </a:defRPr>
            </a:lvl9pPr>
          </a:lstStyle>
          <a:p>
            <a:r>
              <a:rPr lang="ca-ES" b="0" dirty="0" smtClean="0"/>
              <a:t>8,46%</a:t>
            </a:r>
            <a:endParaRPr lang="ca-ES" b="0" dirty="0"/>
          </a:p>
        </p:txBody>
      </p:sp>
      <p:graphicFrame>
        <p:nvGraphicFramePr>
          <p:cNvPr id="3" name="Object 11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510090859"/>
              </p:ext>
            </p:extLst>
          </p:nvPr>
        </p:nvGraphicFramePr>
        <p:xfrm>
          <a:off x="488950" y="1532354"/>
          <a:ext cx="4198938" cy="51338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47852" name="Rectangle 12"/>
          <p:cNvSpPr>
            <a:spLocks noChangeArrowheads="1"/>
          </p:cNvSpPr>
          <p:nvPr/>
        </p:nvSpPr>
        <p:spPr bwMode="auto">
          <a:xfrm>
            <a:off x="488950" y="1196975"/>
            <a:ext cx="44640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ca-ES" sz="1600" b="1" dirty="0"/>
              <a:t>Consultes. Totals Catalunya: </a:t>
            </a:r>
            <a:r>
              <a:rPr lang="ca-ES" sz="1600" b="1" dirty="0" smtClean="0"/>
              <a:t>43.290</a:t>
            </a:r>
            <a:endParaRPr lang="ca-ES" sz="1600" b="1" dirty="0"/>
          </a:p>
        </p:txBody>
      </p:sp>
    </p:spTree>
    <p:extLst>
      <p:ext uri="{BB962C8B-B14F-4D97-AF65-F5344CB8AC3E}">
        <p14:creationId xmlns:p14="http://schemas.microsoft.com/office/powerpoint/2010/main" val="1346271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951AEAE-CA03-43B4-BB53-207FBF9C0EBD}" type="slidenum">
              <a:rPr lang="es-ES_tradnl"/>
              <a:pPr/>
              <a:t>3</a:t>
            </a:fld>
            <a:endParaRPr lang="es-ES_tradnl"/>
          </a:p>
        </p:txBody>
      </p:sp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Informació. Consultes</a:t>
            </a:r>
          </a:p>
        </p:txBody>
      </p:sp>
      <p:sp>
        <p:nvSpPr>
          <p:cNvPr id="517126" name="Rectangle 6"/>
          <p:cNvSpPr>
            <a:spLocks noChangeArrowheads="1"/>
          </p:cNvSpPr>
          <p:nvPr/>
        </p:nvSpPr>
        <p:spPr bwMode="auto">
          <a:xfrm>
            <a:off x="416496" y="1320085"/>
            <a:ext cx="640871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/>
            <a:r>
              <a:rPr lang="ca-ES" sz="1600" b="1" dirty="0" smtClean="0"/>
              <a:t>Consultes </a:t>
            </a:r>
            <a:r>
              <a:rPr lang="ca-ES" sz="1600" b="1" dirty="0"/>
              <a:t>ateses a l’ACC a </a:t>
            </a:r>
            <a:r>
              <a:rPr lang="ca-ES" sz="1600" b="1" dirty="0" smtClean="0"/>
              <a:t>Girona al 2012: 1.586 (2011</a:t>
            </a:r>
            <a:r>
              <a:rPr lang="ca-ES" sz="1600" b="1" dirty="0"/>
              <a:t>: </a:t>
            </a:r>
            <a:r>
              <a:rPr lang="ca-ES" sz="1600" b="1" dirty="0" smtClean="0"/>
              <a:t>1.607)</a:t>
            </a:r>
            <a:endParaRPr lang="ca-ES" sz="1600" b="1" dirty="0"/>
          </a:p>
        </p:txBody>
      </p:sp>
      <p:sp>
        <p:nvSpPr>
          <p:cNvPr id="517128" name="AutoShape 8"/>
          <p:cNvSpPr>
            <a:spLocks noChangeArrowheads="1"/>
          </p:cNvSpPr>
          <p:nvPr/>
        </p:nvSpPr>
        <p:spPr bwMode="auto">
          <a:xfrm rot="10800000">
            <a:off x="7066887" y="1340892"/>
            <a:ext cx="215900" cy="2159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a-ES"/>
          </a:p>
        </p:txBody>
      </p:sp>
      <p:sp>
        <p:nvSpPr>
          <p:cNvPr id="517129" name="Text Box 9"/>
          <p:cNvSpPr txBox="1">
            <a:spLocks noChangeArrowheads="1"/>
          </p:cNvSpPr>
          <p:nvPr/>
        </p:nvSpPr>
        <p:spPr bwMode="auto">
          <a:xfrm>
            <a:off x="7282787" y="1320085"/>
            <a:ext cx="76655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s-ES"/>
            </a:defPPr>
            <a:lvl1pPr eaLnBrk="0" hangingPunct="0">
              <a:defRPr sz="1600" b="1"/>
            </a:lvl1pPr>
          </a:lstStyle>
          <a:p>
            <a:r>
              <a:rPr lang="ca-ES" b="0" dirty="0" smtClean="0"/>
              <a:t>1,31%</a:t>
            </a:r>
            <a:endParaRPr lang="ca-ES" b="0" dirty="0"/>
          </a:p>
        </p:txBody>
      </p:sp>
      <p:graphicFrame>
        <p:nvGraphicFramePr>
          <p:cNvPr id="7" name="6 Gráfico"/>
          <p:cNvGraphicFramePr/>
          <p:nvPr>
            <p:extLst>
              <p:ext uri="{D42A27DB-BD31-4B8C-83A1-F6EECF244321}">
                <p14:modId xmlns:p14="http://schemas.microsoft.com/office/powerpoint/2010/main" val="583518681"/>
              </p:ext>
            </p:extLst>
          </p:nvPr>
        </p:nvGraphicFramePr>
        <p:xfrm>
          <a:off x="1147422" y="1942515"/>
          <a:ext cx="7520132" cy="4402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19959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0822527"/>
              </p:ext>
            </p:extLst>
          </p:nvPr>
        </p:nvGraphicFramePr>
        <p:xfrm>
          <a:off x="704527" y="1716088"/>
          <a:ext cx="8496001" cy="4797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5AABBC5-3185-4556-B23B-CCDC86F58587}" type="slidenum">
              <a:rPr lang="es-ES_tradnl"/>
              <a:pPr/>
              <a:t>4</a:t>
            </a:fld>
            <a:endParaRPr lang="es-ES_tradnl"/>
          </a:p>
        </p:txBody>
      </p:sp>
      <p:sp>
        <p:nvSpPr>
          <p:cNvPr id="440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Reclamacions per sectors</a:t>
            </a:r>
          </a:p>
        </p:txBody>
      </p:sp>
      <p:sp>
        <p:nvSpPr>
          <p:cNvPr id="440324" name="Text Box 4"/>
          <p:cNvSpPr txBox="1">
            <a:spLocks noChangeArrowheads="1"/>
          </p:cNvSpPr>
          <p:nvPr/>
        </p:nvSpPr>
        <p:spPr bwMode="auto">
          <a:xfrm>
            <a:off x="487932" y="1300698"/>
            <a:ext cx="871354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ca-ES" b="1" dirty="0">
                <a:latin typeface="Arial" charset="0"/>
              </a:rPr>
              <a:t>Total reclamacions a la demarcació de </a:t>
            </a:r>
            <a:r>
              <a:rPr lang="ca-ES" b="1" dirty="0" smtClean="0">
                <a:latin typeface="Arial" charset="0"/>
              </a:rPr>
              <a:t>Girona: 3.546 </a:t>
            </a:r>
            <a:r>
              <a:rPr lang="ca-ES" dirty="0">
                <a:latin typeface="Arial" charset="0"/>
              </a:rPr>
              <a:t>(Any </a:t>
            </a:r>
            <a:r>
              <a:rPr lang="ca-ES" dirty="0" smtClean="0">
                <a:latin typeface="Arial" charset="0"/>
              </a:rPr>
              <a:t>2011: 4.024)</a:t>
            </a:r>
            <a:endParaRPr lang="ca-ES" dirty="0">
              <a:latin typeface="Arial" charset="0"/>
            </a:endParaRPr>
          </a:p>
        </p:txBody>
      </p:sp>
      <p:sp>
        <p:nvSpPr>
          <p:cNvPr id="440325" name="AutoShape 5"/>
          <p:cNvSpPr>
            <a:spLocks noChangeArrowheads="1"/>
          </p:cNvSpPr>
          <p:nvPr/>
        </p:nvSpPr>
        <p:spPr bwMode="auto">
          <a:xfrm flipV="1">
            <a:off x="8254729" y="1287615"/>
            <a:ext cx="287338" cy="360362"/>
          </a:xfrm>
          <a:prstGeom prst="upArrow">
            <a:avLst>
              <a:gd name="adj1" fmla="val 50000"/>
              <a:gd name="adj2" fmla="val 31353"/>
            </a:avLst>
          </a:prstGeom>
          <a:solidFill>
            <a:srgbClr val="FF33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a-ES"/>
          </a:p>
        </p:txBody>
      </p:sp>
      <p:sp>
        <p:nvSpPr>
          <p:cNvPr id="440326" name="Text Box 6"/>
          <p:cNvSpPr txBox="1">
            <a:spLocks noChangeArrowheads="1"/>
          </p:cNvSpPr>
          <p:nvPr/>
        </p:nvSpPr>
        <p:spPr bwMode="auto">
          <a:xfrm>
            <a:off x="8481392" y="1287615"/>
            <a:ext cx="94981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ca-ES" dirty="0" smtClean="0"/>
              <a:t>11,88%</a:t>
            </a:r>
            <a:endParaRPr lang="es-ES" dirty="0"/>
          </a:p>
        </p:txBody>
      </p:sp>
      <p:sp>
        <p:nvSpPr>
          <p:cNvPr id="10" name="1 CuadroTexto"/>
          <p:cNvSpPr txBox="1"/>
          <p:nvPr/>
        </p:nvSpPr>
        <p:spPr>
          <a:xfrm>
            <a:off x="488504" y="5733256"/>
            <a:ext cx="1512168" cy="29324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ca-ES" sz="1100" dirty="0" smtClean="0"/>
              <a:t>Gràfic ACC a Girona</a:t>
            </a:r>
            <a:endParaRPr lang="ca-ES" sz="1100" dirty="0"/>
          </a:p>
        </p:txBody>
      </p:sp>
    </p:spTree>
    <p:extLst>
      <p:ext uri="{BB962C8B-B14F-4D97-AF65-F5344CB8AC3E}">
        <p14:creationId xmlns:p14="http://schemas.microsoft.com/office/powerpoint/2010/main" val="128688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2269127"/>
              </p:ext>
            </p:extLst>
          </p:nvPr>
        </p:nvGraphicFramePr>
        <p:xfrm>
          <a:off x="593725" y="1772816"/>
          <a:ext cx="8961786" cy="4797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62B8A2-3FD7-4F20-AA2A-227B3C306BAD}" type="slidenum">
              <a:rPr lang="es-ES_tradnl"/>
              <a:pPr/>
              <a:t>5</a:t>
            </a:fld>
            <a:endParaRPr lang="es-ES_tradnl"/>
          </a:p>
        </p:txBody>
      </p:sp>
      <p:sp>
        <p:nvSpPr>
          <p:cNvPr id="44237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6524600" cy="685800"/>
          </a:xfrm>
        </p:spPr>
        <p:txBody>
          <a:bodyPr/>
          <a:lstStyle/>
          <a:p>
            <a:r>
              <a:rPr lang="ca-ES" dirty="0"/>
              <a:t>Casos resolts per acord de mediació per  sectors</a:t>
            </a:r>
          </a:p>
        </p:txBody>
      </p:sp>
      <p:sp>
        <p:nvSpPr>
          <p:cNvPr id="442374" name="Text Box 6"/>
          <p:cNvSpPr txBox="1">
            <a:spLocks noChangeArrowheads="1"/>
          </p:cNvSpPr>
          <p:nvPr/>
        </p:nvSpPr>
        <p:spPr bwMode="auto">
          <a:xfrm>
            <a:off x="593725" y="1258888"/>
            <a:ext cx="63787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ca-ES" sz="1800" b="1" dirty="0" smtClean="0"/>
              <a:t>1.713 casos </a:t>
            </a:r>
            <a:r>
              <a:rPr lang="ca-ES" sz="1800" b="1" dirty="0"/>
              <a:t>resolts per acord de mediació  </a:t>
            </a:r>
            <a:r>
              <a:rPr lang="ca-ES" b="1" dirty="0"/>
              <a:t>(</a:t>
            </a:r>
            <a:r>
              <a:rPr lang="ca-ES" b="1" dirty="0" smtClean="0"/>
              <a:t>2011:  2.029)</a:t>
            </a:r>
            <a:endParaRPr lang="ca-ES" b="1" dirty="0"/>
          </a:p>
        </p:txBody>
      </p:sp>
      <p:sp>
        <p:nvSpPr>
          <p:cNvPr id="442375" name="AutoShape 7"/>
          <p:cNvSpPr>
            <a:spLocks noChangeArrowheads="1"/>
          </p:cNvSpPr>
          <p:nvPr/>
        </p:nvSpPr>
        <p:spPr bwMode="auto">
          <a:xfrm flipV="1">
            <a:off x="7687394" y="1185863"/>
            <a:ext cx="288925" cy="409575"/>
          </a:xfrm>
          <a:prstGeom prst="upArrow">
            <a:avLst>
              <a:gd name="adj1" fmla="val 50000"/>
              <a:gd name="adj2" fmla="val 35440"/>
            </a:avLst>
          </a:prstGeom>
          <a:solidFill>
            <a:srgbClr val="FF33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a-ES"/>
          </a:p>
        </p:txBody>
      </p:sp>
      <p:sp>
        <p:nvSpPr>
          <p:cNvPr id="442376" name="Text Box 8"/>
          <p:cNvSpPr txBox="1">
            <a:spLocks noChangeArrowheads="1"/>
          </p:cNvSpPr>
          <p:nvPr/>
        </p:nvSpPr>
        <p:spPr bwMode="auto">
          <a:xfrm>
            <a:off x="8049344" y="1258888"/>
            <a:ext cx="88036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ca-ES" sz="1600" dirty="0" smtClean="0"/>
              <a:t>16,07%</a:t>
            </a: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1034123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92F2A3D-1FAC-4E5C-851F-B9BF419F3A7C}" type="slidenum">
              <a:rPr lang="es-ES_tradnl"/>
              <a:pPr/>
              <a:t>6</a:t>
            </a:fld>
            <a:endParaRPr lang="es-ES_tradnl"/>
          </a:p>
        </p:txBody>
      </p:sp>
      <p:sp>
        <p:nvSpPr>
          <p:cNvPr id="487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Gestió de reclamacions</a:t>
            </a:r>
          </a:p>
        </p:txBody>
      </p:sp>
      <p:graphicFrame>
        <p:nvGraphicFramePr>
          <p:cNvPr id="2" name="Object 3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2830936126"/>
              </p:ext>
            </p:extLst>
          </p:nvPr>
        </p:nvGraphicFramePr>
        <p:xfrm>
          <a:off x="466725" y="1319213"/>
          <a:ext cx="8890000" cy="454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87428" name="Text Box 4"/>
          <p:cNvSpPr txBox="1">
            <a:spLocks noChangeArrowheads="1"/>
          </p:cNvSpPr>
          <p:nvPr/>
        </p:nvSpPr>
        <p:spPr bwMode="auto">
          <a:xfrm>
            <a:off x="2648744" y="6067425"/>
            <a:ext cx="507914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ca-ES" b="1" dirty="0"/>
              <a:t>Total: </a:t>
            </a:r>
            <a:r>
              <a:rPr lang="ca-ES" b="1" dirty="0" smtClean="0"/>
              <a:t>3.546 reclamacions </a:t>
            </a:r>
            <a:r>
              <a:rPr lang="ca-ES" b="1" dirty="0"/>
              <a:t>, </a:t>
            </a:r>
            <a:r>
              <a:rPr lang="ca-ES" b="1" dirty="0" smtClean="0"/>
              <a:t>1.713 </a:t>
            </a:r>
            <a:r>
              <a:rPr lang="ca-ES" b="1" dirty="0"/>
              <a:t>mediacions</a:t>
            </a:r>
          </a:p>
        </p:txBody>
      </p:sp>
      <p:sp>
        <p:nvSpPr>
          <p:cNvPr id="487429" name="Text Box 5"/>
          <p:cNvSpPr txBox="1">
            <a:spLocks noChangeArrowheads="1"/>
          </p:cNvSpPr>
          <p:nvPr/>
        </p:nvSpPr>
        <p:spPr bwMode="auto">
          <a:xfrm>
            <a:off x="4513263" y="1268413"/>
            <a:ext cx="92845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ES" b="1" dirty="0" smtClean="0"/>
              <a:t>Girona</a:t>
            </a:r>
            <a:endParaRPr lang="ca-ES" b="1" dirty="0"/>
          </a:p>
        </p:txBody>
      </p:sp>
    </p:spTree>
    <p:extLst>
      <p:ext uri="{BB962C8B-B14F-4D97-AF65-F5344CB8AC3E}">
        <p14:creationId xmlns:p14="http://schemas.microsoft.com/office/powerpoint/2010/main" val="125063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C10741D-E1D1-41F8-B18B-040E09D5EF5F}" type="slidenum">
              <a:rPr lang="es-ES_tradnl"/>
              <a:pPr/>
              <a:t>7</a:t>
            </a:fld>
            <a:endParaRPr lang="es-ES_tradnl"/>
          </a:p>
        </p:txBody>
      </p:sp>
      <p:sp>
        <p:nvSpPr>
          <p:cNvPr id="444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Laudes per sectors</a:t>
            </a:r>
          </a:p>
        </p:txBody>
      </p:sp>
      <p:graphicFrame>
        <p:nvGraphicFramePr>
          <p:cNvPr id="2" name="Object 3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1479905094"/>
              </p:ext>
            </p:extLst>
          </p:nvPr>
        </p:nvGraphicFramePr>
        <p:xfrm>
          <a:off x="1062658" y="1772816"/>
          <a:ext cx="7669213" cy="4530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44420" name="Text Box 4"/>
          <p:cNvSpPr txBox="1">
            <a:spLocks noChangeArrowheads="1"/>
          </p:cNvSpPr>
          <p:nvPr/>
        </p:nvSpPr>
        <p:spPr bwMode="auto">
          <a:xfrm>
            <a:off x="593725" y="1255713"/>
            <a:ext cx="234205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ca-ES" sz="1800" b="1" dirty="0" smtClean="0">
                <a:latin typeface="Arial" charset="0"/>
              </a:rPr>
              <a:t>166 </a:t>
            </a:r>
            <a:r>
              <a:rPr lang="ca-ES" sz="1800" b="1" dirty="0">
                <a:latin typeface="Arial" charset="0"/>
              </a:rPr>
              <a:t>laudes </a:t>
            </a:r>
            <a:r>
              <a:rPr lang="ca-ES" sz="1400" b="1" dirty="0">
                <a:latin typeface="Arial" charset="0"/>
              </a:rPr>
              <a:t>(</a:t>
            </a:r>
            <a:r>
              <a:rPr lang="ca-ES" sz="1400" b="1" dirty="0" smtClean="0">
                <a:latin typeface="Arial" charset="0"/>
              </a:rPr>
              <a:t>2011: 214)</a:t>
            </a:r>
            <a:endParaRPr lang="ca-ES" sz="1400" b="1" dirty="0">
              <a:latin typeface="Arial" charset="0"/>
            </a:endParaRPr>
          </a:p>
        </p:txBody>
      </p:sp>
      <p:sp>
        <p:nvSpPr>
          <p:cNvPr id="444422" name="AutoShape 6"/>
          <p:cNvSpPr>
            <a:spLocks noChangeArrowheads="1"/>
          </p:cNvSpPr>
          <p:nvPr/>
        </p:nvSpPr>
        <p:spPr bwMode="auto">
          <a:xfrm rot="10800000">
            <a:off x="3656533" y="1292250"/>
            <a:ext cx="287338" cy="336550"/>
          </a:xfrm>
          <a:prstGeom prst="upArrow">
            <a:avLst>
              <a:gd name="adj1" fmla="val 50000"/>
              <a:gd name="adj2" fmla="val 29282"/>
            </a:avLst>
          </a:prstGeom>
          <a:solidFill>
            <a:srgbClr val="FF33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a-ES"/>
          </a:p>
        </p:txBody>
      </p:sp>
      <p:sp>
        <p:nvSpPr>
          <p:cNvPr id="444423" name="Text Box 7"/>
          <p:cNvSpPr txBox="1">
            <a:spLocks noChangeArrowheads="1"/>
          </p:cNvSpPr>
          <p:nvPr/>
        </p:nvSpPr>
        <p:spPr bwMode="auto">
          <a:xfrm>
            <a:off x="4016896" y="1296661"/>
            <a:ext cx="880369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ca-ES" sz="1600" dirty="0" smtClean="0"/>
              <a:t>22,43%</a:t>
            </a: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1123845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7105098"/>
              </p:ext>
            </p:extLst>
          </p:nvPr>
        </p:nvGraphicFramePr>
        <p:xfrm>
          <a:off x="848544" y="692696"/>
          <a:ext cx="6810375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7AA08E7-38FB-4D5F-9D5E-6AB633580E1C}" type="slidenum">
              <a:rPr lang="es-ES_tradnl"/>
              <a:pPr/>
              <a:t>8</a:t>
            </a:fld>
            <a:endParaRPr lang="es-ES_tradnl"/>
          </a:p>
        </p:txBody>
      </p:sp>
      <p:sp>
        <p:nvSpPr>
          <p:cNvPr id="446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Establiments adherits a la JACC</a:t>
            </a:r>
          </a:p>
        </p:txBody>
      </p:sp>
      <p:pic>
        <p:nvPicPr>
          <p:cNvPr id="446468" name="Picture 4" descr="distintiuAmplia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1650" y="1844675"/>
            <a:ext cx="1571625" cy="3079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6475" name="Line 11"/>
          <p:cNvSpPr>
            <a:spLocks noChangeShapeType="1"/>
          </p:cNvSpPr>
          <p:nvPr/>
        </p:nvSpPr>
        <p:spPr bwMode="auto">
          <a:xfrm flipV="1">
            <a:off x="6537325" y="2205232"/>
            <a:ext cx="431800" cy="287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446480" name="AutoShape 16"/>
          <p:cNvSpPr>
            <a:spLocks noChangeArrowheads="1"/>
          </p:cNvSpPr>
          <p:nvPr/>
        </p:nvSpPr>
        <p:spPr bwMode="auto">
          <a:xfrm>
            <a:off x="6114338" y="1987018"/>
            <a:ext cx="95250" cy="142875"/>
          </a:xfrm>
          <a:prstGeom prst="upArrow">
            <a:avLst>
              <a:gd name="adj1" fmla="val 50000"/>
              <a:gd name="adj2" fmla="val 3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a-ES"/>
          </a:p>
        </p:txBody>
      </p:sp>
      <p:sp>
        <p:nvSpPr>
          <p:cNvPr id="446481" name="Text Box 17"/>
          <p:cNvSpPr txBox="1">
            <a:spLocks noChangeArrowheads="1"/>
          </p:cNvSpPr>
          <p:nvPr/>
        </p:nvSpPr>
        <p:spPr bwMode="auto">
          <a:xfrm>
            <a:off x="6209588" y="1915581"/>
            <a:ext cx="76993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ca-ES" sz="1200" b="1" dirty="0" smtClean="0"/>
              <a:t>17,35%</a:t>
            </a:r>
            <a:endParaRPr lang="es-ES" sz="1200" b="1" dirty="0"/>
          </a:p>
        </p:txBody>
      </p:sp>
    </p:spTree>
    <p:extLst>
      <p:ext uri="{BB962C8B-B14F-4D97-AF65-F5344CB8AC3E}">
        <p14:creationId xmlns:p14="http://schemas.microsoft.com/office/powerpoint/2010/main" val="244055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CC_Presentacio memoria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ACC_Presentacio memoria</Template>
  <TotalTime>1416</TotalTime>
  <Words>2851</Words>
  <Application>Microsoft Office PowerPoint</Application>
  <PresentationFormat>Paper A4 (210 x 297 mm)</PresentationFormat>
  <Paragraphs>878</Paragraphs>
  <Slides>23</Slides>
  <Notes>23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23</vt:i4>
      </vt:variant>
    </vt:vector>
  </HeadingPairs>
  <TitlesOfParts>
    <vt:vector size="24" baseType="lpstr">
      <vt:lpstr>ACC_Presentacio memoria</vt:lpstr>
      <vt:lpstr>Presentació del PowerPoint</vt:lpstr>
      <vt:lpstr>Gestió des dels consells comarcals</vt:lpstr>
      <vt:lpstr>Informació. Consultes</vt:lpstr>
      <vt:lpstr>Informació. Consultes</vt:lpstr>
      <vt:lpstr>Reclamacions per sectors</vt:lpstr>
      <vt:lpstr>Casos resolts per acord de mediació per  sectors</vt:lpstr>
      <vt:lpstr>Gestió de reclamacions</vt:lpstr>
      <vt:lpstr>Laudes per sectors</vt:lpstr>
      <vt:lpstr>Establiments adherits a la JACC</vt:lpstr>
      <vt:lpstr>Companyies amb més reclamacions (Catalunya)</vt:lpstr>
      <vt:lpstr>Denúncies</vt:lpstr>
      <vt:lpstr>Actuacions inspectores</vt:lpstr>
      <vt:lpstr>Actuacions inspectores per campanya</vt:lpstr>
      <vt:lpstr>Evolució dels productes alertats a Catalunya</vt:lpstr>
      <vt:lpstr>Alertes. Origen i Tipus de producte  (Catalunya)</vt:lpstr>
      <vt:lpstr>Productes retirats del  mercat a Catalunya</vt:lpstr>
      <vt:lpstr>Imports de sancions imposades </vt:lpstr>
      <vt:lpstr>Evolució de les sancions imposades</vt:lpstr>
      <vt:lpstr>Tipologia d’infraccions sancionades (Catalunya)</vt:lpstr>
      <vt:lpstr>Presentació del PowerPoint</vt:lpstr>
      <vt:lpstr>Presentació del PowerPoint</vt:lpstr>
      <vt:lpstr>Formació</vt:lpstr>
      <vt:lpstr>Presentació del PowerPoint</vt:lpstr>
    </vt:vector>
  </TitlesOfParts>
  <Company>AGENCIA CATALANA DEL CONSUM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 </dc:creator>
  <cp:lastModifiedBy>Generalitat de Catalunya</cp:lastModifiedBy>
  <cp:revision>92</cp:revision>
  <cp:lastPrinted>2013-05-17T11:14:58Z</cp:lastPrinted>
  <dcterms:created xsi:type="dcterms:W3CDTF">2013-04-25T07:54:51Z</dcterms:created>
  <dcterms:modified xsi:type="dcterms:W3CDTF">2013-05-22T11:42:06Z</dcterms:modified>
</cp:coreProperties>
</file>