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8.xml" ContentType="application/vnd.openxmlformats-officedocument.drawingml.chart+xml"/>
  <Override PartName="/ppt/notesSlides/notesSlide8.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82"/>
  </p:notesMasterIdLst>
  <p:handoutMasterIdLst>
    <p:handoutMasterId r:id="rId83"/>
  </p:handoutMasterIdLst>
  <p:sldIdLst>
    <p:sldId id="256" r:id="rId3"/>
    <p:sldId id="289" r:id="rId4"/>
    <p:sldId id="502" r:id="rId5"/>
    <p:sldId id="366" r:id="rId6"/>
    <p:sldId id="474" r:id="rId7"/>
    <p:sldId id="435" r:id="rId8"/>
    <p:sldId id="483" r:id="rId9"/>
    <p:sldId id="479" r:id="rId10"/>
    <p:sldId id="397" r:id="rId11"/>
    <p:sldId id="480" r:id="rId12"/>
    <p:sldId id="398" r:id="rId13"/>
    <p:sldId id="370" r:id="rId14"/>
    <p:sldId id="503" r:id="rId15"/>
    <p:sldId id="484" r:id="rId16"/>
    <p:sldId id="297" r:id="rId17"/>
    <p:sldId id="486" r:id="rId18"/>
    <p:sldId id="497" r:id="rId19"/>
    <p:sldId id="367" r:id="rId20"/>
    <p:sldId id="399" r:id="rId21"/>
    <p:sldId id="492" r:id="rId22"/>
    <p:sldId id="439" r:id="rId23"/>
    <p:sldId id="501" r:id="rId24"/>
    <p:sldId id="500" r:id="rId25"/>
    <p:sldId id="373" r:id="rId26"/>
    <p:sldId id="440" r:id="rId27"/>
    <p:sldId id="368" r:id="rId28"/>
    <p:sldId id="376" r:id="rId29"/>
    <p:sldId id="436" r:id="rId30"/>
    <p:sldId id="393" r:id="rId31"/>
    <p:sldId id="478" r:id="rId32"/>
    <p:sldId id="493" r:id="rId33"/>
    <p:sldId id="490" r:id="rId34"/>
    <p:sldId id="447" r:id="rId35"/>
    <p:sldId id="485" r:id="rId36"/>
    <p:sldId id="301" r:id="rId37"/>
    <p:sldId id="394" r:id="rId38"/>
    <p:sldId id="328" r:id="rId39"/>
    <p:sldId id="487" r:id="rId40"/>
    <p:sldId id="496" r:id="rId41"/>
    <p:sldId id="330" r:id="rId42"/>
    <p:sldId id="331" r:id="rId43"/>
    <p:sldId id="489" r:id="rId44"/>
    <p:sldId id="320" r:id="rId45"/>
    <p:sldId id="488" r:id="rId46"/>
    <p:sldId id="332" r:id="rId47"/>
    <p:sldId id="460" r:id="rId48"/>
    <p:sldId id="461" r:id="rId49"/>
    <p:sldId id="473" r:id="rId50"/>
    <p:sldId id="455" r:id="rId51"/>
    <p:sldId id="463" r:id="rId52"/>
    <p:sldId id="454" r:id="rId53"/>
    <p:sldId id="481" r:id="rId54"/>
    <p:sldId id="495" r:id="rId55"/>
    <p:sldId id="467" r:id="rId56"/>
    <p:sldId id="477" r:id="rId57"/>
    <p:sldId id="468" r:id="rId58"/>
    <p:sldId id="482" r:id="rId59"/>
    <p:sldId id="452" r:id="rId60"/>
    <p:sldId id="451" r:id="rId61"/>
    <p:sldId id="462" r:id="rId62"/>
    <p:sldId id="465" r:id="rId63"/>
    <p:sldId id="450" r:id="rId64"/>
    <p:sldId id="459" r:id="rId65"/>
    <p:sldId id="464" r:id="rId66"/>
    <p:sldId id="466" r:id="rId67"/>
    <p:sldId id="458" r:id="rId68"/>
    <p:sldId id="494" r:id="rId69"/>
    <p:sldId id="475" r:id="rId70"/>
    <p:sldId id="357" r:id="rId71"/>
    <p:sldId id="498" r:id="rId72"/>
    <p:sldId id="358" r:id="rId73"/>
    <p:sldId id="359" r:id="rId74"/>
    <p:sldId id="360" r:id="rId75"/>
    <p:sldId id="362" r:id="rId76"/>
    <p:sldId id="363" r:id="rId77"/>
    <p:sldId id="364" r:id="rId78"/>
    <p:sldId id="425" r:id="rId79"/>
    <p:sldId id="426" r:id="rId80"/>
    <p:sldId id="365" r:id="rId81"/>
  </p:sldIdLst>
  <p:sldSz cx="10693400" cy="7561263"/>
  <p:notesSz cx="6797675" cy="9926638"/>
  <p:defaultTextStyle>
    <a:defPPr>
      <a:defRPr lang="es-ES"/>
    </a:defPPr>
    <a:lvl1pPr algn="l" rtl="0" fontAlgn="base">
      <a:spcBef>
        <a:spcPct val="0"/>
      </a:spcBef>
      <a:spcAft>
        <a:spcPct val="0"/>
      </a:spcAft>
      <a:defRPr sz="2100" kern="1200">
        <a:solidFill>
          <a:schemeClr val="tx1"/>
        </a:solidFill>
        <a:latin typeface="Arial" charset="0"/>
        <a:ea typeface="+mn-ea"/>
        <a:cs typeface="+mn-cs"/>
      </a:defRPr>
    </a:lvl1pPr>
    <a:lvl2pPr marL="457200" algn="l" rtl="0" fontAlgn="base">
      <a:spcBef>
        <a:spcPct val="0"/>
      </a:spcBef>
      <a:spcAft>
        <a:spcPct val="0"/>
      </a:spcAft>
      <a:defRPr sz="2100" kern="1200">
        <a:solidFill>
          <a:schemeClr val="tx1"/>
        </a:solidFill>
        <a:latin typeface="Arial" charset="0"/>
        <a:ea typeface="+mn-ea"/>
        <a:cs typeface="+mn-cs"/>
      </a:defRPr>
    </a:lvl2pPr>
    <a:lvl3pPr marL="914400" algn="l" rtl="0" fontAlgn="base">
      <a:spcBef>
        <a:spcPct val="0"/>
      </a:spcBef>
      <a:spcAft>
        <a:spcPct val="0"/>
      </a:spcAft>
      <a:defRPr sz="2100" kern="1200">
        <a:solidFill>
          <a:schemeClr val="tx1"/>
        </a:solidFill>
        <a:latin typeface="Arial" charset="0"/>
        <a:ea typeface="+mn-ea"/>
        <a:cs typeface="+mn-cs"/>
      </a:defRPr>
    </a:lvl3pPr>
    <a:lvl4pPr marL="1371600" algn="l" rtl="0" fontAlgn="base">
      <a:spcBef>
        <a:spcPct val="0"/>
      </a:spcBef>
      <a:spcAft>
        <a:spcPct val="0"/>
      </a:spcAft>
      <a:defRPr sz="2100" kern="1200">
        <a:solidFill>
          <a:schemeClr val="tx1"/>
        </a:solidFill>
        <a:latin typeface="Arial" charset="0"/>
        <a:ea typeface="+mn-ea"/>
        <a:cs typeface="+mn-cs"/>
      </a:defRPr>
    </a:lvl4pPr>
    <a:lvl5pPr marL="1828800" algn="l"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6E00"/>
    <a:srgbClr val="75923C"/>
    <a:srgbClr val="DEDEDE"/>
    <a:srgbClr val="C9DAA6"/>
    <a:srgbClr val="7F9D6F"/>
    <a:srgbClr val="759D6F"/>
    <a:srgbClr val="79A567"/>
    <a:srgbClr val="A8CB95"/>
    <a:srgbClr val="FF9801"/>
    <a:srgbClr val="F69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75" autoAdjust="0"/>
    <p:restoredTop sz="98413" autoAdjust="0"/>
  </p:normalViewPr>
  <p:slideViewPr>
    <p:cSldViewPr>
      <p:cViewPr>
        <p:scale>
          <a:sx n="70" d="100"/>
          <a:sy n="70" d="100"/>
        </p:scale>
        <p:origin x="-732" y="-756"/>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330"/>
    </p:cViewPr>
  </p:sorterViewPr>
  <p:notesViewPr>
    <p:cSldViewPr>
      <p:cViewPr varScale="1">
        <p:scale>
          <a:sx n="76" d="100"/>
          <a:sy n="76" d="100"/>
        </p:scale>
        <p:origin x="-1722" y="-96"/>
      </p:cViewPr>
      <p:guideLst>
        <p:guide orient="horz" pos="3127"/>
        <p:guide pos="2141"/>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notesMaster" Target="notesMasters/notesMaster1.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EIFBCN001W\DGPRES\COORD\Pressup2014\Powerpoint\Powerpoint%202014%20TREBALL.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EIFBCN001W\DGPRES\COORD\Pressup2014\Powerpoint\Marc%20macroecon&#242;mic.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EIFBCN001W\DGPRES\COORD\Pressup2014\Powerpoint\Marc%20macroecon&#242;mic.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EIFBCN001W\DGPRES\COORD\Pressup2014\Powerpoint\Marc%20macroecon&#242;mic.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EIFBCN001W\DGPRES\COORD\Pressup2014\Powerpoint\Marc%20macroecon&#242;mic.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EIFBCN001W\DGPRES\COORD\Pressup2014\Powerpoint\Marc%20macroecon&#242;mic.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IFBCN001W\DGPRES\COORD\Pressup2014\Powerpoint\Powerpoint%202014%20TREBALL.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IFBCN001W\DGPRES\COORD\Pressup2014\Powerpoint\Powerpoint%202014%20TREBAL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IFBCN001W\DGPRES\COORD\Pressup2014\Powerpoint\Powerpoint%202014%20TREBALL.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IFBCN001W\DGPRES\COORD\Pressup2014\Powerpoint\Powerpoint%202014%20TREBALL.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IFBCN001W\DGPRES\COORD\Pressup2014\Powerpoint\Powerpoint%202014%20TREBALL.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IFBCN001W\DGPRES\COORD\Pressup2014\Powerpoint\Powerpoint%202014%20TREBALL.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IFBCN001W\DGPRES\COORD\Pressup2014\Powerpoint\Marc%20macroecon&#242;mic.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IFBCN001W\DGPRES\COORD\Pressup2014\Powerpoint\Marc%20macroecon&#242;mi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209360813044764E-2"/>
          <c:y val="0.11833549445937401"/>
          <c:w val="0.8830795894907324"/>
          <c:h val="0.644177055993015"/>
        </c:manualLayout>
      </c:layout>
      <c:barChart>
        <c:barDir val="col"/>
        <c:grouping val="clustered"/>
        <c:varyColors val="0"/>
        <c:ser>
          <c:idx val="0"/>
          <c:order val="0"/>
          <c:tx>
            <c:strRef>
              <c:f>'P8'!$B$6</c:f>
              <c:strCache>
                <c:ptCount val="1"/>
                <c:pt idx="0">
                  <c:v>% Dèficit s/ PIB</c:v>
                </c:pt>
              </c:strCache>
            </c:strRef>
          </c:tx>
          <c:spPr>
            <a:solidFill>
              <a:srgbClr val="FA6E00"/>
            </a:solidFill>
            <a:ln>
              <a:noFill/>
            </a:ln>
          </c:spPr>
          <c:invertIfNegative val="0"/>
          <c:dPt>
            <c:idx val="7"/>
            <c:invertIfNegative val="0"/>
            <c:bubble3D val="0"/>
            <c:spPr>
              <a:solidFill>
                <a:srgbClr val="FA6E00">
                  <a:alpha val="65000"/>
                </a:srgbClr>
              </a:solidFill>
              <a:ln>
                <a:noFill/>
              </a:ln>
            </c:spPr>
          </c:dPt>
          <c:dPt>
            <c:idx val="8"/>
            <c:invertIfNegative val="0"/>
            <c:bubble3D val="0"/>
            <c:spPr>
              <a:solidFill>
                <a:srgbClr val="FA6E00">
                  <a:alpha val="65000"/>
                </a:srgbClr>
              </a:solidFill>
              <a:ln>
                <a:noFill/>
              </a:ln>
            </c:spPr>
          </c:dPt>
          <c:dPt>
            <c:idx val="10"/>
            <c:invertIfNegative val="0"/>
            <c:bubble3D val="0"/>
            <c:spPr>
              <a:solidFill>
                <a:srgbClr val="FA6E00">
                  <a:alpha val="28000"/>
                </a:srgbClr>
              </a:solidFill>
              <a:ln>
                <a:noFill/>
              </a:ln>
            </c:spPr>
          </c:dPt>
          <c:dPt>
            <c:idx val="11"/>
            <c:invertIfNegative val="0"/>
            <c:bubble3D val="0"/>
            <c:spPr>
              <a:solidFill>
                <a:srgbClr val="FA6E00">
                  <a:alpha val="28000"/>
                </a:srgbClr>
              </a:solidFill>
              <a:ln>
                <a:noFill/>
              </a:ln>
            </c:spPr>
          </c:dPt>
          <c:dLbls>
            <c:dLbl>
              <c:idx val="7"/>
              <c:layout>
                <c:manualLayout>
                  <c:x val="0"/>
                  <c:y val="9.546539379475201E-3"/>
                </c:manualLayout>
              </c:layout>
              <c:dLblPos val="outEnd"/>
              <c:showLegendKey val="0"/>
              <c:showVal val="1"/>
              <c:showCatName val="0"/>
              <c:showSerName val="0"/>
              <c:showPercent val="0"/>
              <c:showBubbleSize val="0"/>
            </c:dLbl>
            <c:numFmt formatCode="#,##0.00" sourceLinked="0"/>
            <c:txPr>
              <a:bodyPr/>
              <a:lstStyle/>
              <a:p>
                <a:pPr>
                  <a:defRPr b="1" baseline="0">
                    <a:solidFill>
                      <a:srgbClr val="FA6E00"/>
                    </a:solidFill>
                  </a:defRPr>
                </a:pPr>
                <a:endParaRPr lang="es-ES"/>
              </a:p>
            </c:txPr>
            <c:dLblPos val="outEnd"/>
            <c:showLegendKey val="0"/>
            <c:showVal val="1"/>
            <c:showCatName val="0"/>
            <c:showSerName val="0"/>
            <c:showPercent val="0"/>
            <c:showBubbleSize val="0"/>
            <c:showLeaderLines val="0"/>
          </c:dLbls>
          <c:cat>
            <c:strRef>
              <c:f>'P8'!$G$2:$O$2</c:f>
              <c:strCache>
                <c:ptCount val="9"/>
                <c:pt idx="0">
                  <c:v>2006 liquidat</c:v>
                </c:pt>
                <c:pt idx="1">
                  <c:v>2007 liquidat</c:v>
                </c:pt>
                <c:pt idx="2">
                  <c:v>2008 liquidat</c:v>
                </c:pt>
                <c:pt idx="3">
                  <c:v>2009 liquidat</c:v>
                </c:pt>
                <c:pt idx="4">
                  <c:v>2010 liquidat</c:v>
                </c:pt>
                <c:pt idx="5">
                  <c:v>2011 liquidat</c:v>
                </c:pt>
                <c:pt idx="6">
                  <c:v>2012 liquidat</c:v>
                </c:pt>
                <c:pt idx="7">
                  <c:v>2013 previst</c:v>
                </c:pt>
                <c:pt idx="8">
                  <c:v>2014 pressupost</c:v>
                </c:pt>
              </c:strCache>
            </c:strRef>
          </c:cat>
          <c:val>
            <c:numRef>
              <c:f>'P8'!$G$6:$O$6</c:f>
              <c:numCache>
                <c:formatCode>0.00</c:formatCode>
                <c:ptCount val="9"/>
                <c:pt idx="0">
                  <c:v>-0.21808864313807041</c:v>
                </c:pt>
                <c:pt idx="1">
                  <c:v>-0.62180792795370265</c:v>
                </c:pt>
                <c:pt idx="2">
                  <c:v>-2.6009518615513856</c:v>
                </c:pt>
                <c:pt idx="3">
                  <c:v>-2.4053792130164542</c:v>
                </c:pt>
                <c:pt idx="4">
                  <c:v>-4.5698358301221855</c:v>
                </c:pt>
                <c:pt idx="5">
                  <c:v>-4.0932106104710764</c:v>
                </c:pt>
                <c:pt idx="6">
                  <c:v>-2.2089285467879947</c:v>
                </c:pt>
                <c:pt idx="7">
                  <c:v>-1.5799999999999956</c:v>
                </c:pt>
                <c:pt idx="8">
                  <c:v>-0.99999999999999478</c:v>
                </c:pt>
              </c:numCache>
            </c:numRef>
          </c:val>
        </c:ser>
        <c:dLbls>
          <c:showLegendKey val="0"/>
          <c:showVal val="0"/>
          <c:showCatName val="0"/>
          <c:showSerName val="0"/>
          <c:showPercent val="0"/>
          <c:showBubbleSize val="0"/>
        </c:dLbls>
        <c:gapWidth val="150"/>
        <c:axId val="68882432"/>
        <c:axId val="68883968"/>
      </c:barChart>
      <c:lineChart>
        <c:grouping val="standard"/>
        <c:varyColors val="0"/>
        <c:ser>
          <c:idx val="1"/>
          <c:order val="1"/>
          <c:tx>
            <c:strRef>
              <c:f>'P8'!$B$13</c:f>
              <c:strCache>
                <c:ptCount val="1"/>
                <c:pt idx="0">
                  <c:v>% Deute s/PIB</c:v>
                </c:pt>
              </c:strCache>
            </c:strRef>
          </c:tx>
          <c:spPr>
            <a:ln>
              <a:solidFill>
                <a:srgbClr val="75923C"/>
              </a:solidFill>
            </a:ln>
          </c:spPr>
          <c:marker>
            <c:symbol val="diamond"/>
            <c:size val="9"/>
            <c:spPr>
              <a:solidFill>
                <a:srgbClr val="75923C"/>
              </a:solidFill>
              <a:ln>
                <a:solidFill>
                  <a:srgbClr val="75923C"/>
                </a:solidFill>
              </a:ln>
            </c:spPr>
          </c:marker>
          <c:dLbls>
            <c:numFmt formatCode="#,##0.0" sourceLinked="0"/>
            <c:txPr>
              <a:bodyPr/>
              <a:lstStyle/>
              <a:p>
                <a:pPr>
                  <a:defRPr b="1" baseline="0">
                    <a:solidFill>
                      <a:srgbClr val="75923C"/>
                    </a:solidFill>
                  </a:defRPr>
                </a:pPr>
                <a:endParaRPr lang="es-ES"/>
              </a:p>
            </c:txPr>
            <c:dLblPos val="t"/>
            <c:showLegendKey val="0"/>
            <c:showVal val="1"/>
            <c:showCatName val="0"/>
            <c:showSerName val="0"/>
            <c:showPercent val="0"/>
            <c:showBubbleSize val="0"/>
            <c:showLeaderLines val="0"/>
          </c:dLbls>
          <c:cat>
            <c:strRef>
              <c:f>'P8'!$G$2:$O$2</c:f>
              <c:strCache>
                <c:ptCount val="9"/>
                <c:pt idx="0">
                  <c:v>2006 liquidat</c:v>
                </c:pt>
                <c:pt idx="1">
                  <c:v>2007 liquidat</c:v>
                </c:pt>
                <c:pt idx="2">
                  <c:v>2008 liquidat</c:v>
                </c:pt>
                <c:pt idx="3">
                  <c:v>2009 liquidat</c:v>
                </c:pt>
                <c:pt idx="4">
                  <c:v>2010 liquidat</c:v>
                </c:pt>
                <c:pt idx="5">
                  <c:v>2011 liquidat</c:v>
                </c:pt>
                <c:pt idx="6">
                  <c:v>2012 liquidat</c:v>
                </c:pt>
                <c:pt idx="7">
                  <c:v>2013 previst</c:v>
                </c:pt>
                <c:pt idx="8">
                  <c:v>2014 pressupost</c:v>
                </c:pt>
              </c:strCache>
            </c:strRef>
          </c:cat>
          <c:val>
            <c:numRef>
              <c:f>'P8'!$G$13:$O$13</c:f>
              <c:numCache>
                <c:formatCode>#,##0.0</c:formatCode>
                <c:ptCount val="9"/>
                <c:pt idx="0">
                  <c:v>8.0687372870460727</c:v>
                </c:pt>
                <c:pt idx="1">
                  <c:v>8.0013392099491067</c:v>
                </c:pt>
                <c:pt idx="2">
                  <c:v>10.370612887136627</c:v>
                </c:pt>
                <c:pt idx="3">
                  <c:v>13.14452649047699</c:v>
                </c:pt>
                <c:pt idx="4">
                  <c:v>17.793692492172529</c:v>
                </c:pt>
                <c:pt idx="5">
                  <c:v>22.088577754089624</c:v>
                </c:pt>
                <c:pt idx="6">
                  <c:v>26.393481744496537</c:v>
                </c:pt>
                <c:pt idx="7">
                  <c:v>29.747852228349103</c:v>
                </c:pt>
                <c:pt idx="8">
                  <c:v>30.273012025560426</c:v>
                </c:pt>
              </c:numCache>
            </c:numRef>
          </c:val>
          <c:smooth val="0"/>
        </c:ser>
        <c:dLbls>
          <c:showLegendKey val="0"/>
          <c:showVal val="0"/>
          <c:showCatName val="0"/>
          <c:showSerName val="0"/>
          <c:showPercent val="0"/>
          <c:showBubbleSize val="0"/>
        </c:dLbls>
        <c:marker val="1"/>
        <c:smooth val="0"/>
        <c:axId val="68904448"/>
        <c:axId val="68885888"/>
      </c:lineChart>
      <c:catAx>
        <c:axId val="68882432"/>
        <c:scaling>
          <c:orientation val="minMax"/>
        </c:scaling>
        <c:delete val="0"/>
        <c:axPos val="b"/>
        <c:majorTickMark val="none"/>
        <c:minorTickMark val="none"/>
        <c:tickLblPos val="low"/>
        <c:spPr>
          <a:ln>
            <a:solidFill>
              <a:schemeClr val="bg1">
                <a:lumMod val="65000"/>
              </a:schemeClr>
            </a:solidFill>
          </a:ln>
        </c:spPr>
        <c:txPr>
          <a:bodyPr/>
          <a:lstStyle/>
          <a:p>
            <a:pPr>
              <a:defRPr sz="1200" b="1" i="0" baseline="0">
                <a:solidFill>
                  <a:schemeClr val="bg1">
                    <a:lumMod val="65000"/>
                  </a:schemeClr>
                </a:solidFill>
              </a:defRPr>
            </a:pPr>
            <a:endParaRPr lang="es-ES"/>
          </a:p>
        </c:txPr>
        <c:crossAx val="68883968"/>
        <c:crosses val="autoZero"/>
        <c:auto val="1"/>
        <c:lblAlgn val="ctr"/>
        <c:lblOffset val="100"/>
        <c:noMultiLvlLbl val="0"/>
      </c:catAx>
      <c:valAx>
        <c:axId val="68883968"/>
        <c:scaling>
          <c:orientation val="minMax"/>
          <c:max val="14"/>
          <c:min val="-6"/>
        </c:scaling>
        <c:delete val="0"/>
        <c:axPos val="l"/>
        <c:majorGridlines>
          <c:spPr>
            <a:ln>
              <a:solidFill>
                <a:schemeClr val="bg1">
                  <a:lumMod val="75000"/>
                </a:schemeClr>
              </a:solidFill>
            </a:ln>
          </c:spPr>
        </c:majorGridlines>
        <c:title>
          <c:tx>
            <c:rich>
              <a:bodyPr rot="0" vert="horz"/>
              <a:lstStyle/>
              <a:p>
                <a:pPr>
                  <a:defRPr/>
                </a:pPr>
                <a:r>
                  <a:rPr lang="en-US"/>
                  <a:t>% Dèficit</a:t>
                </a:r>
                <a:r>
                  <a:rPr lang="en-US" baseline="0"/>
                  <a:t> </a:t>
                </a:r>
              </a:p>
              <a:p>
                <a:pPr>
                  <a:defRPr/>
                </a:pPr>
                <a:r>
                  <a:rPr lang="en-US"/>
                  <a:t>s/PIB</a:t>
                </a:r>
              </a:p>
            </c:rich>
          </c:tx>
          <c:layout>
            <c:manualLayout>
              <c:xMode val="edge"/>
              <c:yMode val="edge"/>
              <c:x val="4.7846575996182321E-3"/>
              <c:y val="1.0158659245608697E-2"/>
            </c:manualLayout>
          </c:layout>
          <c:overlay val="0"/>
        </c:title>
        <c:numFmt formatCode="0.0" sourceLinked="0"/>
        <c:majorTickMark val="none"/>
        <c:minorTickMark val="none"/>
        <c:tickLblPos val="nextTo"/>
        <c:spPr>
          <a:ln>
            <a:solidFill>
              <a:schemeClr val="bg1">
                <a:lumMod val="65000"/>
              </a:schemeClr>
            </a:solidFill>
          </a:ln>
        </c:spPr>
        <c:txPr>
          <a:bodyPr/>
          <a:lstStyle/>
          <a:p>
            <a:pPr>
              <a:defRPr sz="1200" baseline="0">
                <a:solidFill>
                  <a:schemeClr val="bg1">
                    <a:lumMod val="65000"/>
                  </a:schemeClr>
                </a:solidFill>
              </a:defRPr>
            </a:pPr>
            <a:endParaRPr lang="es-ES"/>
          </a:p>
        </c:txPr>
        <c:crossAx val="68882432"/>
        <c:crosses val="autoZero"/>
        <c:crossBetween val="between"/>
      </c:valAx>
      <c:valAx>
        <c:axId val="68885888"/>
        <c:scaling>
          <c:orientation val="minMax"/>
          <c:max val="35"/>
          <c:min val="-5"/>
        </c:scaling>
        <c:delete val="0"/>
        <c:axPos val="r"/>
        <c:title>
          <c:tx>
            <c:rich>
              <a:bodyPr rot="0" vert="horz"/>
              <a:lstStyle/>
              <a:p>
                <a:pPr>
                  <a:defRPr/>
                </a:pPr>
                <a:r>
                  <a:rPr lang="ca-ES"/>
                  <a:t>% Deute</a:t>
                </a:r>
              </a:p>
              <a:p>
                <a:pPr>
                  <a:defRPr/>
                </a:pPr>
                <a:r>
                  <a:rPr lang="ca-ES"/>
                  <a:t>s/PIB</a:t>
                </a:r>
              </a:p>
            </c:rich>
          </c:tx>
          <c:layout>
            <c:manualLayout>
              <c:xMode val="edge"/>
              <c:yMode val="edge"/>
              <c:x val="0.93113636363635088"/>
              <c:y val="7.1269460111812394E-3"/>
            </c:manualLayout>
          </c:layout>
          <c:overlay val="0"/>
        </c:title>
        <c:numFmt formatCode="#,##0.0" sourceLinked="1"/>
        <c:majorTickMark val="out"/>
        <c:minorTickMark val="none"/>
        <c:tickLblPos val="nextTo"/>
        <c:txPr>
          <a:bodyPr/>
          <a:lstStyle/>
          <a:p>
            <a:pPr>
              <a:defRPr sz="1200" baseline="0">
                <a:solidFill>
                  <a:schemeClr val="bg1">
                    <a:lumMod val="65000"/>
                  </a:schemeClr>
                </a:solidFill>
              </a:defRPr>
            </a:pPr>
            <a:endParaRPr lang="es-ES"/>
          </a:p>
        </c:txPr>
        <c:crossAx val="68904448"/>
        <c:crosses val="max"/>
        <c:crossBetween val="between"/>
      </c:valAx>
      <c:catAx>
        <c:axId val="68904448"/>
        <c:scaling>
          <c:orientation val="minMax"/>
        </c:scaling>
        <c:delete val="1"/>
        <c:axPos val="b"/>
        <c:majorTickMark val="out"/>
        <c:minorTickMark val="none"/>
        <c:tickLblPos val="none"/>
        <c:crossAx val="68885888"/>
        <c:crosses val="autoZero"/>
        <c:auto val="1"/>
        <c:lblAlgn val="ctr"/>
        <c:lblOffset val="100"/>
        <c:noMultiLvlLbl val="0"/>
      </c:catAx>
    </c:plotArea>
    <c:legend>
      <c:legendPos val="b"/>
      <c:layout/>
      <c:overlay val="0"/>
      <c:txPr>
        <a:bodyPr/>
        <a:lstStyle/>
        <a:p>
          <a:pPr>
            <a:defRPr>
              <a:solidFill>
                <a:sysClr val="windowText" lastClr="000000"/>
              </a:solidFill>
            </a:defRPr>
          </a:pPr>
          <a:endParaRPr lang="es-ES"/>
        </a:p>
      </c:txPr>
    </c:legend>
    <c:plotVisOnly val="1"/>
    <c:dispBlanksAs val="gap"/>
    <c:showDLblsOverMax val="0"/>
  </c:chart>
  <c:spPr>
    <a:ln>
      <a:noFill/>
    </a:ln>
  </c:spPr>
  <c:txPr>
    <a:bodyPr/>
    <a:lstStyle/>
    <a:p>
      <a:pPr>
        <a:defRPr>
          <a:latin typeface="Arial" pitchFamily="34" charset="0"/>
          <a:cs typeface="Arial" pitchFamily="34" charset="0"/>
        </a:defRPr>
      </a:pPr>
      <a:endParaRPr lang="es-E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906276715268524E-2"/>
          <c:y val="0.21379310344828012"/>
          <c:w val="0.88511466726503596"/>
          <c:h val="0.49515124768695951"/>
        </c:manualLayout>
      </c:layout>
      <c:lineChart>
        <c:grouping val="standard"/>
        <c:varyColors val="0"/>
        <c:ser>
          <c:idx val="0"/>
          <c:order val="0"/>
          <c:tx>
            <c:strRef>
              <c:f>'70'!$B$4</c:f>
              <c:strCache>
                <c:ptCount val="1"/>
                <c:pt idx="0">
                  <c:v>Exportacions</c:v>
                </c:pt>
              </c:strCache>
            </c:strRef>
          </c:tx>
          <c:spPr>
            <a:ln w="38100">
              <a:solidFill>
                <a:srgbClr val="75923C"/>
              </a:solidFill>
              <a:prstDash val="solid"/>
            </a:ln>
          </c:spPr>
          <c:marker>
            <c:symbol val="none"/>
          </c:marker>
          <c:cat>
            <c:strRef>
              <c:f>'70'!$A$6:$A$108</c:f>
              <c:strCache>
                <c:ptCount val="103"/>
                <c:pt idx="0">
                  <c:v>G 2005</c:v>
                </c:pt>
                <c:pt idx="12">
                  <c:v>G 2006</c:v>
                </c:pt>
                <c:pt idx="24">
                  <c:v>G 2007</c:v>
                </c:pt>
                <c:pt idx="36">
                  <c:v>G 2008</c:v>
                </c:pt>
                <c:pt idx="48">
                  <c:v>G 2009</c:v>
                </c:pt>
                <c:pt idx="60">
                  <c:v>G 2010</c:v>
                </c:pt>
                <c:pt idx="72">
                  <c:v>G 2011</c:v>
                </c:pt>
                <c:pt idx="84">
                  <c:v>G 2012</c:v>
                </c:pt>
                <c:pt idx="96">
                  <c:v>G 2013</c:v>
                </c:pt>
                <c:pt idx="102">
                  <c:v>JL 2013</c:v>
                </c:pt>
              </c:strCache>
            </c:strRef>
          </c:cat>
          <c:val>
            <c:numRef>
              <c:f>'70'!$B$6:$B$108</c:f>
              <c:numCache>
                <c:formatCode>#,##0.0</c:formatCode>
                <c:ptCount val="103"/>
                <c:pt idx="0">
                  <c:v>4.9485116932486424</c:v>
                </c:pt>
                <c:pt idx="1">
                  <c:v>5.4643577207901028</c:v>
                </c:pt>
                <c:pt idx="2">
                  <c:v>4.8382006511555442</c:v>
                </c:pt>
                <c:pt idx="3">
                  <c:v>5.8739481071705901</c:v>
                </c:pt>
                <c:pt idx="4">
                  <c:v>6.6742539173373565</c:v>
                </c:pt>
                <c:pt idx="5">
                  <c:v>6.2279542144406799</c:v>
                </c:pt>
                <c:pt idx="6">
                  <c:v>5.2779743371913455</c:v>
                </c:pt>
                <c:pt idx="7">
                  <c:v>5.5012944472411434</c:v>
                </c:pt>
                <c:pt idx="8">
                  <c:v>6.1658390624320845</c:v>
                </c:pt>
                <c:pt idx="9">
                  <c:v>6.9869146268673745</c:v>
                </c:pt>
                <c:pt idx="10">
                  <c:v>6.7590656861548934</c:v>
                </c:pt>
                <c:pt idx="11">
                  <c:v>7.0826588592604756</c:v>
                </c:pt>
                <c:pt idx="12">
                  <c:v>7.6069951649515364</c:v>
                </c:pt>
                <c:pt idx="13">
                  <c:v>8.5958409157074662</c:v>
                </c:pt>
                <c:pt idx="14">
                  <c:v>10.550783470990121</c:v>
                </c:pt>
                <c:pt idx="15">
                  <c:v>9.9325358594618152</c:v>
                </c:pt>
                <c:pt idx="16">
                  <c:v>11.234458474562148</c:v>
                </c:pt>
                <c:pt idx="17">
                  <c:v>11.715514997725371</c:v>
                </c:pt>
                <c:pt idx="18">
                  <c:v>12.002557859841605</c:v>
                </c:pt>
                <c:pt idx="19">
                  <c:v>12.219920625562768</c:v>
                </c:pt>
                <c:pt idx="20">
                  <c:v>11.190743297938454</c:v>
                </c:pt>
                <c:pt idx="21">
                  <c:v>11.971713500703896</c:v>
                </c:pt>
                <c:pt idx="22">
                  <c:v>11.639115841086767</c:v>
                </c:pt>
                <c:pt idx="23">
                  <c:v>11.980893829631389</c:v>
                </c:pt>
                <c:pt idx="24">
                  <c:v>11.954673842605379</c:v>
                </c:pt>
                <c:pt idx="25">
                  <c:v>10.568352517233803</c:v>
                </c:pt>
                <c:pt idx="26" formatCode="0.0">
                  <c:v>9.7287237386673979</c:v>
                </c:pt>
                <c:pt idx="27" formatCode="0.0">
                  <c:v>9.7176403139026757</c:v>
                </c:pt>
                <c:pt idx="28" formatCode="0.0">
                  <c:v>7.4236791052096276</c:v>
                </c:pt>
                <c:pt idx="29" formatCode="0.0">
                  <c:v>7.4126349944210412</c:v>
                </c:pt>
                <c:pt idx="30" formatCode="0.0">
                  <c:v>8.0733497642624599</c:v>
                </c:pt>
                <c:pt idx="31" formatCode="0.0">
                  <c:v>7.7104865833478495</c:v>
                </c:pt>
                <c:pt idx="32" formatCode="0.0">
                  <c:v>8.330360914522128</c:v>
                </c:pt>
                <c:pt idx="33" formatCode="0.0">
                  <c:v>7.5388016257828534</c:v>
                </c:pt>
                <c:pt idx="34" formatCode="0.0">
                  <c:v>7.4283192739686505</c:v>
                </c:pt>
                <c:pt idx="35" formatCode="0.0">
                  <c:v>5.9881169792632249</c:v>
                </c:pt>
                <c:pt idx="36" formatCode="0.0">
                  <c:v>5.5975963535393545</c:v>
                </c:pt>
                <c:pt idx="37" formatCode="0.0">
                  <c:v>6.4962495563282596</c:v>
                </c:pt>
                <c:pt idx="38" formatCode="0.0">
                  <c:v>4.4869501340734024</c:v>
                </c:pt>
                <c:pt idx="39" formatCode="0.0">
                  <c:v>5.7108726786324375</c:v>
                </c:pt>
                <c:pt idx="40" formatCode="0.0">
                  <c:v>5.9592459431694333</c:v>
                </c:pt>
                <c:pt idx="41" formatCode="0.0">
                  <c:v>3.9770748182611952</c:v>
                </c:pt>
                <c:pt idx="42" formatCode="0.0">
                  <c:v>3.9201130655094412</c:v>
                </c:pt>
                <c:pt idx="43">
                  <c:v>3.0246602650340515</c:v>
                </c:pt>
                <c:pt idx="44">
                  <c:v>2.9777868705215282</c:v>
                </c:pt>
                <c:pt idx="45">
                  <c:v>1.9971654965846186</c:v>
                </c:pt>
                <c:pt idx="46">
                  <c:v>5.2284549374781442E-2</c:v>
                </c:pt>
                <c:pt idx="47">
                  <c:v>0.72599635251341643</c:v>
                </c:pt>
                <c:pt idx="48">
                  <c:v>-2.0098106239673008</c:v>
                </c:pt>
                <c:pt idx="49">
                  <c:v>-5.7427554162247096</c:v>
                </c:pt>
                <c:pt idx="50">
                  <c:v>-5.9638391395354855</c:v>
                </c:pt>
                <c:pt idx="51">
                  <c:v>-9.8718361950157263</c:v>
                </c:pt>
                <c:pt idx="52">
                  <c:v>-11.782868319950301</c:v>
                </c:pt>
                <c:pt idx="53">
                  <c:v>-11.909882528505879</c:v>
                </c:pt>
                <c:pt idx="54">
                  <c:v>-14.402462236160599</c:v>
                </c:pt>
                <c:pt idx="55">
                  <c:v>-15.262643189895309</c:v>
                </c:pt>
                <c:pt idx="56">
                  <c:v>-17.211986555506495</c:v>
                </c:pt>
                <c:pt idx="57">
                  <c:v>-18.564062916926126</c:v>
                </c:pt>
                <c:pt idx="58">
                  <c:v>-17.63767831869319</c:v>
                </c:pt>
                <c:pt idx="59">
                  <c:v>-18.197549042500921</c:v>
                </c:pt>
                <c:pt idx="60">
                  <c:v>-15.709092736604857</c:v>
                </c:pt>
                <c:pt idx="61">
                  <c:v>-12.365367653797026</c:v>
                </c:pt>
                <c:pt idx="62">
                  <c:v>-9.3817981147859548</c:v>
                </c:pt>
                <c:pt idx="63" formatCode="0.0">
                  <c:v>-5.9146947990634304</c:v>
                </c:pt>
                <c:pt idx="64" formatCode="0.0">
                  <c:v>-2.5704705127229892</c:v>
                </c:pt>
                <c:pt idx="65" formatCode="0.0">
                  <c:v>3.6047089971535946E-2</c:v>
                </c:pt>
                <c:pt idx="66" formatCode="0.0">
                  <c:v>2.9521718125487428</c:v>
                </c:pt>
                <c:pt idx="67" formatCode="0.0">
                  <c:v>6.0595524438081139</c:v>
                </c:pt>
                <c:pt idx="68" formatCode="0.0">
                  <c:v>9.482830623409761</c:v>
                </c:pt>
                <c:pt idx="69" formatCode="0.0">
                  <c:v>13.447860946497848</c:v>
                </c:pt>
                <c:pt idx="70" formatCode="0.0">
                  <c:v>16.15420200662453</c:v>
                </c:pt>
                <c:pt idx="71" formatCode="0.0">
                  <c:v>18.080246674978795</c:v>
                </c:pt>
                <c:pt idx="72" formatCode="0.0">
                  <c:v>18.955806405409387</c:v>
                </c:pt>
                <c:pt idx="73" formatCode="0.0">
                  <c:v>19.444409913389535</c:v>
                </c:pt>
                <c:pt idx="74" formatCode="0.0">
                  <c:v>18.410556741387186</c:v>
                </c:pt>
                <c:pt idx="75" formatCode="0.0">
                  <c:v>18.152139406922529</c:v>
                </c:pt>
                <c:pt idx="76" formatCode="0.0">
                  <c:v>18.419941718950735</c:v>
                </c:pt>
                <c:pt idx="77" formatCode="0.0">
                  <c:v>18.061601357141189</c:v>
                </c:pt>
                <c:pt idx="78" formatCode="0.0">
                  <c:v>18.339377981509287</c:v>
                </c:pt>
                <c:pt idx="79" formatCode="0.0">
                  <c:v>17.852208341990533</c:v>
                </c:pt>
                <c:pt idx="80" formatCode="0.0">
                  <c:v>17.408293598539519</c:v>
                </c:pt>
                <c:pt idx="81" formatCode="0.0">
                  <c:v>16.198392769367889</c:v>
                </c:pt>
                <c:pt idx="82" formatCode="0.0">
                  <c:v>14.487017878175052</c:v>
                </c:pt>
                <c:pt idx="83" formatCode="0.0">
                  <c:v>13.549765081177098</c:v>
                </c:pt>
                <c:pt idx="84" formatCode="0.0">
                  <c:v>12.678212201794191</c:v>
                </c:pt>
                <c:pt idx="85" formatCode="0.0">
                  <c:v>11.935207273212534</c:v>
                </c:pt>
                <c:pt idx="86" formatCode="0.0">
                  <c:v>11.213097229294867</c:v>
                </c:pt>
                <c:pt idx="87" formatCode="0.0">
                  <c:v>10.818928833458031</c:v>
                </c:pt>
                <c:pt idx="88" formatCode="0.0">
                  <c:v>9.55894831233981</c:v>
                </c:pt>
                <c:pt idx="89" formatCode="0.0">
                  <c:v>8.8322619548625489</c:v>
                </c:pt>
                <c:pt idx="90" formatCode="0.0">
                  <c:v>7.8470675685825055</c:v>
                </c:pt>
                <c:pt idx="91" formatCode="0.0">
                  <c:v>6.851708570092363</c:v>
                </c:pt>
                <c:pt idx="92" formatCode="0.0">
                  <c:v>5.061494047939874</c:v>
                </c:pt>
                <c:pt idx="93" formatCode="0.0">
                  <c:v>5.9409557225869865</c:v>
                </c:pt>
                <c:pt idx="94" formatCode="0.0">
                  <c:v>5.1877796966375067</c:v>
                </c:pt>
                <c:pt idx="95" formatCode="0.0">
                  <c:v>5.6840120787540656</c:v>
                </c:pt>
                <c:pt idx="96" formatCode="0.0">
                  <c:v>5.0249420432339376</c:v>
                </c:pt>
                <c:pt idx="97" formatCode="0.0">
                  <c:v>4.2689665211894656</c:v>
                </c:pt>
                <c:pt idx="98" formatCode="0.0">
                  <c:v>2.7405409374169212</c:v>
                </c:pt>
                <c:pt idx="99" formatCode="0.0">
                  <c:v>3.3589198866282177</c:v>
                </c:pt>
                <c:pt idx="100" formatCode="0.0">
                  <c:v>3.1044185719025612</c:v>
                </c:pt>
                <c:pt idx="101" formatCode="0.0">
                  <c:v>2.1479554171882778</c:v>
                </c:pt>
                <c:pt idx="102" formatCode="0.0">
                  <c:v>1.9835162394138861</c:v>
                </c:pt>
              </c:numCache>
            </c:numRef>
          </c:val>
          <c:smooth val="1"/>
        </c:ser>
        <c:ser>
          <c:idx val="1"/>
          <c:order val="1"/>
          <c:tx>
            <c:strRef>
              <c:f>'70'!$C$4</c:f>
              <c:strCache>
                <c:ptCount val="1"/>
                <c:pt idx="0">
                  <c:v>Importacions</c:v>
                </c:pt>
              </c:strCache>
            </c:strRef>
          </c:tx>
          <c:spPr>
            <a:ln w="38100">
              <a:solidFill>
                <a:srgbClr val="FA6E00"/>
              </a:solidFill>
              <a:prstDash val="solid"/>
            </a:ln>
          </c:spPr>
          <c:marker>
            <c:symbol val="none"/>
          </c:marker>
          <c:cat>
            <c:strRef>
              <c:f>'70'!$A$6:$A$108</c:f>
              <c:strCache>
                <c:ptCount val="103"/>
                <c:pt idx="0">
                  <c:v>G 2005</c:v>
                </c:pt>
                <c:pt idx="12">
                  <c:v>G 2006</c:v>
                </c:pt>
                <c:pt idx="24">
                  <c:v>G 2007</c:v>
                </c:pt>
                <c:pt idx="36">
                  <c:v>G 2008</c:v>
                </c:pt>
                <c:pt idx="48">
                  <c:v>G 2009</c:v>
                </c:pt>
                <c:pt idx="60">
                  <c:v>G 2010</c:v>
                </c:pt>
                <c:pt idx="72">
                  <c:v>G 2011</c:v>
                </c:pt>
                <c:pt idx="84">
                  <c:v>G 2012</c:v>
                </c:pt>
                <c:pt idx="96">
                  <c:v>G 2013</c:v>
                </c:pt>
                <c:pt idx="102">
                  <c:v>JL 2013</c:v>
                </c:pt>
              </c:strCache>
            </c:strRef>
          </c:cat>
          <c:val>
            <c:numRef>
              <c:f>'70'!$C$6:$C$108</c:f>
              <c:numCache>
                <c:formatCode>#,##0.0</c:formatCode>
                <c:ptCount val="103"/>
                <c:pt idx="0">
                  <c:v>11.875366662745122</c:v>
                </c:pt>
                <c:pt idx="1">
                  <c:v>12.655012596057524</c:v>
                </c:pt>
                <c:pt idx="2">
                  <c:v>12.26408093689462</c:v>
                </c:pt>
                <c:pt idx="3">
                  <c:v>12.965996965780176</c:v>
                </c:pt>
                <c:pt idx="4">
                  <c:v>14.65057857391978</c:v>
                </c:pt>
                <c:pt idx="5">
                  <c:v>13.854812453085104</c:v>
                </c:pt>
                <c:pt idx="6">
                  <c:v>13.403691632291403</c:v>
                </c:pt>
                <c:pt idx="7">
                  <c:v>13.133364246241431</c:v>
                </c:pt>
                <c:pt idx="8">
                  <c:v>12.511225217749544</c:v>
                </c:pt>
                <c:pt idx="9">
                  <c:v>14.000562274112839</c:v>
                </c:pt>
                <c:pt idx="10">
                  <c:v>13.289067708985518</c:v>
                </c:pt>
                <c:pt idx="11">
                  <c:v>12.460876595591809</c:v>
                </c:pt>
                <c:pt idx="12">
                  <c:v>14.163586203026998</c:v>
                </c:pt>
                <c:pt idx="13">
                  <c:v>14.225791004892985</c:v>
                </c:pt>
                <c:pt idx="14">
                  <c:v>15.722807730459818</c:v>
                </c:pt>
                <c:pt idx="15">
                  <c:v>13.883517563035976</c:v>
                </c:pt>
                <c:pt idx="16">
                  <c:v>13.639272443747963</c:v>
                </c:pt>
                <c:pt idx="17">
                  <c:v>13.509984322205376</c:v>
                </c:pt>
                <c:pt idx="18">
                  <c:v>13.350521552192276</c:v>
                </c:pt>
                <c:pt idx="19">
                  <c:v>12.770229791570658</c:v>
                </c:pt>
                <c:pt idx="20">
                  <c:v>12.136509829918674</c:v>
                </c:pt>
                <c:pt idx="21">
                  <c:v>12.049439537078616</c:v>
                </c:pt>
                <c:pt idx="22">
                  <c:v>11.497200041972365</c:v>
                </c:pt>
                <c:pt idx="23">
                  <c:v>10.431890411923849</c:v>
                </c:pt>
                <c:pt idx="24">
                  <c:v>8.3255636245429248</c:v>
                </c:pt>
                <c:pt idx="25">
                  <c:v>7.2963853901994558</c:v>
                </c:pt>
                <c:pt idx="26" formatCode="0.0">
                  <c:v>5.3511373674922345</c:v>
                </c:pt>
                <c:pt idx="27" formatCode="0.0">
                  <c:v>6.4443768537722805</c:v>
                </c:pt>
                <c:pt idx="28" formatCode="0.0">
                  <c:v>4.8990888750132244</c:v>
                </c:pt>
                <c:pt idx="29" formatCode="0.0">
                  <c:v>4.8813414111553932</c:v>
                </c:pt>
                <c:pt idx="30" formatCode="0.0">
                  <c:v>5.3607983712732565</c:v>
                </c:pt>
                <c:pt idx="31" formatCode="0.0">
                  <c:v>5.2814074661254375</c:v>
                </c:pt>
                <c:pt idx="32" formatCode="0.0">
                  <c:v>5.7718547313127422</c:v>
                </c:pt>
                <c:pt idx="33" formatCode="0.0">
                  <c:v>5.3260790104290754</c:v>
                </c:pt>
                <c:pt idx="34" formatCode="0.0">
                  <c:v>4.8441550357378285</c:v>
                </c:pt>
                <c:pt idx="35" formatCode="0.0">
                  <c:v>5.8999588878597686</c:v>
                </c:pt>
                <c:pt idx="36" formatCode="0.0">
                  <c:v>6.2416362689050375</c:v>
                </c:pt>
                <c:pt idx="37" formatCode="0.0">
                  <c:v>6.7605912910926991</c:v>
                </c:pt>
                <c:pt idx="38" formatCode="0.0">
                  <c:v>6.5722002939719424</c:v>
                </c:pt>
                <c:pt idx="39" formatCode="0.0">
                  <c:v>6.9718494454965283</c:v>
                </c:pt>
                <c:pt idx="40" formatCode="0.0">
                  <c:v>6.8637591951190924</c:v>
                </c:pt>
                <c:pt idx="41" formatCode="0.0">
                  <c:v>4.6140572198128265</c:v>
                </c:pt>
                <c:pt idx="42" formatCode="0.0">
                  <c:v>3.7755820455705402</c:v>
                </c:pt>
                <c:pt idx="43">
                  <c:v>2.9368259915282309</c:v>
                </c:pt>
                <c:pt idx="44">
                  <c:v>2.3810291534078321</c:v>
                </c:pt>
                <c:pt idx="45">
                  <c:v>0.51816754692828249</c:v>
                </c:pt>
                <c:pt idx="46">
                  <c:v>-1.4969924549909086</c:v>
                </c:pt>
                <c:pt idx="47">
                  <c:v>-3.7552529013218368</c:v>
                </c:pt>
                <c:pt idx="48">
                  <c:v>-7.1053741602730875</c:v>
                </c:pt>
                <c:pt idx="49">
                  <c:v>-9.0495145240110517</c:v>
                </c:pt>
                <c:pt idx="50">
                  <c:v>-11.161923993665967</c:v>
                </c:pt>
                <c:pt idx="51">
                  <c:v>-15.330503841796952</c:v>
                </c:pt>
                <c:pt idx="52">
                  <c:v>-18.046205291203627</c:v>
                </c:pt>
                <c:pt idx="53">
                  <c:v>-18.713556185224721</c:v>
                </c:pt>
                <c:pt idx="54">
                  <c:v>-21.324578664916331</c:v>
                </c:pt>
                <c:pt idx="55">
                  <c:v>-22.405596131664684</c:v>
                </c:pt>
                <c:pt idx="56">
                  <c:v>-24.002101695404544</c:v>
                </c:pt>
                <c:pt idx="57">
                  <c:v>-25.054477963751193</c:v>
                </c:pt>
                <c:pt idx="58">
                  <c:v>-23.665929096385689</c:v>
                </c:pt>
                <c:pt idx="59">
                  <c:v>-22.887485683264273</c:v>
                </c:pt>
                <c:pt idx="60">
                  <c:v>-20.05296324086888</c:v>
                </c:pt>
                <c:pt idx="61">
                  <c:v>-19.805818315957691</c:v>
                </c:pt>
                <c:pt idx="62">
                  <c:v>-16.449720393214189</c:v>
                </c:pt>
                <c:pt idx="63" formatCode="0.0">
                  <c:v>-11.565661744033296</c:v>
                </c:pt>
                <c:pt idx="64" formatCode="0.0">
                  <c:v>-6.7029481747889141</c:v>
                </c:pt>
                <c:pt idx="65" formatCode="0.0">
                  <c:v>-2.8482833038913635</c:v>
                </c:pt>
                <c:pt idx="66" formatCode="0.0">
                  <c:v>1.3407343675846686</c:v>
                </c:pt>
                <c:pt idx="67" formatCode="0.0">
                  <c:v>4.6586646940330434</c:v>
                </c:pt>
                <c:pt idx="68" formatCode="0.0">
                  <c:v>7.0295742496203655</c:v>
                </c:pt>
                <c:pt idx="69" formatCode="0.0">
                  <c:v>10.726763823011098</c:v>
                </c:pt>
                <c:pt idx="70" formatCode="0.0">
                  <c:v>12.186879988681287</c:v>
                </c:pt>
                <c:pt idx="71" formatCode="0.0">
                  <c:v>14.361587745993544</c:v>
                </c:pt>
                <c:pt idx="72" formatCode="0.0">
                  <c:v>15.592504496646086</c:v>
                </c:pt>
                <c:pt idx="73" formatCode="0.0">
                  <c:v>17.488311232831862</c:v>
                </c:pt>
                <c:pt idx="74" formatCode="0.0">
                  <c:v>17.693192518364789</c:v>
                </c:pt>
                <c:pt idx="75" formatCode="0.0">
                  <c:v>15.983182476656976</c:v>
                </c:pt>
                <c:pt idx="76" formatCode="0.0">
                  <c:v>15.038832811606326</c:v>
                </c:pt>
                <c:pt idx="77" formatCode="0.0">
                  <c:v>12.615239223217456</c:v>
                </c:pt>
                <c:pt idx="78" formatCode="0.0">
                  <c:v>11.009130784060449</c:v>
                </c:pt>
                <c:pt idx="79" formatCode="0.0">
                  <c:v>10.730521131081098</c:v>
                </c:pt>
                <c:pt idx="80" formatCode="0.0">
                  <c:v>11.284007801940851</c:v>
                </c:pt>
                <c:pt idx="81" formatCode="0.0">
                  <c:v>10.500403571041376</c:v>
                </c:pt>
                <c:pt idx="82" formatCode="0.0">
                  <c:v>8.9622370323561267</c:v>
                </c:pt>
                <c:pt idx="83" formatCode="0.0">
                  <c:v>6.4637746391369655</c:v>
                </c:pt>
                <c:pt idx="84" formatCode="0.0">
                  <c:v>4.0782561052336384</c:v>
                </c:pt>
                <c:pt idx="85" formatCode="0.0">
                  <c:v>4.2038694202874813</c:v>
                </c:pt>
                <c:pt idx="86" formatCode="0.0">
                  <c:v>2.2799407338385924</c:v>
                </c:pt>
                <c:pt idx="87" formatCode="0.0">
                  <c:v>1.3098716210941344</c:v>
                </c:pt>
                <c:pt idx="88" formatCode="0.0">
                  <c:v>-0.26786466855825386</c:v>
                </c:pt>
                <c:pt idx="89" formatCode="0.0">
                  <c:v>-0.41189726041733765</c:v>
                </c:pt>
                <c:pt idx="90" formatCode="0.0">
                  <c:v>9.845426438930438E-2</c:v>
                </c:pt>
                <c:pt idx="91" formatCode="0.0">
                  <c:v>-1.7847865407828345</c:v>
                </c:pt>
                <c:pt idx="92" formatCode="0.0">
                  <c:v>-3.1598667462486629</c:v>
                </c:pt>
                <c:pt idx="93" formatCode="0.0">
                  <c:v>-3.3757702322997347</c:v>
                </c:pt>
                <c:pt idx="94" formatCode="0.0">
                  <c:v>-3.5772817293687638</c:v>
                </c:pt>
                <c:pt idx="95" formatCode="0.0">
                  <c:v>-3.1430244763342352</c:v>
                </c:pt>
                <c:pt idx="96" formatCode="0.0">
                  <c:v>-2.1484993558933412</c:v>
                </c:pt>
                <c:pt idx="97" formatCode="0.0">
                  <c:v>-3.7542518662972646</c:v>
                </c:pt>
                <c:pt idx="98" formatCode="0.0">
                  <c:v>-5.9533319962594149</c:v>
                </c:pt>
                <c:pt idx="99" formatCode="0.0">
                  <c:v>-5.5725227199953427</c:v>
                </c:pt>
                <c:pt idx="100" formatCode="0.0">
                  <c:v>-5.3514202410248854</c:v>
                </c:pt>
                <c:pt idx="101" formatCode="0.0">
                  <c:v>-5.4947958579633305</c:v>
                </c:pt>
                <c:pt idx="102" formatCode="0.0">
                  <c:v>-6.1126528755179645</c:v>
                </c:pt>
              </c:numCache>
            </c:numRef>
          </c:val>
          <c:smooth val="1"/>
        </c:ser>
        <c:dLbls>
          <c:showLegendKey val="0"/>
          <c:showVal val="0"/>
          <c:showCatName val="0"/>
          <c:showSerName val="0"/>
          <c:showPercent val="0"/>
          <c:showBubbleSize val="0"/>
        </c:dLbls>
        <c:marker val="1"/>
        <c:smooth val="0"/>
        <c:axId val="101761792"/>
        <c:axId val="101763328"/>
      </c:lineChart>
      <c:catAx>
        <c:axId val="101761792"/>
        <c:scaling>
          <c:orientation val="minMax"/>
        </c:scaling>
        <c:delete val="0"/>
        <c:axPos val="b"/>
        <c:numFmt formatCode="General" sourceLinked="1"/>
        <c:majorTickMark val="out"/>
        <c:minorTickMark val="none"/>
        <c:tickLblPos val="low"/>
        <c:spPr>
          <a:ln w="3175">
            <a:solidFill>
              <a:srgbClr val="808080"/>
            </a:solidFill>
            <a:prstDash val="solid"/>
          </a:ln>
        </c:spPr>
        <c:txPr>
          <a:bodyPr rot="-2700000" vert="horz"/>
          <a:lstStyle/>
          <a:p>
            <a:pPr>
              <a:defRPr sz="825" b="0" i="0" u="none" strike="noStrike" baseline="0">
                <a:solidFill>
                  <a:srgbClr val="808080"/>
                </a:solidFill>
                <a:latin typeface="Arial"/>
                <a:ea typeface="Arial"/>
                <a:cs typeface="Arial"/>
              </a:defRPr>
            </a:pPr>
            <a:endParaRPr lang="es-ES"/>
          </a:p>
        </c:txPr>
        <c:crossAx val="101763328"/>
        <c:crosses val="autoZero"/>
        <c:auto val="1"/>
        <c:lblAlgn val="ctr"/>
        <c:lblOffset val="1000"/>
        <c:tickLblSkip val="1"/>
        <c:tickMarkSkip val="1"/>
        <c:noMultiLvlLbl val="0"/>
      </c:catAx>
      <c:valAx>
        <c:axId val="101763328"/>
        <c:scaling>
          <c:orientation val="minMax"/>
          <c:max val="30"/>
          <c:min val="-30"/>
        </c:scaling>
        <c:delete val="0"/>
        <c:axPos val="l"/>
        <c:numFmt formatCode="#,##0.0" sourceLinked="1"/>
        <c:majorTickMark val="out"/>
        <c:minorTickMark val="none"/>
        <c:tickLblPos val="nextTo"/>
        <c:spPr>
          <a:ln w="3175">
            <a:solidFill>
              <a:srgbClr val="808080"/>
            </a:solidFill>
            <a:prstDash val="solid"/>
          </a:ln>
        </c:spPr>
        <c:txPr>
          <a:bodyPr rot="0" vert="horz"/>
          <a:lstStyle/>
          <a:p>
            <a:pPr>
              <a:defRPr sz="825" b="0" i="0" u="none" strike="noStrike" baseline="0">
                <a:solidFill>
                  <a:srgbClr val="808080"/>
                </a:solidFill>
                <a:latin typeface="Arial"/>
                <a:ea typeface="Arial"/>
                <a:cs typeface="Arial"/>
              </a:defRPr>
            </a:pPr>
            <a:endParaRPr lang="es-ES"/>
          </a:p>
        </c:txPr>
        <c:crossAx val="101761792"/>
        <c:crosses val="autoZero"/>
        <c:crossBetween val="between"/>
      </c:valAx>
      <c:spPr>
        <a:solidFill>
          <a:srgbClr val="FFFFFF"/>
        </a:solidFill>
        <a:ln w="25400">
          <a:noFill/>
        </a:ln>
      </c:spPr>
    </c:plotArea>
    <c:legend>
      <c:legendPos val="b"/>
      <c:overlay val="0"/>
      <c:spPr>
        <a:solidFill>
          <a:srgbClr val="FFFFFF"/>
        </a:solidFill>
        <a:ln w="25400">
          <a:noFill/>
        </a:ln>
      </c:spPr>
      <c:txPr>
        <a:bodyPr/>
        <a:lstStyle/>
        <a:p>
          <a:pPr>
            <a:defRPr sz="1000" b="0" i="0" u="none" strike="noStrike" baseline="0">
              <a:solidFill>
                <a:srgbClr val="808080"/>
              </a:solidFill>
              <a:latin typeface="Arial"/>
              <a:ea typeface="Arial"/>
              <a:cs typeface="Arial"/>
            </a:defRPr>
          </a:pPr>
          <a:endParaRPr lang="es-ES"/>
        </a:p>
      </c:txPr>
    </c:legend>
    <c:plotVisOnly val="1"/>
    <c:dispBlanksAs val="gap"/>
    <c:showDLblsOverMax val="0"/>
  </c:chart>
  <c:spPr>
    <a:solidFill>
      <a:srgbClr val="FFFFFF"/>
    </a:solidFill>
    <a:ln w="9525">
      <a:noFill/>
    </a:ln>
  </c:spPr>
  <c:txPr>
    <a:bodyPr/>
    <a:lstStyle/>
    <a:p>
      <a:pPr>
        <a:defRPr sz="800" b="0" i="0" u="none" strike="noStrike" baseline="0">
          <a:solidFill>
            <a:srgbClr val="808080"/>
          </a:solidFill>
          <a:latin typeface="Arial"/>
          <a:ea typeface="Arial"/>
          <a:cs typeface="Arial"/>
        </a:defRPr>
      </a:pPr>
      <a:endParaRPr lang="es-E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497495826377568E-2"/>
          <c:y val="0.12610619469026549"/>
          <c:w val="0.87479131886480288"/>
          <c:h val="0.65486725663719636"/>
        </c:manualLayout>
      </c:layout>
      <c:lineChart>
        <c:grouping val="standard"/>
        <c:varyColors val="0"/>
        <c:ser>
          <c:idx val="1"/>
          <c:order val="0"/>
          <c:tx>
            <c:v>Catalunya</c:v>
          </c:tx>
          <c:spPr>
            <a:ln w="38100">
              <a:solidFill>
                <a:srgbClr val="FA6E00"/>
              </a:solidFill>
              <a:prstDash val="sysDash"/>
            </a:ln>
          </c:spPr>
          <c:marker>
            <c:symbol val="none"/>
          </c:marker>
          <c:cat>
            <c:strRef>
              <c:f>'71'!$A$5:$A$110</c:f>
              <c:strCache>
                <c:ptCount val="106"/>
                <c:pt idx="1">
                  <c:v>G 2005</c:v>
                </c:pt>
                <c:pt idx="13">
                  <c:v>G 2006</c:v>
                </c:pt>
                <c:pt idx="25">
                  <c:v>G 2007</c:v>
                </c:pt>
                <c:pt idx="37">
                  <c:v>G 2008</c:v>
                </c:pt>
                <c:pt idx="49">
                  <c:v>G 2009</c:v>
                </c:pt>
                <c:pt idx="61">
                  <c:v>G 2010</c:v>
                </c:pt>
                <c:pt idx="73">
                  <c:v>G 2011</c:v>
                </c:pt>
                <c:pt idx="85">
                  <c:v>G 2012</c:v>
                </c:pt>
                <c:pt idx="97">
                  <c:v>G 2013</c:v>
                </c:pt>
                <c:pt idx="105">
                  <c:v>S 2013</c:v>
                </c:pt>
              </c:strCache>
            </c:strRef>
          </c:cat>
          <c:val>
            <c:numRef>
              <c:f>'71'!$B$5:$B$110</c:f>
              <c:numCache>
                <c:formatCode>0.0</c:formatCode>
                <c:ptCount val="106"/>
                <c:pt idx="1">
                  <c:v>3.6026070042497467</c:v>
                </c:pt>
                <c:pt idx="2">
                  <c:v>3.7913425021201208</c:v>
                </c:pt>
                <c:pt idx="3">
                  <c:v>3.9597432210917587</c:v>
                </c:pt>
                <c:pt idx="4">
                  <c:v>4.0046965317918959</c:v>
                </c:pt>
                <c:pt idx="5">
                  <c:v>3.6481669375331149</c:v>
                </c:pt>
                <c:pt idx="6">
                  <c:v>3.729323847242938</c:v>
                </c:pt>
                <c:pt idx="7">
                  <c:v>3.905277401894458</c:v>
                </c:pt>
                <c:pt idx="8">
                  <c:v>3.7680847437864489</c:v>
                </c:pt>
                <c:pt idx="9">
                  <c:v>4.2757792475488943</c:v>
                </c:pt>
                <c:pt idx="10">
                  <c:v>4.053550516341879</c:v>
                </c:pt>
                <c:pt idx="11">
                  <c:v>3.9665896884594432</c:v>
                </c:pt>
                <c:pt idx="12">
                  <c:v>4.2867884470785915</c:v>
                </c:pt>
                <c:pt idx="13">
                  <c:v>4.5886906615651535</c:v>
                </c:pt>
                <c:pt idx="14">
                  <c:v>4.2958515768626295</c:v>
                </c:pt>
                <c:pt idx="15">
                  <c:v>4.0405908934753274</c:v>
                </c:pt>
                <c:pt idx="16">
                  <c:v>3.9894402278687777</c:v>
                </c:pt>
                <c:pt idx="17">
                  <c:v>4.1444461770361745</c:v>
                </c:pt>
                <c:pt idx="18">
                  <c:v>4.0997201202447124</c:v>
                </c:pt>
                <c:pt idx="19">
                  <c:v>4.0953646063952345</c:v>
                </c:pt>
                <c:pt idx="20">
                  <c:v>3.8680957731869636</c:v>
                </c:pt>
                <c:pt idx="21">
                  <c:v>3.0192603542667587</c:v>
                </c:pt>
                <c:pt idx="22">
                  <c:v>2.56042972247094</c:v>
                </c:pt>
                <c:pt idx="23">
                  <c:v>2.6765501863798167</c:v>
                </c:pt>
                <c:pt idx="24">
                  <c:v>2.7601767734602412</c:v>
                </c:pt>
                <c:pt idx="25">
                  <c:v>2.4090622264742327</c:v>
                </c:pt>
                <c:pt idx="26">
                  <c:v>2.5070290534207951</c:v>
                </c:pt>
                <c:pt idx="27">
                  <c:v>2.6962695864436967</c:v>
                </c:pt>
                <c:pt idx="28">
                  <c:v>2.6733800875142402</c:v>
                </c:pt>
                <c:pt idx="29">
                  <c:v>2.6</c:v>
                </c:pt>
                <c:pt idx="30">
                  <c:v>2.6594530203007927</c:v>
                </c:pt>
                <c:pt idx="31">
                  <c:v>2.5074334976352475</c:v>
                </c:pt>
                <c:pt idx="32">
                  <c:v>2.3604722935706577</c:v>
                </c:pt>
                <c:pt idx="33">
                  <c:v>2.8513827759314214</c:v>
                </c:pt>
                <c:pt idx="34" formatCode="#,##0.0">
                  <c:v>3.7673174273240257</c:v>
                </c:pt>
                <c:pt idx="35" formatCode="#,##0.0">
                  <c:v>4.1502231036192434</c:v>
                </c:pt>
                <c:pt idx="36" formatCode="#,##0.0">
                  <c:v>4.3430173997195398</c:v>
                </c:pt>
                <c:pt idx="37" formatCode="#,##0.0">
                  <c:v>4.3867582313831033</c:v>
                </c:pt>
                <c:pt idx="38" formatCode="#,##0.0">
                  <c:v>4.4462111801243376</c:v>
                </c:pt>
                <c:pt idx="39" formatCode="#,##0.0">
                  <c:v>4.5201250604096845</c:v>
                </c:pt>
                <c:pt idx="40" formatCode="#,##0.0">
                  <c:v>4.1265300562398179</c:v>
                </c:pt>
                <c:pt idx="41" formatCode="#,##0.0">
                  <c:v>4.5337729719245834</c:v>
                </c:pt>
                <c:pt idx="42" formatCode="#,##0.0">
                  <c:v>4.9190631829347939</c:v>
                </c:pt>
                <c:pt idx="43" formatCode="#,##0.0">
                  <c:v>5.1462500608361328</c:v>
                </c:pt>
                <c:pt idx="44" formatCode="#,##0.0">
                  <c:v>4.8464748047501995</c:v>
                </c:pt>
                <c:pt idx="45" formatCode="#,##0.0">
                  <c:v>4.5005531080792416</c:v>
                </c:pt>
                <c:pt idx="46" formatCode="#,##0.0">
                  <c:v>3.6247927389133547</c:v>
                </c:pt>
                <c:pt idx="47" formatCode="#,##0.0">
                  <c:v>2.5498070174436505</c:v>
                </c:pt>
                <c:pt idx="48" formatCode="#,##0.0">
                  <c:v>1.5918382798304038</c:v>
                </c:pt>
                <c:pt idx="49" formatCode="#,##0.0">
                  <c:v>1.0958252011234211</c:v>
                </c:pt>
                <c:pt idx="50" formatCode="#,##0.0">
                  <c:v>1.0456807391126419</c:v>
                </c:pt>
                <c:pt idx="51" formatCode="#,##0.0">
                  <c:v>0.36046577462396756</c:v>
                </c:pt>
                <c:pt idx="52" formatCode="#,##0.0">
                  <c:v>0.40928841751155531</c:v>
                </c:pt>
                <c:pt idx="53" formatCode="#,##0.0">
                  <c:v>-0.30707857871788646</c:v>
                </c:pt>
                <c:pt idx="54" formatCode="#,##0.0">
                  <c:v>-0.49953456650169148</c:v>
                </c:pt>
                <c:pt idx="55" formatCode="#,##0.0">
                  <c:v>-0.89981670400475156</c:v>
                </c:pt>
                <c:pt idx="56" formatCode="#,##0.0">
                  <c:v>-0.34044526901668731</c:v>
                </c:pt>
                <c:pt idx="57" formatCode="#,##0.0">
                  <c:v>-0.49957285592245793</c:v>
                </c:pt>
                <c:pt idx="58" formatCode="General">
                  <c:v>-0.24972484022234495</c:v>
                </c:pt>
                <c:pt idx="59" formatCode="General">
                  <c:v>0.6948054841728446</c:v>
                </c:pt>
                <c:pt idx="60" formatCode="General">
                  <c:v>1.1747060905855866</c:v>
                </c:pt>
                <c:pt idx="61" formatCode="General">
                  <c:v>1.3611963190183858</c:v>
                </c:pt>
                <c:pt idx="62" formatCode="General">
                  <c:v>1.1523019414477265</c:v>
                </c:pt>
                <c:pt idx="63" formatCode="General">
                  <c:v>1.7482294391629072</c:v>
                </c:pt>
                <c:pt idx="64" formatCode="General">
                  <c:v>1.7135399124284012</c:v>
                </c:pt>
                <c:pt idx="65" formatCode="General">
                  <c:v>1.9754983476119479</c:v>
                </c:pt>
                <c:pt idx="66" formatCode="General">
                  <c:v>1.7023550117331481</c:v>
                </c:pt>
                <c:pt idx="67" formatCode="General">
                  <c:v>2.2091450788150242</c:v>
                </c:pt>
                <c:pt idx="68" formatCode="General">
                  <c:v>2.1107484998420967</c:v>
                </c:pt>
                <c:pt idx="69" formatCode="General">
                  <c:v>2.3854005045227598</c:v>
                </c:pt>
                <c:pt idx="70" formatCode="General">
                  <c:v>2.568216615281349</c:v>
                </c:pt>
                <c:pt idx="71" formatCode="General">
                  <c:v>2.4650677789364233</c:v>
                </c:pt>
                <c:pt idx="72" formatCode="General">
                  <c:v>3.0230451217861267</c:v>
                </c:pt>
                <c:pt idx="73" formatCode="General">
                  <c:v>3.2879389698001602</c:v>
                </c:pt>
                <c:pt idx="74" formatCode="General">
                  <c:v>3.6186184605342167</c:v>
                </c:pt>
                <c:pt idx="75" formatCode="General">
                  <c:v>3.5262640831086323</c:v>
                </c:pt>
                <c:pt idx="76" formatCode="General">
                  <c:v>3.7905128523531681</c:v>
                </c:pt>
                <c:pt idx="77" formatCode="General">
                  <c:v>3.5338679547119782</c:v>
                </c:pt>
                <c:pt idx="78" formatCode="General">
                  <c:v>3.2601641927875056</c:v>
                </c:pt>
                <c:pt idx="79" formatCode="General">
                  <c:v>3.2353762029294488</c:v>
                </c:pt>
                <c:pt idx="80" formatCode="General">
                  <c:v>3.0341770194339808</c:v>
                </c:pt>
                <c:pt idx="81" formatCode="General">
                  <c:v>3.2081482016020315</c:v>
                </c:pt>
                <c:pt idx="82" formatCode="General">
                  <c:v>3.0918032451664912</c:v>
                </c:pt>
                <c:pt idx="83" formatCode="General">
                  <c:v>2.9766750793779977</c:v>
                </c:pt>
                <c:pt idx="84" formatCode="General">
                  <c:v>2.5219342578741464</c:v>
                </c:pt>
                <c:pt idx="85" formatCode="General">
                  <c:v>2.2371432931481667</c:v>
                </c:pt>
                <c:pt idx="86" formatCode="General">
                  <c:v>2.2394277469568795</c:v>
                </c:pt>
                <c:pt idx="87" formatCode="General">
                  <c:v>2.2361088677111951</c:v>
                </c:pt>
                <c:pt idx="88" formatCode="General">
                  <c:v>2.4227559596805537</c:v>
                </c:pt>
                <c:pt idx="89" formatCode="General">
                  <c:v>2.2598813736729242</c:v>
                </c:pt>
                <c:pt idx="90" formatCode="General">
                  <c:v>2.1616822616364102</c:v>
                </c:pt>
                <c:pt idx="91" formatCode="General">
                  <c:v>2.5882871246482777</c:v>
                </c:pt>
                <c:pt idx="92" formatCode="General">
                  <c:v>3.0999219516100012</c:v>
                </c:pt>
                <c:pt idx="93" formatCode="General">
                  <c:v>3.9045098137142387</c:v>
                </c:pt>
                <c:pt idx="94" formatCode="General">
                  <c:v>4.1772867471313369</c:v>
                </c:pt>
                <c:pt idx="95" formatCode="General">
                  <c:v>3.5932759489667898</c:v>
                </c:pt>
                <c:pt idx="96" formatCode="General">
                  <c:v>3.6183659183452122</c:v>
                </c:pt>
                <c:pt idx="97">
                  <c:v>3.3395028558918827</c:v>
                </c:pt>
                <c:pt idx="98">
                  <c:v>3.3034525252926707</c:v>
                </c:pt>
                <c:pt idx="99">
                  <c:v>2.9623485499303825</c:v>
                </c:pt>
                <c:pt idx="100">
                  <c:v>1.8232436799735301</c:v>
                </c:pt>
                <c:pt idx="101">
                  <c:v>2.235284942777533</c:v>
                </c:pt>
                <c:pt idx="102">
                  <c:v>2.5641276009881642</c:v>
                </c:pt>
                <c:pt idx="103">
                  <c:v>2.0535243709617612</c:v>
                </c:pt>
                <c:pt idx="104">
                  <c:v>1.7450211576536305</c:v>
                </c:pt>
                <c:pt idx="105">
                  <c:v>0.5</c:v>
                </c:pt>
              </c:numCache>
            </c:numRef>
          </c:val>
          <c:smooth val="1"/>
        </c:ser>
        <c:ser>
          <c:idx val="0"/>
          <c:order val="1"/>
          <c:tx>
            <c:v>Espanya</c:v>
          </c:tx>
          <c:spPr>
            <a:ln w="38100">
              <a:solidFill>
                <a:srgbClr val="75923C"/>
              </a:solidFill>
              <a:prstDash val="solid"/>
            </a:ln>
          </c:spPr>
          <c:marker>
            <c:symbol val="none"/>
          </c:marker>
          <c:cat>
            <c:strRef>
              <c:f>'71'!$A$5:$A$110</c:f>
              <c:strCache>
                <c:ptCount val="106"/>
                <c:pt idx="1">
                  <c:v>G 2005</c:v>
                </c:pt>
                <c:pt idx="13">
                  <c:v>G 2006</c:v>
                </c:pt>
                <c:pt idx="25">
                  <c:v>G 2007</c:v>
                </c:pt>
                <c:pt idx="37">
                  <c:v>G 2008</c:v>
                </c:pt>
                <c:pt idx="49">
                  <c:v>G 2009</c:v>
                </c:pt>
                <c:pt idx="61">
                  <c:v>G 2010</c:v>
                </c:pt>
                <c:pt idx="73">
                  <c:v>G 2011</c:v>
                </c:pt>
                <c:pt idx="85">
                  <c:v>G 2012</c:v>
                </c:pt>
                <c:pt idx="97">
                  <c:v>G 2013</c:v>
                </c:pt>
                <c:pt idx="105">
                  <c:v>S 2013</c:v>
                </c:pt>
              </c:strCache>
            </c:strRef>
          </c:cat>
          <c:val>
            <c:numRef>
              <c:f>'71'!$C$5:$C$110</c:f>
              <c:numCache>
                <c:formatCode>#,##0.0</c:formatCode>
                <c:ptCount val="106"/>
                <c:pt idx="1">
                  <c:v>3.0807319297853812</c:v>
                </c:pt>
                <c:pt idx="2">
                  <c:v>3.3007414574243392</c:v>
                </c:pt>
                <c:pt idx="3">
                  <c:v>3.3951700818536157</c:v>
                </c:pt>
                <c:pt idx="4">
                  <c:v>3.4687349051703369</c:v>
                </c:pt>
                <c:pt idx="5">
                  <c:v>3.0578684618241967</c:v>
                </c:pt>
                <c:pt idx="6">
                  <c:v>3.1244911620501812</c:v>
                </c:pt>
                <c:pt idx="7">
                  <c:v>3.2887600608895093</c:v>
                </c:pt>
                <c:pt idx="8">
                  <c:v>3.2851749673297652</c:v>
                </c:pt>
                <c:pt idx="9">
                  <c:v>3.733161818659521</c:v>
                </c:pt>
                <c:pt idx="10">
                  <c:v>3.5140733301650577</c:v>
                </c:pt>
                <c:pt idx="11">
                  <c:v>3.4122824278634902</c:v>
                </c:pt>
                <c:pt idx="12">
                  <c:v>3.7397151119586747</c:v>
                </c:pt>
                <c:pt idx="13">
                  <c:v>4.1967639410575019</c:v>
                </c:pt>
                <c:pt idx="14">
                  <c:v>3.9724781383117209</c:v>
                </c:pt>
                <c:pt idx="15">
                  <c:v>3.8877024938123839</c:v>
                </c:pt>
                <c:pt idx="16">
                  <c:v>3.8501175911000782</c:v>
                </c:pt>
                <c:pt idx="17">
                  <c:v>4.0317901288837401</c:v>
                </c:pt>
                <c:pt idx="18">
                  <c:v>3.9469529523208147</c:v>
                </c:pt>
                <c:pt idx="19">
                  <c:v>3.9641706746679692</c:v>
                </c:pt>
                <c:pt idx="20">
                  <c:v>3.7210487470565452</c:v>
                </c:pt>
                <c:pt idx="21">
                  <c:v>2.9193956859662777</c:v>
                </c:pt>
                <c:pt idx="22">
                  <c:v>2.5077528109353602</c:v>
                </c:pt>
                <c:pt idx="23">
                  <c:v>2.6051532214120852</c:v>
                </c:pt>
                <c:pt idx="24">
                  <c:v>2.6616035211875402</c:v>
                </c:pt>
                <c:pt idx="25">
                  <c:v>2.3913154273481858</c:v>
                </c:pt>
                <c:pt idx="26">
                  <c:v>2.4125845627190445</c:v>
                </c:pt>
                <c:pt idx="27">
                  <c:v>2.4634030370167981</c:v>
                </c:pt>
                <c:pt idx="28">
                  <c:v>2.4341337376921692</c:v>
                </c:pt>
                <c:pt idx="29">
                  <c:v>2.3468718315739157</c:v>
                </c:pt>
                <c:pt idx="30">
                  <c:v>2.3790382611284837</c:v>
                </c:pt>
                <c:pt idx="31">
                  <c:v>2.2435225400629748</c:v>
                </c:pt>
                <c:pt idx="32">
                  <c:v>2.1751910640799612</c:v>
                </c:pt>
                <c:pt idx="33">
                  <c:v>2.6787763860472102</c:v>
                </c:pt>
                <c:pt idx="34">
                  <c:v>3.5842792676381152</c:v>
                </c:pt>
                <c:pt idx="35">
                  <c:v>4.0692082692975085</c:v>
                </c:pt>
                <c:pt idx="36">
                  <c:v>4.2202687603207814</c:v>
                </c:pt>
                <c:pt idx="37">
                  <c:v>4.2767120287503513</c:v>
                </c:pt>
                <c:pt idx="38">
                  <c:v>4.3672900915240804</c:v>
                </c:pt>
                <c:pt idx="39">
                  <c:v>4.5012934183764184</c:v>
                </c:pt>
                <c:pt idx="40">
                  <c:v>4.1867531480994664</c:v>
                </c:pt>
                <c:pt idx="41">
                  <c:v>4.6026242436603555</c:v>
                </c:pt>
                <c:pt idx="42">
                  <c:v>5.0120210950829884</c:v>
                </c:pt>
                <c:pt idx="43">
                  <c:v>5.2733345051854545</c:v>
                </c:pt>
                <c:pt idx="44">
                  <c:v>4.9043318835208884</c:v>
                </c:pt>
                <c:pt idx="45">
                  <c:v>4.5393131737283934</c:v>
                </c:pt>
                <c:pt idx="46">
                  <c:v>3.5562123363911726</c:v>
                </c:pt>
                <c:pt idx="47">
                  <c:v>2.3828352023170796</c:v>
                </c:pt>
                <c:pt idx="48">
                  <c:v>1.4326511636732921</c:v>
                </c:pt>
                <c:pt idx="49">
                  <c:v>0.80670568130830289</c:v>
                </c:pt>
                <c:pt idx="50">
                  <c:v>0.66056619959966556</c:v>
                </c:pt>
                <c:pt idx="51">
                  <c:v>-6.1412874028022688E-2</c:v>
                </c:pt>
                <c:pt idx="52">
                  <c:v>-0.15984296130118344</c:v>
                </c:pt>
                <c:pt idx="53">
                  <c:v>-0.8634937141371537</c:v>
                </c:pt>
                <c:pt idx="54">
                  <c:v>-0.99702738132603475</c:v>
                </c:pt>
                <c:pt idx="55">
                  <c:v>-1.368249197603022</c:v>
                </c:pt>
                <c:pt idx="56">
                  <c:v>-0.811557018155451</c:v>
                </c:pt>
                <c:pt idx="57">
                  <c:v>-1.0255790383918106</c:v>
                </c:pt>
                <c:pt idx="58">
                  <c:v>-0.66068681776906013</c:v>
                </c:pt>
                <c:pt idx="59">
                  <c:v>0.30336869532850647</c:v>
                </c:pt>
                <c:pt idx="60">
                  <c:v>0.79413332834465356</c:v>
                </c:pt>
                <c:pt idx="61">
                  <c:v>1.0283458383300261</c:v>
                </c:pt>
                <c:pt idx="62">
                  <c:v>0.83404959730050376</c:v>
                </c:pt>
                <c:pt idx="63">
                  <c:v>1.4153441956056316</c:v>
                </c:pt>
                <c:pt idx="64">
                  <c:v>1.5034202022745164</c:v>
                </c:pt>
                <c:pt idx="65">
                  <c:v>1.7652676762906379</c:v>
                </c:pt>
                <c:pt idx="66">
                  <c:v>1.5004911078138499</c:v>
                </c:pt>
                <c:pt idx="67">
                  <c:v>1.9160035832850446</c:v>
                </c:pt>
                <c:pt idx="68">
                  <c:v>1.8169215257939797</c:v>
                </c:pt>
                <c:pt idx="69">
                  <c:v>2.1275475829543931</c:v>
                </c:pt>
                <c:pt idx="70">
                  <c:v>2.3319988711076878</c:v>
                </c:pt>
                <c:pt idx="71">
                  <c:v>2.3318917120638707</c:v>
                </c:pt>
                <c:pt idx="72">
                  <c:v>2.9876355770930751</c:v>
                </c:pt>
                <c:pt idx="73">
                  <c:v>3.2700266812328191</c:v>
                </c:pt>
                <c:pt idx="74">
                  <c:v>3.5895816890292087</c:v>
                </c:pt>
                <c:pt idx="75">
                  <c:v>3.5955290922385688</c:v>
                </c:pt>
                <c:pt idx="76">
                  <c:v>3.7798840298091108</c:v>
                </c:pt>
                <c:pt idx="77">
                  <c:v>3.5146702418398457</c:v>
                </c:pt>
                <c:pt idx="78">
                  <c:v>3.1851592579629622</c:v>
                </c:pt>
                <c:pt idx="79">
                  <c:v>3.0919413048199118</c:v>
                </c:pt>
                <c:pt idx="80">
                  <c:v>2.9614424524993188</c:v>
                </c:pt>
                <c:pt idx="81">
                  <c:v>3.1418469689629211</c:v>
                </c:pt>
                <c:pt idx="82">
                  <c:v>3.0132788559754653</c:v>
                </c:pt>
                <c:pt idx="83">
                  <c:v>2.8730786032855367</c:v>
                </c:pt>
                <c:pt idx="84">
                  <c:v>2.3779231794498923</c:v>
                </c:pt>
                <c:pt idx="85">
                  <c:v>1.9977418600156671</c:v>
                </c:pt>
                <c:pt idx="86">
                  <c:v>1.9748872363769525</c:v>
                </c:pt>
                <c:pt idx="87">
                  <c:v>1.8987214133021486</c:v>
                </c:pt>
                <c:pt idx="88">
                  <c:v>2.0596378702467888</c:v>
                </c:pt>
                <c:pt idx="89">
                  <c:v>1.9427535293356029</c:v>
                </c:pt>
                <c:pt idx="90">
                  <c:v>1.8956022028893118</c:v>
                </c:pt>
                <c:pt idx="91">
                  <c:v>2.2067747986318422</c:v>
                </c:pt>
                <c:pt idx="92">
                  <c:v>2.6548583908552241</c:v>
                </c:pt>
                <c:pt idx="93">
                  <c:v>3.4119187295749365</c:v>
                </c:pt>
                <c:pt idx="94">
                  <c:v>3.4754586018839513</c:v>
                </c:pt>
                <c:pt idx="95">
                  <c:v>2.9291223496183072</c:v>
                </c:pt>
                <c:pt idx="96">
                  <c:v>2.8671183832884584</c:v>
                </c:pt>
                <c:pt idx="97">
                  <c:v>2.6836200448766072</c:v>
                </c:pt>
                <c:pt idx="98">
                  <c:v>2.7535365610680129</c:v>
                </c:pt>
                <c:pt idx="99">
                  <c:v>2.4264014645489977</c:v>
                </c:pt>
                <c:pt idx="100">
                  <c:v>1.3857173526943478</c:v>
                </c:pt>
                <c:pt idx="101">
                  <c:v>1.7219979867673978</c:v>
                </c:pt>
                <c:pt idx="102">
                  <c:v>2.0630164884658972</c:v>
                </c:pt>
                <c:pt idx="103">
                  <c:v>1.7744104109212704</c:v>
                </c:pt>
                <c:pt idx="104">
                  <c:v>1.5185376755443292</c:v>
                </c:pt>
                <c:pt idx="105">
                  <c:v>0.30000000000000032</c:v>
                </c:pt>
              </c:numCache>
            </c:numRef>
          </c:val>
          <c:smooth val="1"/>
        </c:ser>
        <c:ser>
          <c:idx val="3"/>
          <c:order val="2"/>
          <c:tx>
            <c:v>Zona euro (IPCH)</c:v>
          </c:tx>
          <c:spPr>
            <a:ln w="38100">
              <a:solidFill>
                <a:schemeClr val="bg1">
                  <a:lumMod val="65000"/>
                </a:schemeClr>
              </a:solidFill>
              <a:prstDash val="solid"/>
            </a:ln>
          </c:spPr>
          <c:marker>
            <c:symbol val="none"/>
          </c:marker>
          <c:cat>
            <c:strRef>
              <c:f>'71'!$A$5:$A$110</c:f>
              <c:strCache>
                <c:ptCount val="106"/>
                <c:pt idx="1">
                  <c:v>G 2005</c:v>
                </c:pt>
                <c:pt idx="13">
                  <c:v>G 2006</c:v>
                </c:pt>
                <c:pt idx="25">
                  <c:v>G 2007</c:v>
                </c:pt>
                <c:pt idx="37">
                  <c:v>G 2008</c:v>
                </c:pt>
                <c:pt idx="49">
                  <c:v>G 2009</c:v>
                </c:pt>
                <c:pt idx="61">
                  <c:v>G 2010</c:v>
                </c:pt>
                <c:pt idx="73">
                  <c:v>G 2011</c:v>
                </c:pt>
                <c:pt idx="85">
                  <c:v>G 2012</c:v>
                </c:pt>
                <c:pt idx="97">
                  <c:v>G 2013</c:v>
                </c:pt>
                <c:pt idx="105">
                  <c:v>S 2013</c:v>
                </c:pt>
              </c:strCache>
            </c:strRef>
          </c:cat>
          <c:val>
            <c:numRef>
              <c:f>'J:\dgpres\COORD\Pressup2012\Dossier presentació\1 Marc macroeco\[1 1 - 1 7.xlsx]1.6'!$E$5:$E$87</c:f>
              <c:numCache>
                <c:formatCode>General</c:formatCode>
                <c:ptCount val="83"/>
                <c:pt idx="0">
                  <c:v>2.4</c:v>
                </c:pt>
                <c:pt idx="1">
                  <c:v>1.9298245614035161</c:v>
                </c:pt>
                <c:pt idx="2">
                  <c:v>2.1015761821366001</c:v>
                </c:pt>
                <c:pt idx="3">
                  <c:v>2.0869565217391362</c:v>
                </c:pt>
                <c:pt idx="4">
                  <c:v>2.0779220779221079</c:v>
                </c:pt>
                <c:pt idx="5">
                  <c:v>1.9844693701466687</c:v>
                </c:pt>
                <c:pt idx="6">
                  <c:v>2.0707506471095782</c:v>
                </c:pt>
                <c:pt idx="7">
                  <c:v>2.1607605877268812</c:v>
                </c:pt>
                <c:pt idx="8">
                  <c:v>2.2433132010354346</c:v>
                </c:pt>
                <c:pt idx="9">
                  <c:v>2.5839793281654013</c:v>
                </c:pt>
                <c:pt idx="10">
                  <c:v>2.4892703862660959</c:v>
                </c:pt>
                <c:pt idx="11">
                  <c:v>2.3195876288659711</c:v>
                </c:pt>
                <c:pt idx="12">
                  <c:v>2.2241231822070637</c:v>
                </c:pt>
                <c:pt idx="13">
                  <c:v>2.3903977214932315</c:v>
                </c:pt>
                <c:pt idx="14">
                  <c:v>2.3213380638621217</c:v>
                </c:pt>
                <c:pt idx="15">
                  <c:v>2.2000000000000002</c:v>
                </c:pt>
                <c:pt idx="16">
                  <c:v>2.5</c:v>
                </c:pt>
                <c:pt idx="17">
                  <c:v>2.4699999999999944</c:v>
                </c:pt>
                <c:pt idx="18">
                  <c:v>2.4780175859312688</c:v>
                </c:pt>
                <c:pt idx="19">
                  <c:v>2.4299999999999997</c:v>
                </c:pt>
                <c:pt idx="20">
                  <c:v>2.2643391521197338</c:v>
                </c:pt>
                <c:pt idx="21">
                  <c:v>1.7467248908296511</c:v>
                </c:pt>
                <c:pt idx="22">
                  <c:v>1.5640467234211113</c:v>
                </c:pt>
                <c:pt idx="23">
                  <c:v>1.8658197697498879</c:v>
                </c:pt>
                <c:pt idx="24">
                  <c:v>1.9188921859545127</c:v>
                </c:pt>
                <c:pt idx="25">
                  <c:v>1.8378700576197278</c:v>
                </c:pt>
                <c:pt idx="26">
                  <c:v>1.8424962852897318</c:v>
                </c:pt>
                <c:pt idx="27">
                  <c:v>1.9403132079188321</c:v>
                </c:pt>
                <c:pt idx="28">
                  <c:v>1.9080234833659615</c:v>
                </c:pt>
                <c:pt idx="29">
                  <c:v>1.8735362997658098</c:v>
                </c:pt>
                <c:pt idx="30">
                  <c:v>1.8915756630265141</c:v>
                </c:pt>
                <c:pt idx="31">
                  <c:v>1.776823196329173</c:v>
                </c:pt>
                <c:pt idx="32">
                  <c:v>1.7460007803355548</c:v>
                </c:pt>
                <c:pt idx="33">
                  <c:v>2.1361685524775602</c:v>
                </c:pt>
                <c:pt idx="34">
                  <c:v>2.5536062378167745</c:v>
                </c:pt>
                <c:pt idx="35">
                  <c:v>3.0592361652377331</c:v>
                </c:pt>
                <c:pt idx="36">
                  <c:v>3.0667701863354102</c:v>
                </c:pt>
                <c:pt idx="37">
                  <c:v>3.2</c:v>
                </c:pt>
                <c:pt idx="38">
                  <c:v>3.3</c:v>
                </c:pt>
                <c:pt idx="39">
                  <c:v>3.6</c:v>
                </c:pt>
                <c:pt idx="40">
                  <c:v>3.3</c:v>
                </c:pt>
                <c:pt idx="41">
                  <c:v>3.7</c:v>
                </c:pt>
                <c:pt idx="42">
                  <c:v>4</c:v>
                </c:pt>
                <c:pt idx="43">
                  <c:v>4</c:v>
                </c:pt>
                <c:pt idx="44">
                  <c:v>3.8</c:v>
                </c:pt>
                <c:pt idx="45">
                  <c:v>3.6</c:v>
                </c:pt>
                <c:pt idx="46">
                  <c:v>3.2</c:v>
                </c:pt>
                <c:pt idx="47">
                  <c:v>2.1</c:v>
                </c:pt>
                <c:pt idx="48">
                  <c:v>1.6</c:v>
                </c:pt>
                <c:pt idx="49">
                  <c:v>1.1000000000000001</c:v>
                </c:pt>
                <c:pt idx="50">
                  <c:v>1.2</c:v>
                </c:pt>
                <c:pt idx="51">
                  <c:v>0.60000000000000064</c:v>
                </c:pt>
                <c:pt idx="52">
                  <c:v>0.60000000000000064</c:v>
                </c:pt>
                <c:pt idx="53">
                  <c:v>0</c:v>
                </c:pt>
                <c:pt idx="54">
                  <c:v>-0.1</c:v>
                </c:pt>
                <c:pt idx="55">
                  <c:v>-0.60000000000000064</c:v>
                </c:pt>
                <c:pt idx="56">
                  <c:v>-0.2</c:v>
                </c:pt>
                <c:pt idx="57">
                  <c:v>-0.30000000000000032</c:v>
                </c:pt>
                <c:pt idx="58">
                  <c:v>-0.1</c:v>
                </c:pt>
                <c:pt idx="59">
                  <c:v>0.5</c:v>
                </c:pt>
                <c:pt idx="60">
                  <c:v>0.9</c:v>
                </c:pt>
                <c:pt idx="61">
                  <c:v>0.9</c:v>
                </c:pt>
                <c:pt idx="62">
                  <c:v>0.8</c:v>
                </c:pt>
                <c:pt idx="63">
                  <c:v>1.6</c:v>
                </c:pt>
                <c:pt idx="64">
                  <c:v>1.6</c:v>
                </c:pt>
                <c:pt idx="65">
                  <c:v>1.7</c:v>
                </c:pt>
                <c:pt idx="66">
                  <c:v>1.5</c:v>
                </c:pt>
                <c:pt idx="67">
                  <c:v>1.7</c:v>
                </c:pt>
                <c:pt idx="68">
                  <c:v>1.6</c:v>
                </c:pt>
                <c:pt idx="69">
                  <c:v>1.9000000000000001</c:v>
                </c:pt>
                <c:pt idx="70">
                  <c:v>1.9000000000000001</c:v>
                </c:pt>
                <c:pt idx="71">
                  <c:v>1.9000000000000001</c:v>
                </c:pt>
                <c:pt idx="72">
                  <c:v>2.2000000000000002</c:v>
                </c:pt>
                <c:pt idx="73">
                  <c:v>2.2999999999999998</c:v>
                </c:pt>
                <c:pt idx="74">
                  <c:v>2.4</c:v>
                </c:pt>
                <c:pt idx="75">
                  <c:v>2.7</c:v>
                </c:pt>
                <c:pt idx="76">
                  <c:v>2.8</c:v>
                </c:pt>
                <c:pt idx="77">
                  <c:v>2.7</c:v>
                </c:pt>
                <c:pt idx="78">
                  <c:v>2.7</c:v>
                </c:pt>
                <c:pt idx="79">
                  <c:v>2.5</c:v>
                </c:pt>
                <c:pt idx="80">
                  <c:v>2.5</c:v>
                </c:pt>
                <c:pt idx="81">
                  <c:v>3</c:v>
                </c:pt>
                <c:pt idx="82">
                  <c:v>3</c:v>
                </c:pt>
              </c:numCache>
            </c:numRef>
          </c:val>
          <c:smooth val="1"/>
        </c:ser>
        <c:dLbls>
          <c:showLegendKey val="0"/>
          <c:showVal val="0"/>
          <c:showCatName val="0"/>
          <c:showSerName val="0"/>
          <c:showPercent val="0"/>
          <c:showBubbleSize val="0"/>
        </c:dLbls>
        <c:marker val="1"/>
        <c:smooth val="0"/>
        <c:axId val="101824384"/>
        <c:axId val="101825920"/>
      </c:lineChart>
      <c:catAx>
        <c:axId val="101824384"/>
        <c:scaling>
          <c:orientation val="minMax"/>
        </c:scaling>
        <c:delete val="0"/>
        <c:axPos val="b"/>
        <c:numFmt formatCode="General" sourceLinked="1"/>
        <c:majorTickMark val="in"/>
        <c:minorTickMark val="none"/>
        <c:tickLblPos val="low"/>
        <c:spPr>
          <a:ln w="3175">
            <a:solidFill>
              <a:srgbClr val="000000"/>
            </a:solidFill>
            <a:prstDash val="solid"/>
          </a:ln>
        </c:spPr>
        <c:txPr>
          <a:bodyPr rot="-2700000" vert="horz"/>
          <a:lstStyle/>
          <a:p>
            <a:pPr>
              <a:defRPr sz="800" b="0" i="0" u="none" strike="noStrike" baseline="0">
                <a:solidFill>
                  <a:srgbClr val="333333"/>
                </a:solidFill>
                <a:latin typeface="Arial"/>
                <a:ea typeface="Arial"/>
                <a:cs typeface="Arial"/>
              </a:defRPr>
            </a:pPr>
            <a:endParaRPr lang="es-ES"/>
          </a:p>
        </c:txPr>
        <c:crossAx val="101825920"/>
        <c:crossesAt val="0"/>
        <c:auto val="1"/>
        <c:lblAlgn val="ctr"/>
        <c:lblOffset val="100"/>
        <c:tickLblSkip val="1"/>
        <c:tickMarkSkip val="3"/>
        <c:noMultiLvlLbl val="0"/>
      </c:catAx>
      <c:valAx>
        <c:axId val="101825920"/>
        <c:scaling>
          <c:orientation val="minMax"/>
          <c:min val="-1.5"/>
        </c:scaling>
        <c:delete val="0"/>
        <c:axPos val="l"/>
        <c:numFmt formatCode="0.0" sourceLinked="1"/>
        <c:majorTickMark val="in"/>
        <c:minorTickMark val="none"/>
        <c:tickLblPos val="nextTo"/>
        <c:spPr>
          <a:ln w="3175">
            <a:solidFill>
              <a:srgbClr val="000000"/>
            </a:solidFill>
            <a:prstDash val="solid"/>
          </a:ln>
        </c:spPr>
        <c:txPr>
          <a:bodyPr rot="0" vert="horz"/>
          <a:lstStyle/>
          <a:p>
            <a:pPr>
              <a:defRPr sz="800" b="0" i="0" u="none" strike="noStrike" baseline="0">
                <a:solidFill>
                  <a:srgbClr val="333333"/>
                </a:solidFill>
                <a:latin typeface="Arial"/>
                <a:ea typeface="Arial"/>
                <a:cs typeface="Arial"/>
              </a:defRPr>
            </a:pPr>
            <a:endParaRPr lang="es-ES"/>
          </a:p>
        </c:txPr>
        <c:crossAx val="101824384"/>
        <c:crosses val="autoZero"/>
        <c:crossBetween val="between"/>
        <c:majorUnit val="0.5"/>
        <c:minorUnit val="0.05"/>
      </c:valAx>
      <c:spPr>
        <a:noFill/>
        <a:ln w="3175">
          <a:solidFill>
            <a:srgbClr val="000000"/>
          </a:solidFill>
          <a:prstDash val="solid"/>
        </a:ln>
      </c:spPr>
    </c:plotArea>
    <c:legend>
      <c:legendPos val="r"/>
      <c:layout>
        <c:manualLayout>
          <c:xMode val="edge"/>
          <c:yMode val="edge"/>
          <c:x val="0.27614430549122526"/>
          <c:y val="0.88053097345132747"/>
          <c:w val="0.5490204655790577"/>
          <c:h val="7.5221238938053103E-2"/>
        </c:manualLayout>
      </c:layout>
      <c:overlay val="0"/>
      <c:spPr>
        <a:noFill/>
        <a:ln w="25400">
          <a:noFill/>
        </a:ln>
      </c:spPr>
      <c:txPr>
        <a:bodyPr/>
        <a:lstStyle/>
        <a:p>
          <a:pPr>
            <a:defRPr sz="900" b="0" i="0" u="none" strike="noStrike" baseline="0">
              <a:solidFill>
                <a:srgbClr val="333333"/>
              </a:solidFill>
              <a:latin typeface="Arial"/>
              <a:ea typeface="Arial"/>
              <a:cs typeface="Arial"/>
            </a:defRPr>
          </a:pPr>
          <a:endParaRPr lang="es-ES"/>
        </a:p>
      </c:txPr>
    </c:legend>
    <c:plotVisOnly val="1"/>
    <c:dispBlanksAs val="gap"/>
    <c:showDLblsOverMax val="0"/>
  </c:chart>
  <c:spPr>
    <a:solidFill>
      <a:schemeClr val="bg1"/>
    </a:solidFill>
    <a:ln w="9525">
      <a:noFill/>
    </a:ln>
  </c:spPr>
  <c:txPr>
    <a:bodyPr/>
    <a:lstStyle/>
    <a:p>
      <a:pPr>
        <a:defRPr sz="975" b="0" i="0" u="none" strike="noStrike" baseline="0">
          <a:solidFill>
            <a:srgbClr val="333333"/>
          </a:solidFill>
          <a:latin typeface="Arial"/>
          <a:ea typeface="Arial"/>
          <a:cs typeface="Arial"/>
        </a:defRPr>
      </a:pPr>
      <a:endParaRPr lang="es-E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611244861171954E-2"/>
          <c:y val="0.12418340285246518"/>
          <c:w val="0.85277893443325004"/>
          <c:h val="0.61764902997673565"/>
        </c:manualLayout>
      </c:layout>
      <c:lineChart>
        <c:grouping val="standard"/>
        <c:varyColors val="0"/>
        <c:ser>
          <c:idx val="0"/>
          <c:order val="0"/>
          <c:tx>
            <c:strRef>
              <c:f>'72'!$B$4</c:f>
              <c:strCache>
                <c:ptCount val="1"/>
                <c:pt idx="0">
                  <c:v>Catalunya</c:v>
                </c:pt>
              </c:strCache>
            </c:strRef>
          </c:tx>
          <c:spPr>
            <a:ln w="25400">
              <a:solidFill>
                <a:srgbClr val="FA6E00"/>
              </a:solidFill>
              <a:prstDash val="solid"/>
            </a:ln>
          </c:spPr>
          <c:marker>
            <c:symbol val="square"/>
            <c:size val="6"/>
            <c:spPr>
              <a:solidFill>
                <a:srgbClr val="FA6E00"/>
              </a:solidFill>
              <a:ln>
                <a:solidFill>
                  <a:srgbClr val="FFC000"/>
                </a:solidFill>
                <a:prstDash val="solid"/>
              </a:ln>
            </c:spPr>
          </c:marker>
          <c:dLbls>
            <c:dLbl>
              <c:idx val="5"/>
              <c:layout>
                <c:manualLayout>
                  <c:x val="-2.7963011223145411E-2"/>
                  <c:y val="-4.1801863668803757E-2"/>
                </c:manualLayout>
              </c:layout>
              <c:dLblPos val="r"/>
              <c:showLegendKey val="0"/>
              <c:showVal val="1"/>
              <c:showCatName val="0"/>
              <c:showSerName val="0"/>
              <c:showPercent val="0"/>
              <c:showBubbleSize val="0"/>
            </c:dLbl>
            <c:dLbl>
              <c:idx val="6"/>
              <c:layout>
                <c:manualLayout>
                  <c:x val="-1.9536996758446779E-2"/>
                  <c:y val="-3.5244083069411652E-2"/>
                </c:manualLayout>
              </c:layout>
              <c:dLblPos val="r"/>
              <c:showLegendKey val="0"/>
              <c:showVal val="1"/>
              <c:showCatName val="0"/>
              <c:showSerName val="0"/>
              <c:showPercent val="0"/>
              <c:showBubbleSize val="0"/>
            </c:dLbl>
            <c:dLbl>
              <c:idx val="7"/>
              <c:layout>
                <c:manualLayout>
                  <c:x val="-2.5000035835780192E-2"/>
                  <c:y val="-3.0480196909496552E-2"/>
                </c:manualLayout>
              </c:layout>
              <c:dLblPos val="r"/>
              <c:showLegendKey val="0"/>
              <c:showVal val="1"/>
              <c:showCatName val="0"/>
              <c:showSerName val="0"/>
              <c:showPercent val="0"/>
              <c:showBubbleSize val="0"/>
            </c:dLbl>
            <c:dLbl>
              <c:idx val="8"/>
              <c:layout>
                <c:manualLayout>
                  <c:x val="-2.7685293367729614E-2"/>
                  <c:y val="-3.1820635317540341E-2"/>
                </c:manualLayout>
              </c:layout>
              <c:dLblPos val="r"/>
              <c:showLegendKey val="0"/>
              <c:showVal val="1"/>
              <c:showCatName val="0"/>
              <c:showSerName val="0"/>
              <c:showPercent val="0"/>
              <c:showBubbleSize val="0"/>
            </c:dLbl>
            <c:dLbl>
              <c:idx val="9"/>
              <c:layout>
                <c:manualLayout>
                  <c:x val="-2.7592623539185346E-2"/>
                  <c:y val="-2.8266582259383867E-2"/>
                </c:manualLayout>
              </c:layout>
              <c:dLblPos val="r"/>
              <c:showLegendKey val="0"/>
              <c:showVal val="1"/>
              <c:showCatName val="0"/>
              <c:showSerName val="0"/>
              <c:showPercent val="0"/>
              <c:showBubbleSize val="0"/>
            </c:dLbl>
            <c:dLbl>
              <c:idx val="10"/>
              <c:layout>
                <c:manualLayout>
                  <c:x val="-3.16667718438262E-2"/>
                  <c:y val="-2.9341808720881806E-2"/>
                </c:manualLayout>
              </c:layout>
              <c:dLblPos val="r"/>
              <c:showLegendKey val="0"/>
              <c:showVal val="1"/>
              <c:showCatName val="0"/>
              <c:showSerName val="0"/>
              <c:showPercent val="0"/>
              <c:showBubbleSize val="0"/>
            </c:dLbl>
            <c:dLbl>
              <c:idx val="11"/>
              <c:layout>
                <c:manualLayout>
                  <c:x val="-2.8796320469897847E-2"/>
                  <c:y val="-2.264183061236414E-2"/>
                </c:manualLayout>
              </c:layout>
              <c:dLblPos val="r"/>
              <c:showLegendKey val="0"/>
              <c:showVal val="1"/>
              <c:showCatName val="0"/>
              <c:showSerName val="0"/>
              <c:showPercent val="0"/>
              <c:showBubbleSize val="0"/>
            </c:dLbl>
            <c:dLbl>
              <c:idx val="12"/>
              <c:layout>
                <c:manualLayout>
                  <c:x val="-2.7314905683769392E-2"/>
                  <c:y val="-4.3475176619584645E-2"/>
                </c:manualLayout>
              </c:layout>
              <c:dLblPos val="r"/>
              <c:showLegendKey val="0"/>
              <c:showVal val="1"/>
              <c:showCatName val="0"/>
              <c:showSerName val="0"/>
              <c:showPercent val="0"/>
              <c:showBubbleSize val="0"/>
            </c:dLbl>
            <c:dLbl>
              <c:idx val="13"/>
              <c:layout>
                <c:manualLayout>
                  <c:x val="-3.2777798945995591E-2"/>
                  <c:y val="-3.3719976601707141E-2"/>
                </c:manualLayout>
              </c:layout>
              <c:dLblPos val="r"/>
              <c:showLegendKey val="0"/>
              <c:showVal val="1"/>
              <c:showCatName val="0"/>
              <c:showSerName val="0"/>
              <c:showPercent val="0"/>
              <c:showBubbleSize val="0"/>
            </c:dLbl>
            <c:dLbl>
              <c:idx val="14"/>
              <c:layout>
                <c:manualLayout>
                  <c:x val="-3.2924835203598742E-2"/>
                  <c:y val="-3.9684152872605495E-2"/>
                </c:manualLayout>
              </c:layout>
              <c:dLblPos val="r"/>
              <c:showLegendKey val="0"/>
              <c:showVal val="1"/>
              <c:showCatName val="0"/>
              <c:showSerName val="0"/>
              <c:showPercent val="0"/>
              <c:showBubbleSize val="0"/>
            </c:dLbl>
            <c:dLbl>
              <c:idx val="15"/>
              <c:layout>
                <c:manualLayout>
                  <c:x val="-3.4477116893683851E-2"/>
                  <c:y val="-4.1122144804393773E-2"/>
                </c:manualLayout>
              </c:layout>
              <c:dLblPos val="r"/>
              <c:showLegendKey val="0"/>
              <c:showVal val="1"/>
              <c:showCatName val="0"/>
              <c:showSerName val="0"/>
              <c:showPercent val="0"/>
              <c:showBubbleSize val="0"/>
            </c:dLbl>
            <c:numFmt formatCode="#,##0.0" sourceLinked="0"/>
            <c:spPr>
              <a:noFill/>
              <a:ln w="25400">
                <a:noFill/>
              </a:ln>
            </c:spPr>
            <c:txPr>
              <a:bodyPr/>
              <a:lstStyle/>
              <a:p>
                <a:pPr>
                  <a:defRPr sz="900" b="1" i="0" u="none" strike="noStrike" baseline="0">
                    <a:solidFill>
                      <a:srgbClr val="333333"/>
                    </a:solidFill>
                    <a:latin typeface="Arial"/>
                    <a:ea typeface="Arial"/>
                    <a:cs typeface="Arial"/>
                  </a:defRPr>
                </a:pPr>
                <a:endParaRPr lang="es-ES"/>
              </a:p>
            </c:txPr>
            <c:dLblPos val="t"/>
            <c:showLegendKey val="0"/>
            <c:showVal val="1"/>
            <c:showCatName val="0"/>
            <c:showSerName val="0"/>
            <c:showPercent val="0"/>
            <c:showBubbleSize val="0"/>
            <c:showLeaderLines val="0"/>
          </c:dLbls>
          <c:cat>
            <c:strRef>
              <c:f>'72'!$A$5:$A$23</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 (p)</c:v>
                </c:pt>
                <c:pt idx="18">
                  <c:v>2014 (p)</c:v>
                </c:pt>
              </c:strCache>
            </c:strRef>
          </c:cat>
          <c:val>
            <c:numRef>
              <c:f>'72'!$B$5:$B$23</c:f>
              <c:numCache>
                <c:formatCode>#,##0.0_);\(#,##0.0\)</c:formatCode>
                <c:ptCount val="19"/>
                <c:pt idx="0">
                  <c:v>18.828137593989489</c:v>
                </c:pt>
                <c:pt idx="1">
                  <c:v>17.101494137981543</c:v>
                </c:pt>
                <c:pt idx="2">
                  <c:v>14.424586518939623</c:v>
                </c:pt>
                <c:pt idx="3">
                  <c:v>10.726415489273201</c:v>
                </c:pt>
                <c:pt idx="4">
                  <c:v>8.88022599994855</c:v>
                </c:pt>
                <c:pt idx="5">
                  <c:v>8.6309029503450887</c:v>
                </c:pt>
                <c:pt idx="6">
                  <c:v>10.113090628876989</c:v>
                </c:pt>
                <c:pt idx="7">
                  <c:v>10</c:v>
                </c:pt>
                <c:pt idx="8">
                  <c:v>9.6948378985312527</c:v>
                </c:pt>
                <c:pt idx="9">
                  <c:v>6.9527787790759286</c:v>
                </c:pt>
                <c:pt idx="10">
                  <c:v>6.6016425779870875</c:v>
                </c:pt>
                <c:pt idx="11">
                  <c:v>6.548410719698369</c:v>
                </c:pt>
                <c:pt idx="12">
                  <c:v>9.0007029060189527</c:v>
                </c:pt>
                <c:pt idx="13">
                  <c:v>16.249737367370489</c:v>
                </c:pt>
                <c:pt idx="14">
                  <c:v>17.751682252861492</c:v>
                </c:pt>
                <c:pt idx="15">
                  <c:v>19.249958925467961</c:v>
                </c:pt>
                <c:pt idx="16">
                  <c:v>22.633472447375389</c:v>
                </c:pt>
                <c:pt idx="17">
                  <c:v>23.7</c:v>
                </c:pt>
                <c:pt idx="18">
                  <c:v>23.1</c:v>
                </c:pt>
              </c:numCache>
            </c:numRef>
          </c:val>
          <c:smooth val="1"/>
        </c:ser>
        <c:ser>
          <c:idx val="1"/>
          <c:order val="1"/>
          <c:tx>
            <c:strRef>
              <c:f>'72'!$C$4</c:f>
              <c:strCache>
                <c:ptCount val="1"/>
                <c:pt idx="0">
                  <c:v>Espanya </c:v>
                </c:pt>
              </c:strCache>
            </c:strRef>
          </c:tx>
          <c:spPr>
            <a:ln w="25400">
              <a:solidFill>
                <a:srgbClr val="75923C"/>
              </a:solidFill>
              <a:prstDash val="solid"/>
            </a:ln>
          </c:spPr>
          <c:marker>
            <c:symbol val="none"/>
          </c:marker>
          <c:cat>
            <c:strRef>
              <c:f>'72'!$A$5:$A$23</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 (p)</c:v>
                </c:pt>
                <c:pt idx="18">
                  <c:v>2014 (p)</c:v>
                </c:pt>
              </c:strCache>
            </c:strRef>
          </c:cat>
          <c:val>
            <c:numRef>
              <c:f>'72'!$C$5:$C$23</c:f>
              <c:numCache>
                <c:formatCode>#,##0.0_);\(#,##0.0\)</c:formatCode>
                <c:ptCount val="19"/>
                <c:pt idx="0">
                  <c:v>22.07834298955509</c:v>
                </c:pt>
                <c:pt idx="1">
                  <c:v>20.610362185054235</c:v>
                </c:pt>
                <c:pt idx="2">
                  <c:v>18.60227422874263</c:v>
                </c:pt>
                <c:pt idx="3">
                  <c:v>15.63906712498884</c:v>
                </c:pt>
                <c:pt idx="4">
                  <c:v>13.872026306126578</c:v>
                </c:pt>
                <c:pt idx="5">
                  <c:v>10.551363410912968</c:v>
                </c:pt>
                <c:pt idx="6">
                  <c:v>11.472733566155426</c:v>
                </c:pt>
                <c:pt idx="7">
                  <c:v>11.47839561108254</c:v>
                </c:pt>
                <c:pt idx="8">
                  <c:v>10.970759536700919</c:v>
                </c:pt>
                <c:pt idx="9">
                  <c:v>9.1633441315451254</c:v>
                </c:pt>
                <c:pt idx="10">
                  <c:v>8.5135981619526451</c:v>
                </c:pt>
                <c:pt idx="11">
                  <c:v>8.2644230083897963</c:v>
                </c:pt>
                <c:pt idx="12">
                  <c:v>11.326726757444774</c:v>
                </c:pt>
                <c:pt idx="13">
                  <c:v>18.012992429479535</c:v>
                </c:pt>
                <c:pt idx="14">
                  <c:v>20.063263986292057</c:v>
                </c:pt>
                <c:pt idx="15">
                  <c:v>21.637571344435695</c:v>
                </c:pt>
                <c:pt idx="16">
                  <c:v>25.029010551170089</c:v>
                </c:pt>
                <c:pt idx="17">
                  <c:v>26.6</c:v>
                </c:pt>
                <c:pt idx="18">
                  <c:v>25.9</c:v>
                </c:pt>
              </c:numCache>
            </c:numRef>
          </c:val>
          <c:smooth val="1"/>
        </c:ser>
        <c:ser>
          <c:idx val="2"/>
          <c:order val="2"/>
          <c:tx>
            <c:strRef>
              <c:f>'72'!$D$4</c:f>
              <c:strCache>
                <c:ptCount val="1"/>
                <c:pt idx="0">
                  <c:v>Zona euro</c:v>
                </c:pt>
              </c:strCache>
            </c:strRef>
          </c:tx>
          <c:spPr>
            <a:ln w="25400">
              <a:solidFill>
                <a:schemeClr val="bg1">
                  <a:lumMod val="65000"/>
                </a:schemeClr>
              </a:solidFill>
              <a:prstDash val="solid"/>
            </a:ln>
          </c:spPr>
          <c:marker>
            <c:symbol val="none"/>
          </c:marker>
          <c:cat>
            <c:strRef>
              <c:f>'72'!$A$5:$A$23</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 (p)</c:v>
                </c:pt>
                <c:pt idx="18">
                  <c:v>2014 (p)</c:v>
                </c:pt>
              </c:strCache>
            </c:strRef>
          </c:cat>
          <c:val>
            <c:numRef>
              <c:f>'72'!$D$5:$D$23</c:f>
              <c:numCache>
                <c:formatCode>#,##0.0</c:formatCode>
                <c:ptCount val="19"/>
                <c:pt idx="0">
                  <c:v>10.9</c:v>
                </c:pt>
                <c:pt idx="1">
                  <c:v>10.8</c:v>
                </c:pt>
                <c:pt idx="2">
                  <c:v>10.3</c:v>
                </c:pt>
                <c:pt idx="3">
                  <c:v>9.4</c:v>
                </c:pt>
                <c:pt idx="4">
                  <c:v>8.4</c:v>
                </c:pt>
                <c:pt idx="5" formatCode="0.0">
                  <c:v>7.9</c:v>
                </c:pt>
                <c:pt idx="6" formatCode="0.0">
                  <c:v>8.3000000000000007</c:v>
                </c:pt>
                <c:pt idx="7" formatCode="0.0">
                  <c:v>8.9</c:v>
                </c:pt>
                <c:pt idx="8" formatCode="0.0">
                  <c:v>9.2000000000000011</c:v>
                </c:pt>
                <c:pt idx="9" formatCode="0.0">
                  <c:v>9.1</c:v>
                </c:pt>
                <c:pt idx="10" formatCode="0.0">
                  <c:v>8.4</c:v>
                </c:pt>
                <c:pt idx="11" formatCode="0.0">
                  <c:v>7.6</c:v>
                </c:pt>
                <c:pt idx="12" formatCode="0.0">
                  <c:v>7.6</c:v>
                </c:pt>
                <c:pt idx="13" formatCode="0.0">
                  <c:v>9.6</c:v>
                </c:pt>
                <c:pt idx="14" formatCode="0.0">
                  <c:v>10.1</c:v>
                </c:pt>
                <c:pt idx="15" formatCode="0.0">
                  <c:v>10.1</c:v>
                </c:pt>
                <c:pt idx="16" formatCode="0.0">
                  <c:v>11.4</c:v>
                </c:pt>
                <c:pt idx="17" formatCode="0.0">
                  <c:v>12.3</c:v>
                </c:pt>
                <c:pt idx="18" formatCode="0.0">
                  <c:v>12.2</c:v>
                </c:pt>
              </c:numCache>
            </c:numRef>
          </c:val>
          <c:smooth val="1"/>
        </c:ser>
        <c:dLbls>
          <c:showLegendKey val="0"/>
          <c:showVal val="0"/>
          <c:showCatName val="0"/>
          <c:showSerName val="0"/>
          <c:showPercent val="0"/>
          <c:showBubbleSize val="0"/>
        </c:dLbls>
        <c:marker val="1"/>
        <c:smooth val="0"/>
        <c:axId val="102210560"/>
        <c:axId val="102228736"/>
      </c:lineChart>
      <c:catAx>
        <c:axId val="102210560"/>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800" b="1" i="0" u="none" strike="noStrike" baseline="0">
                <a:solidFill>
                  <a:srgbClr val="808080"/>
                </a:solidFill>
                <a:latin typeface="Arial"/>
                <a:ea typeface="Arial"/>
                <a:cs typeface="Arial"/>
              </a:defRPr>
            </a:pPr>
            <a:endParaRPr lang="es-ES"/>
          </a:p>
        </c:txPr>
        <c:crossAx val="102228736"/>
        <c:crossesAt val="5"/>
        <c:auto val="1"/>
        <c:lblAlgn val="ctr"/>
        <c:lblOffset val="100"/>
        <c:tickLblSkip val="1"/>
        <c:tickMarkSkip val="1"/>
        <c:noMultiLvlLbl val="0"/>
      </c:catAx>
      <c:valAx>
        <c:axId val="102228736"/>
        <c:scaling>
          <c:orientation val="minMax"/>
          <c:min val="5"/>
        </c:scaling>
        <c:delete val="0"/>
        <c:axPos val="l"/>
        <c:numFmt formatCode="#,##0.0_);\(#,##0.0\)" sourceLinked="0"/>
        <c:majorTickMark val="out"/>
        <c:minorTickMark val="none"/>
        <c:tickLblPos val="nextTo"/>
        <c:spPr>
          <a:ln w="3175">
            <a:solidFill>
              <a:srgbClr val="808080"/>
            </a:solidFill>
            <a:prstDash val="solid"/>
          </a:ln>
        </c:spPr>
        <c:txPr>
          <a:bodyPr rot="0" vert="horz"/>
          <a:lstStyle/>
          <a:p>
            <a:pPr>
              <a:defRPr sz="875" b="0" i="0" u="none" strike="noStrike" baseline="0">
                <a:solidFill>
                  <a:srgbClr val="808080"/>
                </a:solidFill>
                <a:latin typeface="Arial"/>
                <a:ea typeface="Arial"/>
                <a:cs typeface="Arial"/>
              </a:defRPr>
            </a:pPr>
            <a:endParaRPr lang="es-ES"/>
          </a:p>
        </c:txPr>
        <c:crossAx val="102210560"/>
        <c:crosses val="autoZero"/>
        <c:crossBetween val="between"/>
        <c:majorUnit val="2.5"/>
        <c:minorUnit val="0.5"/>
      </c:valAx>
      <c:spPr>
        <a:noFill/>
        <a:ln w="25400">
          <a:noFill/>
        </a:ln>
      </c:spPr>
    </c:plotArea>
    <c:legend>
      <c:legendPos val="r"/>
      <c:layout>
        <c:manualLayout>
          <c:xMode val="edge"/>
          <c:yMode val="edge"/>
          <c:x val="0.34722265966754873"/>
          <c:y val="0.91503576758787564"/>
          <c:w val="0.34861154855643023"/>
          <c:h val="6.5359820218551135E-2"/>
        </c:manualLayout>
      </c:layout>
      <c:overlay val="0"/>
      <c:spPr>
        <a:solidFill>
          <a:srgbClr val="FFFFFF"/>
        </a:solidFill>
        <a:ln w="25400">
          <a:noFill/>
        </a:ln>
      </c:spPr>
      <c:txPr>
        <a:bodyPr/>
        <a:lstStyle/>
        <a:p>
          <a:pPr>
            <a:defRPr sz="1000" b="0" i="0" u="none" strike="noStrike" baseline="0">
              <a:solidFill>
                <a:srgbClr val="333333"/>
              </a:solidFill>
              <a:latin typeface="Arial"/>
              <a:ea typeface="Arial"/>
              <a:cs typeface="Arial"/>
            </a:defRPr>
          </a:pPr>
          <a:endParaRPr lang="es-ES"/>
        </a:p>
      </c:txPr>
    </c:legend>
    <c:plotVisOnly val="1"/>
    <c:dispBlanksAs val="gap"/>
    <c:showDLblsOverMax val="0"/>
  </c:chart>
  <c:spPr>
    <a:solidFill>
      <a:srgbClr val="FFFFFF"/>
    </a:solidFill>
    <a:ln w="9525">
      <a:noFill/>
    </a:ln>
  </c:spPr>
  <c:txPr>
    <a:bodyPr/>
    <a:lstStyle/>
    <a:p>
      <a:pPr>
        <a:defRPr sz="800" b="0" i="0" u="none" strike="noStrike" baseline="0">
          <a:solidFill>
            <a:srgbClr val="333333"/>
          </a:solidFill>
          <a:latin typeface="Arial"/>
          <a:ea typeface="Arial"/>
          <a:cs typeface="Arial"/>
        </a:defRPr>
      </a:pPr>
      <a:endParaRPr lang="es-E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885390550393291E-2"/>
          <c:y val="7.9734568062713104E-2"/>
          <c:w val="0.85430647744739374"/>
          <c:h val="0.62569318370088678"/>
        </c:manualLayout>
      </c:layout>
      <c:lineChart>
        <c:grouping val="standard"/>
        <c:varyColors val="0"/>
        <c:ser>
          <c:idx val="0"/>
          <c:order val="0"/>
          <c:tx>
            <c:strRef>
              <c:f>'73'!$B$5</c:f>
              <c:strCache>
                <c:ptCount val="1"/>
                <c:pt idx="0">
                  <c:v>% variació interanual mitjana mòbil 12 mesos</c:v>
                </c:pt>
              </c:strCache>
            </c:strRef>
          </c:tx>
          <c:spPr>
            <a:ln w="38100">
              <a:solidFill>
                <a:srgbClr val="75923C"/>
              </a:solidFill>
              <a:prstDash val="solid"/>
            </a:ln>
          </c:spPr>
          <c:marker>
            <c:symbol val="none"/>
          </c:marker>
          <c:cat>
            <c:strRef>
              <c:f>'73'!$A$6:$A$109</c:f>
              <c:strCache>
                <c:ptCount val="104"/>
                <c:pt idx="0">
                  <c:v>G 2005</c:v>
                </c:pt>
                <c:pt idx="12">
                  <c:v>G 2006</c:v>
                </c:pt>
                <c:pt idx="24">
                  <c:v>G 2007</c:v>
                </c:pt>
                <c:pt idx="36">
                  <c:v>G 2008</c:v>
                </c:pt>
                <c:pt idx="48">
                  <c:v>G 2009</c:v>
                </c:pt>
                <c:pt idx="60">
                  <c:v>G 2010</c:v>
                </c:pt>
                <c:pt idx="72">
                  <c:v>G 2011</c:v>
                </c:pt>
                <c:pt idx="84">
                  <c:v>G 2012</c:v>
                </c:pt>
                <c:pt idx="96">
                  <c:v>G 2013</c:v>
                </c:pt>
                <c:pt idx="103">
                  <c:v>AG 2013</c:v>
                </c:pt>
              </c:strCache>
            </c:strRef>
          </c:cat>
          <c:val>
            <c:numRef>
              <c:f>'73'!$B$6:$B$109</c:f>
              <c:numCache>
                <c:formatCode>0.0</c:formatCode>
                <c:ptCount val="104"/>
                <c:pt idx="0">
                  <c:v>0.6904857486953091</c:v>
                </c:pt>
                <c:pt idx="1">
                  <c:v>8.0134626171968704E-2</c:v>
                </c:pt>
                <c:pt idx="2">
                  <c:v>0.12814352074323665</c:v>
                </c:pt>
                <c:pt idx="3">
                  <c:v>3.204357926780689E-2</c:v>
                </c:pt>
                <c:pt idx="4">
                  <c:v>-0.24811909716663932</c:v>
                </c:pt>
                <c:pt idx="5">
                  <c:v>-1.1150047785918957</c:v>
                </c:pt>
                <c:pt idx="6">
                  <c:v>-1.8800571156592329</c:v>
                </c:pt>
                <c:pt idx="7">
                  <c:v>-1.5341812400635888</c:v>
                </c:pt>
                <c:pt idx="8">
                  <c:v>-1.7216756585211204</c:v>
                </c:pt>
                <c:pt idx="9">
                  <c:v>-2.0529486366518221</c:v>
                </c:pt>
                <c:pt idx="10">
                  <c:v>-1.9976218787158331</c:v>
                </c:pt>
                <c:pt idx="11">
                  <c:v>-1.0905906702754318</c:v>
                </c:pt>
                <c:pt idx="12">
                  <c:v>-0.52627382186425753</c:v>
                </c:pt>
                <c:pt idx="13">
                  <c:v>0.28825366322363088</c:v>
                </c:pt>
                <c:pt idx="14">
                  <c:v>0.35994240921451698</c:v>
                </c:pt>
                <c:pt idx="15">
                  <c:v>0.72074957956274965</c:v>
                </c:pt>
                <c:pt idx="16">
                  <c:v>1.4522988044611935</c:v>
                </c:pt>
                <c:pt idx="17">
                  <c:v>2.2068298969071951</c:v>
                </c:pt>
                <c:pt idx="18">
                  <c:v>3.0560271646859007</c:v>
                </c:pt>
                <c:pt idx="19">
                  <c:v>3.2211189149915356</c:v>
                </c:pt>
                <c:pt idx="20">
                  <c:v>3.6166949220957587</c:v>
                </c:pt>
                <c:pt idx="21">
                  <c:v>4.4185481913085924</c:v>
                </c:pt>
                <c:pt idx="22">
                  <c:v>4.8774569279301261</c:v>
                </c:pt>
                <c:pt idx="23">
                  <c:v>5.0784708249497044</c:v>
                </c:pt>
                <c:pt idx="24">
                  <c:v>5.0901803607213845</c:v>
                </c:pt>
                <c:pt idx="25">
                  <c:v>4.9580838323353476</c:v>
                </c:pt>
                <c:pt idx="26">
                  <c:v>5.1725512074598958</c:v>
                </c:pt>
                <c:pt idx="27">
                  <c:v>4.9932416315497123</c:v>
                </c:pt>
                <c:pt idx="28">
                  <c:v>4.5792470737109134</c:v>
                </c:pt>
                <c:pt idx="29">
                  <c:v>4.4838455476753296</c:v>
                </c:pt>
                <c:pt idx="30">
                  <c:v>3.9224915666431031</c:v>
                </c:pt>
                <c:pt idx="31">
                  <c:v>3.7228218363835182</c:v>
                </c:pt>
                <c:pt idx="32">
                  <c:v>3.5138293728087278</c:v>
                </c:pt>
                <c:pt idx="33">
                  <c:v>3.2860575060063892</c:v>
                </c:pt>
                <c:pt idx="34">
                  <c:v>2.4834181706000598</c:v>
                </c:pt>
                <c:pt idx="35">
                  <c:v>1.3556985294117854</c:v>
                </c:pt>
                <c:pt idx="36">
                  <c:v>0.81617086193743649</c:v>
                </c:pt>
                <c:pt idx="37">
                  <c:v>0.65419138901565077</c:v>
                </c:pt>
                <c:pt idx="38">
                  <c:v>-3.7890269778714659E-2</c:v>
                </c:pt>
                <c:pt idx="39">
                  <c:v>-0.13631200302917534</c:v>
                </c:pt>
                <c:pt idx="40">
                  <c:v>-0.83188383876579064</c:v>
                </c:pt>
                <c:pt idx="41">
                  <c:v>-2.0137265253789849</c:v>
                </c:pt>
                <c:pt idx="42">
                  <c:v>-2.3024080923982191</c:v>
                </c:pt>
                <c:pt idx="43">
                  <c:v>-2.6617403106620401</c:v>
                </c:pt>
                <c:pt idx="44">
                  <c:v>-4.0267951226855274</c:v>
                </c:pt>
                <c:pt idx="45">
                  <c:v>-6.0178584827793324</c:v>
                </c:pt>
                <c:pt idx="46">
                  <c:v>-7.2396146899458413</c:v>
                </c:pt>
                <c:pt idx="47">
                  <c:v>-8.5845991082900017</c:v>
                </c:pt>
                <c:pt idx="48">
                  <c:v>-10.304910342740399</c:v>
                </c:pt>
                <c:pt idx="49">
                  <c:v>-12.386638452237024</c:v>
                </c:pt>
                <c:pt idx="50">
                  <c:v>-14.229398832537353</c:v>
                </c:pt>
                <c:pt idx="51">
                  <c:v>-16.023356335784989</c:v>
                </c:pt>
                <c:pt idx="52">
                  <c:v>-17.211927095249031</c:v>
                </c:pt>
                <c:pt idx="53">
                  <c:v>-17.895628078817726</c:v>
                </c:pt>
                <c:pt idx="54">
                  <c:v>-19.06196878380495</c:v>
                </c:pt>
                <c:pt idx="55">
                  <c:v>-19.745913703617632</c:v>
                </c:pt>
                <c:pt idx="56">
                  <c:v>-19.527880166261635</c:v>
                </c:pt>
                <c:pt idx="57">
                  <c:v>-18.427145708582842</c:v>
                </c:pt>
                <c:pt idx="58">
                  <c:v>-17.223754664935889</c:v>
                </c:pt>
                <c:pt idx="59">
                  <c:v>-15.640241382160703</c:v>
                </c:pt>
                <c:pt idx="60">
                  <c:v>-13.871751862524832</c:v>
                </c:pt>
                <c:pt idx="61">
                  <c:v>-11.813130193240056</c:v>
                </c:pt>
                <c:pt idx="62">
                  <c:v>-8.957894496219879</c:v>
                </c:pt>
                <c:pt idx="63">
                  <c:v>-6.5332868277254255</c:v>
                </c:pt>
                <c:pt idx="64">
                  <c:v>-4.3155506936470385</c:v>
                </c:pt>
                <c:pt idx="65">
                  <c:v>-1.9920894656634842</c:v>
                </c:pt>
                <c:pt idx="66">
                  <c:v>0.24347319043131938</c:v>
                </c:pt>
                <c:pt idx="67">
                  <c:v>1.6264847171590593</c:v>
                </c:pt>
                <c:pt idx="68">
                  <c:v>2.5680130269727952</c:v>
                </c:pt>
                <c:pt idx="69">
                  <c:v>3.3033553557568638</c:v>
                </c:pt>
                <c:pt idx="70">
                  <c:v>4.0429659580287645</c:v>
                </c:pt>
                <c:pt idx="71">
                  <c:v>4.2871515599968255</c:v>
                </c:pt>
                <c:pt idx="72">
                  <c:v>4.4708487602324594</c:v>
                </c:pt>
                <c:pt idx="73">
                  <c:v>4.2890988369969278</c:v>
                </c:pt>
                <c:pt idx="74">
                  <c:v>3.1308777613337213</c:v>
                </c:pt>
                <c:pt idx="75">
                  <c:v>2.3621669788469006</c:v>
                </c:pt>
                <c:pt idx="76">
                  <c:v>1.9879288320489508</c:v>
                </c:pt>
                <c:pt idx="77">
                  <c:v>1.4777954651043486</c:v>
                </c:pt>
                <c:pt idx="78">
                  <c:v>1.0046773482864779</c:v>
                </c:pt>
                <c:pt idx="79">
                  <c:v>1.0020054619252847</c:v>
                </c:pt>
                <c:pt idx="80">
                  <c:v>1.1544124589470925</c:v>
                </c:pt>
                <c:pt idx="81">
                  <c:v>0.38368628223201356</c:v>
                </c:pt>
                <c:pt idx="82">
                  <c:v>-1.0409662942597178</c:v>
                </c:pt>
                <c:pt idx="83">
                  <c:v>-1.5645173313111123</c:v>
                </c:pt>
                <c:pt idx="84">
                  <c:v>-2.1622733790690467</c:v>
                </c:pt>
                <c:pt idx="85">
                  <c:v>-2.2178388562833082</c:v>
                </c:pt>
                <c:pt idx="86">
                  <c:v>-1.9777484052640659</c:v>
                </c:pt>
                <c:pt idx="87">
                  <c:v>-1.951898436456432</c:v>
                </c:pt>
                <c:pt idx="88">
                  <c:v>-2.3341151702067777</c:v>
                </c:pt>
                <c:pt idx="89">
                  <c:v>-2.9491521418666196</c:v>
                </c:pt>
                <c:pt idx="90">
                  <c:v>-3.500624743522204</c:v>
                </c:pt>
                <c:pt idx="91">
                  <c:v>-3.8668405738265363</c:v>
                </c:pt>
                <c:pt idx="92">
                  <c:v>-4.1577867612646955</c:v>
                </c:pt>
                <c:pt idx="93">
                  <c:v>-3.7280102476924535</c:v>
                </c:pt>
                <c:pt idx="94">
                  <c:v>-3.1592590548234627</c:v>
                </c:pt>
                <c:pt idx="95">
                  <c:v>-3.0092021740983967</c:v>
                </c:pt>
                <c:pt idx="96">
                  <c:v>-2.7089420126977615</c:v>
                </c:pt>
                <c:pt idx="97">
                  <c:v>-2.7953096000227475</c:v>
                </c:pt>
                <c:pt idx="98">
                  <c:v>-2.5156004795049967</c:v>
                </c:pt>
                <c:pt idx="99">
                  <c:v>-2.2246338406550561</c:v>
                </c:pt>
                <c:pt idx="100">
                  <c:v>-1.7357508042833281</c:v>
                </c:pt>
                <c:pt idx="101">
                  <c:v>-0.99268966259573765</c:v>
                </c:pt>
                <c:pt idx="102">
                  <c:v>-0.36292323436691731</c:v>
                </c:pt>
                <c:pt idx="103">
                  <c:v>-0.19846090808759889</c:v>
                </c:pt>
              </c:numCache>
            </c:numRef>
          </c:val>
          <c:smooth val="1"/>
        </c:ser>
        <c:ser>
          <c:idx val="1"/>
          <c:order val="1"/>
          <c:tx>
            <c:strRef>
              <c:f>'73'!$C$5</c:f>
              <c:strCache>
                <c:ptCount val="1"/>
                <c:pt idx="0">
                  <c:v>% var interanual valor mensual</c:v>
                </c:pt>
              </c:strCache>
            </c:strRef>
          </c:tx>
          <c:spPr>
            <a:ln w="38100">
              <a:solidFill>
                <a:srgbClr val="FA6E00"/>
              </a:solidFill>
              <a:prstDash val="solid"/>
            </a:ln>
          </c:spPr>
          <c:marker>
            <c:symbol val="none"/>
          </c:marker>
          <c:cat>
            <c:strRef>
              <c:f>'73'!$A$6:$A$109</c:f>
              <c:strCache>
                <c:ptCount val="104"/>
                <c:pt idx="0">
                  <c:v>G 2005</c:v>
                </c:pt>
                <c:pt idx="12">
                  <c:v>G 2006</c:v>
                </c:pt>
                <c:pt idx="24">
                  <c:v>G 2007</c:v>
                </c:pt>
                <c:pt idx="36">
                  <c:v>G 2008</c:v>
                </c:pt>
                <c:pt idx="48">
                  <c:v>G 2009</c:v>
                </c:pt>
                <c:pt idx="60">
                  <c:v>G 2010</c:v>
                </c:pt>
                <c:pt idx="72">
                  <c:v>G 2011</c:v>
                </c:pt>
                <c:pt idx="84">
                  <c:v>G 2012</c:v>
                </c:pt>
                <c:pt idx="96">
                  <c:v>G 2013</c:v>
                </c:pt>
                <c:pt idx="103">
                  <c:v>AG 2013</c:v>
                </c:pt>
              </c:strCache>
            </c:strRef>
          </c:cat>
          <c:val>
            <c:numRef>
              <c:f>'73'!$C$6:$C$109</c:f>
              <c:numCache>
                <c:formatCode>0.0</c:formatCode>
                <c:ptCount val="104"/>
                <c:pt idx="0">
                  <c:v>-2.0568070519098827</c:v>
                </c:pt>
                <c:pt idx="1">
                  <c:v>-4.9760765550239334</c:v>
                </c:pt>
                <c:pt idx="2">
                  <c:v>1.1786038077969181</c:v>
                </c:pt>
                <c:pt idx="3">
                  <c:v>-1.381215469613277</c:v>
                </c:pt>
                <c:pt idx="4">
                  <c:v>-2.1295474711623852</c:v>
                </c:pt>
                <c:pt idx="5">
                  <c:v>-4.1740674955594983</c:v>
                </c:pt>
                <c:pt idx="6">
                  <c:v>-4.044750430292595</c:v>
                </c:pt>
                <c:pt idx="7">
                  <c:v>2.8257456828885377</c:v>
                </c:pt>
                <c:pt idx="8">
                  <c:v>0</c:v>
                </c:pt>
                <c:pt idx="9">
                  <c:v>-2.6666666666666714</c:v>
                </c:pt>
                <c:pt idx="10">
                  <c:v>0.54446460980034717</c:v>
                </c:pt>
                <c:pt idx="11">
                  <c:v>6.4449064449064366</c:v>
                </c:pt>
                <c:pt idx="12">
                  <c:v>5</c:v>
                </c:pt>
                <c:pt idx="13">
                  <c:v>5.0352467270896524</c:v>
                </c:pt>
                <c:pt idx="14">
                  <c:v>1.9713261648745561</c:v>
                </c:pt>
                <c:pt idx="15">
                  <c:v>2.8011204481792782</c:v>
                </c:pt>
                <c:pt idx="16">
                  <c:v>6.0743427017226512</c:v>
                </c:pt>
                <c:pt idx="17">
                  <c:v>4.2632066728452145</c:v>
                </c:pt>
                <c:pt idx="18">
                  <c:v>5.1121076233183755</c:v>
                </c:pt>
                <c:pt idx="19">
                  <c:v>5.9541984732824602</c:v>
                </c:pt>
                <c:pt idx="20">
                  <c:v>4.5966228893058334</c:v>
                </c:pt>
                <c:pt idx="21">
                  <c:v>6.2100456621004545</c:v>
                </c:pt>
                <c:pt idx="22">
                  <c:v>5.6859205776172281</c:v>
                </c:pt>
                <c:pt idx="23">
                  <c:v>8.7890625</c:v>
                </c:pt>
                <c:pt idx="24">
                  <c:v>5.1428571428571388</c:v>
                </c:pt>
                <c:pt idx="25">
                  <c:v>3.4515819750719192</c:v>
                </c:pt>
                <c:pt idx="26">
                  <c:v>4.3936731107205924</c:v>
                </c:pt>
                <c:pt idx="27">
                  <c:v>0.8174386920981026</c:v>
                </c:pt>
                <c:pt idx="28">
                  <c:v>1.5384615384615341</c:v>
                </c:pt>
                <c:pt idx="29">
                  <c:v>3.2000000000000042</c:v>
                </c:pt>
                <c:pt idx="30">
                  <c:v>-1.0238907849829251</c:v>
                </c:pt>
                <c:pt idx="31">
                  <c:v>2.1613832853026422</c:v>
                </c:pt>
                <c:pt idx="32">
                  <c:v>2.1524663677130027</c:v>
                </c:pt>
                <c:pt idx="33">
                  <c:v>3.5253654342218028</c:v>
                </c:pt>
                <c:pt idx="34">
                  <c:v>-3.3304867634500397</c:v>
                </c:pt>
                <c:pt idx="35">
                  <c:v>-4.9371633752244524</c:v>
                </c:pt>
                <c:pt idx="36">
                  <c:v>-1.4492753623188435</c:v>
                </c:pt>
                <c:pt idx="37">
                  <c:v>1.3901760889712746</c:v>
                </c:pt>
                <c:pt idx="38">
                  <c:v>-3.4511784511784467</c:v>
                </c:pt>
                <c:pt idx="39">
                  <c:v>-0.360360360360368</c:v>
                </c:pt>
                <c:pt idx="40">
                  <c:v>-6.2289562289561387</c:v>
                </c:pt>
                <c:pt idx="41">
                  <c:v>-10.422049956933726</c:v>
                </c:pt>
                <c:pt idx="42">
                  <c:v>-4.3103448275861656</c:v>
                </c:pt>
                <c:pt idx="43">
                  <c:v>-4.6544428772918849</c:v>
                </c:pt>
                <c:pt idx="44">
                  <c:v>-13.871817383669892</c:v>
                </c:pt>
                <c:pt idx="45">
                  <c:v>-18.770764119601328</c:v>
                </c:pt>
                <c:pt idx="46">
                  <c:v>-17.579505300353329</c:v>
                </c:pt>
                <c:pt idx="47">
                  <c:v>-21.624173748819835</c:v>
                </c:pt>
                <c:pt idx="48">
                  <c:v>-22.242647058823074</c:v>
                </c:pt>
                <c:pt idx="49">
                  <c:v>-23.948811700182816</c:v>
                </c:pt>
                <c:pt idx="50">
                  <c:v>-24.324324324324323</c:v>
                </c:pt>
                <c:pt idx="51">
                  <c:v>-21.69981916817359</c:v>
                </c:pt>
                <c:pt idx="52">
                  <c:v>-19.569120287253089</c:v>
                </c:pt>
                <c:pt idx="53">
                  <c:v>-18.17307692307693</c:v>
                </c:pt>
                <c:pt idx="54">
                  <c:v>-17.297297297297288</c:v>
                </c:pt>
                <c:pt idx="55">
                  <c:v>-17.011834319526631</c:v>
                </c:pt>
                <c:pt idx="56">
                  <c:v>-10.091743119266056</c:v>
                </c:pt>
                <c:pt idx="57">
                  <c:v>-4.4989775051124781</c:v>
                </c:pt>
                <c:pt idx="58">
                  <c:v>-1.5005359056805929</c:v>
                </c:pt>
                <c:pt idx="59">
                  <c:v>0.24096385542168294</c:v>
                </c:pt>
                <c:pt idx="60">
                  <c:v>0.65056934960764956</c:v>
                </c:pt>
                <c:pt idx="61">
                  <c:v>1.5625</c:v>
                </c:pt>
                <c:pt idx="62">
                  <c:v>8.870967741935468</c:v>
                </c:pt>
                <c:pt idx="63">
                  <c:v>5.7736720554272924</c:v>
                </c:pt>
                <c:pt idx="64">
                  <c:v>4.1294642857142918</c:v>
                </c:pt>
                <c:pt idx="65">
                  <c:v>7.8730904817862024</c:v>
                </c:pt>
                <c:pt idx="66">
                  <c:v>5.010893246187365</c:v>
                </c:pt>
                <c:pt idx="67">
                  <c:v>4.9910873440285144</c:v>
                </c:pt>
                <c:pt idx="68">
                  <c:v>-0.45351473922902563</c:v>
                </c:pt>
                <c:pt idx="69">
                  <c:v>3.2119914346894944</c:v>
                </c:pt>
                <c:pt idx="70">
                  <c:v>6.6376496191512473</c:v>
                </c:pt>
                <c:pt idx="71">
                  <c:v>3.2451923076923643</c:v>
                </c:pt>
                <c:pt idx="72">
                  <c:v>2.8768142692913443</c:v>
                </c:pt>
                <c:pt idx="73">
                  <c:v>-0.59171597633135753</c:v>
                </c:pt>
                <c:pt idx="74">
                  <c:v>-4.1269841269841265</c:v>
                </c:pt>
                <c:pt idx="75">
                  <c:v>-3.0567685589519602</c:v>
                </c:pt>
                <c:pt idx="76">
                  <c:v>-0.10718113612003322</c:v>
                </c:pt>
                <c:pt idx="77">
                  <c:v>1.6339869281045765</c:v>
                </c:pt>
                <c:pt idx="78">
                  <c:v>-0.3112033195020843</c:v>
                </c:pt>
                <c:pt idx="79">
                  <c:v>4.7538200339558614</c:v>
                </c:pt>
                <c:pt idx="80">
                  <c:v>1.3667425968109381</c:v>
                </c:pt>
                <c:pt idx="81">
                  <c:v>-5.2904564315352758</c:v>
                </c:pt>
                <c:pt idx="82">
                  <c:v>-9.1836734693877489</c:v>
                </c:pt>
                <c:pt idx="83">
                  <c:v>-3.3760186263096164</c:v>
                </c:pt>
                <c:pt idx="84">
                  <c:v>-4.5262216147599474</c:v>
                </c:pt>
                <c:pt idx="85">
                  <c:v>-1.2876520847182207</c:v>
                </c:pt>
                <c:pt idx="86">
                  <c:v>-1.3940655887717492</c:v>
                </c:pt>
                <c:pt idx="87">
                  <c:v>-2.7823678210988447</c:v>
                </c:pt>
                <c:pt idx="88">
                  <c:v>-4.449841393685662</c:v>
                </c:pt>
                <c:pt idx="89">
                  <c:v>-5.4233000641930174</c:v>
                </c:pt>
                <c:pt idx="90">
                  <c:v>-6.3892517759972094</c:v>
                </c:pt>
                <c:pt idx="91">
                  <c:v>-1.9325066973665344</c:v>
                </c:pt>
                <c:pt idx="92">
                  <c:v>-2.1840620206210701</c:v>
                </c:pt>
                <c:pt idx="93">
                  <c:v>-0.36634251246057681</c:v>
                </c:pt>
                <c:pt idx="94">
                  <c:v>-3.0221885355279192</c:v>
                </c:pt>
                <c:pt idx="95">
                  <c:v>-1.4896212107640514</c:v>
                </c:pt>
                <c:pt idx="96">
                  <c:v>-0.85136089874890786</c:v>
                </c:pt>
                <c:pt idx="97">
                  <c:v>-2.355033329298041</c:v>
                </c:pt>
                <c:pt idx="98">
                  <c:v>1.8859672852327658</c:v>
                </c:pt>
                <c:pt idx="99">
                  <c:v>0.71126520212921263</c:v>
                </c:pt>
                <c:pt idx="100">
                  <c:v>1.1266881571980605</c:v>
                </c:pt>
                <c:pt idx="101">
                  <c:v>3.0355134934854977</c:v>
                </c:pt>
                <c:pt idx="102">
                  <c:v>0.40725499707210477</c:v>
                </c:pt>
                <c:pt idx="103">
                  <c:v>0.81516346882777657</c:v>
                </c:pt>
              </c:numCache>
            </c:numRef>
          </c:val>
          <c:smooth val="1"/>
        </c:ser>
        <c:dLbls>
          <c:showLegendKey val="0"/>
          <c:showVal val="0"/>
          <c:showCatName val="0"/>
          <c:showSerName val="0"/>
          <c:showPercent val="0"/>
          <c:showBubbleSize val="0"/>
        </c:dLbls>
        <c:marker val="1"/>
        <c:smooth val="0"/>
        <c:axId val="102255616"/>
        <c:axId val="102298368"/>
      </c:lineChart>
      <c:catAx>
        <c:axId val="102255616"/>
        <c:scaling>
          <c:orientation val="minMax"/>
        </c:scaling>
        <c:delete val="0"/>
        <c:axPos val="b"/>
        <c:numFmt formatCode="General" sourceLinked="1"/>
        <c:majorTickMark val="out"/>
        <c:minorTickMark val="none"/>
        <c:tickLblPos val="low"/>
        <c:spPr>
          <a:ln w="3175">
            <a:solidFill>
              <a:schemeClr val="bg1">
                <a:lumMod val="85000"/>
              </a:schemeClr>
            </a:solidFill>
            <a:prstDash val="solid"/>
          </a:ln>
        </c:spPr>
        <c:txPr>
          <a:bodyPr rot="-2700000" vert="horz"/>
          <a:lstStyle/>
          <a:p>
            <a:pPr>
              <a:defRPr/>
            </a:pPr>
            <a:endParaRPr lang="es-ES"/>
          </a:p>
        </c:txPr>
        <c:crossAx val="102298368"/>
        <c:crossesAt val="-30"/>
        <c:auto val="1"/>
        <c:lblAlgn val="ctr"/>
        <c:lblOffset val="100"/>
        <c:tickLblSkip val="1"/>
        <c:tickMarkSkip val="1"/>
        <c:noMultiLvlLbl val="0"/>
      </c:catAx>
      <c:valAx>
        <c:axId val="102298368"/>
        <c:scaling>
          <c:orientation val="minMax"/>
        </c:scaling>
        <c:delete val="0"/>
        <c:axPos val="l"/>
        <c:numFmt formatCode="0" sourceLinked="0"/>
        <c:majorTickMark val="out"/>
        <c:minorTickMark val="none"/>
        <c:tickLblPos val="nextTo"/>
        <c:spPr>
          <a:ln w="3175">
            <a:solidFill>
              <a:srgbClr val="DEDEDE"/>
            </a:solidFill>
            <a:prstDash val="solid"/>
          </a:ln>
        </c:spPr>
        <c:txPr>
          <a:bodyPr rot="0" vert="horz"/>
          <a:lstStyle/>
          <a:p>
            <a:pPr>
              <a:defRPr/>
            </a:pPr>
            <a:endParaRPr lang="es-ES"/>
          </a:p>
        </c:txPr>
        <c:crossAx val="102255616"/>
        <c:crosses val="autoZero"/>
        <c:crossBetween val="between"/>
      </c:valAx>
      <c:spPr>
        <a:solidFill>
          <a:srgbClr val="FFFFFF"/>
        </a:solidFill>
        <a:ln w="25400">
          <a:noFill/>
        </a:ln>
      </c:spPr>
    </c:plotArea>
    <c:legend>
      <c:legendPos val="t"/>
      <c:layout>
        <c:manualLayout>
          <c:xMode val="edge"/>
          <c:yMode val="edge"/>
          <c:x val="1.6836077308518688E-2"/>
          <c:y val="0.88925767999930239"/>
          <c:w val="0.95151599989394042"/>
          <c:h val="0.11074232000069759"/>
        </c:manualLayout>
      </c:layout>
      <c:overlay val="0"/>
      <c:spPr>
        <a:solidFill>
          <a:srgbClr val="FFFFFF"/>
        </a:solidFill>
        <a:ln w="25400">
          <a:noFill/>
        </a:ln>
      </c:spPr>
    </c:legend>
    <c:plotVisOnly val="1"/>
    <c:dispBlanksAs val="gap"/>
    <c:showDLblsOverMax val="0"/>
  </c:chart>
  <c:spPr>
    <a:solidFill>
      <a:srgbClr val="FFFFFF"/>
    </a:solidFill>
    <a:ln w="12700">
      <a:solidFill>
        <a:srgbClr val="DEDEDE"/>
      </a:solidFill>
      <a:prstDash val="solid"/>
    </a:ln>
  </c:spPr>
  <c:txPr>
    <a:bodyPr/>
    <a:lstStyle/>
    <a:p>
      <a:pPr>
        <a:defRPr sz="1000" b="0" i="0" u="none" strike="noStrike" baseline="0">
          <a:solidFill>
            <a:srgbClr val="333333"/>
          </a:solidFill>
          <a:latin typeface="Arial"/>
          <a:ea typeface="Arial"/>
          <a:cs typeface="Arial"/>
        </a:defRPr>
      </a:pPr>
      <a:endParaRPr lang="es-E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8977021058933936E-2"/>
          <c:y val="0.13113159351506992"/>
          <c:w val="0.87958265090302368"/>
          <c:h val="0.56336707911511053"/>
        </c:manualLayout>
      </c:layout>
      <c:lineChart>
        <c:grouping val="standard"/>
        <c:varyColors val="0"/>
        <c:ser>
          <c:idx val="0"/>
          <c:order val="0"/>
          <c:tx>
            <c:strRef>
              <c:f>'74'!$B$4</c:f>
              <c:strCache>
                <c:ptCount val="1"/>
                <c:pt idx="0">
                  <c:v>Nombre de turistes </c:v>
                </c:pt>
              </c:strCache>
            </c:strRef>
          </c:tx>
          <c:spPr>
            <a:ln w="38100">
              <a:solidFill>
                <a:srgbClr val="75923C"/>
              </a:solidFill>
              <a:prstDash val="solid"/>
            </a:ln>
          </c:spPr>
          <c:marker>
            <c:symbol val="none"/>
          </c:marker>
          <c:cat>
            <c:strRef>
              <c:f>'74'!$A$6:$A$97</c:f>
              <c:strCache>
                <c:ptCount val="92"/>
                <c:pt idx="0">
                  <c:v>G 2006</c:v>
                </c:pt>
                <c:pt idx="12">
                  <c:v>G 2007</c:v>
                </c:pt>
                <c:pt idx="24">
                  <c:v>G 2008</c:v>
                </c:pt>
                <c:pt idx="36">
                  <c:v>G 2009</c:v>
                </c:pt>
                <c:pt idx="48">
                  <c:v>G 2010</c:v>
                </c:pt>
                <c:pt idx="60">
                  <c:v>G 2011</c:v>
                </c:pt>
                <c:pt idx="72">
                  <c:v>G 2012</c:v>
                </c:pt>
                <c:pt idx="84">
                  <c:v>G 2013</c:v>
                </c:pt>
                <c:pt idx="91">
                  <c:v>AG 2013</c:v>
                </c:pt>
              </c:strCache>
            </c:strRef>
          </c:cat>
          <c:val>
            <c:numRef>
              <c:f>'74'!$B$6:$B$97</c:f>
              <c:numCache>
                <c:formatCode>0.0</c:formatCode>
                <c:ptCount val="92"/>
                <c:pt idx="0">
                  <c:v>12.245772680148548</c:v>
                </c:pt>
                <c:pt idx="1">
                  <c:v>12.705354857781106</c:v>
                </c:pt>
                <c:pt idx="2">
                  <c:v>11.140561853976028</c:v>
                </c:pt>
                <c:pt idx="3">
                  <c:v>12.290698491776908</c:v>
                </c:pt>
                <c:pt idx="4">
                  <c:v>12.52777960456104</c:v>
                </c:pt>
                <c:pt idx="5">
                  <c:v>11.803934082593416</c:v>
                </c:pt>
                <c:pt idx="6">
                  <c:v>9.4383422936745589</c:v>
                </c:pt>
                <c:pt idx="7">
                  <c:v>8.8787481758871643</c:v>
                </c:pt>
                <c:pt idx="8">
                  <c:v>8.7253240883312859</c:v>
                </c:pt>
                <c:pt idx="9">
                  <c:v>8.3142432868198881</c:v>
                </c:pt>
                <c:pt idx="10">
                  <c:v>7.9168749140677619</c:v>
                </c:pt>
                <c:pt idx="11">
                  <c:v>7.7587733945604924</c:v>
                </c:pt>
                <c:pt idx="12">
                  <c:v>7.5355416544159866</c:v>
                </c:pt>
                <c:pt idx="13">
                  <c:v>6.6820708539571845</c:v>
                </c:pt>
                <c:pt idx="14">
                  <c:v>6.7369608896577171</c:v>
                </c:pt>
                <c:pt idx="15">
                  <c:v>4.4157350579693277</c:v>
                </c:pt>
                <c:pt idx="16">
                  <c:v>3.1548426966975667</c:v>
                </c:pt>
                <c:pt idx="17">
                  <c:v>3.0450628869393759</c:v>
                </c:pt>
                <c:pt idx="18">
                  <c:v>3.1141795305168247</c:v>
                </c:pt>
                <c:pt idx="19">
                  <c:v>2.3468251116350984</c:v>
                </c:pt>
                <c:pt idx="20">
                  <c:v>1.417276588929592</c:v>
                </c:pt>
                <c:pt idx="21">
                  <c:v>0.58881171372817764</c:v>
                </c:pt>
                <c:pt idx="22">
                  <c:v>0.87363019626752525</c:v>
                </c:pt>
                <c:pt idx="23">
                  <c:v>0.77155747950083964</c:v>
                </c:pt>
                <c:pt idx="24">
                  <c:v>0.63496017989856934</c:v>
                </c:pt>
                <c:pt idx="25">
                  <c:v>1.0017820370663788</c:v>
                </c:pt>
                <c:pt idx="26">
                  <c:v>0.96005221250009698</c:v>
                </c:pt>
                <c:pt idx="27">
                  <c:v>1.2760174312421941</c:v>
                </c:pt>
                <c:pt idx="28">
                  <c:v>1.5067380650913842</c:v>
                </c:pt>
                <c:pt idx="29">
                  <c:v>1.3254039638759707</c:v>
                </c:pt>
                <c:pt idx="30">
                  <c:v>0.14249311659429195</c:v>
                </c:pt>
                <c:pt idx="31">
                  <c:v>-2.3314176070967187</c:v>
                </c:pt>
                <c:pt idx="32">
                  <c:v>-3.3941393162449942</c:v>
                </c:pt>
                <c:pt idx="33">
                  <c:v>-3.9079112190227892</c:v>
                </c:pt>
                <c:pt idx="34">
                  <c:v>-4.8957452243202688</c:v>
                </c:pt>
                <c:pt idx="35">
                  <c:v>-5.8382908654890819</c:v>
                </c:pt>
                <c:pt idx="36">
                  <c:v>-6.4270517523396853</c:v>
                </c:pt>
                <c:pt idx="37">
                  <c:v>-7.4167766779049895</c:v>
                </c:pt>
                <c:pt idx="38">
                  <c:v>-9.1358544839630582</c:v>
                </c:pt>
                <c:pt idx="39">
                  <c:v>-9.1267565326648068</c:v>
                </c:pt>
                <c:pt idx="40">
                  <c:v>-10.514958812982488</c:v>
                </c:pt>
                <c:pt idx="41">
                  <c:v>-12.330601201879302</c:v>
                </c:pt>
                <c:pt idx="42">
                  <c:v>-12.173938848256382</c:v>
                </c:pt>
                <c:pt idx="43">
                  <c:v>-11.76870880510581</c:v>
                </c:pt>
                <c:pt idx="44">
                  <c:v>-11.86916760004153</c:v>
                </c:pt>
                <c:pt idx="45">
                  <c:v>-11.458198652639739</c:v>
                </c:pt>
                <c:pt idx="46">
                  <c:v>-11.374220696023952</c:v>
                </c:pt>
                <c:pt idx="47">
                  <c:v>-11.431329710485649</c:v>
                </c:pt>
                <c:pt idx="48">
                  <c:v>-10.984324722936988</c:v>
                </c:pt>
                <c:pt idx="49">
                  <c:v>-10.733664906972717</c:v>
                </c:pt>
                <c:pt idx="50">
                  <c:v>-9.0374537466371319</c:v>
                </c:pt>
                <c:pt idx="51">
                  <c:v>-9.4655877891531208</c:v>
                </c:pt>
                <c:pt idx="52">
                  <c:v>-7.9255475177800685</c:v>
                </c:pt>
                <c:pt idx="53">
                  <c:v>-6.0853165413801698</c:v>
                </c:pt>
                <c:pt idx="54">
                  <c:v>-3.2643577407376028</c:v>
                </c:pt>
                <c:pt idx="55">
                  <c:v>-0.83723988170063546</c:v>
                </c:pt>
                <c:pt idx="56">
                  <c:v>1.0801403699833798</c:v>
                </c:pt>
                <c:pt idx="57">
                  <c:v>1.8756919900947924</c:v>
                </c:pt>
                <c:pt idx="58">
                  <c:v>2.7945715780956797</c:v>
                </c:pt>
                <c:pt idx="59">
                  <c:v>3.5415796737949372</c:v>
                </c:pt>
                <c:pt idx="60">
                  <c:v>3.586582645532344</c:v>
                </c:pt>
                <c:pt idx="61">
                  <c:v>3.753796576631041</c:v>
                </c:pt>
                <c:pt idx="62">
                  <c:v>2.7298424097283767</c:v>
                </c:pt>
                <c:pt idx="63">
                  <c:v>2.9276577292765893</c:v>
                </c:pt>
                <c:pt idx="64">
                  <c:v>2.4197630009276332</c:v>
                </c:pt>
                <c:pt idx="65">
                  <c:v>2.7759060566157072</c:v>
                </c:pt>
                <c:pt idx="66">
                  <c:v>1.2308908754163459</c:v>
                </c:pt>
                <c:pt idx="67">
                  <c:v>-6.584568708051243E-2</c:v>
                </c:pt>
                <c:pt idx="68">
                  <c:v>6.4162711432769914E-2</c:v>
                </c:pt>
                <c:pt idx="69">
                  <c:v>0.27593664224634384</c:v>
                </c:pt>
                <c:pt idx="70">
                  <c:v>-0.16236950661662197</c:v>
                </c:pt>
                <c:pt idx="71">
                  <c:v>-8.6342892728652768E-2</c:v>
                </c:pt>
                <c:pt idx="72">
                  <c:v>0.3849729256073145</c:v>
                </c:pt>
                <c:pt idx="73">
                  <c:v>0.92792250206353422</c:v>
                </c:pt>
                <c:pt idx="74">
                  <c:v>2.3991056656934977</c:v>
                </c:pt>
                <c:pt idx="75">
                  <c:v>4.1611964404249155</c:v>
                </c:pt>
                <c:pt idx="76">
                  <c:v>5.5162980372547334</c:v>
                </c:pt>
                <c:pt idx="77">
                  <c:v>6.0728687344668923</c:v>
                </c:pt>
                <c:pt idx="78">
                  <c:v>7.3905129542271242</c:v>
                </c:pt>
                <c:pt idx="79">
                  <c:v>9.8922288790483748</c:v>
                </c:pt>
                <c:pt idx="80">
                  <c:v>9.7573375225582062</c:v>
                </c:pt>
                <c:pt idx="81">
                  <c:v>9.1561302093121508</c:v>
                </c:pt>
                <c:pt idx="82">
                  <c:v>9.3049784252278389</c:v>
                </c:pt>
                <c:pt idx="83">
                  <c:v>9.7270217154613139</c:v>
                </c:pt>
                <c:pt idx="84">
                  <c:v>9.289285425026117</c:v>
                </c:pt>
                <c:pt idx="85">
                  <c:v>9.3988241861470812</c:v>
                </c:pt>
                <c:pt idx="86">
                  <c:v>9.3521047571392284</c:v>
                </c:pt>
                <c:pt idx="87">
                  <c:v>8.0874158263031894</c:v>
                </c:pt>
                <c:pt idx="88">
                  <c:v>7.6186475346738094</c:v>
                </c:pt>
                <c:pt idx="89">
                  <c:v>7.1571400350508965</c:v>
                </c:pt>
                <c:pt idx="90">
                  <c:v>6.2303195556030424</c:v>
                </c:pt>
                <c:pt idx="91">
                  <c:v>5.9962464683344008</c:v>
                </c:pt>
              </c:numCache>
            </c:numRef>
          </c:val>
          <c:smooth val="1"/>
        </c:ser>
        <c:ser>
          <c:idx val="1"/>
          <c:order val="1"/>
          <c:tx>
            <c:strRef>
              <c:f>'74'!$C$4</c:f>
              <c:strCache>
                <c:ptCount val="1"/>
                <c:pt idx="0">
                  <c:v>Despesa turística</c:v>
                </c:pt>
              </c:strCache>
            </c:strRef>
          </c:tx>
          <c:spPr>
            <a:ln w="38100">
              <a:solidFill>
                <a:srgbClr val="FA6E00"/>
              </a:solidFill>
              <a:prstDash val="solid"/>
            </a:ln>
          </c:spPr>
          <c:marker>
            <c:symbol val="none"/>
          </c:marker>
          <c:cat>
            <c:strRef>
              <c:f>'74'!$A$6:$A$97</c:f>
              <c:strCache>
                <c:ptCount val="92"/>
                <c:pt idx="0">
                  <c:v>G 2006</c:v>
                </c:pt>
                <c:pt idx="12">
                  <c:v>G 2007</c:v>
                </c:pt>
                <c:pt idx="24">
                  <c:v>G 2008</c:v>
                </c:pt>
                <c:pt idx="36">
                  <c:v>G 2009</c:v>
                </c:pt>
                <c:pt idx="48">
                  <c:v>G 2010</c:v>
                </c:pt>
                <c:pt idx="60">
                  <c:v>G 2011</c:v>
                </c:pt>
                <c:pt idx="72">
                  <c:v>G 2012</c:v>
                </c:pt>
                <c:pt idx="84">
                  <c:v>G 2013</c:v>
                </c:pt>
                <c:pt idx="91">
                  <c:v>AG 2013</c:v>
                </c:pt>
              </c:strCache>
            </c:strRef>
          </c:cat>
          <c:val>
            <c:numRef>
              <c:f>'74'!$C$6:$C$97</c:f>
              <c:numCache>
                <c:formatCode>0.0</c:formatCode>
                <c:ptCount val="92"/>
                <c:pt idx="0">
                  <c:v>9.2484108188956693</c:v>
                </c:pt>
                <c:pt idx="1">
                  <c:v>9.8901098901100042</c:v>
                </c:pt>
                <c:pt idx="2">
                  <c:v>8.846918489065601</c:v>
                </c:pt>
                <c:pt idx="3">
                  <c:v>10.471593018938076</c:v>
                </c:pt>
                <c:pt idx="4">
                  <c:v>10.25672521803218</c:v>
                </c:pt>
                <c:pt idx="5">
                  <c:v>11.432439084420476</c:v>
                </c:pt>
                <c:pt idx="6">
                  <c:v>7.8405395640130049</c:v>
                </c:pt>
                <c:pt idx="7">
                  <c:v>6.6171266808209355</c:v>
                </c:pt>
                <c:pt idx="8">
                  <c:v>5.5780580951279024</c:v>
                </c:pt>
                <c:pt idx="9">
                  <c:v>4.6722534726208433</c:v>
                </c:pt>
                <c:pt idx="10">
                  <c:v>4.2412495724547625</c:v>
                </c:pt>
                <c:pt idx="11">
                  <c:v>5.9956437005618213</c:v>
                </c:pt>
                <c:pt idx="12">
                  <c:v>5.4877353108956095</c:v>
                </c:pt>
                <c:pt idx="13">
                  <c:v>5.3409090909090962</c:v>
                </c:pt>
                <c:pt idx="14">
                  <c:v>6.4954337899544123</c:v>
                </c:pt>
                <c:pt idx="15">
                  <c:v>4.1904761904761889</c:v>
                </c:pt>
                <c:pt idx="16">
                  <c:v>3.9772727272727293</c:v>
                </c:pt>
                <c:pt idx="17">
                  <c:v>4.8591938155714942</c:v>
                </c:pt>
                <c:pt idx="18">
                  <c:v>7.2593254411437007</c:v>
                </c:pt>
                <c:pt idx="19">
                  <c:v>7.1136187631375165</c:v>
                </c:pt>
                <c:pt idx="20">
                  <c:v>7.2015784281486424</c:v>
                </c:pt>
                <c:pt idx="21">
                  <c:v>7.7429260802807542</c:v>
                </c:pt>
                <c:pt idx="22">
                  <c:v>8.0279995625068388</c:v>
                </c:pt>
                <c:pt idx="23">
                  <c:v>7.0516980315812434</c:v>
                </c:pt>
                <c:pt idx="24">
                  <c:v>7.3761626649361922</c:v>
                </c:pt>
                <c:pt idx="25">
                  <c:v>7.8209277238403319</c:v>
                </c:pt>
                <c:pt idx="26">
                  <c:v>8.1359202486869027</c:v>
                </c:pt>
                <c:pt idx="27">
                  <c:v>8.4525217765351037</c:v>
                </c:pt>
                <c:pt idx="28">
                  <c:v>8.7217400621450683</c:v>
                </c:pt>
                <c:pt idx="29">
                  <c:v>7.7935755660873287</c:v>
                </c:pt>
                <c:pt idx="30">
                  <c:v>7.0283215326947035</c:v>
                </c:pt>
                <c:pt idx="31">
                  <c:v>6.8580871720718806</c:v>
                </c:pt>
                <c:pt idx="32">
                  <c:v>4.8261758691206245</c:v>
                </c:pt>
                <c:pt idx="33">
                  <c:v>4.2548859934853445</c:v>
                </c:pt>
                <c:pt idx="34">
                  <c:v>3.7562012756909846</c:v>
                </c:pt>
                <c:pt idx="35">
                  <c:v>3.70781976156802</c:v>
                </c:pt>
                <c:pt idx="36">
                  <c:v>3.1124093473005709</c:v>
                </c:pt>
                <c:pt idx="37">
                  <c:v>2.6413206603301602</c:v>
                </c:pt>
                <c:pt idx="38">
                  <c:v>0.47581284694687204</c:v>
                </c:pt>
                <c:pt idx="39">
                  <c:v>0.85275161130394705</c:v>
                </c:pt>
                <c:pt idx="40">
                  <c:v>-0.817975756381214</c:v>
                </c:pt>
                <c:pt idx="41">
                  <c:v>-2.7454811919882749</c:v>
                </c:pt>
                <c:pt idx="42">
                  <c:v>-4.5140577877225478</c:v>
                </c:pt>
                <c:pt idx="43">
                  <c:v>-6.2922868741542626</c:v>
                </c:pt>
                <c:pt idx="44">
                  <c:v>-5.0331642606320726</c:v>
                </c:pt>
                <c:pt idx="45">
                  <c:v>-4.979496192150072</c:v>
                </c:pt>
                <c:pt idx="46">
                  <c:v>-5.5132708821233534</c:v>
                </c:pt>
                <c:pt idx="47">
                  <c:v>-6.6634193862640005</c:v>
                </c:pt>
                <c:pt idx="48">
                  <c:v>-5.8610921168311014</c:v>
                </c:pt>
                <c:pt idx="49">
                  <c:v>-6.5308509601325611</c:v>
                </c:pt>
                <c:pt idx="50">
                  <c:v>-5.0118389897395383</c:v>
                </c:pt>
                <c:pt idx="51">
                  <c:v>-5.3583718415101895</c:v>
                </c:pt>
                <c:pt idx="52">
                  <c:v>-3.1001589825119251</c:v>
                </c:pt>
                <c:pt idx="53">
                  <c:v>-1.0749447458308192</c:v>
                </c:pt>
                <c:pt idx="54">
                  <c:v>2.5267447784004595</c:v>
                </c:pt>
                <c:pt idx="55">
                  <c:v>5.6420835482206755</c:v>
                </c:pt>
                <c:pt idx="56">
                  <c:v>6.4194741166803571</c:v>
                </c:pt>
                <c:pt idx="57">
                  <c:v>6.9564323879983494</c:v>
                </c:pt>
                <c:pt idx="58">
                  <c:v>7.8074976763398878</c:v>
                </c:pt>
                <c:pt idx="59">
                  <c:v>9.1013464147792646</c:v>
                </c:pt>
                <c:pt idx="60">
                  <c:v>8.1871951852236169</c:v>
                </c:pt>
                <c:pt idx="61">
                  <c:v>8.4888935238293772</c:v>
                </c:pt>
                <c:pt idx="62">
                  <c:v>7.3950976319069275</c:v>
                </c:pt>
                <c:pt idx="63">
                  <c:v>7.6979015167253939</c:v>
                </c:pt>
                <c:pt idx="64">
                  <c:v>7.3420836751435736</c:v>
                </c:pt>
                <c:pt idx="65">
                  <c:v>7.9618157814562718</c:v>
                </c:pt>
                <c:pt idx="66">
                  <c:v>7.7511676438437824</c:v>
                </c:pt>
                <c:pt idx="67">
                  <c:v>6.3073618433899545</c:v>
                </c:pt>
                <c:pt idx="68">
                  <c:v>5.7040826175078969</c:v>
                </c:pt>
                <c:pt idx="69">
                  <c:v>6.0140263233740221</c:v>
                </c:pt>
                <c:pt idx="70">
                  <c:v>5.4794520547946233</c:v>
                </c:pt>
                <c:pt idx="71">
                  <c:v>4.8694154788098745</c:v>
                </c:pt>
                <c:pt idx="72">
                  <c:v>5.9658545942835151</c:v>
                </c:pt>
                <c:pt idx="73">
                  <c:v>6.7192156108814682</c:v>
                </c:pt>
                <c:pt idx="74">
                  <c:v>8.4719535783365671</c:v>
                </c:pt>
                <c:pt idx="75">
                  <c:v>8.8839587151538613</c:v>
                </c:pt>
                <c:pt idx="76">
                  <c:v>8.7791364157433716</c:v>
                </c:pt>
                <c:pt idx="77">
                  <c:v>8.8232527513874697</c:v>
                </c:pt>
                <c:pt idx="78">
                  <c:v>8.2357281195241114</c:v>
                </c:pt>
                <c:pt idx="79">
                  <c:v>9.7354886113151906</c:v>
                </c:pt>
                <c:pt idx="80">
                  <c:v>10.993425858290729</c:v>
                </c:pt>
                <c:pt idx="81">
                  <c:v>11.028545536928076</c:v>
                </c:pt>
                <c:pt idx="82">
                  <c:v>11.506675143038768</c:v>
                </c:pt>
                <c:pt idx="83">
                  <c:v>13.391716839992776</c:v>
                </c:pt>
                <c:pt idx="84">
                  <c:v>13.097393193338148</c:v>
                </c:pt>
                <c:pt idx="85">
                  <c:v>13.240857503152601</c:v>
                </c:pt>
                <c:pt idx="86">
                  <c:v>13.026034236804776</c:v>
                </c:pt>
                <c:pt idx="87">
                  <c:v>12.650602409638555</c:v>
                </c:pt>
                <c:pt idx="88">
                  <c:v>12.725037323263377</c:v>
                </c:pt>
                <c:pt idx="89">
                  <c:v>12.049442475581326</c:v>
                </c:pt>
                <c:pt idx="90">
                  <c:v>11.758691206543959</c:v>
                </c:pt>
                <c:pt idx="91">
                  <c:v>12.345162370271169</c:v>
                </c:pt>
              </c:numCache>
            </c:numRef>
          </c:val>
          <c:smooth val="1"/>
        </c:ser>
        <c:dLbls>
          <c:showLegendKey val="0"/>
          <c:showVal val="0"/>
          <c:showCatName val="0"/>
          <c:showSerName val="0"/>
          <c:showPercent val="0"/>
          <c:showBubbleSize val="0"/>
        </c:dLbls>
        <c:marker val="1"/>
        <c:smooth val="0"/>
        <c:axId val="102331520"/>
        <c:axId val="102333056"/>
      </c:lineChart>
      <c:catAx>
        <c:axId val="102331520"/>
        <c:scaling>
          <c:orientation val="minMax"/>
        </c:scaling>
        <c:delete val="0"/>
        <c:axPos val="b"/>
        <c:numFmt formatCode="General" sourceLinked="1"/>
        <c:majorTickMark val="out"/>
        <c:minorTickMark val="none"/>
        <c:tickLblPos val="nextTo"/>
        <c:spPr>
          <a:ln w="3175">
            <a:solidFill>
              <a:srgbClr val="808080"/>
            </a:solidFill>
            <a:prstDash val="solid"/>
          </a:ln>
        </c:spPr>
        <c:txPr>
          <a:bodyPr rot="-2700000" vert="horz"/>
          <a:lstStyle/>
          <a:p>
            <a:pPr>
              <a:defRPr sz="1000" b="0" i="0" u="none" strike="noStrike" baseline="0">
                <a:solidFill>
                  <a:srgbClr val="808080"/>
                </a:solidFill>
                <a:latin typeface="Arial"/>
                <a:ea typeface="Arial"/>
                <a:cs typeface="Arial"/>
              </a:defRPr>
            </a:pPr>
            <a:endParaRPr lang="es-ES"/>
          </a:p>
        </c:txPr>
        <c:crossAx val="102333056"/>
        <c:crossesAt val="-30"/>
        <c:auto val="1"/>
        <c:lblAlgn val="ctr"/>
        <c:lblOffset val="0"/>
        <c:tickLblSkip val="1"/>
        <c:tickMarkSkip val="1"/>
        <c:noMultiLvlLbl val="0"/>
      </c:catAx>
      <c:valAx>
        <c:axId val="102333056"/>
        <c:scaling>
          <c:orientation val="minMax"/>
          <c:max val="40"/>
          <c:min val="-30"/>
        </c:scaling>
        <c:delete val="0"/>
        <c:axPos val="l"/>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808080"/>
                </a:solidFill>
                <a:latin typeface="Arial"/>
                <a:ea typeface="Arial"/>
                <a:cs typeface="Arial"/>
              </a:defRPr>
            </a:pPr>
            <a:endParaRPr lang="es-ES"/>
          </a:p>
        </c:txPr>
        <c:crossAx val="102331520"/>
        <c:crossesAt val="1"/>
        <c:crossBetween val="between"/>
      </c:valAx>
      <c:spPr>
        <a:solidFill>
          <a:srgbClr val="FFFFFF"/>
        </a:solidFill>
        <a:ln w="25400">
          <a:noFill/>
        </a:ln>
      </c:spPr>
    </c:plotArea>
    <c:legend>
      <c:legendPos val="r"/>
      <c:layout>
        <c:manualLayout>
          <c:xMode val="edge"/>
          <c:yMode val="edge"/>
          <c:x val="0.10531817575191429"/>
          <c:y val="0.85195136322245435"/>
          <c:w val="0.80132729941885161"/>
          <c:h val="0.11842124283839672"/>
        </c:manualLayout>
      </c:layout>
      <c:overlay val="0"/>
      <c:spPr>
        <a:solidFill>
          <a:srgbClr val="FFFFFF"/>
        </a:solidFill>
        <a:ln w="25400">
          <a:noFill/>
        </a:ln>
      </c:spPr>
      <c:txPr>
        <a:bodyPr/>
        <a:lstStyle/>
        <a:p>
          <a:pPr>
            <a:defRPr sz="1000" b="0" i="0" u="none" strike="noStrike" baseline="0">
              <a:solidFill>
                <a:srgbClr val="808080"/>
              </a:solidFill>
              <a:latin typeface="Arial"/>
              <a:ea typeface="Arial"/>
              <a:cs typeface="Arial"/>
            </a:defRPr>
          </a:pPr>
          <a:endParaRPr lang="es-ES"/>
        </a:p>
      </c:txPr>
    </c:legend>
    <c:plotVisOnly val="1"/>
    <c:dispBlanksAs val="gap"/>
    <c:showDLblsOverMax val="0"/>
  </c:chart>
  <c:spPr>
    <a:solidFill>
      <a:srgbClr val="FFFFFF"/>
    </a:solidFill>
    <a:ln w="9525">
      <a:noFill/>
    </a:ln>
  </c:spPr>
  <c:txPr>
    <a:bodyPr/>
    <a:lstStyle/>
    <a:p>
      <a:pPr>
        <a:defRPr sz="800" b="0" i="0" u="none" strike="noStrike" baseline="0">
          <a:solidFill>
            <a:srgbClr val="808080"/>
          </a:solidFill>
          <a:latin typeface="Arial"/>
          <a:ea typeface="Arial"/>
          <a:cs typeface="Arial"/>
        </a:defRPr>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716926341654265E-2"/>
          <c:y val="0.12895229025540494"/>
          <c:w val="0.84160160830962139"/>
          <c:h val="0.68464639443429764"/>
        </c:manualLayout>
      </c:layout>
      <c:barChart>
        <c:barDir val="col"/>
        <c:grouping val="stacked"/>
        <c:varyColors val="0"/>
        <c:ser>
          <c:idx val="0"/>
          <c:order val="0"/>
          <c:tx>
            <c:v>Deute</c:v>
          </c:tx>
          <c:spPr>
            <a:solidFill>
              <a:srgbClr val="FA6E00"/>
            </a:solidFill>
          </c:spPr>
          <c:invertIfNegative val="0"/>
          <c:dPt>
            <c:idx val="7"/>
            <c:invertIfNegative val="0"/>
            <c:bubble3D val="0"/>
            <c:spPr>
              <a:solidFill>
                <a:srgbClr val="FA6E00">
                  <a:alpha val="65000"/>
                </a:srgbClr>
              </a:solidFill>
            </c:spPr>
          </c:dPt>
          <c:dPt>
            <c:idx val="8"/>
            <c:invertIfNegative val="0"/>
            <c:bubble3D val="0"/>
            <c:spPr>
              <a:solidFill>
                <a:srgbClr val="FA6E00">
                  <a:alpha val="64000"/>
                </a:srgbClr>
              </a:solidFill>
            </c:spPr>
          </c:dPt>
          <c:dLbls>
            <c:dLbl>
              <c:idx val="0"/>
              <c:layout>
                <c:manualLayout>
                  <c:x val="0"/>
                  <c:y val="-9.2516985178078021E-2"/>
                </c:manualLayout>
              </c:layout>
              <c:showLegendKey val="0"/>
              <c:showVal val="1"/>
              <c:showCatName val="0"/>
              <c:showSerName val="0"/>
              <c:showPercent val="0"/>
              <c:showBubbleSize val="0"/>
            </c:dLbl>
            <c:dLbl>
              <c:idx val="1"/>
              <c:layout>
                <c:manualLayout>
                  <c:x val="0"/>
                  <c:y val="-0.10092762019426581"/>
                </c:manualLayout>
              </c:layout>
              <c:tx>
                <c:rich>
                  <a:bodyPr/>
                  <a:lstStyle/>
                  <a:p>
                    <a:r>
                      <a:rPr lang="en-US"/>
                      <a:t>15.776</a:t>
                    </a:r>
                  </a:p>
                </c:rich>
              </c:tx>
              <c:showLegendKey val="0"/>
              <c:showVal val="1"/>
              <c:showCatName val="0"/>
              <c:showSerName val="0"/>
              <c:showPercent val="0"/>
              <c:showBubbleSize val="0"/>
            </c:dLbl>
            <c:dLbl>
              <c:idx val="2"/>
              <c:layout>
                <c:manualLayout>
                  <c:x val="-4.3024359180592698E-17"/>
                  <c:y val="-0.12896307024822853"/>
                </c:manualLayout>
              </c:layout>
              <c:tx>
                <c:rich>
                  <a:bodyPr/>
                  <a:lstStyle/>
                  <a:p>
                    <a:r>
                      <a:rPr lang="en-US"/>
                      <a:t>20.825</a:t>
                    </a:r>
                  </a:p>
                </c:rich>
              </c:tx>
              <c:showLegendKey val="0"/>
              <c:showVal val="1"/>
              <c:showCatName val="0"/>
              <c:showSerName val="0"/>
              <c:showPercent val="0"/>
              <c:showBubbleSize val="0"/>
            </c:dLbl>
            <c:dLbl>
              <c:idx val="3"/>
              <c:layout>
                <c:manualLayout>
                  <c:x val="0"/>
                  <c:y val="-0.15699852030219313"/>
                </c:manualLayout>
              </c:layout>
              <c:tx>
                <c:rich>
                  <a:bodyPr/>
                  <a:lstStyle/>
                  <a:p>
                    <a:r>
                      <a:rPr lang="en-US"/>
                      <a:t>25.402</a:t>
                    </a:r>
                  </a:p>
                </c:rich>
              </c:tx>
              <c:showLegendKey val="0"/>
              <c:showVal val="1"/>
              <c:showCatName val="0"/>
              <c:showSerName val="0"/>
              <c:showPercent val="0"/>
              <c:showBubbleSize val="0"/>
            </c:dLbl>
            <c:dLbl>
              <c:idx val="4"/>
              <c:layout>
                <c:manualLayout>
                  <c:x val="0"/>
                  <c:y val="-0.21867651042090919"/>
                </c:manualLayout>
              </c:layout>
              <c:tx>
                <c:rich>
                  <a:bodyPr/>
                  <a:lstStyle/>
                  <a:p>
                    <a:r>
                      <a:rPr lang="en-US"/>
                      <a:t>34.697</a:t>
                    </a:r>
                  </a:p>
                </c:rich>
              </c:tx>
              <c:showLegendKey val="0"/>
              <c:showVal val="1"/>
              <c:showCatName val="0"/>
              <c:showSerName val="0"/>
              <c:showPercent val="0"/>
              <c:showBubbleSize val="0"/>
            </c:dLbl>
            <c:dLbl>
              <c:idx val="5"/>
              <c:layout>
                <c:manualLayout>
                  <c:x val="2.3468103382723892E-3"/>
                  <c:y val="-0.26072968550185338"/>
                </c:manualLayout>
              </c:layout>
              <c:tx>
                <c:rich>
                  <a:bodyPr/>
                  <a:lstStyle/>
                  <a:p>
                    <a:r>
                      <a:rPr lang="en-US"/>
                      <a:t>43.101</a:t>
                    </a:r>
                  </a:p>
                </c:rich>
              </c:tx>
              <c:showLegendKey val="0"/>
              <c:showVal val="1"/>
              <c:showCatName val="0"/>
              <c:showSerName val="0"/>
              <c:showPercent val="0"/>
              <c:showBubbleSize val="0"/>
            </c:dLbl>
            <c:dLbl>
              <c:idx val="6"/>
              <c:layout>
                <c:manualLayout>
                  <c:x val="0"/>
                  <c:y val="-0.31399704060438249"/>
                </c:manualLayout>
              </c:layout>
              <c:tx>
                <c:rich>
                  <a:bodyPr/>
                  <a:lstStyle/>
                  <a:p>
                    <a:r>
                      <a:rPr lang="en-US"/>
                      <a:t>51.319</a:t>
                    </a:r>
                  </a:p>
                </c:rich>
              </c:tx>
              <c:showLegendKey val="0"/>
              <c:showVal val="1"/>
              <c:showCatName val="0"/>
              <c:showSerName val="0"/>
              <c:showPercent val="0"/>
              <c:showBubbleSize val="0"/>
            </c:dLbl>
            <c:dLbl>
              <c:idx val="7"/>
              <c:layout>
                <c:manualLayout>
                  <c:x val="0"/>
                  <c:y val="-0.34763958066913775"/>
                </c:manualLayout>
              </c:layout>
              <c:tx>
                <c:rich>
                  <a:bodyPr/>
                  <a:lstStyle/>
                  <a:p>
                    <a:r>
                      <a:rPr lang="en-US"/>
                      <a:t>57.681</a:t>
                    </a:r>
                  </a:p>
                </c:rich>
              </c:tx>
              <c:showLegendKey val="0"/>
              <c:showVal val="1"/>
              <c:showCatName val="0"/>
              <c:showSerName val="0"/>
              <c:showPercent val="0"/>
              <c:showBubbleSize val="0"/>
            </c:dLbl>
            <c:dLbl>
              <c:idx val="8"/>
              <c:layout>
                <c:manualLayout>
                  <c:x val="0"/>
                  <c:y val="-0.35605021568532658"/>
                </c:manualLayout>
              </c:layout>
              <c:tx>
                <c:rich>
                  <a:bodyPr/>
                  <a:lstStyle/>
                  <a:p>
                    <a:r>
                      <a:rPr lang="en-US"/>
                      <a:t>59.914</a:t>
                    </a:r>
                  </a:p>
                </c:rich>
              </c:tx>
              <c:showLegendKey val="0"/>
              <c:showVal val="1"/>
              <c:showCatName val="0"/>
              <c:showSerName val="0"/>
              <c:showPercent val="0"/>
              <c:showBubbleSize val="0"/>
            </c:dLbl>
            <c:numFmt formatCode="#,##0" sourceLinked="0"/>
            <c:txPr>
              <a:bodyPr/>
              <a:lstStyle/>
              <a:p>
                <a:pPr>
                  <a:defRPr b="1" baseline="0">
                    <a:solidFill>
                      <a:sysClr val="windowText" lastClr="000000"/>
                    </a:solidFill>
                  </a:defRPr>
                </a:pPr>
                <a:endParaRPr lang="es-ES"/>
              </a:p>
            </c:txPr>
            <c:showLegendKey val="0"/>
            <c:showVal val="1"/>
            <c:showCatName val="0"/>
            <c:showSerName val="0"/>
            <c:showPercent val="0"/>
            <c:showBubbleSize val="0"/>
            <c:showLeaderLines val="0"/>
          </c:dLbls>
          <c:cat>
            <c:strRef>
              <c:f>'P9'!$F$3:$N$3</c:f>
              <c:strCache>
                <c:ptCount val="9"/>
                <c:pt idx="0">
                  <c:v>2006</c:v>
                </c:pt>
                <c:pt idx="1">
                  <c:v>2007</c:v>
                </c:pt>
                <c:pt idx="2">
                  <c:v>2008</c:v>
                </c:pt>
                <c:pt idx="3">
                  <c:v>2009</c:v>
                </c:pt>
                <c:pt idx="4">
                  <c:v>2010</c:v>
                </c:pt>
                <c:pt idx="5">
                  <c:v>2011</c:v>
                </c:pt>
                <c:pt idx="6">
                  <c:v>2012</c:v>
                </c:pt>
                <c:pt idx="7">
                  <c:v>2013 (pr)</c:v>
                </c:pt>
                <c:pt idx="8">
                  <c:v>2014 (pr)</c:v>
                </c:pt>
              </c:strCache>
            </c:strRef>
          </c:cat>
          <c:val>
            <c:numRef>
              <c:f>'P9'!$F$16:$N$16</c:f>
              <c:numCache>
                <c:formatCode>#,##0</c:formatCode>
                <c:ptCount val="9"/>
                <c:pt idx="0">
                  <c:v>14873</c:v>
                </c:pt>
                <c:pt idx="1">
                  <c:v>15756</c:v>
                </c:pt>
                <c:pt idx="2">
                  <c:v>20131</c:v>
                </c:pt>
                <c:pt idx="3">
                  <c:v>23641</c:v>
                </c:pt>
                <c:pt idx="4">
                  <c:v>31549</c:v>
                </c:pt>
                <c:pt idx="5">
                  <c:v>38422</c:v>
                </c:pt>
                <c:pt idx="6">
                  <c:v>44050</c:v>
                </c:pt>
                <c:pt idx="7">
                  <c:v>49662.43</c:v>
                </c:pt>
                <c:pt idx="8">
                  <c:v>52089.285143019988</c:v>
                </c:pt>
              </c:numCache>
            </c:numRef>
          </c:val>
        </c:ser>
        <c:ser>
          <c:idx val="1"/>
          <c:order val="1"/>
          <c:tx>
            <c:strRef>
              <c:f>'P9'!$A$12</c:f>
              <c:strCache>
                <c:ptCount val="1"/>
                <c:pt idx="0">
                  <c:v>Ampliació perímetre SEC i incorporació de nous conceptes (1)</c:v>
                </c:pt>
              </c:strCache>
            </c:strRef>
          </c:tx>
          <c:spPr>
            <a:solidFill>
              <a:srgbClr val="75923C"/>
            </a:solidFill>
          </c:spPr>
          <c:invertIfNegative val="0"/>
          <c:dPt>
            <c:idx val="7"/>
            <c:invertIfNegative val="0"/>
            <c:bubble3D val="0"/>
            <c:spPr>
              <a:solidFill>
                <a:srgbClr val="75923C">
                  <a:alpha val="70000"/>
                </a:srgbClr>
              </a:solidFill>
            </c:spPr>
          </c:dPt>
          <c:dPt>
            <c:idx val="8"/>
            <c:invertIfNegative val="0"/>
            <c:bubble3D val="0"/>
            <c:spPr>
              <a:solidFill>
                <a:srgbClr val="75923C">
                  <a:alpha val="69000"/>
                </a:srgbClr>
              </a:solidFill>
            </c:spPr>
          </c:dPt>
          <c:dLbls>
            <c:dLbl>
              <c:idx val="1"/>
              <c:layout>
                <c:manualLayout>
                  <c:x val="3.5202155074085792E-2"/>
                  <c:y val="2.5231905048566809E-2"/>
                </c:manualLayout>
              </c:layout>
              <c:showLegendKey val="0"/>
              <c:showVal val="1"/>
              <c:showCatName val="0"/>
              <c:showSerName val="0"/>
              <c:showPercent val="0"/>
              <c:showBubbleSize val="0"/>
            </c:dLbl>
            <c:dLbl>
              <c:idx val="2"/>
              <c:layout>
                <c:manualLayout>
                  <c:x val="3.6375576805544242E-2"/>
                  <c:y val="1.7678633422052892E-2"/>
                </c:manualLayout>
              </c:layout>
              <c:showLegendKey val="0"/>
              <c:showVal val="1"/>
              <c:showCatName val="0"/>
              <c:showSerName val="0"/>
              <c:showPercent val="0"/>
              <c:showBubbleSize val="0"/>
            </c:dLbl>
            <c:dLbl>
              <c:idx val="3"/>
              <c:layout>
                <c:manualLayout>
                  <c:x val="3.9895775750630552E-2"/>
                  <c:y val="8.4106350161889804E-3"/>
                </c:manualLayout>
              </c:layout>
              <c:showLegendKey val="0"/>
              <c:showVal val="1"/>
              <c:showCatName val="0"/>
              <c:showSerName val="0"/>
              <c:showPercent val="0"/>
              <c:showBubbleSize val="0"/>
            </c:dLbl>
            <c:dLbl>
              <c:idx val="4"/>
              <c:layout>
                <c:manualLayout>
                  <c:x val="3.9895775750630552E-2"/>
                  <c:y val="0"/>
                </c:manualLayout>
              </c:layout>
              <c:showLegendKey val="0"/>
              <c:showVal val="1"/>
              <c:showCatName val="0"/>
              <c:showSerName val="0"/>
              <c:showPercent val="0"/>
              <c:showBubbleSize val="0"/>
            </c:dLbl>
            <c:dLbl>
              <c:idx val="5"/>
              <c:layout>
                <c:manualLayout>
                  <c:x val="3.9895775750630441E-2"/>
                  <c:y val="0"/>
                </c:manualLayout>
              </c:layout>
              <c:showLegendKey val="0"/>
              <c:showVal val="1"/>
              <c:showCatName val="0"/>
              <c:showSerName val="0"/>
              <c:showPercent val="0"/>
              <c:showBubbleSize val="0"/>
            </c:dLbl>
            <c:dLbl>
              <c:idx val="6"/>
              <c:layout>
                <c:manualLayout>
                  <c:x val="3.8722370581494442E-2"/>
                  <c:y val="2.8035450053962752E-3"/>
                </c:manualLayout>
              </c:layout>
              <c:showLegendKey val="0"/>
              <c:showVal val="1"/>
              <c:showCatName val="0"/>
              <c:showSerName val="0"/>
              <c:showPercent val="0"/>
              <c:showBubbleSize val="0"/>
            </c:dLbl>
            <c:dLbl>
              <c:idx val="7"/>
              <c:layout>
                <c:manualLayout>
                  <c:x val="4.3415991258039709E-2"/>
                  <c:y val="5.6070900107925504E-3"/>
                </c:manualLayout>
              </c:layout>
              <c:showLegendKey val="0"/>
              <c:showVal val="1"/>
              <c:showCatName val="0"/>
              <c:showSerName val="0"/>
              <c:showPercent val="0"/>
              <c:showBubbleSize val="0"/>
            </c:dLbl>
            <c:dLbl>
              <c:idx val="8"/>
              <c:layout>
                <c:manualLayout>
                  <c:x val="4.3415991258039709E-2"/>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'P9'!$F$3:$N$3</c:f>
              <c:strCache>
                <c:ptCount val="9"/>
                <c:pt idx="0">
                  <c:v>2006</c:v>
                </c:pt>
                <c:pt idx="1">
                  <c:v>2007</c:v>
                </c:pt>
                <c:pt idx="2">
                  <c:v>2008</c:v>
                </c:pt>
                <c:pt idx="3">
                  <c:v>2009</c:v>
                </c:pt>
                <c:pt idx="4">
                  <c:v>2010</c:v>
                </c:pt>
                <c:pt idx="5">
                  <c:v>2011</c:v>
                </c:pt>
                <c:pt idx="6">
                  <c:v>2012</c:v>
                </c:pt>
                <c:pt idx="7">
                  <c:v>2013 (pr)</c:v>
                </c:pt>
                <c:pt idx="8">
                  <c:v>2014 (pr)</c:v>
                </c:pt>
              </c:strCache>
            </c:strRef>
          </c:cat>
          <c:val>
            <c:numRef>
              <c:f>'P9'!$F$15:$N$15</c:f>
              <c:numCache>
                <c:formatCode>#,##0</c:formatCode>
                <c:ptCount val="9"/>
                <c:pt idx="1">
                  <c:v>20</c:v>
                </c:pt>
                <c:pt idx="2">
                  <c:v>694</c:v>
                </c:pt>
                <c:pt idx="3">
                  <c:v>1761</c:v>
                </c:pt>
                <c:pt idx="4">
                  <c:v>3148</c:v>
                </c:pt>
                <c:pt idx="5">
                  <c:v>4679</c:v>
                </c:pt>
                <c:pt idx="6">
                  <c:v>7269</c:v>
                </c:pt>
                <c:pt idx="7">
                  <c:v>8018.7700000000013</c:v>
                </c:pt>
                <c:pt idx="8">
                  <c:v>7824.57</c:v>
                </c:pt>
              </c:numCache>
            </c:numRef>
          </c:val>
        </c:ser>
        <c:dLbls>
          <c:showLegendKey val="0"/>
          <c:showVal val="0"/>
          <c:showCatName val="0"/>
          <c:showSerName val="0"/>
          <c:showPercent val="0"/>
          <c:showBubbleSize val="0"/>
        </c:dLbls>
        <c:gapWidth val="150"/>
        <c:overlap val="100"/>
        <c:axId val="73337856"/>
        <c:axId val="73380608"/>
      </c:barChart>
      <c:catAx>
        <c:axId val="73337856"/>
        <c:scaling>
          <c:orientation val="minMax"/>
        </c:scaling>
        <c:delete val="0"/>
        <c:axPos val="b"/>
        <c:majorTickMark val="out"/>
        <c:minorTickMark val="none"/>
        <c:tickLblPos val="nextTo"/>
        <c:txPr>
          <a:bodyPr/>
          <a:lstStyle/>
          <a:p>
            <a:pPr>
              <a:defRPr b="1">
                <a:solidFill>
                  <a:schemeClr val="bg1">
                    <a:lumMod val="50000"/>
                  </a:schemeClr>
                </a:solidFill>
              </a:defRPr>
            </a:pPr>
            <a:endParaRPr lang="es-ES"/>
          </a:p>
        </c:txPr>
        <c:crossAx val="73380608"/>
        <c:crosses val="autoZero"/>
        <c:auto val="1"/>
        <c:lblAlgn val="ctr"/>
        <c:lblOffset val="100"/>
        <c:noMultiLvlLbl val="0"/>
      </c:catAx>
      <c:valAx>
        <c:axId val="73380608"/>
        <c:scaling>
          <c:orientation val="minMax"/>
        </c:scaling>
        <c:delete val="0"/>
        <c:axPos val="l"/>
        <c:majorGridlines>
          <c:spPr>
            <a:ln>
              <a:solidFill>
                <a:schemeClr val="bg1">
                  <a:lumMod val="75000"/>
                </a:schemeClr>
              </a:solidFill>
            </a:ln>
          </c:spPr>
        </c:majorGridlines>
        <c:title>
          <c:tx>
            <c:rich>
              <a:bodyPr rot="0" vert="horz"/>
              <a:lstStyle/>
              <a:p>
                <a:pPr>
                  <a:defRPr/>
                </a:pPr>
                <a:r>
                  <a:rPr lang="ca-ES"/>
                  <a:t>M €</a:t>
                </a:r>
              </a:p>
            </c:rich>
          </c:tx>
          <c:layout>
            <c:manualLayout>
              <c:xMode val="edge"/>
              <c:yMode val="edge"/>
              <c:x val="4.1900496219234334E-2"/>
              <c:y val="3.9154045485445682E-2"/>
            </c:manualLayout>
          </c:layout>
          <c:overlay val="0"/>
        </c:title>
        <c:numFmt formatCode="#,##0" sourceLinked="0"/>
        <c:majorTickMark val="out"/>
        <c:minorTickMark val="none"/>
        <c:tickLblPos val="nextTo"/>
        <c:txPr>
          <a:bodyPr/>
          <a:lstStyle/>
          <a:p>
            <a:pPr>
              <a:defRPr>
                <a:solidFill>
                  <a:schemeClr val="bg1">
                    <a:lumMod val="50000"/>
                  </a:schemeClr>
                </a:solidFill>
              </a:defRPr>
            </a:pPr>
            <a:endParaRPr lang="es-ES"/>
          </a:p>
        </c:txPr>
        <c:crossAx val="73337856"/>
        <c:crosses val="autoZero"/>
        <c:crossBetween val="between"/>
      </c:valAx>
    </c:plotArea>
    <c:legend>
      <c:legendPos val="b"/>
      <c:layout/>
      <c:overlay val="0"/>
    </c:legend>
    <c:plotVisOnly val="1"/>
    <c:dispBlanksAs val="gap"/>
    <c:showDLblsOverMax val="0"/>
  </c:chart>
  <c:spPr>
    <a:ln>
      <a:noFill/>
    </a:ln>
  </c:spPr>
  <c:txPr>
    <a:bodyPr/>
    <a:lstStyle/>
    <a:p>
      <a:pPr>
        <a:defRPr>
          <a:latin typeface="Arial" pitchFamily="34" charset="0"/>
          <a:cs typeface="Arial" pitchFamily="34" charset="0"/>
        </a:defRPr>
      </a:pPr>
      <a:endParaRPr lang="es-E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436530382593733E-2"/>
          <c:y val="3.127220337632481E-2"/>
          <c:w val="0.91020719334769551"/>
          <c:h val="0.7952570566163436"/>
        </c:manualLayout>
      </c:layout>
      <c:barChart>
        <c:barDir val="col"/>
        <c:grouping val="clustered"/>
        <c:varyColors val="0"/>
        <c:ser>
          <c:idx val="0"/>
          <c:order val="0"/>
          <c:spPr>
            <a:solidFill>
              <a:srgbClr val="FA6E00"/>
            </a:solidFill>
            <a:ln>
              <a:noFill/>
            </a:ln>
          </c:spPr>
          <c:invertIfNegative val="0"/>
          <c:dPt>
            <c:idx val="0"/>
            <c:invertIfNegative val="0"/>
            <c:bubble3D val="0"/>
            <c:spPr>
              <a:solidFill>
                <a:srgbClr val="75923C"/>
              </a:solidFill>
              <a:ln>
                <a:noFill/>
              </a:ln>
            </c:spPr>
          </c:dPt>
          <c:dPt>
            <c:idx val="1"/>
            <c:invertIfNegative val="0"/>
            <c:bubble3D val="0"/>
            <c:spPr>
              <a:solidFill>
                <a:srgbClr val="75923C"/>
              </a:solidFill>
              <a:ln>
                <a:noFill/>
              </a:ln>
            </c:spPr>
          </c:dPt>
          <c:dPt>
            <c:idx val="2"/>
            <c:invertIfNegative val="0"/>
            <c:bubble3D val="0"/>
            <c:spPr>
              <a:solidFill>
                <a:srgbClr val="75923C"/>
              </a:solidFill>
              <a:ln>
                <a:noFill/>
              </a:ln>
            </c:spPr>
          </c:dPt>
          <c:dPt>
            <c:idx val="3"/>
            <c:invertIfNegative val="0"/>
            <c:bubble3D val="0"/>
            <c:spPr>
              <a:solidFill>
                <a:srgbClr val="75923C"/>
              </a:solidFill>
              <a:ln>
                <a:noFill/>
              </a:ln>
            </c:spPr>
          </c:dPt>
          <c:dPt>
            <c:idx val="4"/>
            <c:invertIfNegative val="0"/>
            <c:bubble3D val="0"/>
            <c:spPr>
              <a:solidFill>
                <a:srgbClr val="75923C"/>
              </a:solidFill>
              <a:ln>
                <a:noFill/>
              </a:ln>
            </c:spPr>
          </c:dPt>
          <c:dPt>
            <c:idx val="7"/>
            <c:invertIfNegative val="0"/>
            <c:bubble3D val="0"/>
            <c:spPr>
              <a:solidFill>
                <a:srgbClr val="FA6E00">
                  <a:alpha val="65000"/>
                </a:srgbClr>
              </a:solidFill>
              <a:ln>
                <a:noFill/>
              </a:ln>
            </c:spPr>
          </c:dPt>
          <c:dPt>
            <c:idx val="8"/>
            <c:invertIfNegative val="0"/>
            <c:bubble3D val="0"/>
            <c:spPr>
              <a:solidFill>
                <a:srgbClr val="FA6E00">
                  <a:alpha val="65000"/>
                </a:srgbClr>
              </a:solidFill>
              <a:ln>
                <a:noFill/>
              </a:ln>
            </c:spPr>
          </c:dPt>
          <c:dLbls>
            <c:dLbl>
              <c:idx val="0"/>
              <c:numFmt formatCode="#,##0.00" sourceLinked="0"/>
              <c:spPr/>
              <c:txPr>
                <a:bodyPr/>
                <a:lstStyle/>
                <a:p>
                  <a:pPr>
                    <a:defRPr b="1" baseline="0">
                      <a:solidFill>
                        <a:srgbClr val="75923C"/>
                      </a:solidFill>
                    </a:defRPr>
                  </a:pPr>
                  <a:endParaRPr lang="es-ES"/>
                </a:p>
              </c:txPr>
              <c:showLegendKey val="0"/>
              <c:showVal val="1"/>
              <c:showCatName val="0"/>
              <c:showSerName val="0"/>
              <c:showPercent val="0"/>
              <c:showBubbleSize val="0"/>
            </c:dLbl>
            <c:dLbl>
              <c:idx val="1"/>
              <c:numFmt formatCode="#,##0.00" sourceLinked="0"/>
              <c:spPr/>
              <c:txPr>
                <a:bodyPr/>
                <a:lstStyle/>
                <a:p>
                  <a:pPr>
                    <a:defRPr b="1" baseline="0">
                      <a:solidFill>
                        <a:srgbClr val="75923C"/>
                      </a:solidFill>
                    </a:defRPr>
                  </a:pPr>
                  <a:endParaRPr lang="es-ES"/>
                </a:p>
              </c:txPr>
              <c:showLegendKey val="0"/>
              <c:showVal val="1"/>
              <c:showCatName val="0"/>
              <c:showSerName val="0"/>
              <c:showPercent val="0"/>
              <c:showBubbleSize val="0"/>
            </c:dLbl>
            <c:dLbl>
              <c:idx val="2"/>
              <c:numFmt formatCode="#,##0.00" sourceLinked="0"/>
              <c:spPr/>
              <c:txPr>
                <a:bodyPr/>
                <a:lstStyle/>
                <a:p>
                  <a:pPr>
                    <a:defRPr b="1" baseline="0">
                      <a:solidFill>
                        <a:srgbClr val="75923C"/>
                      </a:solidFill>
                    </a:defRPr>
                  </a:pPr>
                  <a:endParaRPr lang="es-ES"/>
                </a:p>
              </c:txPr>
              <c:showLegendKey val="0"/>
              <c:showVal val="1"/>
              <c:showCatName val="0"/>
              <c:showSerName val="0"/>
              <c:showPercent val="0"/>
              <c:showBubbleSize val="0"/>
            </c:dLbl>
            <c:dLbl>
              <c:idx val="3"/>
              <c:numFmt formatCode="#,##0.00" sourceLinked="0"/>
              <c:spPr/>
              <c:txPr>
                <a:bodyPr/>
                <a:lstStyle/>
                <a:p>
                  <a:pPr>
                    <a:defRPr b="1" baseline="0">
                      <a:solidFill>
                        <a:srgbClr val="75923C"/>
                      </a:solidFill>
                    </a:defRPr>
                  </a:pPr>
                  <a:endParaRPr lang="es-ES"/>
                </a:p>
              </c:txPr>
              <c:showLegendKey val="0"/>
              <c:showVal val="1"/>
              <c:showCatName val="0"/>
              <c:showSerName val="0"/>
              <c:showPercent val="0"/>
              <c:showBubbleSize val="0"/>
            </c:dLbl>
            <c:dLbl>
              <c:idx val="4"/>
              <c:numFmt formatCode="#,##0.00" sourceLinked="0"/>
              <c:spPr/>
              <c:txPr>
                <a:bodyPr/>
                <a:lstStyle/>
                <a:p>
                  <a:pPr>
                    <a:defRPr b="1" baseline="0">
                      <a:solidFill>
                        <a:srgbClr val="75923C"/>
                      </a:solidFill>
                    </a:defRPr>
                  </a:pPr>
                  <a:endParaRPr lang="es-ES"/>
                </a:p>
              </c:txPr>
              <c:showLegendKey val="0"/>
              <c:showVal val="1"/>
              <c:showCatName val="0"/>
              <c:showSerName val="0"/>
              <c:showPercent val="0"/>
              <c:showBubbleSize val="0"/>
            </c:dLbl>
            <c:numFmt formatCode="#,##0.00" sourceLinked="0"/>
            <c:txPr>
              <a:bodyPr/>
              <a:lstStyle/>
              <a:p>
                <a:pPr>
                  <a:defRPr b="1" baseline="0">
                    <a:solidFill>
                      <a:srgbClr val="FA6E00"/>
                    </a:solidFill>
                  </a:defRPr>
                </a:pPr>
                <a:endParaRPr lang="es-ES"/>
              </a:p>
            </c:txPr>
            <c:showLegendKey val="0"/>
            <c:showVal val="1"/>
            <c:showCatName val="0"/>
            <c:showSerName val="0"/>
            <c:showPercent val="0"/>
            <c:showBubbleSize val="0"/>
            <c:showLeaderLines val="0"/>
          </c:dLbls>
          <c:cat>
            <c:strRef>
              <c:f>'P10 (bis)'!$B$3:$J$3</c:f>
              <c:strCache>
                <c:ptCount val="9"/>
                <c:pt idx="0">
                  <c:v>2006 liquidat</c:v>
                </c:pt>
                <c:pt idx="1">
                  <c:v>2007 liquidat</c:v>
                </c:pt>
                <c:pt idx="2">
                  <c:v>2008 liquidat</c:v>
                </c:pt>
                <c:pt idx="3">
                  <c:v>2009 liquidat</c:v>
                </c:pt>
                <c:pt idx="4">
                  <c:v>2010 liquidat</c:v>
                </c:pt>
                <c:pt idx="5">
                  <c:v>2011 liquidat</c:v>
                </c:pt>
                <c:pt idx="6">
                  <c:v>2012 liquidat</c:v>
                </c:pt>
                <c:pt idx="7">
                  <c:v>2013 previst</c:v>
                </c:pt>
                <c:pt idx="8">
                  <c:v>2014 previst</c:v>
                </c:pt>
              </c:strCache>
            </c:strRef>
          </c:cat>
          <c:val>
            <c:numRef>
              <c:f>'P10 (bis)'!$B$6:$J$6</c:f>
              <c:numCache>
                <c:formatCode>#,##0.00</c:formatCode>
                <c:ptCount val="9"/>
                <c:pt idx="0">
                  <c:v>-0.21808864313807041</c:v>
                </c:pt>
                <c:pt idx="1">
                  <c:v>-0.62180792795370265</c:v>
                </c:pt>
                <c:pt idx="2">
                  <c:v>-2.6009518615513856</c:v>
                </c:pt>
                <c:pt idx="3">
                  <c:v>-2.4053792130164542</c:v>
                </c:pt>
                <c:pt idx="4">
                  <c:v>-4.5698358301221855</c:v>
                </c:pt>
                <c:pt idx="5">
                  <c:v>-4.0932106104710764</c:v>
                </c:pt>
                <c:pt idx="6">
                  <c:v>-2.2089285467879947</c:v>
                </c:pt>
                <c:pt idx="7">
                  <c:v>-1.5799999999999956</c:v>
                </c:pt>
                <c:pt idx="8">
                  <c:v>-0.99999999999999478</c:v>
                </c:pt>
              </c:numCache>
            </c:numRef>
          </c:val>
        </c:ser>
        <c:ser>
          <c:idx val="1"/>
          <c:order val="1"/>
          <c:tx>
            <c:strRef>
              <c:f>'P10 (bis)'!$A$8</c:f>
              <c:strCache>
                <c:ptCount val="1"/>
                <c:pt idx="0">
                  <c:v>Dèficit primari (% PIB)</c:v>
                </c:pt>
              </c:strCache>
            </c:strRef>
          </c:tx>
          <c:spPr>
            <a:solidFill>
              <a:schemeClr val="accent6">
                <a:lumMod val="20000"/>
                <a:lumOff val="80000"/>
              </a:schemeClr>
            </a:solidFill>
          </c:spPr>
          <c:invertIfNegative val="0"/>
          <c:dLbls>
            <c:dLbl>
              <c:idx val="1"/>
              <c:layout>
                <c:manualLayout>
                  <c:x val="1.4672166611116541E-2"/>
                  <c:y val="1.5613294239859391E-2"/>
                </c:manualLayout>
              </c:layout>
              <c:showLegendKey val="0"/>
              <c:showVal val="1"/>
              <c:showCatName val="0"/>
              <c:showSerName val="0"/>
              <c:showPercent val="0"/>
              <c:showBubbleSize val="0"/>
            </c:dLbl>
            <c:dLbl>
              <c:idx val="2"/>
              <c:layout>
                <c:manualLayout>
                  <c:x val="1.1004124958337498E-2"/>
                  <c:y val="1.2490487869344199E-2"/>
                </c:manualLayout>
              </c:layout>
              <c:showLegendKey val="0"/>
              <c:showVal val="1"/>
              <c:showCatName val="0"/>
              <c:showSerName val="0"/>
              <c:showPercent val="0"/>
              <c:showBubbleSize val="0"/>
            </c:dLbl>
            <c:dLbl>
              <c:idx val="3"/>
              <c:layout>
                <c:manualLayout>
                  <c:x val="9.1701041319478746E-3"/>
                  <c:y val="9.3681732406400587E-3"/>
                </c:manualLayout>
              </c:layout>
              <c:showLegendKey val="0"/>
              <c:showVal val="1"/>
              <c:showCatName val="0"/>
              <c:showSerName val="0"/>
              <c:showPercent val="0"/>
              <c:showBubbleSize val="0"/>
            </c:dLbl>
            <c:dLbl>
              <c:idx val="4"/>
              <c:layout>
                <c:manualLayout>
                  <c:x val="1.6506187437506193E-2"/>
                  <c:y val="3.1225604996096799E-3"/>
                </c:manualLayout>
              </c:layout>
              <c:showLegendKey val="0"/>
              <c:showVal val="1"/>
              <c:showCatName val="0"/>
              <c:showSerName val="0"/>
              <c:showPercent val="0"/>
              <c:showBubbleSize val="0"/>
            </c:dLbl>
            <c:dLbl>
              <c:idx val="5"/>
              <c:layout>
                <c:manualLayout>
                  <c:x val="9.1701041319478746E-3"/>
                  <c:y val="9.3679273697345206E-3"/>
                </c:manualLayout>
              </c:layout>
              <c:showLegendKey val="0"/>
              <c:showVal val="1"/>
              <c:showCatName val="0"/>
              <c:showSerName val="0"/>
              <c:showPercent val="0"/>
              <c:showBubbleSize val="0"/>
            </c:dLbl>
            <c:dLbl>
              <c:idx val="6"/>
              <c:layout>
                <c:manualLayout>
                  <c:x val="9.1701041319478746E-3"/>
                  <c:y val="1.5613294239859361E-2"/>
                </c:manualLayout>
              </c:layout>
              <c:showLegendKey val="0"/>
              <c:showVal val="1"/>
              <c:showCatName val="0"/>
              <c:showSerName val="0"/>
              <c:showPercent val="0"/>
              <c:showBubbleSize val="0"/>
            </c:dLbl>
            <c:dLbl>
              <c:idx val="7"/>
              <c:layout>
                <c:manualLayout>
                  <c:x val="9.1701041319478746E-3"/>
                  <c:y val="9.3679273697345206E-3"/>
                </c:manualLayout>
              </c:layout>
              <c:showLegendKey val="0"/>
              <c:showVal val="1"/>
              <c:showCatName val="0"/>
              <c:showSerName val="0"/>
              <c:showPercent val="0"/>
              <c:showBubbleSize val="0"/>
            </c:dLbl>
            <c:txPr>
              <a:bodyPr/>
              <a:lstStyle/>
              <a:p>
                <a:pPr>
                  <a:defRPr b="1" i="0" baseline="0">
                    <a:solidFill>
                      <a:schemeClr val="accent6">
                        <a:lumMod val="60000"/>
                        <a:lumOff val="40000"/>
                      </a:schemeClr>
                    </a:solidFill>
                  </a:defRPr>
                </a:pPr>
                <a:endParaRPr lang="es-ES"/>
              </a:p>
            </c:txPr>
            <c:showLegendKey val="0"/>
            <c:showVal val="1"/>
            <c:showCatName val="0"/>
            <c:showSerName val="0"/>
            <c:showPercent val="0"/>
            <c:showBubbleSize val="0"/>
            <c:showLeaderLines val="0"/>
          </c:dLbls>
          <c:cat>
            <c:strRef>
              <c:f>'P10 (bis)'!$B$3:$J$3</c:f>
              <c:strCache>
                <c:ptCount val="9"/>
                <c:pt idx="0">
                  <c:v>2006 liquidat</c:v>
                </c:pt>
                <c:pt idx="1">
                  <c:v>2007 liquidat</c:v>
                </c:pt>
                <c:pt idx="2">
                  <c:v>2008 liquidat</c:v>
                </c:pt>
                <c:pt idx="3">
                  <c:v>2009 liquidat</c:v>
                </c:pt>
                <c:pt idx="4">
                  <c:v>2010 liquidat</c:v>
                </c:pt>
                <c:pt idx="5">
                  <c:v>2011 liquidat</c:v>
                </c:pt>
                <c:pt idx="6">
                  <c:v>2012 liquidat</c:v>
                </c:pt>
                <c:pt idx="7">
                  <c:v>2013 previst</c:v>
                </c:pt>
                <c:pt idx="8">
                  <c:v>2014 previst</c:v>
                </c:pt>
              </c:strCache>
            </c:strRef>
          </c:cat>
          <c:val>
            <c:numRef>
              <c:f>'P10 (bis)'!$B$8:$J$8</c:f>
              <c:numCache>
                <c:formatCode>#,##0.00</c:formatCode>
                <c:ptCount val="9"/>
                <c:pt idx="0">
                  <c:v>5.5700720492180812E-2</c:v>
                </c:pt>
                <c:pt idx="1">
                  <c:v>-0.33258514560505137</c:v>
                </c:pt>
                <c:pt idx="2">
                  <c:v>-2.2783448468865393</c:v>
                </c:pt>
                <c:pt idx="3">
                  <c:v>-2.0229583967301967</c:v>
                </c:pt>
                <c:pt idx="4">
                  <c:v>-4.0984511734349693</c:v>
                </c:pt>
                <c:pt idx="5">
                  <c:v>-3.3362203271698503</c:v>
                </c:pt>
                <c:pt idx="6">
                  <c:v>-1.312424368027467</c:v>
                </c:pt>
                <c:pt idx="7">
                  <c:v>-0.55145921579784352</c:v>
                </c:pt>
                <c:pt idx="8">
                  <c:v>4.9454996042838005E-2</c:v>
                </c:pt>
              </c:numCache>
            </c:numRef>
          </c:val>
        </c:ser>
        <c:dLbls>
          <c:showLegendKey val="0"/>
          <c:showVal val="0"/>
          <c:showCatName val="0"/>
          <c:showSerName val="0"/>
          <c:showPercent val="0"/>
          <c:showBubbleSize val="0"/>
        </c:dLbls>
        <c:gapWidth val="150"/>
        <c:axId val="84149760"/>
        <c:axId val="84151296"/>
      </c:barChart>
      <c:catAx>
        <c:axId val="84149760"/>
        <c:scaling>
          <c:orientation val="minMax"/>
        </c:scaling>
        <c:delete val="0"/>
        <c:axPos val="b"/>
        <c:majorTickMark val="out"/>
        <c:minorTickMark val="none"/>
        <c:tickLblPos val="low"/>
        <c:spPr>
          <a:ln>
            <a:solidFill>
              <a:schemeClr val="bg1">
                <a:lumMod val="65000"/>
              </a:schemeClr>
            </a:solidFill>
          </a:ln>
        </c:spPr>
        <c:txPr>
          <a:bodyPr/>
          <a:lstStyle/>
          <a:p>
            <a:pPr>
              <a:defRPr sz="1200" b="1" baseline="0">
                <a:solidFill>
                  <a:schemeClr val="bg1">
                    <a:lumMod val="65000"/>
                  </a:schemeClr>
                </a:solidFill>
              </a:defRPr>
            </a:pPr>
            <a:endParaRPr lang="es-ES"/>
          </a:p>
        </c:txPr>
        <c:crossAx val="84151296"/>
        <c:crosses val="autoZero"/>
        <c:auto val="1"/>
        <c:lblAlgn val="ctr"/>
        <c:lblOffset val="100"/>
        <c:noMultiLvlLbl val="0"/>
      </c:catAx>
      <c:valAx>
        <c:axId val="84151296"/>
        <c:scaling>
          <c:orientation val="minMax"/>
        </c:scaling>
        <c:delete val="0"/>
        <c:axPos val="l"/>
        <c:majorGridlines>
          <c:spPr>
            <a:ln>
              <a:solidFill>
                <a:schemeClr val="bg1">
                  <a:lumMod val="75000"/>
                </a:schemeClr>
              </a:solidFill>
            </a:ln>
          </c:spPr>
        </c:majorGridlines>
        <c:numFmt formatCode="#,##0.00" sourceLinked="1"/>
        <c:majorTickMark val="out"/>
        <c:minorTickMark val="none"/>
        <c:tickLblPos val="nextTo"/>
        <c:spPr>
          <a:ln>
            <a:solidFill>
              <a:schemeClr val="bg1">
                <a:lumMod val="65000"/>
              </a:schemeClr>
            </a:solidFill>
          </a:ln>
        </c:spPr>
        <c:txPr>
          <a:bodyPr/>
          <a:lstStyle/>
          <a:p>
            <a:pPr>
              <a:defRPr sz="1200" baseline="0">
                <a:solidFill>
                  <a:schemeClr val="bg1">
                    <a:lumMod val="65000"/>
                  </a:schemeClr>
                </a:solidFill>
              </a:defRPr>
            </a:pPr>
            <a:endParaRPr lang="es-ES"/>
          </a:p>
        </c:txPr>
        <c:crossAx val="84149760"/>
        <c:crosses val="autoZero"/>
        <c:crossBetween val="between"/>
      </c:valAx>
    </c:plotArea>
    <c:plotVisOnly val="1"/>
    <c:dispBlanksAs val="gap"/>
    <c:showDLblsOverMax val="0"/>
  </c:chart>
  <c:spPr>
    <a:ln>
      <a:noFill/>
    </a:ln>
  </c:spPr>
  <c:txPr>
    <a:bodyPr/>
    <a:lstStyle/>
    <a:p>
      <a:pPr>
        <a:defRPr>
          <a:latin typeface="Arial" pitchFamily="34" charset="0"/>
          <a:cs typeface="Arial" pitchFamily="34" charset="0"/>
        </a:defRPr>
      </a:pPr>
      <a:endParaRPr lang="es-E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78732635796226"/>
          <c:y val="0.15410385259631643"/>
          <c:w val="0.78778130109301969"/>
          <c:h val="0.58578520934311162"/>
        </c:manualLayout>
      </c:layout>
      <c:barChart>
        <c:barDir val="col"/>
        <c:grouping val="clustered"/>
        <c:varyColors val="0"/>
        <c:ser>
          <c:idx val="0"/>
          <c:order val="0"/>
          <c:tx>
            <c:strRef>
              <c:f>'P13'!$A$5</c:f>
              <c:strCache>
                <c:ptCount val="1"/>
                <c:pt idx="0">
                  <c:v>Despesa no financera amb càrrec a recusos generals, sense interessos </c:v>
                </c:pt>
              </c:strCache>
            </c:strRef>
          </c:tx>
          <c:spPr>
            <a:solidFill>
              <a:srgbClr val="FA6E00"/>
            </a:solidFill>
            <a:ln>
              <a:solidFill>
                <a:srgbClr val="FA6E00"/>
              </a:solidFill>
            </a:ln>
          </c:spPr>
          <c:invertIfNegative val="0"/>
          <c:dLbls>
            <c:dLbl>
              <c:idx val="0"/>
              <c:layout>
                <c:manualLayout>
                  <c:x val="4.9937571482160424E-3"/>
                  <c:y val="-2.5056533805125849E-7"/>
                </c:manualLayout>
              </c:layout>
              <c:showLegendKey val="0"/>
              <c:showVal val="1"/>
              <c:showCatName val="0"/>
              <c:showSerName val="0"/>
              <c:showPercent val="0"/>
              <c:showBubbleSize val="0"/>
            </c:dLbl>
            <c:dLbl>
              <c:idx val="1"/>
              <c:layout>
                <c:manualLayout>
                  <c:x val="3.2851109188542218E-3"/>
                  <c:y val="2.9199324912761201E-3"/>
                </c:manualLayout>
              </c:layout>
              <c:showLegendKey val="0"/>
              <c:showVal val="1"/>
              <c:showCatName val="0"/>
              <c:showSerName val="0"/>
              <c:showPercent val="0"/>
              <c:showBubbleSize val="0"/>
            </c:dLbl>
            <c:dLbl>
              <c:idx val="3"/>
              <c:layout>
                <c:manualLayout>
                  <c:x val="3.1393850455758536E-3"/>
                  <c:y val="-6.6264257013639903E-3"/>
                </c:manualLayout>
              </c:layout>
              <c:showLegendKey val="0"/>
              <c:showVal val="1"/>
              <c:showCatName val="0"/>
              <c:showSerName val="0"/>
              <c:showPercent val="0"/>
              <c:showBubbleSize val="0"/>
            </c:dLbl>
            <c:dLbl>
              <c:idx val="4"/>
              <c:layout>
                <c:manualLayout>
                  <c:x val="-1.31069741422995E-7"/>
                  <c:y val="-3.1824303584964239E-3"/>
                </c:manualLayout>
              </c:layout>
              <c:showLegendKey val="0"/>
              <c:showVal val="1"/>
              <c:showCatName val="0"/>
              <c:showSerName val="0"/>
              <c:showPercent val="0"/>
              <c:showBubbleSize val="0"/>
            </c:dLbl>
            <c:numFmt formatCode="#,##0,," sourceLinked="0"/>
            <c:txPr>
              <a:bodyPr/>
              <a:lstStyle/>
              <a:p>
                <a:pPr>
                  <a:defRPr sz="1200" baseline="0"/>
                </a:pPr>
                <a:endParaRPr lang="es-ES"/>
              </a:p>
            </c:txPr>
            <c:showLegendKey val="0"/>
            <c:showVal val="1"/>
            <c:showCatName val="0"/>
            <c:showSerName val="0"/>
            <c:showPercent val="0"/>
            <c:showBubbleSize val="0"/>
            <c:showLeaderLines val="0"/>
          </c:dLbls>
          <c:cat>
            <c:multiLvlStrRef>
              <c:f>'P13'!$B$3:$F$4</c:f>
              <c:multiLvlStrCache>
                <c:ptCount val="5"/>
                <c:lvl>
                  <c:pt idx="0">
                    <c:v>2010</c:v>
                  </c:pt>
                  <c:pt idx="1">
                    <c:v>2011</c:v>
                  </c:pt>
                  <c:pt idx="2">
                    <c:v>2012</c:v>
                  </c:pt>
                  <c:pt idx="3">
                    <c:v>2013</c:v>
                  </c:pt>
                  <c:pt idx="4">
                    <c:v>2014</c:v>
                  </c:pt>
                </c:lvl>
                <c:lvl>
                  <c:pt idx="0">
                    <c:v>Liquidació</c:v>
                  </c:pt>
                  <c:pt idx="1">
                    <c:v>Liquidació</c:v>
                  </c:pt>
                  <c:pt idx="2">
                    <c:v>Liquidació</c:v>
                  </c:pt>
                  <c:pt idx="3">
                    <c:v>Pròrroga</c:v>
                  </c:pt>
                  <c:pt idx="4">
                    <c:v>Pressupost</c:v>
                  </c:pt>
                </c:lvl>
              </c:multiLvlStrCache>
            </c:multiLvlStrRef>
          </c:cat>
          <c:val>
            <c:numRef>
              <c:f>'P13'!$B$5:$F$5</c:f>
              <c:numCache>
                <c:formatCode>#,##0.0,,</c:formatCode>
                <c:ptCount val="5"/>
                <c:pt idx="0">
                  <c:v>26109618630.94384</c:v>
                </c:pt>
                <c:pt idx="1">
                  <c:v>23843185584.201111</c:v>
                </c:pt>
                <c:pt idx="2">
                  <c:v>22230859550.380001</c:v>
                </c:pt>
                <c:pt idx="3">
                  <c:v>20332004407.059994</c:v>
                </c:pt>
                <c:pt idx="4">
                  <c:v>20372706241.629997</c:v>
                </c:pt>
              </c:numCache>
            </c:numRef>
          </c:val>
        </c:ser>
        <c:dLbls>
          <c:showLegendKey val="0"/>
          <c:showVal val="0"/>
          <c:showCatName val="0"/>
          <c:showSerName val="0"/>
          <c:showPercent val="0"/>
          <c:showBubbleSize val="0"/>
        </c:dLbls>
        <c:gapWidth val="150"/>
        <c:axId val="85824640"/>
        <c:axId val="85826176"/>
      </c:barChart>
      <c:catAx>
        <c:axId val="85824640"/>
        <c:scaling>
          <c:orientation val="minMax"/>
        </c:scaling>
        <c:delete val="0"/>
        <c:axPos val="b"/>
        <c:numFmt formatCode="General" sourceLinked="1"/>
        <c:majorTickMark val="out"/>
        <c:minorTickMark val="none"/>
        <c:tickLblPos val="nextTo"/>
        <c:spPr>
          <a:noFill/>
          <a:ln>
            <a:noFill/>
          </a:ln>
        </c:spPr>
        <c:txPr>
          <a:bodyPr/>
          <a:lstStyle/>
          <a:p>
            <a:pPr>
              <a:defRPr sz="1200" baseline="0"/>
            </a:pPr>
            <a:endParaRPr lang="es-ES"/>
          </a:p>
        </c:txPr>
        <c:crossAx val="85826176"/>
        <c:crosses val="autoZero"/>
        <c:auto val="1"/>
        <c:lblAlgn val="ctr"/>
        <c:lblOffset val="100"/>
        <c:noMultiLvlLbl val="0"/>
      </c:catAx>
      <c:valAx>
        <c:axId val="85826176"/>
        <c:scaling>
          <c:orientation val="minMax"/>
          <c:min val="0"/>
        </c:scaling>
        <c:delete val="0"/>
        <c:axPos val="l"/>
        <c:majorGridlines/>
        <c:title>
          <c:tx>
            <c:rich>
              <a:bodyPr rot="0" vert="horz"/>
              <a:lstStyle/>
              <a:p>
                <a:pPr>
                  <a:defRPr/>
                </a:pPr>
                <a:r>
                  <a:rPr lang="ca-ES"/>
                  <a:t>Milions €</a:t>
                </a:r>
              </a:p>
            </c:rich>
          </c:tx>
          <c:layout>
            <c:manualLayout>
              <c:xMode val="edge"/>
              <c:yMode val="edge"/>
              <c:x val="9.0497737556560987E-2"/>
              <c:y val="4.9235152138645995E-2"/>
            </c:manualLayout>
          </c:layout>
          <c:overlay val="0"/>
        </c:title>
        <c:numFmt formatCode="#,##0,," sourceLinked="0"/>
        <c:majorTickMark val="out"/>
        <c:minorTickMark val="none"/>
        <c:tickLblPos val="nextTo"/>
        <c:txPr>
          <a:bodyPr/>
          <a:lstStyle/>
          <a:p>
            <a:pPr>
              <a:defRPr sz="1200" baseline="0"/>
            </a:pPr>
            <a:endParaRPr lang="es-ES"/>
          </a:p>
        </c:txPr>
        <c:crossAx val="85824640"/>
        <c:crosses val="autoZero"/>
        <c:crossBetween val="between"/>
      </c:valAx>
      <c:spPr>
        <a:ln>
          <a:noFill/>
        </a:ln>
      </c:spPr>
    </c:plotArea>
    <c:legend>
      <c:legendPos val="b"/>
      <c:overlay val="0"/>
      <c:txPr>
        <a:bodyPr/>
        <a:lstStyle/>
        <a:p>
          <a:pPr>
            <a:defRPr sz="1200" baseline="0"/>
          </a:pPr>
          <a:endParaRPr lang="es-ES"/>
        </a:p>
      </c:txPr>
    </c:legend>
    <c:plotVisOnly val="1"/>
    <c:dispBlanksAs val="gap"/>
    <c:showDLblsOverMax val="0"/>
  </c:chart>
  <c:txPr>
    <a:bodyPr/>
    <a:lstStyle/>
    <a:p>
      <a:pPr>
        <a:defRPr>
          <a:latin typeface="Arial" pitchFamily="34" charset="0"/>
          <a:cs typeface="Arial" pitchFamily="34" charset="0"/>
        </a:defRPr>
      </a:pPr>
      <a:endParaRPr lang="es-E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776351204507033E-2"/>
          <c:y val="4.8882852000077671E-2"/>
          <c:w val="0.89875433252256165"/>
          <c:h val="0.77469514203436862"/>
        </c:manualLayout>
      </c:layout>
      <c:barChart>
        <c:barDir val="col"/>
        <c:grouping val="clustered"/>
        <c:varyColors val="0"/>
        <c:ser>
          <c:idx val="0"/>
          <c:order val="0"/>
          <c:tx>
            <c:strRef>
              <c:f>'P20'!$A$5</c:f>
              <c:strCache>
                <c:ptCount val="1"/>
                <c:pt idx="0">
                  <c:v>Inicial</c:v>
                </c:pt>
              </c:strCache>
            </c:strRef>
          </c:tx>
          <c:spPr>
            <a:solidFill>
              <a:srgbClr val="FA6E00"/>
            </a:solidFill>
          </c:spPr>
          <c:invertIfNegative val="0"/>
          <c:dPt>
            <c:idx val="7"/>
            <c:invertIfNegative val="0"/>
            <c:bubble3D val="0"/>
            <c:spPr>
              <a:solidFill>
                <a:srgbClr val="FA6E00">
                  <a:alpha val="65000"/>
                </a:srgbClr>
              </a:solidFill>
            </c:spPr>
          </c:dPt>
          <c:dPt>
            <c:idx val="8"/>
            <c:invertIfNegative val="0"/>
            <c:bubble3D val="0"/>
            <c:spPr>
              <a:solidFill>
                <a:srgbClr val="FA6E00">
                  <a:alpha val="65000"/>
                </a:srgbClr>
              </a:solidFill>
            </c:spPr>
          </c:dPt>
          <c:dLbls>
            <c:dLbl>
              <c:idx val="2"/>
              <c:layout>
                <c:manualLayout>
                  <c:x val="-8.1368476826962563E-3"/>
                  <c:y val="1.8287611424832522E-2"/>
                </c:manualLayout>
              </c:layout>
              <c:showLegendKey val="0"/>
              <c:showVal val="1"/>
              <c:showCatName val="0"/>
              <c:showSerName val="0"/>
              <c:showPercent val="0"/>
              <c:showBubbleSize val="0"/>
            </c:dLbl>
            <c:numFmt formatCode="#,##0" sourceLinked="0"/>
            <c:txPr>
              <a:bodyPr/>
              <a:lstStyle/>
              <a:p>
                <a:pPr>
                  <a:defRPr sz="1200" baseline="0">
                    <a:latin typeface="Arial" pitchFamily="34" charset="0"/>
                  </a:defRPr>
                </a:pPr>
                <a:endParaRPr lang="es-ES"/>
              </a:p>
            </c:txPr>
            <c:showLegendKey val="0"/>
            <c:showVal val="1"/>
            <c:showCatName val="0"/>
            <c:showSerName val="0"/>
            <c:showPercent val="0"/>
            <c:showBubbleSize val="0"/>
            <c:showLeaderLines val="0"/>
          </c:dLbls>
          <c:cat>
            <c:strRef>
              <c:f>'P20'!$B$15:$K$15</c:f>
              <c:strCache>
                <c:ptCount val="9"/>
                <c:pt idx="0">
                  <c:v>2006 </c:v>
                </c:pt>
                <c:pt idx="1">
                  <c:v>2007 </c:v>
                </c:pt>
                <c:pt idx="2">
                  <c:v>2008 </c:v>
                </c:pt>
                <c:pt idx="3">
                  <c:v>2009 </c:v>
                </c:pt>
                <c:pt idx="4">
                  <c:v>2010 </c:v>
                </c:pt>
                <c:pt idx="5">
                  <c:v>2011 </c:v>
                </c:pt>
                <c:pt idx="6">
                  <c:v>2012 </c:v>
                </c:pt>
                <c:pt idx="7">
                  <c:v>2013 Pròrroga</c:v>
                </c:pt>
                <c:pt idx="8">
                  <c:v>2014 Pressupost</c:v>
                </c:pt>
              </c:strCache>
            </c:strRef>
          </c:cat>
          <c:val>
            <c:numRef>
              <c:f>'P20'!$C$5:$K$5</c:f>
              <c:numCache>
                <c:formatCode>#,##0.0</c:formatCode>
                <c:ptCount val="9"/>
                <c:pt idx="0">
                  <c:v>491.20092177999999</c:v>
                </c:pt>
                <c:pt idx="1">
                  <c:v>561.05234559999997</c:v>
                </c:pt>
                <c:pt idx="2">
                  <c:v>678.65</c:v>
                </c:pt>
                <c:pt idx="3">
                  <c:v>808.50178161000053</c:v>
                </c:pt>
                <c:pt idx="4">
                  <c:v>1118.6967390099996</c:v>
                </c:pt>
                <c:pt idx="5">
                  <c:v>1477.9042402899915</c:v>
                </c:pt>
                <c:pt idx="6">
                  <c:v>1994.3445404499998</c:v>
                </c:pt>
                <c:pt idx="7">
                  <c:v>1994.3445404499998</c:v>
                </c:pt>
                <c:pt idx="8">
                  <c:v>2076.9949999999999</c:v>
                </c:pt>
              </c:numCache>
            </c:numRef>
          </c:val>
        </c:ser>
        <c:ser>
          <c:idx val="1"/>
          <c:order val="1"/>
          <c:tx>
            <c:strRef>
              <c:f>'P20'!$A$9</c:f>
              <c:strCache>
                <c:ptCount val="1"/>
                <c:pt idx="0">
                  <c:v>Liquidat</c:v>
                </c:pt>
              </c:strCache>
            </c:strRef>
          </c:tx>
          <c:spPr>
            <a:solidFill>
              <a:srgbClr val="75923C"/>
            </a:solidFill>
            <a:ln w="28575">
              <a:noFill/>
            </a:ln>
          </c:spPr>
          <c:invertIfNegative val="0"/>
          <c:dLbls>
            <c:dLbl>
              <c:idx val="0"/>
              <c:layout>
                <c:manualLayout>
                  <c:x val="2.8478806715270238E-2"/>
                  <c:y val="6.2177878844430413E-2"/>
                </c:manualLayout>
              </c:layout>
              <c:showLegendKey val="0"/>
              <c:showVal val="1"/>
              <c:showCatName val="0"/>
              <c:showSerName val="0"/>
              <c:showPercent val="0"/>
              <c:showBubbleSize val="0"/>
            </c:dLbl>
            <c:dLbl>
              <c:idx val="1"/>
              <c:layout>
                <c:manualLayout>
                  <c:x val="3.0513178810111216E-2"/>
                  <c:y val="6.2177590850550114E-2"/>
                </c:manualLayout>
              </c:layout>
              <c:showLegendKey val="0"/>
              <c:showVal val="1"/>
              <c:showCatName val="0"/>
              <c:showSerName val="0"/>
              <c:showPercent val="0"/>
              <c:showBubbleSize val="0"/>
            </c:dLbl>
            <c:dLbl>
              <c:idx val="2"/>
              <c:layout>
                <c:manualLayout>
                  <c:x val="3.0513178810111216E-2"/>
                  <c:y val="6.2177590850550114E-2"/>
                </c:manualLayout>
              </c:layout>
              <c:showLegendKey val="0"/>
              <c:showVal val="1"/>
              <c:showCatName val="0"/>
              <c:showSerName val="0"/>
              <c:showPercent val="0"/>
              <c:showBubbleSize val="0"/>
            </c:dLbl>
            <c:dLbl>
              <c:idx val="3"/>
              <c:layout>
                <c:manualLayout>
                  <c:x val="3.0513178810111216E-2"/>
                  <c:y val="6.2177878844430413E-2"/>
                </c:manualLayout>
              </c:layout>
              <c:showLegendKey val="0"/>
              <c:showVal val="1"/>
              <c:showCatName val="0"/>
              <c:showSerName val="0"/>
              <c:showPercent val="0"/>
              <c:showBubbleSize val="0"/>
            </c:dLbl>
            <c:dLbl>
              <c:idx val="4"/>
              <c:layout>
                <c:manualLayout>
                  <c:x val="3.2547390730785032E-2"/>
                  <c:y val="5.8520068565582645E-2"/>
                </c:manualLayout>
              </c:layout>
              <c:showLegendKey val="0"/>
              <c:showVal val="1"/>
              <c:showCatName val="0"/>
              <c:showSerName val="0"/>
              <c:showPercent val="0"/>
              <c:showBubbleSize val="0"/>
            </c:dLbl>
            <c:dLbl>
              <c:idx val="5"/>
              <c:layout>
                <c:manualLayout>
                  <c:x val="3.2547390730785032E-2"/>
                  <c:y val="6.5835401129397023E-2"/>
                </c:manualLayout>
              </c:layout>
              <c:showLegendKey val="0"/>
              <c:showVal val="1"/>
              <c:showCatName val="0"/>
              <c:showSerName val="0"/>
              <c:showPercent val="0"/>
              <c:showBubbleSize val="0"/>
            </c:dLbl>
            <c:dLbl>
              <c:idx val="6"/>
              <c:layout>
                <c:manualLayout>
                  <c:x val="3.4581602651459292E-2"/>
                  <c:y val="6.2177878844430413E-2"/>
                </c:manualLayout>
              </c:layout>
              <c:showLegendKey val="0"/>
              <c:showVal val="1"/>
              <c:showCatName val="0"/>
              <c:showSerName val="0"/>
              <c:showPercent val="0"/>
              <c:showBubbleSize val="0"/>
            </c:dLbl>
            <c:numFmt formatCode="#,##0" sourceLinked="0"/>
            <c:txPr>
              <a:bodyPr/>
              <a:lstStyle/>
              <a:p>
                <a:pPr>
                  <a:defRPr sz="1100" baseline="0">
                    <a:latin typeface="Arial" pitchFamily="34" charset="0"/>
                  </a:defRPr>
                </a:pPr>
                <a:endParaRPr lang="es-ES"/>
              </a:p>
            </c:txPr>
            <c:showLegendKey val="0"/>
            <c:showVal val="1"/>
            <c:showCatName val="0"/>
            <c:showSerName val="0"/>
            <c:showPercent val="0"/>
            <c:showBubbleSize val="0"/>
            <c:showLeaderLines val="0"/>
          </c:dLbls>
          <c:cat>
            <c:numRef>
              <c:f>'P20'!$C$4:$K$4</c:f>
              <c:numCache>
                <c:formatCode>0_)</c:formatCode>
                <c:ptCount val="9"/>
                <c:pt idx="0">
                  <c:v>2006</c:v>
                </c:pt>
                <c:pt idx="1">
                  <c:v>2007</c:v>
                </c:pt>
                <c:pt idx="2">
                  <c:v>2008</c:v>
                </c:pt>
                <c:pt idx="3">
                  <c:v>2009</c:v>
                </c:pt>
                <c:pt idx="4">
                  <c:v>2010</c:v>
                </c:pt>
                <c:pt idx="5">
                  <c:v>2011</c:v>
                </c:pt>
                <c:pt idx="6">
                  <c:v>2012</c:v>
                </c:pt>
                <c:pt idx="7">
                  <c:v>2013</c:v>
                </c:pt>
                <c:pt idx="8">
                  <c:v>2014</c:v>
                </c:pt>
              </c:numCache>
            </c:numRef>
          </c:cat>
          <c:val>
            <c:numRef>
              <c:f>'P20'!$C$9:$J$9</c:f>
              <c:numCache>
                <c:formatCode>#,##0.0</c:formatCode>
                <c:ptCount val="8"/>
                <c:pt idx="0">
                  <c:v>504.67242399999998</c:v>
                </c:pt>
                <c:pt idx="1">
                  <c:v>570.25186592</c:v>
                </c:pt>
                <c:pt idx="2">
                  <c:v>696.90574542000002</c:v>
                </c:pt>
                <c:pt idx="3">
                  <c:v>796.60172453000052</c:v>
                </c:pt>
                <c:pt idx="4">
                  <c:v>919.18152683999949</c:v>
                </c:pt>
                <c:pt idx="5">
                  <c:v>1477.1</c:v>
                </c:pt>
                <c:pt idx="6">
                  <c:v>1743.1462205399876</c:v>
                </c:pt>
              </c:numCache>
            </c:numRef>
          </c:val>
        </c:ser>
        <c:dLbls>
          <c:showLegendKey val="0"/>
          <c:showVal val="0"/>
          <c:showCatName val="0"/>
          <c:showSerName val="0"/>
          <c:showPercent val="0"/>
          <c:showBubbleSize val="0"/>
        </c:dLbls>
        <c:gapWidth val="150"/>
        <c:axId val="91640960"/>
        <c:axId val="91642496"/>
      </c:barChart>
      <c:catAx>
        <c:axId val="91640960"/>
        <c:scaling>
          <c:orientation val="minMax"/>
        </c:scaling>
        <c:delete val="0"/>
        <c:axPos val="b"/>
        <c:majorTickMark val="out"/>
        <c:minorTickMark val="none"/>
        <c:tickLblPos val="nextTo"/>
        <c:txPr>
          <a:bodyPr/>
          <a:lstStyle/>
          <a:p>
            <a:pPr>
              <a:defRPr sz="1200" baseline="0"/>
            </a:pPr>
            <a:endParaRPr lang="es-ES"/>
          </a:p>
        </c:txPr>
        <c:crossAx val="91642496"/>
        <c:crosses val="autoZero"/>
        <c:auto val="1"/>
        <c:lblAlgn val="ctr"/>
        <c:lblOffset val="100"/>
        <c:noMultiLvlLbl val="0"/>
      </c:catAx>
      <c:valAx>
        <c:axId val="91642496"/>
        <c:scaling>
          <c:orientation val="minMax"/>
          <c:max val="2500"/>
        </c:scaling>
        <c:delete val="0"/>
        <c:axPos val="l"/>
        <c:majorGridlines/>
        <c:numFmt formatCode="#,##0.0" sourceLinked="1"/>
        <c:majorTickMark val="out"/>
        <c:minorTickMark val="none"/>
        <c:tickLblPos val="nextTo"/>
        <c:txPr>
          <a:bodyPr/>
          <a:lstStyle/>
          <a:p>
            <a:pPr>
              <a:defRPr sz="1200" baseline="0"/>
            </a:pPr>
            <a:endParaRPr lang="es-ES"/>
          </a:p>
        </c:txPr>
        <c:crossAx val="91640960"/>
        <c:crosses val="autoZero"/>
        <c:crossBetween val="between"/>
      </c:valAx>
    </c:plotArea>
    <c:legend>
      <c:legendPos val="b"/>
      <c:layout>
        <c:manualLayout>
          <c:xMode val="edge"/>
          <c:yMode val="edge"/>
          <c:x val="0.28749660226597784"/>
          <c:y val="0.88430415302921117"/>
          <c:w val="0.45428538243225508"/>
          <c:h val="5.3264239076680764E-2"/>
        </c:manualLayout>
      </c:layout>
      <c:overlay val="0"/>
      <c:txPr>
        <a:bodyPr/>
        <a:lstStyle/>
        <a:p>
          <a:pPr rtl="0">
            <a:defRPr sz="1200" baseline="0">
              <a:latin typeface="Arial" pitchFamily="34" charset="0"/>
            </a:defRPr>
          </a:pPr>
          <a:endParaRPr lang="es-ES"/>
        </a:p>
      </c:txPr>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295011977244507E-2"/>
          <c:y val="4.8189465089349806E-2"/>
          <c:w val="0.8357154767916386"/>
          <c:h val="0.75234305710882365"/>
        </c:manualLayout>
      </c:layout>
      <c:barChart>
        <c:barDir val="col"/>
        <c:grouping val="stacked"/>
        <c:varyColors val="0"/>
        <c:ser>
          <c:idx val="0"/>
          <c:order val="0"/>
          <c:tx>
            <c:strRef>
              <c:f>'P27'!$AC$10</c:f>
              <c:strCache>
                <c:ptCount val="1"/>
                <c:pt idx="0">
                  <c:v>Ingressos no financers recurrents (sense finalistes)</c:v>
                </c:pt>
              </c:strCache>
            </c:strRef>
          </c:tx>
          <c:spPr>
            <a:solidFill>
              <a:srgbClr val="FA6E00"/>
            </a:solidFill>
          </c:spPr>
          <c:invertIfNegative val="0"/>
          <c:cat>
            <c:strRef>
              <c:f>'P27'!$AD$9:$AH$9</c:f>
              <c:strCache>
                <c:ptCount val="5"/>
                <c:pt idx="0">
                  <c:v>Liquidació 2010</c:v>
                </c:pt>
                <c:pt idx="1">
                  <c:v>Liquidació 2011</c:v>
                </c:pt>
                <c:pt idx="2">
                  <c:v>Liquidació 2012 </c:v>
                </c:pt>
                <c:pt idx="3">
                  <c:v>Previsió 2013</c:v>
                </c:pt>
                <c:pt idx="4">
                  <c:v>Pressupost 2014</c:v>
                </c:pt>
              </c:strCache>
            </c:strRef>
          </c:cat>
          <c:val>
            <c:numRef>
              <c:f>'P27'!$AD$10:$AH$10</c:f>
              <c:numCache>
                <c:formatCode>#,##0.0,,</c:formatCode>
                <c:ptCount val="5"/>
                <c:pt idx="0">
                  <c:v>19084806346.820019</c:v>
                </c:pt>
                <c:pt idx="1">
                  <c:v>18061051846.860001</c:v>
                </c:pt>
                <c:pt idx="2">
                  <c:v>18415926599.519997</c:v>
                </c:pt>
                <c:pt idx="3">
                  <c:v>18311523940.580009</c:v>
                </c:pt>
                <c:pt idx="4">
                  <c:v>17747293426.307198</c:v>
                </c:pt>
              </c:numCache>
            </c:numRef>
          </c:val>
        </c:ser>
        <c:ser>
          <c:idx val="1"/>
          <c:order val="1"/>
          <c:tx>
            <c:strRef>
              <c:f>'P27'!$AC$11</c:f>
              <c:strCache>
                <c:ptCount val="1"/>
                <c:pt idx="0">
                  <c:v>Ingressos DA 3a EAC (només el 2010) i ingressos no recurrents</c:v>
                </c:pt>
              </c:strCache>
            </c:strRef>
          </c:tx>
          <c:spPr>
            <a:solidFill>
              <a:srgbClr val="75923C"/>
            </a:solidFill>
          </c:spPr>
          <c:invertIfNegative val="0"/>
          <c:dLbls>
            <c:dLbl>
              <c:idx val="0"/>
              <c:layout>
                <c:manualLayout>
                  <c:x val="0"/>
                  <c:y val="-3.7383186740056112E-2"/>
                </c:manualLayout>
              </c:layout>
              <c:tx>
                <c:rich>
                  <a:bodyPr/>
                  <a:lstStyle/>
                  <a:p>
                    <a:r>
                      <a:rPr lang="en-US"/>
                      <a:t>19.585</a:t>
                    </a:r>
                  </a:p>
                </c:rich>
              </c:tx>
              <c:showLegendKey val="0"/>
              <c:showVal val="1"/>
              <c:showCatName val="0"/>
              <c:showSerName val="0"/>
              <c:showPercent val="0"/>
              <c:showBubbleSize val="0"/>
            </c:dLbl>
            <c:dLbl>
              <c:idx val="1"/>
              <c:layout>
                <c:manualLayout>
                  <c:x val="0"/>
                  <c:y val="-4.0498452301727474E-2"/>
                </c:manualLayout>
              </c:layout>
              <c:tx>
                <c:rich>
                  <a:bodyPr/>
                  <a:lstStyle/>
                  <a:p>
                    <a:r>
                      <a:rPr lang="en-US"/>
                      <a:t>18.061</a:t>
                    </a:r>
                  </a:p>
                </c:rich>
              </c:tx>
              <c:showLegendKey val="0"/>
              <c:showVal val="1"/>
              <c:showCatName val="0"/>
              <c:showSerName val="0"/>
              <c:showPercent val="0"/>
              <c:showBubbleSize val="0"/>
            </c:dLbl>
            <c:dLbl>
              <c:idx val="2"/>
              <c:layout>
                <c:manualLayout>
                  <c:x val="6.6859826636154716E-3"/>
                  <c:y val="-4.3613717863398904E-2"/>
                </c:manualLayout>
              </c:layout>
              <c:tx>
                <c:rich>
                  <a:bodyPr/>
                  <a:lstStyle/>
                  <a:p>
                    <a:r>
                      <a:rPr lang="en-US"/>
                      <a:t>19.777 </a:t>
                    </a:r>
                    <a:r>
                      <a:rPr lang="en-US" baseline="30000"/>
                      <a:t>(1)</a:t>
                    </a:r>
                  </a:p>
                </c:rich>
              </c:tx>
              <c:showLegendKey val="0"/>
              <c:showVal val="1"/>
              <c:showCatName val="0"/>
              <c:showSerName val="0"/>
              <c:showPercent val="0"/>
              <c:showBubbleSize val="0"/>
            </c:dLbl>
            <c:dLbl>
              <c:idx val="3"/>
              <c:layout>
                <c:manualLayout>
                  <c:x val="0"/>
                  <c:y val="-2.8037390055042091E-2"/>
                </c:manualLayout>
              </c:layout>
              <c:tx>
                <c:rich>
                  <a:bodyPr/>
                  <a:lstStyle/>
                  <a:p>
                    <a:r>
                      <a:rPr lang="en-US"/>
                      <a:t>18.719</a:t>
                    </a:r>
                  </a:p>
                </c:rich>
              </c:tx>
              <c:showLegendKey val="0"/>
              <c:showVal val="1"/>
              <c:showCatName val="0"/>
              <c:showSerName val="0"/>
              <c:showPercent val="0"/>
              <c:showBubbleSize val="0"/>
            </c:dLbl>
            <c:dLbl>
              <c:idx val="4"/>
              <c:layout>
                <c:manualLayout>
                  <c:x val="-9.8059946269495792E-17"/>
                  <c:y val="-6.542057679509819E-2"/>
                </c:manualLayout>
              </c:layout>
              <c:tx>
                <c:rich>
                  <a:bodyPr/>
                  <a:lstStyle/>
                  <a:p>
                    <a:r>
                      <a:rPr lang="en-US"/>
                      <a:t>20.041</a:t>
                    </a:r>
                  </a:p>
                </c:rich>
              </c:tx>
              <c:showLegendKey val="0"/>
              <c:showVal val="1"/>
              <c:showCatName val="0"/>
              <c:showSerName val="0"/>
              <c:showPercent val="0"/>
              <c:showBubbleSize val="0"/>
            </c:dLbl>
            <c:txPr>
              <a:bodyPr/>
              <a:lstStyle/>
              <a:p>
                <a:pPr>
                  <a:defRPr sz="1100">
                    <a:latin typeface="Arial" pitchFamily="34" charset="0"/>
                    <a:cs typeface="Arial" pitchFamily="34" charset="0"/>
                  </a:defRPr>
                </a:pPr>
                <a:endParaRPr lang="es-ES"/>
              </a:p>
            </c:txPr>
            <c:showLegendKey val="0"/>
            <c:showVal val="1"/>
            <c:showCatName val="0"/>
            <c:showSerName val="0"/>
            <c:showPercent val="0"/>
            <c:showBubbleSize val="0"/>
            <c:showLeaderLines val="0"/>
          </c:dLbls>
          <c:cat>
            <c:strRef>
              <c:f>'P27'!$AD$9:$AH$9</c:f>
              <c:strCache>
                <c:ptCount val="5"/>
                <c:pt idx="0">
                  <c:v>Liquidació 2010</c:v>
                </c:pt>
                <c:pt idx="1">
                  <c:v>Liquidació 2011</c:v>
                </c:pt>
                <c:pt idx="2">
                  <c:v>Liquidació 2012 </c:v>
                </c:pt>
                <c:pt idx="3">
                  <c:v>Previsió 2013</c:v>
                </c:pt>
                <c:pt idx="4">
                  <c:v>Pressupost 2014</c:v>
                </c:pt>
              </c:strCache>
            </c:strRef>
          </c:cat>
          <c:val>
            <c:numRef>
              <c:f>'P27'!$AD$11:$AH$11</c:f>
              <c:numCache>
                <c:formatCode>#,##0.0,,</c:formatCode>
                <c:ptCount val="5"/>
                <c:pt idx="0">
                  <c:v>500253933.19</c:v>
                </c:pt>
                <c:pt idx="1">
                  <c:v>80273.459999999992</c:v>
                </c:pt>
                <c:pt idx="2">
                  <c:v>1360634302.9000001</c:v>
                </c:pt>
                <c:pt idx="3">
                  <c:v>407000000</c:v>
                </c:pt>
                <c:pt idx="4">
                  <c:v>2294001387.5100002</c:v>
                </c:pt>
              </c:numCache>
            </c:numRef>
          </c:val>
        </c:ser>
        <c:dLbls>
          <c:showLegendKey val="0"/>
          <c:showVal val="0"/>
          <c:showCatName val="0"/>
          <c:showSerName val="0"/>
          <c:showPercent val="0"/>
          <c:showBubbleSize val="0"/>
        </c:dLbls>
        <c:gapWidth val="150"/>
        <c:overlap val="100"/>
        <c:axId val="91861760"/>
        <c:axId val="91863296"/>
      </c:barChart>
      <c:catAx>
        <c:axId val="91861760"/>
        <c:scaling>
          <c:orientation val="minMax"/>
        </c:scaling>
        <c:delete val="0"/>
        <c:axPos val="b"/>
        <c:majorTickMark val="out"/>
        <c:minorTickMark val="none"/>
        <c:tickLblPos val="nextTo"/>
        <c:txPr>
          <a:bodyPr/>
          <a:lstStyle/>
          <a:p>
            <a:pPr>
              <a:defRPr sz="1100" baseline="0">
                <a:latin typeface="Arial" pitchFamily="34" charset="0"/>
                <a:cs typeface="Arial" pitchFamily="34" charset="0"/>
              </a:defRPr>
            </a:pPr>
            <a:endParaRPr lang="es-ES"/>
          </a:p>
        </c:txPr>
        <c:crossAx val="91863296"/>
        <c:crosses val="autoZero"/>
        <c:auto val="1"/>
        <c:lblAlgn val="ctr"/>
        <c:lblOffset val="100"/>
        <c:noMultiLvlLbl val="0"/>
      </c:catAx>
      <c:valAx>
        <c:axId val="91863296"/>
        <c:scaling>
          <c:orientation val="minMax"/>
          <c:max val="25000000000"/>
          <c:min val="0"/>
        </c:scaling>
        <c:delete val="0"/>
        <c:axPos val="l"/>
        <c:majorGridlines/>
        <c:numFmt formatCode="#,##0,," sourceLinked="0"/>
        <c:majorTickMark val="out"/>
        <c:minorTickMark val="none"/>
        <c:tickLblPos val="nextTo"/>
        <c:txPr>
          <a:bodyPr/>
          <a:lstStyle/>
          <a:p>
            <a:pPr>
              <a:defRPr sz="1100">
                <a:latin typeface="Arial" pitchFamily="34" charset="0"/>
                <a:cs typeface="Arial" pitchFamily="34" charset="0"/>
              </a:defRPr>
            </a:pPr>
            <a:endParaRPr lang="es-ES"/>
          </a:p>
        </c:txPr>
        <c:crossAx val="91861760"/>
        <c:crosses val="autoZero"/>
        <c:crossBetween val="between"/>
        <c:majorUnit val="2000000000"/>
      </c:valAx>
    </c:plotArea>
    <c:legend>
      <c:legendPos val="b"/>
      <c:layout>
        <c:manualLayout>
          <c:xMode val="edge"/>
          <c:yMode val="edge"/>
          <c:x val="1.2487009512730921E-2"/>
          <c:y val="0.89409756480495106"/>
          <c:w val="0.96722578581918861"/>
          <c:h val="8.5700569243753244E-2"/>
        </c:manualLayout>
      </c:layout>
      <c:overlay val="0"/>
      <c:txPr>
        <a:bodyPr/>
        <a:lstStyle/>
        <a:p>
          <a:pPr>
            <a:defRPr sz="1100" baseline="0">
              <a:latin typeface="Arial" pitchFamily="34" charset="0"/>
              <a:cs typeface="Arial" pitchFamily="34" charset="0"/>
            </a:defRPr>
          </a:pPr>
          <a:endParaRPr lang="es-ES"/>
        </a:p>
      </c:txPr>
    </c:legend>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90564472516456E-2"/>
          <c:y val="9.8439016417826861E-2"/>
          <c:w val="0.8915986204732117"/>
          <c:h val="0.71291826160729621"/>
        </c:manualLayout>
      </c:layout>
      <c:lineChart>
        <c:grouping val="standard"/>
        <c:varyColors val="0"/>
        <c:ser>
          <c:idx val="1"/>
          <c:order val="0"/>
          <c:tx>
            <c:strRef>
              <c:f>'P40'!$B$25</c:f>
              <c:strCache>
                <c:ptCount val="1"/>
                <c:pt idx="0">
                  <c:v>Inversió sector públic en pressupost (caps. 6 i 7)</c:v>
                </c:pt>
              </c:strCache>
            </c:strRef>
          </c:tx>
          <c:spPr>
            <a:ln w="25400">
              <a:solidFill>
                <a:srgbClr val="FA6E00"/>
              </a:solidFill>
              <a:prstDash val="solid"/>
            </a:ln>
          </c:spPr>
          <c:marker>
            <c:symbol val="square"/>
            <c:size val="5"/>
            <c:spPr>
              <a:solidFill>
                <a:srgbClr val="FA6E00"/>
              </a:solidFill>
              <a:ln>
                <a:solidFill>
                  <a:srgbClr val="FFCC00"/>
                </a:solidFill>
                <a:prstDash val="solid"/>
              </a:ln>
            </c:spPr>
          </c:marker>
          <c:dLbls>
            <c:numFmt formatCode="#,##0.0" sourceLinked="0"/>
            <c:spPr>
              <a:noFill/>
              <a:ln w="25400">
                <a:noFill/>
              </a:ln>
            </c:spPr>
            <c:txPr>
              <a:bodyPr/>
              <a:lstStyle/>
              <a:p>
                <a:pPr>
                  <a:defRPr sz="800" b="1" i="0" u="none" strike="noStrike" baseline="0">
                    <a:solidFill>
                      <a:srgbClr val="333333"/>
                    </a:solidFill>
                    <a:latin typeface="Arial"/>
                    <a:ea typeface="Arial"/>
                    <a:cs typeface="Arial"/>
                  </a:defRPr>
                </a:pPr>
                <a:endParaRPr lang="es-ES"/>
              </a:p>
            </c:txPr>
            <c:dLblPos val="b"/>
            <c:showLegendKey val="0"/>
            <c:showVal val="1"/>
            <c:showCatName val="0"/>
            <c:showSerName val="0"/>
            <c:showPercent val="0"/>
            <c:showBubbleSize val="0"/>
            <c:showLeaderLines val="0"/>
          </c:dLbls>
          <c:cat>
            <c:numRef>
              <c:f>'P40'!$A$26:$A$42</c:f>
              <c:numCache>
                <c:formatCode>General</c:formatCod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numCache>
            </c:numRef>
          </c:cat>
          <c:val>
            <c:numRef>
              <c:f>'P40'!$D$26:$D$42</c:f>
              <c:numCache>
                <c:formatCode>#,##0.0</c:formatCode>
                <c:ptCount val="17"/>
                <c:pt idx="0">
                  <c:v>1297.7588258627554</c:v>
                </c:pt>
                <c:pt idx="1">
                  <c:v>1367.6108566826535</c:v>
                </c:pt>
                <c:pt idx="2">
                  <c:v>1567.3542245140763</c:v>
                </c:pt>
                <c:pt idx="3">
                  <c:v>1795.5537124517689</c:v>
                </c:pt>
                <c:pt idx="4">
                  <c:v>2222.4100000000012</c:v>
                </c:pt>
                <c:pt idx="5">
                  <c:v>2450.36</c:v>
                </c:pt>
                <c:pt idx="6">
                  <c:v>2715.7</c:v>
                </c:pt>
                <c:pt idx="7">
                  <c:v>4294.8875137216</c:v>
                </c:pt>
                <c:pt idx="8">
                  <c:v>4691.9237643168008</c:v>
                </c:pt>
                <c:pt idx="9">
                  <c:v>4454.5144185724002</c:v>
                </c:pt>
                <c:pt idx="10">
                  <c:v>5205.7132993703999</c:v>
                </c:pt>
                <c:pt idx="11">
                  <c:v>5235.2644446028044</c:v>
                </c:pt>
                <c:pt idx="12">
                  <c:v>4890.1379495300007</c:v>
                </c:pt>
                <c:pt idx="13">
                  <c:v>2888.774635449995</c:v>
                </c:pt>
                <c:pt idx="14">
                  <c:v>1973.2086022900003</c:v>
                </c:pt>
                <c:pt idx="15">
                  <c:v>1288.4450958500001</c:v>
                </c:pt>
                <c:pt idx="16">
                  <c:v>1196.3637598</c:v>
                </c:pt>
              </c:numCache>
            </c:numRef>
          </c:val>
          <c:smooth val="0"/>
        </c:ser>
        <c:ser>
          <c:idx val="0"/>
          <c:order val="1"/>
          <c:tx>
            <c:strRef>
              <c:f>'P40'!$I$25</c:f>
              <c:strCache>
                <c:ptCount val="1"/>
                <c:pt idx="0">
                  <c:v>Inversió sector públic en pressupost + inversió per finançaments diferits</c:v>
                </c:pt>
              </c:strCache>
            </c:strRef>
          </c:tx>
          <c:spPr>
            <a:ln w="25400">
              <a:solidFill>
                <a:srgbClr val="75923C"/>
              </a:solidFill>
              <a:prstDash val="sysDash"/>
            </a:ln>
          </c:spPr>
          <c:marker>
            <c:symbol val="diamond"/>
            <c:size val="7"/>
            <c:spPr>
              <a:solidFill>
                <a:srgbClr val="75923C"/>
              </a:solidFill>
              <a:ln>
                <a:solidFill>
                  <a:srgbClr val="008080"/>
                </a:solidFill>
                <a:prstDash val="solid"/>
              </a:ln>
            </c:spPr>
          </c:marker>
          <c:dLbls>
            <c:numFmt formatCode="#,##0.0" sourceLinked="0"/>
            <c:spPr>
              <a:noFill/>
              <a:ln w="25400">
                <a:noFill/>
              </a:ln>
            </c:spPr>
            <c:txPr>
              <a:bodyPr/>
              <a:lstStyle/>
              <a:p>
                <a:pPr>
                  <a:defRPr sz="800" b="1" i="0" u="none" strike="noStrike" baseline="0">
                    <a:solidFill>
                      <a:srgbClr val="008080"/>
                    </a:solidFill>
                    <a:latin typeface="Arial"/>
                    <a:ea typeface="Arial"/>
                    <a:cs typeface="Arial"/>
                  </a:defRPr>
                </a:pPr>
                <a:endParaRPr lang="es-ES"/>
              </a:p>
            </c:txPr>
            <c:dLblPos val="t"/>
            <c:showLegendKey val="0"/>
            <c:showVal val="1"/>
            <c:showCatName val="0"/>
            <c:showSerName val="0"/>
            <c:showPercent val="0"/>
            <c:showBubbleSize val="0"/>
            <c:showLeaderLines val="0"/>
          </c:dLbls>
          <c:cat>
            <c:numRef>
              <c:f>'P40'!$A$26:$A$42</c:f>
              <c:numCache>
                <c:formatCode>General</c:formatCod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numCache>
            </c:numRef>
          </c:cat>
          <c:val>
            <c:numRef>
              <c:f>('P40'!$G$26:$G$30,'P40'!$F$31:$F$42)</c:f>
              <c:numCache>
                <c:formatCode>General</c:formatCode>
                <c:ptCount val="17"/>
                <c:pt idx="5" formatCode="#,##0.0">
                  <c:v>2450.36</c:v>
                </c:pt>
                <c:pt idx="6" formatCode="#,##0.0">
                  <c:v>3138.2</c:v>
                </c:pt>
                <c:pt idx="7" formatCode="#,##0.0">
                  <c:v>5096.2875137216015</c:v>
                </c:pt>
                <c:pt idx="8" formatCode="#,##0.0">
                  <c:v>5682.6237643168024</c:v>
                </c:pt>
                <c:pt idx="9" formatCode="#,##0.0">
                  <c:v>5068.6974582323965</c:v>
                </c:pt>
                <c:pt idx="10" formatCode="#,##0.0">
                  <c:v>5865.4632993703999</c:v>
                </c:pt>
                <c:pt idx="11" formatCode="#,##0.0">
                  <c:v>6322.0675029628001</c:v>
                </c:pt>
                <c:pt idx="12" formatCode="#,##0.0">
                  <c:v>5940.2947177199985</c:v>
                </c:pt>
                <c:pt idx="13" formatCode="#,##0.0">
                  <c:v>3818.7555691699945</c:v>
                </c:pt>
                <c:pt idx="14" formatCode="#,##0.0">
                  <c:v>2620.360938270006</c:v>
                </c:pt>
                <c:pt idx="15" formatCode="#,##0.0">
                  <c:v>1544.3339923499998</c:v>
                </c:pt>
                <c:pt idx="16" formatCode="#,##0.0">
                  <c:v>1276.276065640003</c:v>
                </c:pt>
              </c:numCache>
            </c:numRef>
          </c:val>
          <c:smooth val="0"/>
        </c:ser>
        <c:dLbls>
          <c:showLegendKey val="0"/>
          <c:showVal val="0"/>
          <c:showCatName val="0"/>
          <c:showSerName val="0"/>
          <c:showPercent val="0"/>
          <c:showBubbleSize val="0"/>
        </c:dLbls>
        <c:marker val="1"/>
        <c:smooth val="0"/>
        <c:axId val="92635136"/>
        <c:axId val="92636672"/>
      </c:lineChart>
      <c:catAx>
        <c:axId val="92635136"/>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969696"/>
                </a:solidFill>
                <a:latin typeface="Arial"/>
                <a:ea typeface="Arial"/>
                <a:cs typeface="Arial"/>
              </a:defRPr>
            </a:pPr>
            <a:endParaRPr lang="es-ES"/>
          </a:p>
        </c:txPr>
        <c:crossAx val="92636672"/>
        <c:crossesAt val="-0.30000000000000032"/>
        <c:auto val="1"/>
        <c:lblAlgn val="ctr"/>
        <c:lblOffset val="300"/>
        <c:tickLblSkip val="1"/>
        <c:tickMarkSkip val="1"/>
        <c:noMultiLvlLbl val="0"/>
      </c:catAx>
      <c:valAx>
        <c:axId val="92636672"/>
        <c:scaling>
          <c:orientation val="minMax"/>
          <c:max val="8000"/>
          <c:min val="-0.30000000000000032"/>
        </c:scaling>
        <c:delete val="0"/>
        <c:axPos val="l"/>
        <c:numFmt formatCode="#,##0" sourceLinked="0"/>
        <c:majorTickMark val="out"/>
        <c:minorTickMark val="none"/>
        <c:tickLblPos val="nextTo"/>
        <c:spPr>
          <a:ln w="3175">
            <a:solidFill>
              <a:srgbClr val="000000"/>
            </a:solidFill>
            <a:prstDash val="solid"/>
          </a:ln>
        </c:spPr>
        <c:txPr>
          <a:bodyPr rot="0" vert="horz"/>
          <a:lstStyle/>
          <a:p>
            <a:pPr>
              <a:defRPr sz="1100" b="0" i="0" u="none" strike="noStrike" baseline="0">
                <a:solidFill>
                  <a:srgbClr val="969696"/>
                </a:solidFill>
                <a:latin typeface="Arial"/>
                <a:ea typeface="Arial"/>
                <a:cs typeface="Arial"/>
              </a:defRPr>
            </a:pPr>
            <a:endParaRPr lang="es-ES"/>
          </a:p>
        </c:txPr>
        <c:crossAx val="92635136"/>
        <c:crosses val="autoZero"/>
        <c:crossBetween val="between"/>
      </c:valAx>
      <c:spPr>
        <a:solidFill>
          <a:srgbClr val="FFFFFF"/>
        </a:solidFill>
        <a:ln w="25400">
          <a:noFill/>
        </a:ln>
      </c:spPr>
    </c:plotArea>
    <c:legend>
      <c:legendPos val="b"/>
      <c:overlay val="0"/>
      <c:spPr>
        <a:solidFill>
          <a:srgbClr val="FFFFFF"/>
        </a:solidFill>
        <a:ln w="25400">
          <a:noFill/>
        </a:ln>
      </c:spPr>
      <c:txPr>
        <a:bodyPr/>
        <a:lstStyle/>
        <a:p>
          <a:pPr>
            <a:defRPr sz="1000" b="0" i="0" u="none" strike="noStrike" baseline="0">
              <a:solidFill>
                <a:srgbClr val="333333"/>
              </a:solidFill>
              <a:latin typeface="Arial"/>
              <a:ea typeface="Arial"/>
              <a:cs typeface="Arial"/>
            </a:defRPr>
          </a:pPr>
          <a:endParaRPr lang="es-ES"/>
        </a:p>
      </c:txPr>
    </c:legend>
    <c:plotVisOnly val="1"/>
    <c:dispBlanksAs val="gap"/>
    <c:showDLblsOverMax val="0"/>
  </c:chart>
  <c:spPr>
    <a:solidFill>
      <a:srgbClr val="FFFFFF"/>
    </a:solidFill>
    <a:ln w="9525">
      <a:noFill/>
    </a:ln>
  </c:spPr>
  <c:txPr>
    <a:bodyPr/>
    <a:lstStyle/>
    <a:p>
      <a:pPr>
        <a:defRPr sz="525" b="0" i="0" u="none" strike="noStrike" baseline="0">
          <a:solidFill>
            <a:srgbClr val="333333"/>
          </a:solidFill>
          <a:latin typeface="Arial"/>
          <a:ea typeface="Arial"/>
          <a:cs typeface="Arial"/>
        </a:defRPr>
      </a:pPr>
      <a:endParaRPr lang="es-E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91335740072195"/>
          <c:y val="5.4932122248763933E-2"/>
          <c:w val="0.86788861337086598"/>
          <c:h val="0.62297285872973762"/>
        </c:manualLayout>
      </c:layout>
      <c:lineChart>
        <c:grouping val="standard"/>
        <c:varyColors val="0"/>
        <c:ser>
          <c:idx val="1"/>
          <c:order val="0"/>
          <c:tx>
            <c:strRef>
              <c:f>'68'!$B$4</c:f>
              <c:strCache>
                <c:ptCount val="1"/>
                <c:pt idx="0">
                  <c:v>Catalunya</c:v>
                </c:pt>
              </c:strCache>
            </c:strRef>
          </c:tx>
          <c:spPr>
            <a:ln w="25400">
              <a:solidFill>
                <a:srgbClr val="FA6E00"/>
              </a:solidFill>
              <a:prstDash val="solid"/>
            </a:ln>
          </c:spPr>
          <c:marker>
            <c:symbol val="square"/>
            <c:size val="6"/>
            <c:spPr>
              <a:solidFill>
                <a:srgbClr val="FA6E00"/>
              </a:solidFill>
              <a:ln>
                <a:solidFill>
                  <a:srgbClr val="FFC000"/>
                </a:solidFill>
                <a:prstDash val="solid"/>
              </a:ln>
            </c:spPr>
          </c:marker>
          <c:dLbls>
            <c:spPr>
              <a:noFill/>
              <a:ln w="25400">
                <a:noFill/>
              </a:ln>
            </c:spPr>
            <c:txPr>
              <a:bodyPr/>
              <a:lstStyle/>
              <a:p>
                <a:pPr>
                  <a:defRPr sz="825" b="1" i="0" u="none" strike="noStrike" baseline="0">
                    <a:solidFill>
                      <a:srgbClr val="333333"/>
                    </a:solidFill>
                    <a:latin typeface="Arial"/>
                    <a:ea typeface="Arial"/>
                    <a:cs typeface="Arial"/>
                  </a:defRPr>
                </a:pPr>
                <a:endParaRPr lang="es-ES"/>
              </a:p>
            </c:txPr>
            <c:dLblPos val="b"/>
            <c:showLegendKey val="0"/>
            <c:showVal val="1"/>
            <c:showCatName val="0"/>
            <c:showSerName val="0"/>
            <c:showPercent val="0"/>
            <c:showBubbleSize val="0"/>
            <c:showLeaderLines val="0"/>
          </c:dLbls>
          <c:cat>
            <c:strRef>
              <c:f>'68'!$A$5:$A$18</c:f>
              <c:strCache>
                <c:ptCount val="14"/>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 (p)</c:v>
                </c:pt>
                <c:pt idx="13">
                  <c:v>2014 (p)</c:v>
                </c:pt>
              </c:strCache>
            </c:strRef>
          </c:cat>
          <c:val>
            <c:numRef>
              <c:f>'68'!$B$5:$B$18</c:f>
              <c:numCache>
                <c:formatCode>0.0</c:formatCode>
                <c:ptCount val="14"/>
                <c:pt idx="0">
                  <c:v>3.1</c:v>
                </c:pt>
                <c:pt idx="1">
                  <c:v>2.6</c:v>
                </c:pt>
                <c:pt idx="2">
                  <c:v>3.8</c:v>
                </c:pt>
                <c:pt idx="3">
                  <c:v>3.1</c:v>
                </c:pt>
                <c:pt idx="4">
                  <c:v>3.9</c:v>
                </c:pt>
                <c:pt idx="5">
                  <c:v>3.8</c:v>
                </c:pt>
                <c:pt idx="6">
                  <c:v>2.7</c:v>
                </c:pt>
                <c:pt idx="7">
                  <c:v>-0.2</c:v>
                </c:pt>
                <c:pt idx="8">
                  <c:v>-4.2</c:v>
                </c:pt>
                <c:pt idx="9">
                  <c:v>0.30000000000000032</c:v>
                </c:pt>
                <c:pt idx="10">
                  <c:v>0.5</c:v>
                </c:pt>
                <c:pt idx="11">
                  <c:v>-1.3</c:v>
                </c:pt>
                <c:pt idx="12">
                  <c:v>-1.1000000000000001</c:v>
                </c:pt>
                <c:pt idx="13">
                  <c:v>0.9</c:v>
                </c:pt>
              </c:numCache>
            </c:numRef>
          </c:val>
          <c:smooth val="1"/>
        </c:ser>
        <c:ser>
          <c:idx val="2"/>
          <c:order val="1"/>
          <c:tx>
            <c:strRef>
              <c:f>'68'!$C$4</c:f>
              <c:strCache>
                <c:ptCount val="1"/>
                <c:pt idx="0">
                  <c:v>Espanya</c:v>
                </c:pt>
              </c:strCache>
            </c:strRef>
          </c:tx>
          <c:spPr>
            <a:ln w="25400">
              <a:solidFill>
                <a:srgbClr val="75923C"/>
              </a:solidFill>
              <a:prstDash val="solid"/>
            </a:ln>
          </c:spPr>
          <c:marker>
            <c:symbol val="none"/>
          </c:marker>
          <c:cat>
            <c:strRef>
              <c:f>'68'!$A$5:$A$18</c:f>
              <c:strCache>
                <c:ptCount val="14"/>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 (p)</c:v>
                </c:pt>
                <c:pt idx="13">
                  <c:v>2014 (p)</c:v>
                </c:pt>
              </c:strCache>
            </c:strRef>
          </c:cat>
          <c:val>
            <c:numRef>
              <c:f>'68'!$C$5:$C$18</c:f>
              <c:numCache>
                <c:formatCode>0.0</c:formatCode>
                <c:ptCount val="14"/>
                <c:pt idx="0">
                  <c:v>3.7</c:v>
                </c:pt>
                <c:pt idx="1">
                  <c:v>2.7042155027781072</c:v>
                </c:pt>
                <c:pt idx="2">
                  <c:v>3.0963815437613436</c:v>
                </c:pt>
                <c:pt idx="3">
                  <c:v>3.2668351791797168</c:v>
                </c:pt>
                <c:pt idx="4">
                  <c:v>3.6143260384142506</c:v>
                </c:pt>
                <c:pt idx="5">
                  <c:v>4.0999999999999996</c:v>
                </c:pt>
                <c:pt idx="6">
                  <c:v>3.5</c:v>
                </c:pt>
                <c:pt idx="7">
                  <c:v>0.9</c:v>
                </c:pt>
                <c:pt idx="8">
                  <c:v>-3.8</c:v>
                </c:pt>
                <c:pt idx="9">
                  <c:v>-0.2</c:v>
                </c:pt>
                <c:pt idx="10">
                  <c:v>0.1</c:v>
                </c:pt>
                <c:pt idx="11">
                  <c:v>-1.6</c:v>
                </c:pt>
                <c:pt idx="12">
                  <c:v>-1.3</c:v>
                </c:pt>
                <c:pt idx="13">
                  <c:v>0.70000000000000062</c:v>
                </c:pt>
              </c:numCache>
            </c:numRef>
          </c:val>
          <c:smooth val="1"/>
        </c:ser>
        <c:ser>
          <c:idx val="0"/>
          <c:order val="2"/>
          <c:tx>
            <c:strRef>
              <c:f>'68'!$D$4</c:f>
              <c:strCache>
                <c:ptCount val="1"/>
                <c:pt idx="0">
                  <c:v>Zona euro</c:v>
                </c:pt>
              </c:strCache>
            </c:strRef>
          </c:tx>
          <c:spPr>
            <a:ln w="25400">
              <a:solidFill>
                <a:schemeClr val="bg1">
                  <a:lumMod val="50000"/>
                </a:schemeClr>
              </a:solidFill>
              <a:prstDash val="solid"/>
            </a:ln>
          </c:spPr>
          <c:marker>
            <c:symbol val="none"/>
          </c:marker>
          <c:cat>
            <c:strRef>
              <c:f>'68'!$A$5:$A$18</c:f>
              <c:strCache>
                <c:ptCount val="14"/>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 (p)</c:v>
                </c:pt>
                <c:pt idx="13">
                  <c:v>2014 (p)</c:v>
                </c:pt>
              </c:strCache>
            </c:strRef>
          </c:cat>
          <c:val>
            <c:numRef>
              <c:f>'68'!$D$5:$D$18</c:f>
              <c:numCache>
                <c:formatCode>0.0</c:formatCode>
                <c:ptCount val="14"/>
                <c:pt idx="0">
                  <c:v>2</c:v>
                </c:pt>
                <c:pt idx="1">
                  <c:v>0.9</c:v>
                </c:pt>
                <c:pt idx="2">
                  <c:v>0.70000000000000062</c:v>
                </c:pt>
                <c:pt idx="3">
                  <c:v>2.2000000000000002</c:v>
                </c:pt>
                <c:pt idx="4">
                  <c:v>1.7</c:v>
                </c:pt>
                <c:pt idx="5">
                  <c:v>3.2</c:v>
                </c:pt>
                <c:pt idx="6">
                  <c:v>2.9</c:v>
                </c:pt>
                <c:pt idx="7">
                  <c:v>0.4</c:v>
                </c:pt>
                <c:pt idx="8">
                  <c:v>-4.4000000000000004</c:v>
                </c:pt>
                <c:pt idx="9">
                  <c:v>2</c:v>
                </c:pt>
                <c:pt idx="10">
                  <c:v>1.6</c:v>
                </c:pt>
                <c:pt idx="11">
                  <c:v>-0.70000000000000062</c:v>
                </c:pt>
                <c:pt idx="12">
                  <c:v>-0.4</c:v>
                </c:pt>
                <c:pt idx="13">
                  <c:v>1</c:v>
                </c:pt>
              </c:numCache>
            </c:numRef>
          </c:val>
          <c:smooth val="1"/>
        </c:ser>
        <c:dLbls>
          <c:showLegendKey val="0"/>
          <c:showVal val="0"/>
          <c:showCatName val="0"/>
          <c:showSerName val="0"/>
          <c:showPercent val="0"/>
          <c:showBubbleSize val="0"/>
        </c:dLbls>
        <c:marker val="1"/>
        <c:smooth val="0"/>
        <c:axId val="101856384"/>
        <c:axId val="101857920"/>
      </c:lineChart>
      <c:catAx>
        <c:axId val="101856384"/>
        <c:scaling>
          <c:orientation val="minMax"/>
        </c:scaling>
        <c:delete val="0"/>
        <c:axPos val="b"/>
        <c:numFmt formatCode="General" sourceLinked="1"/>
        <c:majorTickMark val="out"/>
        <c:minorTickMark val="none"/>
        <c:tickLblPos val="low"/>
        <c:spPr>
          <a:ln w="3175">
            <a:solidFill>
              <a:srgbClr val="808080"/>
            </a:solidFill>
            <a:prstDash val="solid"/>
          </a:ln>
        </c:spPr>
        <c:txPr>
          <a:bodyPr rot="0" vert="horz"/>
          <a:lstStyle/>
          <a:p>
            <a:pPr>
              <a:defRPr sz="825" b="0" i="0" u="none" strike="noStrike" baseline="0">
                <a:solidFill>
                  <a:srgbClr val="808080"/>
                </a:solidFill>
                <a:latin typeface="Arial"/>
                <a:ea typeface="Arial"/>
                <a:cs typeface="Arial"/>
              </a:defRPr>
            </a:pPr>
            <a:endParaRPr lang="es-ES"/>
          </a:p>
        </c:txPr>
        <c:crossAx val="101857920"/>
        <c:crosses val="autoZero"/>
        <c:auto val="1"/>
        <c:lblAlgn val="ctr"/>
        <c:lblOffset val="240"/>
        <c:tickLblSkip val="1"/>
        <c:tickMarkSkip val="1"/>
        <c:noMultiLvlLbl val="0"/>
      </c:catAx>
      <c:valAx>
        <c:axId val="101857920"/>
        <c:scaling>
          <c:orientation val="minMax"/>
          <c:max val="5"/>
        </c:scaling>
        <c:delete val="0"/>
        <c:axPos val="l"/>
        <c:numFmt formatCode="0.0" sourceLinked="0"/>
        <c:majorTickMark val="out"/>
        <c:minorTickMark val="none"/>
        <c:tickLblPos val="nextTo"/>
        <c:spPr>
          <a:ln w="3175">
            <a:solidFill>
              <a:srgbClr val="808080"/>
            </a:solidFill>
            <a:prstDash val="solid"/>
          </a:ln>
        </c:spPr>
        <c:txPr>
          <a:bodyPr rot="0" vert="horz"/>
          <a:lstStyle/>
          <a:p>
            <a:pPr>
              <a:defRPr sz="825" b="0" i="0" u="none" strike="noStrike" baseline="0">
                <a:solidFill>
                  <a:srgbClr val="808080"/>
                </a:solidFill>
                <a:latin typeface="Arial"/>
                <a:ea typeface="Arial"/>
                <a:cs typeface="Arial"/>
              </a:defRPr>
            </a:pPr>
            <a:endParaRPr lang="es-ES"/>
          </a:p>
        </c:txPr>
        <c:crossAx val="101856384"/>
        <c:crosses val="autoZero"/>
        <c:crossBetween val="between"/>
        <c:majorUnit val="1"/>
      </c:valAx>
      <c:spPr>
        <a:noFill/>
        <a:ln w="25400">
          <a:noFill/>
        </a:ln>
      </c:spPr>
    </c:plotArea>
    <c:legend>
      <c:legendPos val="r"/>
      <c:layout>
        <c:manualLayout>
          <c:xMode val="edge"/>
          <c:yMode val="edge"/>
          <c:x val="0.24125268871777791"/>
          <c:y val="0.88764359511240876"/>
          <c:w val="0.59668585625691861"/>
          <c:h val="7.4906760250474422E-2"/>
        </c:manualLayout>
      </c:layout>
      <c:overlay val="0"/>
      <c:spPr>
        <a:solidFill>
          <a:srgbClr val="FFFFFF"/>
        </a:solidFill>
        <a:ln w="25400">
          <a:noFill/>
        </a:ln>
      </c:spPr>
      <c:txPr>
        <a:bodyPr/>
        <a:lstStyle/>
        <a:p>
          <a:pPr>
            <a:defRPr sz="1000" b="0" i="0" u="none" strike="noStrike" baseline="0">
              <a:solidFill>
                <a:srgbClr val="333333"/>
              </a:solidFill>
              <a:latin typeface="Arial"/>
              <a:ea typeface="Arial"/>
              <a:cs typeface="Arial"/>
            </a:defRPr>
          </a:pPr>
          <a:endParaRPr lang="es-ES"/>
        </a:p>
      </c:txPr>
    </c:legend>
    <c:plotVisOnly val="1"/>
    <c:dispBlanksAs val="gap"/>
    <c:showDLblsOverMax val="0"/>
  </c:chart>
  <c:spPr>
    <a:solidFill>
      <a:srgbClr val="FFFFFF"/>
    </a:solidFill>
    <a:ln w="9525">
      <a:noFill/>
    </a:ln>
  </c:spPr>
  <c:txPr>
    <a:bodyPr/>
    <a:lstStyle/>
    <a:p>
      <a:pPr>
        <a:defRPr sz="800" b="0" i="0" u="none" strike="noStrike" baseline="0">
          <a:solidFill>
            <a:srgbClr val="333333"/>
          </a:solidFill>
          <a:latin typeface="Arial"/>
          <a:ea typeface="Arial"/>
          <a:cs typeface="Arial"/>
        </a:defRPr>
      </a:pPr>
      <a:endParaRPr lang="es-E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31283876871705"/>
          <c:y val="6.895233257133182E-2"/>
          <c:w val="0.8490583420514406"/>
          <c:h val="0.62199521449213113"/>
        </c:manualLayout>
      </c:layout>
      <c:barChart>
        <c:barDir val="col"/>
        <c:grouping val="clustered"/>
        <c:varyColors val="0"/>
        <c:ser>
          <c:idx val="1"/>
          <c:order val="0"/>
          <c:tx>
            <c:strRef>
              <c:f>'69'!$C$4</c:f>
              <c:strCache>
                <c:ptCount val="1"/>
                <c:pt idx="0">
                  <c:v>Demanda interna</c:v>
                </c:pt>
              </c:strCache>
            </c:strRef>
          </c:tx>
          <c:spPr>
            <a:solidFill>
              <a:srgbClr val="75923C"/>
            </a:solidFill>
            <a:ln w="12700">
              <a:solidFill>
                <a:srgbClr val="75923C"/>
              </a:solidFill>
              <a:prstDash val="solid"/>
            </a:ln>
          </c:spPr>
          <c:invertIfNegative val="0"/>
          <c:dLbls>
            <c:dLbl>
              <c:idx val="4"/>
              <c:layout>
                <c:manualLayout>
                  <c:x val="3.1776870489536543E-3"/>
                  <c:y val="1.1387902646840301E-3"/>
                </c:manualLayout>
              </c:layout>
              <c:dLblPos val="outEnd"/>
              <c:showLegendKey val="0"/>
              <c:showVal val="1"/>
              <c:showCatName val="0"/>
              <c:showSerName val="0"/>
              <c:showPercent val="0"/>
              <c:showBubbleSize val="0"/>
            </c:dLbl>
            <c:numFmt formatCode="#,##0.0" sourceLinked="0"/>
            <c:spPr>
              <a:noFill/>
              <a:ln w="25400">
                <a:noFill/>
              </a:ln>
            </c:spPr>
            <c:txPr>
              <a:bodyPr/>
              <a:lstStyle/>
              <a:p>
                <a:pPr>
                  <a:defRPr sz="800" b="0" i="0" u="none" strike="noStrike" baseline="0">
                    <a:solidFill>
                      <a:srgbClr val="333333"/>
                    </a:solidFill>
                    <a:latin typeface="Arial"/>
                    <a:ea typeface="Arial"/>
                    <a:cs typeface="Arial"/>
                  </a:defRPr>
                </a:pPr>
                <a:endParaRPr lang="es-ES"/>
              </a:p>
            </c:txPr>
            <c:showLegendKey val="0"/>
            <c:showVal val="1"/>
            <c:showCatName val="0"/>
            <c:showSerName val="0"/>
            <c:showPercent val="0"/>
            <c:showBubbleSize val="0"/>
            <c:showLeaderLines val="0"/>
          </c:dLbls>
          <c:cat>
            <c:strRef>
              <c:f>'69'!$A$5:$A$18</c:f>
              <c:strCache>
                <c:ptCount val="14"/>
                <c:pt idx="0">
                  <c:v>2001</c:v>
                </c:pt>
                <c:pt idx="1">
                  <c:v>2002</c:v>
                </c:pt>
                <c:pt idx="2">
                  <c:v>2003</c:v>
                </c:pt>
                <c:pt idx="3">
                  <c:v>2004</c:v>
                </c:pt>
                <c:pt idx="4">
                  <c:v>2005</c:v>
                </c:pt>
                <c:pt idx="5">
                  <c:v>2006</c:v>
                </c:pt>
                <c:pt idx="6">
                  <c:v>2007</c:v>
                </c:pt>
                <c:pt idx="7">
                  <c:v>2008</c:v>
                </c:pt>
                <c:pt idx="8">
                  <c:v>2009 </c:v>
                </c:pt>
                <c:pt idx="9">
                  <c:v>2010</c:v>
                </c:pt>
                <c:pt idx="10">
                  <c:v>2011</c:v>
                </c:pt>
                <c:pt idx="11">
                  <c:v>2012</c:v>
                </c:pt>
                <c:pt idx="12">
                  <c:v>2013 (p)</c:v>
                </c:pt>
                <c:pt idx="13">
                  <c:v>2014 (p)</c:v>
                </c:pt>
              </c:strCache>
            </c:strRef>
          </c:cat>
          <c:val>
            <c:numRef>
              <c:f>'69'!$C$5:$C$18</c:f>
              <c:numCache>
                <c:formatCode>0.0</c:formatCode>
                <c:ptCount val="14"/>
                <c:pt idx="0">
                  <c:v>3.5</c:v>
                </c:pt>
                <c:pt idx="1">
                  <c:v>3.2</c:v>
                </c:pt>
                <c:pt idx="2">
                  <c:v>3.8</c:v>
                </c:pt>
                <c:pt idx="3">
                  <c:v>4.7</c:v>
                </c:pt>
                <c:pt idx="4">
                  <c:v>4.3</c:v>
                </c:pt>
                <c:pt idx="5">
                  <c:v>5.6</c:v>
                </c:pt>
                <c:pt idx="6">
                  <c:v>4.4000000000000004</c:v>
                </c:pt>
                <c:pt idx="7">
                  <c:v>-1.1000000000000001</c:v>
                </c:pt>
                <c:pt idx="8">
                  <c:v>-5.6</c:v>
                </c:pt>
                <c:pt idx="9">
                  <c:v>-1.3</c:v>
                </c:pt>
                <c:pt idx="10">
                  <c:v>-2.2000000000000002</c:v>
                </c:pt>
                <c:pt idx="11">
                  <c:v>-3.1</c:v>
                </c:pt>
                <c:pt idx="12">
                  <c:v>-2.7</c:v>
                </c:pt>
                <c:pt idx="13" formatCode="General">
                  <c:v>-0.1</c:v>
                </c:pt>
              </c:numCache>
            </c:numRef>
          </c:val>
        </c:ser>
        <c:ser>
          <c:idx val="0"/>
          <c:order val="1"/>
          <c:tx>
            <c:strRef>
              <c:f>'69'!$D$4</c:f>
              <c:strCache>
                <c:ptCount val="1"/>
                <c:pt idx="0">
                  <c:v>Demanda externa</c:v>
                </c:pt>
              </c:strCache>
            </c:strRef>
          </c:tx>
          <c:spPr>
            <a:solidFill>
              <a:srgbClr val="FA6E00"/>
            </a:solidFill>
            <a:ln w="25400">
              <a:noFill/>
            </a:ln>
          </c:spPr>
          <c:invertIfNegative val="0"/>
          <c:dLbls>
            <c:dLbl>
              <c:idx val="11"/>
              <c:layout>
                <c:manualLayout>
                  <c:x val="1.3936393590780161E-3"/>
                  <c:y val="-2.341905521616738E-2"/>
                </c:manualLayout>
              </c:layout>
              <c:dLblPos val="outEnd"/>
              <c:showLegendKey val="0"/>
              <c:showVal val="1"/>
              <c:showCatName val="0"/>
              <c:showSerName val="0"/>
              <c:showPercent val="0"/>
              <c:showBubbleSize val="0"/>
            </c:dLbl>
            <c:numFmt formatCode="#,##0.0" sourceLinked="0"/>
            <c:spPr>
              <a:noFill/>
              <a:ln w="25400">
                <a:noFill/>
              </a:ln>
            </c:spPr>
            <c:txPr>
              <a:bodyPr/>
              <a:lstStyle/>
              <a:p>
                <a:pPr>
                  <a:defRPr sz="800" b="0" i="0" u="none" strike="noStrike" baseline="0">
                    <a:solidFill>
                      <a:srgbClr val="333333"/>
                    </a:solidFill>
                    <a:latin typeface="Arial"/>
                    <a:ea typeface="Arial"/>
                    <a:cs typeface="Arial"/>
                  </a:defRPr>
                </a:pPr>
                <a:endParaRPr lang="es-ES"/>
              </a:p>
            </c:txPr>
            <c:showLegendKey val="0"/>
            <c:showVal val="1"/>
            <c:showCatName val="0"/>
            <c:showSerName val="0"/>
            <c:showPercent val="0"/>
            <c:showBubbleSize val="0"/>
            <c:showLeaderLines val="0"/>
          </c:dLbls>
          <c:cat>
            <c:strRef>
              <c:f>'69'!$A$5:$A$18</c:f>
              <c:strCache>
                <c:ptCount val="14"/>
                <c:pt idx="0">
                  <c:v>2001</c:v>
                </c:pt>
                <c:pt idx="1">
                  <c:v>2002</c:v>
                </c:pt>
                <c:pt idx="2">
                  <c:v>2003</c:v>
                </c:pt>
                <c:pt idx="3">
                  <c:v>2004</c:v>
                </c:pt>
                <c:pt idx="4">
                  <c:v>2005</c:v>
                </c:pt>
                <c:pt idx="5">
                  <c:v>2006</c:v>
                </c:pt>
                <c:pt idx="6">
                  <c:v>2007</c:v>
                </c:pt>
                <c:pt idx="7">
                  <c:v>2008</c:v>
                </c:pt>
                <c:pt idx="8">
                  <c:v>2009 </c:v>
                </c:pt>
                <c:pt idx="9">
                  <c:v>2010</c:v>
                </c:pt>
                <c:pt idx="10">
                  <c:v>2011</c:v>
                </c:pt>
                <c:pt idx="11">
                  <c:v>2012</c:v>
                </c:pt>
                <c:pt idx="12">
                  <c:v>2013 (p)</c:v>
                </c:pt>
                <c:pt idx="13">
                  <c:v>2014 (p)</c:v>
                </c:pt>
              </c:strCache>
            </c:strRef>
          </c:cat>
          <c:val>
            <c:numRef>
              <c:f>'69'!$D$5:$D$18</c:f>
              <c:numCache>
                <c:formatCode>0.0</c:formatCode>
                <c:ptCount val="14"/>
                <c:pt idx="0">
                  <c:v>-0.4</c:v>
                </c:pt>
                <c:pt idx="1">
                  <c:v>-0.60000000000000064</c:v>
                </c:pt>
                <c:pt idx="2">
                  <c:v>0</c:v>
                </c:pt>
                <c:pt idx="3">
                  <c:v>-1.6</c:v>
                </c:pt>
                <c:pt idx="4">
                  <c:v>-0.4</c:v>
                </c:pt>
                <c:pt idx="5">
                  <c:v>-1.8</c:v>
                </c:pt>
                <c:pt idx="6">
                  <c:v>-1.7</c:v>
                </c:pt>
                <c:pt idx="7">
                  <c:v>0.9</c:v>
                </c:pt>
                <c:pt idx="8">
                  <c:v>1.4</c:v>
                </c:pt>
                <c:pt idx="9">
                  <c:v>1.6</c:v>
                </c:pt>
                <c:pt idx="10">
                  <c:v>2.7</c:v>
                </c:pt>
                <c:pt idx="11">
                  <c:v>1.8</c:v>
                </c:pt>
                <c:pt idx="12">
                  <c:v>1.6</c:v>
                </c:pt>
                <c:pt idx="13">
                  <c:v>1</c:v>
                </c:pt>
              </c:numCache>
            </c:numRef>
          </c:val>
        </c:ser>
        <c:dLbls>
          <c:showLegendKey val="0"/>
          <c:showVal val="0"/>
          <c:showCatName val="0"/>
          <c:showSerName val="0"/>
          <c:showPercent val="0"/>
          <c:showBubbleSize val="0"/>
        </c:dLbls>
        <c:gapWidth val="150"/>
        <c:axId val="101626240"/>
        <c:axId val="101627776"/>
      </c:barChart>
      <c:lineChart>
        <c:grouping val="standard"/>
        <c:varyColors val="0"/>
        <c:ser>
          <c:idx val="2"/>
          <c:order val="2"/>
          <c:tx>
            <c:v>PIB</c:v>
          </c:tx>
          <c:spPr>
            <a:ln w="25400">
              <a:solidFill>
                <a:srgbClr val="808080"/>
              </a:solidFill>
              <a:prstDash val="solid"/>
            </a:ln>
          </c:spPr>
          <c:marker>
            <c:symbol val="none"/>
          </c:marker>
          <c:cat>
            <c:strRef>
              <c:f>('J:\COORD\Pressup2012\Dossier presentació\1 Marc macroeco\[1 1 - 1 7.xlsx]1.3'!$B$4:$C$4;'J:\COORD\Pressup2012\Dossier presentació\1 Marc macroeco\[1 1 - 1 7.xlsx]1.3'!$D$4)</c:f>
              <c:strCache>
                <c:ptCount val="3"/>
                <c:pt idx="0">
                  <c:v>PIB</c:v>
                </c:pt>
                <c:pt idx="1">
                  <c:v>Demanda interna</c:v>
                </c:pt>
                <c:pt idx="2">
                  <c:v>Demanda externa</c:v>
                </c:pt>
              </c:strCache>
            </c:strRef>
          </c:cat>
          <c:val>
            <c:numRef>
              <c:f>'69'!$B$5:$B$18</c:f>
              <c:numCache>
                <c:formatCode>0.0</c:formatCode>
                <c:ptCount val="14"/>
                <c:pt idx="0">
                  <c:v>3.1</c:v>
                </c:pt>
                <c:pt idx="1">
                  <c:v>2.6</c:v>
                </c:pt>
                <c:pt idx="2">
                  <c:v>3.8</c:v>
                </c:pt>
                <c:pt idx="3">
                  <c:v>3.1</c:v>
                </c:pt>
                <c:pt idx="4">
                  <c:v>3.9</c:v>
                </c:pt>
                <c:pt idx="5">
                  <c:v>3.8</c:v>
                </c:pt>
                <c:pt idx="6">
                  <c:v>2.7</c:v>
                </c:pt>
                <c:pt idx="7">
                  <c:v>-0.2</c:v>
                </c:pt>
                <c:pt idx="8">
                  <c:v>-4.2</c:v>
                </c:pt>
                <c:pt idx="9">
                  <c:v>0.30000000000000032</c:v>
                </c:pt>
                <c:pt idx="10">
                  <c:v>0.5</c:v>
                </c:pt>
                <c:pt idx="11">
                  <c:v>-1.3</c:v>
                </c:pt>
                <c:pt idx="12">
                  <c:v>-1.1000000000000001</c:v>
                </c:pt>
                <c:pt idx="13" formatCode="General">
                  <c:v>0.9</c:v>
                </c:pt>
              </c:numCache>
            </c:numRef>
          </c:val>
          <c:smooth val="1"/>
        </c:ser>
        <c:dLbls>
          <c:showLegendKey val="0"/>
          <c:showVal val="0"/>
          <c:showCatName val="0"/>
          <c:showSerName val="0"/>
          <c:showPercent val="0"/>
          <c:showBubbleSize val="0"/>
        </c:dLbls>
        <c:marker val="1"/>
        <c:smooth val="0"/>
        <c:axId val="101629312"/>
        <c:axId val="101631104"/>
      </c:lineChart>
      <c:catAx>
        <c:axId val="101626240"/>
        <c:scaling>
          <c:orientation val="minMax"/>
        </c:scaling>
        <c:delete val="0"/>
        <c:axPos val="b"/>
        <c:numFmt formatCode="General" sourceLinked="1"/>
        <c:majorTickMark val="cross"/>
        <c:minorTickMark val="none"/>
        <c:tickLblPos val="low"/>
        <c:spPr>
          <a:ln w="3175">
            <a:solidFill>
              <a:srgbClr val="808080"/>
            </a:solidFill>
            <a:prstDash val="solid"/>
          </a:ln>
        </c:spPr>
        <c:txPr>
          <a:bodyPr rot="0" vert="horz"/>
          <a:lstStyle/>
          <a:p>
            <a:pPr>
              <a:defRPr sz="900" b="1" i="0" u="none" strike="noStrike" baseline="0">
                <a:solidFill>
                  <a:srgbClr val="808080"/>
                </a:solidFill>
                <a:latin typeface="Arial"/>
                <a:ea typeface="Arial"/>
                <a:cs typeface="Arial"/>
              </a:defRPr>
            </a:pPr>
            <a:endParaRPr lang="es-ES"/>
          </a:p>
        </c:txPr>
        <c:crossAx val="101627776"/>
        <c:crosses val="autoZero"/>
        <c:auto val="0"/>
        <c:lblAlgn val="ctr"/>
        <c:lblOffset val="100"/>
        <c:tickLblSkip val="1"/>
        <c:tickMarkSkip val="1"/>
        <c:noMultiLvlLbl val="0"/>
      </c:catAx>
      <c:valAx>
        <c:axId val="101627776"/>
        <c:scaling>
          <c:orientation val="minMax"/>
        </c:scaling>
        <c:delete val="0"/>
        <c:axPos val="l"/>
        <c:numFmt formatCode="0" sourceLinked="0"/>
        <c:majorTickMark val="cross"/>
        <c:minorTickMark val="none"/>
        <c:tickLblPos val="nextTo"/>
        <c:spPr>
          <a:ln w="3175">
            <a:solidFill>
              <a:srgbClr val="808080"/>
            </a:solidFill>
            <a:prstDash val="solid"/>
          </a:ln>
        </c:spPr>
        <c:txPr>
          <a:bodyPr rot="0" vert="horz"/>
          <a:lstStyle/>
          <a:p>
            <a:pPr>
              <a:defRPr sz="900" b="1" i="0" u="none" strike="noStrike" baseline="0">
                <a:solidFill>
                  <a:srgbClr val="808080"/>
                </a:solidFill>
                <a:latin typeface="Arial"/>
                <a:ea typeface="Arial"/>
                <a:cs typeface="Arial"/>
              </a:defRPr>
            </a:pPr>
            <a:endParaRPr lang="es-ES"/>
          </a:p>
        </c:txPr>
        <c:crossAx val="101626240"/>
        <c:crosses val="autoZero"/>
        <c:crossBetween val="between"/>
      </c:valAx>
      <c:catAx>
        <c:axId val="101629312"/>
        <c:scaling>
          <c:orientation val="minMax"/>
        </c:scaling>
        <c:delete val="1"/>
        <c:axPos val="b"/>
        <c:majorTickMark val="out"/>
        <c:minorTickMark val="none"/>
        <c:tickLblPos val="none"/>
        <c:crossAx val="101631104"/>
        <c:crosses val="autoZero"/>
        <c:auto val="0"/>
        <c:lblAlgn val="ctr"/>
        <c:lblOffset val="100"/>
        <c:noMultiLvlLbl val="0"/>
      </c:catAx>
      <c:valAx>
        <c:axId val="101631104"/>
        <c:scaling>
          <c:orientation val="minMax"/>
        </c:scaling>
        <c:delete val="1"/>
        <c:axPos val="l"/>
        <c:numFmt formatCode="0.0" sourceLinked="1"/>
        <c:majorTickMark val="out"/>
        <c:minorTickMark val="none"/>
        <c:tickLblPos val="none"/>
        <c:crossAx val="101629312"/>
        <c:crosses val="autoZero"/>
        <c:crossBetween val="between"/>
      </c:valAx>
      <c:spPr>
        <a:noFill/>
        <a:ln w="25400">
          <a:noFill/>
        </a:ln>
      </c:spPr>
    </c:plotArea>
    <c:legend>
      <c:legendPos val="r"/>
      <c:layout>
        <c:manualLayout>
          <c:xMode val="edge"/>
          <c:yMode val="edge"/>
          <c:x val="0.20498124516045246"/>
          <c:y val="0.89694816773858665"/>
          <c:w val="0.60728090023229853"/>
          <c:h val="6.8702290076338185E-2"/>
        </c:manualLayout>
      </c:layout>
      <c:overlay val="1"/>
      <c:spPr>
        <a:solidFill>
          <a:srgbClr val="FFFFFF"/>
        </a:solidFill>
        <a:ln w="25400">
          <a:noFill/>
        </a:ln>
      </c:spPr>
      <c:txPr>
        <a:bodyPr/>
        <a:lstStyle/>
        <a:p>
          <a:pPr>
            <a:defRPr sz="1000" b="0" i="0" u="none" strike="noStrike" baseline="0">
              <a:solidFill>
                <a:srgbClr val="333333"/>
              </a:solidFill>
              <a:latin typeface="Arial"/>
              <a:ea typeface="Arial"/>
              <a:cs typeface="Arial"/>
            </a:defRPr>
          </a:pPr>
          <a:endParaRPr lang="es-ES"/>
        </a:p>
      </c:txPr>
    </c:legend>
    <c:plotVisOnly val="1"/>
    <c:dispBlanksAs val="gap"/>
    <c:showDLblsOverMax val="0"/>
  </c:chart>
  <c:spPr>
    <a:solidFill>
      <a:srgbClr val="FFFFFF"/>
    </a:solidFill>
    <a:ln w="9525">
      <a:noFill/>
    </a:ln>
  </c:spPr>
  <c:txPr>
    <a:bodyPr/>
    <a:lstStyle/>
    <a:p>
      <a:pPr>
        <a:defRPr sz="1000" b="0" i="0" u="none" strike="noStrike" baseline="0">
          <a:solidFill>
            <a:srgbClr val="333333"/>
          </a:solidFill>
          <a:latin typeface="Arial"/>
          <a:ea typeface="Arial"/>
          <a:cs typeface="Arial"/>
        </a:defRPr>
      </a:pPr>
      <a:endParaRPr lang="es-E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0.60144</cdr:x>
      <cdr:y>0.36066</cdr:y>
    </cdr:from>
    <cdr:to>
      <cdr:x>0.91197</cdr:x>
      <cdr:y>0.81362</cdr:y>
    </cdr:to>
    <cdr:sp macro="" textlink="">
      <cdr:nvSpPr>
        <cdr:cNvPr id="3" name="Connector de fletxa recta 2"/>
        <cdr:cNvSpPr/>
      </cdr:nvSpPr>
      <cdr:spPr>
        <a:xfrm xmlns:a="http://schemas.openxmlformats.org/drawingml/2006/main" flipV="1">
          <a:off x="4164750" y="1466850"/>
          <a:ext cx="2150326" cy="1842289"/>
        </a:xfrm>
        <a:prstGeom xmlns:a="http://schemas.openxmlformats.org/drawingml/2006/main" prst="straightConnector1">
          <a:avLst/>
        </a:prstGeom>
        <a:ln xmlns:a="http://schemas.openxmlformats.org/drawingml/2006/main" w="38100">
          <a:solidFill>
            <a:srgbClr val="FA6E00"/>
          </a:solidFill>
          <a:tailEnd type="stealt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ca-ES"/>
        </a:p>
      </cdr:txBody>
    </cdr:sp>
  </cdr:relSizeAnchor>
  <cdr:relSizeAnchor xmlns:cdr="http://schemas.openxmlformats.org/drawingml/2006/chartDrawing">
    <cdr:from>
      <cdr:x>0.11005</cdr:x>
      <cdr:y>0.34115</cdr:y>
    </cdr:from>
    <cdr:to>
      <cdr:x>0.4055</cdr:x>
      <cdr:y>0.80597</cdr:y>
    </cdr:to>
    <cdr:sp macro="" textlink="">
      <cdr:nvSpPr>
        <cdr:cNvPr id="5" name="Connector de fletxa recta 4"/>
        <cdr:cNvSpPr/>
      </cdr:nvSpPr>
      <cdr:spPr>
        <a:xfrm xmlns:a="http://schemas.openxmlformats.org/drawingml/2006/main">
          <a:off x="876301" y="1524000"/>
          <a:ext cx="2352675" cy="2076451"/>
        </a:xfrm>
        <a:prstGeom xmlns:a="http://schemas.openxmlformats.org/drawingml/2006/main" prst="straightConnector1">
          <a:avLst/>
        </a:prstGeom>
        <a:ln xmlns:a="http://schemas.openxmlformats.org/drawingml/2006/main" w="38100">
          <a:solidFill>
            <a:srgbClr val="75923C"/>
          </a:solidFill>
          <a:tailEnd type="stealt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ca-E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3"/>
            <a:ext cx="2946400" cy="496889"/>
          </a:xfrm>
          <a:prstGeom prst="rect">
            <a:avLst/>
          </a:prstGeom>
        </p:spPr>
        <p:txBody>
          <a:bodyPr vert="horz" lIns="91440" tIns="45720" rIns="91440" bIns="45720" rtlCol="0"/>
          <a:lstStyle>
            <a:lvl1pPr algn="l">
              <a:defRPr sz="1200"/>
            </a:lvl1pPr>
          </a:lstStyle>
          <a:p>
            <a:endParaRPr lang="ca-ES"/>
          </a:p>
        </p:txBody>
      </p:sp>
      <p:sp>
        <p:nvSpPr>
          <p:cNvPr id="3" name="Contenidor de data 2"/>
          <p:cNvSpPr>
            <a:spLocks noGrp="1"/>
          </p:cNvSpPr>
          <p:nvPr>
            <p:ph type="dt" sz="quarter" idx="1"/>
          </p:nvPr>
        </p:nvSpPr>
        <p:spPr>
          <a:xfrm>
            <a:off x="3849689" y="3"/>
            <a:ext cx="2946400" cy="496889"/>
          </a:xfrm>
          <a:prstGeom prst="rect">
            <a:avLst/>
          </a:prstGeom>
        </p:spPr>
        <p:txBody>
          <a:bodyPr vert="horz" lIns="91440" tIns="45720" rIns="91440" bIns="45720" rtlCol="0"/>
          <a:lstStyle>
            <a:lvl1pPr algn="r">
              <a:defRPr sz="1200"/>
            </a:lvl1pPr>
          </a:lstStyle>
          <a:p>
            <a:endParaRPr lang="ca-ES"/>
          </a:p>
        </p:txBody>
      </p:sp>
      <p:sp>
        <p:nvSpPr>
          <p:cNvPr id="4" name="Contenidor de peu de pàgina 3"/>
          <p:cNvSpPr>
            <a:spLocks noGrp="1"/>
          </p:cNvSpPr>
          <p:nvPr>
            <p:ph type="ftr" sz="quarter" idx="2"/>
          </p:nvPr>
        </p:nvSpPr>
        <p:spPr>
          <a:xfrm>
            <a:off x="0" y="9428165"/>
            <a:ext cx="2946400" cy="496887"/>
          </a:xfrm>
          <a:prstGeom prst="rect">
            <a:avLst/>
          </a:prstGeom>
        </p:spPr>
        <p:txBody>
          <a:bodyPr vert="horz" lIns="91440" tIns="45720" rIns="91440" bIns="45720" rtlCol="0" anchor="b"/>
          <a:lstStyle>
            <a:lvl1pPr algn="l">
              <a:defRPr sz="1200"/>
            </a:lvl1pPr>
          </a:lstStyle>
          <a:p>
            <a:endParaRPr lang="ca-ES"/>
          </a:p>
        </p:txBody>
      </p:sp>
      <p:sp>
        <p:nvSpPr>
          <p:cNvPr id="5" name="Contenidor de número de diapositiva 4"/>
          <p:cNvSpPr>
            <a:spLocks noGrp="1"/>
          </p:cNvSpPr>
          <p:nvPr>
            <p:ph type="sldNum" sz="quarter" idx="3"/>
          </p:nvPr>
        </p:nvSpPr>
        <p:spPr>
          <a:xfrm>
            <a:off x="3849689" y="9428165"/>
            <a:ext cx="2946400" cy="496887"/>
          </a:xfrm>
          <a:prstGeom prst="rect">
            <a:avLst/>
          </a:prstGeom>
        </p:spPr>
        <p:txBody>
          <a:bodyPr vert="horz" lIns="91440" tIns="45720" rIns="91440" bIns="45720" rtlCol="0" anchor="b"/>
          <a:lstStyle>
            <a:lvl1pPr algn="r">
              <a:defRPr sz="1200"/>
            </a:lvl1pPr>
          </a:lstStyle>
          <a:p>
            <a:fld id="{3C03DF0C-A7C3-426F-97A6-4836A4DBB2D3}" type="slidenum">
              <a:rPr lang="ca-ES" smtClean="0"/>
              <a:pPr/>
              <a:t>‹#›</a:t>
            </a:fld>
            <a:endParaRPr lang="ca-ES"/>
          </a:p>
        </p:txBody>
      </p:sp>
    </p:spTree>
    <p:extLst>
      <p:ext uri="{BB962C8B-B14F-4D97-AF65-F5344CB8AC3E}">
        <p14:creationId xmlns:p14="http://schemas.microsoft.com/office/powerpoint/2010/main" val="144569181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3"/>
            <a:ext cx="2946400" cy="496889"/>
          </a:xfrm>
          <a:prstGeom prst="rect">
            <a:avLst/>
          </a:prstGeom>
        </p:spPr>
        <p:txBody>
          <a:bodyPr vert="horz" lIns="91440" tIns="45720" rIns="91440" bIns="45720" rtlCol="0"/>
          <a:lstStyle>
            <a:lvl1pPr algn="l">
              <a:defRPr sz="1200"/>
            </a:lvl1pPr>
          </a:lstStyle>
          <a:p>
            <a:endParaRPr lang="ca-ES"/>
          </a:p>
        </p:txBody>
      </p:sp>
      <p:sp>
        <p:nvSpPr>
          <p:cNvPr id="3" name="Contenidor de data 2"/>
          <p:cNvSpPr>
            <a:spLocks noGrp="1"/>
          </p:cNvSpPr>
          <p:nvPr>
            <p:ph type="dt" idx="1"/>
          </p:nvPr>
        </p:nvSpPr>
        <p:spPr>
          <a:xfrm>
            <a:off x="3849689" y="3"/>
            <a:ext cx="2946400" cy="496889"/>
          </a:xfrm>
          <a:prstGeom prst="rect">
            <a:avLst/>
          </a:prstGeom>
        </p:spPr>
        <p:txBody>
          <a:bodyPr vert="horz" lIns="91440" tIns="45720" rIns="91440" bIns="45720" rtlCol="0"/>
          <a:lstStyle>
            <a:lvl1pPr algn="r">
              <a:defRPr sz="1200"/>
            </a:lvl1pPr>
          </a:lstStyle>
          <a:p>
            <a:endParaRPr lang="ca-ES"/>
          </a:p>
        </p:txBody>
      </p:sp>
      <p:sp>
        <p:nvSpPr>
          <p:cNvPr id="4" name="Contenidor d'imatge de diapositiva 3"/>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91440" tIns="45720" rIns="91440" bIns="45720" rtlCol="0" anchor="ctr"/>
          <a:lstStyle/>
          <a:p>
            <a:endParaRPr lang="ca-ES"/>
          </a:p>
        </p:txBody>
      </p:sp>
      <p:sp>
        <p:nvSpPr>
          <p:cNvPr id="5" name="Contenidor de notes 4"/>
          <p:cNvSpPr>
            <a:spLocks noGrp="1"/>
          </p:cNvSpPr>
          <p:nvPr>
            <p:ph type="body" sz="quarter" idx="3"/>
          </p:nvPr>
        </p:nvSpPr>
        <p:spPr>
          <a:xfrm>
            <a:off x="679451" y="4714879"/>
            <a:ext cx="5438775" cy="4467225"/>
          </a:xfrm>
          <a:prstGeom prst="rect">
            <a:avLst/>
          </a:prstGeom>
        </p:spPr>
        <p:txBody>
          <a:bodyPr vert="horz" lIns="91440" tIns="45720" rIns="91440" bIns="45720" rtlCol="0">
            <a:normAutofit/>
          </a:body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6" name="Contenidor de peu de pàgina 5"/>
          <p:cNvSpPr>
            <a:spLocks noGrp="1"/>
          </p:cNvSpPr>
          <p:nvPr>
            <p:ph type="ftr" sz="quarter" idx="4"/>
          </p:nvPr>
        </p:nvSpPr>
        <p:spPr>
          <a:xfrm>
            <a:off x="0" y="9428165"/>
            <a:ext cx="2946400" cy="496887"/>
          </a:xfrm>
          <a:prstGeom prst="rect">
            <a:avLst/>
          </a:prstGeom>
        </p:spPr>
        <p:txBody>
          <a:bodyPr vert="horz" lIns="91440" tIns="45720" rIns="91440" bIns="45720" rtlCol="0" anchor="b"/>
          <a:lstStyle>
            <a:lvl1pPr algn="l">
              <a:defRPr sz="1200"/>
            </a:lvl1pPr>
          </a:lstStyle>
          <a:p>
            <a:endParaRPr lang="ca-ES"/>
          </a:p>
        </p:txBody>
      </p:sp>
      <p:sp>
        <p:nvSpPr>
          <p:cNvPr id="7" name="Contenidor de número de diapositiva 6"/>
          <p:cNvSpPr>
            <a:spLocks noGrp="1"/>
          </p:cNvSpPr>
          <p:nvPr>
            <p:ph type="sldNum" sz="quarter" idx="5"/>
          </p:nvPr>
        </p:nvSpPr>
        <p:spPr>
          <a:xfrm>
            <a:off x="3849689" y="9428165"/>
            <a:ext cx="2946400" cy="496887"/>
          </a:xfrm>
          <a:prstGeom prst="rect">
            <a:avLst/>
          </a:prstGeom>
        </p:spPr>
        <p:txBody>
          <a:bodyPr vert="horz" lIns="91440" tIns="45720" rIns="91440" bIns="45720" rtlCol="0" anchor="b"/>
          <a:lstStyle>
            <a:lvl1pPr algn="r">
              <a:defRPr sz="1200"/>
            </a:lvl1pPr>
          </a:lstStyle>
          <a:p>
            <a:fld id="{EE5FA798-8CA2-4F07-B671-AC0DE19A619A}" type="slidenum">
              <a:rPr lang="ca-ES" smtClean="0"/>
              <a:pPr/>
              <a:t>‹#›</a:t>
            </a:fld>
            <a:endParaRPr lang="ca-ES"/>
          </a:p>
        </p:txBody>
      </p:sp>
    </p:spTree>
    <p:extLst>
      <p:ext uri="{BB962C8B-B14F-4D97-AF65-F5344CB8AC3E}">
        <p14:creationId xmlns:p14="http://schemas.microsoft.com/office/powerpoint/2010/main" val="8112746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normAutofit/>
          </a:bodyPr>
          <a:lstStyle/>
          <a:p>
            <a:endParaRPr lang="ca-ES"/>
          </a:p>
        </p:txBody>
      </p:sp>
      <p:sp>
        <p:nvSpPr>
          <p:cNvPr id="4" name="Contenidor de número de diapositiva 3"/>
          <p:cNvSpPr>
            <a:spLocks noGrp="1"/>
          </p:cNvSpPr>
          <p:nvPr>
            <p:ph type="sldNum" sz="quarter" idx="10"/>
          </p:nvPr>
        </p:nvSpPr>
        <p:spPr/>
        <p:txBody>
          <a:bodyPr/>
          <a:lstStyle/>
          <a:p>
            <a:pPr>
              <a:defRPr/>
            </a:pPr>
            <a:fld id="{27D37D80-FCE2-4B24-85FB-80938B1446D2}" type="slidenum">
              <a:rPr lang="ca-ES" smtClean="0"/>
              <a:pPr>
                <a:defRPr/>
              </a:pPr>
              <a:t>2</a:t>
            </a:fld>
            <a:endParaRPr lang="ca-ES" dirty="0"/>
          </a:p>
        </p:txBody>
      </p:sp>
      <p:sp>
        <p:nvSpPr>
          <p:cNvPr id="5" name="Contenidor de data 4"/>
          <p:cNvSpPr>
            <a:spLocks noGrp="1"/>
          </p:cNvSpPr>
          <p:nvPr>
            <p:ph type="dt" idx="11"/>
          </p:nvPr>
        </p:nvSpPr>
        <p:spPr/>
        <p:txBody>
          <a:bodyPr/>
          <a:lstStyle/>
          <a:p>
            <a:endParaRPr lang="ca-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ontenidor d'imatge de diapositiva 1"/>
          <p:cNvSpPr>
            <a:spLocks noGrp="1" noRot="1" noChangeAspect="1"/>
          </p:cNvSpPr>
          <p:nvPr>
            <p:ph type="sldImg"/>
          </p:nvPr>
        </p:nvSpPr>
        <p:spPr bwMode="auto">
          <a:noFill/>
          <a:ln>
            <a:solidFill>
              <a:srgbClr val="000000"/>
            </a:solidFill>
            <a:miter lim="800000"/>
            <a:headEnd/>
            <a:tailEnd/>
          </a:ln>
        </p:spPr>
      </p:sp>
      <p:sp>
        <p:nvSpPr>
          <p:cNvPr id="62466" name="Contenidor de not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a-ES" smtClean="0"/>
          </a:p>
        </p:txBody>
      </p:sp>
      <p:sp>
        <p:nvSpPr>
          <p:cNvPr id="62467" name="Conteni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BBD344-6968-425F-9DE3-F42282F6C685}" type="slidenum">
              <a:rPr lang="ca-ES"/>
              <a:pPr/>
              <a:t>6</a:t>
            </a:fld>
            <a:endParaRPr lang="ca-ES"/>
          </a:p>
        </p:txBody>
      </p:sp>
      <p:sp>
        <p:nvSpPr>
          <p:cNvPr id="5" name="Contenidor de data 4"/>
          <p:cNvSpPr>
            <a:spLocks noGrp="1"/>
          </p:cNvSpPr>
          <p:nvPr>
            <p:ph type="dt" idx="10"/>
          </p:nvPr>
        </p:nvSpPr>
        <p:spPr/>
        <p:txBody>
          <a:bodyPr/>
          <a:lstStyle/>
          <a:p>
            <a:endParaRPr lang="ca-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normAutofit/>
          </a:bodyPr>
          <a:lstStyle/>
          <a:p>
            <a:endParaRPr lang="ca-ES" dirty="0"/>
          </a:p>
        </p:txBody>
      </p:sp>
      <p:sp>
        <p:nvSpPr>
          <p:cNvPr id="4" name="Contenidor de data 3"/>
          <p:cNvSpPr>
            <a:spLocks noGrp="1"/>
          </p:cNvSpPr>
          <p:nvPr>
            <p:ph type="dt" idx="10"/>
          </p:nvPr>
        </p:nvSpPr>
        <p:spPr/>
        <p:txBody>
          <a:bodyPr/>
          <a:lstStyle/>
          <a:p>
            <a:endParaRPr lang="ca-ES"/>
          </a:p>
        </p:txBody>
      </p:sp>
      <p:sp>
        <p:nvSpPr>
          <p:cNvPr id="5" name="Contenidor de número de diapositiva 4"/>
          <p:cNvSpPr>
            <a:spLocks noGrp="1"/>
          </p:cNvSpPr>
          <p:nvPr>
            <p:ph type="sldNum" sz="quarter" idx="11"/>
          </p:nvPr>
        </p:nvSpPr>
        <p:spPr/>
        <p:txBody>
          <a:bodyPr/>
          <a:lstStyle/>
          <a:p>
            <a:fld id="{EE5FA798-8CA2-4F07-B671-AC0DE19A619A}" type="slidenum">
              <a:rPr lang="ca-ES" smtClean="0"/>
              <a:pPr/>
              <a:t>25</a:t>
            </a:fld>
            <a:endParaRPr lang="ca-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normAutofit/>
          </a:bodyPr>
          <a:lstStyle/>
          <a:p>
            <a:endParaRPr lang="ca-ES" dirty="0"/>
          </a:p>
        </p:txBody>
      </p:sp>
      <p:sp>
        <p:nvSpPr>
          <p:cNvPr id="4" name="Contenidor de data 3"/>
          <p:cNvSpPr>
            <a:spLocks noGrp="1"/>
          </p:cNvSpPr>
          <p:nvPr>
            <p:ph type="dt" idx="10"/>
          </p:nvPr>
        </p:nvSpPr>
        <p:spPr/>
        <p:txBody>
          <a:bodyPr/>
          <a:lstStyle/>
          <a:p>
            <a:endParaRPr lang="ca-ES"/>
          </a:p>
        </p:txBody>
      </p:sp>
      <p:sp>
        <p:nvSpPr>
          <p:cNvPr id="5" name="Contenidor de número de diapositiva 4"/>
          <p:cNvSpPr>
            <a:spLocks noGrp="1"/>
          </p:cNvSpPr>
          <p:nvPr>
            <p:ph type="sldNum" sz="quarter" idx="11"/>
          </p:nvPr>
        </p:nvSpPr>
        <p:spPr/>
        <p:txBody>
          <a:bodyPr/>
          <a:lstStyle/>
          <a:p>
            <a:fld id="{EE5FA798-8CA2-4F07-B671-AC0DE19A619A}" type="slidenum">
              <a:rPr lang="ca-ES" smtClean="0"/>
              <a:pPr/>
              <a:t>28</a:t>
            </a:fld>
            <a:endParaRPr lang="ca-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dirty="0"/>
          </a:p>
        </p:txBody>
      </p:sp>
      <p:sp>
        <p:nvSpPr>
          <p:cNvPr id="4" name="3 Marcador de fecha"/>
          <p:cNvSpPr>
            <a:spLocks noGrp="1"/>
          </p:cNvSpPr>
          <p:nvPr>
            <p:ph type="dt" idx="10"/>
          </p:nvPr>
        </p:nvSpPr>
        <p:spPr/>
        <p:txBody>
          <a:bodyPr/>
          <a:lstStyle/>
          <a:p>
            <a:endParaRPr lang="ca-ES"/>
          </a:p>
        </p:txBody>
      </p:sp>
      <p:sp>
        <p:nvSpPr>
          <p:cNvPr id="5" name="4 Marcador de número de diapositiva"/>
          <p:cNvSpPr>
            <a:spLocks noGrp="1"/>
          </p:cNvSpPr>
          <p:nvPr>
            <p:ph type="sldNum" sz="quarter" idx="11"/>
          </p:nvPr>
        </p:nvSpPr>
        <p:spPr/>
        <p:txBody>
          <a:bodyPr/>
          <a:lstStyle/>
          <a:p>
            <a:fld id="{EE5FA798-8CA2-4F07-B671-AC0DE19A619A}" type="slidenum">
              <a:rPr lang="ca-ES" smtClean="0"/>
              <a:pPr/>
              <a:t>30</a:t>
            </a:fld>
            <a:endParaRPr lang="ca-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Contenidor d'imatge de diapositiva 1"/>
          <p:cNvSpPr>
            <a:spLocks noGrp="1" noRot="1" noChangeAspect="1"/>
          </p:cNvSpPr>
          <p:nvPr>
            <p:ph type="sldImg"/>
          </p:nvPr>
        </p:nvSpPr>
        <p:spPr bwMode="auto">
          <a:noFill/>
          <a:ln>
            <a:solidFill>
              <a:srgbClr val="000000"/>
            </a:solidFill>
            <a:miter lim="800000"/>
            <a:headEnd/>
            <a:tailEnd/>
          </a:ln>
        </p:spPr>
      </p:sp>
      <p:sp>
        <p:nvSpPr>
          <p:cNvPr id="78850" name="Contenidor de not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a-ES" smtClean="0"/>
          </a:p>
        </p:txBody>
      </p:sp>
      <p:sp>
        <p:nvSpPr>
          <p:cNvPr id="78851" name="Conteni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230701-0823-4427-8B45-6408C8B52C04}" type="slidenum">
              <a:rPr lang="ca-ES"/>
              <a:pPr/>
              <a:t>40</a:t>
            </a:fld>
            <a:endParaRPr lang="ca-ES"/>
          </a:p>
        </p:txBody>
      </p:sp>
      <p:sp>
        <p:nvSpPr>
          <p:cNvPr id="5" name="Contenidor de data 4"/>
          <p:cNvSpPr>
            <a:spLocks noGrp="1"/>
          </p:cNvSpPr>
          <p:nvPr>
            <p:ph type="dt" idx="10"/>
          </p:nvPr>
        </p:nvSpPr>
        <p:spPr/>
        <p:txBody>
          <a:bodyPr/>
          <a:lstStyle/>
          <a:p>
            <a:endParaRPr lang="ca-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ontenidor d'imatge de diapositiva 1"/>
          <p:cNvSpPr>
            <a:spLocks noGrp="1" noRot="1" noChangeAspect="1"/>
          </p:cNvSpPr>
          <p:nvPr>
            <p:ph type="sldImg"/>
          </p:nvPr>
        </p:nvSpPr>
        <p:spPr bwMode="auto">
          <a:noFill/>
          <a:ln>
            <a:solidFill>
              <a:srgbClr val="000000"/>
            </a:solidFill>
            <a:miter lim="800000"/>
            <a:headEnd/>
            <a:tailEnd/>
          </a:ln>
        </p:spPr>
      </p:sp>
      <p:sp>
        <p:nvSpPr>
          <p:cNvPr id="62466" name="Contenidor de not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a-ES" smtClean="0"/>
          </a:p>
        </p:txBody>
      </p:sp>
      <p:sp>
        <p:nvSpPr>
          <p:cNvPr id="62467" name="Conteni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BBD344-6968-425F-9DE3-F42282F6C685}" type="slidenum">
              <a:rPr lang="ca-ES"/>
              <a:pPr/>
              <a:t>71</a:t>
            </a:fld>
            <a:endParaRPr lang="ca-ES"/>
          </a:p>
        </p:txBody>
      </p:sp>
      <p:sp>
        <p:nvSpPr>
          <p:cNvPr id="5" name="Contenidor de data 4"/>
          <p:cNvSpPr>
            <a:spLocks noGrp="1"/>
          </p:cNvSpPr>
          <p:nvPr>
            <p:ph type="dt" idx="10"/>
          </p:nvPr>
        </p:nvSpPr>
        <p:spPr/>
        <p:txBody>
          <a:bodyPr/>
          <a:lstStyle/>
          <a:p>
            <a:endParaRPr lang="ca-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Contenidor d'imatge de diapositiva 1"/>
          <p:cNvSpPr>
            <a:spLocks noGrp="1" noRot="1" noChangeAspect="1"/>
          </p:cNvSpPr>
          <p:nvPr>
            <p:ph type="sldImg"/>
          </p:nvPr>
        </p:nvSpPr>
        <p:spPr bwMode="auto">
          <a:noFill/>
          <a:ln>
            <a:solidFill>
              <a:srgbClr val="000000"/>
            </a:solidFill>
            <a:miter lim="800000"/>
            <a:headEnd/>
            <a:tailEnd/>
          </a:ln>
        </p:spPr>
      </p:sp>
      <p:sp>
        <p:nvSpPr>
          <p:cNvPr id="65538" name="Contenidor de not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a-ES" smtClean="0"/>
          </a:p>
        </p:txBody>
      </p:sp>
      <p:sp>
        <p:nvSpPr>
          <p:cNvPr id="65539" name="Conteni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CCF593-2341-44B5-A469-9256C13D6356}" type="slidenum">
              <a:rPr lang="ca-ES"/>
              <a:pPr/>
              <a:t>73</a:t>
            </a:fld>
            <a:endParaRPr lang="ca-ES"/>
          </a:p>
        </p:txBody>
      </p:sp>
      <p:sp>
        <p:nvSpPr>
          <p:cNvPr id="5" name="Contenidor de data 4"/>
          <p:cNvSpPr>
            <a:spLocks noGrp="1"/>
          </p:cNvSpPr>
          <p:nvPr>
            <p:ph type="dt" idx="10"/>
          </p:nvPr>
        </p:nvSpPr>
        <p:spPr/>
        <p:txBody>
          <a:bodyPr/>
          <a:lstStyle/>
          <a:p>
            <a:endParaRPr lang="ca-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p:cNvSpPr>
            <a:spLocks noGrp="1"/>
          </p:cNvSpPr>
          <p:nvPr>
            <p:ph type="ctrTitle"/>
          </p:nvPr>
        </p:nvSpPr>
        <p:spPr>
          <a:xfrm>
            <a:off x="801688" y="2349500"/>
            <a:ext cx="9090025" cy="1620838"/>
          </a:xfrm>
          <a:prstGeom prst="rect">
            <a:avLst/>
          </a:prstGeom>
        </p:spPr>
        <p:txBody>
          <a:bodyPr/>
          <a:lstStyle/>
          <a:p>
            <a:r>
              <a:rPr lang="ca-ES" smtClean="0"/>
              <a:t>Feu clic aquí per editar l'estil</a:t>
            </a:r>
            <a:endParaRPr lang="ca-ES"/>
          </a:p>
        </p:txBody>
      </p:sp>
      <p:sp>
        <p:nvSpPr>
          <p:cNvPr id="3" name="Subtítol 2"/>
          <p:cNvSpPr>
            <a:spLocks noGrp="1"/>
          </p:cNvSpPr>
          <p:nvPr>
            <p:ph type="subTitle" idx="1"/>
          </p:nvPr>
        </p:nvSpPr>
        <p:spPr>
          <a:xfrm>
            <a:off x="1603375" y="4284663"/>
            <a:ext cx="7486650" cy="1931987"/>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a-ES" smtClean="0"/>
              <a:t>Feu clic aquí per editar l'estil de subtítols del patró.</a:t>
            </a:r>
            <a:endParaRPr lang="ca-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a:xfrm>
            <a:off x="534988" y="303213"/>
            <a:ext cx="9623425" cy="1260475"/>
          </a:xfrm>
          <a:prstGeom prst="rect">
            <a:avLst/>
          </a:prstGeom>
        </p:spPr>
        <p:txBody>
          <a:bodyPr/>
          <a:lstStyle/>
          <a:p>
            <a:r>
              <a:rPr lang="ca-ES" smtClean="0"/>
              <a:t>Feu clic aquí per editar l'estil</a:t>
            </a:r>
            <a:endParaRPr lang="ca-ES"/>
          </a:p>
        </p:txBody>
      </p:sp>
      <p:sp>
        <p:nvSpPr>
          <p:cNvPr id="3" name="Contenidor de text vertical 2"/>
          <p:cNvSpPr>
            <a:spLocks noGrp="1"/>
          </p:cNvSpPr>
          <p:nvPr>
            <p:ph type="body" orient="vert" idx="1"/>
          </p:nvPr>
        </p:nvSpPr>
        <p:spPr>
          <a:xfrm>
            <a:off x="534988" y="1763713"/>
            <a:ext cx="9623425" cy="4991100"/>
          </a:xfrm>
          <a:prstGeom prst="rect">
            <a:avLst/>
          </a:prstGeom>
        </p:spPr>
        <p:txBody>
          <a:bodyPr vert="eaVert"/>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7753350" y="303213"/>
            <a:ext cx="2405063" cy="6451600"/>
          </a:xfrm>
          <a:prstGeom prst="rect">
            <a:avLst/>
          </a:prstGeom>
        </p:spPr>
        <p:txBody>
          <a:bodyPr vert="eaVert"/>
          <a:lstStyle/>
          <a:p>
            <a:r>
              <a:rPr lang="ca-ES" smtClean="0"/>
              <a:t>Feu clic aquí per editar l'estil</a:t>
            </a:r>
            <a:endParaRPr lang="ca-ES"/>
          </a:p>
        </p:txBody>
      </p:sp>
      <p:sp>
        <p:nvSpPr>
          <p:cNvPr id="3" name="Contenidor de text vertical 2"/>
          <p:cNvSpPr>
            <a:spLocks noGrp="1"/>
          </p:cNvSpPr>
          <p:nvPr>
            <p:ph type="body" orient="vert" idx="1"/>
          </p:nvPr>
        </p:nvSpPr>
        <p:spPr>
          <a:xfrm>
            <a:off x="534988" y="303213"/>
            <a:ext cx="7065962" cy="6451600"/>
          </a:xfrm>
          <a:prstGeom prst="rect">
            <a:avLst/>
          </a:prstGeom>
        </p:spPr>
        <p:txBody>
          <a:bodyPr vert="eaVert"/>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p:cNvSpPr>
            <a:spLocks noGrp="1"/>
          </p:cNvSpPr>
          <p:nvPr>
            <p:ph type="ctrTitle"/>
          </p:nvPr>
        </p:nvSpPr>
        <p:spPr>
          <a:xfrm>
            <a:off x="801688" y="2349500"/>
            <a:ext cx="9090025" cy="1620838"/>
          </a:xfrm>
          <a:prstGeom prst="rect">
            <a:avLst/>
          </a:prstGeom>
        </p:spPr>
        <p:txBody>
          <a:bodyPr/>
          <a:lstStyle/>
          <a:p>
            <a:r>
              <a:rPr lang="ca-ES" smtClean="0"/>
              <a:t>Feu clic aquí per editar l'estil</a:t>
            </a:r>
            <a:endParaRPr lang="ca-ES"/>
          </a:p>
        </p:txBody>
      </p:sp>
      <p:sp>
        <p:nvSpPr>
          <p:cNvPr id="3" name="Subtítol 2"/>
          <p:cNvSpPr>
            <a:spLocks noGrp="1"/>
          </p:cNvSpPr>
          <p:nvPr>
            <p:ph type="subTitle" idx="1"/>
          </p:nvPr>
        </p:nvSpPr>
        <p:spPr>
          <a:xfrm>
            <a:off x="1603375" y="4284663"/>
            <a:ext cx="7486650" cy="1931987"/>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a-ES" smtClean="0"/>
              <a:t>Feu clic aquí per editar l'estil de subtítols del patró.</a:t>
            </a:r>
            <a:endParaRPr lang="ca-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a:xfrm>
            <a:off x="534988" y="303213"/>
            <a:ext cx="9623425" cy="1260475"/>
          </a:xfrm>
          <a:prstGeom prst="rect">
            <a:avLst/>
          </a:prstGeom>
        </p:spPr>
        <p:txBody>
          <a:bodyPr/>
          <a:lstStyle/>
          <a:p>
            <a:r>
              <a:rPr lang="ca-ES" smtClean="0"/>
              <a:t>Feu clic aquí per editar l'estil</a:t>
            </a:r>
            <a:endParaRPr lang="ca-ES"/>
          </a:p>
        </p:txBody>
      </p:sp>
      <p:sp>
        <p:nvSpPr>
          <p:cNvPr id="3" name="Contenidor de contingut 2"/>
          <p:cNvSpPr>
            <a:spLocks noGrp="1"/>
          </p:cNvSpPr>
          <p:nvPr>
            <p:ph idx="1"/>
          </p:nvPr>
        </p:nvSpPr>
        <p:spPr>
          <a:xfrm>
            <a:off x="534988" y="1763713"/>
            <a:ext cx="9623425" cy="4991100"/>
          </a:xfrm>
          <a:prstGeom prst="rect">
            <a:avLst/>
          </a:prstGeom>
        </p:spPr>
        <p:txBody>
          <a:body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844550" y="4859338"/>
            <a:ext cx="9090025" cy="1501775"/>
          </a:xfrm>
          <a:prstGeom prst="rect">
            <a:avLst/>
          </a:prstGeom>
        </p:spPr>
        <p:txBody>
          <a:bodyPr anchor="t"/>
          <a:lstStyle>
            <a:lvl1pPr algn="l">
              <a:defRPr sz="4000" b="1" cap="all"/>
            </a:lvl1pPr>
          </a:lstStyle>
          <a:p>
            <a:r>
              <a:rPr lang="ca-ES" smtClean="0"/>
              <a:t>Feu clic aquí per editar l'estil</a:t>
            </a:r>
            <a:endParaRPr lang="ca-ES"/>
          </a:p>
        </p:txBody>
      </p:sp>
      <p:sp>
        <p:nvSpPr>
          <p:cNvPr id="3" name="Contenidor de text 2"/>
          <p:cNvSpPr>
            <a:spLocks noGrp="1"/>
          </p:cNvSpPr>
          <p:nvPr>
            <p:ph type="body" idx="1"/>
          </p:nvPr>
        </p:nvSpPr>
        <p:spPr>
          <a:xfrm>
            <a:off x="844550" y="3205163"/>
            <a:ext cx="9090025" cy="16541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a-ES" smtClean="0"/>
              <a:t>Feu clic aquí per editar els estils de text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a:xfrm>
            <a:off x="534988" y="303213"/>
            <a:ext cx="9623425" cy="1260475"/>
          </a:xfrm>
          <a:prstGeom prst="rect">
            <a:avLst/>
          </a:prstGeom>
        </p:spPr>
        <p:txBody>
          <a:bodyPr/>
          <a:lstStyle/>
          <a:p>
            <a:r>
              <a:rPr lang="ca-ES" smtClean="0"/>
              <a:t>Feu clic aquí per editar l'estil</a:t>
            </a:r>
            <a:endParaRPr lang="ca-ES"/>
          </a:p>
        </p:txBody>
      </p:sp>
      <p:sp>
        <p:nvSpPr>
          <p:cNvPr id="3" name="Contenidor de contingut 2"/>
          <p:cNvSpPr>
            <a:spLocks noGrp="1"/>
          </p:cNvSpPr>
          <p:nvPr>
            <p:ph sz="half" idx="1"/>
          </p:nvPr>
        </p:nvSpPr>
        <p:spPr>
          <a:xfrm>
            <a:off x="534988" y="1763713"/>
            <a:ext cx="4735512" cy="4991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contingut 3"/>
          <p:cNvSpPr>
            <a:spLocks noGrp="1"/>
          </p:cNvSpPr>
          <p:nvPr>
            <p:ph sz="half" idx="2"/>
          </p:nvPr>
        </p:nvSpPr>
        <p:spPr>
          <a:xfrm>
            <a:off x="5422900" y="1763713"/>
            <a:ext cx="4735513" cy="4991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534988" y="303213"/>
            <a:ext cx="9623425" cy="1260475"/>
          </a:xfrm>
          <a:prstGeom prst="rect">
            <a:avLst/>
          </a:prstGeom>
        </p:spPr>
        <p:txBody>
          <a:bodyPr/>
          <a:lstStyle>
            <a:lvl1pPr>
              <a:defRPr/>
            </a:lvl1pPr>
          </a:lstStyle>
          <a:p>
            <a:r>
              <a:rPr lang="ca-ES" smtClean="0"/>
              <a:t>Feu clic aquí per editar l'estil</a:t>
            </a:r>
            <a:endParaRPr lang="ca-ES"/>
          </a:p>
        </p:txBody>
      </p:sp>
      <p:sp>
        <p:nvSpPr>
          <p:cNvPr id="3" name="Contenidor de text 2"/>
          <p:cNvSpPr>
            <a:spLocks noGrp="1"/>
          </p:cNvSpPr>
          <p:nvPr>
            <p:ph type="body" idx="1"/>
          </p:nvPr>
        </p:nvSpPr>
        <p:spPr>
          <a:xfrm>
            <a:off x="534988" y="1692275"/>
            <a:ext cx="4724400" cy="7048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els estils de text</a:t>
            </a:r>
          </a:p>
        </p:txBody>
      </p:sp>
      <p:sp>
        <p:nvSpPr>
          <p:cNvPr id="4" name="Contenidor de contingut 3"/>
          <p:cNvSpPr>
            <a:spLocks noGrp="1"/>
          </p:cNvSpPr>
          <p:nvPr>
            <p:ph sz="half" idx="2"/>
          </p:nvPr>
        </p:nvSpPr>
        <p:spPr>
          <a:xfrm>
            <a:off x="534988" y="2397125"/>
            <a:ext cx="4724400" cy="4357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text 4"/>
          <p:cNvSpPr>
            <a:spLocks noGrp="1"/>
          </p:cNvSpPr>
          <p:nvPr>
            <p:ph type="body" sz="quarter" idx="3"/>
          </p:nvPr>
        </p:nvSpPr>
        <p:spPr>
          <a:xfrm>
            <a:off x="5432425" y="1692275"/>
            <a:ext cx="4725988" cy="7048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els estils de text</a:t>
            </a:r>
          </a:p>
        </p:txBody>
      </p:sp>
      <p:sp>
        <p:nvSpPr>
          <p:cNvPr id="6" name="Contenidor de contingut 5"/>
          <p:cNvSpPr>
            <a:spLocks noGrp="1"/>
          </p:cNvSpPr>
          <p:nvPr>
            <p:ph sz="quarter" idx="4"/>
          </p:nvPr>
        </p:nvSpPr>
        <p:spPr>
          <a:xfrm>
            <a:off x="5432425" y="2397125"/>
            <a:ext cx="4725988" cy="4357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a:xfrm>
            <a:off x="534988" y="303213"/>
            <a:ext cx="9623425" cy="1260475"/>
          </a:xfrm>
          <a:prstGeom prst="rect">
            <a:avLst/>
          </a:prstGeom>
        </p:spPr>
        <p:txBody>
          <a:bodyPr/>
          <a:lstStyle/>
          <a:p>
            <a:r>
              <a:rPr lang="ca-ES" smtClean="0"/>
              <a:t>Feu clic aquí per editar l'estil</a:t>
            </a:r>
            <a:endParaRPr lang="ca-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534988" y="301625"/>
            <a:ext cx="3517900" cy="1281113"/>
          </a:xfrm>
          <a:prstGeom prst="rect">
            <a:avLst/>
          </a:prstGeom>
        </p:spPr>
        <p:txBody>
          <a:bodyPr anchor="b"/>
          <a:lstStyle>
            <a:lvl1pPr algn="l">
              <a:defRPr sz="2000" b="1"/>
            </a:lvl1pPr>
          </a:lstStyle>
          <a:p>
            <a:r>
              <a:rPr lang="ca-ES" smtClean="0"/>
              <a:t>Feu clic aquí per editar l'estil</a:t>
            </a:r>
            <a:endParaRPr lang="ca-ES"/>
          </a:p>
        </p:txBody>
      </p:sp>
      <p:sp>
        <p:nvSpPr>
          <p:cNvPr id="3" name="Contenidor de contingut 2"/>
          <p:cNvSpPr>
            <a:spLocks noGrp="1"/>
          </p:cNvSpPr>
          <p:nvPr>
            <p:ph idx="1"/>
          </p:nvPr>
        </p:nvSpPr>
        <p:spPr>
          <a:xfrm>
            <a:off x="4181475" y="301625"/>
            <a:ext cx="5976938" cy="64531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text 3"/>
          <p:cNvSpPr>
            <a:spLocks noGrp="1"/>
          </p:cNvSpPr>
          <p:nvPr>
            <p:ph type="body" sz="half" idx="2"/>
          </p:nvPr>
        </p:nvSpPr>
        <p:spPr>
          <a:xfrm>
            <a:off x="534988" y="1582738"/>
            <a:ext cx="3517900" cy="51720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els estils de text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a:xfrm>
            <a:off x="534988" y="303213"/>
            <a:ext cx="9623425" cy="1260475"/>
          </a:xfrm>
          <a:prstGeom prst="rect">
            <a:avLst/>
          </a:prstGeom>
        </p:spPr>
        <p:txBody>
          <a:bodyPr/>
          <a:lstStyle/>
          <a:p>
            <a:r>
              <a:rPr lang="ca-ES" smtClean="0"/>
              <a:t>Feu clic aquí per editar l'estil</a:t>
            </a:r>
            <a:endParaRPr lang="ca-ES"/>
          </a:p>
        </p:txBody>
      </p:sp>
      <p:sp>
        <p:nvSpPr>
          <p:cNvPr id="3" name="Contenidor de contingut 2"/>
          <p:cNvSpPr>
            <a:spLocks noGrp="1"/>
          </p:cNvSpPr>
          <p:nvPr>
            <p:ph idx="1"/>
          </p:nvPr>
        </p:nvSpPr>
        <p:spPr>
          <a:xfrm>
            <a:off x="534988" y="1763713"/>
            <a:ext cx="9623425" cy="4991100"/>
          </a:xfrm>
          <a:prstGeom prst="rect">
            <a:avLst/>
          </a:prstGeom>
        </p:spPr>
        <p:txBody>
          <a:bodyPr/>
          <a:lstStyle/>
          <a:p>
            <a:pPr lvl="0"/>
            <a:r>
              <a:rPr lang="ca-ES" dirty="0" smtClean="0"/>
              <a:t>Feu clic aquí per editar els estils de text</a:t>
            </a:r>
          </a:p>
          <a:p>
            <a:pPr lvl="1"/>
            <a:r>
              <a:rPr lang="ca-ES" dirty="0" smtClean="0"/>
              <a:t>Segon nivell</a:t>
            </a:r>
          </a:p>
          <a:p>
            <a:pPr lvl="2"/>
            <a:r>
              <a:rPr lang="ca-ES" dirty="0" smtClean="0"/>
              <a:t>Tercer nivell</a:t>
            </a:r>
          </a:p>
          <a:p>
            <a:pPr lvl="3"/>
            <a:r>
              <a:rPr lang="ca-ES" dirty="0" smtClean="0"/>
              <a:t>Quart nivell</a:t>
            </a:r>
          </a:p>
          <a:p>
            <a:pPr lvl="4"/>
            <a:r>
              <a:rPr lang="ca-ES" dirty="0" smtClean="0"/>
              <a:t>Cinquè nivell</a:t>
            </a:r>
            <a:endParaRPr lang="ca-E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2095500" y="5292725"/>
            <a:ext cx="6416675" cy="625475"/>
          </a:xfrm>
          <a:prstGeom prst="rect">
            <a:avLst/>
          </a:prstGeom>
        </p:spPr>
        <p:txBody>
          <a:bodyPr anchor="b"/>
          <a:lstStyle>
            <a:lvl1pPr algn="l">
              <a:defRPr sz="2000" b="1"/>
            </a:lvl1pPr>
          </a:lstStyle>
          <a:p>
            <a:r>
              <a:rPr lang="ca-ES" smtClean="0"/>
              <a:t>Feu clic aquí per editar l'estil</a:t>
            </a:r>
            <a:endParaRPr lang="ca-ES"/>
          </a:p>
        </p:txBody>
      </p:sp>
      <p:sp>
        <p:nvSpPr>
          <p:cNvPr id="3" name="Contenidor d'imatge 2"/>
          <p:cNvSpPr>
            <a:spLocks noGrp="1"/>
          </p:cNvSpPr>
          <p:nvPr>
            <p:ph type="pic" idx="1"/>
          </p:nvPr>
        </p:nvSpPr>
        <p:spPr>
          <a:xfrm>
            <a:off x="2095500" y="676275"/>
            <a:ext cx="6416675" cy="453548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Contenidor de text 3"/>
          <p:cNvSpPr>
            <a:spLocks noGrp="1"/>
          </p:cNvSpPr>
          <p:nvPr>
            <p:ph type="body" sz="half" idx="2"/>
          </p:nvPr>
        </p:nvSpPr>
        <p:spPr>
          <a:xfrm>
            <a:off x="2095500" y="5918200"/>
            <a:ext cx="6416675" cy="88741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els estils de text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a:xfrm>
            <a:off x="534988" y="303213"/>
            <a:ext cx="9623425" cy="1260475"/>
          </a:xfrm>
          <a:prstGeom prst="rect">
            <a:avLst/>
          </a:prstGeom>
        </p:spPr>
        <p:txBody>
          <a:bodyPr/>
          <a:lstStyle/>
          <a:p>
            <a:r>
              <a:rPr lang="ca-ES" smtClean="0"/>
              <a:t>Feu clic aquí per editar l'estil</a:t>
            </a:r>
            <a:endParaRPr lang="ca-ES"/>
          </a:p>
        </p:txBody>
      </p:sp>
      <p:sp>
        <p:nvSpPr>
          <p:cNvPr id="3" name="Contenidor de text vertical 2"/>
          <p:cNvSpPr>
            <a:spLocks noGrp="1"/>
          </p:cNvSpPr>
          <p:nvPr>
            <p:ph type="body" orient="vert" idx="1"/>
          </p:nvPr>
        </p:nvSpPr>
        <p:spPr>
          <a:xfrm>
            <a:off x="534988" y="1763713"/>
            <a:ext cx="9623425" cy="4991100"/>
          </a:xfrm>
          <a:prstGeom prst="rect">
            <a:avLst/>
          </a:prstGeom>
        </p:spPr>
        <p:txBody>
          <a:bodyPr vert="eaVert"/>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7753350" y="303213"/>
            <a:ext cx="2405063" cy="6451600"/>
          </a:xfrm>
          <a:prstGeom prst="rect">
            <a:avLst/>
          </a:prstGeom>
        </p:spPr>
        <p:txBody>
          <a:bodyPr vert="eaVert"/>
          <a:lstStyle/>
          <a:p>
            <a:r>
              <a:rPr lang="ca-ES" smtClean="0"/>
              <a:t>Feu clic aquí per editar l'estil</a:t>
            </a:r>
            <a:endParaRPr lang="ca-ES"/>
          </a:p>
        </p:txBody>
      </p:sp>
      <p:sp>
        <p:nvSpPr>
          <p:cNvPr id="3" name="Contenidor de text vertical 2"/>
          <p:cNvSpPr>
            <a:spLocks noGrp="1"/>
          </p:cNvSpPr>
          <p:nvPr>
            <p:ph type="body" orient="vert" idx="1"/>
          </p:nvPr>
        </p:nvSpPr>
        <p:spPr>
          <a:xfrm>
            <a:off x="534988" y="303213"/>
            <a:ext cx="7065962" cy="6451600"/>
          </a:xfrm>
          <a:prstGeom prst="rect">
            <a:avLst/>
          </a:prstGeom>
        </p:spPr>
        <p:txBody>
          <a:bodyPr vert="eaVert"/>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Objectes">
    <p:spTree>
      <p:nvGrpSpPr>
        <p:cNvPr id="1" name=""/>
        <p:cNvGrpSpPr/>
        <p:nvPr/>
      </p:nvGrpSpPr>
      <p:grpSpPr>
        <a:xfrm>
          <a:off x="0" y="0"/>
          <a:ext cx="0" cy="0"/>
          <a:chOff x="0" y="0"/>
          <a:chExt cx="0" cy="0"/>
        </a:xfrm>
      </p:grpSpPr>
      <p:sp>
        <p:nvSpPr>
          <p:cNvPr id="2" name="Contenidor de contingut 1"/>
          <p:cNvSpPr>
            <a:spLocks noGrp="1"/>
          </p:cNvSpPr>
          <p:nvPr>
            <p:ph/>
          </p:nvPr>
        </p:nvSpPr>
        <p:spPr>
          <a:xfrm>
            <a:off x="534988" y="303213"/>
            <a:ext cx="9623425" cy="6451600"/>
          </a:xfrm>
          <a:prstGeom prst="rect">
            <a:avLst/>
          </a:prstGeom>
        </p:spPr>
        <p:txBody>
          <a:body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844550" y="4859338"/>
            <a:ext cx="9090025" cy="1501775"/>
          </a:xfrm>
          <a:prstGeom prst="rect">
            <a:avLst/>
          </a:prstGeom>
        </p:spPr>
        <p:txBody>
          <a:bodyPr anchor="t"/>
          <a:lstStyle>
            <a:lvl1pPr algn="l">
              <a:defRPr sz="4000" b="1" cap="all"/>
            </a:lvl1pPr>
          </a:lstStyle>
          <a:p>
            <a:r>
              <a:rPr lang="ca-ES" smtClean="0"/>
              <a:t>Feu clic aquí per editar l'estil</a:t>
            </a:r>
            <a:endParaRPr lang="ca-ES"/>
          </a:p>
        </p:txBody>
      </p:sp>
      <p:sp>
        <p:nvSpPr>
          <p:cNvPr id="3" name="Contenidor de text 2"/>
          <p:cNvSpPr>
            <a:spLocks noGrp="1"/>
          </p:cNvSpPr>
          <p:nvPr>
            <p:ph type="body" idx="1"/>
          </p:nvPr>
        </p:nvSpPr>
        <p:spPr>
          <a:xfrm>
            <a:off x="844550" y="3205163"/>
            <a:ext cx="9090025" cy="16541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a-ES" smtClean="0"/>
              <a:t>Feu clic aquí per editar els estils de text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a:xfrm>
            <a:off x="534988" y="303213"/>
            <a:ext cx="9623425" cy="1260475"/>
          </a:xfrm>
          <a:prstGeom prst="rect">
            <a:avLst/>
          </a:prstGeom>
        </p:spPr>
        <p:txBody>
          <a:bodyPr/>
          <a:lstStyle/>
          <a:p>
            <a:r>
              <a:rPr lang="ca-ES" smtClean="0"/>
              <a:t>Feu clic aquí per editar l'estil</a:t>
            </a:r>
            <a:endParaRPr lang="ca-ES"/>
          </a:p>
        </p:txBody>
      </p:sp>
      <p:sp>
        <p:nvSpPr>
          <p:cNvPr id="3" name="Contenidor de contingut 2"/>
          <p:cNvSpPr>
            <a:spLocks noGrp="1"/>
          </p:cNvSpPr>
          <p:nvPr>
            <p:ph sz="half" idx="1"/>
          </p:nvPr>
        </p:nvSpPr>
        <p:spPr>
          <a:xfrm>
            <a:off x="534988" y="1763713"/>
            <a:ext cx="4735512" cy="4991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contingut 3"/>
          <p:cNvSpPr>
            <a:spLocks noGrp="1"/>
          </p:cNvSpPr>
          <p:nvPr>
            <p:ph sz="half" idx="2"/>
          </p:nvPr>
        </p:nvSpPr>
        <p:spPr>
          <a:xfrm>
            <a:off x="5422900" y="1763713"/>
            <a:ext cx="4735513" cy="4991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534988" y="303213"/>
            <a:ext cx="9623425" cy="1260475"/>
          </a:xfrm>
          <a:prstGeom prst="rect">
            <a:avLst/>
          </a:prstGeom>
        </p:spPr>
        <p:txBody>
          <a:bodyPr/>
          <a:lstStyle>
            <a:lvl1pPr>
              <a:defRPr/>
            </a:lvl1pPr>
          </a:lstStyle>
          <a:p>
            <a:r>
              <a:rPr lang="ca-ES" smtClean="0"/>
              <a:t>Feu clic aquí per editar l'estil</a:t>
            </a:r>
            <a:endParaRPr lang="ca-ES"/>
          </a:p>
        </p:txBody>
      </p:sp>
      <p:sp>
        <p:nvSpPr>
          <p:cNvPr id="3" name="Contenidor de text 2"/>
          <p:cNvSpPr>
            <a:spLocks noGrp="1"/>
          </p:cNvSpPr>
          <p:nvPr>
            <p:ph type="body" idx="1"/>
          </p:nvPr>
        </p:nvSpPr>
        <p:spPr>
          <a:xfrm>
            <a:off x="534988" y="1692275"/>
            <a:ext cx="4724400" cy="7048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els estils de text</a:t>
            </a:r>
          </a:p>
        </p:txBody>
      </p:sp>
      <p:sp>
        <p:nvSpPr>
          <p:cNvPr id="4" name="Contenidor de contingut 3"/>
          <p:cNvSpPr>
            <a:spLocks noGrp="1"/>
          </p:cNvSpPr>
          <p:nvPr>
            <p:ph sz="half" idx="2"/>
          </p:nvPr>
        </p:nvSpPr>
        <p:spPr>
          <a:xfrm>
            <a:off x="534988" y="2397125"/>
            <a:ext cx="4724400" cy="4357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text 4"/>
          <p:cNvSpPr>
            <a:spLocks noGrp="1"/>
          </p:cNvSpPr>
          <p:nvPr>
            <p:ph type="body" sz="quarter" idx="3"/>
          </p:nvPr>
        </p:nvSpPr>
        <p:spPr>
          <a:xfrm>
            <a:off x="5432425" y="1692275"/>
            <a:ext cx="4725988" cy="7048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els estils de text</a:t>
            </a:r>
          </a:p>
        </p:txBody>
      </p:sp>
      <p:sp>
        <p:nvSpPr>
          <p:cNvPr id="6" name="Contenidor de contingut 5"/>
          <p:cNvSpPr>
            <a:spLocks noGrp="1"/>
          </p:cNvSpPr>
          <p:nvPr>
            <p:ph sz="quarter" idx="4"/>
          </p:nvPr>
        </p:nvSpPr>
        <p:spPr>
          <a:xfrm>
            <a:off x="5432425" y="2397125"/>
            <a:ext cx="4725988" cy="4357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a:xfrm>
            <a:off x="534988" y="303213"/>
            <a:ext cx="9623425" cy="1260475"/>
          </a:xfrm>
          <a:prstGeom prst="rect">
            <a:avLst/>
          </a:prstGeom>
        </p:spPr>
        <p:txBody>
          <a:bodyPr/>
          <a:lstStyle/>
          <a:p>
            <a:r>
              <a:rPr lang="ca-ES" smtClean="0"/>
              <a:t>Feu clic aquí per editar l'estil</a:t>
            </a:r>
            <a:endParaRPr lang="ca-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534988" y="301625"/>
            <a:ext cx="3517900" cy="1281113"/>
          </a:xfrm>
          <a:prstGeom prst="rect">
            <a:avLst/>
          </a:prstGeom>
        </p:spPr>
        <p:txBody>
          <a:bodyPr anchor="b"/>
          <a:lstStyle>
            <a:lvl1pPr algn="l">
              <a:defRPr sz="2000" b="1"/>
            </a:lvl1pPr>
          </a:lstStyle>
          <a:p>
            <a:r>
              <a:rPr lang="ca-ES" smtClean="0"/>
              <a:t>Feu clic aquí per editar l'estil</a:t>
            </a:r>
            <a:endParaRPr lang="ca-ES"/>
          </a:p>
        </p:txBody>
      </p:sp>
      <p:sp>
        <p:nvSpPr>
          <p:cNvPr id="3" name="Contenidor de contingut 2"/>
          <p:cNvSpPr>
            <a:spLocks noGrp="1"/>
          </p:cNvSpPr>
          <p:nvPr>
            <p:ph idx="1"/>
          </p:nvPr>
        </p:nvSpPr>
        <p:spPr>
          <a:xfrm>
            <a:off x="4181475" y="301625"/>
            <a:ext cx="5976938" cy="64531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text 3"/>
          <p:cNvSpPr>
            <a:spLocks noGrp="1"/>
          </p:cNvSpPr>
          <p:nvPr>
            <p:ph type="body" sz="half" idx="2"/>
          </p:nvPr>
        </p:nvSpPr>
        <p:spPr>
          <a:xfrm>
            <a:off x="534988" y="1582738"/>
            <a:ext cx="3517900" cy="51720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els estils de text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2095500" y="5292725"/>
            <a:ext cx="6416675" cy="625475"/>
          </a:xfrm>
          <a:prstGeom prst="rect">
            <a:avLst/>
          </a:prstGeom>
        </p:spPr>
        <p:txBody>
          <a:bodyPr anchor="b"/>
          <a:lstStyle>
            <a:lvl1pPr algn="l">
              <a:defRPr sz="2000" b="1"/>
            </a:lvl1pPr>
          </a:lstStyle>
          <a:p>
            <a:r>
              <a:rPr lang="ca-ES" smtClean="0"/>
              <a:t>Feu clic aquí per editar l'estil</a:t>
            </a:r>
            <a:endParaRPr lang="ca-ES"/>
          </a:p>
        </p:txBody>
      </p:sp>
      <p:sp>
        <p:nvSpPr>
          <p:cNvPr id="3" name="Contenidor d'imatge 2"/>
          <p:cNvSpPr>
            <a:spLocks noGrp="1"/>
          </p:cNvSpPr>
          <p:nvPr>
            <p:ph type="pic" idx="1"/>
          </p:nvPr>
        </p:nvSpPr>
        <p:spPr>
          <a:xfrm>
            <a:off x="2095500" y="676275"/>
            <a:ext cx="6416675" cy="453548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Contenidor de text 3"/>
          <p:cNvSpPr>
            <a:spLocks noGrp="1"/>
          </p:cNvSpPr>
          <p:nvPr>
            <p:ph type="body" sz="half" idx="2"/>
          </p:nvPr>
        </p:nvSpPr>
        <p:spPr>
          <a:xfrm>
            <a:off x="2095500" y="5918200"/>
            <a:ext cx="6416675" cy="88741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els estils de text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QuadreDeText 2"/>
          <p:cNvSpPr txBox="1"/>
          <p:nvPr/>
        </p:nvSpPr>
        <p:spPr>
          <a:xfrm>
            <a:off x="10312468" y="7258736"/>
            <a:ext cx="401643" cy="246221"/>
          </a:xfrm>
          <a:prstGeom prst="rect">
            <a:avLst/>
          </a:prstGeom>
          <a:noFill/>
        </p:spPr>
        <p:txBody>
          <a:bodyPr wrap="square" rtlCol="0" anchor="ctr" anchorCtr="0">
            <a:spAutoFit/>
          </a:bodyPr>
          <a:lstStyle>
            <a:defPPr>
              <a:defRPr lang="es-ES"/>
            </a:defPPr>
            <a:lvl1pPr algn="l" rtl="0" fontAlgn="base">
              <a:spcBef>
                <a:spcPct val="0"/>
              </a:spcBef>
              <a:spcAft>
                <a:spcPct val="0"/>
              </a:spcAft>
              <a:defRPr sz="2100" kern="1200">
                <a:solidFill>
                  <a:schemeClr val="tx1"/>
                </a:solidFill>
                <a:latin typeface="Arial" charset="0"/>
                <a:ea typeface="+mn-ea"/>
                <a:cs typeface="+mn-cs"/>
              </a:defRPr>
            </a:lvl1pPr>
            <a:lvl2pPr marL="457200" algn="l" rtl="0" fontAlgn="base">
              <a:spcBef>
                <a:spcPct val="0"/>
              </a:spcBef>
              <a:spcAft>
                <a:spcPct val="0"/>
              </a:spcAft>
              <a:defRPr sz="2100" kern="1200">
                <a:solidFill>
                  <a:schemeClr val="tx1"/>
                </a:solidFill>
                <a:latin typeface="Arial" charset="0"/>
                <a:ea typeface="+mn-ea"/>
                <a:cs typeface="+mn-cs"/>
              </a:defRPr>
            </a:lvl2pPr>
            <a:lvl3pPr marL="914400" algn="l" rtl="0" fontAlgn="base">
              <a:spcBef>
                <a:spcPct val="0"/>
              </a:spcBef>
              <a:spcAft>
                <a:spcPct val="0"/>
              </a:spcAft>
              <a:defRPr sz="2100" kern="1200">
                <a:solidFill>
                  <a:schemeClr val="tx1"/>
                </a:solidFill>
                <a:latin typeface="Arial" charset="0"/>
                <a:ea typeface="+mn-ea"/>
                <a:cs typeface="+mn-cs"/>
              </a:defRPr>
            </a:lvl3pPr>
            <a:lvl4pPr marL="1371600" algn="l" rtl="0" fontAlgn="base">
              <a:spcBef>
                <a:spcPct val="0"/>
              </a:spcBef>
              <a:spcAft>
                <a:spcPct val="0"/>
              </a:spcAft>
              <a:defRPr sz="2100" kern="1200">
                <a:solidFill>
                  <a:schemeClr val="tx1"/>
                </a:solidFill>
                <a:latin typeface="Arial" charset="0"/>
                <a:ea typeface="+mn-ea"/>
                <a:cs typeface="+mn-cs"/>
              </a:defRPr>
            </a:lvl4pPr>
            <a:lvl5pPr marL="1828800" algn="l"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a:lstStyle>
          <a:p>
            <a:fld id="{0D410EE2-5741-4205-8D70-5C7C7C3CCAED}" type="slidenum">
              <a:rPr lang="ca-ES" sz="1000" b="1" smtClean="0">
                <a:solidFill>
                  <a:schemeClr val="bg1"/>
                </a:solidFill>
              </a:rPr>
              <a:pPr/>
              <a:t>‹#›</a:t>
            </a:fld>
            <a:endParaRPr lang="ca-ES" sz="1000" b="1" dirty="0">
              <a:solidFill>
                <a:schemeClr val="bg1"/>
              </a:solidFill>
            </a:endParaRPr>
          </a:p>
        </p:txBody>
      </p:sp>
      <p:sp>
        <p:nvSpPr>
          <p:cNvPr id="6" name="QuadreDeText 5"/>
          <p:cNvSpPr txBox="1"/>
          <p:nvPr userDrawn="1"/>
        </p:nvSpPr>
        <p:spPr>
          <a:xfrm>
            <a:off x="10243244" y="7165007"/>
            <a:ext cx="401643" cy="246221"/>
          </a:xfrm>
          <a:prstGeom prst="rect">
            <a:avLst/>
          </a:prstGeom>
          <a:noFill/>
        </p:spPr>
        <p:txBody>
          <a:bodyPr wrap="square" rtlCol="0" anchor="ctr" anchorCtr="0">
            <a:spAutoFit/>
          </a:bodyPr>
          <a:lstStyle>
            <a:defPPr>
              <a:defRPr lang="es-ES"/>
            </a:defPPr>
            <a:lvl1pPr algn="l" rtl="0" fontAlgn="base">
              <a:spcBef>
                <a:spcPct val="0"/>
              </a:spcBef>
              <a:spcAft>
                <a:spcPct val="0"/>
              </a:spcAft>
              <a:defRPr sz="2100" kern="1200">
                <a:solidFill>
                  <a:schemeClr val="tx1"/>
                </a:solidFill>
                <a:latin typeface="Arial" charset="0"/>
                <a:ea typeface="+mn-ea"/>
                <a:cs typeface="+mn-cs"/>
              </a:defRPr>
            </a:lvl1pPr>
            <a:lvl2pPr marL="457200" algn="l" rtl="0" fontAlgn="base">
              <a:spcBef>
                <a:spcPct val="0"/>
              </a:spcBef>
              <a:spcAft>
                <a:spcPct val="0"/>
              </a:spcAft>
              <a:defRPr sz="2100" kern="1200">
                <a:solidFill>
                  <a:schemeClr val="tx1"/>
                </a:solidFill>
                <a:latin typeface="Arial" charset="0"/>
                <a:ea typeface="+mn-ea"/>
                <a:cs typeface="+mn-cs"/>
              </a:defRPr>
            </a:lvl2pPr>
            <a:lvl3pPr marL="914400" algn="l" rtl="0" fontAlgn="base">
              <a:spcBef>
                <a:spcPct val="0"/>
              </a:spcBef>
              <a:spcAft>
                <a:spcPct val="0"/>
              </a:spcAft>
              <a:defRPr sz="2100" kern="1200">
                <a:solidFill>
                  <a:schemeClr val="tx1"/>
                </a:solidFill>
                <a:latin typeface="Arial" charset="0"/>
                <a:ea typeface="+mn-ea"/>
                <a:cs typeface="+mn-cs"/>
              </a:defRPr>
            </a:lvl3pPr>
            <a:lvl4pPr marL="1371600" algn="l" rtl="0" fontAlgn="base">
              <a:spcBef>
                <a:spcPct val="0"/>
              </a:spcBef>
              <a:spcAft>
                <a:spcPct val="0"/>
              </a:spcAft>
              <a:defRPr sz="2100" kern="1200">
                <a:solidFill>
                  <a:schemeClr val="tx1"/>
                </a:solidFill>
                <a:latin typeface="Arial" charset="0"/>
                <a:ea typeface="+mn-ea"/>
                <a:cs typeface="+mn-cs"/>
              </a:defRPr>
            </a:lvl4pPr>
            <a:lvl5pPr marL="1828800" algn="l"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a:lstStyle>
          <a:p>
            <a:fld id="{0D410EE2-5741-4205-8D70-5C7C7C3CCAED}" type="slidenum">
              <a:rPr lang="ca-ES" sz="1000" b="1" smtClean="0">
                <a:solidFill>
                  <a:schemeClr val="bg1"/>
                </a:solidFill>
              </a:rPr>
              <a:pPr/>
              <a:t>‹#›</a:t>
            </a:fld>
            <a:endParaRPr lang="ca-ES" sz="1000" b="1" dirty="0">
              <a:solidFill>
                <a:schemeClr val="bg1"/>
              </a:solidFill>
            </a:endParaRPr>
          </a:p>
        </p:txBody>
      </p:sp>
      <p:sp>
        <p:nvSpPr>
          <p:cNvPr id="7" name="QuadreDeText 6"/>
          <p:cNvSpPr txBox="1"/>
          <p:nvPr userDrawn="1"/>
        </p:nvSpPr>
        <p:spPr>
          <a:xfrm>
            <a:off x="10273649" y="7165007"/>
            <a:ext cx="401643" cy="246221"/>
          </a:xfrm>
          <a:prstGeom prst="rect">
            <a:avLst/>
          </a:prstGeom>
          <a:noFill/>
        </p:spPr>
        <p:txBody>
          <a:bodyPr wrap="square" rtlCol="0" anchor="ctr" anchorCtr="0">
            <a:spAutoFit/>
          </a:bodyPr>
          <a:lstStyle>
            <a:defPPr>
              <a:defRPr lang="es-ES"/>
            </a:defPPr>
            <a:lvl1pPr algn="l" rtl="0" fontAlgn="base">
              <a:spcBef>
                <a:spcPct val="0"/>
              </a:spcBef>
              <a:spcAft>
                <a:spcPct val="0"/>
              </a:spcAft>
              <a:defRPr sz="2100" kern="1200">
                <a:solidFill>
                  <a:schemeClr val="tx1"/>
                </a:solidFill>
                <a:latin typeface="Arial" charset="0"/>
                <a:ea typeface="+mn-ea"/>
                <a:cs typeface="+mn-cs"/>
              </a:defRPr>
            </a:lvl1pPr>
            <a:lvl2pPr marL="457200" algn="l" rtl="0" fontAlgn="base">
              <a:spcBef>
                <a:spcPct val="0"/>
              </a:spcBef>
              <a:spcAft>
                <a:spcPct val="0"/>
              </a:spcAft>
              <a:defRPr sz="2100" kern="1200">
                <a:solidFill>
                  <a:schemeClr val="tx1"/>
                </a:solidFill>
                <a:latin typeface="Arial" charset="0"/>
                <a:ea typeface="+mn-ea"/>
                <a:cs typeface="+mn-cs"/>
              </a:defRPr>
            </a:lvl2pPr>
            <a:lvl3pPr marL="914400" algn="l" rtl="0" fontAlgn="base">
              <a:spcBef>
                <a:spcPct val="0"/>
              </a:spcBef>
              <a:spcAft>
                <a:spcPct val="0"/>
              </a:spcAft>
              <a:defRPr sz="2100" kern="1200">
                <a:solidFill>
                  <a:schemeClr val="tx1"/>
                </a:solidFill>
                <a:latin typeface="Arial" charset="0"/>
                <a:ea typeface="+mn-ea"/>
                <a:cs typeface="+mn-cs"/>
              </a:defRPr>
            </a:lvl3pPr>
            <a:lvl4pPr marL="1371600" algn="l" rtl="0" fontAlgn="base">
              <a:spcBef>
                <a:spcPct val="0"/>
              </a:spcBef>
              <a:spcAft>
                <a:spcPct val="0"/>
              </a:spcAft>
              <a:defRPr sz="2100" kern="1200">
                <a:solidFill>
                  <a:schemeClr val="tx1"/>
                </a:solidFill>
                <a:latin typeface="Arial" charset="0"/>
                <a:ea typeface="+mn-ea"/>
                <a:cs typeface="+mn-cs"/>
              </a:defRPr>
            </a:lvl4pPr>
            <a:lvl5pPr marL="1828800" algn="l"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a:lstStyle>
          <a:p>
            <a:fld id="{0D410EE2-5741-4205-8D70-5C7C7C3CCAED}" type="slidenum">
              <a:rPr lang="ca-ES" sz="1000" b="1" smtClean="0">
                <a:solidFill>
                  <a:schemeClr val="bg1"/>
                </a:solidFill>
              </a:rPr>
              <a:pPr/>
              <a:t>‹#›</a:t>
            </a:fld>
            <a:endParaRPr lang="ca-ES" sz="1000" b="1" dirty="0">
              <a:solidFill>
                <a:schemeClr val="bg1"/>
              </a:solidFill>
            </a:endParaRPr>
          </a:p>
        </p:txBody>
      </p:sp>
      <p:pic>
        <p:nvPicPr>
          <p:cNvPr id="8" name="Imatge 7" descr="PRESENTACIÓ_2014_Peu impremta.jpg"/>
          <p:cNvPicPr>
            <a:picLocks noChangeAspect="1"/>
          </p:cNvPicPr>
          <p:nvPr userDrawn="1"/>
        </p:nvPicPr>
        <p:blipFill>
          <a:blip r:embed="rId13" cstate="print"/>
          <a:stretch>
            <a:fillRect/>
          </a:stretch>
        </p:blipFill>
        <p:spPr>
          <a:xfrm>
            <a:off x="-17896" y="0"/>
            <a:ext cx="10711296" cy="7561263"/>
          </a:xfrm>
          <a:prstGeom prst="rect">
            <a:avLst/>
          </a:prstGeom>
        </p:spPr>
      </p:pic>
      <p:sp>
        <p:nvSpPr>
          <p:cNvPr id="9" name="QuadreDeText 8"/>
          <p:cNvSpPr txBox="1"/>
          <p:nvPr userDrawn="1"/>
        </p:nvSpPr>
        <p:spPr>
          <a:xfrm>
            <a:off x="10279248" y="7129003"/>
            <a:ext cx="401643" cy="246221"/>
          </a:xfrm>
          <a:prstGeom prst="rect">
            <a:avLst/>
          </a:prstGeom>
          <a:noFill/>
        </p:spPr>
        <p:txBody>
          <a:bodyPr wrap="square" rtlCol="0" anchor="ctr" anchorCtr="0">
            <a:spAutoFit/>
          </a:bodyPr>
          <a:lstStyle>
            <a:defPPr>
              <a:defRPr lang="es-ES"/>
            </a:defPPr>
            <a:lvl1pPr algn="l" rtl="0" fontAlgn="base">
              <a:spcBef>
                <a:spcPct val="0"/>
              </a:spcBef>
              <a:spcAft>
                <a:spcPct val="0"/>
              </a:spcAft>
              <a:defRPr sz="2100" kern="1200">
                <a:solidFill>
                  <a:schemeClr val="tx1"/>
                </a:solidFill>
                <a:latin typeface="Arial" charset="0"/>
                <a:ea typeface="+mn-ea"/>
                <a:cs typeface="+mn-cs"/>
              </a:defRPr>
            </a:lvl1pPr>
            <a:lvl2pPr marL="457200" algn="l" rtl="0" fontAlgn="base">
              <a:spcBef>
                <a:spcPct val="0"/>
              </a:spcBef>
              <a:spcAft>
                <a:spcPct val="0"/>
              </a:spcAft>
              <a:defRPr sz="2100" kern="1200">
                <a:solidFill>
                  <a:schemeClr val="tx1"/>
                </a:solidFill>
                <a:latin typeface="Arial" charset="0"/>
                <a:ea typeface="+mn-ea"/>
                <a:cs typeface="+mn-cs"/>
              </a:defRPr>
            </a:lvl2pPr>
            <a:lvl3pPr marL="914400" algn="l" rtl="0" fontAlgn="base">
              <a:spcBef>
                <a:spcPct val="0"/>
              </a:spcBef>
              <a:spcAft>
                <a:spcPct val="0"/>
              </a:spcAft>
              <a:defRPr sz="2100" kern="1200">
                <a:solidFill>
                  <a:schemeClr val="tx1"/>
                </a:solidFill>
                <a:latin typeface="Arial" charset="0"/>
                <a:ea typeface="+mn-ea"/>
                <a:cs typeface="+mn-cs"/>
              </a:defRPr>
            </a:lvl3pPr>
            <a:lvl4pPr marL="1371600" algn="l" rtl="0" fontAlgn="base">
              <a:spcBef>
                <a:spcPct val="0"/>
              </a:spcBef>
              <a:spcAft>
                <a:spcPct val="0"/>
              </a:spcAft>
              <a:defRPr sz="2100" kern="1200">
                <a:solidFill>
                  <a:schemeClr val="tx1"/>
                </a:solidFill>
                <a:latin typeface="Arial" charset="0"/>
                <a:ea typeface="+mn-ea"/>
                <a:cs typeface="+mn-cs"/>
              </a:defRPr>
            </a:lvl4pPr>
            <a:lvl5pPr marL="1828800" algn="l"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a:lstStyle>
          <a:p>
            <a:fld id="{0D410EE2-5741-4205-8D70-5C7C7C3CCAED}" type="slidenum">
              <a:rPr lang="ca-ES" sz="1000" b="1" smtClean="0">
                <a:solidFill>
                  <a:schemeClr val="bg1"/>
                </a:solidFill>
              </a:rPr>
              <a:pPr/>
              <a:t>‹#›</a:t>
            </a:fld>
            <a:endParaRPr lang="ca-ES" sz="10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dt="0"/>
  <p:txStyles>
    <p:titleStyle>
      <a:lvl1pPr algn="ctr" defTabSz="1042988" rtl="0" fontAlgn="base">
        <a:spcBef>
          <a:spcPct val="0"/>
        </a:spcBef>
        <a:spcAft>
          <a:spcPct val="0"/>
        </a:spcAft>
        <a:defRPr sz="5000">
          <a:solidFill>
            <a:schemeClr val="tx2"/>
          </a:solidFill>
          <a:latin typeface="+mj-lt"/>
          <a:ea typeface="+mj-ea"/>
          <a:cs typeface="+mj-cs"/>
        </a:defRPr>
      </a:lvl1pPr>
      <a:lvl2pPr algn="ctr" defTabSz="1042988" rtl="0" fontAlgn="base">
        <a:spcBef>
          <a:spcPct val="0"/>
        </a:spcBef>
        <a:spcAft>
          <a:spcPct val="0"/>
        </a:spcAft>
        <a:defRPr sz="5000">
          <a:solidFill>
            <a:schemeClr val="tx2"/>
          </a:solidFill>
          <a:latin typeface="Arial" charset="0"/>
        </a:defRPr>
      </a:lvl2pPr>
      <a:lvl3pPr algn="ctr" defTabSz="1042988" rtl="0" fontAlgn="base">
        <a:spcBef>
          <a:spcPct val="0"/>
        </a:spcBef>
        <a:spcAft>
          <a:spcPct val="0"/>
        </a:spcAft>
        <a:defRPr sz="5000">
          <a:solidFill>
            <a:schemeClr val="tx2"/>
          </a:solidFill>
          <a:latin typeface="Arial" charset="0"/>
        </a:defRPr>
      </a:lvl3pPr>
      <a:lvl4pPr algn="ctr" defTabSz="1042988" rtl="0" fontAlgn="base">
        <a:spcBef>
          <a:spcPct val="0"/>
        </a:spcBef>
        <a:spcAft>
          <a:spcPct val="0"/>
        </a:spcAft>
        <a:defRPr sz="5000">
          <a:solidFill>
            <a:schemeClr val="tx2"/>
          </a:solidFill>
          <a:latin typeface="Arial" charset="0"/>
        </a:defRPr>
      </a:lvl4pPr>
      <a:lvl5pPr algn="ctr" defTabSz="1042988" rtl="0" fontAlgn="base">
        <a:spcBef>
          <a:spcPct val="0"/>
        </a:spcBef>
        <a:spcAft>
          <a:spcPct val="0"/>
        </a:spcAft>
        <a:defRPr sz="5000">
          <a:solidFill>
            <a:schemeClr val="tx2"/>
          </a:solidFill>
          <a:latin typeface="Arial" charset="0"/>
        </a:defRPr>
      </a:lvl5pPr>
      <a:lvl6pPr marL="457200" algn="ctr" defTabSz="1042988" rtl="0" fontAlgn="base">
        <a:spcBef>
          <a:spcPct val="0"/>
        </a:spcBef>
        <a:spcAft>
          <a:spcPct val="0"/>
        </a:spcAft>
        <a:defRPr sz="5000">
          <a:solidFill>
            <a:schemeClr val="tx2"/>
          </a:solidFill>
          <a:latin typeface="Arial" charset="0"/>
        </a:defRPr>
      </a:lvl6pPr>
      <a:lvl7pPr marL="914400" algn="ctr" defTabSz="1042988" rtl="0" fontAlgn="base">
        <a:spcBef>
          <a:spcPct val="0"/>
        </a:spcBef>
        <a:spcAft>
          <a:spcPct val="0"/>
        </a:spcAft>
        <a:defRPr sz="5000">
          <a:solidFill>
            <a:schemeClr val="tx2"/>
          </a:solidFill>
          <a:latin typeface="Arial" charset="0"/>
        </a:defRPr>
      </a:lvl7pPr>
      <a:lvl8pPr marL="1371600" algn="ctr" defTabSz="1042988" rtl="0" fontAlgn="base">
        <a:spcBef>
          <a:spcPct val="0"/>
        </a:spcBef>
        <a:spcAft>
          <a:spcPct val="0"/>
        </a:spcAft>
        <a:defRPr sz="5000">
          <a:solidFill>
            <a:schemeClr val="tx2"/>
          </a:solidFill>
          <a:latin typeface="Arial" charset="0"/>
        </a:defRPr>
      </a:lvl8pPr>
      <a:lvl9pPr marL="1828800" algn="ctr" defTabSz="1042988" rtl="0" fontAlgn="base">
        <a:spcBef>
          <a:spcPct val="0"/>
        </a:spcBef>
        <a:spcAft>
          <a:spcPct val="0"/>
        </a:spcAft>
        <a:defRPr sz="5000">
          <a:solidFill>
            <a:schemeClr val="tx2"/>
          </a:solidFill>
          <a:latin typeface="Arial" charset="0"/>
        </a:defRPr>
      </a:lvl9pPr>
    </p:titleStyle>
    <p:bodyStyle>
      <a:lvl1pPr marL="390525" indent="-390525" algn="l" defTabSz="1042988" rtl="0" fontAlgn="base">
        <a:spcBef>
          <a:spcPct val="20000"/>
        </a:spcBef>
        <a:spcAft>
          <a:spcPct val="0"/>
        </a:spcAft>
        <a:buChar char="•"/>
        <a:defRPr sz="3700">
          <a:solidFill>
            <a:schemeClr val="tx1"/>
          </a:solidFill>
          <a:latin typeface="+mn-lt"/>
          <a:ea typeface="+mn-ea"/>
          <a:cs typeface="+mn-cs"/>
        </a:defRPr>
      </a:lvl1pPr>
      <a:lvl2pPr marL="847725" indent="-325438" algn="l" defTabSz="1042988" rtl="0" fontAlgn="base">
        <a:spcBef>
          <a:spcPct val="20000"/>
        </a:spcBef>
        <a:spcAft>
          <a:spcPct val="0"/>
        </a:spcAft>
        <a:buChar char="–"/>
        <a:defRPr sz="3200">
          <a:solidFill>
            <a:schemeClr val="tx1"/>
          </a:solidFill>
          <a:latin typeface="+mn-lt"/>
        </a:defRPr>
      </a:lvl2pPr>
      <a:lvl3pPr marL="1303338" indent="-260350" algn="l" defTabSz="1042988" rtl="0" fontAlgn="base">
        <a:spcBef>
          <a:spcPct val="20000"/>
        </a:spcBef>
        <a:spcAft>
          <a:spcPct val="0"/>
        </a:spcAft>
        <a:buChar char="•"/>
        <a:defRPr sz="2700">
          <a:solidFill>
            <a:schemeClr val="tx1"/>
          </a:solidFill>
          <a:latin typeface="+mn-lt"/>
        </a:defRPr>
      </a:lvl3pPr>
      <a:lvl4pPr marL="1825625" indent="-260350" algn="l" defTabSz="1042988" rtl="0" fontAlgn="base">
        <a:spcBef>
          <a:spcPct val="20000"/>
        </a:spcBef>
        <a:spcAft>
          <a:spcPct val="0"/>
        </a:spcAft>
        <a:buChar char="–"/>
        <a:defRPr sz="2300">
          <a:solidFill>
            <a:schemeClr val="tx1"/>
          </a:solidFill>
          <a:latin typeface="+mn-lt"/>
        </a:defRPr>
      </a:lvl4pPr>
      <a:lvl5pPr marL="2344738" indent="-258763" algn="l" defTabSz="1042988" rtl="0" fontAlgn="base">
        <a:spcBef>
          <a:spcPct val="20000"/>
        </a:spcBef>
        <a:spcAft>
          <a:spcPct val="0"/>
        </a:spcAft>
        <a:buChar char="»"/>
        <a:defRPr sz="2300">
          <a:solidFill>
            <a:schemeClr val="tx1"/>
          </a:solidFill>
          <a:latin typeface="+mn-lt"/>
        </a:defRPr>
      </a:lvl5pPr>
      <a:lvl6pPr marL="2801938" indent="-258763" algn="l" defTabSz="1042988" rtl="0" fontAlgn="base">
        <a:spcBef>
          <a:spcPct val="20000"/>
        </a:spcBef>
        <a:spcAft>
          <a:spcPct val="0"/>
        </a:spcAft>
        <a:buChar char="»"/>
        <a:defRPr sz="2300">
          <a:solidFill>
            <a:schemeClr val="tx1"/>
          </a:solidFill>
          <a:latin typeface="+mn-lt"/>
        </a:defRPr>
      </a:lvl6pPr>
      <a:lvl7pPr marL="3259138" indent="-258763" algn="l" defTabSz="1042988" rtl="0" fontAlgn="base">
        <a:spcBef>
          <a:spcPct val="20000"/>
        </a:spcBef>
        <a:spcAft>
          <a:spcPct val="0"/>
        </a:spcAft>
        <a:buChar char="»"/>
        <a:defRPr sz="2300">
          <a:solidFill>
            <a:schemeClr val="tx1"/>
          </a:solidFill>
          <a:latin typeface="+mn-lt"/>
        </a:defRPr>
      </a:lvl7pPr>
      <a:lvl8pPr marL="3716338" indent="-258763" algn="l" defTabSz="1042988" rtl="0" fontAlgn="base">
        <a:spcBef>
          <a:spcPct val="20000"/>
        </a:spcBef>
        <a:spcAft>
          <a:spcPct val="0"/>
        </a:spcAft>
        <a:buChar char="»"/>
        <a:defRPr sz="2300">
          <a:solidFill>
            <a:schemeClr val="tx1"/>
          </a:solidFill>
          <a:latin typeface="+mn-lt"/>
        </a:defRPr>
      </a:lvl8pPr>
      <a:lvl9pPr marL="4173538" indent="-258763" algn="l" defTabSz="1042988" rtl="0" fontAlgn="base">
        <a:spcBef>
          <a:spcPct val="20000"/>
        </a:spcBef>
        <a:spcAft>
          <a:spcPct val="0"/>
        </a:spcAft>
        <a:buChar char="»"/>
        <a:defRPr sz="2300">
          <a:solidFill>
            <a:schemeClr val="tx1"/>
          </a:solidFill>
          <a:latin typeface="+mn-lt"/>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ctr" defTabSz="1042988" rtl="0" fontAlgn="base">
        <a:spcBef>
          <a:spcPct val="0"/>
        </a:spcBef>
        <a:spcAft>
          <a:spcPct val="0"/>
        </a:spcAft>
        <a:defRPr sz="5000">
          <a:solidFill>
            <a:schemeClr val="tx2"/>
          </a:solidFill>
          <a:latin typeface="+mj-lt"/>
          <a:ea typeface="+mj-ea"/>
          <a:cs typeface="+mj-cs"/>
        </a:defRPr>
      </a:lvl1pPr>
      <a:lvl2pPr algn="ctr" defTabSz="1042988" rtl="0" fontAlgn="base">
        <a:spcBef>
          <a:spcPct val="0"/>
        </a:spcBef>
        <a:spcAft>
          <a:spcPct val="0"/>
        </a:spcAft>
        <a:defRPr sz="5000">
          <a:solidFill>
            <a:schemeClr val="tx2"/>
          </a:solidFill>
          <a:latin typeface="Arial" charset="0"/>
        </a:defRPr>
      </a:lvl2pPr>
      <a:lvl3pPr algn="ctr" defTabSz="1042988" rtl="0" fontAlgn="base">
        <a:spcBef>
          <a:spcPct val="0"/>
        </a:spcBef>
        <a:spcAft>
          <a:spcPct val="0"/>
        </a:spcAft>
        <a:defRPr sz="5000">
          <a:solidFill>
            <a:schemeClr val="tx2"/>
          </a:solidFill>
          <a:latin typeface="Arial" charset="0"/>
        </a:defRPr>
      </a:lvl3pPr>
      <a:lvl4pPr algn="ctr" defTabSz="1042988" rtl="0" fontAlgn="base">
        <a:spcBef>
          <a:spcPct val="0"/>
        </a:spcBef>
        <a:spcAft>
          <a:spcPct val="0"/>
        </a:spcAft>
        <a:defRPr sz="5000">
          <a:solidFill>
            <a:schemeClr val="tx2"/>
          </a:solidFill>
          <a:latin typeface="Arial" charset="0"/>
        </a:defRPr>
      </a:lvl4pPr>
      <a:lvl5pPr algn="ctr" defTabSz="1042988" rtl="0" fontAlgn="base">
        <a:spcBef>
          <a:spcPct val="0"/>
        </a:spcBef>
        <a:spcAft>
          <a:spcPct val="0"/>
        </a:spcAft>
        <a:defRPr sz="5000">
          <a:solidFill>
            <a:schemeClr val="tx2"/>
          </a:solidFill>
          <a:latin typeface="Arial" charset="0"/>
        </a:defRPr>
      </a:lvl5pPr>
      <a:lvl6pPr marL="457200" algn="ctr" defTabSz="1042988" rtl="0" fontAlgn="base">
        <a:spcBef>
          <a:spcPct val="0"/>
        </a:spcBef>
        <a:spcAft>
          <a:spcPct val="0"/>
        </a:spcAft>
        <a:defRPr sz="5000">
          <a:solidFill>
            <a:schemeClr val="tx2"/>
          </a:solidFill>
          <a:latin typeface="Arial" charset="0"/>
        </a:defRPr>
      </a:lvl6pPr>
      <a:lvl7pPr marL="914400" algn="ctr" defTabSz="1042988" rtl="0" fontAlgn="base">
        <a:spcBef>
          <a:spcPct val="0"/>
        </a:spcBef>
        <a:spcAft>
          <a:spcPct val="0"/>
        </a:spcAft>
        <a:defRPr sz="5000">
          <a:solidFill>
            <a:schemeClr val="tx2"/>
          </a:solidFill>
          <a:latin typeface="Arial" charset="0"/>
        </a:defRPr>
      </a:lvl7pPr>
      <a:lvl8pPr marL="1371600" algn="ctr" defTabSz="1042988" rtl="0" fontAlgn="base">
        <a:spcBef>
          <a:spcPct val="0"/>
        </a:spcBef>
        <a:spcAft>
          <a:spcPct val="0"/>
        </a:spcAft>
        <a:defRPr sz="5000">
          <a:solidFill>
            <a:schemeClr val="tx2"/>
          </a:solidFill>
          <a:latin typeface="Arial" charset="0"/>
        </a:defRPr>
      </a:lvl8pPr>
      <a:lvl9pPr marL="1828800" algn="ctr" defTabSz="1042988" rtl="0" fontAlgn="base">
        <a:spcBef>
          <a:spcPct val="0"/>
        </a:spcBef>
        <a:spcAft>
          <a:spcPct val="0"/>
        </a:spcAft>
        <a:defRPr sz="5000">
          <a:solidFill>
            <a:schemeClr val="tx2"/>
          </a:solidFill>
          <a:latin typeface="Arial" charset="0"/>
        </a:defRPr>
      </a:lvl9pPr>
    </p:titleStyle>
    <p:bodyStyle>
      <a:lvl1pPr marL="390525" indent="-390525" algn="l" defTabSz="1042988" rtl="0" fontAlgn="base">
        <a:spcBef>
          <a:spcPct val="20000"/>
        </a:spcBef>
        <a:spcAft>
          <a:spcPct val="0"/>
        </a:spcAft>
        <a:buChar char="•"/>
        <a:defRPr sz="3700">
          <a:solidFill>
            <a:schemeClr val="tx1"/>
          </a:solidFill>
          <a:latin typeface="+mn-lt"/>
          <a:ea typeface="+mn-ea"/>
          <a:cs typeface="+mn-cs"/>
        </a:defRPr>
      </a:lvl1pPr>
      <a:lvl2pPr marL="847725" indent="-325438" algn="l" defTabSz="1042988" rtl="0" fontAlgn="base">
        <a:spcBef>
          <a:spcPct val="20000"/>
        </a:spcBef>
        <a:spcAft>
          <a:spcPct val="0"/>
        </a:spcAft>
        <a:buChar char="–"/>
        <a:defRPr sz="3200">
          <a:solidFill>
            <a:schemeClr val="tx1"/>
          </a:solidFill>
          <a:latin typeface="+mn-lt"/>
        </a:defRPr>
      </a:lvl2pPr>
      <a:lvl3pPr marL="1303338" indent="-260350" algn="l" defTabSz="1042988" rtl="0" fontAlgn="base">
        <a:spcBef>
          <a:spcPct val="20000"/>
        </a:spcBef>
        <a:spcAft>
          <a:spcPct val="0"/>
        </a:spcAft>
        <a:buChar char="•"/>
        <a:defRPr sz="2700">
          <a:solidFill>
            <a:schemeClr val="tx1"/>
          </a:solidFill>
          <a:latin typeface="+mn-lt"/>
        </a:defRPr>
      </a:lvl3pPr>
      <a:lvl4pPr marL="1825625" indent="-260350" algn="l" defTabSz="1042988" rtl="0" fontAlgn="base">
        <a:spcBef>
          <a:spcPct val="20000"/>
        </a:spcBef>
        <a:spcAft>
          <a:spcPct val="0"/>
        </a:spcAft>
        <a:buChar char="–"/>
        <a:defRPr sz="2300">
          <a:solidFill>
            <a:schemeClr val="tx1"/>
          </a:solidFill>
          <a:latin typeface="+mn-lt"/>
        </a:defRPr>
      </a:lvl4pPr>
      <a:lvl5pPr marL="2346325" indent="-260350" algn="l" defTabSz="1042988" rtl="0" fontAlgn="base">
        <a:spcBef>
          <a:spcPct val="20000"/>
        </a:spcBef>
        <a:spcAft>
          <a:spcPct val="0"/>
        </a:spcAft>
        <a:buChar char="»"/>
        <a:defRPr sz="2300">
          <a:solidFill>
            <a:schemeClr val="tx1"/>
          </a:solidFill>
          <a:latin typeface="+mn-lt"/>
        </a:defRPr>
      </a:lvl5pPr>
      <a:lvl6pPr marL="2803525" indent="-260350" algn="l" defTabSz="1042988" rtl="0" fontAlgn="base">
        <a:spcBef>
          <a:spcPct val="20000"/>
        </a:spcBef>
        <a:spcAft>
          <a:spcPct val="0"/>
        </a:spcAft>
        <a:buChar char="»"/>
        <a:defRPr sz="2300">
          <a:solidFill>
            <a:schemeClr val="tx1"/>
          </a:solidFill>
          <a:latin typeface="+mn-lt"/>
        </a:defRPr>
      </a:lvl6pPr>
      <a:lvl7pPr marL="3260725" indent="-260350" algn="l" defTabSz="1042988" rtl="0" fontAlgn="base">
        <a:spcBef>
          <a:spcPct val="20000"/>
        </a:spcBef>
        <a:spcAft>
          <a:spcPct val="0"/>
        </a:spcAft>
        <a:buChar char="»"/>
        <a:defRPr sz="2300">
          <a:solidFill>
            <a:schemeClr val="tx1"/>
          </a:solidFill>
          <a:latin typeface="+mn-lt"/>
        </a:defRPr>
      </a:lvl7pPr>
      <a:lvl8pPr marL="3717925" indent="-260350" algn="l" defTabSz="1042988" rtl="0" fontAlgn="base">
        <a:spcBef>
          <a:spcPct val="20000"/>
        </a:spcBef>
        <a:spcAft>
          <a:spcPct val="0"/>
        </a:spcAft>
        <a:buChar char="»"/>
        <a:defRPr sz="2300">
          <a:solidFill>
            <a:schemeClr val="tx1"/>
          </a:solidFill>
          <a:latin typeface="+mn-lt"/>
        </a:defRPr>
      </a:lvl8pPr>
      <a:lvl9pPr marL="4175125" indent="-260350" algn="l" defTabSz="1042988" rtl="0" fontAlgn="base">
        <a:spcBef>
          <a:spcPct val="20000"/>
        </a:spcBef>
        <a:spcAft>
          <a:spcPct val="0"/>
        </a:spcAft>
        <a:buChar char="»"/>
        <a:defRPr sz="2300">
          <a:solidFill>
            <a:schemeClr val="tx1"/>
          </a:solidFill>
          <a:latin typeface="+mn-lt"/>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tge 3" descr="PRESENTACIÓ_2014_Página_1.jpg"/>
          <p:cNvPicPr>
            <a:picLocks noChangeAspect="1"/>
          </p:cNvPicPr>
          <p:nvPr/>
        </p:nvPicPr>
        <p:blipFill>
          <a:blip r:embed="rId2" cstate="print"/>
          <a:stretch>
            <a:fillRect/>
          </a:stretch>
        </p:blipFill>
        <p:spPr>
          <a:xfrm>
            <a:off x="-17896" y="0"/>
            <a:ext cx="10711296" cy="756126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bwMode="auto">
          <a:xfrm>
            <a:off x="126120" y="1008323"/>
            <a:ext cx="10090150" cy="430212"/>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800" b="1" dirty="0" smtClean="0">
                <a:solidFill>
                  <a:schemeClr val="tx1"/>
                </a:solidFill>
              </a:rPr>
              <a:t>Evolució del deute públic (àmbit SEC)</a:t>
            </a:r>
          </a:p>
        </p:txBody>
      </p:sp>
      <p:sp>
        <p:nvSpPr>
          <p:cNvPr id="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6" name="Rectangle 5"/>
          <p:cNvSpPr>
            <a:spLocks noChangeArrowheads="1"/>
          </p:cNvSpPr>
          <p:nvPr/>
        </p:nvSpPr>
        <p:spPr bwMode="auto">
          <a:xfrm>
            <a:off x="234132" y="1440371"/>
            <a:ext cx="726079" cy="272792"/>
          </a:xfrm>
          <a:prstGeom prst="rect">
            <a:avLst/>
          </a:prstGeom>
          <a:noFill/>
          <a:ln w="9525">
            <a:noFill/>
            <a:miter lim="800000"/>
            <a:headEnd/>
            <a:tailEnd/>
          </a:ln>
        </p:spPr>
        <p:txBody>
          <a:bodyPr wrap="none" lIns="87272" tIns="43637" rIns="87272" bIns="43637" anchor="ctr">
            <a:spAutoFit/>
          </a:bodyPr>
          <a:lstStyle/>
          <a:p>
            <a:pPr defTabSz="1042988"/>
            <a:r>
              <a:rPr lang="fr-FR" sz="1200" dirty="0" err="1" smtClean="0">
                <a:solidFill>
                  <a:schemeClr val="tx2"/>
                </a:solidFill>
                <a:latin typeface="Arial Narrow" pitchFamily="34" charset="0"/>
              </a:rPr>
              <a:t>Deute</a:t>
            </a:r>
            <a:r>
              <a:rPr lang="fr-FR" sz="1200" dirty="0" smtClean="0">
                <a:solidFill>
                  <a:schemeClr val="tx2"/>
                </a:solidFill>
                <a:latin typeface="Arial Narrow" pitchFamily="34" charset="0"/>
              </a:rPr>
              <a:t> M</a:t>
            </a:r>
            <a:r>
              <a:rPr lang="fr-FR" sz="1200" dirty="0">
                <a:solidFill>
                  <a:schemeClr val="tx2"/>
                </a:solidFill>
                <a:latin typeface="Arial Narrow" pitchFamily="34" charset="0"/>
              </a:rPr>
              <a:t>€</a:t>
            </a:r>
            <a:endParaRPr lang="ca-ES" sz="1200" dirty="0">
              <a:solidFill>
                <a:schemeClr val="tx2"/>
              </a:solidFill>
              <a:latin typeface="Arial Narrow" pitchFamily="34" charset="0"/>
            </a:endParaRPr>
          </a:p>
        </p:txBody>
      </p:sp>
      <p:sp>
        <p:nvSpPr>
          <p:cNvPr id="12" name="Text Box 5"/>
          <p:cNvSpPr txBox="1">
            <a:spLocks noChangeArrowheads="1"/>
          </p:cNvSpPr>
          <p:nvPr/>
        </p:nvSpPr>
        <p:spPr bwMode="auto">
          <a:xfrm>
            <a:off x="306140" y="6516935"/>
            <a:ext cx="9577064" cy="269803"/>
          </a:xfrm>
          <a:prstGeom prst="rect">
            <a:avLst/>
          </a:prstGeom>
          <a:noFill/>
          <a:ln w="9525" algn="ctr">
            <a:noFill/>
            <a:miter lim="800000"/>
            <a:headEnd/>
            <a:tailEnd/>
          </a:ln>
        </p:spPr>
        <p:txBody>
          <a:bodyPr wrap="square" lIns="99551" tIns="49777" rIns="99551" bIns="49777">
            <a:spAutoFit/>
          </a:bodyPr>
          <a:lstStyle/>
          <a:p>
            <a:pPr defTabSz="995974">
              <a:spcBef>
                <a:spcPts val="0"/>
              </a:spcBef>
              <a:spcAft>
                <a:spcPts val="342"/>
              </a:spcAft>
            </a:pPr>
            <a:r>
              <a:rPr lang="ca-ES" sz="1100" dirty="0">
                <a:solidFill>
                  <a:srgbClr val="000000"/>
                </a:solidFill>
              </a:rPr>
              <a:t>Font: </a:t>
            </a:r>
            <a:r>
              <a:rPr lang="ca-ES" sz="1100" dirty="0" smtClean="0">
                <a:solidFill>
                  <a:srgbClr val="000000"/>
                </a:solidFill>
              </a:rPr>
              <a:t>Banc d’Espanya (2006-2012) i Departament d’Economia i Coneixement  (2013-2014)</a:t>
            </a:r>
            <a:endParaRPr lang="ca-ES" sz="1100" dirty="0">
              <a:solidFill>
                <a:srgbClr val="000000"/>
              </a:solidFill>
            </a:endParaRPr>
          </a:p>
        </p:txBody>
      </p:sp>
      <p:graphicFrame>
        <p:nvGraphicFramePr>
          <p:cNvPr id="15" name="14 Tabla"/>
          <p:cNvGraphicFramePr>
            <a:graphicFrameLocks noGrp="1"/>
          </p:cNvGraphicFramePr>
          <p:nvPr/>
        </p:nvGraphicFramePr>
        <p:xfrm>
          <a:off x="378148" y="6012879"/>
          <a:ext cx="9757084" cy="389463"/>
        </p:xfrm>
        <a:graphic>
          <a:graphicData uri="http://schemas.openxmlformats.org/drawingml/2006/table">
            <a:tbl>
              <a:tblPr/>
              <a:tblGrid>
                <a:gridCol w="9757084"/>
              </a:tblGrid>
              <a:tr h="389463">
                <a:tc>
                  <a:txBody>
                    <a:bodyPr/>
                    <a:lstStyle/>
                    <a:p>
                      <a:pPr algn="l" fontAlgn="b"/>
                      <a:r>
                        <a:rPr lang="ca-ES" sz="1100" b="0" i="0" u="none" strike="noStrike" baseline="30000" dirty="0">
                          <a:solidFill>
                            <a:srgbClr val="000000"/>
                          </a:solidFill>
                          <a:latin typeface="Arial"/>
                        </a:rPr>
                        <a:t>(1)</a:t>
                      </a:r>
                      <a:r>
                        <a:rPr lang="ca-ES" sz="1100" b="0" i="0" u="none" strike="noStrike" dirty="0">
                          <a:solidFill>
                            <a:srgbClr val="000000"/>
                          </a:solidFill>
                          <a:latin typeface="Arial"/>
                        </a:rPr>
                        <a:t> </a:t>
                      </a:r>
                      <a:r>
                        <a:rPr lang="ca-ES" sz="1100" b="0" i="0" u="none" strike="noStrike" dirty="0" smtClean="0">
                          <a:solidFill>
                            <a:srgbClr val="000000"/>
                          </a:solidFill>
                          <a:latin typeface="+mn-lt"/>
                        </a:rPr>
                        <a:t>Inclou, en termes acumulats, </a:t>
                      </a:r>
                      <a:r>
                        <a:rPr lang="ca-ES" sz="1100" b="0" i="0" u="none" strike="noStrike" dirty="0" smtClean="0">
                          <a:solidFill>
                            <a:srgbClr val="000000"/>
                          </a:solidFill>
                          <a:latin typeface="Arial"/>
                        </a:rPr>
                        <a:t>els canvis en </a:t>
                      </a:r>
                      <a:r>
                        <a:rPr lang="ca-ES" sz="1100" b="0" i="0" u="none" strike="noStrike" dirty="0">
                          <a:solidFill>
                            <a:srgbClr val="000000"/>
                          </a:solidFill>
                          <a:latin typeface="Arial"/>
                        </a:rPr>
                        <a:t>el perímetre d'entitats classificades com a </a:t>
                      </a:r>
                      <a:r>
                        <a:rPr lang="ca-ES" sz="1100" b="0" i="0" u="none" strike="noStrike" dirty="0" err="1">
                          <a:solidFill>
                            <a:srgbClr val="000000"/>
                          </a:solidFill>
                          <a:latin typeface="Arial"/>
                        </a:rPr>
                        <a:t>AP-SEC</a:t>
                      </a:r>
                      <a:r>
                        <a:rPr lang="ca-ES" sz="1100" b="0" i="0" u="none" strike="noStrike" dirty="0">
                          <a:solidFill>
                            <a:srgbClr val="000000"/>
                          </a:solidFill>
                          <a:latin typeface="Arial"/>
                        </a:rPr>
                        <a:t> GC i els nous conceptes de deute (operacions de </a:t>
                      </a:r>
                      <a:r>
                        <a:rPr lang="ca-ES" sz="1100" b="0" i="0" u="none" strike="noStrike" dirty="0" err="1">
                          <a:solidFill>
                            <a:srgbClr val="000000"/>
                          </a:solidFill>
                          <a:latin typeface="Arial"/>
                        </a:rPr>
                        <a:t>confirming</a:t>
                      </a:r>
                      <a:r>
                        <a:rPr lang="ca-ES" sz="1100" b="0" i="0" u="none" strike="noStrike" dirty="0">
                          <a:solidFill>
                            <a:srgbClr val="000000"/>
                          </a:solidFill>
                          <a:latin typeface="Arial"/>
                        </a:rPr>
                        <a:t> i deute amb societats mercantils per col·laboracions </a:t>
                      </a:r>
                      <a:r>
                        <a:rPr lang="ca-ES" sz="1100" b="0" i="0" u="none" strike="noStrike" dirty="0" err="1" smtClean="0">
                          <a:solidFill>
                            <a:srgbClr val="000000"/>
                          </a:solidFill>
                          <a:latin typeface="Arial"/>
                        </a:rPr>
                        <a:t>público-privades</a:t>
                      </a:r>
                      <a:r>
                        <a:rPr lang="ca-ES" sz="1100" b="0" i="0" u="none" strike="noStrike" dirty="0" smtClean="0">
                          <a:solidFill>
                            <a:srgbClr val="000000"/>
                          </a:solidFill>
                          <a:latin typeface="Arial"/>
                        </a:rPr>
                        <a:t>).</a:t>
                      </a:r>
                      <a:endParaRPr lang="ca-ES" sz="1100" b="0" i="0" u="none" strike="noStrike" dirty="0">
                        <a:solidFill>
                          <a:srgbClr val="000000"/>
                        </a:solidFill>
                        <a:latin typeface="Arial"/>
                      </a:endParaRPr>
                    </a:p>
                  </a:txBody>
                  <a:tcPr marL="0" marR="0" marT="0" marB="0" anchor="b">
                    <a:lnL>
                      <a:noFill/>
                    </a:lnL>
                    <a:lnR>
                      <a:noFill/>
                    </a:lnR>
                    <a:lnT>
                      <a:noFill/>
                    </a:lnT>
                    <a:lnB>
                      <a:noFill/>
                    </a:lnB>
                  </a:tcPr>
                </a:tc>
              </a:tr>
            </a:tbl>
          </a:graphicData>
        </a:graphic>
      </p:graphicFrame>
      <p:graphicFrame>
        <p:nvGraphicFramePr>
          <p:cNvPr id="11" name="Gràfic 10"/>
          <p:cNvGraphicFramePr/>
          <p:nvPr/>
        </p:nvGraphicFramePr>
        <p:xfrm>
          <a:off x="627063" y="1646190"/>
          <a:ext cx="9439273" cy="426888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98128" y="944609"/>
            <a:ext cx="10333347" cy="770998"/>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400" b="1" dirty="0" smtClean="0"/>
              <a:t>Compromís amb la reducció del dèficit, però amb voluntat que sigui assumible per la ciutadania</a:t>
            </a:r>
          </a:p>
        </p:txBody>
      </p:sp>
      <p:sp>
        <p:nvSpPr>
          <p:cNvPr id="6" name="Rectangle 3"/>
          <p:cNvSpPr>
            <a:spLocks noChangeArrowheads="1"/>
          </p:cNvSpPr>
          <p:nvPr/>
        </p:nvSpPr>
        <p:spPr bwMode="auto">
          <a:xfrm>
            <a:off x="342144" y="1692399"/>
            <a:ext cx="3703240" cy="272792"/>
          </a:xfrm>
          <a:prstGeom prst="rect">
            <a:avLst/>
          </a:prstGeom>
          <a:noFill/>
          <a:ln w="9525">
            <a:noFill/>
            <a:miter lim="800000"/>
            <a:headEnd/>
            <a:tailEnd/>
          </a:ln>
        </p:spPr>
        <p:txBody>
          <a:bodyPr wrap="none" lIns="87272" tIns="43637" rIns="87272" bIns="43637" anchor="ctr">
            <a:spAutoFit/>
          </a:bodyPr>
          <a:lstStyle/>
          <a:p>
            <a:pPr defTabSz="1042988"/>
            <a:r>
              <a:rPr lang="ca-ES" sz="1200" dirty="0">
                <a:latin typeface="Arial Narrow" pitchFamily="34" charset="0"/>
              </a:rPr>
              <a:t>Valors de </a:t>
            </a:r>
            <a:r>
              <a:rPr lang="ca-ES" sz="1200" dirty="0" smtClean="0">
                <a:latin typeface="Arial Narrow" pitchFamily="34" charset="0"/>
              </a:rPr>
              <a:t>dèficit no financer </a:t>
            </a:r>
            <a:r>
              <a:rPr lang="ca-ES" sz="1200" dirty="0">
                <a:latin typeface="Arial Narrow" pitchFamily="34" charset="0"/>
              </a:rPr>
              <a:t>en % sobre el PIB en termes SEC </a:t>
            </a:r>
          </a:p>
        </p:txBody>
      </p:sp>
      <p:sp>
        <p:nvSpPr>
          <p:cNvPr id="11" name="Text Box 5"/>
          <p:cNvSpPr txBox="1">
            <a:spLocks noChangeArrowheads="1"/>
          </p:cNvSpPr>
          <p:nvPr/>
        </p:nvSpPr>
        <p:spPr bwMode="auto">
          <a:xfrm>
            <a:off x="198128" y="6372919"/>
            <a:ext cx="2952328" cy="323464"/>
          </a:xfrm>
          <a:prstGeom prst="rect">
            <a:avLst/>
          </a:prstGeom>
          <a:noFill/>
          <a:ln w="9525" algn="ctr">
            <a:noFill/>
            <a:miter lim="800000"/>
            <a:headEnd/>
            <a:tailEnd/>
          </a:ln>
        </p:spPr>
        <p:txBody>
          <a:bodyPr wrap="square" lIns="76494" tIns="38248" rIns="76494" bIns="38248">
            <a:spAutoFit/>
          </a:bodyPr>
          <a:lstStyle/>
          <a:p>
            <a:pPr algn="l" defTabSz="765294">
              <a:lnSpc>
                <a:spcPct val="75000"/>
              </a:lnSpc>
              <a:spcBef>
                <a:spcPct val="50000"/>
              </a:spcBef>
            </a:pPr>
            <a:endParaRPr lang="es-ES" sz="800" dirty="0" smtClean="0">
              <a:solidFill>
                <a:srgbClr val="000000"/>
              </a:solidFill>
            </a:endParaRPr>
          </a:p>
          <a:p>
            <a:pPr algn="l" defTabSz="765294">
              <a:lnSpc>
                <a:spcPct val="75000"/>
              </a:lnSpc>
              <a:spcBef>
                <a:spcPct val="50000"/>
              </a:spcBef>
            </a:pPr>
            <a:endParaRPr lang="ca-ES" sz="800" dirty="0">
              <a:solidFill>
                <a:srgbClr val="000000"/>
              </a:solidFill>
            </a:endParaRPr>
          </a:p>
        </p:txBody>
      </p:sp>
      <p:sp>
        <p:nvSpPr>
          <p:cNvPr id="12"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9" name="Rectangle 8"/>
          <p:cNvSpPr/>
          <p:nvPr/>
        </p:nvSpPr>
        <p:spPr>
          <a:xfrm>
            <a:off x="306140" y="6444927"/>
            <a:ext cx="3384376" cy="246221"/>
          </a:xfrm>
          <a:prstGeom prst="rect">
            <a:avLst/>
          </a:prstGeom>
        </p:spPr>
        <p:txBody>
          <a:bodyPr wrap="square">
            <a:spAutoFit/>
          </a:bodyPr>
          <a:lstStyle/>
          <a:p>
            <a:pPr fontAlgn="b"/>
            <a:r>
              <a:rPr lang="ca-ES" sz="1000" dirty="0" smtClean="0">
                <a:latin typeface="+mn-lt"/>
              </a:rPr>
              <a:t>Nota: Vegeu nota pàgina 9.</a:t>
            </a:r>
            <a:endParaRPr lang="ca-ES" sz="1000" dirty="0">
              <a:latin typeface="+mn-lt"/>
            </a:endParaRPr>
          </a:p>
        </p:txBody>
      </p:sp>
      <p:sp>
        <p:nvSpPr>
          <p:cNvPr id="13" name="Text Box 5"/>
          <p:cNvSpPr txBox="1">
            <a:spLocks noChangeArrowheads="1"/>
          </p:cNvSpPr>
          <p:nvPr/>
        </p:nvSpPr>
        <p:spPr bwMode="auto">
          <a:xfrm>
            <a:off x="297196" y="6624947"/>
            <a:ext cx="3465328" cy="254414"/>
          </a:xfrm>
          <a:prstGeom prst="rect">
            <a:avLst/>
          </a:prstGeom>
          <a:noFill/>
          <a:ln w="9525" algn="ctr">
            <a:noFill/>
            <a:miter lim="800000"/>
            <a:headEnd/>
            <a:tailEnd/>
          </a:ln>
        </p:spPr>
        <p:txBody>
          <a:bodyPr wrap="square" lIns="99551" tIns="49777" rIns="99551" bIns="49777">
            <a:spAutoFit/>
          </a:bodyPr>
          <a:lstStyle/>
          <a:p>
            <a:pPr defTabSz="995974">
              <a:spcBef>
                <a:spcPts val="0"/>
              </a:spcBef>
              <a:spcAft>
                <a:spcPts val="342"/>
              </a:spcAft>
            </a:pPr>
            <a:r>
              <a:rPr lang="ca-ES" sz="1000" dirty="0">
                <a:solidFill>
                  <a:srgbClr val="000000"/>
                </a:solidFill>
              </a:rPr>
              <a:t>Font: </a:t>
            </a:r>
            <a:r>
              <a:rPr lang="ca-ES" sz="1000" dirty="0" smtClean="0">
                <a:solidFill>
                  <a:srgbClr val="000000"/>
                </a:solidFill>
              </a:rPr>
              <a:t>Departament d’Economia i Coneixement  i INE</a:t>
            </a:r>
            <a:endParaRPr lang="ca-ES" sz="1000" dirty="0">
              <a:solidFill>
                <a:srgbClr val="000000"/>
              </a:solidFill>
            </a:endParaRPr>
          </a:p>
        </p:txBody>
      </p:sp>
      <p:graphicFrame>
        <p:nvGraphicFramePr>
          <p:cNvPr id="15" name="14 Tabla"/>
          <p:cNvGraphicFramePr>
            <a:graphicFrameLocks noGrp="1"/>
          </p:cNvGraphicFramePr>
          <p:nvPr/>
        </p:nvGraphicFramePr>
        <p:xfrm>
          <a:off x="774192" y="6012879"/>
          <a:ext cx="8208910" cy="180020"/>
        </p:xfrm>
        <a:graphic>
          <a:graphicData uri="http://schemas.openxmlformats.org/drawingml/2006/table">
            <a:tbl>
              <a:tblPr/>
              <a:tblGrid>
                <a:gridCol w="162553"/>
                <a:gridCol w="97531"/>
                <a:gridCol w="3121012"/>
                <a:gridCol w="113787"/>
                <a:gridCol w="162553"/>
                <a:gridCol w="97531"/>
                <a:gridCol w="3121012"/>
                <a:gridCol w="97531"/>
                <a:gridCol w="162553"/>
                <a:gridCol w="97531"/>
                <a:gridCol w="975316"/>
              </a:tblGrid>
              <a:tr h="180020">
                <a:tc>
                  <a:txBody>
                    <a:bodyPr/>
                    <a:lstStyle/>
                    <a:p>
                      <a:pPr algn="l" fontAlgn="b"/>
                      <a:r>
                        <a:rPr lang="ca-ES" sz="1000" b="0" i="0" u="none" strike="noStrike" dirty="0">
                          <a:solidFill>
                            <a:srgbClr val="000000"/>
                          </a:solidFill>
                          <a:latin typeface="Arial"/>
                        </a:rPr>
                        <a:t> </a:t>
                      </a:r>
                    </a:p>
                  </a:txBody>
                  <a:tcPr marL="0" marR="0" marT="0" marB="0" anchor="b">
                    <a:lnL>
                      <a:noFill/>
                    </a:lnL>
                    <a:lnR>
                      <a:noFill/>
                    </a:lnR>
                    <a:lnT>
                      <a:noFill/>
                    </a:lnT>
                    <a:lnB>
                      <a:noFill/>
                    </a:lnB>
                    <a:solidFill>
                      <a:srgbClr val="75923C"/>
                    </a:solidFill>
                  </a:tcPr>
                </a:tc>
                <a:tc>
                  <a:txBody>
                    <a:bodyPr/>
                    <a:lstStyle/>
                    <a:p>
                      <a:pPr algn="l" fontAlgn="b"/>
                      <a:endParaRPr lang="ca-ES" sz="10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es-ES" sz="1000" b="0" i="0" u="none" strike="noStrike" dirty="0" err="1">
                          <a:solidFill>
                            <a:srgbClr val="000000"/>
                          </a:solidFill>
                          <a:latin typeface="Arial"/>
                        </a:rPr>
                        <a:t>Dèficit</a:t>
                      </a:r>
                      <a:r>
                        <a:rPr lang="es-ES" sz="1000" b="0" i="0" u="none" strike="noStrike" dirty="0">
                          <a:solidFill>
                            <a:srgbClr val="000000"/>
                          </a:solidFill>
                          <a:latin typeface="Arial"/>
                        </a:rPr>
                        <a:t> </a:t>
                      </a:r>
                      <a:r>
                        <a:rPr lang="es-ES" sz="1000" b="0" i="0" u="none" strike="noStrike" dirty="0" err="1">
                          <a:solidFill>
                            <a:srgbClr val="000000"/>
                          </a:solidFill>
                          <a:latin typeface="Arial"/>
                        </a:rPr>
                        <a:t>abans</a:t>
                      </a:r>
                      <a:r>
                        <a:rPr lang="es-ES" sz="1000" b="0" i="0" u="none" strike="noStrike" dirty="0">
                          <a:solidFill>
                            <a:srgbClr val="000000"/>
                          </a:solidFill>
                          <a:latin typeface="Arial"/>
                        </a:rPr>
                        <a:t> </a:t>
                      </a:r>
                      <a:r>
                        <a:rPr lang="es-ES" sz="1000" b="0" i="0" u="none" strike="noStrike" dirty="0" err="1">
                          <a:solidFill>
                            <a:srgbClr val="000000"/>
                          </a:solidFill>
                          <a:latin typeface="Arial"/>
                        </a:rPr>
                        <a:t>inici</a:t>
                      </a:r>
                      <a:r>
                        <a:rPr lang="es-ES" sz="1000" b="0" i="0" u="none" strike="noStrike" dirty="0">
                          <a:solidFill>
                            <a:srgbClr val="000000"/>
                          </a:solidFill>
                          <a:latin typeface="Arial"/>
                        </a:rPr>
                        <a:t> del </a:t>
                      </a:r>
                      <a:r>
                        <a:rPr lang="es-ES" sz="1000" b="0" i="0" u="none" strike="noStrike" dirty="0" err="1">
                          <a:solidFill>
                            <a:srgbClr val="000000"/>
                          </a:solidFill>
                          <a:latin typeface="Arial"/>
                        </a:rPr>
                        <a:t>procés</a:t>
                      </a:r>
                      <a:r>
                        <a:rPr lang="es-ES" sz="1000" b="0" i="0" u="none" strike="noStrike" dirty="0">
                          <a:solidFill>
                            <a:srgbClr val="000000"/>
                          </a:solidFill>
                          <a:latin typeface="Arial"/>
                        </a:rPr>
                        <a:t> de </a:t>
                      </a:r>
                      <a:r>
                        <a:rPr lang="es-ES" sz="1000" b="0" i="0" u="none" strike="noStrike" dirty="0" err="1">
                          <a:solidFill>
                            <a:srgbClr val="000000"/>
                          </a:solidFill>
                          <a:latin typeface="Arial"/>
                        </a:rPr>
                        <a:t>consolidació</a:t>
                      </a:r>
                      <a:r>
                        <a:rPr lang="es-ES" sz="1000" b="0" i="0" u="none" strike="noStrike" dirty="0">
                          <a:solidFill>
                            <a:srgbClr val="000000"/>
                          </a:solidFill>
                          <a:latin typeface="Arial"/>
                        </a:rPr>
                        <a:t> fiscal</a:t>
                      </a:r>
                    </a:p>
                  </a:txBody>
                  <a:tcPr marL="0" marR="0" marT="0" marB="0" anchor="b">
                    <a:lnL>
                      <a:noFill/>
                    </a:lnL>
                    <a:lnR>
                      <a:noFill/>
                    </a:lnR>
                    <a:lnT>
                      <a:noFill/>
                    </a:lnT>
                    <a:lnB>
                      <a:noFill/>
                    </a:lnB>
                  </a:tcPr>
                </a:tc>
                <a:tc>
                  <a:txBody>
                    <a:bodyPr/>
                    <a:lstStyle/>
                    <a:p>
                      <a:pPr algn="l" fontAlgn="b"/>
                      <a:endParaRPr lang="ca-ES" sz="10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000" b="0" i="0" u="none" strike="noStrike">
                          <a:solidFill>
                            <a:srgbClr val="000000"/>
                          </a:solidFill>
                          <a:latin typeface="Arial"/>
                        </a:rPr>
                        <a:t> </a:t>
                      </a:r>
                    </a:p>
                  </a:txBody>
                  <a:tcPr marL="0" marR="0" marT="0" marB="0" anchor="b">
                    <a:lnL>
                      <a:noFill/>
                    </a:lnL>
                    <a:lnR>
                      <a:noFill/>
                    </a:lnR>
                    <a:lnT>
                      <a:noFill/>
                    </a:lnT>
                    <a:lnB>
                      <a:noFill/>
                    </a:lnB>
                    <a:solidFill>
                      <a:srgbClr val="FA6E00"/>
                    </a:solidFill>
                  </a:tcPr>
                </a:tc>
                <a:tc>
                  <a:txBody>
                    <a:bodyPr/>
                    <a:lstStyle/>
                    <a:p>
                      <a:pPr algn="l" fontAlgn="b"/>
                      <a:endParaRPr lang="ca-ES" sz="10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es-ES" sz="1000" b="0" i="0" u="none" strike="noStrike" dirty="0" err="1">
                          <a:solidFill>
                            <a:srgbClr val="000000"/>
                          </a:solidFill>
                          <a:latin typeface="Arial"/>
                        </a:rPr>
                        <a:t>Dèficit</a:t>
                      </a:r>
                      <a:r>
                        <a:rPr lang="es-ES" sz="1000" b="0" i="0" u="none" strike="noStrike" dirty="0">
                          <a:solidFill>
                            <a:srgbClr val="000000"/>
                          </a:solidFill>
                          <a:latin typeface="Arial"/>
                        </a:rPr>
                        <a:t> un </a:t>
                      </a:r>
                      <a:r>
                        <a:rPr lang="es-ES" sz="1000" b="0" i="0" u="none" strike="noStrike" dirty="0" err="1">
                          <a:solidFill>
                            <a:srgbClr val="000000"/>
                          </a:solidFill>
                          <a:latin typeface="Arial"/>
                        </a:rPr>
                        <a:t>cop</a:t>
                      </a:r>
                      <a:r>
                        <a:rPr lang="es-ES" sz="1000" b="0" i="0" u="none" strike="noStrike" dirty="0">
                          <a:solidFill>
                            <a:srgbClr val="000000"/>
                          </a:solidFill>
                          <a:latin typeface="Arial"/>
                        </a:rPr>
                        <a:t> </a:t>
                      </a:r>
                      <a:r>
                        <a:rPr lang="es-ES" sz="1000" b="0" i="0" u="none" strike="noStrike" dirty="0" err="1">
                          <a:solidFill>
                            <a:srgbClr val="000000"/>
                          </a:solidFill>
                          <a:latin typeface="Arial"/>
                        </a:rPr>
                        <a:t>iniciat</a:t>
                      </a:r>
                      <a:r>
                        <a:rPr lang="es-ES" sz="1000" b="0" i="0" u="none" strike="noStrike" dirty="0">
                          <a:solidFill>
                            <a:srgbClr val="000000"/>
                          </a:solidFill>
                          <a:latin typeface="Arial"/>
                        </a:rPr>
                        <a:t> el </a:t>
                      </a:r>
                      <a:r>
                        <a:rPr lang="es-ES" sz="1000" b="0" i="0" u="none" strike="noStrike" dirty="0" err="1">
                          <a:solidFill>
                            <a:srgbClr val="000000"/>
                          </a:solidFill>
                          <a:latin typeface="Arial"/>
                        </a:rPr>
                        <a:t>procés</a:t>
                      </a:r>
                      <a:r>
                        <a:rPr lang="es-ES" sz="1000" b="0" i="0" u="none" strike="noStrike" dirty="0">
                          <a:solidFill>
                            <a:srgbClr val="000000"/>
                          </a:solidFill>
                          <a:latin typeface="Arial"/>
                        </a:rPr>
                        <a:t> de </a:t>
                      </a:r>
                      <a:r>
                        <a:rPr lang="es-ES" sz="1000" b="0" i="0" u="none" strike="noStrike" dirty="0" err="1">
                          <a:solidFill>
                            <a:srgbClr val="000000"/>
                          </a:solidFill>
                          <a:latin typeface="Arial"/>
                        </a:rPr>
                        <a:t>consolidació</a:t>
                      </a:r>
                      <a:r>
                        <a:rPr lang="es-ES" sz="1000" b="0" i="0" u="none" strike="noStrike" dirty="0">
                          <a:solidFill>
                            <a:srgbClr val="000000"/>
                          </a:solidFill>
                          <a:latin typeface="Arial"/>
                        </a:rPr>
                        <a:t> fiscal</a:t>
                      </a:r>
                    </a:p>
                  </a:txBody>
                  <a:tcPr marL="0" marR="0" marT="0" marB="0" anchor="b">
                    <a:lnL>
                      <a:noFill/>
                    </a:lnL>
                    <a:lnR>
                      <a:noFill/>
                    </a:lnR>
                    <a:lnT>
                      <a:noFill/>
                    </a:lnT>
                    <a:lnB>
                      <a:noFill/>
                    </a:lnB>
                  </a:tcPr>
                </a:tc>
                <a:tc>
                  <a:txBody>
                    <a:bodyPr/>
                    <a:lstStyle/>
                    <a:p>
                      <a:pPr algn="l" fontAlgn="b"/>
                      <a:endParaRPr lang="ca-ES" sz="10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000" b="0" i="0" u="none" strike="noStrike">
                          <a:solidFill>
                            <a:srgbClr val="000000"/>
                          </a:solidFill>
                          <a:latin typeface="Arial"/>
                        </a:rPr>
                        <a:t> </a:t>
                      </a:r>
                    </a:p>
                  </a:txBody>
                  <a:tcPr marL="0" marR="0" marT="0" marB="0" anchor="b">
                    <a:lnL>
                      <a:noFill/>
                    </a:lnL>
                    <a:lnR>
                      <a:noFill/>
                    </a:lnR>
                    <a:lnT>
                      <a:noFill/>
                    </a:lnT>
                    <a:lnB>
                      <a:noFill/>
                    </a:lnB>
                    <a:solidFill>
                      <a:srgbClr val="CCC0DA"/>
                    </a:solidFill>
                  </a:tcPr>
                </a:tc>
                <a:tc>
                  <a:txBody>
                    <a:bodyPr/>
                    <a:lstStyle/>
                    <a:p>
                      <a:pPr algn="l" fontAlgn="b"/>
                      <a:endParaRPr lang="ca-ES" sz="10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000" b="0" i="0" u="none" strike="noStrike" dirty="0">
                          <a:solidFill>
                            <a:srgbClr val="000000"/>
                          </a:solidFill>
                          <a:latin typeface="Arial"/>
                        </a:rPr>
                        <a:t>Dèficit primari</a:t>
                      </a:r>
                    </a:p>
                  </a:txBody>
                  <a:tcPr marL="0" marR="0" marT="0" marB="0" anchor="b">
                    <a:lnL>
                      <a:noFill/>
                    </a:lnL>
                    <a:lnR>
                      <a:noFill/>
                    </a:lnR>
                    <a:lnT>
                      <a:noFill/>
                    </a:lnT>
                    <a:lnB>
                      <a:noFill/>
                    </a:lnB>
                  </a:tcPr>
                </a:tc>
              </a:tr>
            </a:tbl>
          </a:graphicData>
        </a:graphic>
      </p:graphicFrame>
      <p:graphicFrame>
        <p:nvGraphicFramePr>
          <p:cNvPr id="10" name="Gràfic 9"/>
          <p:cNvGraphicFramePr/>
          <p:nvPr/>
        </p:nvGraphicFramePr>
        <p:xfrm>
          <a:off x="738188" y="2016435"/>
          <a:ext cx="8172908" cy="3960440"/>
        </p:xfrm>
        <a:graphic>
          <a:graphicData uri="http://schemas.openxmlformats.org/drawingml/2006/chart">
            <c:chart xmlns:c="http://schemas.openxmlformats.org/drawingml/2006/chart" xmlns:r="http://schemas.openxmlformats.org/officeDocument/2006/relationships" r:id="rId2"/>
          </a:graphicData>
        </a:graphic>
      </p:graphicFrame>
      <p:sp>
        <p:nvSpPr>
          <p:cNvPr id="14" name="13 CuadroTexto"/>
          <p:cNvSpPr txBox="1"/>
          <p:nvPr/>
        </p:nvSpPr>
        <p:spPr>
          <a:xfrm>
            <a:off x="3978548" y="6408923"/>
            <a:ext cx="5832648" cy="307777"/>
          </a:xfrm>
          <a:prstGeom prst="rect">
            <a:avLst/>
          </a:prstGeom>
          <a:noFill/>
          <a:ln>
            <a:solidFill>
              <a:schemeClr val="tx1"/>
            </a:solidFill>
          </a:ln>
          <a:scene3d>
            <a:camera prst="orthographicFront"/>
            <a:lightRig rig="threePt" dir="t"/>
          </a:scene3d>
          <a:sp3d>
            <a:bevelT/>
          </a:sp3d>
        </p:spPr>
        <p:txBody>
          <a:bodyPr wrap="square" rtlCol="0">
            <a:spAutoFit/>
          </a:bodyPr>
          <a:lstStyle/>
          <a:p>
            <a:r>
              <a:rPr lang="ca-ES" sz="1400" dirty="0" smtClean="0"/>
              <a:t>El </a:t>
            </a:r>
            <a:r>
              <a:rPr lang="ca-ES" sz="1400" b="1" dirty="0" smtClean="0"/>
              <a:t>dèficit primari </a:t>
            </a:r>
            <a:r>
              <a:rPr lang="ca-ES" sz="1400" dirty="0" smtClean="0"/>
              <a:t>és el dèficit abans d’atendre els interessos del deute</a:t>
            </a:r>
            <a:endParaRPr lang="ca-E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88729" y="936315"/>
            <a:ext cx="10399713" cy="430212"/>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600" b="1" dirty="0" smtClean="0"/>
              <a:t>Previsió de reducció del dèficit i assoliment de superàvit primari</a:t>
            </a:r>
            <a:r>
              <a:rPr lang="ca-ES" sz="2800" b="1" dirty="0" smtClean="0"/>
              <a:t/>
            </a:r>
            <a:br>
              <a:rPr lang="ca-ES" sz="2800" b="1" dirty="0" smtClean="0"/>
            </a:br>
            <a:endParaRPr lang="ca-ES" sz="2800" b="1" baseline="30000" dirty="0" smtClean="0"/>
          </a:p>
        </p:txBody>
      </p:sp>
      <p:sp>
        <p:nvSpPr>
          <p:cNvPr id="6" name="Rectangle 3"/>
          <p:cNvSpPr>
            <a:spLocks noChangeArrowheads="1"/>
          </p:cNvSpPr>
          <p:nvPr/>
        </p:nvSpPr>
        <p:spPr bwMode="auto">
          <a:xfrm>
            <a:off x="217530" y="1494615"/>
            <a:ext cx="985766" cy="272792"/>
          </a:xfrm>
          <a:prstGeom prst="rect">
            <a:avLst/>
          </a:prstGeom>
          <a:noFill/>
          <a:ln w="9525">
            <a:noFill/>
            <a:miter lim="800000"/>
            <a:headEnd/>
            <a:tailEnd/>
          </a:ln>
        </p:spPr>
        <p:txBody>
          <a:bodyPr wrap="none" lIns="87272" tIns="43637" rIns="87272" bIns="43637" anchor="ctr">
            <a:spAutoFit/>
          </a:bodyPr>
          <a:lstStyle/>
          <a:p>
            <a:pPr defTabSz="1042988"/>
            <a:r>
              <a:rPr lang="fr-FR" sz="1200" dirty="0" smtClean="0">
                <a:solidFill>
                  <a:schemeClr val="tx2"/>
                </a:solidFill>
                <a:latin typeface="Arial Narrow" pitchFamily="34" charset="0"/>
              </a:rPr>
              <a:t>Imports en </a:t>
            </a:r>
            <a:r>
              <a:rPr lang="fr-FR" sz="1200" dirty="0">
                <a:solidFill>
                  <a:schemeClr val="tx2"/>
                </a:solidFill>
                <a:latin typeface="Arial Narrow" pitchFamily="34" charset="0"/>
              </a:rPr>
              <a:t>M€</a:t>
            </a:r>
            <a:endParaRPr lang="ca-ES" sz="1200" dirty="0">
              <a:solidFill>
                <a:schemeClr val="tx2"/>
              </a:solidFill>
              <a:latin typeface="Arial Narrow" pitchFamily="34" charset="0"/>
            </a:endParaRPr>
          </a:p>
        </p:txBody>
      </p:sp>
      <p:sp>
        <p:nvSpPr>
          <p:cNvPr id="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graphicFrame>
        <p:nvGraphicFramePr>
          <p:cNvPr id="11" name="10 Tabla"/>
          <p:cNvGraphicFramePr>
            <a:graphicFrameLocks noGrp="1"/>
          </p:cNvGraphicFramePr>
          <p:nvPr/>
        </p:nvGraphicFramePr>
        <p:xfrm>
          <a:off x="-1" y="1859838"/>
          <a:ext cx="10693400" cy="5027129"/>
        </p:xfrm>
        <a:graphic>
          <a:graphicData uri="http://schemas.openxmlformats.org/drawingml/2006/table">
            <a:tbl>
              <a:tblPr/>
              <a:tblGrid>
                <a:gridCol w="644232"/>
                <a:gridCol w="4611344"/>
                <a:gridCol w="1207935"/>
                <a:gridCol w="1207935"/>
                <a:gridCol w="1309655"/>
                <a:gridCol w="1085022"/>
                <a:gridCol w="627277"/>
              </a:tblGrid>
              <a:tr h="245914">
                <a:tc gridSpan="7">
                  <a:txBody>
                    <a:bodyPr/>
                    <a:lstStyle/>
                    <a:p>
                      <a:pPr algn="ctr" rtl="0" fontAlgn="ctr"/>
                      <a:r>
                        <a:rPr lang="ca-ES" sz="1600" b="1" i="0" u="none" strike="noStrike" dirty="0">
                          <a:solidFill>
                            <a:srgbClr val="FFFFFF"/>
                          </a:solidFill>
                          <a:latin typeface="Arial"/>
                        </a:rPr>
                        <a:t>En un període de 4 anys el dèficit s'haurà reduït en 6.931,9M€ (-77,8%)</a:t>
                      </a:r>
                    </a:p>
                  </a:txBody>
                  <a:tcPr marL="0" marR="0" marT="0" marB="0" anchor="ctr">
                    <a:lnL>
                      <a:noFill/>
                    </a:lnL>
                    <a:lnR>
                      <a:noFill/>
                    </a:lnR>
                    <a:lnT>
                      <a:noFill/>
                    </a:lnT>
                    <a:lnB>
                      <a:noFill/>
                    </a:lnB>
                    <a:solidFill>
                      <a:srgbClr val="75923C"/>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238729">
                <a:tc>
                  <a:txBody>
                    <a:bodyPr/>
                    <a:lstStyle/>
                    <a:p>
                      <a:pPr algn="l" fontAlgn="b"/>
                      <a:endParaRPr lang="ca-ES" sz="16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r>
              <a:tr h="245914">
                <a:tc>
                  <a:txBody>
                    <a:bodyPr/>
                    <a:lstStyle/>
                    <a:p>
                      <a:pPr algn="l" rtl="0" fontAlgn="ctr"/>
                      <a:r>
                        <a:rPr lang="ca-ES" sz="1600" b="1" i="0" u="none" strike="noStrike">
                          <a:solidFill>
                            <a:srgbClr val="000000"/>
                          </a:solidFill>
                          <a:latin typeface="Arial"/>
                        </a:rPr>
                        <a:t> </a:t>
                      </a:r>
                    </a:p>
                  </a:txBody>
                  <a:tcPr marL="76381" marR="0" marT="0" marB="0" anchor="ctr">
                    <a:lnL>
                      <a:noFill/>
                    </a:lnL>
                    <a:lnR>
                      <a:noFill/>
                    </a:lnR>
                    <a:lnT>
                      <a:noFill/>
                    </a:lnT>
                    <a:lnB>
                      <a:noFill/>
                    </a:lnB>
                    <a:solidFill>
                      <a:srgbClr val="FA6E00"/>
                    </a:solidFill>
                  </a:tcPr>
                </a:tc>
                <a:tc>
                  <a:txBody>
                    <a:bodyPr/>
                    <a:lstStyle/>
                    <a:p>
                      <a:pPr algn="r" rtl="0" fontAlgn="ctr"/>
                      <a:r>
                        <a:rPr lang="ca-ES" sz="1600" b="1" i="0" u="none" strike="noStrike" dirty="0">
                          <a:solidFill>
                            <a:srgbClr val="000000"/>
                          </a:solidFill>
                          <a:latin typeface="Arial"/>
                        </a:rPr>
                        <a:t> </a:t>
                      </a:r>
                    </a:p>
                  </a:txBody>
                  <a:tcPr marL="0" marR="76381" marT="0" marB="0" anchor="ctr">
                    <a:lnL>
                      <a:noFill/>
                    </a:lnL>
                    <a:lnR>
                      <a:noFill/>
                    </a:lnR>
                    <a:lnT>
                      <a:noFill/>
                    </a:lnT>
                    <a:lnB>
                      <a:noFill/>
                    </a:lnB>
                    <a:solidFill>
                      <a:srgbClr val="FA6E00"/>
                    </a:solidFill>
                  </a:tcPr>
                </a:tc>
                <a:tc>
                  <a:txBody>
                    <a:bodyPr/>
                    <a:lstStyle/>
                    <a:p>
                      <a:pPr algn="ctr" rtl="0" fontAlgn="ctr"/>
                      <a:r>
                        <a:rPr lang="ca-ES" sz="1600" b="1" i="0" u="none" strike="noStrike">
                          <a:solidFill>
                            <a:srgbClr val="000000"/>
                          </a:solidFill>
                          <a:latin typeface="Arial"/>
                        </a:rPr>
                        <a:t>Imports</a:t>
                      </a:r>
                    </a:p>
                  </a:txBody>
                  <a:tcPr marL="0" marR="0" marT="0" marB="0" anchor="ctr">
                    <a:lnL>
                      <a:noFill/>
                    </a:lnL>
                    <a:lnR>
                      <a:noFill/>
                    </a:lnR>
                    <a:lnT>
                      <a:noFill/>
                    </a:lnT>
                    <a:lnB>
                      <a:noFill/>
                    </a:lnB>
                    <a:solidFill>
                      <a:srgbClr val="FA6E00"/>
                    </a:solidFill>
                  </a:tcPr>
                </a:tc>
                <a:tc>
                  <a:txBody>
                    <a:bodyPr/>
                    <a:lstStyle/>
                    <a:p>
                      <a:pPr algn="r" rtl="0" fontAlgn="ctr"/>
                      <a:r>
                        <a:rPr lang="ca-ES" sz="1600" b="1" i="0" u="none" strike="noStrike">
                          <a:solidFill>
                            <a:srgbClr val="000000"/>
                          </a:solidFill>
                          <a:latin typeface="Arial"/>
                        </a:rPr>
                        <a:t>%PIB </a:t>
                      </a:r>
                    </a:p>
                  </a:txBody>
                  <a:tcPr marL="0" marR="76381" marT="0" marB="0" anchor="ctr">
                    <a:lnL>
                      <a:noFill/>
                    </a:lnL>
                    <a:lnR>
                      <a:noFill/>
                    </a:lnR>
                    <a:lnT>
                      <a:noFill/>
                    </a:lnT>
                    <a:lnB>
                      <a:noFill/>
                    </a:lnB>
                    <a:solidFill>
                      <a:srgbClr val="FA6E00"/>
                    </a:solidFill>
                  </a:tcPr>
                </a:tc>
                <a:tc>
                  <a:txBody>
                    <a:bodyPr/>
                    <a:lstStyle/>
                    <a:p>
                      <a:pPr algn="r" rtl="0" fontAlgn="ctr"/>
                      <a:r>
                        <a:rPr lang="ca-ES" sz="1600" b="1" i="0" u="none" strike="noStrike">
                          <a:solidFill>
                            <a:srgbClr val="000000"/>
                          </a:solidFill>
                          <a:latin typeface="Arial"/>
                        </a:rPr>
                        <a:t>Var. M€</a:t>
                      </a:r>
                    </a:p>
                  </a:txBody>
                  <a:tcPr marL="0" marR="76381" marT="0" marB="0" anchor="ctr">
                    <a:lnL>
                      <a:noFill/>
                    </a:lnL>
                    <a:lnR>
                      <a:noFill/>
                    </a:lnR>
                    <a:lnT>
                      <a:noFill/>
                    </a:lnT>
                    <a:lnB>
                      <a:noFill/>
                    </a:lnB>
                    <a:solidFill>
                      <a:srgbClr val="FA6E00"/>
                    </a:solidFill>
                  </a:tcPr>
                </a:tc>
                <a:tc>
                  <a:txBody>
                    <a:bodyPr/>
                    <a:lstStyle/>
                    <a:p>
                      <a:pPr algn="r" fontAlgn="ctr"/>
                      <a:r>
                        <a:rPr lang="ca-ES" sz="1600" b="1" i="0" u="none" strike="noStrike">
                          <a:solidFill>
                            <a:srgbClr val="000000"/>
                          </a:solidFill>
                          <a:latin typeface="Arial"/>
                        </a:rPr>
                        <a:t>Var. %</a:t>
                      </a:r>
                    </a:p>
                  </a:txBody>
                  <a:tcPr marL="0" marR="76381" marT="0" marB="0" anchor="ctr">
                    <a:lnL>
                      <a:noFill/>
                    </a:lnL>
                    <a:lnR>
                      <a:noFill/>
                    </a:lnR>
                    <a:lnT>
                      <a:noFill/>
                    </a:lnT>
                    <a:lnB>
                      <a:noFill/>
                    </a:lnB>
                    <a:solidFill>
                      <a:srgbClr val="FA6E00"/>
                    </a:solidFill>
                  </a:tcPr>
                </a:tc>
                <a:tc>
                  <a:txBody>
                    <a:bodyPr/>
                    <a:lstStyle/>
                    <a:p>
                      <a:pPr algn="r" fontAlgn="ctr"/>
                      <a:r>
                        <a:rPr lang="ca-ES" sz="1600" b="1" i="0" u="none" strike="noStrike">
                          <a:solidFill>
                            <a:srgbClr val="000000"/>
                          </a:solidFill>
                          <a:latin typeface="Arial"/>
                        </a:rPr>
                        <a:t> </a:t>
                      </a:r>
                    </a:p>
                  </a:txBody>
                  <a:tcPr marL="0" marR="76381" marT="0" marB="0" anchor="ctr">
                    <a:lnL>
                      <a:noFill/>
                    </a:lnL>
                    <a:lnR>
                      <a:noFill/>
                    </a:lnR>
                    <a:lnT>
                      <a:noFill/>
                    </a:lnT>
                    <a:lnB>
                      <a:noFill/>
                    </a:lnB>
                    <a:solidFill>
                      <a:srgbClr val="FA6E00"/>
                    </a:solidFill>
                  </a:tcPr>
                </a:tc>
              </a:tr>
              <a:tr h="238729">
                <a:tc>
                  <a:txBody>
                    <a:bodyPr/>
                    <a:lstStyle/>
                    <a:p>
                      <a:pPr algn="l" fontAlgn="ctr"/>
                      <a:endParaRPr lang="ca-ES" sz="1600" b="0" i="0" u="none" strike="noStrike">
                        <a:solidFill>
                          <a:srgbClr val="000000"/>
                        </a:solidFill>
                        <a:latin typeface="Arial"/>
                      </a:endParaRPr>
                    </a:p>
                  </a:txBody>
                  <a:tcPr marL="76381" marR="0" marT="0" marB="0" anchor="ctr">
                    <a:lnL>
                      <a:noFill/>
                    </a:lnL>
                    <a:lnR>
                      <a:noFill/>
                    </a:lnR>
                    <a:lnT>
                      <a:noFill/>
                    </a:lnT>
                    <a:lnB>
                      <a:noFill/>
                    </a:lnB>
                  </a:tcPr>
                </a:tc>
                <a:tc>
                  <a:txBody>
                    <a:bodyPr/>
                    <a:lstStyle/>
                    <a:p>
                      <a:pPr algn="l" fontAlgn="ctr"/>
                      <a:endParaRPr lang="ca-ES" sz="1600" b="0" i="0" u="none" strike="noStrike" dirty="0">
                        <a:solidFill>
                          <a:srgbClr val="000000"/>
                        </a:solidFill>
                        <a:latin typeface="Arial"/>
                      </a:endParaRPr>
                    </a:p>
                  </a:txBody>
                  <a:tcPr marL="76381" marR="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r>
              <a:tr h="245914">
                <a:tc>
                  <a:txBody>
                    <a:bodyPr/>
                    <a:lstStyle/>
                    <a:p>
                      <a:pPr algn="l" rtl="0" fontAlgn="ctr"/>
                      <a:endParaRPr lang="ca-ES" sz="1600" b="0" i="0" u="none" strike="noStrike">
                        <a:solidFill>
                          <a:srgbClr val="000000"/>
                        </a:solidFill>
                        <a:latin typeface="Arial"/>
                      </a:endParaRPr>
                    </a:p>
                  </a:txBody>
                  <a:tcPr marL="76381" marR="0" marT="0" marB="0" anchor="ctr">
                    <a:lnL>
                      <a:noFill/>
                    </a:lnL>
                    <a:lnR>
                      <a:noFill/>
                    </a:lnR>
                    <a:lnT>
                      <a:noFill/>
                    </a:lnT>
                    <a:lnB>
                      <a:noFill/>
                    </a:lnB>
                  </a:tcPr>
                </a:tc>
                <a:tc>
                  <a:txBody>
                    <a:bodyPr/>
                    <a:lstStyle/>
                    <a:p>
                      <a:pPr algn="l" rtl="0" fontAlgn="ctr"/>
                      <a:r>
                        <a:rPr lang="ca-ES" sz="1600" b="0" i="0" u="none" strike="noStrike" dirty="0">
                          <a:solidFill>
                            <a:srgbClr val="000000"/>
                          </a:solidFill>
                          <a:latin typeface="Arial"/>
                        </a:rPr>
                        <a:t>Dèficit 2010 (liquidat)</a:t>
                      </a:r>
                    </a:p>
                  </a:txBody>
                  <a:tcPr marL="76381" marR="0" marT="0" marB="0" anchor="ctr">
                    <a:lnL>
                      <a:noFill/>
                    </a:lnL>
                    <a:lnR>
                      <a:noFill/>
                    </a:lnR>
                    <a:lnT>
                      <a:noFill/>
                    </a:lnT>
                    <a:lnB>
                      <a:noFill/>
                    </a:lnB>
                  </a:tcPr>
                </a:tc>
                <a:tc>
                  <a:txBody>
                    <a:bodyPr/>
                    <a:lstStyle/>
                    <a:p>
                      <a:pPr algn="r" rtl="0" fontAlgn="b"/>
                      <a:r>
                        <a:rPr lang="ca-ES" sz="1600" b="0" i="0" u="none" strike="noStrike">
                          <a:solidFill>
                            <a:srgbClr val="000000"/>
                          </a:solidFill>
                          <a:latin typeface="Arial"/>
                        </a:rPr>
                        <a:t>-8.911,0</a:t>
                      </a:r>
                    </a:p>
                  </a:txBody>
                  <a:tcPr marL="0" marR="76381" marT="0" marB="0" anchor="b">
                    <a:lnL>
                      <a:noFill/>
                    </a:lnL>
                    <a:lnR>
                      <a:noFill/>
                    </a:lnR>
                    <a:lnT>
                      <a:noFill/>
                    </a:lnT>
                    <a:lnB>
                      <a:noFill/>
                    </a:lnB>
                  </a:tcPr>
                </a:tc>
                <a:tc>
                  <a:txBody>
                    <a:bodyPr/>
                    <a:lstStyle/>
                    <a:p>
                      <a:pPr algn="r" rtl="0" fontAlgn="ctr"/>
                      <a:r>
                        <a:rPr lang="ca-ES" sz="1600" b="0" i="0" u="none" strike="noStrike">
                          <a:solidFill>
                            <a:srgbClr val="000000"/>
                          </a:solidFill>
                          <a:latin typeface="Arial"/>
                        </a:rPr>
                        <a:t>-4,57</a:t>
                      </a:r>
                    </a:p>
                  </a:txBody>
                  <a:tcPr marL="0" marR="76381" marT="0" marB="0" anchor="ctr">
                    <a:lnL>
                      <a:noFill/>
                    </a:lnL>
                    <a:lnR>
                      <a:noFill/>
                    </a:lnR>
                    <a:lnT>
                      <a:noFill/>
                    </a:lnT>
                    <a:lnB>
                      <a:noFill/>
                    </a:lnB>
                  </a:tcPr>
                </a:tc>
                <a:tc>
                  <a:txBody>
                    <a:bodyPr/>
                    <a:lstStyle/>
                    <a:p>
                      <a:pPr algn="r" rtl="0"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r>
              <a:tr h="238729">
                <a:tc>
                  <a:txBody>
                    <a:bodyPr/>
                    <a:lstStyle/>
                    <a:p>
                      <a:pPr algn="l" fontAlgn="ctr"/>
                      <a:endParaRPr lang="ca-ES" sz="1600" b="0" i="0" u="none" strike="noStrike">
                        <a:solidFill>
                          <a:srgbClr val="000000"/>
                        </a:solidFill>
                        <a:latin typeface="Arial"/>
                      </a:endParaRPr>
                    </a:p>
                  </a:txBody>
                  <a:tcPr marL="76381" marR="0" marT="0" marB="0" anchor="ctr">
                    <a:lnL>
                      <a:noFill/>
                    </a:lnL>
                    <a:lnR>
                      <a:noFill/>
                    </a:lnR>
                    <a:lnT>
                      <a:noFill/>
                    </a:lnT>
                    <a:lnB>
                      <a:noFill/>
                    </a:lnB>
                  </a:tcPr>
                </a:tc>
                <a:tc>
                  <a:txBody>
                    <a:bodyPr/>
                    <a:lstStyle/>
                    <a:p>
                      <a:pPr algn="l" fontAlgn="ctr"/>
                      <a:endParaRPr lang="ca-ES" sz="1600" b="0" i="0" u="none" strike="noStrike" dirty="0">
                        <a:solidFill>
                          <a:srgbClr val="000000"/>
                        </a:solidFill>
                        <a:latin typeface="Arial"/>
                      </a:endParaRPr>
                    </a:p>
                  </a:txBody>
                  <a:tcPr marL="76381" marR="0" marT="0" marB="0" anchor="ctr">
                    <a:lnL>
                      <a:noFill/>
                    </a:lnL>
                    <a:lnR>
                      <a:noFill/>
                    </a:lnR>
                    <a:lnT>
                      <a:noFill/>
                    </a:lnT>
                    <a:lnB>
                      <a:noFill/>
                    </a:lnB>
                  </a:tcPr>
                </a:tc>
                <a:tc>
                  <a:txBody>
                    <a:bodyPr/>
                    <a:lstStyle/>
                    <a:p>
                      <a:pPr algn="r" fontAlgn="ctr"/>
                      <a:endParaRPr lang="ca-ES" sz="1600" b="1"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r>
              <a:tr h="245914">
                <a:tc>
                  <a:txBody>
                    <a:bodyPr/>
                    <a:lstStyle/>
                    <a:p>
                      <a:pPr algn="l" fontAlgn="ctr"/>
                      <a:endParaRPr lang="ca-ES" sz="1600" b="0" i="0" u="none" strike="noStrike">
                        <a:solidFill>
                          <a:srgbClr val="000000"/>
                        </a:solidFill>
                        <a:latin typeface="Arial"/>
                      </a:endParaRPr>
                    </a:p>
                  </a:txBody>
                  <a:tcPr marL="76381" marR="0" marT="0" marB="0" anchor="ctr">
                    <a:lnL>
                      <a:noFill/>
                    </a:lnL>
                    <a:lnR>
                      <a:noFill/>
                    </a:lnR>
                    <a:lnT>
                      <a:noFill/>
                    </a:lnT>
                    <a:lnB>
                      <a:noFill/>
                    </a:lnB>
                  </a:tcPr>
                </a:tc>
                <a:tc>
                  <a:txBody>
                    <a:bodyPr/>
                    <a:lstStyle/>
                    <a:p>
                      <a:pPr algn="l" rtl="0" fontAlgn="ctr"/>
                      <a:r>
                        <a:rPr lang="ca-ES" sz="1600" b="0" i="0" u="none" strike="noStrike" dirty="0">
                          <a:solidFill>
                            <a:srgbClr val="000000"/>
                          </a:solidFill>
                          <a:latin typeface="Arial"/>
                        </a:rPr>
                        <a:t>Dèficit 2014 (previst)</a:t>
                      </a:r>
                    </a:p>
                  </a:txBody>
                  <a:tcPr marL="76381" marR="0" marT="0" marB="0" anchor="ctr">
                    <a:lnL>
                      <a:noFill/>
                    </a:lnL>
                    <a:lnR>
                      <a:noFill/>
                    </a:lnR>
                    <a:lnT>
                      <a:noFill/>
                    </a:lnT>
                    <a:lnB>
                      <a:noFill/>
                    </a:lnB>
                  </a:tcPr>
                </a:tc>
                <a:tc>
                  <a:txBody>
                    <a:bodyPr/>
                    <a:lstStyle/>
                    <a:p>
                      <a:pPr algn="r" rtl="0" fontAlgn="b"/>
                      <a:r>
                        <a:rPr lang="ca-ES" sz="1600" b="0" i="0" u="none" strike="noStrike">
                          <a:solidFill>
                            <a:srgbClr val="000000"/>
                          </a:solidFill>
                          <a:latin typeface="Arial"/>
                        </a:rPr>
                        <a:t>-1.979,1</a:t>
                      </a:r>
                    </a:p>
                  </a:txBody>
                  <a:tcPr marL="0" marR="76381" marT="0" marB="0" anchor="b">
                    <a:lnL>
                      <a:noFill/>
                    </a:lnL>
                    <a:lnR>
                      <a:noFill/>
                    </a:lnR>
                    <a:lnT>
                      <a:noFill/>
                    </a:lnT>
                    <a:lnB>
                      <a:noFill/>
                    </a:lnB>
                  </a:tcPr>
                </a:tc>
                <a:tc>
                  <a:txBody>
                    <a:bodyPr/>
                    <a:lstStyle/>
                    <a:p>
                      <a:pPr algn="r" fontAlgn="ctr"/>
                      <a:r>
                        <a:rPr lang="ca-ES" sz="1600" b="0" i="0" u="none" strike="noStrike">
                          <a:solidFill>
                            <a:srgbClr val="000000"/>
                          </a:solidFill>
                          <a:latin typeface="Arial"/>
                        </a:rPr>
                        <a:t>-1,00</a:t>
                      </a:r>
                    </a:p>
                  </a:txBody>
                  <a:tcPr marL="0" marR="76381"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6.931,9</a:t>
                      </a:r>
                    </a:p>
                  </a:txBody>
                  <a:tcPr marL="0" marR="76381"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-77,8</a:t>
                      </a: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r>
              <a:tr h="238729">
                <a:tc>
                  <a:txBody>
                    <a:bodyPr/>
                    <a:lstStyle/>
                    <a:p>
                      <a:pPr algn="l" fontAlgn="ctr"/>
                      <a:endParaRPr lang="ca-ES" sz="1600" b="0" i="0" u="none" strike="noStrike">
                        <a:solidFill>
                          <a:srgbClr val="000000"/>
                        </a:solidFill>
                        <a:latin typeface="Arial"/>
                      </a:endParaRPr>
                    </a:p>
                  </a:txBody>
                  <a:tcPr marL="76381" marR="0" marT="0" marB="0" anchor="ctr">
                    <a:lnL>
                      <a:noFill/>
                    </a:lnL>
                    <a:lnR>
                      <a:noFill/>
                    </a:lnR>
                    <a:lnT>
                      <a:noFill/>
                    </a:lnT>
                    <a:lnB>
                      <a:noFill/>
                    </a:lnB>
                  </a:tcPr>
                </a:tc>
                <a:tc>
                  <a:txBody>
                    <a:bodyPr/>
                    <a:lstStyle/>
                    <a:p>
                      <a:pPr algn="l" fontAlgn="ctr"/>
                      <a:endParaRPr lang="ca-ES" sz="1600" b="0" i="0" u="none" strike="noStrike" dirty="0">
                        <a:solidFill>
                          <a:srgbClr val="000000"/>
                        </a:solidFill>
                        <a:latin typeface="Arial"/>
                      </a:endParaRPr>
                    </a:p>
                  </a:txBody>
                  <a:tcPr marL="76381" marR="0" marT="0" marB="0" anchor="ctr">
                    <a:lnL>
                      <a:noFill/>
                    </a:lnL>
                    <a:lnR>
                      <a:noFill/>
                    </a:lnR>
                    <a:lnT>
                      <a:noFill/>
                    </a:lnT>
                    <a:lnB>
                      <a:noFill/>
                    </a:lnB>
                  </a:tcPr>
                </a:tc>
                <a:tc>
                  <a:txBody>
                    <a:bodyPr/>
                    <a:lstStyle/>
                    <a:p>
                      <a:pPr algn="r" fontAlgn="ctr"/>
                      <a:endParaRPr lang="ca-ES" sz="1600" b="1"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r>
              <a:tr h="245914">
                <a:tc>
                  <a:txBody>
                    <a:bodyPr/>
                    <a:lstStyle/>
                    <a:p>
                      <a:pPr algn="l" rtl="0" fontAlgn="ctr"/>
                      <a:r>
                        <a:rPr lang="ca-ES" sz="1600" b="1" i="0" u="none" strike="noStrike">
                          <a:solidFill>
                            <a:srgbClr val="000000"/>
                          </a:solidFill>
                          <a:latin typeface="Arial"/>
                        </a:rPr>
                        <a:t> </a:t>
                      </a:r>
                    </a:p>
                  </a:txBody>
                  <a:tcPr marL="76381" marR="0" marT="0" marB="0" anchor="ctr">
                    <a:lnL>
                      <a:noFill/>
                    </a:lnL>
                    <a:lnR>
                      <a:noFill/>
                    </a:lnR>
                    <a:lnT>
                      <a:noFill/>
                    </a:lnT>
                    <a:lnB>
                      <a:noFill/>
                    </a:lnB>
                    <a:solidFill>
                      <a:srgbClr val="FA6E00"/>
                    </a:solidFill>
                  </a:tcPr>
                </a:tc>
                <a:tc>
                  <a:txBody>
                    <a:bodyPr/>
                    <a:lstStyle/>
                    <a:p>
                      <a:pPr algn="r" rtl="0" fontAlgn="ctr"/>
                      <a:r>
                        <a:rPr lang="ca-ES" sz="1600" b="1" i="0" u="none" strike="noStrike" dirty="0">
                          <a:solidFill>
                            <a:srgbClr val="000000"/>
                          </a:solidFill>
                          <a:latin typeface="Arial"/>
                        </a:rPr>
                        <a:t> </a:t>
                      </a:r>
                    </a:p>
                  </a:txBody>
                  <a:tcPr marL="0" marR="76381" marT="0" marB="0" anchor="ctr">
                    <a:lnL>
                      <a:noFill/>
                    </a:lnL>
                    <a:lnR>
                      <a:noFill/>
                    </a:lnR>
                    <a:lnT>
                      <a:noFill/>
                    </a:lnT>
                    <a:lnB>
                      <a:noFill/>
                    </a:lnB>
                    <a:solidFill>
                      <a:srgbClr val="FA6E00"/>
                    </a:solidFill>
                  </a:tcPr>
                </a:tc>
                <a:tc>
                  <a:txBody>
                    <a:bodyPr/>
                    <a:lstStyle/>
                    <a:p>
                      <a:pPr algn="ctr" rtl="0" fontAlgn="ctr"/>
                      <a:r>
                        <a:rPr lang="ca-ES" sz="1600" b="1" i="0" u="none" strike="noStrike">
                          <a:solidFill>
                            <a:srgbClr val="000000"/>
                          </a:solidFill>
                          <a:latin typeface="Arial"/>
                        </a:rPr>
                        <a:t> </a:t>
                      </a:r>
                    </a:p>
                  </a:txBody>
                  <a:tcPr marL="0" marR="0" marT="0" marB="0" anchor="ctr">
                    <a:lnL>
                      <a:noFill/>
                    </a:lnL>
                    <a:lnR>
                      <a:noFill/>
                    </a:lnR>
                    <a:lnT>
                      <a:noFill/>
                    </a:lnT>
                    <a:lnB>
                      <a:noFill/>
                    </a:lnB>
                    <a:solidFill>
                      <a:srgbClr val="FA6E00"/>
                    </a:solidFill>
                  </a:tcPr>
                </a:tc>
                <a:tc>
                  <a:txBody>
                    <a:bodyPr/>
                    <a:lstStyle/>
                    <a:p>
                      <a:pPr algn="r" rtl="0" fontAlgn="ctr"/>
                      <a:r>
                        <a:rPr lang="ca-ES" sz="1600" b="1" i="0" u="none" strike="noStrike">
                          <a:solidFill>
                            <a:srgbClr val="000000"/>
                          </a:solidFill>
                          <a:latin typeface="Arial"/>
                        </a:rPr>
                        <a:t> </a:t>
                      </a:r>
                    </a:p>
                  </a:txBody>
                  <a:tcPr marL="0" marR="76381" marT="0" marB="0" anchor="ctr">
                    <a:lnL>
                      <a:noFill/>
                    </a:lnL>
                    <a:lnR>
                      <a:noFill/>
                    </a:lnR>
                    <a:lnT>
                      <a:noFill/>
                    </a:lnT>
                    <a:lnB>
                      <a:noFill/>
                    </a:lnB>
                    <a:solidFill>
                      <a:srgbClr val="FA6E00"/>
                    </a:solidFill>
                  </a:tcPr>
                </a:tc>
                <a:tc>
                  <a:txBody>
                    <a:bodyPr/>
                    <a:lstStyle/>
                    <a:p>
                      <a:pPr algn="r" rtl="0" fontAlgn="ctr"/>
                      <a:r>
                        <a:rPr lang="ca-ES" sz="1600" b="1" i="0" u="none" strike="noStrike">
                          <a:solidFill>
                            <a:srgbClr val="000000"/>
                          </a:solidFill>
                          <a:latin typeface="Arial"/>
                        </a:rPr>
                        <a:t> </a:t>
                      </a:r>
                    </a:p>
                  </a:txBody>
                  <a:tcPr marL="0" marR="76381" marT="0" marB="0" anchor="ctr">
                    <a:lnL>
                      <a:noFill/>
                    </a:lnL>
                    <a:lnR>
                      <a:noFill/>
                    </a:lnR>
                    <a:lnT>
                      <a:noFill/>
                    </a:lnT>
                    <a:lnB>
                      <a:noFill/>
                    </a:lnB>
                    <a:solidFill>
                      <a:srgbClr val="FA6E00"/>
                    </a:solidFill>
                  </a:tcPr>
                </a:tc>
                <a:tc>
                  <a:txBody>
                    <a:bodyPr/>
                    <a:lstStyle/>
                    <a:p>
                      <a:pPr algn="r" fontAlgn="ctr"/>
                      <a:r>
                        <a:rPr lang="ca-ES" sz="1600" b="1" i="0" u="none" strike="noStrike">
                          <a:solidFill>
                            <a:srgbClr val="000000"/>
                          </a:solidFill>
                          <a:latin typeface="Arial"/>
                        </a:rPr>
                        <a:t> </a:t>
                      </a:r>
                    </a:p>
                  </a:txBody>
                  <a:tcPr marL="0" marR="76381" marT="0" marB="0" anchor="ctr">
                    <a:lnL>
                      <a:noFill/>
                    </a:lnL>
                    <a:lnR>
                      <a:noFill/>
                    </a:lnR>
                    <a:lnT>
                      <a:noFill/>
                    </a:lnT>
                    <a:lnB>
                      <a:noFill/>
                    </a:lnB>
                    <a:solidFill>
                      <a:srgbClr val="FA6E00"/>
                    </a:solidFill>
                  </a:tcPr>
                </a:tc>
                <a:tc>
                  <a:txBody>
                    <a:bodyPr/>
                    <a:lstStyle/>
                    <a:p>
                      <a:pPr algn="r" fontAlgn="ctr"/>
                      <a:r>
                        <a:rPr lang="ca-ES" sz="1600" b="1" i="0" u="none" strike="noStrike">
                          <a:solidFill>
                            <a:srgbClr val="000000"/>
                          </a:solidFill>
                          <a:latin typeface="Arial"/>
                        </a:rPr>
                        <a:t> </a:t>
                      </a:r>
                    </a:p>
                  </a:txBody>
                  <a:tcPr marL="0" marR="76381" marT="0" marB="0" anchor="ctr">
                    <a:lnL>
                      <a:noFill/>
                    </a:lnL>
                    <a:lnR>
                      <a:noFill/>
                    </a:lnR>
                    <a:lnT>
                      <a:noFill/>
                    </a:lnT>
                    <a:lnB>
                      <a:noFill/>
                    </a:lnB>
                    <a:solidFill>
                      <a:srgbClr val="FA6E00"/>
                    </a:solidFill>
                  </a:tcPr>
                </a:tc>
              </a:tr>
              <a:tr h="238729">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r>
              <a:tr h="619343">
                <a:tc>
                  <a:txBody>
                    <a:bodyPr/>
                    <a:lstStyle/>
                    <a:p>
                      <a:pPr algn="l" rtl="0" fontAlgn="ctr"/>
                      <a:r>
                        <a:rPr lang="ca-ES" sz="1600" b="1" i="0" u="none" strike="noStrike">
                          <a:solidFill>
                            <a:srgbClr val="FFFFFF"/>
                          </a:solidFill>
                          <a:latin typeface="Arial"/>
                        </a:rPr>
                        <a:t> </a:t>
                      </a:r>
                    </a:p>
                  </a:txBody>
                  <a:tcPr marL="0" marR="0" marT="0" marB="0" anchor="ctr">
                    <a:lnL>
                      <a:noFill/>
                    </a:lnL>
                    <a:lnR>
                      <a:noFill/>
                    </a:lnR>
                    <a:lnT>
                      <a:noFill/>
                    </a:lnT>
                    <a:lnB>
                      <a:noFill/>
                    </a:lnB>
                    <a:solidFill>
                      <a:srgbClr val="75923C"/>
                    </a:solidFill>
                  </a:tcPr>
                </a:tc>
                <a:tc gridSpan="5">
                  <a:txBody>
                    <a:bodyPr/>
                    <a:lstStyle/>
                    <a:p>
                      <a:pPr algn="l" rtl="0" fontAlgn="ctr"/>
                      <a:r>
                        <a:rPr lang="it-IT" sz="1600" b="1" i="0" u="none" strike="noStrike" dirty="0">
                          <a:solidFill>
                            <a:srgbClr val="FFFFFF"/>
                          </a:solidFill>
                          <a:latin typeface="Arial"/>
                        </a:rPr>
                        <a:t>En un període de 4 anys s'haurà passat d'un dèficit primari del -4,10% del PIB a un superàvit primari del 0,05%</a:t>
                      </a:r>
                    </a:p>
                  </a:txBody>
                  <a:tcPr marL="0" marR="0" marT="0" marB="0" anchor="ctr">
                    <a:lnL>
                      <a:noFill/>
                    </a:lnL>
                    <a:lnR>
                      <a:noFill/>
                    </a:lnR>
                    <a:lnT>
                      <a:noFill/>
                    </a:lnT>
                    <a:lnB>
                      <a:noFill/>
                    </a:lnB>
                    <a:solidFill>
                      <a:srgbClr val="75923C"/>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gn="l" rtl="0" fontAlgn="ctr"/>
                      <a:r>
                        <a:rPr lang="ca-ES" sz="1600" b="1" i="0" u="none" strike="noStrike">
                          <a:solidFill>
                            <a:srgbClr val="FFFFFF"/>
                          </a:solidFill>
                          <a:latin typeface="Arial"/>
                        </a:rPr>
                        <a:t> </a:t>
                      </a:r>
                    </a:p>
                  </a:txBody>
                  <a:tcPr marL="0" marR="0" marT="0" marB="0" anchor="ctr">
                    <a:lnL>
                      <a:noFill/>
                    </a:lnL>
                    <a:lnR>
                      <a:noFill/>
                    </a:lnR>
                    <a:lnT>
                      <a:noFill/>
                    </a:lnT>
                    <a:lnB>
                      <a:noFill/>
                    </a:lnB>
                    <a:solidFill>
                      <a:srgbClr val="75923C"/>
                    </a:solidFill>
                  </a:tcPr>
                </a:tc>
              </a:tr>
              <a:tr h="238729">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r>
              <a:tr h="245914">
                <a:tc>
                  <a:txBody>
                    <a:bodyPr/>
                    <a:lstStyle/>
                    <a:p>
                      <a:pPr algn="l" rtl="0" fontAlgn="ctr"/>
                      <a:r>
                        <a:rPr lang="ca-ES" sz="1600" b="1" i="0" u="none" strike="noStrike">
                          <a:solidFill>
                            <a:srgbClr val="000000"/>
                          </a:solidFill>
                          <a:latin typeface="Arial"/>
                        </a:rPr>
                        <a:t> </a:t>
                      </a:r>
                    </a:p>
                  </a:txBody>
                  <a:tcPr marL="76381" marR="0" marT="0" marB="0" anchor="ctr">
                    <a:lnL>
                      <a:noFill/>
                    </a:lnL>
                    <a:lnR>
                      <a:noFill/>
                    </a:lnR>
                    <a:lnT>
                      <a:noFill/>
                    </a:lnT>
                    <a:lnB>
                      <a:noFill/>
                    </a:lnB>
                    <a:solidFill>
                      <a:srgbClr val="FA6E00"/>
                    </a:solidFill>
                  </a:tcPr>
                </a:tc>
                <a:tc>
                  <a:txBody>
                    <a:bodyPr/>
                    <a:lstStyle/>
                    <a:p>
                      <a:pPr algn="r" rtl="0" fontAlgn="ctr"/>
                      <a:r>
                        <a:rPr lang="ca-ES" sz="1600" b="1" i="0" u="none" strike="noStrike" dirty="0">
                          <a:solidFill>
                            <a:srgbClr val="000000"/>
                          </a:solidFill>
                          <a:latin typeface="Arial"/>
                        </a:rPr>
                        <a:t> </a:t>
                      </a:r>
                    </a:p>
                  </a:txBody>
                  <a:tcPr marL="0" marR="76381" marT="0" marB="0" anchor="ctr">
                    <a:lnL>
                      <a:noFill/>
                    </a:lnL>
                    <a:lnR>
                      <a:noFill/>
                    </a:lnR>
                    <a:lnT>
                      <a:noFill/>
                    </a:lnT>
                    <a:lnB>
                      <a:noFill/>
                    </a:lnB>
                    <a:solidFill>
                      <a:srgbClr val="FA6E00"/>
                    </a:solidFill>
                  </a:tcPr>
                </a:tc>
                <a:tc>
                  <a:txBody>
                    <a:bodyPr/>
                    <a:lstStyle/>
                    <a:p>
                      <a:pPr algn="ctr" rtl="0" fontAlgn="ctr"/>
                      <a:r>
                        <a:rPr lang="ca-ES" sz="1600" b="1" i="0" u="none" strike="noStrike">
                          <a:solidFill>
                            <a:srgbClr val="000000"/>
                          </a:solidFill>
                          <a:latin typeface="Arial"/>
                        </a:rPr>
                        <a:t>Imports</a:t>
                      </a:r>
                    </a:p>
                  </a:txBody>
                  <a:tcPr marL="0" marR="0" marT="0" marB="0" anchor="ctr">
                    <a:lnL>
                      <a:noFill/>
                    </a:lnL>
                    <a:lnR>
                      <a:noFill/>
                    </a:lnR>
                    <a:lnT>
                      <a:noFill/>
                    </a:lnT>
                    <a:lnB>
                      <a:noFill/>
                    </a:lnB>
                    <a:solidFill>
                      <a:srgbClr val="FA6E00"/>
                    </a:solidFill>
                  </a:tcPr>
                </a:tc>
                <a:tc>
                  <a:txBody>
                    <a:bodyPr/>
                    <a:lstStyle/>
                    <a:p>
                      <a:pPr algn="r" rtl="0" fontAlgn="ctr"/>
                      <a:r>
                        <a:rPr lang="ca-ES" sz="1600" b="1" i="0" u="none" strike="noStrike" dirty="0">
                          <a:solidFill>
                            <a:srgbClr val="000000"/>
                          </a:solidFill>
                          <a:latin typeface="Arial"/>
                        </a:rPr>
                        <a:t>%PIB </a:t>
                      </a:r>
                    </a:p>
                  </a:txBody>
                  <a:tcPr marL="0" marR="76381" marT="0" marB="0" anchor="ctr">
                    <a:lnL>
                      <a:noFill/>
                    </a:lnL>
                    <a:lnR>
                      <a:noFill/>
                    </a:lnR>
                    <a:lnT>
                      <a:noFill/>
                    </a:lnT>
                    <a:lnB>
                      <a:noFill/>
                    </a:lnB>
                    <a:solidFill>
                      <a:srgbClr val="FA6E00"/>
                    </a:solidFill>
                  </a:tcPr>
                </a:tc>
                <a:tc>
                  <a:txBody>
                    <a:bodyPr/>
                    <a:lstStyle/>
                    <a:p>
                      <a:pPr algn="r" rtl="0" fontAlgn="ctr"/>
                      <a:r>
                        <a:rPr lang="ca-ES" sz="1600" b="1" i="0" u="none" strike="noStrike">
                          <a:solidFill>
                            <a:srgbClr val="000000"/>
                          </a:solidFill>
                          <a:latin typeface="Arial"/>
                        </a:rPr>
                        <a:t>Var. M€</a:t>
                      </a:r>
                    </a:p>
                  </a:txBody>
                  <a:tcPr marL="0" marR="76381" marT="0" marB="0" anchor="ctr">
                    <a:lnL>
                      <a:noFill/>
                    </a:lnL>
                    <a:lnR>
                      <a:noFill/>
                    </a:lnR>
                    <a:lnT>
                      <a:noFill/>
                    </a:lnT>
                    <a:lnB>
                      <a:noFill/>
                    </a:lnB>
                    <a:solidFill>
                      <a:srgbClr val="FA6E00"/>
                    </a:solidFill>
                  </a:tcPr>
                </a:tc>
                <a:tc>
                  <a:txBody>
                    <a:bodyPr/>
                    <a:lstStyle/>
                    <a:p>
                      <a:pPr algn="r" fontAlgn="ctr"/>
                      <a:r>
                        <a:rPr lang="ca-ES" sz="1600" b="1" i="0" u="none" strike="noStrike">
                          <a:solidFill>
                            <a:srgbClr val="000000"/>
                          </a:solidFill>
                          <a:latin typeface="Arial"/>
                        </a:rPr>
                        <a:t>Var. %</a:t>
                      </a:r>
                    </a:p>
                  </a:txBody>
                  <a:tcPr marL="0" marR="76381" marT="0" marB="0" anchor="ctr">
                    <a:lnL>
                      <a:noFill/>
                    </a:lnL>
                    <a:lnR>
                      <a:noFill/>
                    </a:lnR>
                    <a:lnT>
                      <a:noFill/>
                    </a:lnT>
                    <a:lnB>
                      <a:noFill/>
                    </a:lnB>
                    <a:solidFill>
                      <a:srgbClr val="FA6E00"/>
                    </a:solidFill>
                  </a:tcPr>
                </a:tc>
                <a:tc>
                  <a:txBody>
                    <a:bodyPr/>
                    <a:lstStyle/>
                    <a:p>
                      <a:pPr algn="r" fontAlgn="ctr"/>
                      <a:r>
                        <a:rPr lang="ca-ES" sz="1600" b="1" i="0" u="none" strike="noStrike">
                          <a:solidFill>
                            <a:srgbClr val="000000"/>
                          </a:solidFill>
                          <a:latin typeface="Arial"/>
                        </a:rPr>
                        <a:t> </a:t>
                      </a:r>
                    </a:p>
                  </a:txBody>
                  <a:tcPr marL="0" marR="76381" marT="0" marB="0" anchor="ctr">
                    <a:lnL>
                      <a:noFill/>
                    </a:lnL>
                    <a:lnR>
                      <a:noFill/>
                    </a:lnR>
                    <a:lnT>
                      <a:noFill/>
                    </a:lnT>
                    <a:lnB>
                      <a:noFill/>
                    </a:lnB>
                    <a:solidFill>
                      <a:srgbClr val="FA6E00"/>
                    </a:solidFill>
                  </a:tcPr>
                </a:tc>
              </a:tr>
              <a:tr h="238729">
                <a:tc>
                  <a:txBody>
                    <a:bodyPr/>
                    <a:lstStyle/>
                    <a:p>
                      <a:pPr algn="l" fontAlgn="ctr"/>
                      <a:endParaRPr lang="ca-ES" sz="1600" b="0" i="0" u="none" strike="noStrike">
                        <a:solidFill>
                          <a:srgbClr val="000000"/>
                        </a:solidFill>
                        <a:latin typeface="Arial"/>
                      </a:endParaRPr>
                    </a:p>
                  </a:txBody>
                  <a:tcPr marL="76381" marR="0" marT="0" marB="0" anchor="ctr">
                    <a:lnL>
                      <a:noFill/>
                    </a:lnL>
                    <a:lnR>
                      <a:noFill/>
                    </a:lnR>
                    <a:lnT>
                      <a:noFill/>
                    </a:lnT>
                    <a:lnB>
                      <a:noFill/>
                    </a:lnB>
                  </a:tcPr>
                </a:tc>
                <a:tc>
                  <a:txBody>
                    <a:bodyPr/>
                    <a:lstStyle/>
                    <a:p>
                      <a:pPr algn="l" fontAlgn="ctr"/>
                      <a:endParaRPr lang="ca-ES" sz="1600" b="0" i="0" u="none" strike="noStrike" dirty="0">
                        <a:solidFill>
                          <a:srgbClr val="000000"/>
                        </a:solidFill>
                        <a:latin typeface="Arial"/>
                      </a:endParaRPr>
                    </a:p>
                  </a:txBody>
                  <a:tcPr marL="76381" marR="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dirty="0">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r>
              <a:tr h="245914">
                <a:tc>
                  <a:txBody>
                    <a:bodyPr/>
                    <a:lstStyle/>
                    <a:p>
                      <a:pPr algn="l" rtl="0" fontAlgn="ctr"/>
                      <a:endParaRPr lang="ca-ES" sz="1600" b="0" i="0" u="none" strike="noStrike">
                        <a:solidFill>
                          <a:srgbClr val="000000"/>
                        </a:solidFill>
                        <a:latin typeface="Arial"/>
                      </a:endParaRPr>
                    </a:p>
                  </a:txBody>
                  <a:tcPr marL="76381" marR="0" marT="0" marB="0" anchor="ctr">
                    <a:lnL>
                      <a:noFill/>
                    </a:lnL>
                    <a:lnR>
                      <a:noFill/>
                    </a:lnR>
                    <a:lnT>
                      <a:noFill/>
                    </a:lnT>
                    <a:lnB>
                      <a:noFill/>
                    </a:lnB>
                  </a:tcPr>
                </a:tc>
                <a:tc>
                  <a:txBody>
                    <a:bodyPr/>
                    <a:lstStyle/>
                    <a:p>
                      <a:pPr algn="l" rtl="0" fontAlgn="ctr"/>
                      <a:r>
                        <a:rPr lang="ca-ES" sz="1600" b="0" i="0" u="none" strike="noStrike" dirty="0">
                          <a:solidFill>
                            <a:srgbClr val="000000"/>
                          </a:solidFill>
                          <a:latin typeface="Arial"/>
                        </a:rPr>
                        <a:t>Dèficit primari 2010 (liquidat)</a:t>
                      </a:r>
                    </a:p>
                  </a:txBody>
                  <a:tcPr marL="76381" marR="0" marT="0" marB="0" anchor="ctr">
                    <a:lnL>
                      <a:noFill/>
                    </a:lnL>
                    <a:lnR>
                      <a:noFill/>
                    </a:lnR>
                    <a:lnT>
                      <a:noFill/>
                    </a:lnT>
                    <a:lnB>
                      <a:noFill/>
                    </a:lnB>
                  </a:tcPr>
                </a:tc>
                <a:tc>
                  <a:txBody>
                    <a:bodyPr/>
                    <a:lstStyle/>
                    <a:p>
                      <a:pPr algn="r" rtl="0" fontAlgn="b"/>
                      <a:r>
                        <a:rPr lang="ca-ES" sz="1600" b="0" i="0" u="none" strike="noStrike">
                          <a:solidFill>
                            <a:srgbClr val="000000"/>
                          </a:solidFill>
                          <a:latin typeface="Arial"/>
                        </a:rPr>
                        <a:t>-7.991,8</a:t>
                      </a:r>
                    </a:p>
                  </a:txBody>
                  <a:tcPr marL="0" marR="76381" marT="0" marB="0" anchor="b">
                    <a:lnL>
                      <a:noFill/>
                    </a:lnL>
                    <a:lnR>
                      <a:noFill/>
                    </a:lnR>
                    <a:lnT>
                      <a:noFill/>
                    </a:lnT>
                    <a:lnB>
                      <a:noFill/>
                    </a:lnB>
                  </a:tcPr>
                </a:tc>
                <a:tc>
                  <a:txBody>
                    <a:bodyPr/>
                    <a:lstStyle/>
                    <a:p>
                      <a:pPr algn="r" rtl="0" fontAlgn="ctr"/>
                      <a:r>
                        <a:rPr lang="ca-ES" sz="1600" b="0" i="0" u="none" strike="noStrike" dirty="0">
                          <a:solidFill>
                            <a:srgbClr val="000000"/>
                          </a:solidFill>
                          <a:latin typeface="Arial"/>
                        </a:rPr>
                        <a:t>-4,10</a:t>
                      </a:r>
                    </a:p>
                  </a:txBody>
                  <a:tcPr marL="0" marR="76381" marT="0" marB="0" anchor="ctr">
                    <a:lnL>
                      <a:noFill/>
                    </a:lnL>
                    <a:lnR>
                      <a:noFill/>
                    </a:lnR>
                    <a:lnT>
                      <a:noFill/>
                    </a:lnT>
                    <a:lnB>
                      <a:noFill/>
                    </a:lnB>
                  </a:tcPr>
                </a:tc>
                <a:tc>
                  <a:txBody>
                    <a:bodyPr/>
                    <a:lstStyle/>
                    <a:p>
                      <a:pPr algn="r" rtl="0" fontAlgn="ctr"/>
                      <a:endParaRPr lang="ca-ES" sz="1600" b="0" i="0" u="none" strike="noStrike" dirty="0">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r>
              <a:tr h="238729">
                <a:tc>
                  <a:txBody>
                    <a:bodyPr/>
                    <a:lstStyle/>
                    <a:p>
                      <a:pPr algn="l" fontAlgn="ctr"/>
                      <a:endParaRPr lang="ca-ES" sz="1600" b="0" i="0" u="none" strike="noStrike">
                        <a:solidFill>
                          <a:srgbClr val="000000"/>
                        </a:solidFill>
                        <a:latin typeface="Arial"/>
                      </a:endParaRPr>
                    </a:p>
                  </a:txBody>
                  <a:tcPr marL="76381" marR="0" marT="0" marB="0" anchor="ctr">
                    <a:lnL>
                      <a:noFill/>
                    </a:lnL>
                    <a:lnR>
                      <a:noFill/>
                    </a:lnR>
                    <a:lnT>
                      <a:noFill/>
                    </a:lnT>
                    <a:lnB>
                      <a:noFill/>
                    </a:lnB>
                  </a:tcPr>
                </a:tc>
                <a:tc>
                  <a:txBody>
                    <a:bodyPr/>
                    <a:lstStyle/>
                    <a:p>
                      <a:pPr algn="l" fontAlgn="ctr"/>
                      <a:endParaRPr lang="ca-ES" sz="1600" b="0" i="0" u="none" strike="noStrike" dirty="0">
                        <a:solidFill>
                          <a:srgbClr val="000000"/>
                        </a:solidFill>
                        <a:latin typeface="Arial"/>
                      </a:endParaRPr>
                    </a:p>
                  </a:txBody>
                  <a:tcPr marL="76381" marR="0" marT="0" marB="0" anchor="ctr">
                    <a:lnL>
                      <a:noFill/>
                    </a:lnL>
                    <a:lnR>
                      <a:noFill/>
                    </a:lnR>
                    <a:lnT>
                      <a:noFill/>
                    </a:lnT>
                    <a:lnB>
                      <a:noFill/>
                    </a:lnB>
                  </a:tcPr>
                </a:tc>
                <a:tc>
                  <a:txBody>
                    <a:bodyPr/>
                    <a:lstStyle/>
                    <a:p>
                      <a:pPr algn="r" fontAlgn="ctr"/>
                      <a:endParaRPr lang="ca-ES" sz="1600" b="1" i="0" u="none" strike="noStrike" dirty="0">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dirty="0">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r>
              <a:tr h="245914">
                <a:tc>
                  <a:txBody>
                    <a:bodyPr/>
                    <a:lstStyle/>
                    <a:p>
                      <a:pPr algn="l" fontAlgn="ctr"/>
                      <a:endParaRPr lang="ca-ES" sz="1600" b="0" i="0" u="none" strike="noStrike">
                        <a:solidFill>
                          <a:srgbClr val="000000"/>
                        </a:solidFill>
                        <a:latin typeface="Arial"/>
                      </a:endParaRPr>
                    </a:p>
                  </a:txBody>
                  <a:tcPr marL="76381" marR="0" marT="0" marB="0" anchor="ctr">
                    <a:lnL>
                      <a:noFill/>
                    </a:lnL>
                    <a:lnR>
                      <a:noFill/>
                    </a:lnR>
                    <a:lnT>
                      <a:noFill/>
                    </a:lnT>
                    <a:lnB>
                      <a:noFill/>
                    </a:lnB>
                  </a:tcPr>
                </a:tc>
                <a:tc>
                  <a:txBody>
                    <a:bodyPr/>
                    <a:lstStyle/>
                    <a:p>
                      <a:pPr algn="l" rtl="0" fontAlgn="ctr"/>
                      <a:r>
                        <a:rPr lang="ca-ES" sz="1600" b="0" i="0" u="none" strike="noStrike">
                          <a:solidFill>
                            <a:srgbClr val="000000"/>
                          </a:solidFill>
                          <a:latin typeface="Arial"/>
                        </a:rPr>
                        <a:t>Superàvit primari 2014 (previst)</a:t>
                      </a:r>
                    </a:p>
                  </a:txBody>
                  <a:tcPr marL="76381" marR="0" marT="0" marB="0" anchor="ctr">
                    <a:lnL>
                      <a:noFill/>
                    </a:lnL>
                    <a:lnR>
                      <a:noFill/>
                    </a:lnR>
                    <a:lnT>
                      <a:noFill/>
                    </a:lnT>
                    <a:lnB>
                      <a:noFill/>
                    </a:lnB>
                  </a:tcPr>
                </a:tc>
                <a:tc>
                  <a:txBody>
                    <a:bodyPr/>
                    <a:lstStyle/>
                    <a:p>
                      <a:pPr algn="r" rtl="0" fontAlgn="b"/>
                      <a:r>
                        <a:rPr lang="ca-ES" sz="1600" b="0" i="0" u="none" strike="noStrike" dirty="0">
                          <a:solidFill>
                            <a:srgbClr val="000000"/>
                          </a:solidFill>
                          <a:latin typeface="Arial"/>
                        </a:rPr>
                        <a:t>97,9</a:t>
                      </a:r>
                    </a:p>
                  </a:txBody>
                  <a:tcPr marL="0" marR="76381" marT="0" marB="0" anchor="b">
                    <a:lnL>
                      <a:noFill/>
                    </a:lnL>
                    <a:lnR>
                      <a:noFill/>
                    </a:lnR>
                    <a:lnT>
                      <a:noFill/>
                    </a:lnT>
                    <a:lnB>
                      <a:noFill/>
                    </a:lnB>
                  </a:tcPr>
                </a:tc>
                <a:tc>
                  <a:txBody>
                    <a:bodyPr/>
                    <a:lstStyle/>
                    <a:p>
                      <a:pPr algn="r" fontAlgn="ctr"/>
                      <a:r>
                        <a:rPr lang="ca-ES" sz="1600" b="0" i="0" u="none" strike="noStrike">
                          <a:solidFill>
                            <a:srgbClr val="000000"/>
                          </a:solidFill>
                          <a:latin typeface="Arial"/>
                        </a:rPr>
                        <a:t>0,05</a:t>
                      </a:r>
                    </a:p>
                  </a:txBody>
                  <a:tcPr marL="0" marR="76381" marT="0" marB="0" anchor="ctr">
                    <a:lnL>
                      <a:noFill/>
                    </a:lnL>
                    <a:lnR>
                      <a:noFill/>
                    </a:lnR>
                    <a:lnT>
                      <a:noFill/>
                    </a:lnT>
                    <a:lnB>
                      <a:noFill/>
                    </a:lnB>
                  </a:tcPr>
                </a:tc>
                <a:tc>
                  <a:txBody>
                    <a:bodyPr/>
                    <a:lstStyle/>
                    <a:p>
                      <a:pPr algn="r" fontAlgn="ctr"/>
                      <a:r>
                        <a:rPr lang="ca-ES" sz="1600" b="0" i="0" u="none" strike="noStrike" dirty="0">
                          <a:solidFill>
                            <a:srgbClr val="000000"/>
                          </a:solidFill>
                          <a:latin typeface="Arial"/>
                        </a:rPr>
                        <a:t>8.089,7</a:t>
                      </a:r>
                    </a:p>
                  </a:txBody>
                  <a:tcPr marL="0" marR="76381" marT="0" marB="0" anchor="ctr">
                    <a:lnL>
                      <a:noFill/>
                    </a:lnL>
                    <a:lnR>
                      <a:noFill/>
                    </a:lnR>
                    <a:lnT>
                      <a:noFill/>
                    </a:lnT>
                    <a:lnB>
                      <a:noFill/>
                    </a:lnB>
                  </a:tcPr>
                </a:tc>
                <a:tc>
                  <a:txBody>
                    <a:bodyPr/>
                    <a:lstStyle/>
                    <a:p>
                      <a:pPr algn="r" fontAlgn="ctr"/>
                      <a:r>
                        <a:rPr lang="ca-ES" sz="1600" b="0" i="0" u="none" strike="noStrike" dirty="0">
                          <a:solidFill>
                            <a:srgbClr val="000000"/>
                          </a:solidFill>
                          <a:latin typeface="Arial"/>
                        </a:rPr>
                        <a:t>-101,2</a:t>
                      </a:r>
                    </a:p>
                  </a:txBody>
                  <a:tcPr marL="0" marR="76381" marT="0" marB="0" anchor="ctr">
                    <a:lnL>
                      <a:noFill/>
                    </a:lnL>
                    <a:lnR>
                      <a:noFill/>
                    </a:lnR>
                    <a:lnT>
                      <a:noFill/>
                    </a:lnT>
                    <a:lnB>
                      <a:noFill/>
                    </a:lnB>
                  </a:tcPr>
                </a:tc>
                <a:tc>
                  <a:txBody>
                    <a:bodyPr/>
                    <a:lstStyle/>
                    <a:p>
                      <a:pPr algn="r" fontAlgn="ctr"/>
                      <a:endParaRPr lang="ca-ES" sz="1600" b="0" i="0" u="none" strike="noStrike" dirty="0">
                        <a:solidFill>
                          <a:srgbClr val="000000"/>
                        </a:solidFill>
                        <a:latin typeface="Arial"/>
                      </a:endParaRPr>
                    </a:p>
                  </a:txBody>
                  <a:tcPr marL="0" marR="76381" marT="0" marB="0" anchor="ctr">
                    <a:lnL>
                      <a:noFill/>
                    </a:lnL>
                    <a:lnR>
                      <a:noFill/>
                    </a:lnR>
                    <a:lnT>
                      <a:noFill/>
                    </a:lnT>
                    <a:lnB>
                      <a:noFill/>
                    </a:lnB>
                  </a:tcPr>
                </a:tc>
              </a:tr>
              <a:tr h="238729">
                <a:tc>
                  <a:txBody>
                    <a:bodyPr/>
                    <a:lstStyle/>
                    <a:p>
                      <a:pPr algn="l" fontAlgn="ctr"/>
                      <a:endParaRPr lang="ca-ES" sz="1600" b="0" i="0" u="none" strike="noStrike">
                        <a:solidFill>
                          <a:srgbClr val="000000"/>
                        </a:solidFill>
                        <a:latin typeface="Arial"/>
                      </a:endParaRPr>
                    </a:p>
                  </a:txBody>
                  <a:tcPr marL="76381" marR="0" marT="0" marB="0" anchor="ctr">
                    <a:lnL>
                      <a:noFill/>
                    </a:lnL>
                    <a:lnR>
                      <a:noFill/>
                    </a:lnR>
                    <a:lnT>
                      <a:noFill/>
                    </a:lnT>
                    <a:lnB>
                      <a:noFill/>
                    </a:lnB>
                  </a:tcPr>
                </a:tc>
                <a:tc>
                  <a:txBody>
                    <a:bodyPr/>
                    <a:lstStyle/>
                    <a:p>
                      <a:pPr algn="l" fontAlgn="ctr"/>
                      <a:endParaRPr lang="ca-ES" sz="1600" b="0" i="0" u="none" strike="noStrike">
                        <a:solidFill>
                          <a:srgbClr val="000000"/>
                        </a:solidFill>
                        <a:latin typeface="Arial"/>
                      </a:endParaRPr>
                    </a:p>
                  </a:txBody>
                  <a:tcPr marL="76381" marR="0" marT="0" marB="0" anchor="ctr">
                    <a:lnL>
                      <a:noFill/>
                    </a:lnL>
                    <a:lnR>
                      <a:noFill/>
                    </a:lnR>
                    <a:lnT>
                      <a:noFill/>
                    </a:lnT>
                    <a:lnB>
                      <a:noFill/>
                    </a:lnB>
                  </a:tcPr>
                </a:tc>
                <a:tc>
                  <a:txBody>
                    <a:bodyPr/>
                    <a:lstStyle/>
                    <a:p>
                      <a:pPr algn="r" fontAlgn="ctr"/>
                      <a:endParaRPr lang="ca-ES" sz="1600" b="1" i="0" u="none" strike="noStrike" dirty="0">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dirty="0">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dirty="0">
                        <a:solidFill>
                          <a:srgbClr val="000000"/>
                        </a:solidFill>
                        <a:latin typeface="Arial"/>
                      </a:endParaRPr>
                    </a:p>
                  </a:txBody>
                  <a:tcPr marL="0" marR="76381" marT="0" marB="0" anchor="ctr">
                    <a:lnL>
                      <a:noFill/>
                    </a:lnL>
                    <a:lnR>
                      <a:noFill/>
                    </a:lnR>
                    <a:lnT>
                      <a:noFill/>
                    </a:lnT>
                    <a:lnB>
                      <a:noFill/>
                    </a:lnB>
                  </a:tcPr>
                </a:tc>
                <a:tc>
                  <a:txBody>
                    <a:bodyPr/>
                    <a:lstStyle/>
                    <a:p>
                      <a:pPr algn="r" fontAlgn="ctr"/>
                      <a:endParaRPr lang="ca-ES" sz="1600" b="0" i="0" u="none" strike="noStrike" dirty="0">
                        <a:solidFill>
                          <a:srgbClr val="000000"/>
                        </a:solidFill>
                        <a:latin typeface="Arial"/>
                      </a:endParaRPr>
                    </a:p>
                  </a:txBody>
                  <a:tcPr marL="0" marR="76381" marT="0" marB="0" anchor="ctr">
                    <a:lnL>
                      <a:noFill/>
                    </a:lnL>
                    <a:lnR>
                      <a:noFill/>
                    </a:lnR>
                    <a:lnT>
                      <a:noFill/>
                    </a:lnT>
                    <a:lnB>
                      <a:noFill/>
                    </a:lnB>
                  </a:tcPr>
                </a:tc>
              </a:tr>
              <a:tr h="245914">
                <a:tc>
                  <a:txBody>
                    <a:bodyPr/>
                    <a:lstStyle/>
                    <a:p>
                      <a:pPr algn="l" rtl="0" fontAlgn="ctr"/>
                      <a:r>
                        <a:rPr lang="ca-ES" sz="1600" b="1" i="0" u="none" strike="noStrike">
                          <a:solidFill>
                            <a:srgbClr val="000000"/>
                          </a:solidFill>
                          <a:latin typeface="Arial"/>
                        </a:rPr>
                        <a:t> </a:t>
                      </a:r>
                    </a:p>
                  </a:txBody>
                  <a:tcPr marL="76381" marR="0" marT="0" marB="0" anchor="ctr">
                    <a:lnL>
                      <a:noFill/>
                    </a:lnL>
                    <a:lnR>
                      <a:noFill/>
                    </a:lnR>
                    <a:lnT>
                      <a:noFill/>
                    </a:lnT>
                    <a:lnB>
                      <a:noFill/>
                    </a:lnB>
                    <a:solidFill>
                      <a:srgbClr val="FA6E00"/>
                    </a:solidFill>
                  </a:tcPr>
                </a:tc>
                <a:tc>
                  <a:txBody>
                    <a:bodyPr/>
                    <a:lstStyle/>
                    <a:p>
                      <a:pPr algn="r" rtl="0" fontAlgn="ctr"/>
                      <a:r>
                        <a:rPr lang="ca-ES" sz="1600" b="1" i="0" u="none" strike="noStrike" dirty="0">
                          <a:solidFill>
                            <a:srgbClr val="000000"/>
                          </a:solidFill>
                          <a:latin typeface="Arial"/>
                        </a:rPr>
                        <a:t> </a:t>
                      </a:r>
                    </a:p>
                  </a:txBody>
                  <a:tcPr marL="0" marR="76381" marT="0" marB="0" anchor="ctr">
                    <a:lnL>
                      <a:noFill/>
                    </a:lnL>
                    <a:lnR>
                      <a:noFill/>
                    </a:lnR>
                    <a:lnT>
                      <a:noFill/>
                    </a:lnT>
                    <a:lnB>
                      <a:noFill/>
                    </a:lnB>
                    <a:solidFill>
                      <a:srgbClr val="FA6E00"/>
                    </a:solidFill>
                  </a:tcPr>
                </a:tc>
                <a:tc>
                  <a:txBody>
                    <a:bodyPr/>
                    <a:lstStyle/>
                    <a:p>
                      <a:pPr algn="ctr" rtl="0" fontAlgn="ctr"/>
                      <a:r>
                        <a:rPr lang="ca-ES" sz="1600" b="1" i="0" u="none" strike="noStrike" dirty="0">
                          <a:solidFill>
                            <a:srgbClr val="000000"/>
                          </a:solidFill>
                          <a:latin typeface="Arial"/>
                        </a:rPr>
                        <a:t> </a:t>
                      </a:r>
                    </a:p>
                  </a:txBody>
                  <a:tcPr marL="0" marR="0" marT="0" marB="0" anchor="ctr">
                    <a:lnL>
                      <a:noFill/>
                    </a:lnL>
                    <a:lnR>
                      <a:noFill/>
                    </a:lnR>
                    <a:lnT>
                      <a:noFill/>
                    </a:lnT>
                    <a:lnB>
                      <a:noFill/>
                    </a:lnB>
                    <a:solidFill>
                      <a:srgbClr val="FA6E00"/>
                    </a:solidFill>
                  </a:tcPr>
                </a:tc>
                <a:tc>
                  <a:txBody>
                    <a:bodyPr/>
                    <a:lstStyle/>
                    <a:p>
                      <a:pPr algn="r" rtl="0" fontAlgn="ctr"/>
                      <a:r>
                        <a:rPr lang="ca-ES" sz="1600" b="1" i="0" u="none" strike="noStrike" dirty="0">
                          <a:solidFill>
                            <a:srgbClr val="000000"/>
                          </a:solidFill>
                          <a:latin typeface="Arial"/>
                        </a:rPr>
                        <a:t> </a:t>
                      </a:r>
                    </a:p>
                  </a:txBody>
                  <a:tcPr marL="0" marR="76381" marT="0" marB="0" anchor="ctr">
                    <a:lnL>
                      <a:noFill/>
                    </a:lnL>
                    <a:lnR>
                      <a:noFill/>
                    </a:lnR>
                    <a:lnT>
                      <a:noFill/>
                    </a:lnT>
                    <a:lnB>
                      <a:noFill/>
                    </a:lnB>
                    <a:solidFill>
                      <a:srgbClr val="FA6E00"/>
                    </a:solidFill>
                  </a:tcPr>
                </a:tc>
                <a:tc>
                  <a:txBody>
                    <a:bodyPr/>
                    <a:lstStyle/>
                    <a:p>
                      <a:pPr algn="r" rtl="0" fontAlgn="ctr"/>
                      <a:r>
                        <a:rPr lang="ca-ES" sz="1600" b="1" i="0" u="none" strike="noStrike" dirty="0">
                          <a:solidFill>
                            <a:srgbClr val="000000"/>
                          </a:solidFill>
                          <a:latin typeface="Arial"/>
                        </a:rPr>
                        <a:t> </a:t>
                      </a:r>
                    </a:p>
                  </a:txBody>
                  <a:tcPr marL="0" marR="76381" marT="0" marB="0" anchor="ctr">
                    <a:lnL>
                      <a:noFill/>
                    </a:lnL>
                    <a:lnR>
                      <a:noFill/>
                    </a:lnR>
                    <a:lnT>
                      <a:noFill/>
                    </a:lnT>
                    <a:lnB>
                      <a:noFill/>
                    </a:lnB>
                    <a:solidFill>
                      <a:srgbClr val="FA6E00"/>
                    </a:solidFill>
                  </a:tcPr>
                </a:tc>
                <a:tc>
                  <a:txBody>
                    <a:bodyPr/>
                    <a:lstStyle/>
                    <a:p>
                      <a:pPr algn="r" fontAlgn="ctr"/>
                      <a:r>
                        <a:rPr lang="ca-ES" sz="1600" b="1" i="0" u="none" strike="noStrike" dirty="0">
                          <a:solidFill>
                            <a:srgbClr val="000000"/>
                          </a:solidFill>
                          <a:latin typeface="Arial"/>
                        </a:rPr>
                        <a:t> </a:t>
                      </a:r>
                    </a:p>
                  </a:txBody>
                  <a:tcPr marL="0" marR="76381" marT="0" marB="0" anchor="ctr">
                    <a:lnL>
                      <a:noFill/>
                    </a:lnL>
                    <a:lnR>
                      <a:noFill/>
                    </a:lnR>
                    <a:lnT>
                      <a:noFill/>
                    </a:lnT>
                    <a:lnB>
                      <a:noFill/>
                    </a:lnB>
                    <a:solidFill>
                      <a:srgbClr val="FA6E00"/>
                    </a:solidFill>
                  </a:tcPr>
                </a:tc>
                <a:tc>
                  <a:txBody>
                    <a:bodyPr/>
                    <a:lstStyle/>
                    <a:p>
                      <a:pPr algn="r" fontAlgn="ctr"/>
                      <a:r>
                        <a:rPr lang="ca-ES" sz="1600" b="1" i="0" u="none" strike="noStrike" dirty="0">
                          <a:solidFill>
                            <a:srgbClr val="000000"/>
                          </a:solidFill>
                          <a:latin typeface="Arial"/>
                        </a:rPr>
                        <a:t> </a:t>
                      </a:r>
                    </a:p>
                  </a:txBody>
                  <a:tcPr marL="0" marR="76381" marT="0" marB="0" anchor="ctr">
                    <a:lnL>
                      <a:noFill/>
                    </a:lnL>
                    <a:lnR>
                      <a:noFill/>
                    </a:lnR>
                    <a:lnT>
                      <a:noFill/>
                    </a:lnT>
                    <a:lnB>
                      <a:noFill/>
                    </a:lnB>
                    <a:solidFill>
                      <a:srgbClr val="FA6E00"/>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9"/>
          <p:cNvSpPr>
            <a:spLocks noChangeArrowheads="1"/>
          </p:cNvSpPr>
          <p:nvPr/>
        </p:nvSpPr>
        <p:spPr bwMode="auto">
          <a:xfrm>
            <a:off x="-17896" y="3205163"/>
            <a:ext cx="10711296" cy="1296987"/>
          </a:xfrm>
          <a:prstGeom prst="rect">
            <a:avLst/>
          </a:prstGeom>
          <a:solidFill>
            <a:srgbClr val="FA6E00"/>
          </a:solidFill>
          <a:ln w="9525" algn="ctr">
            <a:noFill/>
            <a:miter lim="800000"/>
            <a:headEnd/>
            <a:tailEnd/>
          </a:ln>
        </p:spPr>
        <p:txBody>
          <a:bodyPr wrap="none" lIns="87272" tIns="43637" rIns="87272" bIns="43637" anchor="ctr"/>
          <a:lstStyle/>
          <a:p>
            <a:pPr algn="ctr" defTabSz="873125"/>
            <a:endParaRPr lang="ca-ES" sz="1700" u="sng"/>
          </a:p>
        </p:txBody>
      </p:sp>
      <p:sp>
        <p:nvSpPr>
          <p:cNvPr id="75778" name="Rectangle 10"/>
          <p:cNvSpPr>
            <a:spLocks noGrp="1" noChangeArrowheads="1"/>
          </p:cNvSpPr>
          <p:nvPr>
            <p:ph type="title"/>
          </p:nvPr>
        </p:nvSpPr>
        <p:spPr bwMode="auto">
          <a:xfrm>
            <a:off x="71438" y="3342475"/>
            <a:ext cx="10621962" cy="1014220"/>
          </a:xfrm>
          <a:noFill/>
          <a:ln>
            <a:miter lim="800000"/>
            <a:headEnd/>
            <a:tailEnd/>
          </a:ln>
        </p:spPr>
        <p:txBody>
          <a:bodyPr vert="horz" wrap="square" lIns="87272" tIns="43637" rIns="87272" bIns="43637" numCol="1" anchor="t" anchorCtr="0" compatLnSpc="1">
            <a:prstTxWarp prst="textNoShape">
              <a:avLst/>
            </a:prstTxWarp>
          </a:bodyPr>
          <a:lstStyle/>
          <a:p>
            <a:pPr eaLnBrk="1" hangingPunct="1"/>
            <a:r>
              <a:rPr lang="ca-ES" sz="3000" b="1" dirty="0" smtClean="0">
                <a:solidFill>
                  <a:schemeClr val="bg1"/>
                </a:solidFill>
              </a:rPr>
              <a:t>Detall dels pressupostos de la Generalitat per al 2014</a:t>
            </a:r>
          </a:p>
        </p:txBody>
      </p:sp>
      <p:sp>
        <p:nvSpPr>
          <p:cNvPr id="5"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7" name="Rectangle 4"/>
          <p:cNvSpPr>
            <a:spLocks noChangeArrowheads="1"/>
          </p:cNvSpPr>
          <p:nvPr/>
        </p:nvSpPr>
        <p:spPr bwMode="auto">
          <a:xfrm>
            <a:off x="-17896" y="1656395"/>
            <a:ext cx="10711296" cy="5004556"/>
          </a:xfrm>
          <a:prstGeom prst="rect">
            <a:avLst/>
          </a:prstGeom>
          <a:solidFill>
            <a:srgbClr val="DEDEDE"/>
          </a:solidFill>
          <a:ln w="9525" algn="ctr">
            <a:noFill/>
            <a:miter lim="800000"/>
            <a:headEnd/>
            <a:tailEnd/>
          </a:ln>
        </p:spPr>
        <p:txBody>
          <a:bodyPr wrap="none" anchor="ctr"/>
          <a:lstStyle/>
          <a:p>
            <a:pPr algn="ctr" defTabSz="1042988">
              <a:spcAft>
                <a:spcPts val="4800"/>
              </a:spcAft>
            </a:pPr>
            <a:endParaRPr lang="ca-ES" dirty="0">
              <a:solidFill>
                <a:schemeClr val="bg1"/>
              </a:solidFill>
            </a:endParaRPr>
          </a:p>
        </p:txBody>
      </p:sp>
      <p:sp>
        <p:nvSpPr>
          <p:cNvPr id="32780" name="Rectangle 5"/>
          <p:cNvSpPr>
            <a:spLocks noChangeArrowheads="1"/>
          </p:cNvSpPr>
          <p:nvPr/>
        </p:nvSpPr>
        <p:spPr bwMode="auto">
          <a:xfrm>
            <a:off x="162124" y="1764407"/>
            <a:ext cx="10297144" cy="4657685"/>
          </a:xfrm>
          <a:prstGeom prst="rect">
            <a:avLst/>
          </a:prstGeom>
          <a:noFill/>
          <a:ln w="9525">
            <a:noFill/>
            <a:miter lim="800000"/>
            <a:headEnd/>
            <a:tailEnd/>
          </a:ln>
        </p:spPr>
        <p:txBody>
          <a:bodyPr wrap="square">
            <a:spAutoFit/>
          </a:bodyPr>
          <a:lstStyle/>
          <a:p>
            <a:pPr marL="441325" indent="-441325" algn="just" defTabSz="1042988">
              <a:lnSpc>
                <a:spcPts val="3100"/>
              </a:lnSpc>
              <a:spcBef>
                <a:spcPts val="0"/>
              </a:spcBef>
              <a:spcAft>
                <a:spcPts val="3600"/>
              </a:spcAft>
              <a:buFont typeface="Wingdings" pitchFamily="2" charset="2"/>
              <a:buChar char="Ø"/>
            </a:pPr>
            <a:r>
              <a:rPr lang="ca-ES" sz="1600" dirty="0" smtClean="0"/>
              <a:t>El 2014 el volum de despesa no financera amb càrrec a recursos generals sense interessos es manté respecte a </a:t>
            </a:r>
            <a:r>
              <a:rPr lang="ca-ES" sz="1600" dirty="0" err="1" smtClean="0"/>
              <a:t>l’import</a:t>
            </a:r>
            <a:r>
              <a:rPr lang="ca-ES" sz="1600" dirty="0" smtClean="0"/>
              <a:t> prorrogat per al 2013 (lleuger increment del 0,2%).</a:t>
            </a:r>
          </a:p>
          <a:p>
            <a:pPr marL="441325" indent="-441325" algn="just" defTabSz="1042988">
              <a:lnSpc>
                <a:spcPts val="3100"/>
              </a:lnSpc>
              <a:spcBef>
                <a:spcPts val="0"/>
              </a:spcBef>
              <a:spcAft>
                <a:spcPts val="3600"/>
              </a:spcAft>
              <a:buFont typeface="Wingdings" pitchFamily="2" charset="2"/>
              <a:buChar char="Ø"/>
            </a:pPr>
            <a:r>
              <a:rPr lang="ca-ES" sz="1600" dirty="0" smtClean="0"/>
              <a:t>Anar més enllà en l’ajust pressupostari podria representar un deteriorament greu del teixit dels serveis públics i del nostre estat del benestar.</a:t>
            </a:r>
          </a:p>
          <a:p>
            <a:pPr marL="441325" indent="-441325" algn="just" defTabSz="1042988">
              <a:lnSpc>
                <a:spcPts val="3100"/>
              </a:lnSpc>
              <a:spcBef>
                <a:spcPts val="0"/>
              </a:spcBef>
              <a:spcAft>
                <a:spcPts val="3600"/>
              </a:spcAft>
              <a:buFont typeface="Wingdings" pitchFamily="2" charset="2"/>
              <a:buChar char="Ø"/>
            </a:pPr>
            <a:r>
              <a:rPr lang="ca-ES" sz="1600" dirty="0" smtClean="0"/>
              <a:t>S’incrementa en 91 M€ la despesa destinada a l’atenció de determinades necessitats ineludibles en l’àmbit social: renda mínima d’inserció (RMI), ajuts menjador, suport als afectats per desnonaments i lluita contra la pobresa infantil.  </a:t>
            </a:r>
          </a:p>
          <a:p>
            <a:pPr marL="441325" indent="-441325" algn="just" defTabSz="1042988">
              <a:lnSpc>
                <a:spcPts val="3100"/>
              </a:lnSpc>
              <a:spcBef>
                <a:spcPts val="0"/>
              </a:spcBef>
              <a:spcAft>
                <a:spcPts val="3600"/>
              </a:spcAft>
              <a:buFont typeface="Wingdings" pitchFamily="2" charset="2"/>
              <a:buChar char="Ø"/>
            </a:pPr>
            <a:r>
              <a:rPr lang="ca-ES" sz="1600" dirty="0" smtClean="0"/>
              <a:t>La despesa en concepte d’interessos del deute a igualtat de perímetre s’estabilitza </a:t>
            </a:r>
            <a:endParaRPr lang="ca-ES" sz="1600" dirty="0" smtClean="0">
              <a:solidFill>
                <a:srgbClr val="FF0000"/>
              </a:solidFill>
            </a:endParaRPr>
          </a:p>
        </p:txBody>
      </p:sp>
      <p:sp>
        <p:nvSpPr>
          <p:cNvPr id="32776" name="Rectangle 2"/>
          <p:cNvSpPr>
            <a:spLocks noGrp="1" noChangeArrowheads="1"/>
          </p:cNvSpPr>
          <p:nvPr>
            <p:ph type="title"/>
          </p:nvPr>
        </p:nvSpPr>
        <p:spPr bwMode="auto">
          <a:xfrm>
            <a:off x="177424" y="1008323"/>
            <a:ext cx="9235132" cy="828092"/>
          </a:xfrm>
          <a:noFill/>
          <a:ln>
            <a:miter lim="800000"/>
            <a:headEnd/>
            <a:tailEnd/>
          </a:ln>
        </p:spPr>
        <p:txBody>
          <a:bodyPr vert="horz" wrap="square" lIns="87272" tIns="43637" rIns="87272" bIns="43637" numCol="1" anchor="t" anchorCtr="0" compatLnSpc="1">
            <a:prstTxWarp prst="textNoShape">
              <a:avLst/>
            </a:prstTxWarp>
          </a:bodyPr>
          <a:lstStyle/>
          <a:p>
            <a:pPr marL="441325" indent="-441325" algn="l">
              <a:lnSpc>
                <a:spcPts val="3100"/>
              </a:lnSpc>
              <a:spcBef>
                <a:spcPts val="0"/>
              </a:spcBef>
              <a:spcAft>
                <a:spcPts val="3600"/>
              </a:spcAft>
            </a:pPr>
            <a:r>
              <a:rPr lang="ca-ES" sz="2400" b="1" dirty="0" smtClean="0"/>
              <a:t>Es manté el nivell de despesa respecte a l’exercici 2013</a:t>
            </a:r>
            <a:endParaRPr lang="ca-ES" sz="2400" dirty="0" smtClean="0"/>
          </a:p>
        </p:txBody>
      </p:sp>
      <p:sp>
        <p:nvSpPr>
          <p:cNvPr id="32782" name="QuadreDeText 20">
            <a:hlinkClick r:id="rId2" action="ppaction://hlinksldjump"/>
          </p:cNvPr>
          <p:cNvSpPr txBox="1">
            <a:spLocks noChangeArrowheads="1"/>
          </p:cNvSpPr>
          <p:nvPr/>
        </p:nvSpPr>
        <p:spPr bwMode="auto">
          <a:xfrm>
            <a:off x="2142344" y="0"/>
            <a:ext cx="2000250" cy="779463"/>
          </a:xfrm>
          <a:prstGeom prst="rect">
            <a:avLst/>
          </a:prstGeom>
          <a:noFill/>
          <a:ln w="9525">
            <a:noFill/>
            <a:miter lim="800000"/>
            <a:headEnd/>
            <a:tailEnd/>
          </a:ln>
        </p:spPr>
        <p:txBody>
          <a:bodyPr wrap="none"/>
          <a:lstStyle/>
          <a:p>
            <a:endParaRPr lang="ca-ES"/>
          </a:p>
        </p:txBody>
      </p:sp>
      <p:sp>
        <p:nvSpPr>
          <p:cNvPr id="1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21" name="Line 13"/>
          <p:cNvSpPr>
            <a:spLocks noChangeShapeType="1"/>
          </p:cNvSpPr>
          <p:nvPr/>
        </p:nvSpPr>
        <p:spPr bwMode="auto">
          <a:xfrm>
            <a:off x="0" y="2880531"/>
            <a:ext cx="10693400" cy="0"/>
          </a:xfrm>
          <a:prstGeom prst="line">
            <a:avLst/>
          </a:prstGeom>
          <a:noFill/>
          <a:ln w="190500">
            <a:solidFill>
              <a:schemeClr val="bg1"/>
            </a:solidFill>
            <a:round/>
            <a:headEnd/>
            <a:tailEnd/>
          </a:ln>
        </p:spPr>
        <p:txBody>
          <a:bodyPr/>
          <a:lstStyle/>
          <a:p>
            <a:endParaRPr lang="es-ES"/>
          </a:p>
        </p:txBody>
      </p:sp>
      <p:sp>
        <p:nvSpPr>
          <p:cNvPr id="18" name="Line 13"/>
          <p:cNvSpPr>
            <a:spLocks noChangeShapeType="1"/>
          </p:cNvSpPr>
          <p:nvPr/>
        </p:nvSpPr>
        <p:spPr bwMode="auto">
          <a:xfrm>
            <a:off x="0" y="4104667"/>
            <a:ext cx="10693400" cy="0"/>
          </a:xfrm>
          <a:prstGeom prst="line">
            <a:avLst/>
          </a:prstGeom>
          <a:noFill/>
          <a:ln w="190500">
            <a:solidFill>
              <a:schemeClr val="bg1"/>
            </a:solidFill>
            <a:round/>
            <a:headEnd/>
            <a:tailEnd/>
          </a:ln>
        </p:spPr>
        <p:txBody>
          <a:bodyPr/>
          <a:lstStyle/>
          <a:p>
            <a:endParaRPr lang="es-ES"/>
          </a:p>
        </p:txBody>
      </p:sp>
      <p:sp>
        <p:nvSpPr>
          <p:cNvPr id="19" name="Line 13"/>
          <p:cNvSpPr>
            <a:spLocks noChangeShapeType="1"/>
          </p:cNvSpPr>
          <p:nvPr/>
        </p:nvSpPr>
        <p:spPr bwMode="auto">
          <a:xfrm>
            <a:off x="0" y="5616835"/>
            <a:ext cx="10693400" cy="0"/>
          </a:xfrm>
          <a:prstGeom prst="line">
            <a:avLst/>
          </a:prstGeom>
          <a:noFill/>
          <a:ln w="190500">
            <a:solidFill>
              <a:schemeClr val="bg1"/>
            </a:solidFill>
            <a:round/>
            <a:headEnd/>
            <a:tailEnd/>
          </a:ln>
        </p:spPr>
        <p:txBody>
          <a:bodyPr/>
          <a:lstStyle/>
          <a:p>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59" name="Rectangle 3"/>
          <p:cNvSpPr>
            <a:spLocks noChangeArrowheads="1"/>
          </p:cNvSpPr>
          <p:nvPr/>
        </p:nvSpPr>
        <p:spPr bwMode="auto">
          <a:xfrm>
            <a:off x="162124" y="1066598"/>
            <a:ext cx="1020763" cy="271463"/>
          </a:xfrm>
          <a:prstGeom prst="rect">
            <a:avLst/>
          </a:prstGeom>
          <a:noFill/>
          <a:ln w="9525">
            <a:noFill/>
            <a:miter lim="800000"/>
            <a:headEnd/>
            <a:tailEnd/>
          </a:ln>
        </p:spPr>
        <p:txBody>
          <a:bodyPr wrap="none" lIns="87272" tIns="43637" rIns="87272" bIns="43637" anchor="ctr">
            <a:spAutoFit/>
          </a:bodyPr>
          <a:lstStyle/>
          <a:p>
            <a:pPr defTabSz="1042988"/>
            <a:r>
              <a:rPr lang="fr-FR" sz="1200" dirty="0">
                <a:solidFill>
                  <a:schemeClr val="tx2"/>
                </a:solidFill>
                <a:latin typeface="Arial Narrow" pitchFamily="34" charset="0"/>
              </a:rPr>
              <a:t>Imports </a:t>
            </a:r>
            <a:r>
              <a:rPr lang="fr-FR" sz="1200" dirty="0" smtClean="0">
                <a:solidFill>
                  <a:schemeClr val="tx2"/>
                </a:solidFill>
                <a:latin typeface="Arial Narrow" pitchFamily="34" charset="0"/>
              </a:rPr>
              <a:t>en </a:t>
            </a:r>
            <a:r>
              <a:rPr lang="fr-FR" sz="1200" dirty="0">
                <a:solidFill>
                  <a:schemeClr val="tx2"/>
                </a:solidFill>
                <a:latin typeface="Arial Narrow" pitchFamily="34" charset="0"/>
              </a:rPr>
              <a:t>M€</a:t>
            </a:r>
            <a:endParaRPr lang="ca-ES" sz="1200" dirty="0">
              <a:solidFill>
                <a:schemeClr val="tx2"/>
              </a:solidFill>
              <a:latin typeface="Arial Narrow" pitchFamily="34" charset="0"/>
            </a:endParaRPr>
          </a:p>
        </p:txBody>
      </p:sp>
      <p:sp>
        <p:nvSpPr>
          <p:cNvPr id="38060" name="Rectangle 2"/>
          <p:cNvSpPr>
            <a:spLocks noChangeArrowheads="1"/>
          </p:cNvSpPr>
          <p:nvPr/>
        </p:nvSpPr>
        <p:spPr bwMode="auto">
          <a:xfrm>
            <a:off x="162124" y="733435"/>
            <a:ext cx="10531276" cy="504055"/>
          </a:xfrm>
          <a:prstGeom prst="rect">
            <a:avLst/>
          </a:prstGeom>
          <a:noFill/>
          <a:ln w="9525">
            <a:noFill/>
            <a:miter lim="800000"/>
            <a:headEnd/>
            <a:tailEnd/>
          </a:ln>
        </p:spPr>
        <p:txBody>
          <a:bodyPr lIns="87272" tIns="43637" rIns="87272" bIns="43637" anchor="ctr"/>
          <a:lstStyle/>
          <a:p>
            <a:pPr defTabSz="1042988"/>
            <a:r>
              <a:rPr lang="ca-ES" sz="2000" b="1" dirty="0" smtClean="0"/>
              <a:t>Manteniment nivell despesa</a:t>
            </a:r>
            <a:r>
              <a:rPr lang="ca-ES" sz="2000" b="1" baseline="30000" dirty="0" smtClean="0"/>
              <a:t>(1)</a:t>
            </a:r>
            <a:r>
              <a:rPr lang="ca-ES" sz="2000" b="1" dirty="0" smtClean="0"/>
              <a:t> del 2013</a:t>
            </a:r>
            <a:endParaRPr lang="ca-ES" sz="2000" b="1" dirty="0"/>
          </a:p>
        </p:txBody>
      </p:sp>
      <p:sp>
        <p:nvSpPr>
          <p:cNvPr id="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graphicFrame>
        <p:nvGraphicFramePr>
          <p:cNvPr id="9" name="Taula 8"/>
          <p:cNvGraphicFramePr>
            <a:graphicFrameLocks noGrp="1"/>
          </p:cNvGraphicFramePr>
          <p:nvPr/>
        </p:nvGraphicFramePr>
        <p:xfrm>
          <a:off x="162124" y="5458081"/>
          <a:ext cx="10333148" cy="1290314"/>
        </p:xfrm>
        <a:graphic>
          <a:graphicData uri="http://schemas.openxmlformats.org/drawingml/2006/table">
            <a:tbl>
              <a:tblPr/>
              <a:tblGrid>
                <a:gridCol w="10333148"/>
              </a:tblGrid>
              <a:tr h="171810">
                <a:tc>
                  <a:txBody>
                    <a:bodyPr/>
                    <a:lstStyle/>
                    <a:p>
                      <a:pPr algn="l" rtl="0" fontAlgn="b"/>
                      <a:r>
                        <a:rPr lang="ca-ES" sz="900" b="0" i="0" u="none" strike="noStrike" baseline="30000" dirty="0">
                          <a:solidFill>
                            <a:srgbClr val="000000"/>
                          </a:solidFill>
                          <a:latin typeface="Arial"/>
                        </a:rPr>
                        <a:t>(1)</a:t>
                      </a:r>
                      <a:r>
                        <a:rPr lang="ca-ES" sz="900" b="0" i="0" u="none" strike="noStrike" dirty="0">
                          <a:solidFill>
                            <a:srgbClr val="000000"/>
                          </a:solidFill>
                          <a:latin typeface="Arial"/>
                        </a:rPr>
                        <a:t> Despesa no financera amb càrrec a recursos generals: inclou els capítols 1 a 7 de despesa i les aportacions de capital assimilables a despesa no financera.</a:t>
                      </a:r>
                    </a:p>
                  </a:txBody>
                  <a:tcPr marL="0" marR="0" marT="0" marB="0" anchor="b">
                    <a:lnL>
                      <a:noFill/>
                    </a:lnL>
                    <a:lnR>
                      <a:noFill/>
                    </a:lnR>
                    <a:lnT>
                      <a:noFill/>
                    </a:lnT>
                    <a:lnB>
                      <a:noFill/>
                    </a:lnB>
                  </a:tcPr>
                </a:tc>
              </a:tr>
              <a:tr h="144016">
                <a:tc>
                  <a:txBody>
                    <a:bodyPr/>
                    <a:lstStyle/>
                    <a:p>
                      <a:pPr algn="l" rtl="0" fontAlgn="b"/>
                      <a:r>
                        <a:rPr lang="ca-ES" sz="900" b="0" i="0" u="none" strike="noStrike" baseline="30000" dirty="0">
                          <a:solidFill>
                            <a:srgbClr val="000000"/>
                          </a:solidFill>
                          <a:latin typeface="Arial"/>
                        </a:rPr>
                        <a:t>(2)</a:t>
                      </a:r>
                      <a:r>
                        <a:rPr lang="ca-ES" sz="900" b="0" i="0" u="none" strike="noStrike" dirty="0">
                          <a:solidFill>
                            <a:srgbClr val="000000"/>
                          </a:solidFill>
                          <a:latin typeface="Arial"/>
                        </a:rPr>
                        <a:t>  La despesa no financera amb càrrec a recursos generals dels pressupostos aprovats el 2012 va ser de 24.394 M€ (22.400 M€ sense els interessos del deute)</a:t>
                      </a:r>
                    </a:p>
                  </a:txBody>
                  <a:tcPr marL="0" marR="0" marT="0" marB="0" anchor="b">
                    <a:lnL>
                      <a:noFill/>
                    </a:lnL>
                    <a:lnR>
                      <a:noFill/>
                    </a:lnR>
                    <a:lnT>
                      <a:noFill/>
                    </a:lnT>
                    <a:lnB>
                      <a:noFill/>
                    </a:lnB>
                  </a:tcPr>
                </a:tc>
              </a:tr>
              <a:tr h="144016">
                <a:tc>
                  <a:txBody>
                    <a:bodyPr/>
                    <a:lstStyle/>
                    <a:p>
                      <a:pPr algn="l" rtl="0" fontAlgn="b"/>
                      <a:r>
                        <a:rPr lang="es-ES" sz="900" b="0" i="0" u="none" strike="noStrike" baseline="30000" dirty="0">
                          <a:solidFill>
                            <a:srgbClr val="000000"/>
                          </a:solidFill>
                          <a:latin typeface="Arial"/>
                        </a:rPr>
                        <a:t>(3)</a:t>
                      </a:r>
                      <a:r>
                        <a:rPr lang="es-ES" sz="900" b="0" i="0" u="none" strike="noStrike" dirty="0">
                          <a:solidFill>
                            <a:srgbClr val="000000"/>
                          </a:solidFill>
                          <a:latin typeface="Arial"/>
                        </a:rPr>
                        <a:t>  La </a:t>
                      </a:r>
                      <a:r>
                        <a:rPr lang="es-ES" sz="900" b="0" i="0" u="none" strike="noStrike" dirty="0" err="1">
                          <a:solidFill>
                            <a:srgbClr val="000000"/>
                          </a:solidFill>
                          <a:latin typeface="Arial"/>
                        </a:rPr>
                        <a:t>liquidació</a:t>
                      </a:r>
                      <a:r>
                        <a:rPr lang="es-ES" sz="900" b="0" i="0" u="none" strike="noStrike" dirty="0">
                          <a:solidFill>
                            <a:srgbClr val="000000"/>
                          </a:solidFill>
                          <a:latin typeface="Arial"/>
                        </a:rPr>
                        <a:t> 2012 del DECO </a:t>
                      </a:r>
                      <a:r>
                        <a:rPr lang="es-ES" sz="900" b="0" i="0" u="none" strike="noStrike" dirty="0" err="1">
                          <a:solidFill>
                            <a:srgbClr val="000000"/>
                          </a:solidFill>
                          <a:latin typeface="Arial"/>
                        </a:rPr>
                        <a:t>inclou</a:t>
                      </a:r>
                      <a:r>
                        <a:rPr lang="es-ES" sz="900" b="0" i="0" u="none" strike="noStrike" dirty="0">
                          <a:solidFill>
                            <a:srgbClr val="000000"/>
                          </a:solidFill>
                          <a:latin typeface="Arial"/>
                        </a:rPr>
                        <a:t> una </a:t>
                      </a:r>
                      <a:r>
                        <a:rPr lang="es-ES" sz="900" b="0" i="0" u="none" strike="noStrike" dirty="0" err="1">
                          <a:solidFill>
                            <a:srgbClr val="000000"/>
                          </a:solidFill>
                          <a:latin typeface="Arial"/>
                        </a:rPr>
                        <a:t>aportació</a:t>
                      </a:r>
                      <a:r>
                        <a:rPr lang="es-ES" sz="900" b="0" i="0" u="none" strike="noStrike" dirty="0">
                          <a:solidFill>
                            <a:srgbClr val="000000"/>
                          </a:solidFill>
                          <a:latin typeface="Arial"/>
                        </a:rPr>
                        <a:t> de </a:t>
                      </a:r>
                      <a:r>
                        <a:rPr lang="es-ES" sz="900" b="0" i="0" u="none" strike="noStrike" dirty="0" err="1">
                          <a:solidFill>
                            <a:srgbClr val="000000"/>
                          </a:solidFill>
                          <a:latin typeface="Arial"/>
                        </a:rPr>
                        <a:t>caràcter</a:t>
                      </a:r>
                      <a:r>
                        <a:rPr lang="es-ES" sz="900" b="0" i="0" u="none" strike="noStrike" dirty="0">
                          <a:solidFill>
                            <a:srgbClr val="000000"/>
                          </a:solidFill>
                          <a:latin typeface="Arial"/>
                        </a:rPr>
                        <a:t> </a:t>
                      </a:r>
                      <a:r>
                        <a:rPr lang="es-ES" sz="900" b="0" i="0" u="none" strike="noStrike" dirty="0" err="1">
                          <a:solidFill>
                            <a:srgbClr val="000000"/>
                          </a:solidFill>
                          <a:latin typeface="Arial"/>
                        </a:rPr>
                        <a:t>extraordinari</a:t>
                      </a:r>
                      <a:r>
                        <a:rPr lang="es-ES" sz="900" b="0" i="0" u="none" strike="noStrike" dirty="0">
                          <a:solidFill>
                            <a:srgbClr val="000000"/>
                          </a:solidFill>
                          <a:latin typeface="Arial"/>
                        </a:rPr>
                        <a:t> a </a:t>
                      </a:r>
                      <a:r>
                        <a:rPr lang="es-ES" sz="900" b="0" i="0" u="none" strike="noStrike" dirty="0" err="1">
                          <a:solidFill>
                            <a:srgbClr val="000000"/>
                          </a:solidFill>
                          <a:latin typeface="Arial"/>
                        </a:rPr>
                        <a:t>Infraestructures</a:t>
                      </a:r>
                      <a:r>
                        <a:rPr lang="es-ES" sz="900" b="0" i="0" u="none" strike="noStrike" dirty="0">
                          <a:solidFill>
                            <a:srgbClr val="000000"/>
                          </a:solidFill>
                          <a:latin typeface="Arial"/>
                        </a:rPr>
                        <a:t> de la Generalitat de Catalunya SAU per </a:t>
                      </a:r>
                      <a:r>
                        <a:rPr lang="es-ES" sz="900" b="0" i="0" u="none" strike="noStrike" dirty="0" err="1">
                          <a:solidFill>
                            <a:srgbClr val="000000"/>
                          </a:solidFill>
                          <a:latin typeface="Arial"/>
                        </a:rPr>
                        <a:t>import</a:t>
                      </a:r>
                      <a:r>
                        <a:rPr lang="es-ES" sz="900" b="0" i="0" u="none" strike="noStrike" dirty="0">
                          <a:solidFill>
                            <a:srgbClr val="000000"/>
                          </a:solidFill>
                          <a:latin typeface="Arial"/>
                        </a:rPr>
                        <a:t> de 409,2 M</a:t>
                      </a:r>
                      <a:r>
                        <a:rPr lang="es-ES" sz="900" b="0" i="0" u="none" strike="noStrike" dirty="0" smtClean="0">
                          <a:solidFill>
                            <a:srgbClr val="000000"/>
                          </a:solidFill>
                          <a:latin typeface="Arial"/>
                        </a:rPr>
                        <a:t>€, </a:t>
                      </a:r>
                      <a:r>
                        <a:rPr lang="es-ES" sz="900" b="0" i="0" u="none" strike="noStrike" dirty="0" err="1" smtClean="0">
                          <a:solidFill>
                            <a:srgbClr val="000000"/>
                          </a:solidFill>
                          <a:latin typeface="Arial"/>
                        </a:rPr>
                        <a:t>d’acord</a:t>
                      </a:r>
                      <a:r>
                        <a:rPr lang="es-ES" sz="900" b="0" i="0" u="none" strike="noStrike" dirty="0" smtClean="0">
                          <a:solidFill>
                            <a:srgbClr val="000000"/>
                          </a:solidFill>
                          <a:latin typeface="Arial"/>
                        </a:rPr>
                        <a:t> </a:t>
                      </a:r>
                      <a:r>
                        <a:rPr lang="es-ES" sz="900" b="0" i="0" u="none" strike="noStrike" dirty="0" err="1" smtClean="0">
                          <a:solidFill>
                            <a:srgbClr val="000000"/>
                          </a:solidFill>
                          <a:latin typeface="Arial"/>
                        </a:rPr>
                        <a:t>amb</a:t>
                      </a:r>
                      <a:r>
                        <a:rPr lang="es-ES" sz="900" b="0" i="0" u="none" strike="noStrike" baseline="0" dirty="0" smtClean="0">
                          <a:solidFill>
                            <a:srgbClr val="000000"/>
                          </a:solidFill>
                          <a:latin typeface="Arial"/>
                        </a:rPr>
                        <a:t> la </a:t>
                      </a:r>
                      <a:r>
                        <a:rPr lang="es-ES" sz="900" b="0" i="0" u="none" strike="noStrike" baseline="0" dirty="0" err="1" smtClean="0">
                          <a:solidFill>
                            <a:srgbClr val="000000"/>
                          </a:solidFill>
                          <a:latin typeface="Arial"/>
                        </a:rPr>
                        <a:t>liquidació</a:t>
                      </a:r>
                      <a:r>
                        <a:rPr lang="es-ES" sz="900" b="0" i="0" u="none" strike="noStrike" baseline="0" dirty="0" smtClean="0">
                          <a:solidFill>
                            <a:srgbClr val="000000"/>
                          </a:solidFill>
                          <a:latin typeface="Arial"/>
                        </a:rPr>
                        <a:t> final de la IGAE</a:t>
                      </a:r>
                      <a:endParaRPr lang="es-ES" sz="900" b="0" i="0" u="none" strike="noStrike" dirty="0">
                        <a:solidFill>
                          <a:srgbClr val="000000"/>
                        </a:solidFill>
                        <a:latin typeface="Arial"/>
                      </a:endParaRPr>
                    </a:p>
                  </a:txBody>
                  <a:tcPr marL="0" marR="0" marT="0" marB="0" anchor="b">
                    <a:lnL>
                      <a:noFill/>
                    </a:lnL>
                    <a:lnR>
                      <a:noFill/>
                    </a:lnR>
                    <a:lnT>
                      <a:noFill/>
                    </a:lnT>
                    <a:lnB>
                      <a:noFill/>
                    </a:lnB>
                    <a:solidFill>
                      <a:srgbClr val="FFFFFF"/>
                    </a:solidFill>
                  </a:tcPr>
                </a:tc>
              </a:tr>
              <a:tr h="115727">
                <a:tc>
                  <a:txBody>
                    <a:bodyPr/>
                    <a:lstStyle/>
                    <a:p>
                      <a:pPr algn="l" rtl="0" fontAlgn="b"/>
                      <a:r>
                        <a:rPr lang="ca-ES" sz="900" b="0" i="0" u="none" strike="noStrike" baseline="30000" dirty="0">
                          <a:solidFill>
                            <a:srgbClr val="000000"/>
                          </a:solidFill>
                          <a:latin typeface="Arial"/>
                        </a:rPr>
                        <a:t>(4)</a:t>
                      </a:r>
                      <a:r>
                        <a:rPr lang="ca-ES" sz="900" b="0" i="0" u="none" strike="noStrike" dirty="0">
                          <a:solidFill>
                            <a:srgbClr val="000000"/>
                          </a:solidFill>
                          <a:latin typeface="Arial"/>
                        </a:rPr>
                        <a:t>  La liquidació 2012 del DAAM inclou despesa desplaçada de l'exercici anterior per import de 76,3 M€</a:t>
                      </a:r>
                    </a:p>
                  </a:txBody>
                  <a:tcPr marL="0" marR="0" marT="0" marB="0" anchor="b">
                    <a:lnL>
                      <a:noFill/>
                    </a:lnL>
                    <a:lnR>
                      <a:noFill/>
                    </a:lnR>
                    <a:lnT>
                      <a:noFill/>
                    </a:lnT>
                    <a:lnB>
                      <a:noFill/>
                    </a:lnB>
                    <a:solidFill>
                      <a:srgbClr val="FFFFFF"/>
                    </a:solidFill>
                  </a:tcPr>
                </a:tc>
              </a:tr>
              <a:tr h="114868">
                <a:tc>
                  <a:txBody>
                    <a:bodyPr/>
                    <a:lstStyle/>
                    <a:p>
                      <a:pPr algn="l" rtl="0" fontAlgn="b"/>
                      <a:r>
                        <a:rPr lang="ca-ES" sz="900" b="0" i="0" u="none" strike="noStrike" baseline="30000">
                          <a:solidFill>
                            <a:srgbClr val="000000"/>
                          </a:solidFill>
                          <a:latin typeface="Arial"/>
                        </a:rPr>
                        <a:t>(5)</a:t>
                      </a:r>
                      <a:r>
                        <a:rPr lang="ca-ES" sz="900" b="0" i="0" u="none" strike="noStrike">
                          <a:solidFill>
                            <a:srgbClr val="000000"/>
                          </a:solidFill>
                          <a:latin typeface="Arial"/>
                        </a:rPr>
                        <a:t>  Des de l'exercici 2013 el Consell de Treball, Econòmic i Social passa a ser entitat de dret públic adscrita al DEMO. S'ha homogeneïtzat l'exercici 2012.</a:t>
                      </a:r>
                    </a:p>
                  </a:txBody>
                  <a:tcPr marL="0" marR="0" marT="0" marB="0" anchor="b">
                    <a:lnL>
                      <a:noFill/>
                    </a:lnL>
                    <a:lnR>
                      <a:noFill/>
                    </a:lnR>
                    <a:lnT>
                      <a:noFill/>
                    </a:lnT>
                    <a:lnB>
                      <a:noFill/>
                    </a:lnB>
                  </a:tcPr>
                </a:tc>
              </a:tr>
              <a:tr h="144672">
                <a:tc>
                  <a:txBody>
                    <a:bodyPr/>
                    <a:lstStyle/>
                    <a:p>
                      <a:pPr algn="l" rtl="0" fontAlgn="b"/>
                      <a:r>
                        <a:rPr lang="es-ES" sz="900" b="0" i="0" u="none" strike="noStrike" baseline="30000" dirty="0">
                          <a:solidFill>
                            <a:srgbClr val="000000"/>
                          </a:solidFill>
                          <a:latin typeface="Arial"/>
                        </a:rPr>
                        <a:t>(6)</a:t>
                      </a:r>
                      <a:r>
                        <a:rPr lang="es-ES" sz="900" b="0" i="0" u="none" strike="noStrike" dirty="0">
                          <a:solidFill>
                            <a:srgbClr val="000000"/>
                          </a:solidFill>
                          <a:latin typeface="Arial"/>
                        </a:rPr>
                        <a:t> La </a:t>
                      </a:r>
                      <a:r>
                        <a:rPr lang="es-ES" sz="900" b="0" i="0" u="none" strike="noStrike" dirty="0" err="1">
                          <a:solidFill>
                            <a:srgbClr val="000000"/>
                          </a:solidFill>
                          <a:latin typeface="Arial"/>
                        </a:rPr>
                        <a:t>liquidació</a:t>
                      </a:r>
                      <a:r>
                        <a:rPr lang="es-ES" sz="900" b="0" i="0" u="none" strike="noStrike" dirty="0">
                          <a:solidFill>
                            <a:srgbClr val="000000"/>
                          </a:solidFill>
                          <a:latin typeface="Arial"/>
                        </a:rPr>
                        <a:t> 2012 del DEMO </a:t>
                      </a:r>
                      <a:r>
                        <a:rPr lang="es-ES" sz="900" b="0" i="0" u="none" strike="noStrike" dirty="0" err="1">
                          <a:solidFill>
                            <a:srgbClr val="000000"/>
                          </a:solidFill>
                          <a:latin typeface="Arial"/>
                        </a:rPr>
                        <a:t>és</a:t>
                      </a:r>
                      <a:r>
                        <a:rPr lang="es-ES" sz="900" b="0" i="0" u="none" strike="noStrike" dirty="0">
                          <a:solidFill>
                            <a:srgbClr val="000000"/>
                          </a:solidFill>
                          <a:latin typeface="Arial"/>
                        </a:rPr>
                        <a:t> </a:t>
                      </a:r>
                      <a:r>
                        <a:rPr lang="es-ES" sz="900" b="0" i="0" u="none" strike="noStrike" dirty="0" err="1">
                          <a:solidFill>
                            <a:srgbClr val="000000"/>
                          </a:solidFill>
                          <a:latin typeface="Arial"/>
                        </a:rPr>
                        <a:t>excepcionalment</a:t>
                      </a:r>
                      <a:r>
                        <a:rPr lang="es-ES" sz="900" b="0" i="0" u="none" strike="noStrike" dirty="0">
                          <a:solidFill>
                            <a:srgbClr val="000000"/>
                          </a:solidFill>
                          <a:latin typeface="Arial"/>
                        </a:rPr>
                        <a:t> </a:t>
                      </a:r>
                      <a:r>
                        <a:rPr lang="es-ES" sz="900" b="0" i="0" u="none" strike="noStrike" dirty="0" err="1">
                          <a:solidFill>
                            <a:srgbClr val="000000"/>
                          </a:solidFill>
                          <a:latin typeface="Arial"/>
                        </a:rPr>
                        <a:t>baixa</a:t>
                      </a:r>
                      <a:r>
                        <a:rPr lang="es-ES" sz="900" b="0" i="0" u="none" strike="noStrike" dirty="0">
                          <a:solidFill>
                            <a:srgbClr val="000000"/>
                          </a:solidFill>
                          <a:latin typeface="Arial"/>
                        </a:rPr>
                        <a:t> </a:t>
                      </a:r>
                      <a:r>
                        <a:rPr lang="es-ES" sz="900" b="0" i="0" u="none" strike="noStrike" dirty="0" err="1">
                          <a:solidFill>
                            <a:srgbClr val="000000"/>
                          </a:solidFill>
                          <a:latin typeface="Arial"/>
                        </a:rPr>
                        <a:t>perquè</a:t>
                      </a:r>
                      <a:r>
                        <a:rPr lang="es-ES" sz="900" b="0" i="0" u="none" strike="noStrike" dirty="0">
                          <a:solidFill>
                            <a:srgbClr val="000000"/>
                          </a:solidFill>
                          <a:latin typeface="Arial"/>
                        </a:rPr>
                        <a:t> es va </a:t>
                      </a:r>
                      <a:r>
                        <a:rPr lang="es-ES" sz="900" b="0" i="0" u="none" strike="noStrike" dirty="0" err="1">
                          <a:solidFill>
                            <a:srgbClr val="000000"/>
                          </a:solidFill>
                          <a:latin typeface="Arial"/>
                        </a:rPr>
                        <a:t>fer</a:t>
                      </a:r>
                      <a:r>
                        <a:rPr lang="es-ES" sz="900" b="0" i="0" u="none" strike="noStrike" dirty="0">
                          <a:solidFill>
                            <a:srgbClr val="000000"/>
                          </a:solidFill>
                          <a:latin typeface="Arial"/>
                        </a:rPr>
                        <a:t> una </a:t>
                      </a:r>
                      <a:r>
                        <a:rPr lang="es-ES" sz="900" b="0" i="0" u="none" strike="noStrike" dirty="0" err="1">
                          <a:solidFill>
                            <a:srgbClr val="000000"/>
                          </a:solidFill>
                          <a:latin typeface="Arial"/>
                        </a:rPr>
                        <a:t>retenció</a:t>
                      </a:r>
                      <a:r>
                        <a:rPr lang="es-ES" sz="900" b="0" i="0" u="none" strike="noStrike" dirty="0">
                          <a:solidFill>
                            <a:srgbClr val="000000"/>
                          </a:solidFill>
                          <a:latin typeface="Arial"/>
                        </a:rPr>
                        <a:t> de 97,8 M€ en les </a:t>
                      </a:r>
                      <a:r>
                        <a:rPr lang="es-ES" sz="900" b="0" i="0" u="none" strike="noStrike" dirty="0" err="1">
                          <a:solidFill>
                            <a:srgbClr val="000000"/>
                          </a:solidFill>
                          <a:latin typeface="Arial"/>
                        </a:rPr>
                        <a:t>transferències</a:t>
                      </a:r>
                      <a:r>
                        <a:rPr lang="es-ES" sz="900" b="0" i="0" u="none" strike="noStrike" dirty="0">
                          <a:solidFill>
                            <a:srgbClr val="000000"/>
                          </a:solidFill>
                          <a:latin typeface="Arial"/>
                        </a:rPr>
                        <a:t> al SOC </a:t>
                      </a:r>
                      <a:r>
                        <a:rPr lang="es-ES" sz="900" b="0" i="0" u="none" strike="noStrike" dirty="0" err="1">
                          <a:solidFill>
                            <a:srgbClr val="000000"/>
                          </a:solidFill>
                          <a:latin typeface="Arial"/>
                        </a:rPr>
                        <a:t>ja</a:t>
                      </a:r>
                      <a:r>
                        <a:rPr lang="es-ES" sz="900" b="0" i="0" u="none" strike="noStrike" dirty="0">
                          <a:solidFill>
                            <a:srgbClr val="000000"/>
                          </a:solidFill>
                          <a:latin typeface="Arial"/>
                        </a:rPr>
                        <a:t> que </a:t>
                      </a:r>
                      <a:r>
                        <a:rPr lang="es-ES" sz="900" b="0" i="0" u="none" strike="noStrike" dirty="0" err="1">
                          <a:solidFill>
                            <a:srgbClr val="000000"/>
                          </a:solidFill>
                          <a:latin typeface="Arial"/>
                        </a:rPr>
                        <a:t>aquesta</a:t>
                      </a:r>
                      <a:r>
                        <a:rPr lang="es-ES" sz="900" b="0" i="0" u="none" strike="noStrike" dirty="0">
                          <a:solidFill>
                            <a:srgbClr val="000000"/>
                          </a:solidFill>
                          <a:latin typeface="Arial"/>
                        </a:rPr>
                        <a:t> </a:t>
                      </a:r>
                      <a:r>
                        <a:rPr lang="es-ES" sz="900" b="0" i="0" u="none" strike="noStrike" dirty="0" err="1">
                          <a:solidFill>
                            <a:srgbClr val="000000"/>
                          </a:solidFill>
                          <a:latin typeface="Arial"/>
                        </a:rPr>
                        <a:t>entitat</a:t>
                      </a:r>
                      <a:r>
                        <a:rPr lang="es-ES" sz="900" b="0" i="0" u="none" strike="noStrike" dirty="0">
                          <a:solidFill>
                            <a:srgbClr val="000000"/>
                          </a:solidFill>
                          <a:latin typeface="Arial"/>
                        </a:rPr>
                        <a:t> </a:t>
                      </a:r>
                      <a:r>
                        <a:rPr lang="es-ES" sz="900" b="0" i="0" u="none" strike="noStrike" dirty="0" err="1">
                          <a:solidFill>
                            <a:srgbClr val="000000"/>
                          </a:solidFill>
                          <a:latin typeface="Arial"/>
                        </a:rPr>
                        <a:t>disposava</a:t>
                      </a:r>
                      <a:r>
                        <a:rPr lang="es-ES" sz="900" b="0" i="0" u="none" strike="noStrike" dirty="0">
                          <a:solidFill>
                            <a:srgbClr val="000000"/>
                          </a:solidFill>
                          <a:latin typeface="Arial"/>
                        </a:rPr>
                        <a:t> de </a:t>
                      </a:r>
                      <a:r>
                        <a:rPr lang="es-ES" sz="900" b="0" i="0" u="none" strike="noStrike" dirty="0" err="1">
                          <a:solidFill>
                            <a:srgbClr val="000000"/>
                          </a:solidFill>
                          <a:latin typeface="Arial"/>
                        </a:rPr>
                        <a:t>romanents</a:t>
                      </a:r>
                      <a:r>
                        <a:rPr lang="es-ES" sz="900" b="0" i="0" u="none" strike="noStrike" dirty="0">
                          <a:solidFill>
                            <a:srgbClr val="000000"/>
                          </a:solidFill>
                          <a:latin typeface="Arial"/>
                        </a:rPr>
                        <a:t> de </a:t>
                      </a:r>
                      <a:r>
                        <a:rPr lang="es-ES" sz="900" b="0" i="0" u="none" strike="noStrike" dirty="0" err="1">
                          <a:solidFill>
                            <a:srgbClr val="000000"/>
                          </a:solidFill>
                          <a:latin typeface="Arial"/>
                        </a:rPr>
                        <a:t>tresoreria</a:t>
                      </a:r>
                      <a:r>
                        <a:rPr lang="es-ES" sz="900" b="0" i="0" u="none" strike="noStrike" dirty="0">
                          <a:solidFill>
                            <a:srgbClr val="000000"/>
                          </a:solidFill>
                          <a:latin typeface="Arial"/>
                        </a:rPr>
                        <a:t>.</a:t>
                      </a:r>
                    </a:p>
                  </a:txBody>
                  <a:tcPr marL="0" marR="0" marT="0" marB="0" anchor="b">
                    <a:lnL>
                      <a:noFill/>
                    </a:lnL>
                    <a:lnR>
                      <a:noFill/>
                    </a:lnR>
                    <a:lnT>
                      <a:noFill/>
                    </a:lnT>
                    <a:lnB>
                      <a:noFill/>
                    </a:lnB>
                  </a:tcPr>
                </a:tc>
              </a:tr>
              <a:tr h="115727">
                <a:tc>
                  <a:txBody>
                    <a:bodyPr/>
                    <a:lstStyle/>
                    <a:p>
                      <a:pPr algn="l" rtl="0" fontAlgn="b"/>
                      <a:r>
                        <a:rPr lang="ca-ES" sz="900" b="0" i="0" u="none" strike="noStrike" baseline="30000">
                          <a:solidFill>
                            <a:srgbClr val="000000"/>
                          </a:solidFill>
                          <a:latin typeface="Arial"/>
                        </a:rPr>
                        <a:t>(7)</a:t>
                      </a:r>
                      <a:r>
                        <a:rPr lang="ca-ES" sz="900" b="0" i="0" u="none" strike="noStrike">
                          <a:solidFill>
                            <a:srgbClr val="000000"/>
                          </a:solidFill>
                          <a:latin typeface="Arial"/>
                        </a:rPr>
                        <a:t> Inclou els crèdits de la concessió de la Ciutat de la Justícia. </a:t>
                      </a:r>
                    </a:p>
                  </a:txBody>
                  <a:tcPr marL="0" marR="0" marT="0" marB="0" anchor="b">
                    <a:lnL>
                      <a:noFill/>
                    </a:lnL>
                    <a:lnR>
                      <a:noFill/>
                    </a:lnR>
                    <a:lnT>
                      <a:noFill/>
                    </a:lnT>
                    <a:lnB>
                      <a:noFill/>
                    </a:lnB>
                  </a:tcPr>
                </a:tc>
              </a:tr>
              <a:tr h="128580">
                <a:tc>
                  <a:txBody>
                    <a:bodyPr/>
                    <a:lstStyle/>
                    <a:p>
                      <a:pPr algn="l" rtl="0" fontAlgn="b"/>
                      <a:r>
                        <a:rPr lang="ca-ES" sz="900" b="0" i="0" u="none" strike="noStrike" baseline="30000">
                          <a:solidFill>
                            <a:srgbClr val="000000"/>
                          </a:solidFill>
                          <a:latin typeface="Arial"/>
                        </a:rPr>
                        <a:t>(8) </a:t>
                      </a:r>
                      <a:r>
                        <a:rPr lang="ca-ES" sz="900" b="0" i="0" u="none" strike="noStrike">
                          <a:solidFill>
                            <a:srgbClr val="000000"/>
                          </a:solidFill>
                          <a:latin typeface="Arial"/>
                        </a:rPr>
                        <a:t>Inclou les despeses de caràcter transversal que afecten a diversos departaments com lloguers i gestió del patrimoni, serveis informàtics comuns, gestió del deute, pensions i el fons de contingència</a:t>
                      </a:r>
                    </a:p>
                  </a:txBody>
                  <a:tcPr marL="0" marR="0" marT="0" marB="0" anchor="b">
                    <a:lnL>
                      <a:noFill/>
                    </a:lnL>
                    <a:lnR>
                      <a:noFill/>
                    </a:lnR>
                    <a:lnT>
                      <a:noFill/>
                    </a:lnT>
                    <a:lnB>
                      <a:noFill/>
                    </a:lnB>
                  </a:tcPr>
                </a:tc>
              </a:tr>
              <a:tr h="115727">
                <a:tc>
                  <a:txBody>
                    <a:bodyPr/>
                    <a:lstStyle/>
                    <a:p>
                      <a:pPr algn="l" rtl="0" fontAlgn="b"/>
                      <a:r>
                        <a:rPr lang="ca-ES" sz="900" b="0" i="0" u="none" strike="noStrike" baseline="30000" dirty="0">
                          <a:solidFill>
                            <a:srgbClr val="000000"/>
                          </a:solidFill>
                          <a:latin typeface="Arial"/>
                        </a:rPr>
                        <a:t>(9) </a:t>
                      </a:r>
                      <a:r>
                        <a:rPr lang="ca-ES" sz="900" b="0" i="0" u="none" strike="noStrike" dirty="0">
                          <a:solidFill>
                            <a:srgbClr val="000000"/>
                          </a:solidFill>
                          <a:latin typeface="Arial"/>
                        </a:rPr>
                        <a:t>La liquidació 2012 dels òrgans superiors és excepcionalment baixa perquè aquests van recórrer a romanents de tresoreria disponibles.</a:t>
                      </a:r>
                    </a:p>
                  </a:txBody>
                  <a:tcPr marL="0" marR="0" marT="0" marB="0" anchor="b">
                    <a:lnL>
                      <a:noFill/>
                    </a:lnL>
                    <a:lnR>
                      <a:noFill/>
                    </a:lnR>
                    <a:lnT>
                      <a:noFill/>
                    </a:lnT>
                    <a:lnB>
                      <a:noFill/>
                    </a:lnB>
                  </a:tcPr>
                </a:tc>
              </a:tr>
            </a:tbl>
          </a:graphicData>
        </a:graphic>
      </p:graphicFrame>
      <p:graphicFrame>
        <p:nvGraphicFramePr>
          <p:cNvPr id="10" name="Taula 9"/>
          <p:cNvGraphicFramePr>
            <a:graphicFrameLocks noGrp="1"/>
          </p:cNvGraphicFramePr>
          <p:nvPr/>
        </p:nvGraphicFramePr>
        <p:xfrm>
          <a:off x="-1" y="1296356"/>
          <a:ext cx="10693400" cy="4101773"/>
        </p:xfrm>
        <a:graphic>
          <a:graphicData uri="http://schemas.openxmlformats.org/drawingml/2006/table">
            <a:tbl>
              <a:tblPr/>
              <a:tblGrid>
                <a:gridCol w="198129"/>
                <a:gridCol w="5624296"/>
                <a:gridCol w="1080333"/>
                <a:gridCol w="892215"/>
                <a:gridCol w="1152128"/>
                <a:gridCol w="821382"/>
                <a:gridCol w="621665"/>
                <a:gridCol w="303252"/>
              </a:tblGrid>
              <a:tr h="423536">
                <a:tc rowSpan="2">
                  <a:txBody>
                    <a:bodyPr/>
                    <a:lstStyle/>
                    <a:p>
                      <a:pPr algn="l" rtl="0" fontAlgn="ctr"/>
                      <a:r>
                        <a:rPr lang="ca-ES" sz="1200" b="1" i="0" u="none" strike="noStrike" dirty="0">
                          <a:solidFill>
                            <a:srgbClr val="000000"/>
                          </a:solidFill>
                          <a:latin typeface="Arial"/>
                        </a:rPr>
                        <a:t> </a:t>
                      </a:r>
                    </a:p>
                  </a:txBody>
                  <a:tcPr marL="74605" marR="0" marT="0" marB="0" anchor="ctr">
                    <a:lnL>
                      <a:noFill/>
                    </a:lnL>
                    <a:lnR>
                      <a:noFill/>
                    </a:lnR>
                    <a:lnT>
                      <a:noFill/>
                    </a:lnT>
                    <a:lnB>
                      <a:noFill/>
                    </a:lnB>
                    <a:solidFill>
                      <a:srgbClr val="FA6E00"/>
                    </a:solidFill>
                  </a:tcPr>
                </a:tc>
                <a:tc rowSpan="2">
                  <a:txBody>
                    <a:bodyPr/>
                    <a:lstStyle/>
                    <a:p>
                      <a:pPr algn="l" rtl="0" fontAlgn="ctr"/>
                      <a:r>
                        <a:rPr lang="ca-ES" sz="1200" b="1" i="0" u="none" strike="noStrike">
                          <a:solidFill>
                            <a:srgbClr val="000000"/>
                          </a:solidFill>
                          <a:latin typeface="Arial"/>
                        </a:rPr>
                        <a:t>Secció Pressupostària</a:t>
                      </a:r>
                      <a:r>
                        <a:rPr lang="ca-ES" sz="1200" b="0" i="0" u="none" strike="noStrike">
                          <a:solidFill>
                            <a:srgbClr val="000000"/>
                          </a:solidFill>
                          <a:latin typeface="Arial"/>
                        </a:rPr>
                        <a:t> </a:t>
                      </a:r>
                      <a:endParaRPr lang="ca-ES" sz="1200" b="1" i="0" u="none" strike="noStrike">
                        <a:solidFill>
                          <a:srgbClr val="000000"/>
                        </a:solidFill>
                        <a:latin typeface="Arial"/>
                      </a:endParaRPr>
                    </a:p>
                  </a:txBody>
                  <a:tcPr marL="74605" marR="0" marT="0" marB="0" anchor="ctr">
                    <a:lnL>
                      <a:noFill/>
                    </a:lnL>
                    <a:lnR>
                      <a:noFill/>
                    </a:lnR>
                    <a:lnT>
                      <a:noFill/>
                    </a:lnT>
                    <a:lnB>
                      <a:noFill/>
                    </a:lnB>
                    <a:solidFill>
                      <a:srgbClr val="FA6E00"/>
                    </a:solidFill>
                  </a:tcPr>
                </a:tc>
                <a:tc>
                  <a:txBody>
                    <a:bodyPr/>
                    <a:lstStyle/>
                    <a:p>
                      <a:pPr algn="ctr" rtl="0" fontAlgn="ctr"/>
                      <a:r>
                        <a:rPr lang="ca-ES" sz="1200" b="1" i="0" u="none" strike="noStrike">
                          <a:solidFill>
                            <a:srgbClr val="000000"/>
                          </a:solidFill>
                          <a:latin typeface="Arial"/>
                        </a:rPr>
                        <a:t>Liquidació 2012</a:t>
                      </a:r>
                      <a:r>
                        <a:rPr lang="ca-ES" sz="1200" b="1" i="0" u="none" strike="noStrike" baseline="30000">
                          <a:solidFill>
                            <a:srgbClr val="000000"/>
                          </a:solidFill>
                          <a:latin typeface="Arial"/>
                        </a:rPr>
                        <a:t> (2)</a:t>
                      </a:r>
                      <a:endParaRPr lang="ca-ES" sz="1200" b="1" i="0" u="none" strike="noStrike">
                        <a:solidFill>
                          <a:srgbClr val="000000"/>
                        </a:solidFill>
                        <a:latin typeface="Arial"/>
                      </a:endParaRPr>
                    </a:p>
                  </a:txBody>
                  <a:tcPr marL="0" marR="0" marT="0" marB="0" anchor="ctr">
                    <a:lnL>
                      <a:noFill/>
                    </a:lnL>
                    <a:lnR>
                      <a:noFill/>
                    </a:lnR>
                    <a:lnT>
                      <a:noFill/>
                    </a:lnT>
                    <a:lnB>
                      <a:noFill/>
                    </a:lnB>
                    <a:solidFill>
                      <a:srgbClr val="FA6E00"/>
                    </a:solidFill>
                  </a:tcPr>
                </a:tc>
                <a:tc>
                  <a:txBody>
                    <a:bodyPr/>
                    <a:lstStyle/>
                    <a:p>
                      <a:pPr algn="ctr" rtl="0" fontAlgn="ctr"/>
                      <a:r>
                        <a:rPr lang="ca-ES" sz="1200" b="1" i="0" u="none" strike="noStrike">
                          <a:solidFill>
                            <a:srgbClr val="000000"/>
                          </a:solidFill>
                          <a:latin typeface="Arial"/>
                        </a:rPr>
                        <a:t>Pròrroga 2013</a:t>
                      </a:r>
                    </a:p>
                  </a:txBody>
                  <a:tcPr marL="0" marR="0" marT="0" marB="0" anchor="ctr">
                    <a:lnL>
                      <a:noFill/>
                    </a:lnL>
                    <a:lnR>
                      <a:noFill/>
                    </a:lnR>
                    <a:lnT>
                      <a:noFill/>
                    </a:lnT>
                    <a:lnB>
                      <a:noFill/>
                    </a:lnB>
                    <a:solidFill>
                      <a:srgbClr val="FA6E00"/>
                    </a:solidFill>
                  </a:tcPr>
                </a:tc>
                <a:tc>
                  <a:txBody>
                    <a:bodyPr/>
                    <a:lstStyle/>
                    <a:p>
                      <a:pPr algn="ctr" rtl="0" fontAlgn="ctr"/>
                      <a:r>
                        <a:rPr lang="ca-ES" sz="1200" b="1" i="0" u="none" strike="noStrike">
                          <a:solidFill>
                            <a:srgbClr val="000000"/>
                          </a:solidFill>
                          <a:latin typeface="Arial"/>
                        </a:rPr>
                        <a:t>Pressupost 2014</a:t>
                      </a:r>
                    </a:p>
                  </a:txBody>
                  <a:tcPr marL="0" marR="0" marT="0" marB="0" anchor="ctr">
                    <a:lnL>
                      <a:noFill/>
                    </a:lnL>
                    <a:lnR>
                      <a:noFill/>
                    </a:lnR>
                    <a:lnT>
                      <a:noFill/>
                    </a:lnT>
                    <a:lnB>
                      <a:noFill/>
                    </a:lnB>
                    <a:solidFill>
                      <a:srgbClr val="FA6E00"/>
                    </a:solidFill>
                  </a:tcPr>
                </a:tc>
                <a:tc gridSpan="2">
                  <a:txBody>
                    <a:bodyPr/>
                    <a:lstStyle/>
                    <a:p>
                      <a:pPr algn="ctr" rtl="0" fontAlgn="ctr"/>
                      <a:r>
                        <a:rPr lang="ca-ES" sz="1200" b="1" i="0" u="none" strike="noStrike">
                          <a:solidFill>
                            <a:srgbClr val="000000"/>
                          </a:solidFill>
                          <a:latin typeface="Arial"/>
                        </a:rPr>
                        <a:t> Var. 2014 /  2013</a:t>
                      </a:r>
                      <a:r>
                        <a:rPr lang="ca-ES" sz="1200" b="0" i="0" u="none" strike="noStrike">
                          <a:solidFill>
                            <a:srgbClr val="000000"/>
                          </a:solidFill>
                          <a:latin typeface="Arial"/>
                        </a:rPr>
                        <a:t> </a:t>
                      </a:r>
                      <a:endParaRPr lang="ca-ES" sz="1200" b="1" i="0" u="none" strike="noStrike">
                        <a:solidFill>
                          <a:srgbClr val="000000"/>
                        </a:solidFill>
                        <a:latin typeface="Arial"/>
                      </a:endParaRPr>
                    </a:p>
                  </a:txBody>
                  <a:tcPr marL="0" marR="0" marT="0" marB="0" anchor="ctr">
                    <a:lnL>
                      <a:noFill/>
                    </a:lnL>
                    <a:lnR>
                      <a:noFill/>
                    </a:lnR>
                    <a:lnT>
                      <a:noFill/>
                    </a:lnT>
                    <a:lnB>
                      <a:noFill/>
                    </a:lnB>
                    <a:solidFill>
                      <a:srgbClr val="FA6E00"/>
                    </a:solidFill>
                  </a:tcPr>
                </a:tc>
                <a:tc hMerge="1">
                  <a:txBody>
                    <a:bodyPr/>
                    <a:lstStyle/>
                    <a:p>
                      <a:endParaRPr lang="ca-ES"/>
                    </a:p>
                  </a:txBody>
                  <a:tcPr/>
                </a:tc>
                <a:tc rowSpan="2">
                  <a:txBody>
                    <a:bodyPr/>
                    <a:lstStyle/>
                    <a:p>
                      <a:pPr algn="l" rtl="0" fontAlgn="ctr"/>
                      <a:r>
                        <a:rPr lang="ca-ES" sz="1200" b="1" i="0" u="none" strike="noStrike">
                          <a:solidFill>
                            <a:srgbClr val="000000"/>
                          </a:solidFill>
                          <a:latin typeface="Arial"/>
                        </a:rPr>
                        <a:t> </a:t>
                      </a:r>
                    </a:p>
                  </a:txBody>
                  <a:tcPr marL="74605" marR="0" marT="0" marB="0" anchor="ctr">
                    <a:lnL>
                      <a:noFill/>
                    </a:lnL>
                    <a:lnR>
                      <a:noFill/>
                    </a:lnR>
                    <a:lnT>
                      <a:noFill/>
                    </a:lnT>
                    <a:lnB>
                      <a:noFill/>
                    </a:lnB>
                    <a:solidFill>
                      <a:srgbClr val="FA6E00"/>
                    </a:solidFill>
                  </a:tcPr>
                </a:tc>
              </a:tr>
              <a:tr h="188531">
                <a:tc vMerge="1">
                  <a:txBody>
                    <a:bodyPr/>
                    <a:lstStyle/>
                    <a:p>
                      <a:endParaRPr lang="ca-ES"/>
                    </a:p>
                  </a:txBody>
                  <a:tcPr/>
                </a:tc>
                <a:tc vMerge="1">
                  <a:txBody>
                    <a:bodyPr/>
                    <a:lstStyle/>
                    <a:p>
                      <a:endParaRPr lang="ca-ES"/>
                    </a:p>
                  </a:txBody>
                  <a:tcPr/>
                </a:tc>
                <a:tc>
                  <a:txBody>
                    <a:bodyPr/>
                    <a:lstStyle/>
                    <a:p>
                      <a:pPr algn="ctr" rtl="0" fontAlgn="ctr"/>
                      <a:r>
                        <a:rPr lang="ca-ES" sz="1200" b="0" i="0" u="none" strike="noStrike">
                          <a:solidFill>
                            <a:srgbClr val="000000"/>
                          </a:solidFill>
                          <a:latin typeface="Arial"/>
                        </a:rPr>
                        <a:t>M€</a:t>
                      </a:r>
                    </a:p>
                  </a:txBody>
                  <a:tcPr marL="0" marR="0" marT="0" marB="0" anchor="ctr">
                    <a:lnL>
                      <a:noFill/>
                    </a:lnL>
                    <a:lnR>
                      <a:noFill/>
                    </a:lnR>
                    <a:lnT>
                      <a:noFill/>
                    </a:lnT>
                    <a:lnB>
                      <a:noFill/>
                    </a:lnB>
                    <a:solidFill>
                      <a:srgbClr val="FA6E00"/>
                    </a:solidFill>
                  </a:tcPr>
                </a:tc>
                <a:tc>
                  <a:txBody>
                    <a:bodyPr/>
                    <a:lstStyle/>
                    <a:p>
                      <a:pPr algn="ctr" rtl="0" fontAlgn="ctr"/>
                      <a:r>
                        <a:rPr lang="ca-ES" sz="1200" b="0" i="0" u="none" strike="noStrike">
                          <a:solidFill>
                            <a:srgbClr val="000000"/>
                          </a:solidFill>
                          <a:latin typeface="Arial"/>
                        </a:rPr>
                        <a:t>M€</a:t>
                      </a:r>
                    </a:p>
                  </a:txBody>
                  <a:tcPr marL="0" marR="0" marT="0" marB="0" anchor="ctr">
                    <a:lnL>
                      <a:noFill/>
                    </a:lnL>
                    <a:lnR>
                      <a:noFill/>
                    </a:lnR>
                    <a:lnT>
                      <a:noFill/>
                    </a:lnT>
                    <a:lnB>
                      <a:noFill/>
                    </a:lnB>
                    <a:solidFill>
                      <a:srgbClr val="FA6E00"/>
                    </a:solidFill>
                  </a:tcPr>
                </a:tc>
                <a:tc>
                  <a:txBody>
                    <a:bodyPr/>
                    <a:lstStyle/>
                    <a:p>
                      <a:pPr algn="ctr" rtl="0" fontAlgn="ctr"/>
                      <a:r>
                        <a:rPr lang="ca-ES" sz="1200" b="0" i="0" u="none" strike="noStrike">
                          <a:solidFill>
                            <a:srgbClr val="000000"/>
                          </a:solidFill>
                          <a:latin typeface="Arial"/>
                        </a:rPr>
                        <a:t>M€</a:t>
                      </a:r>
                    </a:p>
                  </a:txBody>
                  <a:tcPr marL="0" marR="0" marT="0" marB="0" anchor="ctr">
                    <a:lnL>
                      <a:noFill/>
                    </a:lnL>
                    <a:lnR>
                      <a:noFill/>
                    </a:lnR>
                    <a:lnT>
                      <a:noFill/>
                    </a:lnT>
                    <a:lnB>
                      <a:noFill/>
                    </a:lnB>
                    <a:solidFill>
                      <a:srgbClr val="FA6E00"/>
                    </a:solidFill>
                  </a:tcPr>
                </a:tc>
                <a:tc>
                  <a:txBody>
                    <a:bodyPr/>
                    <a:lstStyle/>
                    <a:p>
                      <a:pPr algn="r" rtl="0" fontAlgn="ctr"/>
                      <a:r>
                        <a:rPr lang="ca-ES" sz="1200" b="0" i="0" u="none" strike="noStrike">
                          <a:solidFill>
                            <a:srgbClr val="000000"/>
                          </a:solidFill>
                          <a:latin typeface="Arial"/>
                        </a:rPr>
                        <a:t>M€</a:t>
                      </a:r>
                    </a:p>
                  </a:txBody>
                  <a:tcPr marL="0" marR="74605" marT="0" marB="0" anchor="ctr">
                    <a:lnL>
                      <a:noFill/>
                    </a:lnL>
                    <a:lnR>
                      <a:noFill/>
                    </a:lnR>
                    <a:lnT>
                      <a:noFill/>
                    </a:lnT>
                    <a:lnB>
                      <a:noFill/>
                    </a:lnB>
                    <a:solidFill>
                      <a:srgbClr val="FA6E00"/>
                    </a:solidFill>
                  </a:tcPr>
                </a:tc>
                <a:tc>
                  <a:txBody>
                    <a:bodyPr/>
                    <a:lstStyle/>
                    <a:p>
                      <a:pPr algn="r" rtl="0" fontAlgn="ctr"/>
                      <a:r>
                        <a:rPr lang="ca-ES" sz="1200" b="0" i="0" u="none" strike="noStrike">
                          <a:solidFill>
                            <a:srgbClr val="000000"/>
                          </a:solidFill>
                          <a:latin typeface="Arial"/>
                        </a:rPr>
                        <a:t>% var.</a:t>
                      </a:r>
                    </a:p>
                  </a:txBody>
                  <a:tcPr marL="0" marR="74605" marT="0" marB="0" anchor="ctr">
                    <a:lnL>
                      <a:noFill/>
                    </a:lnL>
                    <a:lnR>
                      <a:noFill/>
                    </a:lnR>
                    <a:lnT>
                      <a:noFill/>
                    </a:lnT>
                    <a:lnB>
                      <a:noFill/>
                    </a:lnB>
                    <a:solidFill>
                      <a:srgbClr val="FA6E00"/>
                    </a:solidFill>
                  </a:tcPr>
                </a:tc>
                <a:tc vMerge="1">
                  <a:txBody>
                    <a:bodyPr/>
                    <a:lstStyle/>
                    <a:p>
                      <a:endParaRPr lang="ca-ES"/>
                    </a:p>
                  </a:txBody>
                  <a:tcPr/>
                </a:tc>
              </a:tr>
              <a:tr h="188238">
                <a:tc>
                  <a:txBody>
                    <a:bodyPr/>
                    <a:lstStyle/>
                    <a:p>
                      <a:pPr algn="l" fontAlgn="b"/>
                      <a:endParaRPr lang="ca-E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200" b="0" i="0" u="none" strike="noStrike">
                          <a:solidFill>
                            <a:srgbClr val="000000"/>
                          </a:solidFill>
                          <a:latin typeface="Arial"/>
                        </a:rPr>
                        <a:t>Presidència</a:t>
                      </a:r>
                    </a:p>
                  </a:txBody>
                  <a:tcPr marL="74605"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417,8</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405,9</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403,2</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-2,8</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-0,7</a:t>
                      </a: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188238">
                <a:tc>
                  <a:txBody>
                    <a:bodyPr/>
                    <a:lstStyle/>
                    <a:p>
                      <a:pPr algn="l" fontAlgn="b"/>
                      <a:endParaRPr lang="ca-E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200" b="0" i="0" u="none" strike="noStrike">
                          <a:solidFill>
                            <a:srgbClr val="000000"/>
                          </a:solidFill>
                          <a:latin typeface="Arial"/>
                        </a:rPr>
                        <a:t>Governació i Relacions Institucionals</a:t>
                      </a:r>
                    </a:p>
                  </a:txBody>
                  <a:tcPr marL="74605"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258,9</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231,2</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237,2</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6,0</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2,6</a:t>
                      </a: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207062">
                <a:tc>
                  <a:txBody>
                    <a:bodyPr/>
                    <a:lstStyle/>
                    <a:p>
                      <a:pPr algn="l" fontAlgn="b"/>
                      <a:endParaRPr lang="ca-E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200" b="0" i="0" u="none" strike="noStrike">
                          <a:solidFill>
                            <a:srgbClr val="000000"/>
                          </a:solidFill>
                          <a:latin typeface="Arial"/>
                        </a:rPr>
                        <a:t>Economia i Coneixement </a:t>
                      </a:r>
                      <a:r>
                        <a:rPr lang="ca-ES" sz="1200" b="0" i="0" u="none" strike="noStrike" baseline="30000">
                          <a:solidFill>
                            <a:srgbClr val="000000"/>
                          </a:solidFill>
                          <a:latin typeface="Arial"/>
                        </a:rPr>
                        <a:t>(3)</a:t>
                      </a:r>
                      <a:endParaRPr lang="ca-ES" sz="1200" b="0" i="0" u="none" strike="noStrike">
                        <a:solidFill>
                          <a:srgbClr val="000000"/>
                        </a:solidFill>
                        <a:latin typeface="Arial"/>
                      </a:endParaRPr>
                    </a:p>
                  </a:txBody>
                  <a:tcPr marL="74605"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1.484,4</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1.034,6</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1.032,6</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-2,1</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-0,2</a:t>
                      </a: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188238">
                <a:tc>
                  <a:txBody>
                    <a:bodyPr/>
                    <a:lstStyle/>
                    <a:p>
                      <a:pPr algn="l" fontAlgn="b"/>
                      <a:endParaRPr lang="ca-E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200" b="0" i="0" u="none" strike="noStrike">
                          <a:solidFill>
                            <a:srgbClr val="000000"/>
                          </a:solidFill>
                          <a:latin typeface="Arial"/>
                        </a:rPr>
                        <a:t>Ensenyament</a:t>
                      </a:r>
                    </a:p>
                  </a:txBody>
                  <a:tcPr marL="74605"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4.405,8</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4.139,4</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4.147,4</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8,0</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0,2</a:t>
                      </a: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188238">
                <a:tc>
                  <a:txBody>
                    <a:bodyPr/>
                    <a:lstStyle/>
                    <a:p>
                      <a:pPr algn="l" fontAlgn="b"/>
                      <a:endParaRPr lang="ca-E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200" b="0" i="0" u="none" strike="noStrike">
                          <a:solidFill>
                            <a:srgbClr val="000000"/>
                          </a:solidFill>
                          <a:latin typeface="Arial"/>
                        </a:rPr>
                        <a:t>Salut</a:t>
                      </a:r>
                    </a:p>
                  </a:txBody>
                  <a:tcPr marL="74605"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9.074,7</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8.202,8</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8.216,2</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13,4</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0,2</a:t>
                      </a: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188238">
                <a:tc>
                  <a:txBody>
                    <a:bodyPr/>
                    <a:lstStyle/>
                    <a:p>
                      <a:pPr algn="l" fontAlgn="b"/>
                      <a:endParaRPr lang="ca-E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200" b="0" i="0" u="none" strike="noStrike">
                          <a:solidFill>
                            <a:srgbClr val="000000"/>
                          </a:solidFill>
                          <a:latin typeface="Arial"/>
                        </a:rPr>
                        <a:t>Interior</a:t>
                      </a:r>
                    </a:p>
                  </a:txBody>
                  <a:tcPr marL="74605"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1.168,1</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1.104,0</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1.110,6</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6,6</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0,6</a:t>
                      </a: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188238">
                <a:tc>
                  <a:txBody>
                    <a:bodyPr/>
                    <a:lstStyle/>
                    <a:p>
                      <a:pPr algn="l" fontAlgn="b"/>
                      <a:endParaRPr lang="ca-E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200" b="0" i="0" u="none" strike="noStrike">
                          <a:solidFill>
                            <a:srgbClr val="000000"/>
                          </a:solidFill>
                          <a:latin typeface="Arial"/>
                        </a:rPr>
                        <a:t>Territori i Sostenibilitat</a:t>
                      </a:r>
                    </a:p>
                  </a:txBody>
                  <a:tcPr marL="74605"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1.523,2</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1.375,1</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1.368,6</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-6,5</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-0,5</a:t>
                      </a: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188238">
                <a:tc>
                  <a:txBody>
                    <a:bodyPr/>
                    <a:lstStyle/>
                    <a:p>
                      <a:pPr algn="l" fontAlgn="b"/>
                      <a:endParaRPr lang="ca-E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200" b="0" i="0" u="none" strike="noStrike">
                          <a:solidFill>
                            <a:srgbClr val="000000"/>
                          </a:solidFill>
                          <a:latin typeface="Arial"/>
                        </a:rPr>
                        <a:t>Cultura</a:t>
                      </a:r>
                    </a:p>
                  </a:txBody>
                  <a:tcPr marL="74605"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222,5</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216,2</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215,7</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-0,5</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-0,2</a:t>
                      </a: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195540">
                <a:tc>
                  <a:txBody>
                    <a:bodyPr/>
                    <a:lstStyle/>
                    <a:p>
                      <a:pPr algn="l" fontAlgn="b"/>
                      <a:endParaRPr lang="ca-E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200" b="0" i="0" u="none" strike="noStrike">
                          <a:solidFill>
                            <a:srgbClr val="000000"/>
                          </a:solidFill>
                          <a:latin typeface="Arial"/>
                        </a:rPr>
                        <a:t>Agricultura, Ramaderia, Pesca, Alimentació i Medi Natural </a:t>
                      </a:r>
                      <a:r>
                        <a:rPr lang="ca-ES" sz="1200" b="0" i="0" u="none" strike="noStrike" baseline="30000">
                          <a:solidFill>
                            <a:srgbClr val="000000"/>
                          </a:solidFill>
                          <a:latin typeface="Arial"/>
                        </a:rPr>
                        <a:t>(4)</a:t>
                      </a:r>
                      <a:endParaRPr lang="ca-ES" sz="1200" b="0" i="0" u="none" strike="noStrike">
                        <a:solidFill>
                          <a:srgbClr val="000000"/>
                        </a:solidFill>
                        <a:latin typeface="Arial"/>
                      </a:endParaRPr>
                    </a:p>
                  </a:txBody>
                  <a:tcPr marL="74605"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437,2</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278,8</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278,8</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188238">
                <a:tc>
                  <a:txBody>
                    <a:bodyPr/>
                    <a:lstStyle/>
                    <a:p>
                      <a:pPr algn="l" fontAlgn="b"/>
                      <a:endParaRPr lang="ca-E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200" b="0" i="0" u="none" strike="noStrike">
                          <a:solidFill>
                            <a:srgbClr val="000000"/>
                          </a:solidFill>
                          <a:latin typeface="Arial"/>
                        </a:rPr>
                        <a:t>Benestar Social i Família</a:t>
                      </a:r>
                    </a:p>
                  </a:txBody>
                  <a:tcPr marL="74605"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1.708,8</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1.628,0</a:t>
                      </a:r>
                    </a:p>
                  </a:txBody>
                  <a:tcPr marL="0" marR="0" marT="0" marB="0" anchor="ctr">
                    <a:lnL>
                      <a:noFill/>
                    </a:lnL>
                    <a:lnR>
                      <a:noFill/>
                    </a:lnR>
                    <a:lnT>
                      <a:noFill/>
                    </a:lnT>
                    <a:lnB>
                      <a:noFill/>
                    </a:lnB>
                  </a:tcPr>
                </a:tc>
                <a:tc>
                  <a:txBody>
                    <a:bodyPr/>
                    <a:lstStyle/>
                    <a:p>
                      <a:pPr algn="r" rtl="0" fontAlgn="ctr"/>
                      <a:r>
                        <a:rPr lang="ca-ES" sz="1200" b="0" i="0" u="none" strike="noStrike" dirty="0">
                          <a:solidFill>
                            <a:srgbClr val="000000"/>
                          </a:solidFill>
                          <a:latin typeface="Arial"/>
                        </a:rPr>
                        <a:t>1.630,5</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2,5</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0,2</a:t>
                      </a: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207062">
                <a:tc>
                  <a:txBody>
                    <a:bodyPr/>
                    <a:lstStyle/>
                    <a:p>
                      <a:pPr algn="l" fontAlgn="b"/>
                      <a:endParaRPr lang="ca-E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pt-BR" sz="1200" b="0" i="0" u="none" strike="noStrike">
                          <a:solidFill>
                            <a:srgbClr val="000000"/>
                          </a:solidFill>
                          <a:latin typeface="Arial"/>
                        </a:rPr>
                        <a:t>Empresa i Ocupació </a:t>
                      </a:r>
                      <a:r>
                        <a:rPr lang="pt-BR" sz="1200" b="0" i="0" u="none" strike="noStrike" baseline="30000">
                          <a:solidFill>
                            <a:srgbClr val="000000"/>
                          </a:solidFill>
                          <a:latin typeface="Arial"/>
                        </a:rPr>
                        <a:t>(5), (6)</a:t>
                      </a:r>
                      <a:endParaRPr lang="pt-BR" sz="1200" b="0" i="0" u="none" strike="noStrike">
                        <a:solidFill>
                          <a:srgbClr val="000000"/>
                        </a:solidFill>
                        <a:latin typeface="Arial"/>
                      </a:endParaRPr>
                    </a:p>
                  </a:txBody>
                  <a:tcPr marL="74605"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372,0</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460,2</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527,1</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66,9</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14,5</a:t>
                      </a: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207062">
                <a:tc>
                  <a:txBody>
                    <a:bodyPr/>
                    <a:lstStyle/>
                    <a:p>
                      <a:pPr algn="l" fontAlgn="b"/>
                      <a:endParaRPr lang="ca-E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200" b="0" i="0" u="none" strike="noStrike">
                          <a:solidFill>
                            <a:srgbClr val="000000"/>
                          </a:solidFill>
                          <a:latin typeface="Arial"/>
                        </a:rPr>
                        <a:t>Justícia </a:t>
                      </a:r>
                      <a:r>
                        <a:rPr lang="ca-ES" sz="1200" b="0" i="0" u="none" strike="noStrike" baseline="30000">
                          <a:solidFill>
                            <a:srgbClr val="000000"/>
                          </a:solidFill>
                          <a:latin typeface="Arial"/>
                        </a:rPr>
                        <a:t>(7)</a:t>
                      </a:r>
                      <a:endParaRPr lang="ca-ES" sz="1200" b="0" i="0" u="none" strike="noStrike">
                        <a:solidFill>
                          <a:srgbClr val="000000"/>
                        </a:solidFill>
                        <a:latin typeface="Arial"/>
                      </a:endParaRPr>
                    </a:p>
                  </a:txBody>
                  <a:tcPr marL="74605"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885,8</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844,5</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845,4</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0,9</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0,1</a:t>
                      </a: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207062">
                <a:tc>
                  <a:txBody>
                    <a:bodyPr/>
                    <a:lstStyle/>
                    <a:p>
                      <a:pPr algn="l" fontAlgn="b"/>
                      <a:endParaRPr lang="ca-E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200" b="0" i="0" u="none" strike="noStrike">
                          <a:solidFill>
                            <a:srgbClr val="000000"/>
                          </a:solidFill>
                          <a:latin typeface="Arial"/>
                        </a:rPr>
                        <a:t>Fons departamentals transversals </a:t>
                      </a:r>
                      <a:r>
                        <a:rPr lang="ca-ES" sz="1200" b="0" i="0" u="none" strike="noStrike" baseline="30000">
                          <a:solidFill>
                            <a:srgbClr val="000000"/>
                          </a:solidFill>
                          <a:latin typeface="Arial"/>
                        </a:rPr>
                        <a:t>(8)</a:t>
                      </a:r>
                      <a:endParaRPr lang="ca-ES" sz="1200" b="0" i="0" u="none" strike="noStrike">
                        <a:solidFill>
                          <a:srgbClr val="000000"/>
                        </a:solidFill>
                        <a:latin typeface="Arial"/>
                      </a:endParaRPr>
                    </a:p>
                  </a:txBody>
                  <a:tcPr marL="74605"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215,4</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333,9</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282,3</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-51,7</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-15,5</a:t>
                      </a: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188238">
                <a:tc>
                  <a:txBody>
                    <a:bodyPr/>
                    <a:lstStyle/>
                    <a:p>
                      <a:pPr algn="l" rtl="0" fontAlgn="ctr"/>
                      <a:r>
                        <a:rPr lang="ca-ES" sz="1200" b="1" i="0" u="none" strike="noStrike">
                          <a:solidFill>
                            <a:srgbClr val="000000"/>
                          </a:solidFill>
                          <a:latin typeface="Arial"/>
                        </a:rPr>
                        <a:t> </a:t>
                      </a:r>
                    </a:p>
                  </a:txBody>
                  <a:tcPr marL="74605" marR="0" marT="0" marB="0" anchor="ctr">
                    <a:lnL>
                      <a:noFill/>
                    </a:lnL>
                    <a:lnR>
                      <a:noFill/>
                    </a:lnR>
                    <a:lnT>
                      <a:noFill/>
                    </a:lnT>
                    <a:lnB>
                      <a:noFill/>
                    </a:lnB>
                    <a:solidFill>
                      <a:srgbClr val="DEDEDE"/>
                    </a:solidFill>
                  </a:tcPr>
                </a:tc>
                <a:tc>
                  <a:txBody>
                    <a:bodyPr/>
                    <a:lstStyle/>
                    <a:p>
                      <a:pPr algn="l" rtl="0" fontAlgn="ctr"/>
                      <a:r>
                        <a:rPr lang="ca-ES" sz="1200" b="1" i="0" u="none" strike="noStrike">
                          <a:solidFill>
                            <a:srgbClr val="000000"/>
                          </a:solidFill>
                          <a:latin typeface="Arial"/>
                        </a:rPr>
                        <a:t>Subtotal departaments i fons transversals</a:t>
                      </a:r>
                    </a:p>
                  </a:txBody>
                  <a:tcPr marL="74605" marR="0" marT="0" marB="0" anchor="ctr">
                    <a:lnL>
                      <a:noFill/>
                    </a:lnL>
                    <a:lnR>
                      <a:noFill/>
                    </a:lnR>
                    <a:lnT>
                      <a:noFill/>
                    </a:lnT>
                    <a:lnB>
                      <a:noFill/>
                    </a:lnB>
                    <a:solidFill>
                      <a:srgbClr val="DEDEDE"/>
                    </a:solidFill>
                  </a:tcPr>
                </a:tc>
                <a:tc>
                  <a:txBody>
                    <a:bodyPr/>
                    <a:lstStyle/>
                    <a:p>
                      <a:pPr algn="r" rtl="0" fontAlgn="ctr"/>
                      <a:r>
                        <a:rPr lang="ca-ES" sz="1200" b="1" i="0" u="none" strike="noStrike">
                          <a:solidFill>
                            <a:srgbClr val="000000"/>
                          </a:solidFill>
                          <a:latin typeface="Arial"/>
                        </a:rPr>
                        <a:t>22.174,8</a:t>
                      </a:r>
                    </a:p>
                  </a:txBody>
                  <a:tcPr marL="0" marR="0" marT="0" marB="0" anchor="ctr">
                    <a:lnL>
                      <a:noFill/>
                    </a:lnL>
                    <a:lnR>
                      <a:noFill/>
                    </a:lnR>
                    <a:lnT>
                      <a:noFill/>
                    </a:lnT>
                    <a:lnB>
                      <a:noFill/>
                    </a:lnB>
                    <a:solidFill>
                      <a:srgbClr val="DEDEDE"/>
                    </a:solidFill>
                  </a:tcPr>
                </a:tc>
                <a:tc>
                  <a:txBody>
                    <a:bodyPr/>
                    <a:lstStyle/>
                    <a:p>
                      <a:pPr algn="r" rtl="0" fontAlgn="ctr"/>
                      <a:r>
                        <a:rPr lang="ca-ES" sz="1200" b="1" i="0" u="none" strike="noStrike">
                          <a:solidFill>
                            <a:srgbClr val="000000"/>
                          </a:solidFill>
                          <a:latin typeface="Arial"/>
                        </a:rPr>
                        <a:t>20.254,7</a:t>
                      </a:r>
                    </a:p>
                  </a:txBody>
                  <a:tcPr marL="0" marR="0" marT="0" marB="0" anchor="ctr">
                    <a:lnL>
                      <a:noFill/>
                    </a:lnL>
                    <a:lnR>
                      <a:noFill/>
                    </a:lnR>
                    <a:lnT>
                      <a:noFill/>
                    </a:lnT>
                    <a:lnB>
                      <a:noFill/>
                    </a:lnB>
                    <a:solidFill>
                      <a:srgbClr val="DEDEDE"/>
                    </a:solidFill>
                  </a:tcPr>
                </a:tc>
                <a:tc>
                  <a:txBody>
                    <a:bodyPr/>
                    <a:lstStyle/>
                    <a:p>
                      <a:pPr algn="r" rtl="0" fontAlgn="ctr"/>
                      <a:r>
                        <a:rPr lang="ca-ES" sz="1200" b="1" i="0" u="none" strike="noStrike">
                          <a:solidFill>
                            <a:srgbClr val="000000"/>
                          </a:solidFill>
                          <a:latin typeface="Arial"/>
                        </a:rPr>
                        <a:t>20.295,5</a:t>
                      </a:r>
                    </a:p>
                  </a:txBody>
                  <a:tcPr marL="0" marR="0" marT="0" marB="0" anchor="ctr">
                    <a:lnL>
                      <a:noFill/>
                    </a:lnL>
                    <a:lnR>
                      <a:noFill/>
                    </a:lnR>
                    <a:lnT>
                      <a:noFill/>
                    </a:lnT>
                    <a:lnB>
                      <a:noFill/>
                    </a:lnB>
                    <a:solidFill>
                      <a:srgbClr val="DEDEDE"/>
                    </a:solidFill>
                  </a:tcPr>
                </a:tc>
                <a:tc>
                  <a:txBody>
                    <a:bodyPr/>
                    <a:lstStyle/>
                    <a:p>
                      <a:pPr algn="r" rtl="0" fontAlgn="ctr"/>
                      <a:r>
                        <a:rPr lang="ca-ES" sz="1200" b="1" i="0" u="none" strike="noStrike">
                          <a:solidFill>
                            <a:srgbClr val="000000"/>
                          </a:solidFill>
                          <a:latin typeface="Arial"/>
                        </a:rPr>
                        <a:t>40,7</a:t>
                      </a:r>
                    </a:p>
                  </a:txBody>
                  <a:tcPr marL="0" marR="0" marT="0" marB="0" anchor="ctr">
                    <a:lnL>
                      <a:noFill/>
                    </a:lnL>
                    <a:lnR>
                      <a:noFill/>
                    </a:lnR>
                    <a:lnT>
                      <a:noFill/>
                    </a:lnT>
                    <a:lnB>
                      <a:noFill/>
                    </a:lnB>
                    <a:solidFill>
                      <a:srgbClr val="DEDEDE"/>
                    </a:solidFill>
                  </a:tcPr>
                </a:tc>
                <a:tc>
                  <a:txBody>
                    <a:bodyPr/>
                    <a:lstStyle/>
                    <a:p>
                      <a:pPr algn="r" rtl="0" fontAlgn="ctr"/>
                      <a:r>
                        <a:rPr lang="ca-ES" sz="1200" b="1" i="0" u="none" strike="noStrike">
                          <a:solidFill>
                            <a:srgbClr val="000000"/>
                          </a:solidFill>
                          <a:latin typeface="Arial"/>
                        </a:rPr>
                        <a:t>0,2</a:t>
                      </a:r>
                    </a:p>
                  </a:txBody>
                  <a:tcPr marL="0" marR="0" marT="0" marB="0" anchor="ctr">
                    <a:lnL>
                      <a:noFill/>
                    </a:lnL>
                    <a:lnR>
                      <a:noFill/>
                    </a:lnR>
                    <a:lnT>
                      <a:noFill/>
                    </a:lnT>
                    <a:lnB>
                      <a:noFill/>
                    </a:lnB>
                    <a:solidFill>
                      <a:srgbClr val="DEDEDE"/>
                    </a:solidFill>
                  </a:tcPr>
                </a:tc>
                <a:tc>
                  <a:txBody>
                    <a:bodyPr/>
                    <a:lstStyle/>
                    <a:p>
                      <a:pPr algn="r" rtl="0" fontAlgn="ctr"/>
                      <a:r>
                        <a:rPr lang="ca-ES" sz="1200" b="1" i="0" u="none" strike="noStrike">
                          <a:solidFill>
                            <a:srgbClr val="000000"/>
                          </a:solidFill>
                          <a:latin typeface="Arial"/>
                        </a:rPr>
                        <a:t> </a:t>
                      </a:r>
                    </a:p>
                  </a:txBody>
                  <a:tcPr marL="0" marR="0" marT="0" marB="0" anchor="ctr">
                    <a:lnL>
                      <a:noFill/>
                    </a:lnL>
                    <a:lnR>
                      <a:noFill/>
                    </a:lnR>
                    <a:lnT>
                      <a:noFill/>
                    </a:lnT>
                    <a:lnB>
                      <a:noFill/>
                    </a:lnB>
                    <a:solidFill>
                      <a:srgbClr val="DEDEDE"/>
                    </a:solidFill>
                  </a:tcPr>
                </a:tc>
              </a:tr>
              <a:tr h="207062">
                <a:tc>
                  <a:txBody>
                    <a:bodyPr/>
                    <a:lstStyle/>
                    <a:p>
                      <a:pPr algn="l" fontAlgn="b"/>
                      <a:endParaRPr lang="ca-E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200" b="0" i="0" u="none" strike="noStrike">
                          <a:solidFill>
                            <a:srgbClr val="000000"/>
                          </a:solidFill>
                          <a:latin typeface="Arial"/>
                        </a:rPr>
                        <a:t>Òrgans superiors </a:t>
                      </a:r>
                      <a:r>
                        <a:rPr lang="ca-ES" sz="1200" b="0" i="0" u="none" strike="noStrike" baseline="30000">
                          <a:solidFill>
                            <a:srgbClr val="000000"/>
                          </a:solidFill>
                          <a:latin typeface="Arial"/>
                        </a:rPr>
                        <a:t>(5), (9)</a:t>
                      </a:r>
                      <a:endParaRPr lang="ca-ES" sz="1200" b="0" i="0" u="none" strike="noStrike">
                        <a:solidFill>
                          <a:srgbClr val="000000"/>
                        </a:solidFill>
                        <a:latin typeface="Arial"/>
                      </a:endParaRPr>
                    </a:p>
                  </a:txBody>
                  <a:tcPr marL="74605"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56,0</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77,3</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77,2</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188238">
                <a:tc>
                  <a:txBody>
                    <a:bodyPr/>
                    <a:lstStyle/>
                    <a:p>
                      <a:pPr algn="l" fontAlgn="b"/>
                      <a:endParaRPr lang="ca-ES"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200" b="0" i="0" u="none" strike="noStrike">
                          <a:solidFill>
                            <a:srgbClr val="000000"/>
                          </a:solidFill>
                          <a:latin typeface="Arial"/>
                        </a:rPr>
                        <a:t>Deute (interessos) </a:t>
                      </a:r>
                    </a:p>
                  </a:txBody>
                  <a:tcPr marL="74605"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1.743,1</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1.994,3</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2.077,0</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82,7</a:t>
                      </a:r>
                    </a:p>
                  </a:txBody>
                  <a:tcPr marL="0" marR="0" marT="0" marB="0" anchor="ctr">
                    <a:lnL>
                      <a:noFill/>
                    </a:lnL>
                    <a:lnR>
                      <a:noFill/>
                    </a:lnR>
                    <a:lnT>
                      <a:noFill/>
                    </a:lnT>
                    <a:lnB>
                      <a:noFill/>
                    </a:lnB>
                  </a:tcPr>
                </a:tc>
                <a:tc>
                  <a:txBody>
                    <a:bodyPr/>
                    <a:lstStyle/>
                    <a:p>
                      <a:pPr algn="r" rtl="0" fontAlgn="ctr"/>
                      <a:r>
                        <a:rPr lang="ca-ES" sz="1200" b="0" i="0" u="none" strike="noStrike">
                          <a:solidFill>
                            <a:srgbClr val="000000"/>
                          </a:solidFill>
                          <a:latin typeface="Arial"/>
                        </a:rPr>
                        <a:t>4,1</a:t>
                      </a: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188238">
                <a:tc>
                  <a:txBody>
                    <a:bodyPr/>
                    <a:lstStyle/>
                    <a:p>
                      <a:pPr algn="l" rtl="0" fontAlgn="ctr"/>
                      <a:r>
                        <a:rPr lang="ca-ES" sz="1200" b="1" i="0" u="none" strike="noStrike">
                          <a:solidFill>
                            <a:srgbClr val="FFFFFF"/>
                          </a:solidFill>
                          <a:latin typeface="Arial"/>
                        </a:rPr>
                        <a:t> </a:t>
                      </a:r>
                    </a:p>
                  </a:txBody>
                  <a:tcPr marL="74605" marR="0" marT="0" marB="0" anchor="ctr">
                    <a:lnL>
                      <a:noFill/>
                    </a:lnL>
                    <a:lnR>
                      <a:noFill/>
                    </a:lnR>
                    <a:lnT>
                      <a:noFill/>
                    </a:lnT>
                    <a:lnB>
                      <a:noFill/>
                    </a:lnB>
                    <a:solidFill>
                      <a:srgbClr val="808080"/>
                    </a:solidFill>
                  </a:tcPr>
                </a:tc>
                <a:tc>
                  <a:txBody>
                    <a:bodyPr/>
                    <a:lstStyle/>
                    <a:p>
                      <a:pPr algn="l" rtl="0" fontAlgn="ctr"/>
                      <a:r>
                        <a:rPr lang="ca-ES" sz="1200" b="1" i="0" u="none" strike="noStrike">
                          <a:solidFill>
                            <a:srgbClr val="FFFFFF"/>
                          </a:solidFill>
                          <a:latin typeface="Arial"/>
                        </a:rPr>
                        <a:t>Total </a:t>
                      </a:r>
                    </a:p>
                  </a:txBody>
                  <a:tcPr marL="74605" marR="0" marT="0" marB="0" anchor="ctr">
                    <a:lnL>
                      <a:noFill/>
                    </a:lnL>
                    <a:lnR>
                      <a:noFill/>
                    </a:lnR>
                    <a:lnT>
                      <a:noFill/>
                    </a:lnT>
                    <a:lnB>
                      <a:noFill/>
                    </a:lnB>
                    <a:solidFill>
                      <a:srgbClr val="808080"/>
                    </a:solidFill>
                  </a:tcPr>
                </a:tc>
                <a:tc>
                  <a:txBody>
                    <a:bodyPr/>
                    <a:lstStyle/>
                    <a:p>
                      <a:pPr algn="r" rtl="0" fontAlgn="ctr"/>
                      <a:r>
                        <a:rPr lang="ca-ES" sz="1200" b="1" i="0" u="none" strike="noStrike">
                          <a:solidFill>
                            <a:srgbClr val="FFFFFF"/>
                          </a:solidFill>
                          <a:latin typeface="Arial"/>
                        </a:rPr>
                        <a:t>23.974,0</a:t>
                      </a:r>
                    </a:p>
                  </a:txBody>
                  <a:tcPr marL="0" marR="0" marT="0" marB="0" anchor="ctr">
                    <a:lnL>
                      <a:noFill/>
                    </a:lnL>
                    <a:lnR>
                      <a:noFill/>
                    </a:lnR>
                    <a:lnT>
                      <a:noFill/>
                    </a:lnT>
                    <a:lnB>
                      <a:noFill/>
                    </a:lnB>
                    <a:solidFill>
                      <a:srgbClr val="808080"/>
                    </a:solidFill>
                  </a:tcPr>
                </a:tc>
                <a:tc>
                  <a:txBody>
                    <a:bodyPr/>
                    <a:lstStyle/>
                    <a:p>
                      <a:pPr algn="r" rtl="0" fontAlgn="ctr"/>
                      <a:r>
                        <a:rPr lang="ca-ES" sz="1200" b="1" i="0" u="none" strike="noStrike">
                          <a:solidFill>
                            <a:srgbClr val="FFFFFF"/>
                          </a:solidFill>
                          <a:latin typeface="Arial"/>
                        </a:rPr>
                        <a:t>22.326,3</a:t>
                      </a:r>
                    </a:p>
                  </a:txBody>
                  <a:tcPr marL="0" marR="0" marT="0" marB="0" anchor="ctr">
                    <a:lnL>
                      <a:noFill/>
                    </a:lnL>
                    <a:lnR>
                      <a:noFill/>
                    </a:lnR>
                    <a:lnT>
                      <a:noFill/>
                    </a:lnT>
                    <a:lnB>
                      <a:noFill/>
                    </a:lnB>
                    <a:solidFill>
                      <a:srgbClr val="808080"/>
                    </a:solidFill>
                  </a:tcPr>
                </a:tc>
                <a:tc>
                  <a:txBody>
                    <a:bodyPr/>
                    <a:lstStyle/>
                    <a:p>
                      <a:pPr algn="r" rtl="0" fontAlgn="ctr"/>
                      <a:r>
                        <a:rPr lang="ca-ES" sz="1200" b="1" i="0" u="none" strike="noStrike">
                          <a:solidFill>
                            <a:srgbClr val="FFFFFF"/>
                          </a:solidFill>
                          <a:latin typeface="Arial"/>
                        </a:rPr>
                        <a:t>22.449,7</a:t>
                      </a:r>
                    </a:p>
                  </a:txBody>
                  <a:tcPr marL="0" marR="0" marT="0" marB="0" anchor="ctr">
                    <a:lnL>
                      <a:noFill/>
                    </a:lnL>
                    <a:lnR>
                      <a:noFill/>
                    </a:lnR>
                    <a:lnT>
                      <a:noFill/>
                    </a:lnT>
                    <a:lnB>
                      <a:noFill/>
                    </a:lnB>
                    <a:solidFill>
                      <a:srgbClr val="808080"/>
                    </a:solidFill>
                  </a:tcPr>
                </a:tc>
                <a:tc>
                  <a:txBody>
                    <a:bodyPr/>
                    <a:lstStyle/>
                    <a:p>
                      <a:pPr algn="r" rtl="0" fontAlgn="ctr"/>
                      <a:r>
                        <a:rPr lang="ca-ES" sz="1200" b="1" i="0" u="none" strike="noStrike">
                          <a:solidFill>
                            <a:srgbClr val="FFFFFF"/>
                          </a:solidFill>
                          <a:latin typeface="Arial"/>
                        </a:rPr>
                        <a:t>123,4</a:t>
                      </a:r>
                    </a:p>
                  </a:txBody>
                  <a:tcPr marL="0" marR="0" marT="0" marB="0" anchor="ctr">
                    <a:lnL>
                      <a:noFill/>
                    </a:lnL>
                    <a:lnR>
                      <a:noFill/>
                    </a:lnR>
                    <a:lnT>
                      <a:noFill/>
                    </a:lnT>
                    <a:lnB>
                      <a:noFill/>
                    </a:lnB>
                    <a:solidFill>
                      <a:srgbClr val="808080"/>
                    </a:solidFill>
                  </a:tcPr>
                </a:tc>
                <a:tc>
                  <a:txBody>
                    <a:bodyPr/>
                    <a:lstStyle/>
                    <a:p>
                      <a:pPr algn="r" rtl="0" fontAlgn="ctr"/>
                      <a:r>
                        <a:rPr lang="ca-ES" sz="1200" b="1" i="0" u="none" strike="noStrike">
                          <a:solidFill>
                            <a:srgbClr val="FFFFFF"/>
                          </a:solidFill>
                          <a:latin typeface="Arial"/>
                        </a:rPr>
                        <a:t>0,6</a:t>
                      </a:r>
                    </a:p>
                  </a:txBody>
                  <a:tcPr marL="0" marR="0" marT="0" marB="0" anchor="ctr">
                    <a:lnL>
                      <a:noFill/>
                    </a:lnL>
                    <a:lnR>
                      <a:noFill/>
                    </a:lnR>
                    <a:lnT>
                      <a:noFill/>
                    </a:lnT>
                    <a:lnB>
                      <a:noFill/>
                    </a:lnB>
                    <a:solidFill>
                      <a:srgbClr val="808080"/>
                    </a:solidFill>
                  </a:tcPr>
                </a:tc>
                <a:tc>
                  <a:txBody>
                    <a:bodyPr/>
                    <a:lstStyle/>
                    <a:p>
                      <a:pPr algn="r" rtl="0" fontAlgn="ctr"/>
                      <a:r>
                        <a:rPr lang="ca-ES" sz="1200" b="1" i="0" u="none" strike="noStrike">
                          <a:solidFill>
                            <a:srgbClr val="FFFFFF"/>
                          </a:solidFill>
                          <a:latin typeface="Arial"/>
                        </a:rPr>
                        <a:t> </a:t>
                      </a:r>
                    </a:p>
                  </a:txBody>
                  <a:tcPr marL="0" marR="0" marT="0" marB="0" anchor="ctr">
                    <a:lnL>
                      <a:noFill/>
                    </a:lnL>
                    <a:lnR>
                      <a:noFill/>
                    </a:lnR>
                    <a:lnT>
                      <a:noFill/>
                    </a:lnT>
                    <a:lnB>
                      <a:noFill/>
                    </a:lnB>
                    <a:solidFill>
                      <a:srgbClr val="808080"/>
                    </a:solidFill>
                  </a:tcPr>
                </a:tc>
              </a:tr>
              <a:tr h="188238">
                <a:tc>
                  <a:txBody>
                    <a:bodyPr/>
                    <a:lstStyle/>
                    <a:p>
                      <a:pPr algn="l" rtl="0" fontAlgn="ctr"/>
                      <a:r>
                        <a:rPr lang="ca-ES" sz="1200" b="1" i="0" u="none" strike="noStrike">
                          <a:solidFill>
                            <a:srgbClr val="FFFFFF"/>
                          </a:solidFill>
                          <a:latin typeface="Arial"/>
                        </a:rPr>
                        <a:t> </a:t>
                      </a:r>
                    </a:p>
                  </a:txBody>
                  <a:tcPr marL="74605" marR="0" marT="0" marB="0" anchor="ctr">
                    <a:lnL>
                      <a:noFill/>
                    </a:lnL>
                    <a:lnR>
                      <a:noFill/>
                    </a:lnR>
                    <a:lnT>
                      <a:noFill/>
                    </a:lnT>
                    <a:lnB>
                      <a:noFill/>
                    </a:lnB>
                    <a:solidFill>
                      <a:srgbClr val="808080"/>
                    </a:solidFill>
                  </a:tcPr>
                </a:tc>
                <a:tc>
                  <a:txBody>
                    <a:bodyPr/>
                    <a:lstStyle/>
                    <a:p>
                      <a:pPr algn="l" rtl="0" fontAlgn="ctr"/>
                      <a:r>
                        <a:rPr lang="ca-ES" sz="1200" b="1" i="0" u="none" strike="noStrike">
                          <a:solidFill>
                            <a:srgbClr val="FFFFFF"/>
                          </a:solidFill>
                          <a:latin typeface="Arial"/>
                        </a:rPr>
                        <a:t>Total sense interessos</a:t>
                      </a:r>
                    </a:p>
                  </a:txBody>
                  <a:tcPr marL="74605" marR="0" marT="0" marB="0" anchor="ctr">
                    <a:lnL>
                      <a:noFill/>
                    </a:lnL>
                    <a:lnR>
                      <a:noFill/>
                    </a:lnR>
                    <a:lnT>
                      <a:noFill/>
                    </a:lnT>
                    <a:lnB>
                      <a:noFill/>
                    </a:lnB>
                    <a:solidFill>
                      <a:srgbClr val="808080"/>
                    </a:solidFill>
                  </a:tcPr>
                </a:tc>
                <a:tc>
                  <a:txBody>
                    <a:bodyPr/>
                    <a:lstStyle/>
                    <a:p>
                      <a:pPr algn="r" rtl="0" fontAlgn="ctr"/>
                      <a:r>
                        <a:rPr lang="ca-ES" sz="1200" b="1" i="0" u="none" strike="noStrike">
                          <a:solidFill>
                            <a:srgbClr val="FFFFFF"/>
                          </a:solidFill>
                          <a:latin typeface="Arial"/>
                        </a:rPr>
                        <a:t>22.230,9</a:t>
                      </a:r>
                    </a:p>
                  </a:txBody>
                  <a:tcPr marL="0" marR="0" marT="0" marB="0" anchor="ctr">
                    <a:lnL>
                      <a:noFill/>
                    </a:lnL>
                    <a:lnR>
                      <a:noFill/>
                    </a:lnR>
                    <a:lnT>
                      <a:noFill/>
                    </a:lnT>
                    <a:lnB>
                      <a:noFill/>
                    </a:lnB>
                    <a:solidFill>
                      <a:srgbClr val="808080"/>
                    </a:solidFill>
                  </a:tcPr>
                </a:tc>
                <a:tc>
                  <a:txBody>
                    <a:bodyPr/>
                    <a:lstStyle/>
                    <a:p>
                      <a:pPr algn="r" rtl="0" fontAlgn="ctr"/>
                      <a:r>
                        <a:rPr lang="ca-ES" sz="1200" b="1" i="0" u="none" strike="noStrike">
                          <a:solidFill>
                            <a:srgbClr val="FFFFFF"/>
                          </a:solidFill>
                          <a:latin typeface="Arial"/>
                        </a:rPr>
                        <a:t>20.332,0</a:t>
                      </a:r>
                    </a:p>
                  </a:txBody>
                  <a:tcPr marL="0" marR="0" marT="0" marB="0" anchor="ctr">
                    <a:lnL>
                      <a:noFill/>
                    </a:lnL>
                    <a:lnR>
                      <a:noFill/>
                    </a:lnR>
                    <a:lnT>
                      <a:noFill/>
                    </a:lnT>
                    <a:lnB>
                      <a:noFill/>
                    </a:lnB>
                    <a:solidFill>
                      <a:srgbClr val="808080"/>
                    </a:solidFill>
                  </a:tcPr>
                </a:tc>
                <a:tc>
                  <a:txBody>
                    <a:bodyPr/>
                    <a:lstStyle/>
                    <a:p>
                      <a:pPr algn="r" rtl="0" fontAlgn="ctr"/>
                      <a:r>
                        <a:rPr lang="ca-ES" sz="1200" b="1" i="0" u="none" strike="noStrike">
                          <a:solidFill>
                            <a:srgbClr val="FFFFFF"/>
                          </a:solidFill>
                          <a:latin typeface="Arial"/>
                        </a:rPr>
                        <a:t>20.372,7</a:t>
                      </a:r>
                    </a:p>
                  </a:txBody>
                  <a:tcPr marL="0" marR="0" marT="0" marB="0" anchor="ctr">
                    <a:lnL>
                      <a:noFill/>
                    </a:lnL>
                    <a:lnR>
                      <a:noFill/>
                    </a:lnR>
                    <a:lnT>
                      <a:noFill/>
                    </a:lnT>
                    <a:lnB>
                      <a:noFill/>
                    </a:lnB>
                    <a:solidFill>
                      <a:srgbClr val="808080"/>
                    </a:solidFill>
                  </a:tcPr>
                </a:tc>
                <a:tc>
                  <a:txBody>
                    <a:bodyPr/>
                    <a:lstStyle/>
                    <a:p>
                      <a:pPr algn="r" rtl="0" fontAlgn="ctr"/>
                      <a:r>
                        <a:rPr lang="ca-ES" sz="1200" b="1" i="0" u="none" strike="noStrike">
                          <a:solidFill>
                            <a:srgbClr val="FFFFFF"/>
                          </a:solidFill>
                          <a:latin typeface="Arial"/>
                        </a:rPr>
                        <a:t>40,7</a:t>
                      </a:r>
                    </a:p>
                  </a:txBody>
                  <a:tcPr marL="0" marR="0" marT="0" marB="0" anchor="ctr">
                    <a:lnL>
                      <a:noFill/>
                    </a:lnL>
                    <a:lnR>
                      <a:noFill/>
                    </a:lnR>
                    <a:lnT>
                      <a:noFill/>
                    </a:lnT>
                    <a:lnB>
                      <a:noFill/>
                    </a:lnB>
                    <a:solidFill>
                      <a:srgbClr val="808080"/>
                    </a:solidFill>
                  </a:tcPr>
                </a:tc>
                <a:tc>
                  <a:txBody>
                    <a:bodyPr/>
                    <a:lstStyle/>
                    <a:p>
                      <a:pPr algn="r" rtl="0" fontAlgn="ctr"/>
                      <a:r>
                        <a:rPr lang="ca-ES" sz="1200" b="1" i="0" u="none" strike="noStrike">
                          <a:solidFill>
                            <a:srgbClr val="FFFFFF"/>
                          </a:solidFill>
                          <a:latin typeface="Arial"/>
                        </a:rPr>
                        <a:t>0,2</a:t>
                      </a:r>
                    </a:p>
                  </a:txBody>
                  <a:tcPr marL="0" marR="0" marT="0" marB="0" anchor="ctr">
                    <a:lnL>
                      <a:noFill/>
                    </a:lnL>
                    <a:lnR>
                      <a:noFill/>
                    </a:lnR>
                    <a:lnT>
                      <a:noFill/>
                    </a:lnT>
                    <a:lnB>
                      <a:noFill/>
                    </a:lnB>
                    <a:solidFill>
                      <a:srgbClr val="808080"/>
                    </a:solidFill>
                  </a:tcPr>
                </a:tc>
                <a:tc>
                  <a:txBody>
                    <a:bodyPr/>
                    <a:lstStyle/>
                    <a:p>
                      <a:pPr algn="r" rtl="0" fontAlgn="ctr"/>
                      <a:r>
                        <a:rPr lang="ca-ES" sz="1200" b="1" i="0" u="none" strike="noStrike" dirty="0">
                          <a:solidFill>
                            <a:srgbClr val="FFFFFF"/>
                          </a:solidFill>
                          <a:latin typeface="Arial"/>
                        </a:rPr>
                        <a:t> </a:t>
                      </a:r>
                    </a:p>
                  </a:txBody>
                  <a:tcPr marL="0" marR="0" marT="0" marB="0" anchor="ctr">
                    <a:lnL>
                      <a:noFill/>
                    </a:lnL>
                    <a:lnR>
                      <a:noFill/>
                    </a:lnR>
                    <a:lnT>
                      <a:noFill/>
                    </a:lnT>
                    <a:lnB>
                      <a:noFill/>
                    </a:lnB>
                    <a:solidFill>
                      <a:srgbClr val="808080"/>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61924" y="1116013"/>
            <a:ext cx="10225335" cy="756406"/>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400" b="1" dirty="0" smtClean="0">
                <a:solidFill>
                  <a:schemeClr val="tx1"/>
                </a:solidFill>
              </a:rPr>
              <a:t>Manteniment del nivell de despesa del 2013</a:t>
            </a:r>
            <a:endParaRPr lang="ca-ES" sz="2400" b="1" dirty="0" smtClean="0">
              <a:solidFill>
                <a:srgbClr val="FF0000"/>
              </a:solidFill>
            </a:endParaRPr>
          </a:p>
        </p:txBody>
      </p:sp>
      <p:sp>
        <p:nvSpPr>
          <p:cNvPr id="6"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graphicFrame>
        <p:nvGraphicFramePr>
          <p:cNvPr id="7" name="Gràfic 1"/>
          <p:cNvGraphicFramePr/>
          <p:nvPr/>
        </p:nvGraphicFramePr>
        <p:xfrm>
          <a:off x="738188" y="1692399"/>
          <a:ext cx="8532948" cy="49685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type="title"/>
          </p:nvPr>
        </p:nvSpPr>
        <p:spPr bwMode="auto">
          <a:xfrm>
            <a:off x="109184" y="936315"/>
            <a:ext cx="10351256" cy="648072"/>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000" b="1" dirty="0" smtClean="0">
                <a:solidFill>
                  <a:schemeClr val="tx1"/>
                </a:solidFill>
              </a:rPr>
              <a:t>No es pot reduir més el pressupost perquè la despesa per habitant ja ha retrocedit fins a nivells de 10 anys enrere  </a:t>
            </a:r>
          </a:p>
        </p:txBody>
      </p:sp>
      <p:sp>
        <p:nvSpPr>
          <p:cNvPr id="11" name="Text Box 12"/>
          <p:cNvSpPr txBox="1">
            <a:spLocks noChangeArrowheads="1"/>
          </p:cNvSpPr>
          <p:nvPr/>
        </p:nvSpPr>
        <p:spPr bwMode="auto">
          <a:xfrm>
            <a:off x="6246800" y="7319248"/>
            <a:ext cx="3835385" cy="242015"/>
          </a:xfrm>
          <a:prstGeom prst="rect">
            <a:avLst/>
          </a:prstGeom>
          <a:noFill/>
          <a:ln w="9525" algn="ctr">
            <a:noFill/>
            <a:miter lim="800000"/>
            <a:headEnd/>
            <a:tailEnd/>
          </a:ln>
        </p:spPr>
        <p:txBody>
          <a:bodyPr wrap="square" lIns="87272" tIns="43637" rIns="87272" bIns="43637">
            <a:spAutoFit/>
          </a:bodyPr>
          <a:lstStyle/>
          <a:p>
            <a:pPr algn="r" defTabSz="873125">
              <a:spcBef>
                <a:spcPct val="50000"/>
              </a:spcBef>
            </a:pPr>
            <a:r>
              <a:rPr lang="ca-ES" sz="1000" b="1" dirty="0" smtClean="0">
                <a:solidFill>
                  <a:schemeClr val="bg1"/>
                </a:solidFill>
              </a:rPr>
              <a:t>El pressupost consolidat del sector públic</a:t>
            </a:r>
            <a:endParaRPr lang="ca-ES" sz="1000" b="1" dirty="0">
              <a:solidFill>
                <a:schemeClr val="bg1"/>
              </a:solidFill>
            </a:endParaRPr>
          </a:p>
        </p:txBody>
      </p:sp>
      <p:graphicFrame>
        <p:nvGraphicFramePr>
          <p:cNvPr id="9" name="8 Tabla"/>
          <p:cNvGraphicFramePr>
            <a:graphicFrameLocks noGrp="1"/>
          </p:cNvGraphicFramePr>
          <p:nvPr/>
        </p:nvGraphicFramePr>
        <p:xfrm>
          <a:off x="162124" y="6264907"/>
          <a:ext cx="9829092" cy="494560"/>
        </p:xfrm>
        <a:graphic>
          <a:graphicData uri="http://schemas.openxmlformats.org/drawingml/2006/table">
            <a:tbl>
              <a:tblPr/>
              <a:tblGrid>
                <a:gridCol w="9376076"/>
                <a:gridCol w="453016"/>
              </a:tblGrid>
              <a:tr h="288032">
                <a:tc gridSpan="2">
                  <a:txBody>
                    <a:bodyPr/>
                    <a:lstStyle/>
                    <a:p>
                      <a:pPr algn="l" fontAlgn="b"/>
                      <a:r>
                        <a:rPr lang="ca-ES" sz="1100" b="0" i="0" u="none" strike="noStrike" noProof="0" dirty="0">
                          <a:solidFill>
                            <a:srgbClr val="000000"/>
                          </a:solidFill>
                          <a:latin typeface="Arial"/>
                        </a:rPr>
                        <a:t>Nota. Es compara el volum de despesa (cap. 1 a 8, inclou finalistes) sense homogeneïtzar pels traspassos de serveis efectuats</a:t>
                      </a:r>
                    </a:p>
                  </a:txBody>
                  <a:tcPr marL="0" marR="0" marT="0" marB="0" anchor="b">
                    <a:lnL>
                      <a:noFill/>
                    </a:lnL>
                    <a:lnR>
                      <a:noFill/>
                    </a:lnR>
                    <a:lnT>
                      <a:noFill/>
                    </a:lnT>
                    <a:lnB>
                      <a:noFill/>
                    </a:lnB>
                  </a:tcPr>
                </a:tc>
                <a:tc hMerge="1">
                  <a:txBody>
                    <a:bodyPr/>
                    <a:lstStyle/>
                    <a:p>
                      <a:endParaRPr lang="ca-ES"/>
                    </a:p>
                  </a:txBody>
                  <a:tcPr/>
                </a:tc>
              </a:tr>
              <a:tr h="206528">
                <a:tc>
                  <a:txBody>
                    <a:bodyPr/>
                    <a:lstStyle/>
                    <a:p>
                      <a:pPr algn="l" fontAlgn="b"/>
                      <a:r>
                        <a:rPr lang="ca-ES" sz="1100" b="0" i="0" u="none" strike="noStrike" baseline="30000" noProof="0" dirty="0" smtClean="0">
                          <a:solidFill>
                            <a:srgbClr val="000000"/>
                          </a:solidFill>
                          <a:latin typeface="Arial"/>
                        </a:rPr>
                        <a:t>(1)</a:t>
                      </a:r>
                      <a:r>
                        <a:rPr lang="ca-ES" sz="1100" b="0" i="0" u="none" strike="noStrike" noProof="0" dirty="0" smtClean="0">
                          <a:solidFill>
                            <a:srgbClr val="000000"/>
                          </a:solidFill>
                          <a:latin typeface="Arial"/>
                        </a:rPr>
                        <a:t> Euros constants de l'any 2014 segons </a:t>
                      </a:r>
                      <a:r>
                        <a:rPr lang="ca-ES" sz="1100" b="0" i="0" u="none" strike="noStrike" noProof="0" dirty="0" err="1" smtClean="0">
                          <a:solidFill>
                            <a:srgbClr val="000000"/>
                          </a:solidFill>
                          <a:latin typeface="Arial"/>
                        </a:rPr>
                        <a:t>l'IPC</a:t>
                      </a:r>
                      <a:endParaRPr lang="ca-ES" sz="1100" b="0" i="0" u="none" strike="noStrike" noProof="0" dirty="0">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100" b="0" i="0" u="none" strike="noStrike" noProof="0" dirty="0">
                        <a:solidFill>
                          <a:srgbClr val="000000"/>
                        </a:solidFill>
                        <a:latin typeface="Arial"/>
                      </a:endParaRPr>
                    </a:p>
                  </a:txBody>
                  <a:tcPr marL="0" marR="0" marT="0" marB="0" anchor="b">
                    <a:lnL>
                      <a:noFill/>
                    </a:lnL>
                    <a:lnR>
                      <a:noFill/>
                    </a:lnR>
                    <a:lnT>
                      <a:noFill/>
                    </a:lnT>
                    <a:lnB>
                      <a:noFill/>
                    </a:lnB>
                  </a:tcPr>
                </a:tc>
              </a:tr>
            </a:tbl>
          </a:graphicData>
        </a:graphic>
      </p:graphicFrame>
      <p:graphicFrame>
        <p:nvGraphicFramePr>
          <p:cNvPr id="7" name="Taula 6"/>
          <p:cNvGraphicFramePr>
            <a:graphicFrameLocks noGrp="1"/>
          </p:cNvGraphicFramePr>
          <p:nvPr/>
        </p:nvGraphicFramePr>
        <p:xfrm>
          <a:off x="1" y="1872414"/>
          <a:ext cx="10693398" cy="3899328"/>
        </p:xfrm>
        <a:graphic>
          <a:graphicData uri="http://schemas.openxmlformats.org/drawingml/2006/table">
            <a:tbl>
              <a:tblPr/>
              <a:tblGrid>
                <a:gridCol w="636178"/>
                <a:gridCol w="5070711"/>
                <a:gridCol w="1403332"/>
                <a:gridCol w="1698033"/>
                <a:gridCol w="1417366"/>
                <a:gridCol w="467778"/>
              </a:tblGrid>
              <a:tr h="801800">
                <a:tc>
                  <a:txBody>
                    <a:bodyPr/>
                    <a:lstStyle/>
                    <a:p>
                      <a:pPr algn="ctr" rtl="0" fontAlgn="ctr"/>
                      <a:r>
                        <a:rPr lang="ca-ES" sz="1400" b="1" i="0" u="none" strike="noStrike" dirty="0">
                          <a:solidFill>
                            <a:srgbClr val="000000"/>
                          </a:solidFill>
                          <a:latin typeface="Arial"/>
                        </a:rPr>
                        <a:t> </a:t>
                      </a:r>
                    </a:p>
                  </a:txBody>
                  <a:tcPr marL="0" marR="0" marT="0" marB="0" anchor="ctr">
                    <a:lnL>
                      <a:noFill/>
                    </a:lnL>
                    <a:lnR>
                      <a:noFill/>
                    </a:lnR>
                    <a:lnT>
                      <a:noFill/>
                    </a:lnT>
                    <a:lnB>
                      <a:noFill/>
                    </a:lnB>
                    <a:solidFill>
                      <a:srgbClr val="FA6E00"/>
                    </a:solidFill>
                  </a:tcPr>
                </a:tc>
                <a:tc>
                  <a:txBody>
                    <a:bodyPr/>
                    <a:lstStyle/>
                    <a:p>
                      <a:pPr algn="ctr" rtl="0" fontAlgn="ctr"/>
                      <a:r>
                        <a:rPr lang="es-ES" sz="1400" b="1" i="0" u="none" strike="noStrike">
                          <a:solidFill>
                            <a:srgbClr val="000000"/>
                          </a:solidFill>
                          <a:latin typeface="Arial"/>
                        </a:rPr>
                        <a:t>Comparació temporal del nivell de despesa i d’ingrés  </a:t>
                      </a:r>
                    </a:p>
                  </a:txBody>
                  <a:tcPr marL="0" marR="0" marT="0" marB="0" anchor="ctr">
                    <a:lnL>
                      <a:noFill/>
                    </a:lnL>
                    <a:lnR>
                      <a:noFill/>
                    </a:lnR>
                    <a:lnT>
                      <a:noFill/>
                    </a:lnT>
                    <a:lnB>
                      <a:noFill/>
                    </a:lnB>
                    <a:solidFill>
                      <a:srgbClr val="FA6E00"/>
                    </a:solidFill>
                  </a:tcPr>
                </a:tc>
                <a:tc>
                  <a:txBody>
                    <a:bodyPr/>
                    <a:lstStyle/>
                    <a:p>
                      <a:pPr algn="ctr" rtl="0" fontAlgn="ctr"/>
                      <a:r>
                        <a:rPr lang="ca-ES" sz="1400" b="1" i="0" u="none" strike="noStrike">
                          <a:solidFill>
                            <a:srgbClr val="000000"/>
                          </a:solidFill>
                          <a:latin typeface="Arial"/>
                        </a:rPr>
                        <a:t>Pressupost 2014</a:t>
                      </a:r>
                    </a:p>
                  </a:txBody>
                  <a:tcPr marL="0" marR="0" marT="0" marB="0" anchor="ctr">
                    <a:lnL>
                      <a:noFill/>
                    </a:lnL>
                    <a:lnR>
                      <a:noFill/>
                    </a:lnR>
                    <a:lnT>
                      <a:noFill/>
                    </a:lnT>
                    <a:lnB>
                      <a:noFill/>
                    </a:lnB>
                    <a:solidFill>
                      <a:srgbClr val="FA6E00"/>
                    </a:solidFill>
                  </a:tcPr>
                </a:tc>
                <a:tc gridSpan="2">
                  <a:txBody>
                    <a:bodyPr/>
                    <a:lstStyle/>
                    <a:p>
                      <a:pPr algn="ctr" rtl="0" fontAlgn="ctr"/>
                      <a:r>
                        <a:rPr lang="ca-ES" sz="1400" b="1" i="0" u="none" strike="noStrike">
                          <a:solidFill>
                            <a:srgbClr val="000000"/>
                          </a:solidFill>
                          <a:latin typeface="Arial"/>
                        </a:rPr>
                        <a:t>La despesa 2014 se situa just per sota de la de l'any</a:t>
                      </a:r>
                    </a:p>
                  </a:txBody>
                  <a:tcPr marL="0" marR="0" marT="0" marB="0" anchor="ctr">
                    <a:lnL>
                      <a:noFill/>
                    </a:lnL>
                    <a:lnR>
                      <a:noFill/>
                    </a:lnR>
                    <a:lnT>
                      <a:noFill/>
                    </a:lnT>
                    <a:lnB>
                      <a:noFill/>
                    </a:lnB>
                    <a:solidFill>
                      <a:srgbClr val="FA6E00"/>
                    </a:solidFill>
                  </a:tcPr>
                </a:tc>
                <a:tc hMerge="1">
                  <a:txBody>
                    <a:bodyPr/>
                    <a:lstStyle/>
                    <a:p>
                      <a:endParaRPr lang="ca-ES"/>
                    </a:p>
                  </a:txBody>
                  <a:tcPr/>
                </a:tc>
                <a:tc>
                  <a:txBody>
                    <a:bodyPr/>
                    <a:lstStyle/>
                    <a:p>
                      <a:pPr algn="ctr" rtl="0" fontAlgn="ctr"/>
                      <a:r>
                        <a:rPr lang="ca-ES" sz="1400" b="1" i="0" u="none" strike="noStrike">
                          <a:solidFill>
                            <a:srgbClr val="000000"/>
                          </a:solidFill>
                          <a:latin typeface="Arial"/>
                        </a:rPr>
                        <a:t> </a:t>
                      </a:r>
                    </a:p>
                  </a:txBody>
                  <a:tcPr marL="0" marR="0" marT="0" marB="0" anchor="ctr">
                    <a:lnL>
                      <a:noFill/>
                    </a:lnL>
                    <a:lnR>
                      <a:noFill/>
                    </a:lnR>
                    <a:lnT>
                      <a:noFill/>
                    </a:lnT>
                    <a:lnB>
                      <a:noFill/>
                    </a:lnB>
                    <a:solidFill>
                      <a:srgbClr val="FA6E00"/>
                    </a:solidFill>
                  </a:tcPr>
                </a:tc>
              </a:tr>
              <a:tr h="268604">
                <a:tc>
                  <a:txBody>
                    <a:bodyPr/>
                    <a:lstStyle/>
                    <a:p>
                      <a:pPr algn="l" fontAlgn="ctr"/>
                      <a:r>
                        <a:rPr lang="ca-ES" sz="1400" b="1" i="0" u="none" strike="noStrike">
                          <a:solidFill>
                            <a:srgbClr val="000000"/>
                          </a:solidFill>
                          <a:latin typeface="Arial"/>
                        </a:rPr>
                        <a:t> </a:t>
                      </a:r>
                    </a:p>
                  </a:txBody>
                  <a:tcPr marL="0" marR="0" marT="0" marB="0" anchor="ctr">
                    <a:lnL>
                      <a:noFill/>
                    </a:lnL>
                    <a:lnR>
                      <a:noFill/>
                    </a:lnR>
                    <a:lnT>
                      <a:noFill/>
                    </a:lnT>
                    <a:lnB>
                      <a:noFill/>
                    </a:lnB>
                    <a:solidFill>
                      <a:srgbClr val="D8D8D8"/>
                    </a:solidFill>
                  </a:tcPr>
                </a:tc>
                <a:tc>
                  <a:txBody>
                    <a:bodyPr/>
                    <a:lstStyle/>
                    <a:p>
                      <a:pPr algn="l" fontAlgn="ctr"/>
                      <a:r>
                        <a:rPr lang="ca-ES" sz="1400" b="1" i="0" u="none" strike="noStrike">
                          <a:solidFill>
                            <a:srgbClr val="000000"/>
                          </a:solidFill>
                          <a:latin typeface="Arial"/>
                        </a:rPr>
                        <a:t>Despesa total</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dirty="0">
                          <a:solidFill>
                            <a:srgbClr val="000000"/>
                          </a:solidFill>
                          <a:latin typeface="Arial"/>
                        </a:rPr>
                        <a:t>M€</a:t>
                      </a:r>
                    </a:p>
                  </a:txBody>
                  <a:tcPr marL="0" marR="0" marT="0" marB="0" anchor="ctr">
                    <a:lnL>
                      <a:noFill/>
                    </a:lnL>
                    <a:lnR>
                      <a:noFill/>
                    </a:lnR>
                    <a:lnT>
                      <a:noFill/>
                    </a:lnT>
                    <a:lnB>
                      <a:noFill/>
                    </a:lnB>
                    <a:solidFill>
                      <a:srgbClr val="D8D8D8"/>
                    </a:solidFill>
                  </a:tcPr>
                </a:tc>
                <a:tc>
                  <a:txBody>
                    <a:bodyPr/>
                    <a:lstStyle/>
                    <a:p>
                      <a:pPr algn="ctr" fontAlgn="ctr"/>
                      <a:r>
                        <a:rPr lang="ca-ES" sz="1400" b="1" i="1" u="none" strike="noStrike">
                          <a:solidFill>
                            <a:srgbClr val="000000"/>
                          </a:solidFill>
                          <a:latin typeface="Arial"/>
                        </a:rPr>
                        <a:t>€ corrents</a:t>
                      </a:r>
                    </a:p>
                  </a:txBody>
                  <a:tcPr marL="0" marR="0" marT="0" marB="0" anchor="ctr">
                    <a:lnL>
                      <a:noFill/>
                    </a:lnL>
                    <a:lnR>
                      <a:noFill/>
                    </a:lnR>
                    <a:lnT>
                      <a:noFill/>
                    </a:lnT>
                    <a:lnB>
                      <a:noFill/>
                    </a:lnB>
                    <a:solidFill>
                      <a:srgbClr val="D8D8D8"/>
                    </a:solidFill>
                  </a:tcPr>
                </a:tc>
                <a:tc>
                  <a:txBody>
                    <a:bodyPr/>
                    <a:lstStyle/>
                    <a:p>
                      <a:pPr algn="ctr" fontAlgn="ctr"/>
                      <a:r>
                        <a:rPr lang="ca-ES" sz="1400" b="1" i="1" u="none" strike="noStrike">
                          <a:solidFill>
                            <a:srgbClr val="000000"/>
                          </a:solidFill>
                          <a:latin typeface="Arial"/>
                        </a:rPr>
                        <a:t>€ constants</a:t>
                      </a:r>
                      <a:r>
                        <a:rPr lang="ca-ES" sz="1400" b="1" i="1" u="none" strike="noStrike" baseline="30000">
                          <a:solidFill>
                            <a:srgbClr val="000000"/>
                          </a:solidFill>
                          <a:latin typeface="Arial"/>
                        </a:rPr>
                        <a:t>(1)</a:t>
                      </a:r>
                      <a:endParaRPr lang="ca-ES" sz="1400" b="1" i="1" u="none" strike="noStrike">
                        <a:solidFill>
                          <a:srgbClr val="000000"/>
                        </a:solidFill>
                        <a:latin typeface="Arial"/>
                      </a:endParaRPr>
                    </a:p>
                  </a:txBody>
                  <a:tcPr marL="0" marR="0" marT="0" marB="0" anchor="ctr">
                    <a:lnL>
                      <a:noFill/>
                    </a:lnL>
                    <a:lnR>
                      <a:noFill/>
                    </a:lnR>
                    <a:lnT>
                      <a:noFill/>
                    </a:lnT>
                    <a:lnB>
                      <a:noFill/>
                    </a:lnB>
                    <a:solidFill>
                      <a:srgbClr val="D8D8D8"/>
                    </a:solidFill>
                  </a:tcPr>
                </a:tc>
                <a:tc>
                  <a:txBody>
                    <a:bodyPr/>
                    <a:lstStyle/>
                    <a:p>
                      <a:pPr algn="l" fontAlgn="ctr"/>
                      <a:r>
                        <a:rPr lang="ca-ES" sz="1400" b="1" i="1" u="none" strike="noStrike">
                          <a:solidFill>
                            <a:srgbClr val="000000"/>
                          </a:solidFill>
                          <a:latin typeface="Arial"/>
                        </a:rPr>
                        <a:t> </a:t>
                      </a:r>
                    </a:p>
                  </a:txBody>
                  <a:tcPr marL="0" marR="0" marT="0" marB="0" anchor="ctr">
                    <a:lnL>
                      <a:noFill/>
                    </a:lnL>
                    <a:lnR>
                      <a:noFill/>
                    </a:lnR>
                    <a:lnT>
                      <a:noFill/>
                    </a:lnT>
                    <a:lnB>
                      <a:noFill/>
                    </a:lnB>
                    <a:solidFill>
                      <a:srgbClr val="D8D8D8"/>
                    </a:solidFill>
                  </a:tcPr>
                </a:tc>
              </a:tr>
              <a:tr h="200451">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1" i="1"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00451">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400" b="0" i="0" u="none" strike="noStrike">
                          <a:solidFill>
                            <a:srgbClr val="000000"/>
                          </a:solidFill>
                          <a:latin typeface="Arial"/>
                        </a:rPr>
                        <a:t>Despesa social</a:t>
                      </a:r>
                    </a:p>
                  </a:txBody>
                  <a:tcPr marL="0" marR="0" marT="0" marB="0" anchor="b">
                    <a:lnL>
                      <a:noFill/>
                    </a:lnL>
                    <a:lnR>
                      <a:noFill/>
                    </a:lnR>
                    <a:lnT>
                      <a:noFill/>
                    </a:lnT>
                    <a:lnB>
                      <a:noFill/>
                    </a:lnB>
                  </a:tcPr>
                </a:tc>
                <a:tc>
                  <a:txBody>
                    <a:bodyPr/>
                    <a:lstStyle/>
                    <a:p>
                      <a:pPr algn="r" fontAlgn="ctr"/>
                      <a:r>
                        <a:rPr lang="ca-ES" sz="1400" b="0" i="0" u="none" strike="noStrike">
                          <a:solidFill>
                            <a:srgbClr val="000000"/>
                          </a:solidFill>
                          <a:latin typeface="Arial"/>
                        </a:rPr>
                        <a:t>14.442</a:t>
                      </a:r>
                    </a:p>
                  </a:txBody>
                  <a:tcPr marL="0" marR="0" marT="0" marB="0" anchor="ctr">
                    <a:lnL>
                      <a:noFill/>
                    </a:lnL>
                    <a:lnR>
                      <a:noFill/>
                    </a:lnR>
                    <a:lnT>
                      <a:noFill/>
                    </a:lnT>
                    <a:lnB>
                      <a:noFill/>
                    </a:lnB>
                  </a:tcPr>
                </a:tc>
                <a:tc>
                  <a:txBody>
                    <a:bodyPr/>
                    <a:lstStyle/>
                    <a:p>
                      <a:pPr algn="ctr" fontAlgn="ctr"/>
                      <a:r>
                        <a:rPr lang="ca-ES" sz="1400" b="0" i="0" u="none" strike="noStrike">
                          <a:solidFill>
                            <a:srgbClr val="000000"/>
                          </a:solidFill>
                          <a:latin typeface="Arial"/>
                        </a:rPr>
                        <a:t>2007</a:t>
                      </a:r>
                    </a:p>
                  </a:txBody>
                  <a:tcPr marL="0" marR="0" marT="0" marB="0" anchor="ctr">
                    <a:lnL>
                      <a:noFill/>
                    </a:lnL>
                    <a:lnR>
                      <a:noFill/>
                    </a:lnR>
                    <a:lnT>
                      <a:noFill/>
                    </a:lnT>
                    <a:lnB>
                      <a:noFill/>
                    </a:lnB>
                  </a:tcPr>
                </a:tc>
                <a:tc>
                  <a:txBody>
                    <a:bodyPr/>
                    <a:lstStyle/>
                    <a:p>
                      <a:pPr algn="ctr" fontAlgn="ctr"/>
                      <a:r>
                        <a:rPr lang="ca-ES" sz="1400" b="0" i="0" u="none" strike="noStrike">
                          <a:solidFill>
                            <a:srgbClr val="000000"/>
                          </a:solidFill>
                          <a:latin typeface="Arial"/>
                        </a:rPr>
                        <a:t>2005</a:t>
                      </a:r>
                    </a:p>
                  </a:txBody>
                  <a:tcPr marL="0" marR="0"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00451">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400" b="0" i="0" u="none" strike="noStrike">
                          <a:solidFill>
                            <a:srgbClr val="000000"/>
                          </a:solidFill>
                          <a:latin typeface="Arial"/>
                        </a:rPr>
                        <a:t>Despesa departaments</a:t>
                      </a:r>
                    </a:p>
                  </a:txBody>
                  <a:tcPr marL="0" marR="0" marT="0" marB="0" anchor="b">
                    <a:lnL>
                      <a:noFill/>
                    </a:lnL>
                    <a:lnR>
                      <a:noFill/>
                    </a:lnR>
                    <a:lnT>
                      <a:noFill/>
                    </a:lnT>
                    <a:lnB>
                      <a:noFill/>
                    </a:lnB>
                  </a:tcPr>
                </a:tc>
                <a:tc>
                  <a:txBody>
                    <a:bodyPr/>
                    <a:lstStyle/>
                    <a:p>
                      <a:pPr algn="r" fontAlgn="ctr"/>
                      <a:r>
                        <a:rPr lang="ca-ES" sz="1400" b="0" i="0" u="none" strike="noStrike">
                          <a:solidFill>
                            <a:srgbClr val="000000"/>
                          </a:solidFill>
                          <a:latin typeface="Arial"/>
                        </a:rPr>
                        <a:t>20.484</a:t>
                      </a:r>
                    </a:p>
                  </a:txBody>
                  <a:tcPr marL="0" marR="0" marT="0" marB="0" anchor="ctr">
                    <a:lnL>
                      <a:noFill/>
                    </a:lnL>
                    <a:lnR>
                      <a:noFill/>
                    </a:lnR>
                    <a:lnT>
                      <a:noFill/>
                    </a:lnT>
                    <a:lnB>
                      <a:noFill/>
                    </a:lnB>
                  </a:tcPr>
                </a:tc>
                <a:tc>
                  <a:txBody>
                    <a:bodyPr/>
                    <a:lstStyle/>
                    <a:p>
                      <a:pPr algn="ctr" fontAlgn="ctr"/>
                      <a:r>
                        <a:rPr lang="ca-ES" sz="1400" b="0" i="0" u="none" strike="noStrike" dirty="0">
                          <a:solidFill>
                            <a:srgbClr val="000000"/>
                          </a:solidFill>
                          <a:latin typeface="Arial"/>
                        </a:rPr>
                        <a:t>2007</a:t>
                      </a:r>
                    </a:p>
                  </a:txBody>
                  <a:tcPr marL="0" marR="0" marT="0" marB="0" anchor="ctr">
                    <a:lnL>
                      <a:noFill/>
                    </a:lnL>
                    <a:lnR>
                      <a:noFill/>
                    </a:lnR>
                    <a:lnT>
                      <a:noFill/>
                    </a:lnT>
                    <a:lnB>
                      <a:noFill/>
                    </a:lnB>
                  </a:tcPr>
                </a:tc>
                <a:tc>
                  <a:txBody>
                    <a:bodyPr/>
                    <a:lstStyle/>
                    <a:p>
                      <a:pPr algn="ctr" fontAlgn="ctr"/>
                      <a:r>
                        <a:rPr lang="ca-ES" sz="1400" b="0" i="0" u="none" strike="noStrike">
                          <a:solidFill>
                            <a:srgbClr val="000000"/>
                          </a:solidFill>
                          <a:latin typeface="Arial"/>
                        </a:rPr>
                        <a:t>2005</a:t>
                      </a:r>
                    </a:p>
                  </a:txBody>
                  <a:tcPr marL="0" marR="0"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00451">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400" b="0" i="0" u="none" strike="noStrike">
                          <a:solidFill>
                            <a:srgbClr val="000000"/>
                          </a:solidFill>
                          <a:latin typeface="Arial"/>
                        </a:rPr>
                        <a:t>Despesa departaments  + interessos</a:t>
                      </a:r>
                    </a:p>
                  </a:txBody>
                  <a:tcPr marL="0" marR="0" marT="0" marB="0" anchor="b">
                    <a:lnL>
                      <a:noFill/>
                    </a:lnL>
                    <a:lnR>
                      <a:noFill/>
                    </a:lnR>
                    <a:lnT>
                      <a:noFill/>
                    </a:lnT>
                    <a:lnB>
                      <a:noFill/>
                    </a:lnB>
                  </a:tcPr>
                </a:tc>
                <a:tc>
                  <a:txBody>
                    <a:bodyPr/>
                    <a:lstStyle/>
                    <a:p>
                      <a:pPr algn="r" fontAlgn="ctr"/>
                      <a:r>
                        <a:rPr lang="ca-ES" sz="1400" b="0" i="0" u="none" strike="noStrike">
                          <a:solidFill>
                            <a:srgbClr val="000000"/>
                          </a:solidFill>
                          <a:latin typeface="Arial"/>
                        </a:rPr>
                        <a:t>26.065</a:t>
                      </a:r>
                    </a:p>
                  </a:txBody>
                  <a:tcPr marL="0" marR="0" marT="0" marB="0" anchor="ctr">
                    <a:lnL>
                      <a:noFill/>
                    </a:lnL>
                    <a:lnR>
                      <a:noFill/>
                    </a:lnR>
                    <a:lnT>
                      <a:noFill/>
                    </a:lnT>
                    <a:lnB>
                      <a:noFill/>
                    </a:lnB>
                  </a:tcPr>
                </a:tc>
                <a:tc>
                  <a:txBody>
                    <a:bodyPr/>
                    <a:lstStyle/>
                    <a:p>
                      <a:pPr algn="ctr" fontAlgn="ctr"/>
                      <a:r>
                        <a:rPr lang="ca-ES" sz="1400" b="0" i="0" u="none" strike="noStrike">
                          <a:solidFill>
                            <a:srgbClr val="000000"/>
                          </a:solidFill>
                          <a:latin typeface="Arial"/>
                        </a:rPr>
                        <a:t>2008</a:t>
                      </a:r>
                    </a:p>
                  </a:txBody>
                  <a:tcPr marL="0" marR="0" marT="0" marB="0" anchor="ctr">
                    <a:lnL>
                      <a:noFill/>
                    </a:lnL>
                    <a:lnR>
                      <a:noFill/>
                    </a:lnR>
                    <a:lnT>
                      <a:noFill/>
                    </a:lnT>
                    <a:lnB>
                      <a:noFill/>
                    </a:lnB>
                  </a:tcPr>
                </a:tc>
                <a:tc>
                  <a:txBody>
                    <a:bodyPr/>
                    <a:lstStyle/>
                    <a:p>
                      <a:pPr algn="ctr" fontAlgn="ctr"/>
                      <a:r>
                        <a:rPr lang="ca-ES" sz="1400" b="0" i="0" u="none" strike="noStrike">
                          <a:solidFill>
                            <a:srgbClr val="000000"/>
                          </a:solidFill>
                          <a:latin typeface="Arial"/>
                        </a:rPr>
                        <a:t>2006</a:t>
                      </a:r>
                    </a:p>
                  </a:txBody>
                  <a:tcPr marL="0" marR="0"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00451">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r"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ctr"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ctr"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00451">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400" b="0" i="0" u="none" strike="noStrike">
                          <a:solidFill>
                            <a:srgbClr val="000000"/>
                          </a:solidFill>
                          <a:latin typeface="Arial"/>
                        </a:rPr>
                        <a:t>Ingressos no financers</a:t>
                      </a:r>
                    </a:p>
                  </a:txBody>
                  <a:tcPr marL="0" marR="0" marT="0" marB="0" anchor="b">
                    <a:lnL>
                      <a:noFill/>
                    </a:lnL>
                    <a:lnR>
                      <a:noFill/>
                    </a:lnR>
                    <a:lnT>
                      <a:noFill/>
                    </a:lnT>
                    <a:lnB>
                      <a:noFill/>
                    </a:lnB>
                  </a:tcPr>
                </a:tc>
                <a:tc>
                  <a:txBody>
                    <a:bodyPr/>
                    <a:lstStyle/>
                    <a:p>
                      <a:pPr algn="r" fontAlgn="ctr"/>
                      <a:r>
                        <a:rPr lang="ca-ES" sz="1400" b="0" i="0" u="none" strike="noStrike">
                          <a:solidFill>
                            <a:srgbClr val="000000"/>
                          </a:solidFill>
                          <a:latin typeface="Arial"/>
                        </a:rPr>
                        <a:t>23.608</a:t>
                      </a:r>
                    </a:p>
                  </a:txBody>
                  <a:tcPr marL="0" marR="0" marT="0" marB="0" anchor="ctr">
                    <a:lnL>
                      <a:noFill/>
                    </a:lnL>
                    <a:lnR>
                      <a:noFill/>
                    </a:lnR>
                    <a:lnT>
                      <a:noFill/>
                    </a:lnT>
                    <a:lnB>
                      <a:noFill/>
                    </a:lnB>
                  </a:tcPr>
                </a:tc>
                <a:tc>
                  <a:txBody>
                    <a:bodyPr/>
                    <a:lstStyle/>
                    <a:p>
                      <a:pPr algn="ctr" fontAlgn="ctr"/>
                      <a:r>
                        <a:rPr lang="ca-ES" sz="1400" b="0" i="0" u="none" strike="noStrike">
                          <a:solidFill>
                            <a:srgbClr val="000000"/>
                          </a:solidFill>
                          <a:latin typeface="Arial"/>
                        </a:rPr>
                        <a:t>2007</a:t>
                      </a:r>
                    </a:p>
                  </a:txBody>
                  <a:tcPr marL="0" marR="0" marT="0" marB="0" anchor="ctr">
                    <a:lnL>
                      <a:noFill/>
                    </a:lnL>
                    <a:lnR>
                      <a:noFill/>
                    </a:lnR>
                    <a:lnT>
                      <a:noFill/>
                    </a:lnT>
                    <a:lnB>
                      <a:noFill/>
                    </a:lnB>
                  </a:tcPr>
                </a:tc>
                <a:tc>
                  <a:txBody>
                    <a:bodyPr/>
                    <a:lstStyle/>
                    <a:p>
                      <a:pPr algn="ctr" fontAlgn="ctr"/>
                      <a:r>
                        <a:rPr lang="ca-ES" sz="1400" b="0" i="0" u="none" strike="noStrike">
                          <a:solidFill>
                            <a:srgbClr val="000000"/>
                          </a:solidFill>
                          <a:latin typeface="Arial"/>
                        </a:rPr>
                        <a:t>2005</a:t>
                      </a:r>
                    </a:p>
                  </a:txBody>
                  <a:tcPr marL="0" marR="0"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00451">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ctr"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68604">
                <a:tc>
                  <a:txBody>
                    <a:bodyPr/>
                    <a:lstStyle/>
                    <a:p>
                      <a:pPr algn="l" fontAlgn="ctr"/>
                      <a:r>
                        <a:rPr lang="ca-ES" sz="1400" b="1" i="0" u="none" strike="noStrike">
                          <a:solidFill>
                            <a:srgbClr val="000000"/>
                          </a:solidFill>
                          <a:latin typeface="Arial"/>
                        </a:rPr>
                        <a:t> </a:t>
                      </a:r>
                    </a:p>
                  </a:txBody>
                  <a:tcPr marL="0" marR="0" marT="0" marB="0" anchor="ctr">
                    <a:lnL>
                      <a:noFill/>
                    </a:lnL>
                    <a:lnR>
                      <a:noFill/>
                    </a:lnR>
                    <a:lnT>
                      <a:noFill/>
                    </a:lnT>
                    <a:lnB>
                      <a:noFill/>
                    </a:lnB>
                    <a:solidFill>
                      <a:srgbClr val="D8D8D8"/>
                    </a:solidFill>
                  </a:tcPr>
                </a:tc>
                <a:tc>
                  <a:txBody>
                    <a:bodyPr/>
                    <a:lstStyle/>
                    <a:p>
                      <a:pPr algn="l" fontAlgn="ctr"/>
                      <a:r>
                        <a:rPr lang="ca-ES" sz="1400" b="1" i="0" u="none" strike="noStrike" dirty="0">
                          <a:solidFill>
                            <a:srgbClr val="000000"/>
                          </a:solidFill>
                          <a:latin typeface="Arial"/>
                        </a:rPr>
                        <a:t>Despesa per habitant</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dirty="0" smtClean="0">
                          <a:solidFill>
                            <a:srgbClr val="000000"/>
                          </a:solidFill>
                          <a:latin typeface="Arial"/>
                        </a:rPr>
                        <a:t>€</a:t>
                      </a:r>
                      <a:endParaRPr lang="ca-ES" sz="1400" b="1" i="0" u="none" strike="noStrike" dirty="0">
                        <a:solidFill>
                          <a:srgbClr val="000000"/>
                        </a:solidFill>
                        <a:latin typeface="Arial"/>
                      </a:endParaRPr>
                    </a:p>
                  </a:txBody>
                  <a:tcPr marL="0" marR="0" marT="0" marB="0" anchor="ctr">
                    <a:lnL>
                      <a:noFill/>
                    </a:lnL>
                    <a:lnR>
                      <a:noFill/>
                    </a:lnR>
                    <a:lnT>
                      <a:noFill/>
                    </a:lnT>
                    <a:lnB>
                      <a:noFill/>
                    </a:lnB>
                    <a:solidFill>
                      <a:srgbClr val="D8D8D8"/>
                    </a:solidFill>
                  </a:tcPr>
                </a:tc>
                <a:tc>
                  <a:txBody>
                    <a:bodyPr/>
                    <a:lstStyle/>
                    <a:p>
                      <a:pPr algn="ctr" fontAlgn="ctr"/>
                      <a:r>
                        <a:rPr lang="ca-ES" sz="1400" b="1" i="1" u="none" strike="noStrike" dirty="0">
                          <a:solidFill>
                            <a:srgbClr val="000000"/>
                          </a:solidFill>
                          <a:latin typeface="Arial"/>
                        </a:rPr>
                        <a:t>€ corrents</a:t>
                      </a:r>
                    </a:p>
                  </a:txBody>
                  <a:tcPr marL="0" marR="0" marT="0" marB="0" anchor="ctr">
                    <a:lnL>
                      <a:noFill/>
                    </a:lnL>
                    <a:lnR>
                      <a:noFill/>
                    </a:lnR>
                    <a:lnT>
                      <a:noFill/>
                    </a:lnT>
                    <a:lnB>
                      <a:noFill/>
                    </a:lnB>
                    <a:solidFill>
                      <a:srgbClr val="D8D8D8"/>
                    </a:solidFill>
                  </a:tcPr>
                </a:tc>
                <a:tc>
                  <a:txBody>
                    <a:bodyPr/>
                    <a:lstStyle/>
                    <a:p>
                      <a:pPr algn="ctr" fontAlgn="ctr"/>
                      <a:r>
                        <a:rPr lang="ca-ES" sz="1400" b="1" i="1" u="none" strike="noStrike">
                          <a:solidFill>
                            <a:srgbClr val="000000"/>
                          </a:solidFill>
                          <a:latin typeface="Arial"/>
                        </a:rPr>
                        <a:t>€ constants</a:t>
                      </a:r>
                      <a:r>
                        <a:rPr lang="ca-ES" sz="1400" b="1" i="1" u="none" strike="noStrike" baseline="30000">
                          <a:solidFill>
                            <a:srgbClr val="000000"/>
                          </a:solidFill>
                          <a:latin typeface="Arial"/>
                        </a:rPr>
                        <a:t>(1)</a:t>
                      </a:r>
                      <a:endParaRPr lang="ca-ES" sz="1400" b="1" i="1" u="none" strike="noStrike">
                        <a:solidFill>
                          <a:srgbClr val="000000"/>
                        </a:solidFill>
                        <a:latin typeface="Arial"/>
                      </a:endParaRPr>
                    </a:p>
                  </a:txBody>
                  <a:tcPr marL="0" marR="0" marT="0" marB="0" anchor="ctr">
                    <a:lnL>
                      <a:noFill/>
                    </a:lnL>
                    <a:lnR>
                      <a:noFill/>
                    </a:lnR>
                    <a:lnT>
                      <a:noFill/>
                    </a:lnT>
                    <a:lnB>
                      <a:noFill/>
                    </a:lnB>
                    <a:solidFill>
                      <a:srgbClr val="D8D8D8"/>
                    </a:solidFill>
                  </a:tcPr>
                </a:tc>
                <a:tc>
                  <a:txBody>
                    <a:bodyPr/>
                    <a:lstStyle/>
                    <a:p>
                      <a:pPr algn="l" fontAlgn="ctr"/>
                      <a:r>
                        <a:rPr lang="ca-ES" sz="1400" b="1" i="1" u="none" strike="noStrike">
                          <a:solidFill>
                            <a:srgbClr val="000000"/>
                          </a:solidFill>
                          <a:latin typeface="Arial"/>
                        </a:rPr>
                        <a:t> </a:t>
                      </a:r>
                    </a:p>
                  </a:txBody>
                  <a:tcPr marL="0" marR="0" marT="0" marB="0" anchor="ctr">
                    <a:lnL>
                      <a:noFill/>
                    </a:lnL>
                    <a:lnR>
                      <a:noFill/>
                    </a:lnR>
                    <a:lnT>
                      <a:noFill/>
                    </a:lnT>
                    <a:lnB>
                      <a:noFill/>
                    </a:lnB>
                    <a:solidFill>
                      <a:srgbClr val="D8D8D8"/>
                    </a:solidFill>
                  </a:tcPr>
                </a:tc>
              </a:tr>
              <a:tr h="200451">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400" b="0" i="0" u="none" strike="noStrike">
                          <a:solidFill>
                            <a:srgbClr val="000000"/>
                          </a:solidFill>
                          <a:latin typeface="Arial"/>
                        </a:rPr>
                        <a:t>Despesa social </a:t>
                      </a:r>
                    </a:p>
                  </a:txBody>
                  <a:tcPr marL="0" marR="0" marT="0" marB="0" anchor="b">
                    <a:lnL>
                      <a:noFill/>
                    </a:lnL>
                    <a:lnR>
                      <a:noFill/>
                    </a:lnR>
                    <a:lnT>
                      <a:noFill/>
                    </a:lnT>
                    <a:lnB>
                      <a:noFill/>
                    </a:lnB>
                  </a:tcPr>
                </a:tc>
                <a:tc>
                  <a:txBody>
                    <a:bodyPr/>
                    <a:lstStyle/>
                    <a:p>
                      <a:pPr algn="r" fontAlgn="ctr"/>
                      <a:r>
                        <a:rPr lang="ca-ES" sz="1400" b="0" i="0" u="none" strike="noStrike">
                          <a:solidFill>
                            <a:srgbClr val="000000"/>
                          </a:solidFill>
                          <a:latin typeface="Arial"/>
                        </a:rPr>
                        <a:t>1.901</a:t>
                      </a:r>
                    </a:p>
                  </a:txBody>
                  <a:tcPr marL="0" marR="0" marT="0" marB="0" anchor="ctr">
                    <a:lnL>
                      <a:noFill/>
                    </a:lnL>
                    <a:lnR>
                      <a:noFill/>
                    </a:lnR>
                    <a:lnT>
                      <a:noFill/>
                    </a:lnT>
                    <a:lnB>
                      <a:noFill/>
                    </a:lnB>
                  </a:tcPr>
                </a:tc>
                <a:tc>
                  <a:txBody>
                    <a:bodyPr/>
                    <a:lstStyle/>
                    <a:p>
                      <a:pPr algn="ctr" fontAlgn="ctr"/>
                      <a:r>
                        <a:rPr lang="ca-ES" sz="1400" b="0" i="0" u="none" strike="noStrike">
                          <a:solidFill>
                            <a:srgbClr val="000000"/>
                          </a:solidFill>
                          <a:latin typeface="Arial"/>
                        </a:rPr>
                        <a:t>2007</a:t>
                      </a:r>
                    </a:p>
                  </a:txBody>
                  <a:tcPr marL="0" marR="0" marT="0" marB="0" anchor="ctr">
                    <a:lnL>
                      <a:noFill/>
                    </a:lnL>
                    <a:lnR>
                      <a:noFill/>
                    </a:lnR>
                    <a:lnT>
                      <a:noFill/>
                    </a:lnT>
                    <a:lnB>
                      <a:noFill/>
                    </a:lnB>
                  </a:tcPr>
                </a:tc>
                <a:tc>
                  <a:txBody>
                    <a:bodyPr/>
                    <a:lstStyle/>
                    <a:p>
                      <a:pPr algn="ctr" fontAlgn="ctr"/>
                      <a:r>
                        <a:rPr lang="ca-ES" sz="1400" b="0" i="0" u="none" strike="noStrike">
                          <a:solidFill>
                            <a:srgbClr val="000000"/>
                          </a:solidFill>
                          <a:latin typeface="Arial"/>
                        </a:rPr>
                        <a:t>2004</a:t>
                      </a:r>
                    </a:p>
                  </a:txBody>
                  <a:tcPr marL="0" marR="0"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00451">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400" b="0" i="0" u="none" strike="noStrike">
                          <a:solidFill>
                            <a:srgbClr val="000000"/>
                          </a:solidFill>
                          <a:latin typeface="Arial"/>
                        </a:rPr>
                        <a:t>Despesa departaments</a:t>
                      </a:r>
                    </a:p>
                  </a:txBody>
                  <a:tcPr marL="0" marR="0" marT="0" marB="0" anchor="b">
                    <a:lnL>
                      <a:noFill/>
                    </a:lnL>
                    <a:lnR>
                      <a:noFill/>
                    </a:lnR>
                    <a:lnT>
                      <a:noFill/>
                    </a:lnT>
                    <a:lnB>
                      <a:noFill/>
                    </a:lnB>
                  </a:tcPr>
                </a:tc>
                <a:tc>
                  <a:txBody>
                    <a:bodyPr/>
                    <a:lstStyle/>
                    <a:p>
                      <a:pPr algn="r" fontAlgn="ctr"/>
                      <a:r>
                        <a:rPr lang="ca-ES" sz="1400" b="0" i="0" u="none" strike="noStrike">
                          <a:solidFill>
                            <a:srgbClr val="000000"/>
                          </a:solidFill>
                          <a:latin typeface="Arial"/>
                        </a:rPr>
                        <a:t>2.696</a:t>
                      </a:r>
                    </a:p>
                  </a:txBody>
                  <a:tcPr marL="0" marR="0" marT="0" marB="0" anchor="ctr">
                    <a:lnL>
                      <a:noFill/>
                    </a:lnL>
                    <a:lnR>
                      <a:noFill/>
                    </a:lnR>
                    <a:lnT>
                      <a:noFill/>
                    </a:lnT>
                    <a:lnB>
                      <a:noFill/>
                    </a:lnB>
                  </a:tcPr>
                </a:tc>
                <a:tc>
                  <a:txBody>
                    <a:bodyPr/>
                    <a:lstStyle/>
                    <a:p>
                      <a:pPr algn="ctr" fontAlgn="ctr"/>
                      <a:r>
                        <a:rPr lang="ca-ES" sz="1400" b="0" i="0" u="none" strike="noStrike">
                          <a:solidFill>
                            <a:srgbClr val="000000"/>
                          </a:solidFill>
                          <a:latin typeface="Arial"/>
                        </a:rPr>
                        <a:t>2006</a:t>
                      </a:r>
                    </a:p>
                  </a:txBody>
                  <a:tcPr marL="0" marR="0" marT="0" marB="0" anchor="ctr">
                    <a:lnL>
                      <a:noFill/>
                    </a:lnL>
                    <a:lnR>
                      <a:noFill/>
                    </a:lnR>
                    <a:lnT>
                      <a:noFill/>
                    </a:lnT>
                    <a:lnB>
                      <a:noFill/>
                    </a:lnB>
                  </a:tcPr>
                </a:tc>
                <a:tc>
                  <a:txBody>
                    <a:bodyPr/>
                    <a:lstStyle/>
                    <a:p>
                      <a:pPr algn="ctr" fontAlgn="ctr"/>
                      <a:r>
                        <a:rPr lang="ca-ES" sz="1400" b="0" i="0" u="none" strike="noStrike">
                          <a:solidFill>
                            <a:srgbClr val="000000"/>
                          </a:solidFill>
                          <a:latin typeface="Arial"/>
                        </a:rPr>
                        <a:t>2004</a:t>
                      </a:r>
                    </a:p>
                  </a:txBody>
                  <a:tcPr marL="0" marR="0"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00451">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400" b="0" i="0" u="none" strike="noStrike" dirty="0">
                          <a:solidFill>
                            <a:srgbClr val="000000"/>
                          </a:solidFill>
                          <a:latin typeface="Arial"/>
                        </a:rPr>
                        <a:t>Despesa departaments + interessos</a:t>
                      </a:r>
                    </a:p>
                  </a:txBody>
                  <a:tcPr marL="0" marR="0" marT="0" marB="0" anchor="b">
                    <a:lnL>
                      <a:noFill/>
                    </a:lnL>
                    <a:lnR>
                      <a:noFill/>
                    </a:lnR>
                    <a:lnT>
                      <a:noFill/>
                    </a:lnT>
                    <a:lnB>
                      <a:noFill/>
                    </a:lnB>
                  </a:tcPr>
                </a:tc>
                <a:tc>
                  <a:txBody>
                    <a:bodyPr/>
                    <a:lstStyle/>
                    <a:p>
                      <a:pPr algn="r" fontAlgn="ctr"/>
                      <a:r>
                        <a:rPr lang="ca-ES" sz="1400" b="0" i="0" u="none" strike="noStrike" dirty="0">
                          <a:solidFill>
                            <a:srgbClr val="000000"/>
                          </a:solidFill>
                          <a:latin typeface="Arial"/>
                        </a:rPr>
                        <a:t>3.430</a:t>
                      </a:r>
                    </a:p>
                  </a:txBody>
                  <a:tcPr marL="0" marR="0" marT="0" marB="0" anchor="ctr">
                    <a:lnL>
                      <a:noFill/>
                    </a:lnL>
                    <a:lnR>
                      <a:noFill/>
                    </a:lnR>
                    <a:lnT>
                      <a:noFill/>
                    </a:lnT>
                    <a:lnB>
                      <a:noFill/>
                    </a:lnB>
                  </a:tcPr>
                </a:tc>
                <a:tc>
                  <a:txBody>
                    <a:bodyPr/>
                    <a:lstStyle/>
                    <a:p>
                      <a:pPr algn="ctr" fontAlgn="ctr"/>
                      <a:r>
                        <a:rPr lang="ca-ES" sz="1400" b="0" i="0" u="none" strike="noStrike">
                          <a:solidFill>
                            <a:srgbClr val="000000"/>
                          </a:solidFill>
                          <a:latin typeface="Arial"/>
                        </a:rPr>
                        <a:t>2007</a:t>
                      </a:r>
                    </a:p>
                  </a:txBody>
                  <a:tcPr marL="0" marR="0" marT="0" marB="0" anchor="ctr">
                    <a:lnL>
                      <a:noFill/>
                    </a:lnL>
                    <a:lnR>
                      <a:noFill/>
                    </a:lnR>
                    <a:lnT>
                      <a:noFill/>
                    </a:lnT>
                    <a:lnB>
                      <a:noFill/>
                    </a:lnB>
                  </a:tcPr>
                </a:tc>
                <a:tc>
                  <a:txBody>
                    <a:bodyPr/>
                    <a:lstStyle/>
                    <a:p>
                      <a:pPr algn="ctr" fontAlgn="ctr"/>
                      <a:r>
                        <a:rPr lang="ca-ES" sz="1400" b="0" i="0" u="none" strike="noStrike">
                          <a:solidFill>
                            <a:srgbClr val="000000"/>
                          </a:solidFill>
                          <a:latin typeface="Arial"/>
                        </a:rPr>
                        <a:t>2004</a:t>
                      </a:r>
                    </a:p>
                  </a:txBody>
                  <a:tcPr marL="0" marR="0"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00451">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r"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ctr"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ctr"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00451">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400" b="0" i="0" u="none" strike="noStrike" dirty="0">
                          <a:solidFill>
                            <a:srgbClr val="000000"/>
                          </a:solidFill>
                          <a:latin typeface="Arial"/>
                        </a:rPr>
                        <a:t>Ingressos no financers </a:t>
                      </a:r>
                    </a:p>
                  </a:txBody>
                  <a:tcPr marL="0" marR="0" marT="0" marB="0" anchor="b">
                    <a:lnL>
                      <a:noFill/>
                    </a:lnL>
                    <a:lnR>
                      <a:noFill/>
                    </a:lnR>
                    <a:lnT>
                      <a:noFill/>
                    </a:lnT>
                    <a:lnB>
                      <a:noFill/>
                    </a:lnB>
                  </a:tcPr>
                </a:tc>
                <a:tc>
                  <a:txBody>
                    <a:bodyPr/>
                    <a:lstStyle/>
                    <a:p>
                      <a:pPr algn="r" fontAlgn="ctr"/>
                      <a:r>
                        <a:rPr lang="ca-ES" sz="1400" b="0" i="0" u="none" strike="noStrike">
                          <a:solidFill>
                            <a:srgbClr val="000000"/>
                          </a:solidFill>
                          <a:latin typeface="Arial"/>
                        </a:rPr>
                        <a:t>3.107</a:t>
                      </a:r>
                    </a:p>
                  </a:txBody>
                  <a:tcPr marL="0" marR="0" marT="0" marB="0" anchor="ctr">
                    <a:lnL>
                      <a:noFill/>
                    </a:lnL>
                    <a:lnR>
                      <a:noFill/>
                    </a:lnR>
                    <a:lnT>
                      <a:noFill/>
                    </a:lnT>
                    <a:lnB>
                      <a:noFill/>
                    </a:lnB>
                  </a:tcPr>
                </a:tc>
                <a:tc>
                  <a:txBody>
                    <a:bodyPr/>
                    <a:lstStyle/>
                    <a:p>
                      <a:pPr algn="ctr" fontAlgn="ctr"/>
                      <a:r>
                        <a:rPr lang="ca-ES" sz="1400" b="0" i="0" u="none" strike="noStrike">
                          <a:solidFill>
                            <a:srgbClr val="000000"/>
                          </a:solidFill>
                          <a:latin typeface="Arial"/>
                        </a:rPr>
                        <a:t>2006</a:t>
                      </a:r>
                    </a:p>
                  </a:txBody>
                  <a:tcPr marL="0" marR="0" marT="0" marB="0" anchor="ctr">
                    <a:lnL>
                      <a:noFill/>
                    </a:lnL>
                    <a:lnR>
                      <a:noFill/>
                    </a:lnR>
                    <a:lnT>
                      <a:noFill/>
                    </a:lnT>
                    <a:lnB>
                      <a:noFill/>
                    </a:lnB>
                  </a:tcPr>
                </a:tc>
                <a:tc>
                  <a:txBody>
                    <a:bodyPr/>
                    <a:lstStyle/>
                    <a:p>
                      <a:pPr algn="ctr" fontAlgn="ctr"/>
                      <a:r>
                        <a:rPr lang="ca-ES" sz="1400" b="0" i="0" u="none" strike="noStrike">
                          <a:solidFill>
                            <a:srgbClr val="000000"/>
                          </a:solidFill>
                          <a:latin typeface="Arial"/>
                        </a:rPr>
                        <a:t>2004</a:t>
                      </a:r>
                    </a:p>
                  </a:txBody>
                  <a:tcPr marL="0" marR="0" marT="0" marB="0" anchor="ctr">
                    <a:lnL>
                      <a:noFill/>
                    </a:lnL>
                    <a:lnR>
                      <a:noFill/>
                    </a:lnR>
                    <a:lnT>
                      <a:noFill/>
                    </a:lnT>
                    <a:lnB>
                      <a:noFill/>
                    </a:lnB>
                  </a:tcPr>
                </a:tc>
                <a:tc>
                  <a:txBody>
                    <a:bodyPr/>
                    <a:lstStyle/>
                    <a:p>
                      <a:pPr algn="l" fontAlgn="b"/>
                      <a:endParaRPr lang="ca-ES" sz="14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7" name="Rectangle 4"/>
          <p:cNvSpPr>
            <a:spLocks noChangeArrowheads="1"/>
          </p:cNvSpPr>
          <p:nvPr/>
        </p:nvSpPr>
        <p:spPr bwMode="auto">
          <a:xfrm>
            <a:off x="0" y="2556495"/>
            <a:ext cx="10711296" cy="3636404"/>
          </a:xfrm>
          <a:prstGeom prst="rect">
            <a:avLst/>
          </a:prstGeom>
          <a:solidFill>
            <a:srgbClr val="DEDEDE"/>
          </a:solidFill>
          <a:ln w="9525" algn="ctr">
            <a:noFill/>
            <a:miter lim="800000"/>
            <a:headEnd/>
            <a:tailEnd/>
          </a:ln>
        </p:spPr>
        <p:txBody>
          <a:bodyPr wrap="none" anchor="ctr"/>
          <a:lstStyle/>
          <a:p>
            <a:pPr algn="ctr" defTabSz="1042988">
              <a:spcAft>
                <a:spcPts val="4800"/>
              </a:spcAft>
            </a:pPr>
            <a:endParaRPr lang="ca-ES" dirty="0">
              <a:solidFill>
                <a:schemeClr val="bg1"/>
              </a:solidFill>
            </a:endParaRPr>
          </a:p>
        </p:txBody>
      </p:sp>
      <p:sp>
        <p:nvSpPr>
          <p:cNvPr id="32780" name="Rectangle 5"/>
          <p:cNvSpPr>
            <a:spLocks noChangeArrowheads="1"/>
          </p:cNvSpPr>
          <p:nvPr/>
        </p:nvSpPr>
        <p:spPr bwMode="auto">
          <a:xfrm>
            <a:off x="58056" y="2571009"/>
            <a:ext cx="10531276" cy="3400931"/>
          </a:xfrm>
          <a:prstGeom prst="rect">
            <a:avLst/>
          </a:prstGeom>
          <a:noFill/>
          <a:ln w="9525">
            <a:noFill/>
            <a:miter lim="800000"/>
            <a:headEnd/>
            <a:tailEnd/>
          </a:ln>
        </p:spPr>
        <p:txBody>
          <a:bodyPr wrap="square">
            <a:spAutoFit/>
          </a:bodyPr>
          <a:lstStyle/>
          <a:p>
            <a:pPr marL="441325" indent="-441325" algn="just" defTabSz="1042988">
              <a:lnSpc>
                <a:spcPts val="3100"/>
              </a:lnSpc>
              <a:spcBef>
                <a:spcPts val="0"/>
              </a:spcBef>
              <a:spcAft>
                <a:spcPts val="3600"/>
              </a:spcAft>
              <a:buFont typeface="Wingdings" pitchFamily="2" charset="2"/>
              <a:buChar char="Ø"/>
            </a:pPr>
            <a:r>
              <a:rPr lang="ca-ES" sz="1600" dirty="0" smtClean="0"/>
              <a:t>La consolidació fiscal efectuada en el període 2010-2014 no ha estat lineal: s’ha protegit la despesa social que ha augmentat el seu pes en el conjunt dels pressupostos. </a:t>
            </a:r>
          </a:p>
          <a:p>
            <a:pPr marL="441325" indent="-441325" algn="just" defTabSz="1042988">
              <a:lnSpc>
                <a:spcPts val="3100"/>
              </a:lnSpc>
              <a:spcBef>
                <a:spcPts val="0"/>
              </a:spcBef>
              <a:spcAft>
                <a:spcPts val="3600"/>
              </a:spcAft>
              <a:buFont typeface="Wingdings" pitchFamily="2" charset="2"/>
              <a:buChar char="Ø"/>
            </a:pPr>
            <a:r>
              <a:rPr lang="ca-ES" sz="1600" dirty="0" smtClean="0"/>
              <a:t>L’important pes de la despesa social en els pressupostos de la Generalitat mostra una trajectòria creixent i passa del 67,8% del total de despesa no financera dels departaments l’any 2010 al 71,1% el 2014.</a:t>
            </a:r>
          </a:p>
          <a:p>
            <a:pPr marL="441325" indent="-441325" algn="just" defTabSz="1042988">
              <a:lnSpc>
                <a:spcPts val="3100"/>
              </a:lnSpc>
              <a:spcBef>
                <a:spcPts val="0"/>
              </a:spcBef>
              <a:spcAft>
                <a:spcPts val="3600"/>
              </a:spcAft>
              <a:buFont typeface="Wingdings" pitchFamily="2" charset="2"/>
              <a:buChar char="Ø"/>
            </a:pPr>
            <a:r>
              <a:rPr lang="ca-ES" sz="1600" dirty="0" smtClean="0"/>
              <a:t>Si es considera la despesa del conjunt dels serveis bàsics prestats a la ciutadania (despesa social i despesa en seguretat ciutadana i justícia) el seu pes ha augmentat del 76,9% el 2010 al 80,9% el 2014</a:t>
            </a:r>
          </a:p>
        </p:txBody>
      </p:sp>
      <p:sp>
        <p:nvSpPr>
          <p:cNvPr id="32776" name="Rectangle 2"/>
          <p:cNvSpPr>
            <a:spLocks noGrp="1" noChangeArrowheads="1"/>
          </p:cNvSpPr>
          <p:nvPr>
            <p:ph type="title"/>
          </p:nvPr>
        </p:nvSpPr>
        <p:spPr bwMode="auto">
          <a:xfrm>
            <a:off x="109184" y="1219057"/>
            <a:ext cx="10693400" cy="864096"/>
          </a:xfrm>
          <a:noFill/>
          <a:ln>
            <a:miter lim="800000"/>
            <a:headEnd/>
            <a:tailEnd/>
          </a:ln>
        </p:spPr>
        <p:txBody>
          <a:bodyPr vert="horz" wrap="square" lIns="87272" tIns="43637" rIns="87272" bIns="43637" numCol="1" anchor="t" anchorCtr="0" compatLnSpc="1">
            <a:prstTxWarp prst="textNoShape">
              <a:avLst/>
            </a:prstTxWarp>
          </a:bodyPr>
          <a:lstStyle/>
          <a:p>
            <a:pPr marL="441325" indent="-441325" algn="l">
              <a:lnSpc>
                <a:spcPts val="3100"/>
              </a:lnSpc>
              <a:spcBef>
                <a:spcPts val="0"/>
              </a:spcBef>
              <a:spcAft>
                <a:spcPts val="3600"/>
              </a:spcAft>
            </a:pPr>
            <a:r>
              <a:rPr lang="ca-ES" sz="2400" b="1" dirty="0" smtClean="0">
                <a:solidFill>
                  <a:schemeClr val="tx1"/>
                </a:solidFill>
              </a:rPr>
              <a:t>Prioritat de la despesa social</a:t>
            </a:r>
            <a:r>
              <a:rPr lang="ca-ES" sz="2400" dirty="0" smtClean="0">
                <a:solidFill>
                  <a:schemeClr val="tx1"/>
                </a:solidFill>
              </a:rPr>
              <a:t> per mantenir els serveis del nostre estat del benestar i protegir els més perjudicats per la crisi</a:t>
            </a:r>
          </a:p>
        </p:txBody>
      </p:sp>
      <p:sp>
        <p:nvSpPr>
          <p:cNvPr id="32782" name="QuadreDeText 20">
            <a:hlinkClick r:id="rId2" action="ppaction://hlinksldjump"/>
          </p:cNvPr>
          <p:cNvSpPr txBox="1">
            <a:spLocks noChangeArrowheads="1"/>
          </p:cNvSpPr>
          <p:nvPr/>
        </p:nvSpPr>
        <p:spPr bwMode="auto">
          <a:xfrm>
            <a:off x="2142344" y="0"/>
            <a:ext cx="2000250" cy="779463"/>
          </a:xfrm>
          <a:prstGeom prst="rect">
            <a:avLst/>
          </a:prstGeom>
          <a:noFill/>
          <a:ln w="9525">
            <a:noFill/>
            <a:miter lim="800000"/>
            <a:headEnd/>
            <a:tailEnd/>
          </a:ln>
        </p:spPr>
        <p:txBody>
          <a:bodyPr wrap="none"/>
          <a:lstStyle/>
          <a:p>
            <a:endParaRPr lang="ca-ES"/>
          </a:p>
        </p:txBody>
      </p:sp>
      <p:sp>
        <p:nvSpPr>
          <p:cNvPr id="1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21" name="Line 13"/>
          <p:cNvSpPr>
            <a:spLocks noChangeShapeType="1"/>
          </p:cNvSpPr>
          <p:nvPr/>
        </p:nvSpPr>
        <p:spPr bwMode="auto">
          <a:xfrm>
            <a:off x="0" y="3600611"/>
            <a:ext cx="10693400" cy="0"/>
          </a:xfrm>
          <a:prstGeom prst="line">
            <a:avLst/>
          </a:prstGeom>
          <a:noFill/>
          <a:ln w="190500">
            <a:solidFill>
              <a:schemeClr val="bg1"/>
            </a:solidFill>
            <a:round/>
            <a:headEnd/>
            <a:tailEnd/>
          </a:ln>
        </p:spPr>
        <p:txBody>
          <a:bodyPr/>
          <a:lstStyle/>
          <a:p>
            <a:endParaRPr lang="es-ES"/>
          </a:p>
        </p:txBody>
      </p:sp>
      <p:sp>
        <p:nvSpPr>
          <p:cNvPr id="18" name="Line 13"/>
          <p:cNvSpPr>
            <a:spLocks noChangeShapeType="1"/>
          </p:cNvSpPr>
          <p:nvPr/>
        </p:nvSpPr>
        <p:spPr bwMode="auto">
          <a:xfrm>
            <a:off x="0" y="4860751"/>
            <a:ext cx="10693400" cy="0"/>
          </a:xfrm>
          <a:prstGeom prst="line">
            <a:avLst/>
          </a:prstGeom>
          <a:noFill/>
          <a:ln w="190500">
            <a:solidFill>
              <a:schemeClr val="bg1"/>
            </a:solidFill>
            <a:round/>
            <a:headEnd/>
            <a:tailEnd/>
          </a:ln>
        </p:spPr>
        <p:txBody>
          <a:bodyPr/>
          <a:lstStyle/>
          <a:p>
            <a:endParaRPr lang="es-ES"/>
          </a:p>
        </p:txBody>
      </p:sp>
      <p:sp>
        <p:nvSpPr>
          <p:cNvPr id="19" name="Line 13"/>
          <p:cNvSpPr>
            <a:spLocks noChangeShapeType="1"/>
          </p:cNvSpPr>
          <p:nvPr/>
        </p:nvSpPr>
        <p:spPr bwMode="auto">
          <a:xfrm>
            <a:off x="0" y="6516935"/>
            <a:ext cx="10693400" cy="0"/>
          </a:xfrm>
          <a:prstGeom prst="line">
            <a:avLst/>
          </a:prstGeom>
          <a:noFill/>
          <a:ln w="190500">
            <a:solidFill>
              <a:schemeClr val="bg1"/>
            </a:solidFill>
            <a:round/>
            <a:headEnd/>
            <a:tailEnd/>
          </a:ln>
        </p:spPr>
        <p:txBody>
          <a:bodyPr/>
          <a:lstStyle/>
          <a:p>
            <a:endParaRPr lang="es-E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61925" y="1225552"/>
            <a:ext cx="10090150" cy="437325"/>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000" b="1" dirty="0" smtClean="0">
                <a:solidFill>
                  <a:schemeClr val="tx1"/>
                </a:solidFill>
              </a:rPr>
              <a:t>Es prioritza la despesa social que augmenta el seu pes sobre el total </a:t>
            </a:r>
            <a:r>
              <a:rPr lang="ca-ES" sz="2000" b="1" baseline="30000" dirty="0" smtClean="0">
                <a:solidFill>
                  <a:schemeClr val="tx1"/>
                </a:solidFill>
              </a:rPr>
              <a:t>(1)</a:t>
            </a:r>
            <a:endParaRPr lang="ca-ES" sz="3600" b="1" baseline="30000" dirty="0" smtClean="0">
              <a:solidFill>
                <a:schemeClr val="tx1"/>
              </a:solidFill>
            </a:endParaRPr>
          </a:p>
        </p:txBody>
      </p:sp>
      <p:sp>
        <p:nvSpPr>
          <p:cNvPr id="5" name="Rectangle 3"/>
          <p:cNvSpPr>
            <a:spLocks noChangeArrowheads="1"/>
          </p:cNvSpPr>
          <p:nvPr/>
        </p:nvSpPr>
        <p:spPr bwMode="auto">
          <a:xfrm>
            <a:off x="161925" y="1645676"/>
            <a:ext cx="985766" cy="272792"/>
          </a:xfrm>
          <a:prstGeom prst="rect">
            <a:avLst/>
          </a:prstGeom>
          <a:noFill/>
          <a:ln w="9525">
            <a:noFill/>
            <a:miter lim="800000"/>
            <a:headEnd/>
            <a:tailEnd/>
          </a:ln>
        </p:spPr>
        <p:txBody>
          <a:bodyPr wrap="none" lIns="87272" tIns="43637" rIns="87272" bIns="43637" anchor="ctr">
            <a:spAutoFit/>
          </a:bodyPr>
          <a:lstStyle/>
          <a:p>
            <a:pPr defTabSz="1042988"/>
            <a:r>
              <a:rPr lang="fr-FR" sz="1200" dirty="0">
                <a:solidFill>
                  <a:schemeClr val="tx2"/>
                </a:solidFill>
                <a:latin typeface="Arial Narrow" pitchFamily="34" charset="0"/>
              </a:rPr>
              <a:t>Imports </a:t>
            </a:r>
            <a:r>
              <a:rPr lang="fr-FR" sz="1200" dirty="0" smtClean="0">
                <a:solidFill>
                  <a:schemeClr val="tx2"/>
                </a:solidFill>
                <a:latin typeface="Arial Narrow" pitchFamily="34" charset="0"/>
              </a:rPr>
              <a:t>en </a:t>
            </a:r>
            <a:r>
              <a:rPr lang="fr-FR" sz="1200" dirty="0">
                <a:solidFill>
                  <a:schemeClr val="tx2"/>
                </a:solidFill>
                <a:latin typeface="Arial Narrow" pitchFamily="34" charset="0"/>
              </a:rPr>
              <a:t>M€</a:t>
            </a:r>
            <a:endParaRPr lang="ca-ES" sz="1200" dirty="0">
              <a:solidFill>
                <a:schemeClr val="tx2"/>
              </a:solidFill>
              <a:latin typeface="Arial Narrow" pitchFamily="34" charset="0"/>
            </a:endParaRPr>
          </a:p>
        </p:txBody>
      </p:sp>
      <p:sp>
        <p:nvSpPr>
          <p:cNvPr id="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9" name="Rectangle 2"/>
          <p:cNvSpPr txBox="1">
            <a:spLocks noChangeArrowheads="1"/>
          </p:cNvSpPr>
          <p:nvPr/>
        </p:nvSpPr>
        <p:spPr bwMode="auto">
          <a:xfrm>
            <a:off x="270136" y="6444927"/>
            <a:ext cx="9982138" cy="288032"/>
          </a:xfrm>
          <a:prstGeom prst="rect">
            <a:avLst/>
          </a:prstGeom>
          <a:noFill/>
          <a:ln>
            <a:miter lim="800000"/>
            <a:headEnd/>
            <a:tailEnd/>
          </a:ln>
        </p:spPr>
        <p:txBody>
          <a:bodyPr vert="horz" wrap="square" lIns="87272" tIns="43637" rIns="87272" bIns="43637" numCol="1" anchor="t" anchorCtr="0" compatLnSpc="1">
            <a:prstTxWarp prst="textNoShape">
              <a:avLst/>
            </a:prstTxWarp>
          </a:bodyPr>
          <a:lstStyle/>
          <a:p>
            <a:pPr marL="0" marR="0" lvl="0" indent="0" algn="l" defTabSz="1042988" rtl="0" eaLnBrk="1" fontAlgn="base" latinLnBrk="0" hangingPunct="1">
              <a:lnSpc>
                <a:spcPct val="100000"/>
              </a:lnSpc>
              <a:spcBef>
                <a:spcPct val="0"/>
              </a:spcBef>
              <a:spcAft>
                <a:spcPct val="0"/>
              </a:spcAft>
              <a:buClrTx/>
              <a:buSzTx/>
              <a:buFontTx/>
              <a:buNone/>
              <a:tabLst/>
              <a:defRPr/>
            </a:pPr>
            <a:r>
              <a:rPr lang="ca-ES" sz="1000" kern="0" baseline="30000" dirty="0" smtClean="0">
                <a:latin typeface="+mj-lt"/>
                <a:ea typeface="+mj-ea"/>
                <a:cs typeface="+mj-cs"/>
              </a:rPr>
              <a:t>(1)</a:t>
            </a:r>
            <a:r>
              <a:rPr lang="ca-ES" sz="1000" kern="0" dirty="0" smtClean="0">
                <a:latin typeface="+mj-lt"/>
                <a:ea typeface="+mj-ea"/>
                <a:cs typeface="+mj-cs"/>
              </a:rPr>
              <a:t> Despesa no financera amb càrrec a recursos generals</a:t>
            </a:r>
            <a:endParaRPr kumimoji="0" lang="ca-ES" sz="1000" i="0" u="none" strike="noStrike" kern="0" cap="none" spc="0" normalizeH="0" baseline="30000" noProof="0" dirty="0" smtClean="0">
              <a:ln>
                <a:noFill/>
              </a:ln>
              <a:solidFill>
                <a:schemeClr val="tx1"/>
              </a:solidFill>
              <a:effectLst/>
              <a:uLnTx/>
              <a:uFillTx/>
              <a:latin typeface="+mj-lt"/>
              <a:ea typeface="+mj-ea"/>
              <a:cs typeface="+mj-cs"/>
            </a:endParaRPr>
          </a:p>
        </p:txBody>
      </p:sp>
      <p:graphicFrame>
        <p:nvGraphicFramePr>
          <p:cNvPr id="8" name="7 Tabla"/>
          <p:cNvGraphicFramePr>
            <a:graphicFrameLocks noGrp="1"/>
          </p:cNvGraphicFramePr>
          <p:nvPr/>
        </p:nvGraphicFramePr>
        <p:xfrm>
          <a:off x="0" y="2304466"/>
          <a:ext cx="10693399" cy="3413760"/>
        </p:xfrm>
        <a:graphic>
          <a:graphicData uri="http://schemas.openxmlformats.org/drawingml/2006/table">
            <a:tbl>
              <a:tblPr/>
              <a:tblGrid>
                <a:gridCol w="257538"/>
                <a:gridCol w="6637334"/>
                <a:gridCol w="1260140"/>
                <a:gridCol w="1116124"/>
                <a:gridCol w="1188132"/>
                <a:gridCol w="234131"/>
              </a:tblGrid>
              <a:tr h="481144">
                <a:tc>
                  <a:txBody>
                    <a:bodyPr/>
                    <a:lstStyle/>
                    <a:p>
                      <a:pPr algn="ctr" rtl="0" fontAlgn="ctr"/>
                      <a:r>
                        <a:rPr lang="ca-ES" sz="1600" b="1" i="0" u="none" strike="noStrike">
                          <a:solidFill>
                            <a:srgbClr val="000000"/>
                          </a:solidFill>
                          <a:latin typeface="Arial"/>
                        </a:rPr>
                        <a:t> </a:t>
                      </a:r>
                    </a:p>
                  </a:txBody>
                  <a:tcPr marL="0" marR="0" marT="0" marB="0" anchor="ctr">
                    <a:lnL>
                      <a:noFill/>
                    </a:lnL>
                    <a:lnR>
                      <a:noFill/>
                    </a:lnR>
                    <a:lnT>
                      <a:noFill/>
                    </a:lnT>
                    <a:lnB>
                      <a:noFill/>
                    </a:lnB>
                    <a:solidFill>
                      <a:srgbClr val="FA6E00"/>
                    </a:solidFill>
                  </a:tcPr>
                </a:tc>
                <a:tc>
                  <a:txBody>
                    <a:bodyPr/>
                    <a:lstStyle/>
                    <a:p>
                      <a:pPr algn="ctr" rtl="0" fontAlgn="ctr"/>
                      <a:r>
                        <a:rPr lang="ca-ES" sz="1600" b="1" i="0" u="none" strike="noStrike">
                          <a:solidFill>
                            <a:srgbClr val="000000"/>
                          </a:solidFill>
                          <a:latin typeface="Arial"/>
                        </a:rPr>
                        <a:t> </a:t>
                      </a:r>
                    </a:p>
                  </a:txBody>
                  <a:tcPr marL="0" marR="0" marT="0" marB="0" anchor="ctr">
                    <a:lnL>
                      <a:noFill/>
                    </a:lnL>
                    <a:lnR>
                      <a:noFill/>
                    </a:lnR>
                    <a:lnT>
                      <a:noFill/>
                    </a:lnT>
                    <a:lnB>
                      <a:noFill/>
                    </a:lnB>
                    <a:solidFill>
                      <a:srgbClr val="FA6E00"/>
                    </a:solidFill>
                  </a:tcPr>
                </a:tc>
                <a:tc>
                  <a:txBody>
                    <a:bodyPr/>
                    <a:lstStyle/>
                    <a:p>
                      <a:pPr algn="ctr" rtl="0" fontAlgn="t"/>
                      <a:r>
                        <a:rPr lang="ca-ES" sz="1600" b="1" i="0" u="none" strike="noStrike">
                          <a:solidFill>
                            <a:srgbClr val="000000"/>
                          </a:solidFill>
                          <a:latin typeface="Arial"/>
                        </a:rPr>
                        <a:t>Pressupost 2010</a:t>
                      </a:r>
                    </a:p>
                  </a:txBody>
                  <a:tcPr marL="0" marR="0" marT="0" marB="0">
                    <a:lnL>
                      <a:noFill/>
                    </a:lnL>
                    <a:lnR>
                      <a:noFill/>
                    </a:lnR>
                    <a:lnT>
                      <a:noFill/>
                    </a:lnT>
                    <a:lnB>
                      <a:noFill/>
                    </a:lnB>
                    <a:solidFill>
                      <a:srgbClr val="FA6E00"/>
                    </a:solidFill>
                  </a:tcPr>
                </a:tc>
                <a:tc>
                  <a:txBody>
                    <a:bodyPr/>
                    <a:lstStyle/>
                    <a:p>
                      <a:pPr algn="ctr" rtl="0" fontAlgn="t"/>
                      <a:r>
                        <a:rPr lang="ca-ES" sz="1600" b="1" i="0" u="none" strike="noStrike">
                          <a:solidFill>
                            <a:srgbClr val="000000"/>
                          </a:solidFill>
                          <a:latin typeface="Arial"/>
                        </a:rPr>
                        <a:t>Pròrroga 2013</a:t>
                      </a:r>
                    </a:p>
                  </a:txBody>
                  <a:tcPr marL="0" marR="0" marT="0" marB="0">
                    <a:lnL>
                      <a:noFill/>
                    </a:lnL>
                    <a:lnR>
                      <a:noFill/>
                    </a:lnR>
                    <a:lnT>
                      <a:noFill/>
                    </a:lnT>
                    <a:lnB>
                      <a:noFill/>
                    </a:lnB>
                    <a:solidFill>
                      <a:srgbClr val="FA6E00"/>
                    </a:solidFill>
                  </a:tcPr>
                </a:tc>
                <a:tc>
                  <a:txBody>
                    <a:bodyPr/>
                    <a:lstStyle/>
                    <a:p>
                      <a:pPr algn="ctr" rtl="0" fontAlgn="t"/>
                      <a:r>
                        <a:rPr lang="ca-ES" sz="1600" b="1" i="0" u="none" strike="noStrike">
                          <a:solidFill>
                            <a:srgbClr val="000000"/>
                          </a:solidFill>
                          <a:latin typeface="Arial"/>
                        </a:rPr>
                        <a:t>Pressupost 2014</a:t>
                      </a:r>
                    </a:p>
                  </a:txBody>
                  <a:tcPr marL="0" marR="0" marT="0" marB="0">
                    <a:lnL>
                      <a:noFill/>
                    </a:lnL>
                    <a:lnR>
                      <a:noFill/>
                    </a:lnR>
                    <a:lnT>
                      <a:noFill/>
                    </a:lnT>
                    <a:lnB>
                      <a:noFill/>
                    </a:lnB>
                    <a:solidFill>
                      <a:srgbClr val="FA6E00"/>
                    </a:solidFill>
                  </a:tcPr>
                </a:tc>
                <a:tc>
                  <a:txBody>
                    <a:bodyPr/>
                    <a:lstStyle/>
                    <a:p>
                      <a:pPr algn="ctr" rtl="0" fontAlgn="ctr"/>
                      <a:r>
                        <a:rPr lang="ca-ES" sz="1600" b="1" i="0" u="none" strike="noStrike">
                          <a:solidFill>
                            <a:srgbClr val="000000"/>
                          </a:solidFill>
                          <a:latin typeface="Arial"/>
                        </a:rPr>
                        <a:t> </a:t>
                      </a:r>
                    </a:p>
                  </a:txBody>
                  <a:tcPr marL="0" marR="0" marT="0" marB="0" anchor="ctr">
                    <a:lnL>
                      <a:noFill/>
                    </a:lnL>
                    <a:lnR>
                      <a:noFill/>
                    </a:lnR>
                    <a:lnT>
                      <a:noFill/>
                    </a:lnT>
                    <a:lnB>
                      <a:noFill/>
                    </a:lnB>
                    <a:solidFill>
                      <a:srgbClr val="FA6E00"/>
                    </a:solidFill>
                  </a:tcPr>
                </a:tc>
              </a:tr>
              <a:tr h="229116">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a:solidFill>
                            <a:srgbClr val="000000"/>
                          </a:solidFill>
                          <a:latin typeface="Arial"/>
                        </a:rPr>
                        <a:t>Dept. Ensenyament</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5.222,4</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4.139,4</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4.147,4</a:t>
                      </a:r>
                    </a:p>
                  </a:txBody>
                  <a:tcPr marL="0" marR="0" marT="0" marB="0" anchor="ctr">
                    <a:lnL>
                      <a:noFill/>
                    </a:lnL>
                    <a:lnR>
                      <a:noFill/>
                    </a:lnR>
                    <a:lnT>
                      <a:noFill/>
                    </a:lnT>
                    <a:lnB>
                      <a:noFill/>
                    </a:lnB>
                  </a:tcPr>
                </a:tc>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r>
              <a:tr h="229116">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a:solidFill>
                            <a:srgbClr val="000000"/>
                          </a:solidFill>
                          <a:latin typeface="Arial"/>
                        </a:rPr>
                        <a:t>Dept. Salut</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9.684,4</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8.202,8</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8.216,2</a:t>
                      </a:r>
                    </a:p>
                  </a:txBody>
                  <a:tcPr marL="0" marR="0" marT="0" marB="0" anchor="ctr">
                    <a:lnL>
                      <a:noFill/>
                    </a:lnL>
                    <a:lnR>
                      <a:noFill/>
                    </a:lnR>
                    <a:lnT>
                      <a:noFill/>
                    </a:lnT>
                    <a:lnB>
                      <a:noFill/>
                    </a:lnB>
                  </a:tcPr>
                </a:tc>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r>
              <a:tr h="229116">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pt-BR" sz="1600" b="0" i="0" u="none" strike="noStrike">
                          <a:solidFill>
                            <a:srgbClr val="000000"/>
                          </a:solidFill>
                          <a:latin typeface="Arial"/>
                        </a:rPr>
                        <a:t>Dept. Benestar Social i Família</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1.930,2</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1.628,0</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1.630,5</a:t>
                      </a:r>
                    </a:p>
                  </a:txBody>
                  <a:tcPr marL="0" marR="0" marT="0" marB="0" anchor="ctr">
                    <a:lnL>
                      <a:noFill/>
                    </a:lnL>
                    <a:lnR>
                      <a:noFill/>
                    </a:lnR>
                    <a:lnT>
                      <a:noFill/>
                    </a:lnT>
                    <a:lnB>
                      <a:noFill/>
                    </a:lnB>
                  </a:tcPr>
                </a:tc>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r>
              <a:tr h="229116">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a:solidFill>
                            <a:srgbClr val="000000"/>
                          </a:solidFill>
                          <a:latin typeface="Arial"/>
                        </a:rPr>
                        <a:t>Renda Mínima d'Inserció (Dept. Empresa i Ocupació)</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99,5</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100,0</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173,0</a:t>
                      </a:r>
                    </a:p>
                  </a:txBody>
                  <a:tcPr marL="0" marR="0" marT="0" marB="0" anchor="ctr">
                    <a:lnL>
                      <a:noFill/>
                    </a:lnL>
                    <a:lnR>
                      <a:noFill/>
                    </a:lnR>
                    <a:lnT>
                      <a:noFill/>
                    </a:lnT>
                    <a:lnB>
                      <a:noFill/>
                    </a:lnB>
                  </a:tcPr>
                </a:tc>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r>
              <a:tr h="229116">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a:solidFill>
                            <a:srgbClr val="000000"/>
                          </a:solidFill>
                          <a:latin typeface="Arial"/>
                        </a:rPr>
                        <a:t>Suport a famílies en matèria d'habitatge (Dept. Territori i Sostenibilitat)</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58,7</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58,1</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65,6</a:t>
                      </a:r>
                    </a:p>
                  </a:txBody>
                  <a:tcPr marL="0" marR="0" marT="0" marB="0" anchor="ctr">
                    <a:lnL>
                      <a:noFill/>
                    </a:lnL>
                    <a:lnR>
                      <a:noFill/>
                    </a:lnR>
                    <a:lnT>
                      <a:noFill/>
                    </a:lnT>
                    <a:lnB>
                      <a:noFill/>
                    </a:lnB>
                  </a:tcPr>
                </a:tc>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r>
              <a:tr h="240573">
                <a:tc>
                  <a:txBody>
                    <a:bodyPr/>
                    <a:lstStyle/>
                    <a:p>
                      <a:pPr algn="l" fontAlgn="ctr"/>
                      <a:r>
                        <a:rPr lang="ca-ES" sz="1600" b="1" i="0" u="none" strike="noStrike">
                          <a:solidFill>
                            <a:srgbClr val="FFFFFF"/>
                          </a:solidFill>
                          <a:latin typeface="Arial"/>
                        </a:rPr>
                        <a:t> </a:t>
                      </a:r>
                    </a:p>
                  </a:txBody>
                  <a:tcPr marL="0" marR="0" marT="0" marB="0" anchor="ctr">
                    <a:lnL>
                      <a:noFill/>
                    </a:lnL>
                    <a:lnR>
                      <a:noFill/>
                    </a:lnR>
                    <a:lnT>
                      <a:noFill/>
                    </a:lnT>
                    <a:lnB>
                      <a:noFill/>
                    </a:lnB>
                    <a:solidFill>
                      <a:srgbClr val="7F7F7F"/>
                    </a:solidFill>
                  </a:tcPr>
                </a:tc>
                <a:tc>
                  <a:txBody>
                    <a:bodyPr/>
                    <a:lstStyle/>
                    <a:p>
                      <a:pPr algn="l" fontAlgn="ctr"/>
                      <a:r>
                        <a:rPr lang="ca-ES" sz="1600" b="1" i="0" u="none" strike="noStrike">
                          <a:solidFill>
                            <a:srgbClr val="FFFFFF"/>
                          </a:solidFill>
                          <a:latin typeface="Arial"/>
                        </a:rPr>
                        <a:t>Total despesa social</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a:solidFill>
                            <a:srgbClr val="FFFFFF"/>
                          </a:solidFill>
                          <a:latin typeface="Arial"/>
                        </a:rPr>
                        <a:t>16.995,3</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a:solidFill>
                            <a:srgbClr val="FFFFFF"/>
                          </a:solidFill>
                          <a:latin typeface="Arial"/>
                        </a:rPr>
                        <a:t>14.128,3</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a:solidFill>
                            <a:srgbClr val="FFFFFF"/>
                          </a:solidFill>
                          <a:latin typeface="Arial"/>
                        </a:rPr>
                        <a:t>14.232,7</a:t>
                      </a:r>
                    </a:p>
                  </a:txBody>
                  <a:tcPr marL="0" marR="0" marT="0" marB="0" anchor="ctr">
                    <a:lnL>
                      <a:noFill/>
                    </a:lnL>
                    <a:lnR>
                      <a:noFill/>
                    </a:lnR>
                    <a:lnT>
                      <a:noFill/>
                    </a:lnT>
                    <a:lnB>
                      <a:noFill/>
                    </a:lnB>
                    <a:solidFill>
                      <a:srgbClr val="7F7F7F"/>
                    </a:solidFill>
                  </a:tcPr>
                </a:tc>
                <a:tc>
                  <a:txBody>
                    <a:bodyPr/>
                    <a:lstStyle/>
                    <a:p>
                      <a:pPr algn="l" fontAlgn="ctr"/>
                      <a:r>
                        <a:rPr lang="ca-ES" sz="1600" b="1" i="0" u="none" strike="noStrike">
                          <a:solidFill>
                            <a:srgbClr val="FFFFFF"/>
                          </a:solidFill>
                          <a:latin typeface="Arial"/>
                        </a:rPr>
                        <a:t> </a:t>
                      </a:r>
                    </a:p>
                  </a:txBody>
                  <a:tcPr marL="0" marR="0" marT="0" marB="0" anchor="ctr">
                    <a:lnL>
                      <a:noFill/>
                    </a:lnL>
                    <a:lnR>
                      <a:noFill/>
                    </a:lnR>
                    <a:lnT>
                      <a:noFill/>
                    </a:lnT>
                    <a:lnB>
                      <a:noFill/>
                    </a:lnB>
                    <a:solidFill>
                      <a:srgbClr val="7F7F7F"/>
                    </a:solidFill>
                  </a:tcPr>
                </a:tc>
              </a:tr>
              <a:tr h="229116">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r>
              <a:tr h="240573">
                <a:tc>
                  <a:txBody>
                    <a:bodyPr/>
                    <a:lstStyle/>
                    <a:p>
                      <a:pPr algn="l" fontAlgn="ctr"/>
                      <a:r>
                        <a:rPr lang="ca-ES" sz="1600" b="1" i="0" u="none" strike="noStrike">
                          <a:solidFill>
                            <a:srgbClr val="000000"/>
                          </a:solidFill>
                          <a:latin typeface="Arial"/>
                        </a:rPr>
                        <a:t> </a:t>
                      </a:r>
                    </a:p>
                  </a:txBody>
                  <a:tcPr marL="0" marR="0" marT="0" marB="0" anchor="ctr">
                    <a:lnL>
                      <a:noFill/>
                    </a:lnL>
                    <a:lnR>
                      <a:noFill/>
                    </a:lnR>
                    <a:lnT>
                      <a:noFill/>
                    </a:lnT>
                    <a:lnB>
                      <a:noFill/>
                    </a:lnB>
                    <a:solidFill>
                      <a:srgbClr val="D8D8D8"/>
                    </a:solidFill>
                  </a:tcPr>
                </a:tc>
                <a:tc>
                  <a:txBody>
                    <a:bodyPr/>
                    <a:lstStyle/>
                    <a:p>
                      <a:pPr algn="l" fontAlgn="ctr"/>
                      <a:r>
                        <a:rPr lang="ca-ES" sz="1600" b="1" i="0" u="none" strike="noStrike">
                          <a:solidFill>
                            <a:srgbClr val="000000"/>
                          </a:solidFill>
                          <a:latin typeface="Arial"/>
                        </a:rPr>
                        <a:t>Total Departaments i fons transversals</a:t>
                      </a:r>
                    </a:p>
                  </a:txBody>
                  <a:tcPr marL="0" marR="0" marT="0" marB="0" anchor="ctr">
                    <a:lnL>
                      <a:noFill/>
                    </a:lnL>
                    <a:lnR>
                      <a:noFill/>
                    </a:lnR>
                    <a:lnT>
                      <a:noFill/>
                    </a:lnT>
                    <a:lnB>
                      <a:noFill/>
                    </a:lnB>
                    <a:solidFill>
                      <a:srgbClr val="D8D8D8"/>
                    </a:solidFill>
                  </a:tcPr>
                </a:tc>
                <a:tc>
                  <a:txBody>
                    <a:bodyPr/>
                    <a:lstStyle/>
                    <a:p>
                      <a:pPr algn="r" fontAlgn="ctr"/>
                      <a:r>
                        <a:rPr lang="ca-ES" sz="1600" b="1" i="0" u="none" strike="noStrike">
                          <a:solidFill>
                            <a:srgbClr val="000000"/>
                          </a:solidFill>
                          <a:latin typeface="Arial"/>
                        </a:rPr>
                        <a:t>25.486,3</a:t>
                      </a:r>
                    </a:p>
                  </a:txBody>
                  <a:tcPr marL="0" marR="0" marT="0" marB="0" anchor="ctr">
                    <a:lnL>
                      <a:noFill/>
                    </a:lnL>
                    <a:lnR>
                      <a:noFill/>
                    </a:lnR>
                    <a:lnT>
                      <a:noFill/>
                    </a:lnT>
                    <a:lnB>
                      <a:noFill/>
                    </a:lnB>
                    <a:solidFill>
                      <a:srgbClr val="D8D8D8"/>
                    </a:solidFill>
                  </a:tcPr>
                </a:tc>
                <a:tc>
                  <a:txBody>
                    <a:bodyPr/>
                    <a:lstStyle/>
                    <a:p>
                      <a:pPr algn="r" fontAlgn="ctr"/>
                      <a:r>
                        <a:rPr lang="ca-ES" sz="1600" b="1" i="0" u="none" strike="noStrike">
                          <a:solidFill>
                            <a:srgbClr val="000000"/>
                          </a:solidFill>
                          <a:latin typeface="Arial"/>
                        </a:rPr>
                        <a:t>20.254,7</a:t>
                      </a:r>
                    </a:p>
                  </a:txBody>
                  <a:tcPr marL="0" marR="0" marT="0" marB="0" anchor="ctr">
                    <a:lnL>
                      <a:noFill/>
                    </a:lnL>
                    <a:lnR>
                      <a:noFill/>
                    </a:lnR>
                    <a:lnT>
                      <a:noFill/>
                    </a:lnT>
                    <a:lnB>
                      <a:noFill/>
                    </a:lnB>
                    <a:solidFill>
                      <a:srgbClr val="D8D8D8"/>
                    </a:solidFill>
                  </a:tcPr>
                </a:tc>
                <a:tc>
                  <a:txBody>
                    <a:bodyPr/>
                    <a:lstStyle/>
                    <a:p>
                      <a:pPr algn="r" fontAlgn="ctr"/>
                      <a:r>
                        <a:rPr lang="ca-ES" sz="1600" b="1" i="0" u="none" strike="noStrike">
                          <a:solidFill>
                            <a:srgbClr val="000000"/>
                          </a:solidFill>
                          <a:latin typeface="Arial"/>
                        </a:rPr>
                        <a:t>20.295,5</a:t>
                      </a:r>
                    </a:p>
                  </a:txBody>
                  <a:tcPr marL="0" marR="0" marT="0" marB="0" anchor="ctr">
                    <a:lnL>
                      <a:noFill/>
                    </a:lnL>
                    <a:lnR>
                      <a:noFill/>
                    </a:lnR>
                    <a:lnT>
                      <a:noFill/>
                    </a:lnT>
                    <a:lnB>
                      <a:noFill/>
                    </a:lnB>
                    <a:solidFill>
                      <a:srgbClr val="D8D8D8"/>
                    </a:solidFill>
                  </a:tcPr>
                </a:tc>
                <a:tc>
                  <a:txBody>
                    <a:bodyPr/>
                    <a:lstStyle/>
                    <a:p>
                      <a:pPr algn="l" fontAlgn="ctr"/>
                      <a:r>
                        <a:rPr lang="ca-ES" sz="1600" b="0" i="0" u="none" strike="noStrike">
                          <a:solidFill>
                            <a:srgbClr val="000000"/>
                          </a:solidFill>
                          <a:latin typeface="Arial"/>
                        </a:rPr>
                        <a:t> </a:t>
                      </a:r>
                    </a:p>
                  </a:txBody>
                  <a:tcPr marL="0" marR="0" marT="0" marB="0" anchor="ctr">
                    <a:lnL>
                      <a:noFill/>
                    </a:lnL>
                    <a:lnR>
                      <a:noFill/>
                    </a:lnR>
                    <a:lnT>
                      <a:noFill/>
                    </a:lnT>
                    <a:lnB>
                      <a:noFill/>
                    </a:lnB>
                    <a:solidFill>
                      <a:srgbClr val="D8D8D8"/>
                    </a:solidFill>
                  </a:tcPr>
                </a:tc>
              </a:tr>
              <a:tr h="229116">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r>
              <a:tr h="240573">
                <a:tc>
                  <a:txBody>
                    <a:bodyPr/>
                    <a:lstStyle/>
                    <a:p>
                      <a:pPr algn="l" fontAlgn="ctr"/>
                      <a:r>
                        <a:rPr lang="ca-ES" sz="1600" b="1" i="0" u="none" strike="noStrike">
                          <a:solidFill>
                            <a:srgbClr val="FFFFFF"/>
                          </a:solidFill>
                          <a:latin typeface="Arial"/>
                        </a:rPr>
                        <a:t> </a:t>
                      </a:r>
                    </a:p>
                  </a:txBody>
                  <a:tcPr marL="0" marR="0" marT="0" marB="0" anchor="ctr">
                    <a:lnL>
                      <a:noFill/>
                    </a:lnL>
                    <a:lnR>
                      <a:noFill/>
                    </a:lnR>
                    <a:lnT>
                      <a:noFill/>
                    </a:lnT>
                    <a:lnB>
                      <a:noFill/>
                    </a:lnB>
                    <a:solidFill>
                      <a:srgbClr val="7F7F7F"/>
                    </a:solidFill>
                  </a:tcPr>
                </a:tc>
                <a:tc>
                  <a:txBody>
                    <a:bodyPr/>
                    <a:lstStyle/>
                    <a:p>
                      <a:pPr algn="l" fontAlgn="ctr"/>
                      <a:r>
                        <a:rPr lang="pt-BR" sz="1600" b="1" i="0" u="none" strike="noStrike">
                          <a:solidFill>
                            <a:srgbClr val="FFFFFF"/>
                          </a:solidFill>
                          <a:latin typeface="Arial"/>
                        </a:rPr>
                        <a:t>% Despesa social sobre total departaments i fons transversals</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a:solidFill>
                            <a:srgbClr val="FFFFFF"/>
                          </a:solidFill>
                          <a:latin typeface="Arial"/>
                        </a:rPr>
                        <a:t>66,7%</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a:solidFill>
                            <a:srgbClr val="FFFFFF"/>
                          </a:solidFill>
                          <a:latin typeface="Arial"/>
                        </a:rPr>
                        <a:t>69,8%</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a:solidFill>
                            <a:srgbClr val="FFFFFF"/>
                          </a:solidFill>
                          <a:latin typeface="Arial"/>
                        </a:rPr>
                        <a:t>70,1%</a:t>
                      </a:r>
                    </a:p>
                  </a:txBody>
                  <a:tcPr marL="0" marR="0" marT="0" marB="0" anchor="ctr">
                    <a:lnL>
                      <a:noFill/>
                    </a:lnL>
                    <a:lnR>
                      <a:noFill/>
                    </a:lnR>
                    <a:lnT>
                      <a:noFill/>
                    </a:lnT>
                    <a:lnB>
                      <a:noFill/>
                    </a:lnB>
                    <a:solidFill>
                      <a:srgbClr val="7F7F7F"/>
                    </a:solidFill>
                  </a:tcPr>
                </a:tc>
                <a:tc>
                  <a:txBody>
                    <a:bodyPr/>
                    <a:lstStyle/>
                    <a:p>
                      <a:pPr algn="l" fontAlgn="ctr"/>
                      <a:r>
                        <a:rPr lang="ca-ES" sz="1600" b="1" i="0" u="none" strike="noStrike">
                          <a:solidFill>
                            <a:srgbClr val="FFFFFF"/>
                          </a:solidFill>
                          <a:latin typeface="Arial"/>
                        </a:rPr>
                        <a:t> </a:t>
                      </a:r>
                    </a:p>
                  </a:txBody>
                  <a:tcPr marL="0" marR="0" marT="0" marB="0" anchor="ctr">
                    <a:lnL>
                      <a:noFill/>
                    </a:lnL>
                    <a:lnR>
                      <a:noFill/>
                    </a:lnR>
                    <a:lnT>
                      <a:noFill/>
                    </a:lnT>
                    <a:lnB>
                      <a:noFill/>
                    </a:lnB>
                    <a:solidFill>
                      <a:srgbClr val="7F7F7F"/>
                    </a:solidFill>
                  </a:tcPr>
                </a:tc>
              </a:tr>
              <a:tr h="229116">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r>
              <a:tr h="240573">
                <a:tc>
                  <a:txBody>
                    <a:bodyPr/>
                    <a:lstStyle/>
                    <a:p>
                      <a:pPr algn="l" fontAlgn="ctr"/>
                      <a:r>
                        <a:rPr lang="ca-ES" sz="1600" b="1" i="0" u="none" strike="noStrike">
                          <a:solidFill>
                            <a:srgbClr val="FFFFFF"/>
                          </a:solidFill>
                          <a:latin typeface="Arial"/>
                        </a:rPr>
                        <a:t> </a:t>
                      </a:r>
                    </a:p>
                  </a:txBody>
                  <a:tcPr marL="0" marR="0" marT="0" marB="0" anchor="ctr">
                    <a:lnL>
                      <a:noFill/>
                    </a:lnL>
                    <a:lnR>
                      <a:noFill/>
                    </a:lnR>
                    <a:lnT>
                      <a:noFill/>
                    </a:lnT>
                    <a:lnB>
                      <a:noFill/>
                    </a:lnB>
                    <a:solidFill>
                      <a:srgbClr val="7F7F7F"/>
                    </a:solidFill>
                  </a:tcPr>
                </a:tc>
                <a:tc>
                  <a:txBody>
                    <a:bodyPr/>
                    <a:lstStyle/>
                    <a:p>
                      <a:pPr algn="l" fontAlgn="ctr"/>
                      <a:r>
                        <a:rPr lang="ca-ES" sz="1600" b="1" i="0" u="none" strike="noStrike">
                          <a:solidFill>
                            <a:srgbClr val="FFFFFF"/>
                          </a:solidFill>
                          <a:latin typeface="Arial"/>
                        </a:rPr>
                        <a:t>% Despesa social sobre total departaments</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a:solidFill>
                            <a:srgbClr val="FFFFFF"/>
                          </a:solidFill>
                          <a:latin typeface="Arial"/>
                        </a:rPr>
                        <a:t>67,8%</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a:solidFill>
                            <a:srgbClr val="FFFFFF"/>
                          </a:solidFill>
                          <a:latin typeface="Arial"/>
                        </a:rPr>
                        <a:t>70,9%</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a:solidFill>
                            <a:srgbClr val="FFFFFF"/>
                          </a:solidFill>
                          <a:latin typeface="Arial"/>
                        </a:rPr>
                        <a:t>71,1%</a:t>
                      </a:r>
                    </a:p>
                  </a:txBody>
                  <a:tcPr marL="0" marR="0" marT="0" marB="0" anchor="ctr">
                    <a:lnL>
                      <a:noFill/>
                    </a:lnL>
                    <a:lnR>
                      <a:noFill/>
                    </a:lnR>
                    <a:lnT>
                      <a:noFill/>
                    </a:lnT>
                    <a:lnB>
                      <a:noFill/>
                    </a:lnB>
                    <a:solidFill>
                      <a:srgbClr val="7F7F7F"/>
                    </a:solidFill>
                  </a:tcPr>
                </a:tc>
                <a:tc>
                  <a:txBody>
                    <a:bodyPr/>
                    <a:lstStyle/>
                    <a:p>
                      <a:pPr algn="l" fontAlgn="ctr"/>
                      <a:r>
                        <a:rPr lang="ca-ES" sz="1600" b="1" i="0" u="none" strike="noStrike" dirty="0">
                          <a:solidFill>
                            <a:srgbClr val="FFFFFF"/>
                          </a:solidFill>
                          <a:latin typeface="Arial"/>
                        </a:rPr>
                        <a:t> </a:t>
                      </a:r>
                    </a:p>
                  </a:txBody>
                  <a:tcPr marL="0" marR="0" marT="0" marB="0" anchor="ctr">
                    <a:lnL>
                      <a:noFill/>
                    </a:lnL>
                    <a:lnR>
                      <a:noFill/>
                    </a:lnR>
                    <a:lnT>
                      <a:noFill/>
                    </a:lnT>
                    <a:lnB>
                      <a:noFill/>
                    </a:lnB>
                    <a:solidFill>
                      <a:srgbClr val="7F7F7F"/>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ChangeArrowheads="1"/>
          </p:cNvSpPr>
          <p:nvPr/>
        </p:nvSpPr>
        <p:spPr bwMode="auto">
          <a:xfrm>
            <a:off x="-17896" y="2484487"/>
            <a:ext cx="10711296" cy="2978642"/>
          </a:xfrm>
          <a:prstGeom prst="rect">
            <a:avLst/>
          </a:prstGeom>
          <a:solidFill>
            <a:srgbClr val="FA6E00"/>
          </a:solidFill>
          <a:ln w="9525">
            <a:noFill/>
            <a:miter lim="800000"/>
            <a:headEnd/>
            <a:tailEnd/>
          </a:ln>
        </p:spPr>
        <p:txBody>
          <a:bodyPr wrap="none" lIns="87272" tIns="43637" rIns="87272" bIns="43637" anchor="ctr"/>
          <a:lstStyle/>
          <a:p>
            <a:pPr algn="ctr" defTabSz="873125"/>
            <a:endParaRPr lang="ca-ES" sz="2800" u="sng"/>
          </a:p>
        </p:txBody>
      </p:sp>
      <p:sp>
        <p:nvSpPr>
          <p:cNvPr id="5" name="Rectangle 3"/>
          <p:cNvSpPr txBox="1">
            <a:spLocks noChangeArrowheads="1"/>
          </p:cNvSpPr>
          <p:nvPr/>
        </p:nvSpPr>
        <p:spPr>
          <a:xfrm>
            <a:off x="0" y="2592499"/>
            <a:ext cx="10693400" cy="2422099"/>
          </a:xfrm>
          <a:prstGeom prst="rect">
            <a:avLst/>
          </a:prstGeom>
          <a:noFill/>
          <a:ln/>
        </p:spPr>
        <p:txBody>
          <a:bodyPr wrap="square" lIns="87272" tIns="43637" rIns="87272" bIns="43637">
            <a:spAutoFit/>
          </a:bodyPr>
          <a:lstStyle/>
          <a:p>
            <a:pPr algn="ctr" defTabSz="1042988">
              <a:lnSpc>
                <a:spcPts val="5000"/>
              </a:lnSpc>
              <a:spcAft>
                <a:spcPts val="1200"/>
              </a:spcAft>
              <a:defRPr/>
            </a:pPr>
            <a:r>
              <a:rPr lang="ca-ES" sz="3600" b="1" kern="0" dirty="0">
                <a:solidFill>
                  <a:schemeClr val="accent3"/>
                </a:solidFill>
                <a:latin typeface="+mj-lt"/>
                <a:ea typeface="+mj-ea"/>
                <a:cs typeface="+mj-cs"/>
              </a:rPr>
              <a:t>Pressupostos </a:t>
            </a:r>
            <a:r>
              <a:rPr lang="ca-ES" sz="3600" b="1" kern="0" dirty="0" smtClean="0">
                <a:solidFill>
                  <a:schemeClr val="accent3"/>
                </a:solidFill>
                <a:latin typeface="+mj-lt"/>
                <a:ea typeface="+mj-ea"/>
                <a:cs typeface="+mj-cs"/>
              </a:rPr>
              <a:t>2014</a:t>
            </a:r>
          </a:p>
          <a:p>
            <a:pPr algn="ctr" defTabSz="1042988">
              <a:lnSpc>
                <a:spcPts val="4000"/>
              </a:lnSpc>
              <a:defRPr/>
            </a:pPr>
            <a:r>
              <a:rPr lang="ca-ES" sz="2800" kern="0" dirty="0" smtClean="0">
                <a:solidFill>
                  <a:schemeClr val="accent3"/>
                </a:solidFill>
                <a:latin typeface="+mj-lt"/>
                <a:ea typeface="+mj-ea"/>
                <a:cs typeface="+mj-cs"/>
              </a:rPr>
              <a:t>Es manté el nivell de despesa del 2013, es dóna prioritat a la despesa social i s’adequa el compromís amb l’estabilitat fiscal al context econòmic</a:t>
            </a:r>
            <a:endParaRPr lang="ca-ES" sz="2800" kern="0" dirty="0">
              <a:solidFill>
                <a:schemeClr val="accent3"/>
              </a:solidFill>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62124" y="921495"/>
            <a:ext cx="10189331" cy="682871"/>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000" b="1" dirty="0" smtClean="0">
                <a:solidFill>
                  <a:schemeClr val="tx1"/>
                </a:solidFill>
              </a:rPr>
              <a:t>El conjunt de la despesa en serveis bàsics a la ciutadania augmenta el seu pes sobre el total </a:t>
            </a:r>
            <a:r>
              <a:rPr lang="ca-ES" sz="2000" b="1" baseline="30000" dirty="0" smtClean="0">
                <a:solidFill>
                  <a:schemeClr val="tx1"/>
                </a:solidFill>
              </a:rPr>
              <a:t>(1)</a:t>
            </a:r>
            <a:endParaRPr lang="ca-ES" sz="3600" b="1" baseline="30000" dirty="0" smtClean="0">
              <a:solidFill>
                <a:schemeClr val="tx1"/>
              </a:solidFill>
            </a:endParaRPr>
          </a:p>
        </p:txBody>
      </p:sp>
      <p:sp>
        <p:nvSpPr>
          <p:cNvPr id="5" name="Rectangle 3"/>
          <p:cNvSpPr>
            <a:spLocks noChangeArrowheads="1"/>
          </p:cNvSpPr>
          <p:nvPr/>
        </p:nvSpPr>
        <p:spPr bwMode="auto">
          <a:xfrm>
            <a:off x="450156" y="1518743"/>
            <a:ext cx="985766" cy="272792"/>
          </a:xfrm>
          <a:prstGeom prst="rect">
            <a:avLst/>
          </a:prstGeom>
          <a:noFill/>
          <a:ln w="9525">
            <a:noFill/>
            <a:miter lim="800000"/>
            <a:headEnd/>
            <a:tailEnd/>
          </a:ln>
        </p:spPr>
        <p:txBody>
          <a:bodyPr wrap="none" lIns="87272" tIns="43637" rIns="87272" bIns="43637" anchor="ctr">
            <a:spAutoFit/>
          </a:bodyPr>
          <a:lstStyle/>
          <a:p>
            <a:pPr defTabSz="1042988"/>
            <a:r>
              <a:rPr lang="fr-FR" sz="1200" dirty="0">
                <a:solidFill>
                  <a:schemeClr val="tx2"/>
                </a:solidFill>
                <a:latin typeface="Arial Narrow" pitchFamily="34" charset="0"/>
              </a:rPr>
              <a:t>Imports </a:t>
            </a:r>
            <a:r>
              <a:rPr lang="fr-FR" sz="1200" dirty="0" smtClean="0">
                <a:solidFill>
                  <a:schemeClr val="tx2"/>
                </a:solidFill>
                <a:latin typeface="Arial Narrow" pitchFamily="34" charset="0"/>
              </a:rPr>
              <a:t>en </a:t>
            </a:r>
            <a:r>
              <a:rPr lang="fr-FR" sz="1200" dirty="0">
                <a:solidFill>
                  <a:schemeClr val="tx2"/>
                </a:solidFill>
                <a:latin typeface="Arial Narrow" pitchFamily="34" charset="0"/>
              </a:rPr>
              <a:t>M€</a:t>
            </a:r>
            <a:endParaRPr lang="ca-ES" sz="1200" dirty="0">
              <a:solidFill>
                <a:schemeClr val="tx2"/>
              </a:solidFill>
              <a:latin typeface="Arial Narrow" pitchFamily="34" charset="0"/>
            </a:endParaRPr>
          </a:p>
        </p:txBody>
      </p:sp>
      <p:sp>
        <p:nvSpPr>
          <p:cNvPr id="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9" name="Rectangle 2"/>
          <p:cNvSpPr txBox="1">
            <a:spLocks noChangeArrowheads="1"/>
          </p:cNvSpPr>
          <p:nvPr/>
        </p:nvSpPr>
        <p:spPr bwMode="auto">
          <a:xfrm>
            <a:off x="162124" y="6048883"/>
            <a:ext cx="9982138" cy="288032"/>
          </a:xfrm>
          <a:prstGeom prst="rect">
            <a:avLst/>
          </a:prstGeom>
          <a:noFill/>
          <a:ln>
            <a:noFill/>
            <a:miter lim="800000"/>
            <a:headEnd/>
            <a:tailEnd/>
          </a:ln>
        </p:spPr>
        <p:txBody>
          <a:bodyPr vert="horz" wrap="square" lIns="87272" tIns="43637" rIns="87272" bIns="43637" numCol="1" anchor="t" anchorCtr="0" compatLnSpc="1">
            <a:prstTxWarp prst="textNoShape">
              <a:avLst/>
            </a:prstTxWarp>
          </a:bodyPr>
          <a:lstStyle/>
          <a:p>
            <a:pPr marL="0" marR="0" lvl="0" indent="0" algn="l" defTabSz="1042988" rtl="0" eaLnBrk="1" fontAlgn="base" latinLnBrk="0" hangingPunct="1">
              <a:lnSpc>
                <a:spcPct val="100000"/>
              </a:lnSpc>
              <a:spcBef>
                <a:spcPct val="0"/>
              </a:spcBef>
              <a:spcAft>
                <a:spcPct val="0"/>
              </a:spcAft>
              <a:buClrTx/>
              <a:buSzTx/>
              <a:buFontTx/>
              <a:buNone/>
              <a:tabLst/>
              <a:defRPr/>
            </a:pPr>
            <a:r>
              <a:rPr lang="ca-ES" sz="1100" kern="0" baseline="30000" dirty="0" smtClean="0">
                <a:latin typeface="+mj-lt"/>
                <a:ea typeface="+mj-ea"/>
                <a:cs typeface="+mj-cs"/>
              </a:rPr>
              <a:t>(1)</a:t>
            </a:r>
            <a:r>
              <a:rPr lang="ca-ES" sz="1100" kern="0" dirty="0" smtClean="0">
                <a:latin typeface="+mj-lt"/>
                <a:ea typeface="+mj-ea"/>
                <a:cs typeface="+mj-cs"/>
              </a:rPr>
              <a:t> Despesa no financera amb càrrec a recursos generals</a:t>
            </a:r>
            <a:endParaRPr kumimoji="0" lang="ca-ES" sz="1100" i="0" u="none" strike="noStrike" kern="0" cap="none" spc="0" normalizeH="0" baseline="30000" noProof="0" dirty="0" smtClean="0">
              <a:ln>
                <a:noFill/>
              </a:ln>
              <a:solidFill>
                <a:schemeClr val="tx1"/>
              </a:solidFill>
              <a:effectLst/>
              <a:uLnTx/>
              <a:uFillTx/>
              <a:latin typeface="+mj-lt"/>
              <a:ea typeface="+mj-ea"/>
              <a:cs typeface="+mj-cs"/>
            </a:endParaRPr>
          </a:p>
        </p:txBody>
      </p:sp>
      <p:sp>
        <p:nvSpPr>
          <p:cNvPr id="11" name="Rectangle 2"/>
          <p:cNvSpPr txBox="1">
            <a:spLocks noChangeArrowheads="1"/>
          </p:cNvSpPr>
          <p:nvPr/>
        </p:nvSpPr>
        <p:spPr bwMode="auto">
          <a:xfrm>
            <a:off x="157184" y="6328207"/>
            <a:ext cx="9982138" cy="288032"/>
          </a:xfrm>
          <a:prstGeom prst="rect">
            <a:avLst/>
          </a:prstGeom>
          <a:noFill/>
          <a:ln>
            <a:noFill/>
            <a:miter lim="800000"/>
            <a:headEnd/>
            <a:tailEnd/>
          </a:ln>
        </p:spPr>
        <p:txBody>
          <a:bodyPr vert="horz" wrap="square" lIns="87272" tIns="43637" rIns="87272" bIns="43637" numCol="1" anchor="t" anchorCtr="0" compatLnSpc="1">
            <a:prstTxWarp prst="textNoShape">
              <a:avLst/>
            </a:prstTxWarp>
          </a:bodyPr>
          <a:lstStyle/>
          <a:p>
            <a:pPr marL="0" marR="0" lvl="0" indent="0" algn="l" defTabSz="1042988" rtl="0" eaLnBrk="1" fontAlgn="base" latinLnBrk="0" hangingPunct="1">
              <a:lnSpc>
                <a:spcPct val="100000"/>
              </a:lnSpc>
              <a:spcBef>
                <a:spcPct val="0"/>
              </a:spcBef>
              <a:spcAft>
                <a:spcPct val="0"/>
              </a:spcAft>
              <a:buClrTx/>
              <a:buSzTx/>
              <a:buFontTx/>
              <a:buNone/>
              <a:tabLst/>
              <a:defRPr/>
            </a:pPr>
            <a:r>
              <a:rPr lang="ca-ES" sz="1100" kern="0" baseline="30000" dirty="0" smtClean="0">
                <a:latin typeface="+mj-lt"/>
                <a:ea typeface="+mj-ea"/>
                <a:cs typeface="+mj-cs"/>
              </a:rPr>
              <a:t>(2)</a:t>
            </a:r>
            <a:r>
              <a:rPr lang="ca-ES" sz="1100" kern="0" dirty="0" smtClean="0">
                <a:latin typeface="+mj-lt"/>
                <a:ea typeface="+mj-ea"/>
                <a:cs typeface="+mj-cs"/>
              </a:rPr>
              <a:t> Inclou els pagaments per finançaments diferits de la Ciutat de la Justícia.</a:t>
            </a:r>
            <a:endParaRPr kumimoji="0" lang="ca-ES" sz="1100" i="0" u="none" strike="noStrike" kern="0" cap="none" spc="0" normalizeH="0" baseline="30000" noProof="0" dirty="0" smtClean="0">
              <a:ln>
                <a:noFill/>
              </a:ln>
              <a:solidFill>
                <a:schemeClr val="tx1"/>
              </a:solidFill>
              <a:effectLst/>
              <a:uLnTx/>
              <a:uFillTx/>
              <a:latin typeface="+mj-lt"/>
              <a:ea typeface="+mj-ea"/>
              <a:cs typeface="+mj-cs"/>
            </a:endParaRPr>
          </a:p>
        </p:txBody>
      </p:sp>
      <p:sp>
        <p:nvSpPr>
          <p:cNvPr id="12" name="Rectangle 2"/>
          <p:cNvSpPr txBox="1">
            <a:spLocks noChangeArrowheads="1"/>
          </p:cNvSpPr>
          <p:nvPr/>
        </p:nvSpPr>
        <p:spPr bwMode="auto">
          <a:xfrm>
            <a:off x="165892" y="6598823"/>
            <a:ext cx="9982138" cy="288032"/>
          </a:xfrm>
          <a:prstGeom prst="rect">
            <a:avLst/>
          </a:prstGeom>
          <a:noFill/>
          <a:ln>
            <a:noFill/>
            <a:miter lim="800000"/>
            <a:headEnd/>
            <a:tailEnd/>
          </a:ln>
        </p:spPr>
        <p:txBody>
          <a:bodyPr vert="horz" wrap="square" lIns="87272" tIns="43637" rIns="87272" bIns="43637" numCol="1" anchor="t" anchorCtr="0" compatLnSpc="1">
            <a:prstTxWarp prst="textNoShape">
              <a:avLst/>
            </a:prstTxWarp>
          </a:bodyPr>
          <a:lstStyle/>
          <a:p>
            <a:pPr marL="0" marR="0" lvl="0" indent="0" algn="l" defTabSz="1042988" rtl="0" eaLnBrk="1" fontAlgn="base" latinLnBrk="0" hangingPunct="1">
              <a:lnSpc>
                <a:spcPct val="100000"/>
              </a:lnSpc>
              <a:spcBef>
                <a:spcPct val="0"/>
              </a:spcBef>
              <a:spcAft>
                <a:spcPct val="0"/>
              </a:spcAft>
              <a:buClrTx/>
              <a:buSzTx/>
              <a:buFontTx/>
              <a:buNone/>
              <a:tabLst/>
              <a:defRPr/>
            </a:pPr>
            <a:r>
              <a:rPr lang="ca-ES" sz="1100" kern="0" baseline="30000" dirty="0" smtClean="0">
                <a:latin typeface="+mj-lt"/>
                <a:ea typeface="+mj-ea"/>
                <a:cs typeface="+mj-cs"/>
              </a:rPr>
              <a:t>(3)</a:t>
            </a:r>
            <a:r>
              <a:rPr lang="ca-ES" sz="1100" kern="0" dirty="0" smtClean="0">
                <a:latin typeface="+mj-lt"/>
                <a:ea typeface="+mj-ea"/>
                <a:cs typeface="+mj-cs"/>
              </a:rPr>
              <a:t> Inclou la despesa en el conjunt de serveis  que presta la Generalitat en l’àmbit de la salut, l’ensenyament, l’atenció social, la justícia i la seguretat ciutadana.</a:t>
            </a:r>
            <a:endParaRPr kumimoji="0" lang="ca-ES" sz="1100" i="0" u="none" strike="noStrike" kern="0" cap="none" spc="0" normalizeH="0" baseline="30000" noProof="0" dirty="0" smtClean="0">
              <a:ln>
                <a:noFill/>
              </a:ln>
              <a:solidFill>
                <a:schemeClr val="tx1"/>
              </a:solidFill>
              <a:effectLst/>
              <a:uLnTx/>
              <a:uFillTx/>
              <a:latin typeface="+mj-lt"/>
              <a:ea typeface="+mj-ea"/>
              <a:cs typeface="+mj-cs"/>
            </a:endParaRPr>
          </a:p>
        </p:txBody>
      </p:sp>
      <p:graphicFrame>
        <p:nvGraphicFramePr>
          <p:cNvPr id="14" name="Taula 13"/>
          <p:cNvGraphicFramePr>
            <a:graphicFrameLocks noGrp="1"/>
          </p:cNvGraphicFramePr>
          <p:nvPr/>
        </p:nvGraphicFramePr>
        <p:xfrm>
          <a:off x="0" y="1764659"/>
          <a:ext cx="10693400" cy="4263862"/>
        </p:xfrm>
        <a:graphic>
          <a:graphicData uri="http://schemas.openxmlformats.org/drawingml/2006/table">
            <a:tbl>
              <a:tblPr/>
              <a:tblGrid>
                <a:gridCol w="244887"/>
                <a:gridCol w="6388359"/>
                <a:gridCol w="1249278"/>
                <a:gridCol w="1249278"/>
                <a:gridCol w="1249278"/>
                <a:gridCol w="312320"/>
              </a:tblGrid>
              <a:tr h="541453">
                <a:tc>
                  <a:txBody>
                    <a:bodyPr/>
                    <a:lstStyle/>
                    <a:p>
                      <a:pPr algn="ctr" rtl="0" fontAlgn="ctr"/>
                      <a:r>
                        <a:rPr lang="ca-ES" sz="1600" b="1" i="0" u="none" strike="noStrike" noProof="0" dirty="0">
                          <a:solidFill>
                            <a:srgbClr val="000000"/>
                          </a:solidFill>
                          <a:latin typeface="Arial"/>
                        </a:rPr>
                        <a:t> </a:t>
                      </a:r>
                    </a:p>
                  </a:txBody>
                  <a:tcPr marL="0" marR="0" marT="0" marB="0" anchor="ctr">
                    <a:lnL>
                      <a:noFill/>
                    </a:lnL>
                    <a:lnR>
                      <a:noFill/>
                    </a:lnR>
                    <a:lnT>
                      <a:noFill/>
                    </a:lnT>
                    <a:lnB>
                      <a:noFill/>
                    </a:lnB>
                    <a:solidFill>
                      <a:srgbClr val="FA6E00"/>
                    </a:solidFill>
                  </a:tcPr>
                </a:tc>
                <a:tc>
                  <a:txBody>
                    <a:bodyPr/>
                    <a:lstStyle/>
                    <a:p>
                      <a:pPr algn="ctr" rtl="0" fontAlgn="ctr"/>
                      <a:r>
                        <a:rPr lang="ca-ES" sz="1600" b="1" i="0" u="none" strike="noStrike" noProof="0">
                          <a:solidFill>
                            <a:srgbClr val="000000"/>
                          </a:solidFill>
                          <a:latin typeface="Arial"/>
                        </a:rPr>
                        <a:t> </a:t>
                      </a:r>
                    </a:p>
                  </a:txBody>
                  <a:tcPr marL="0" marR="0" marT="0" marB="0" anchor="ctr">
                    <a:lnL>
                      <a:noFill/>
                    </a:lnL>
                    <a:lnR>
                      <a:noFill/>
                    </a:lnR>
                    <a:lnT>
                      <a:noFill/>
                    </a:lnT>
                    <a:lnB>
                      <a:noFill/>
                    </a:lnB>
                    <a:solidFill>
                      <a:srgbClr val="FA6E00"/>
                    </a:solidFill>
                  </a:tcPr>
                </a:tc>
                <a:tc>
                  <a:txBody>
                    <a:bodyPr/>
                    <a:lstStyle/>
                    <a:p>
                      <a:pPr algn="ctr" rtl="0" fontAlgn="ctr"/>
                      <a:r>
                        <a:rPr lang="ca-ES" sz="1600" b="1" i="0" u="none" strike="noStrike" noProof="0">
                          <a:solidFill>
                            <a:srgbClr val="000000"/>
                          </a:solidFill>
                          <a:latin typeface="Arial"/>
                        </a:rPr>
                        <a:t>Pressupost 2010</a:t>
                      </a:r>
                    </a:p>
                  </a:txBody>
                  <a:tcPr marL="0" marR="0" marT="0" marB="0" anchor="ctr">
                    <a:lnL>
                      <a:noFill/>
                    </a:lnL>
                    <a:lnR>
                      <a:noFill/>
                    </a:lnR>
                    <a:lnT>
                      <a:noFill/>
                    </a:lnT>
                    <a:lnB>
                      <a:noFill/>
                    </a:lnB>
                    <a:solidFill>
                      <a:srgbClr val="FA6E00"/>
                    </a:solidFill>
                  </a:tcPr>
                </a:tc>
                <a:tc>
                  <a:txBody>
                    <a:bodyPr/>
                    <a:lstStyle/>
                    <a:p>
                      <a:pPr algn="ctr" rtl="0" fontAlgn="ctr"/>
                      <a:r>
                        <a:rPr lang="ca-ES" sz="1600" b="1" i="0" u="none" strike="noStrike" noProof="0">
                          <a:solidFill>
                            <a:srgbClr val="000000"/>
                          </a:solidFill>
                          <a:latin typeface="Arial"/>
                        </a:rPr>
                        <a:t>Pròrroga 2013</a:t>
                      </a:r>
                    </a:p>
                  </a:txBody>
                  <a:tcPr marL="0" marR="0" marT="0" marB="0" anchor="ctr">
                    <a:lnL>
                      <a:noFill/>
                    </a:lnL>
                    <a:lnR>
                      <a:noFill/>
                    </a:lnR>
                    <a:lnT>
                      <a:noFill/>
                    </a:lnT>
                    <a:lnB>
                      <a:noFill/>
                    </a:lnB>
                    <a:solidFill>
                      <a:srgbClr val="FA6E00"/>
                    </a:solidFill>
                  </a:tcPr>
                </a:tc>
                <a:tc>
                  <a:txBody>
                    <a:bodyPr/>
                    <a:lstStyle/>
                    <a:p>
                      <a:pPr algn="ctr" rtl="0" fontAlgn="ctr"/>
                      <a:r>
                        <a:rPr lang="ca-ES" sz="1600" b="1" i="0" u="none" strike="noStrike" noProof="0">
                          <a:solidFill>
                            <a:srgbClr val="000000"/>
                          </a:solidFill>
                          <a:latin typeface="Arial"/>
                        </a:rPr>
                        <a:t>Pressupost 2014</a:t>
                      </a:r>
                    </a:p>
                  </a:txBody>
                  <a:tcPr marL="0" marR="0" marT="0" marB="0" anchor="ctr">
                    <a:lnL>
                      <a:noFill/>
                    </a:lnL>
                    <a:lnR>
                      <a:noFill/>
                    </a:lnR>
                    <a:lnT>
                      <a:noFill/>
                    </a:lnT>
                    <a:lnB>
                      <a:noFill/>
                    </a:lnB>
                    <a:solidFill>
                      <a:srgbClr val="FA6E00"/>
                    </a:solidFill>
                  </a:tcPr>
                </a:tc>
                <a:tc>
                  <a:txBody>
                    <a:bodyPr/>
                    <a:lstStyle/>
                    <a:p>
                      <a:pPr algn="ctr" rtl="0" fontAlgn="ctr"/>
                      <a:r>
                        <a:rPr lang="ca-ES" sz="1600" b="1" i="0" u="none" strike="noStrike" noProof="0">
                          <a:solidFill>
                            <a:srgbClr val="000000"/>
                          </a:solidFill>
                          <a:latin typeface="Arial"/>
                        </a:rPr>
                        <a:t> </a:t>
                      </a:r>
                    </a:p>
                  </a:txBody>
                  <a:tcPr marL="0" marR="0" marT="0" marB="0" anchor="ctr">
                    <a:lnL>
                      <a:noFill/>
                    </a:lnL>
                    <a:lnR>
                      <a:noFill/>
                    </a:lnR>
                    <a:lnT>
                      <a:noFill/>
                    </a:lnT>
                    <a:lnB>
                      <a:noFill/>
                    </a:lnB>
                    <a:solidFill>
                      <a:srgbClr val="FA6E00"/>
                    </a:solidFill>
                  </a:tcPr>
                </a:tc>
              </a:tr>
              <a:tr h="257836">
                <a:tc>
                  <a:txBody>
                    <a:bodyPr/>
                    <a:lstStyle/>
                    <a:p>
                      <a:pPr algn="l" fontAlgn="b"/>
                      <a:endParaRPr lang="ca-ES" sz="1600" b="0" i="0" u="none" strike="noStrike" noProof="0">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noProof="0">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noProof="0">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noProof="0">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noProof="0">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noProof="0">
                        <a:solidFill>
                          <a:srgbClr val="000000"/>
                        </a:solidFill>
                        <a:latin typeface="Arial"/>
                      </a:endParaRPr>
                    </a:p>
                  </a:txBody>
                  <a:tcPr marL="0" marR="0" marT="0" marB="0" anchor="b">
                    <a:lnL>
                      <a:noFill/>
                    </a:lnL>
                    <a:lnR>
                      <a:noFill/>
                    </a:lnR>
                    <a:lnT>
                      <a:noFill/>
                    </a:lnT>
                    <a:lnB>
                      <a:noFill/>
                    </a:lnB>
                  </a:tcPr>
                </a:tc>
              </a:tr>
              <a:tr h="270726">
                <a:tc>
                  <a:txBody>
                    <a:bodyPr/>
                    <a:lstStyle/>
                    <a:p>
                      <a:pPr algn="l" fontAlgn="ctr"/>
                      <a:r>
                        <a:rPr lang="ca-ES" sz="1600" b="1" i="0" u="none" strike="noStrike" noProof="0">
                          <a:solidFill>
                            <a:srgbClr val="FFFFFF"/>
                          </a:solidFill>
                          <a:latin typeface="Arial"/>
                        </a:rPr>
                        <a:t> </a:t>
                      </a:r>
                    </a:p>
                  </a:txBody>
                  <a:tcPr marL="0" marR="0" marT="0" marB="0" anchor="ctr">
                    <a:lnL>
                      <a:noFill/>
                    </a:lnL>
                    <a:lnR>
                      <a:noFill/>
                    </a:lnR>
                    <a:lnT>
                      <a:noFill/>
                    </a:lnT>
                    <a:lnB>
                      <a:noFill/>
                    </a:lnB>
                    <a:solidFill>
                      <a:srgbClr val="7F7F7F"/>
                    </a:solidFill>
                  </a:tcPr>
                </a:tc>
                <a:tc>
                  <a:txBody>
                    <a:bodyPr/>
                    <a:lstStyle/>
                    <a:p>
                      <a:pPr algn="l" fontAlgn="ctr"/>
                      <a:r>
                        <a:rPr lang="ca-ES" sz="1600" b="1" i="0" u="none" strike="noStrike" noProof="0">
                          <a:solidFill>
                            <a:srgbClr val="FFFFFF"/>
                          </a:solidFill>
                          <a:latin typeface="Arial"/>
                        </a:rPr>
                        <a:t>Total despesa social</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noProof="0">
                          <a:solidFill>
                            <a:srgbClr val="FFFFFF"/>
                          </a:solidFill>
                          <a:latin typeface="Arial"/>
                        </a:rPr>
                        <a:t>16.995,3</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noProof="0">
                          <a:solidFill>
                            <a:srgbClr val="FFFFFF"/>
                          </a:solidFill>
                          <a:latin typeface="Arial"/>
                        </a:rPr>
                        <a:t>14.128,3</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noProof="0">
                          <a:solidFill>
                            <a:srgbClr val="FFFFFF"/>
                          </a:solidFill>
                          <a:latin typeface="Arial"/>
                        </a:rPr>
                        <a:t>14.232,7</a:t>
                      </a:r>
                    </a:p>
                  </a:txBody>
                  <a:tcPr marL="0" marR="0" marT="0" marB="0" anchor="ctr">
                    <a:lnL>
                      <a:noFill/>
                    </a:lnL>
                    <a:lnR>
                      <a:noFill/>
                    </a:lnR>
                    <a:lnT>
                      <a:noFill/>
                    </a:lnT>
                    <a:lnB>
                      <a:noFill/>
                    </a:lnB>
                    <a:solidFill>
                      <a:srgbClr val="7F7F7F"/>
                    </a:solidFill>
                  </a:tcPr>
                </a:tc>
                <a:tc>
                  <a:txBody>
                    <a:bodyPr/>
                    <a:lstStyle/>
                    <a:p>
                      <a:pPr algn="l" fontAlgn="ctr"/>
                      <a:r>
                        <a:rPr lang="ca-ES" sz="1600" b="1" i="0" u="none" strike="noStrike" noProof="0">
                          <a:solidFill>
                            <a:srgbClr val="FFFFFF"/>
                          </a:solidFill>
                          <a:latin typeface="Arial"/>
                        </a:rPr>
                        <a:t> </a:t>
                      </a:r>
                    </a:p>
                  </a:txBody>
                  <a:tcPr marL="0" marR="0" marT="0" marB="0" anchor="ctr">
                    <a:lnL>
                      <a:noFill/>
                    </a:lnL>
                    <a:lnR>
                      <a:noFill/>
                    </a:lnR>
                    <a:lnT>
                      <a:noFill/>
                    </a:lnT>
                    <a:lnB>
                      <a:noFill/>
                    </a:lnB>
                    <a:solidFill>
                      <a:srgbClr val="7F7F7F"/>
                    </a:solidFill>
                  </a:tcPr>
                </a:tc>
              </a:tr>
              <a:tr h="257836">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r>
              <a:tr h="257836">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noProof="0">
                          <a:solidFill>
                            <a:srgbClr val="000000"/>
                          </a:solidFill>
                          <a:latin typeface="Arial"/>
                        </a:rPr>
                        <a:t>Dept. Interior</a:t>
                      </a:r>
                    </a:p>
                  </a:txBody>
                  <a:tcPr marL="0" marR="0" marT="0" marB="0" anchor="ctr">
                    <a:lnL>
                      <a:noFill/>
                    </a:lnL>
                    <a:lnR>
                      <a:noFill/>
                    </a:lnR>
                    <a:lnT>
                      <a:noFill/>
                    </a:lnT>
                    <a:lnB>
                      <a:noFill/>
                    </a:lnB>
                  </a:tcPr>
                </a:tc>
                <a:tc>
                  <a:txBody>
                    <a:bodyPr/>
                    <a:lstStyle/>
                    <a:p>
                      <a:pPr algn="r" fontAlgn="ctr"/>
                      <a:r>
                        <a:rPr lang="ca-ES" sz="1600" b="0" i="0" u="none" strike="noStrike" noProof="0">
                          <a:solidFill>
                            <a:srgbClr val="000000"/>
                          </a:solidFill>
                          <a:latin typeface="Arial"/>
                        </a:rPr>
                        <a:t>1.301,6</a:t>
                      </a:r>
                    </a:p>
                  </a:txBody>
                  <a:tcPr marL="0" marR="0" marT="0" marB="0" anchor="ctr">
                    <a:lnL>
                      <a:noFill/>
                    </a:lnL>
                    <a:lnR>
                      <a:noFill/>
                    </a:lnR>
                    <a:lnT>
                      <a:noFill/>
                    </a:lnT>
                    <a:lnB>
                      <a:noFill/>
                    </a:lnB>
                  </a:tcPr>
                </a:tc>
                <a:tc>
                  <a:txBody>
                    <a:bodyPr/>
                    <a:lstStyle/>
                    <a:p>
                      <a:pPr algn="r" fontAlgn="ctr"/>
                      <a:r>
                        <a:rPr lang="ca-ES" sz="1600" b="0" i="0" u="none" strike="noStrike" noProof="0">
                          <a:solidFill>
                            <a:srgbClr val="000000"/>
                          </a:solidFill>
                          <a:latin typeface="Arial"/>
                        </a:rPr>
                        <a:t>1.104,0</a:t>
                      </a:r>
                    </a:p>
                  </a:txBody>
                  <a:tcPr marL="0" marR="0" marT="0" marB="0" anchor="ctr">
                    <a:lnL>
                      <a:noFill/>
                    </a:lnL>
                    <a:lnR>
                      <a:noFill/>
                    </a:lnR>
                    <a:lnT>
                      <a:noFill/>
                    </a:lnT>
                    <a:lnB>
                      <a:noFill/>
                    </a:lnB>
                  </a:tcPr>
                </a:tc>
                <a:tc>
                  <a:txBody>
                    <a:bodyPr/>
                    <a:lstStyle/>
                    <a:p>
                      <a:pPr algn="r" fontAlgn="ctr"/>
                      <a:r>
                        <a:rPr lang="ca-ES" sz="1600" b="0" i="0" u="none" strike="noStrike" noProof="0">
                          <a:solidFill>
                            <a:srgbClr val="000000"/>
                          </a:solidFill>
                          <a:latin typeface="Arial"/>
                        </a:rPr>
                        <a:t>1.110,6</a:t>
                      </a: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r>
              <a:tr h="309402">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noProof="0">
                          <a:solidFill>
                            <a:srgbClr val="000000"/>
                          </a:solidFill>
                          <a:latin typeface="Arial"/>
                        </a:rPr>
                        <a:t>Dept. Justícia</a:t>
                      </a:r>
                      <a:r>
                        <a:rPr lang="ca-ES" sz="1600" b="0" i="0" u="none" strike="noStrike" baseline="30000" noProof="0">
                          <a:solidFill>
                            <a:srgbClr val="000000"/>
                          </a:solidFill>
                          <a:latin typeface="Arial"/>
                        </a:rPr>
                        <a:t>(2)</a:t>
                      </a: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600" b="0" i="0" u="none" strike="noStrike" noProof="0">
                          <a:solidFill>
                            <a:srgbClr val="000000"/>
                          </a:solidFill>
                          <a:latin typeface="Arial"/>
                        </a:rPr>
                        <a:t>1.001,2</a:t>
                      </a:r>
                    </a:p>
                  </a:txBody>
                  <a:tcPr marL="0" marR="0" marT="0" marB="0" anchor="ctr">
                    <a:lnL>
                      <a:noFill/>
                    </a:lnL>
                    <a:lnR>
                      <a:noFill/>
                    </a:lnR>
                    <a:lnT>
                      <a:noFill/>
                    </a:lnT>
                    <a:lnB>
                      <a:noFill/>
                    </a:lnB>
                  </a:tcPr>
                </a:tc>
                <a:tc>
                  <a:txBody>
                    <a:bodyPr/>
                    <a:lstStyle/>
                    <a:p>
                      <a:pPr algn="r" fontAlgn="ctr"/>
                      <a:r>
                        <a:rPr lang="ca-ES" sz="1600" b="0" i="0" u="none" strike="noStrike" noProof="0">
                          <a:solidFill>
                            <a:srgbClr val="000000"/>
                          </a:solidFill>
                          <a:latin typeface="Arial"/>
                        </a:rPr>
                        <a:t>844,5</a:t>
                      </a:r>
                    </a:p>
                  </a:txBody>
                  <a:tcPr marL="0" marR="0" marT="0" marB="0" anchor="ctr">
                    <a:lnL>
                      <a:noFill/>
                    </a:lnL>
                    <a:lnR>
                      <a:noFill/>
                    </a:lnR>
                    <a:lnT>
                      <a:noFill/>
                    </a:lnT>
                    <a:lnB>
                      <a:noFill/>
                    </a:lnB>
                  </a:tcPr>
                </a:tc>
                <a:tc>
                  <a:txBody>
                    <a:bodyPr/>
                    <a:lstStyle/>
                    <a:p>
                      <a:pPr algn="r" fontAlgn="ctr"/>
                      <a:r>
                        <a:rPr lang="ca-ES" sz="1600" b="0" i="0" u="none" strike="noStrike" noProof="0">
                          <a:solidFill>
                            <a:srgbClr val="000000"/>
                          </a:solidFill>
                          <a:latin typeface="Arial"/>
                        </a:rPr>
                        <a:t>845,4</a:t>
                      </a: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r>
              <a:tr h="257836">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r>
              <a:tr h="322293">
                <a:tc>
                  <a:txBody>
                    <a:bodyPr/>
                    <a:lstStyle/>
                    <a:p>
                      <a:pPr algn="l" fontAlgn="ctr"/>
                      <a:r>
                        <a:rPr lang="ca-ES" sz="1600" b="1" i="0" u="none" strike="noStrike" noProof="0">
                          <a:solidFill>
                            <a:srgbClr val="FFFFFF"/>
                          </a:solidFill>
                          <a:latin typeface="Arial"/>
                        </a:rPr>
                        <a:t> </a:t>
                      </a:r>
                    </a:p>
                  </a:txBody>
                  <a:tcPr marL="0" marR="0" marT="0" marB="0" anchor="ctr">
                    <a:lnL>
                      <a:noFill/>
                    </a:lnL>
                    <a:lnR>
                      <a:noFill/>
                    </a:lnR>
                    <a:lnT>
                      <a:noFill/>
                    </a:lnT>
                    <a:lnB>
                      <a:noFill/>
                    </a:lnB>
                    <a:solidFill>
                      <a:srgbClr val="7F7F7F"/>
                    </a:solidFill>
                  </a:tcPr>
                </a:tc>
                <a:tc>
                  <a:txBody>
                    <a:bodyPr/>
                    <a:lstStyle/>
                    <a:p>
                      <a:pPr algn="l" fontAlgn="ctr"/>
                      <a:r>
                        <a:rPr lang="ca-ES" sz="1600" b="1" i="0" u="none" strike="noStrike" noProof="0" smtClean="0">
                          <a:solidFill>
                            <a:srgbClr val="FFFFFF"/>
                          </a:solidFill>
                          <a:latin typeface="Arial"/>
                        </a:rPr>
                        <a:t>Total despesa serveis bàsics </a:t>
                      </a:r>
                      <a:r>
                        <a:rPr lang="ca-ES" sz="1600" b="1" i="0" u="none" strike="noStrike" baseline="30000" noProof="0" smtClean="0">
                          <a:solidFill>
                            <a:srgbClr val="FFFFFF"/>
                          </a:solidFill>
                          <a:latin typeface="Arial"/>
                        </a:rPr>
                        <a:t>(3)</a:t>
                      </a:r>
                      <a:endParaRPr lang="ca-ES" sz="1600" b="1" i="0" u="none" strike="noStrike" noProof="0">
                        <a:solidFill>
                          <a:srgbClr val="FFFFFF"/>
                        </a:solidFill>
                        <a:latin typeface="Arial"/>
                      </a:endParaRP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noProof="0">
                          <a:solidFill>
                            <a:srgbClr val="FFFFFF"/>
                          </a:solidFill>
                          <a:latin typeface="Arial"/>
                        </a:rPr>
                        <a:t>19.298,1</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noProof="0">
                          <a:solidFill>
                            <a:srgbClr val="FFFFFF"/>
                          </a:solidFill>
                          <a:latin typeface="Arial"/>
                        </a:rPr>
                        <a:t>16.076,8</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noProof="0">
                          <a:solidFill>
                            <a:srgbClr val="FFFFFF"/>
                          </a:solidFill>
                          <a:latin typeface="Arial"/>
                        </a:rPr>
                        <a:t>16.188,7</a:t>
                      </a:r>
                    </a:p>
                  </a:txBody>
                  <a:tcPr marL="0" marR="0" marT="0" marB="0" anchor="ctr">
                    <a:lnL>
                      <a:noFill/>
                    </a:lnL>
                    <a:lnR>
                      <a:noFill/>
                    </a:lnR>
                    <a:lnT>
                      <a:noFill/>
                    </a:lnT>
                    <a:lnB>
                      <a:noFill/>
                    </a:lnB>
                    <a:solidFill>
                      <a:srgbClr val="7F7F7F"/>
                    </a:solidFill>
                  </a:tcPr>
                </a:tc>
                <a:tc>
                  <a:txBody>
                    <a:bodyPr/>
                    <a:lstStyle/>
                    <a:p>
                      <a:pPr algn="l" fontAlgn="ctr"/>
                      <a:r>
                        <a:rPr lang="ca-ES" sz="1600" b="1" i="0" u="none" strike="noStrike" noProof="0">
                          <a:solidFill>
                            <a:srgbClr val="FFFFFF"/>
                          </a:solidFill>
                          <a:latin typeface="Arial"/>
                        </a:rPr>
                        <a:t> </a:t>
                      </a:r>
                    </a:p>
                  </a:txBody>
                  <a:tcPr marL="0" marR="0" marT="0" marB="0" anchor="ctr">
                    <a:lnL>
                      <a:noFill/>
                    </a:lnL>
                    <a:lnR>
                      <a:noFill/>
                    </a:lnR>
                    <a:lnT>
                      <a:noFill/>
                    </a:lnT>
                    <a:lnB>
                      <a:noFill/>
                    </a:lnB>
                    <a:solidFill>
                      <a:srgbClr val="7F7F7F"/>
                    </a:solidFill>
                  </a:tcPr>
                </a:tc>
              </a:tr>
              <a:tr h="257836">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r>
              <a:tr h="270726">
                <a:tc>
                  <a:txBody>
                    <a:bodyPr/>
                    <a:lstStyle/>
                    <a:p>
                      <a:pPr algn="l" fontAlgn="ctr"/>
                      <a:r>
                        <a:rPr lang="ca-ES" sz="1600" b="1" i="0" u="none" strike="noStrike" noProof="0">
                          <a:solidFill>
                            <a:srgbClr val="000000"/>
                          </a:solidFill>
                          <a:latin typeface="Arial"/>
                        </a:rPr>
                        <a:t> </a:t>
                      </a:r>
                    </a:p>
                  </a:txBody>
                  <a:tcPr marL="0" marR="0" marT="0" marB="0" anchor="ctr">
                    <a:lnL>
                      <a:noFill/>
                    </a:lnL>
                    <a:lnR>
                      <a:noFill/>
                    </a:lnR>
                    <a:lnT>
                      <a:noFill/>
                    </a:lnT>
                    <a:lnB>
                      <a:noFill/>
                    </a:lnB>
                    <a:solidFill>
                      <a:srgbClr val="D8D8D8"/>
                    </a:solidFill>
                  </a:tcPr>
                </a:tc>
                <a:tc>
                  <a:txBody>
                    <a:bodyPr/>
                    <a:lstStyle/>
                    <a:p>
                      <a:pPr algn="l" fontAlgn="ctr"/>
                      <a:r>
                        <a:rPr lang="ca-ES" sz="1600" b="1" i="0" u="none" strike="noStrike" noProof="0">
                          <a:solidFill>
                            <a:srgbClr val="000000"/>
                          </a:solidFill>
                          <a:latin typeface="Arial"/>
                        </a:rPr>
                        <a:t>Total Departaments i fons transversals</a:t>
                      </a:r>
                    </a:p>
                  </a:txBody>
                  <a:tcPr marL="0" marR="0" marT="0" marB="0" anchor="ctr">
                    <a:lnL>
                      <a:noFill/>
                    </a:lnL>
                    <a:lnR>
                      <a:noFill/>
                    </a:lnR>
                    <a:lnT>
                      <a:noFill/>
                    </a:lnT>
                    <a:lnB>
                      <a:noFill/>
                    </a:lnB>
                    <a:solidFill>
                      <a:srgbClr val="D8D8D8"/>
                    </a:solidFill>
                  </a:tcPr>
                </a:tc>
                <a:tc>
                  <a:txBody>
                    <a:bodyPr/>
                    <a:lstStyle/>
                    <a:p>
                      <a:pPr algn="r" fontAlgn="ctr"/>
                      <a:r>
                        <a:rPr lang="ca-ES" sz="1600" b="1" i="0" u="none" strike="noStrike" noProof="0">
                          <a:solidFill>
                            <a:srgbClr val="000000"/>
                          </a:solidFill>
                          <a:latin typeface="Arial"/>
                        </a:rPr>
                        <a:t>25.486,3</a:t>
                      </a:r>
                    </a:p>
                  </a:txBody>
                  <a:tcPr marL="0" marR="0" marT="0" marB="0" anchor="ctr">
                    <a:lnL>
                      <a:noFill/>
                    </a:lnL>
                    <a:lnR>
                      <a:noFill/>
                    </a:lnR>
                    <a:lnT>
                      <a:noFill/>
                    </a:lnT>
                    <a:lnB>
                      <a:noFill/>
                    </a:lnB>
                    <a:solidFill>
                      <a:srgbClr val="D8D8D8"/>
                    </a:solidFill>
                  </a:tcPr>
                </a:tc>
                <a:tc>
                  <a:txBody>
                    <a:bodyPr/>
                    <a:lstStyle/>
                    <a:p>
                      <a:pPr algn="r" fontAlgn="ctr"/>
                      <a:r>
                        <a:rPr lang="ca-ES" sz="1600" b="1" i="0" u="none" strike="noStrike" noProof="0">
                          <a:solidFill>
                            <a:srgbClr val="000000"/>
                          </a:solidFill>
                          <a:latin typeface="Arial"/>
                        </a:rPr>
                        <a:t>20.254,7</a:t>
                      </a:r>
                    </a:p>
                  </a:txBody>
                  <a:tcPr marL="0" marR="0" marT="0" marB="0" anchor="ctr">
                    <a:lnL>
                      <a:noFill/>
                    </a:lnL>
                    <a:lnR>
                      <a:noFill/>
                    </a:lnR>
                    <a:lnT>
                      <a:noFill/>
                    </a:lnT>
                    <a:lnB>
                      <a:noFill/>
                    </a:lnB>
                    <a:solidFill>
                      <a:srgbClr val="D8D8D8"/>
                    </a:solidFill>
                  </a:tcPr>
                </a:tc>
                <a:tc>
                  <a:txBody>
                    <a:bodyPr/>
                    <a:lstStyle/>
                    <a:p>
                      <a:pPr algn="r" fontAlgn="ctr"/>
                      <a:r>
                        <a:rPr lang="ca-ES" sz="1600" b="1" i="0" u="none" strike="noStrike" noProof="0">
                          <a:solidFill>
                            <a:srgbClr val="000000"/>
                          </a:solidFill>
                          <a:latin typeface="Arial"/>
                        </a:rPr>
                        <a:t>20.295,5</a:t>
                      </a:r>
                    </a:p>
                  </a:txBody>
                  <a:tcPr marL="0" marR="0" marT="0" marB="0" anchor="ctr">
                    <a:lnL>
                      <a:noFill/>
                    </a:lnL>
                    <a:lnR>
                      <a:noFill/>
                    </a:lnR>
                    <a:lnT>
                      <a:noFill/>
                    </a:lnT>
                    <a:lnB>
                      <a:noFill/>
                    </a:lnB>
                    <a:solidFill>
                      <a:srgbClr val="D8D8D8"/>
                    </a:solidFill>
                  </a:tcPr>
                </a:tc>
                <a:tc>
                  <a:txBody>
                    <a:bodyPr/>
                    <a:lstStyle/>
                    <a:p>
                      <a:pPr algn="l" fontAlgn="ctr"/>
                      <a:r>
                        <a:rPr lang="ca-ES" sz="1600" b="0" i="0" u="none" strike="noStrike" noProof="0">
                          <a:solidFill>
                            <a:srgbClr val="000000"/>
                          </a:solidFill>
                          <a:latin typeface="Arial"/>
                        </a:rPr>
                        <a:t> </a:t>
                      </a:r>
                    </a:p>
                  </a:txBody>
                  <a:tcPr marL="0" marR="0" marT="0" marB="0" anchor="ctr">
                    <a:lnL>
                      <a:noFill/>
                    </a:lnL>
                    <a:lnR>
                      <a:noFill/>
                    </a:lnR>
                    <a:lnT>
                      <a:noFill/>
                    </a:lnT>
                    <a:lnB>
                      <a:noFill/>
                    </a:lnB>
                    <a:solidFill>
                      <a:srgbClr val="D8D8D8"/>
                    </a:solidFill>
                  </a:tcPr>
                </a:tc>
              </a:tr>
              <a:tr h="257836">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noProof="0">
                        <a:solidFill>
                          <a:srgbClr val="000000"/>
                        </a:solidFill>
                        <a:latin typeface="Arial"/>
                      </a:endParaRPr>
                    </a:p>
                  </a:txBody>
                  <a:tcPr marL="0" marR="0" marT="0" marB="0" anchor="ctr">
                    <a:lnL>
                      <a:noFill/>
                    </a:lnL>
                    <a:lnR>
                      <a:noFill/>
                    </a:lnR>
                    <a:lnT>
                      <a:noFill/>
                    </a:lnT>
                    <a:lnB>
                      <a:noFill/>
                    </a:lnB>
                  </a:tcPr>
                </a:tc>
              </a:tr>
              <a:tr h="270726">
                <a:tc>
                  <a:txBody>
                    <a:bodyPr/>
                    <a:lstStyle/>
                    <a:p>
                      <a:pPr algn="l" fontAlgn="ctr"/>
                      <a:r>
                        <a:rPr lang="ca-ES" sz="1600" b="1" i="0" u="none" strike="noStrike" noProof="0">
                          <a:solidFill>
                            <a:srgbClr val="FFFFFF"/>
                          </a:solidFill>
                          <a:latin typeface="Arial"/>
                        </a:rPr>
                        <a:t> </a:t>
                      </a:r>
                    </a:p>
                  </a:txBody>
                  <a:tcPr marL="0" marR="0" marT="0" marB="0" anchor="ctr">
                    <a:lnL>
                      <a:noFill/>
                    </a:lnL>
                    <a:lnR>
                      <a:noFill/>
                    </a:lnR>
                    <a:lnT>
                      <a:noFill/>
                    </a:lnT>
                    <a:lnB>
                      <a:noFill/>
                    </a:lnB>
                    <a:solidFill>
                      <a:srgbClr val="7F7F7F"/>
                    </a:solidFill>
                  </a:tcPr>
                </a:tc>
                <a:tc>
                  <a:txBody>
                    <a:bodyPr/>
                    <a:lstStyle/>
                    <a:p>
                      <a:pPr algn="l" fontAlgn="ctr"/>
                      <a:r>
                        <a:rPr lang="ca-ES" sz="1600" b="1" i="0" u="none" strike="noStrike" noProof="0" dirty="0" smtClean="0">
                          <a:solidFill>
                            <a:srgbClr val="FFFFFF"/>
                          </a:solidFill>
                          <a:latin typeface="Arial"/>
                        </a:rPr>
                        <a:t>% Despesa serveis bàsics sobre total departaments i fons transversals</a:t>
                      </a:r>
                      <a:endParaRPr lang="ca-ES" sz="1600" b="1" i="0" u="none" strike="noStrike" noProof="0" dirty="0">
                        <a:solidFill>
                          <a:srgbClr val="FFFFFF"/>
                        </a:solidFill>
                        <a:latin typeface="Arial"/>
                      </a:endParaRP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noProof="0">
                          <a:solidFill>
                            <a:srgbClr val="FFFFFF"/>
                          </a:solidFill>
                          <a:latin typeface="Arial"/>
                        </a:rPr>
                        <a:t>75,7%</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noProof="0">
                          <a:solidFill>
                            <a:srgbClr val="FFFFFF"/>
                          </a:solidFill>
                          <a:latin typeface="Arial"/>
                        </a:rPr>
                        <a:t>79,4%</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noProof="0">
                          <a:solidFill>
                            <a:srgbClr val="FFFFFF"/>
                          </a:solidFill>
                          <a:latin typeface="Arial"/>
                        </a:rPr>
                        <a:t>79,8%</a:t>
                      </a:r>
                    </a:p>
                  </a:txBody>
                  <a:tcPr marL="0" marR="0" marT="0" marB="0" anchor="ctr">
                    <a:lnL>
                      <a:noFill/>
                    </a:lnL>
                    <a:lnR>
                      <a:noFill/>
                    </a:lnR>
                    <a:lnT>
                      <a:noFill/>
                    </a:lnT>
                    <a:lnB>
                      <a:noFill/>
                    </a:lnB>
                    <a:solidFill>
                      <a:srgbClr val="7F7F7F"/>
                    </a:solidFill>
                  </a:tcPr>
                </a:tc>
                <a:tc>
                  <a:txBody>
                    <a:bodyPr/>
                    <a:lstStyle/>
                    <a:p>
                      <a:pPr algn="l" fontAlgn="ctr"/>
                      <a:r>
                        <a:rPr lang="ca-ES" sz="1600" b="1" i="0" u="none" strike="noStrike" noProof="0">
                          <a:solidFill>
                            <a:srgbClr val="FFFFFF"/>
                          </a:solidFill>
                          <a:latin typeface="Arial"/>
                        </a:rPr>
                        <a:t> </a:t>
                      </a:r>
                    </a:p>
                  </a:txBody>
                  <a:tcPr marL="0" marR="0" marT="0" marB="0" anchor="ctr">
                    <a:lnL>
                      <a:noFill/>
                    </a:lnL>
                    <a:lnR>
                      <a:noFill/>
                    </a:lnR>
                    <a:lnT>
                      <a:noFill/>
                    </a:lnT>
                    <a:lnB>
                      <a:noFill/>
                    </a:lnB>
                    <a:solidFill>
                      <a:srgbClr val="7F7F7F"/>
                    </a:solidFill>
                  </a:tcPr>
                </a:tc>
              </a:tr>
              <a:tr h="193377">
                <a:tc>
                  <a:txBody>
                    <a:bodyPr/>
                    <a:lstStyle/>
                    <a:p>
                      <a:pPr algn="l" fontAlgn="b"/>
                      <a:endParaRPr lang="ca-ES" sz="1600" b="0" i="0" u="none" strike="noStrike" noProof="0">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noProof="0">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noProof="0">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noProof="0">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noProof="0">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600" b="0" i="0" u="none" strike="noStrike" noProof="0">
                        <a:solidFill>
                          <a:srgbClr val="000000"/>
                        </a:solidFill>
                        <a:latin typeface="Arial"/>
                      </a:endParaRPr>
                    </a:p>
                  </a:txBody>
                  <a:tcPr marL="0" marR="0" marT="0" marB="0" anchor="b">
                    <a:lnL>
                      <a:noFill/>
                    </a:lnL>
                    <a:lnR>
                      <a:noFill/>
                    </a:lnR>
                    <a:lnT>
                      <a:noFill/>
                    </a:lnT>
                    <a:lnB>
                      <a:noFill/>
                    </a:lnB>
                  </a:tcPr>
                </a:tc>
              </a:tr>
              <a:tr h="270726">
                <a:tc>
                  <a:txBody>
                    <a:bodyPr/>
                    <a:lstStyle/>
                    <a:p>
                      <a:pPr algn="l" fontAlgn="ctr"/>
                      <a:r>
                        <a:rPr lang="ca-ES" sz="1600" b="1" i="0" u="none" strike="noStrike" noProof="0">
                          <a:solidFill>
                            <a:srgbClr val="FFFFFF"/>
                          </a:solidFill>
                          <a:latin typeface="Arial"/>
                        </a:rPr>
                        <a:t> </a:t>
                      </a:r>
                    </a:p>
                  </a:txBody>
                  <a:tcPr marL="0" marR="0" marT="0" marB="0" anchor="ctr">
                    <a:lnL>
                      <a:noFill/>
                    </a:lnL>
                    <a:lnR>
                      <a:noFill/>
                    </a:lnR>
                    <a:lnT>
                      <a:noFill/>
                    </a:lnT>
                    <a:lnB>
                      <a:noFill/>
                    </a:lnB>
                    <a:solidFill>
                      <a:srgbClr val="7F7F7F"/>
                    </a:solidFill>
                  </a:tcPr>
                </a:tc>
                <a:tc>
                  <a:txBody>
                    <a:bodyPr/>
                    <a:lstStyle/>
                    <a:p>
                      <a:pPr algn="l" fontAlgn="ctr"/>
                      <a:r>
                        <a:rPr lang="ca-ES" sz="1600" b="1" i="0" u="none" strike="noStrike" noProof="0" dirty="0" smtClean="0">
                          <a:solidFill>
                            <a:srgbClr val="FFFFFF"/>
                          </a:solidFill>
                          <a:latin typeface="Arial"/>
                        </a:rPr>
                        <a:t>% Despesa serveis bàsics sobre total departaments</a:t>
                      </a:r>
                      <a:endParaRPr lang="ca-ES" sz="1600" b="1" i="0" u="none" strike="noStrike" noProof="0" dirty="0">
                        <a:solidFill>
                          <a:srgbClr val="FFFFFF"/>
                        </a:solidFill>
                        <a:latin typeface="Arial"/>
                      </a:endParaRP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noProof="0">
                          <a:solidFill>
                            <a:srgbClr val="FFFFFF"/>
                          </a:solidFill>
                          <a:latin typeface="Arial"/>
                        </a:rPr>
                        <a:t>76,9%</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noProof="0">
                          <a:solidFill>
                            <a:srgbClr val="FFFFFF"/>
                          </a:solidFill>
                          <a:latin typeface="Arial"/>
                        </a:rPr>
                        <a:t>80,7%</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noProof="0">
                          <a:solidFill>
                            <a:srgbClr val="FFFFFF"/>
                          </a:solidFill>
                          <a:latin typeface="Arial"/>
                        </a:rPr>
                        <a:t>80,9%</a:t>
                      </a:r>
                    </a:p>
                  </a:txBody>
                  <a:tcPr marL="0" marR="0" marT="0" marB="0" anchor="ctr">
                    <a:lnL>
                      <a:noFill/>
                    </a:lnL>
                    <a:lnR>
                      <a:noFill/>
                    </a:lnR>
                    <a:lnT>
                      <a:noFill/>
                    </a:lnT>
                    <a:lnB>
                      <a:noFill/>
                    </a:lnB>
                    <a:solidFill>
                      <a:srgbClr val="7F7F7F"/>
                    </a:solidFill>
                  </a:tcPr>
                </a:tc>
                <a:tc>
                  <a:txBody>
                    <a:bodyPr/>
                    <a:lstStyle/>
                    <a:p>
                      <a:pPr algn="l" fontAlgn="ctr"/>
                      <a:r>
                        <a:rPr lang="ca-ES" sz="1600" b="1" i="0" u="none" strike="noStrike" noProof="0" dirty="0">
                          <a:solidFill>
                            <a:srgbClr val="FFFFFF"/>
                          </a:solidFill>
                          <a:latin typeface="Arial"/>
                        </a:rPr>
                        <a:t> </a:t>
                      </a:r>
                    </a:p>
                  </a:txBody>
                  <a:tcPr marL="0" marR="0" marT="0" marB="0" anchor="ctr">
                    <a:lnL>
                      <a:noFill/>
                    </a:lnL>
                    <a:lnR>
                      <a:noFill/>
                    </a:lnR>
                    <a:lnT>
                      <a:noFill/>
                    </a:lnT>
                    <a:lnB>
                      <a:noFill/>
                    </a:lnB>
                    <a:solidFill>
                      <a:srgbClr val="7F7F7F"/>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7" name="Rectangle 4"/>
          <p:cNvSpPr>
            <a:spLocks noChangeArrowheads="1"/>
          </p:cNvSpPr>
          <p:nvPr/>
        </p:nvSpPr>
        <p:spPr bwMode="auto">
          <a:xfrm>
            <a:off x="-17896" y="1944427"/>
            <a:ext cx="10711296" cy="3744416"/>
          </a:xfrm>
          <a:prstGeom prst="rect">
            <a:avLst/>
          </a:prstGeom>
          <a:solidFill>
            <a:srgbClr val="DEDEDE"/>
          </a:solidFill>
          <a:ln w="9525" algn="ctr">
            <a:noFill/>
            <a:miter lim="800000"/>
            <a:headEnd/>
            <a:tailEnd/>
          </a:ln>
        </p:spPr>
        <p:txBody>
          <a:bodyPr wrap="none" anchor="ctr"/>
          <a:lstStyle/>
          <a:p>
            <a:pPr algn="ctr" defTabSz="1042988">
              <a:spcAft>
                <a:spcPts val="4800"/>
              </a:spcAft>
            </a:pPr>
            <a:endParaRPr lang="ca-ES" dirty="0">
              <a:solidFill>
                <a:schemeClr val="bg1"/>
              </a:solidFill>
            </a:endParaRPr>
          </a:p>
        </p:txBody>
      </p:sp>
      <p:sp>
        <p:nvSpPr>
          <p:cNvPr id="32780" name="Rectangle 5"/>
          <p:cNvSpPr>
            <a:spLocks noChangeArrowheads="1"/>
          </p:cNvSpPr>
          <p:nvPr/>
        </p:nvSpPr>
        <p:spPr bwMode="auto">
          <a:xfrm>
            <a:off x="84946" y="1944427"/>
            <a:ext cx="10459268" cy="3644587"/>
          </a:xfrm>
          <a:prstGeom prst="rect">
            <a:avLst/>
          </a:prstGeom>
          <a:noFill/>
          <a:ln w="9525">
            <a:noFill/>
            <a:miter lim="800000"/>
            <a:headEnd/>
            <a:tailEnd/>
          </a:ln>
        </p:spPr>
        <p:txBody>
          <a:bodyPr wrap="square">
            <a:spAutoFit/>
          </a:bodyPr>
          <a:lstStyle/>
          <a:p>
            <a:pPr marL="441325" indent="-441325" algn="just" defTabSz="1042988">
              <a:lnSpc>
                <a:spcPts val="3100"/>
              </a:lnSpc>
              <a:spcBef>
                <a:spcPts val="0"/>
              </a:spcBef>
              <a:spcAft>
                <a:spcPts val="3000"/>
              </a:spcAft>
              <a:buFont typeface="Wingdings" pitchFamily="2" charset="2"/>
              <a:buChar char="Ø"/>
            </a:pPr>
            <a:r>
              <a:rPr lang="ca-ES" sz="1600" dirty="0" smtClean="0"/>
              <a:t>El pla de reducció de la despesa iniciat el 2011, juntament amb les mesures d’ingressos adoptades, ha reduït el dèficit de la Generalitat del -4,57% del PIB l’any 2010 al -2,21% del PIB del 2012. </a:t>
            </a:r>
            <a:endParaRPr lang="ca-ES" sz="1600" dirty="0" smtClean="0">
              <a:solidFill>
                <a:srgbClr val="FF0000"/>
              </a:solidFill>
            </a:endParaRPr>
          </a:p>
          <a:p>
            <a:pPr marL="441325" indent="-441325" algn="just" defTabSz="1042988">
              <a:lnSpc>
                <a:spcPts val="3100"/>
              </a:lnSpc>
              <a:spcBef>
                <a:spcPts val="0"/>
              </a:spcBef>
              <a:spcAft>
                <a:spcPts val="3000"/>
              </a:spcAft>
              <a:buFont typeface="Wingdings" pitchFamily="2" charset="2"/>
              <a:buChar char="Ø"/>
            </a:pPr>
            <a:r>
              <a:rPr lang="ca-ES" sz="1600" dirty="0" smtClean="0"/>
              <a:t>La reducció de la despesa no financera amb càrrec a recursos generals sense interessos es preveu del 22% en el període 2010-2014. Les úniques despeses que s’incrementen són les vinculades al pagament dels interessos del deute (en 1.158 M€). </a:t>
            </a:r>
          </a:p>
          <a:p>
            <a:pPr marL="441325" indent="-441325" algn="just" defTabSz="1042988">
              <a:lnSpc>
                <a:spcPts val="3100"/>
              </a:lnSpc>
              <a:spcBef>
                <a:spcPts val="0"/>
              </a:spcBef>
              <a:spcAft>
                <a:spcPts val="3000"/>
              </a:spcAft>
              <a:buFont typeface="Wingdings" pitchFamily="2" charset="2"/>
              <a:buChar char="Ø"/>
            </a:pPr>
            <a:r>
              <a:rPr lang="ca-ES" sz="1600" dirty="0" smtClean="0"/>
              <a:t>La reducció de la despesa ha inclòs una intensa gestió dels finançaments estructurats per poder diferir el seu impacte pressupostari en el temps.</a:t>
            </a:r>
          </a:p>
        </p:txBody>
      </p:sp>
      <p:sp>
        <p:nvSpPr>
          <p:cNvPr id="32772" name="Rectangle 23"/>
          <p:cNvSpPr>
            <a:spLocks noChangeArrowheads="1"/>
          </p:cNvSpPr>
          <p:nvPr/>
        </p:nvSpPr>
        <p:spPr bwMode="auto">
          <a:xfrm>
            <a:off x="3475038" y="3606800"/>
            <a:ext cx="4392612" cy="260350"/>
          </a:xfrm>
          <a:prstGeom prst="rect">
            <a:avLst/>
          </a:prstGeom>
          <a:noFill/>
          <a:ln w="9525">
            <a:noFill/>
            <a:miter lim="800000"/>
            <a:headEnd/>
            <a:tailEnd/>
          </a:ln>
        </p:spPr>
        <p:txBody>
          <a:bodyPr wrap="none" anchor="ctr"/>
          <a:lstStyle/>
          <a:p>
            <a:endParaRPr lang="ca-ES"/>
          </a:p>
        </p:txBody>
      </p:sp>
      <p:sp>
        <p:nvSpPr>
          <p:cNvPr id="32776" name="Rectangle 2"/>
          <p:cNvSpPr>
            <a:spLocks noGrp="1" noChangeArrowheads="1"/>
          </p:cNvSpPr>
          <p:nvPr>
            <p:ph type="title"/>
          </p:nvPr>
        </p:nvSpPr>
        <p:spPr bwMode="auto">
          <a:xfrm>
            <a:off x="136480" y="1116335"/>
            <a:ext cx="9746724" cy="612068"/>
          </a:xfrm>
          <a:noFill/>
          <a:ln>
            <a:miter lim="800000"/>
            <a:headEnd/>
            <a:tailEnd/>
          </a:ln>
        </p:spPr>
        <p:txBody>
          <a:bodyPr vert="horz" wrap="square" lIns="87272" tIns="43637" rIns="87272" bIns="43637" numCol="1" anchor="t" anchorCtr="0" compatLnSpc="1">
            <a:prstTxWarp prst="textNoShape">
              <a:avLst/>
            </a:prstTxWarp>
          </a:bodyPr>
          <a:lstStyle/>
          <a:p>
            <a:pPr marL="441325" indent="-441325" algn="l">
              <a:lnSpc>
                <a:spcPts val="3100"/>
              </a:lnSpc>
              <a:spcBef>
                <a:spcPts val="0"/>
              </a:spcBef>
              <a:spcAft>
                <a:spcPts val="3600"/>
              </a:spcAft>
            </a:pPr>
            <a:r>
              <a:rPr lang="ca-ES" sz="2400" dirty="0" smtClean="0"/>
              <a:t>Reducció del dèficit per mitjà de l’ajust de les despeses (2010-2014) </a:t>
            </a:r>
          </a:p>
        </p:txBody>
      </p:sp>
      <p:sp>
        <p:nvSpPr>
          <p:cNvPr id="32778" name="Line 13"/>
          <p:cNvSpPr>
            <a:spLocks noChangeShapeType="1"/>
          </p:cNvSpPr>
          <p:nvPr/>
        </p:nvSpPr>
        <p:spPr bwMode="auto">
          <a:xfrm>
            <a:off x="0" y="3060551"/>
            <a:ext cx="10693400" cy="0"/>
          </a:xfrm>
          <a:prstGeom prst="line">
            <a:avLst/>
          </a:prstGeom>
          <a:noFill/>
          <a:ln w="190500">
            <a:solidFill>
              <a:schemeClr val="bg1"/>
            </a:solidFill>
            <a:round/>
            <a:headEnd/>
            <a:tailEnd/>
          </a:ln>
        </p:spPr>
        <p:txBody>
          <a:bodyPr/>
          <a:lstStyle/>
          <a:p>
            <a:endParaRPr lang="es-ES"/>
          </a:p>
        </p:txBody>
      </p:sp>
      <p:sp>
        <p:nvSpPr>
          <p:cNvPr id="32782" name="QuadreDeText 20">
            <a:hlinkClick r:id="rId2" action="ppaction://hlinksldjump"/>
          </p:cNvPr>
          <p:cNvSpPr txBox="1">
            <a:spLocks noChangeArrowheads="1"/>
          </p:cNvSpPr>
          <p:nvPr/>
        </p:nvSpPr>
        <p:spPr bwMode="auto">
          <a:xfrm>
            <a:off x="2132013" y="0"/>
            <a:ext cx="2000250" cy="779463"/>
          </a:xfrm>
          <a:prstGeom prst="rect">
            <a:avLst/>
          </a:prstGeom>
          <a:noFill/>
          <a:ln w="9525">
            <a:noFill/>
            <a:miter lim="800000"/>
            <a:headEnd/>
            <a:tailEnd/>
          </a:ln>
        </p:spPr>
        <p:txBody>
          <a:bodyPr wrap="none"/>
          <a:lstStyle/>
          <a:p>
            <a:endParaRPr lang="ca-ES"/>
          </a:p>
        </p:txBody>
      </p:sp>
      <p:sp>
        <p:nvSpPr>
          <p:cNvPr id="1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21" name="Line 13"/>
          <p:cNvSpPr>
            <a:spLocks noChangeShapeType="1"/>
          </p:cNvSpPr>
          <p:nvPr/>
        </p:nvSpPr>
        <p:spPr bwMode="auto">
          <a:xfrm>
            <a:off x="0" y="4536715"/>
            <a:ext cx="10693400" cy="0"/>
          </a:xfrm>
          <a:prstGeom prst="line">
            <a:avLst/>
          </a:prstGeom>
          <a:noFill/>
          <a:ln w="190500">
            <a:solidFill>
              <a:schemeClr val="bg1"/>
            </a:solidFill>
            <a:round/>
            <a:headEnd/>
            <a:tailEnd/>
          </a:ln>
        </p:spPr>
        <p:txBody>
          <a:bodyPr/>
          <a:lstStyle/>
          <a:p>
            <a:endParaRPr lang="es-E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61925" y="1116013"/>
            <a:ext cx="10399713" cy="430212"/>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400" b="1" dirty="0" smtClean="0"/>
              <a:t>Reducció del dèficit liquidat 2010-2012</a:t>
            </a:r>
            <a:endParaRPr lang="ca-ES" sz="2400" b="1" baseline="30000" dirty="0" smtClean="0"/>
          </a:p>
        </p:txBody>
      </p:sp>
      <p:sp>
        <p:nvSpPr>
          <p:cNvPr id="6" name="Rectangle 3"/>
          <p:cNvSpPr>
            <a:spLocks noChangeArrowheads="1"/>
          </p:cNvSpPr>
          <p:nvPr/>
        </p:nvSpPr>
        <p:spPr bwMode="auto">
          <a:xfrm>
            <a:off x="270136" y="1692399"/>
            <a:ext cx="985766" cy="272792"/>
          </a:xfrm>
          <a:prstGeom prst="rect">
            <a:avLst/>
          </a:prstGeom>
          <a:noFill/>
          <a:ln w="9525">
            <a:noFill/>
            <a:miter lim="800000"/>
            <a:headEnd/>
            <a:tailEnd/>
          </a:ln>
        </p:spPr>
        <p:txBody>
          <a:bodyPr wrap="none" lIns="87272" tIns="43637" rIns="87272" bIns="43637" anchor="ctr">
            <a:spAutoFit/>
          </a:bodyPr>
          <a:lstStyle/>
          <a:p>
            <a:pPr defTabSz="1042988"/>
            <a:r>
              <a:rPr lang="fr-FR" sz="1200" dirty="0" smtClean="0">
                <a:solidFill>
                  <a:schemeClr val="tx2"/>
                </a:solidFill>
                <a:latin typeface="Arial Narrow" pitchFamily="34" charset="0"/>
              </a:rPr>
              <a:t>Imports en </a:t>
            </a:r>
            <a:r>
              <a:rPr lang="fr-FR" sz="1200" dirty="0">
                <a:solidFill>
                  <a:schemeClr val="tx2"/>
                </a:solidFill>
                <a:latin typeface="Arial Narrow" pitchFamily="34" charset="0"/>
              </a:rPr>
              <a:t>M€</a:t>
            </a:r>
            <a:endParaRPr lang="ca-ES" sz="1200" dirty="0">
              <a:solidFill>
                <a:schemeClr val="tx2"/>
              </a:solidFill>
              <a:latin typeface="Arial Narrow" pitchFamily="34" charset="0"/>
            </a:endParaRPr>
          </a:p>
        </p:txBody>
      </p:sp>
      <p:sp>
        <p:nvSpPr>
          <p:cNvPr id="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8" name="QuadreDeText 7"/>
          <p:cNvSpPr txBox="1"/>
          <p:nvPr/>
        </p:nvSpPr>
        <p:spPr>
          <a:xfrm>
            <a:off x="1" y="2467696"/>
            <a:ext cx="10693400" cy="400110"/>
          </a:xfrm>
          <a:prstGeom prst="rect">
            <a:avLst/>
          </a:prstGeom>
          <a:solidFill>
            <a:srgbClr val="75923C"/>
          </a:solidFill>
        </p:spPr>
        <p:txBody>
          <a:bodyPr wrap="square" rtlCol="0">
            <a:spAutoFit/>
          </a:bodyPr>
          <a:lstStyle/>
          <a:p>
            <a:pPr algn="ctr" fontAlgn="ctr"/>
            <a:r>
              <a:rPr lang="ca-ES" sz="2000" b="1" dirty="0" smtClean="0">
                <a:solidFill>
                  <a:srgbClr val="000000"/>
                </a:solidFill>
                <a:latin typeface="Arial"/>
              </a:rPr>
              <a:t>S’ha aconseguit reduir el dèficit en 4.616 M€ (-51,8%)</a:t>
            </a:r>
            <a:endParaRPr lang="ca-ES" sz="2000" b="1" dirty="0">
              <a:solidFill>
                <a:srgbClr val="000000"/>
              </a:solidFill>
              <a:latin typeface="Arial"/>
            </a:endParaRPr>
          </a:p>
        </p:txBody>
      </p:sp>
      <p:graphicFrame>
        <p:nvGraphicFramePr>
          <p:cNvPr id="10" name="Taula 9"/>
          <p:cNvGraphicFramePr>
            <a:graphicFrameLocks noGrp="1"/>
          </p:cNvGraphicFramePr>
          <p:nvPr/>
        </p:nvGraphicFramePr>
        <p:xfrm>
          <a:off x="0" y="3159011"/>
          <a:ext cx="10693399" cy="2369640"/>
        </p:xfrm>
        <a:graphic>
          <a:graphicData uri="http://schemas.openxmlformats.org/drawingml/2006/table">
            <a:tbl>
              <a:tblPr/>
              <a:tblGrid>
                <a:gridCol w="414152"/>
                <a:gridCol w="4970407"/>
                <a:gridCol w="1198906"/>
                <a:gridCol w="1198906"/>
                <a:gridCol w="1413446"/>
                <a:gridCol w="1076913"/>
                <a:gridCol w="420669"/>
              </a:tblGrid>
              <a:tr h="409530">
                <a:tc>
                  <a:txBody>
                    <a:bodyPr/>
                    <a:lstStyle/>
                    <a:p>
                      <a:pPr algn="l" rtl="0" fontAlgn="ctr"/>
                      <a:r>
                        <a:rPr lang="ca-ES" sz="1600" b="1" i="0" u="none" strike="noStrike" dirty="0">
                          <a:solidFill>
                            <a:srgbClr val="000000"/>
                          </a:solidFill>
                          <a:latin typeface="Arial"/>
                        </a:rPr>
                        <a:t> </a:t>
                      </a:r>
                    </a:p>
                  </a:txBody>
                  <a:tcPr marL="75780" marR="0" marT="0" marB="0" anchor="ctr">
                    <a:lnL>
                      <a:noFill/>
                    </a:lnL>
                    <a:lnR>
                      <a:noFill/>
                    </a:lnR>
                    <a:lnT>
                      <a:noFill/>
                    </a:lnT>
                    <a:lnB>
                      <a:noFill/>
                    </a:lnB>
                    <a:solidFill>
                      <a:srgbClr val="FA6E00"/>
                    </a:solidFill>
                  </a:tcPr>
                </a:tc>
                <a:tc>
                  <a:txBody>
                    <a:bodyPr/>
                    <a:lstStyle/>
                    <a:p>
                      <a:pPr algn="r" rtl="0" fontAlgn="ctr"/>
                      <a:r>
                        <a:rPr lang="ca-ES" sz="1600" b="1" i="0" u="none" strike="noStrike">
                          <a:solidFill>
                            <a:srgbClr val="000000"/>
                          </a:solidFill>
                          <a:latin typeface="Arial"/>
                        </a:rPr>
                        <a:t> </a:t>
                      </a:r>
                    </a:p>
                  </a:txBody>
                  <a:tcPr marL="0" marR="75780" marT="0" marB="0" anchor="ctr">
                    <a:lnL>
                      <a:noFill/>
                    </a:lnL>
                    <a:lnR>
                      <a:noFill/>
                    </a:lnR>
                    <a:lnT>
                      <a:noFill/>
                    </a:lnT>
                    <a:lnB>
                      <a:noFill/>
                    </a:lnB>
                    <a:solidFill>
                      <a:srgbClr val="FA6E00"/>
                    </a:solidFill>
                  </a:tcPr>
                </a:tc>
                <a:tc>
                  <a:txBody>
                    <a:bodyPr/>
                    <a:lstStyle/>
                    <a:p>
                      <a:pPr algn="ctr" rtl="0" fontAlgn="ctr"/>
                      <a:r>
                        <a:rPr lang="ca-ES" sz="1600" b="1" i="0" u="none" strike="noStrike">
                          <a:solidFill>
                            <a:srgbClr val="000000"/>
                          </a:solidFill>
                          <a:latin typeface="Arial"/>
                        </a:rPr>
                        <a:t>Imports</a:t>
                      </a:r>
                    </a:p>
                  </a:txBody>
                  <a:tcPr marL="0" marR="0" marT="0" marB="0" anchor="ctr">
                    <a:lnL>
                      <a:noFill/>
                    </a:lnL>
                    <a:lnR>
                      <a:noFill/>
                    </a:lnR>
                    <a:lnT>
                      <a:noFill/>
                    </a:lnT>
                    <a:lnB>
                      <a:noFill/>
                    </a:lnB>
                    <a:solidFill>
                      <a:srgbClr val="FA6E00"/>
                    </a:solidFill>
                  </a:tcPr>
                </a:tc>
                <a:tc>
                  <a:txBody>
                    <a:bodyPr/>
                    <a:lstStyle/>
                    <a:p>
                      <a:pPr algn="r" rtl="0" fontAlgn="ctr"/>
                      <a:r>
                        <a:rPr lang="ca-ES" sz="1600" b="1" i="0" u="none" strike="noStrike">
                          <a:solidFill>
                            <a:srgbClr val="000000"/>
                          </a:solidFill>
                          <a:latin typeface="Arial"/>
                        </a:rPr>
                        <a:t>%PIB </a:t>
                      </a:r>
                    </a:p>
                  </a:txBody>
                  <a:tcPr marL="0" marR="75780" marT="0" marB="0" anchor="ctr">
                    <a:lnL>
                      <a:noFill/>
                    </a:lnL>
                    <a:lnR>
                      <a:noFill/>
                    </a:lnR>
                    <a:lnT>
                      <a:noFill/>
                    </a:lnT>
                    <a:lnB>
                      <a:noFill/>
                    </a:lnB>
                    <a:solidFill>
                      <a:srgbClr val="FA6E00"/>
                    </a:solidFill>
                  </a:tcPr>
                </a:tc>
                <a:tc>
                  <a:txBody>
                    <a:bodyPr/>
                    <a:lstStyle/>
                    <a:p>
                      <a:pPr algn="r" rtl="0" fontAlgn="ctr"/>
                      <a:r>
                        <a:rPr lang="ca-ES" sz="1600" b="1" i="0" u="none" strike="noStrike">
                          <a:solidFill>
                            <a:srgbClr val="000000"/>
                          </a:solidFill>
                          <a:latin typeface="Arial"/>
                        </a:rPr>
                        <a:t>Var. M€</a:t>
                      </a:r>
                    </a:p>
                  </a:txBody>
                  <a:tcPr marL="0" marR="75780" marT="0" marB="0" anchor="ctr">
                    <a:lnL>
                      <a:noFill/>
                    </a:lnL>
                    <a:lnR>
                      <a:noFill/>
                    </a:lnR>
                    <a:lnT>
                      <a:noFill/>
                    </a:lnT>
                    <a:lnB>
                      <a:noFill/>
                    </a:lnB>
                    <a:solidFill>
                      <a:srgbClr val="FA6E00"/>
                    </a:solidFill>
                  </a:tcPr>
                </a:tc>
                <a:tc>
                  <a:txBody>
                    <a:bodyPr/>
                    <a:lstStyle/>
                    <a:p>
                      <a:pPr algn="r" fontAlgn="ctr"/>
                      <a:r>
                        <a:rPr lang="ca-ES" sz="1600" b="1" i="0" u="none" strike="noStrike">
                          <a:solidFill>
                            <a:srgbClr val="000000"/>
                          </a:solidFill>
                          <a:latin typeface="Arial"/>
                        </a:rPr>
                        <a:t>Var. %</a:t>
                      </a:r>
                    </a:p>
                  </a:txBody>
                  <a:tcPr marL="0" marR="75780" marT="0" marB="0" anchor="ctr">
                    <a:lnL>
                      <a:noFill/>
                    </a:lnL>
                    <a:lnR>
                      <a:noFill/>
                    </a:lnR>
                    <a:lnT>
                      <a:noFill/>
                    </a:lnT>
                    <a:lnB>
                      <a:noFill/>
                    </a:lnB>
                    <a:solidFill>
                      <a:srgbClr val="FA6E00"/>
                    </a:solidFill>
                  </a:tcPr>
                </a:tc>
                <a:tc>
                  <a:txBody>
                    <a:bodyPr/>
                    <a:lstStyle/>
                    <a:p>
                      <a:pPr algn="r" fontAlgn="ctr"/>
                      <a:r>
                        <a:rPr lang="ca-ES" sz="1600" b="1" i="0" u="none" strike="noStrike">
                          <a:solidFill>
                            <a:srgbClr val="000000"/>
                          </a:solidFill>
                          <a:latin typeface="Arial"/>
                        </a:rPr>
                        <a:t> </a:t>
                      </a:r>
                    </a:p>
                  </a:txBody>
                  <a:tcPr marL="0" marR="75780" marT="0" marB="0" anchor="ctr">
                    <a:lnL>
                      <a:noFill/>
                    </a:lnL>
                    <a:lnR>
                      <a:noFill/>
                    </a:lnR>
                    <a:lnT>
                      <a:noFill/>
                    </a:lnT>
                    <a:lnB>
                      <a:noFill/>
                    </a:lnB>
                    <a:solidFill>
                      <a:srgbClr val="FA6E00"/>
                    </a:solidFill>
                  </a:tcPr>
                </a:tc>
              </a:tr>
              <a:tr h="201226">
                <a:tc>
                  <a:txBody>
                    <a:bodyPr/>
                    <a:lstStyle/>
                    <a:p>
                      <a:pPr algn="l" fontAlgn="ctr"/>
                      <a:endParaRPr lang="ca-ES" sz="1600" b="0" i="0" u="none" strike="noStrike">
                        <a:solidFill>
                          <a:srgbClr val="000000"/>
                        </a:solidFill>
                        <a:latin typeface="Arial"/>
                      </a:endParaRPr>
                    </a:p>
                  </a:txBody>
                  <a:tcPr marL="75780" marR="0" marT="0" marB="0" anchor="ctr">
                    <a:lnL>
                      <a:noFill/>
                    </a:lnL>
                    <a:lnR>
                      <a:noFill/>
                    </a:lnR>
                    <a:lnT>
                      <a:noFill/>
                    </a:lnT>
                    <a:lnB>
                      <a:noFill/>
                    </a:lnB>
                  </a:tcPr>
                </a:tc>
                <a:tc>
                  <a:txBody>
                    <a:bodyPr/>
                    <a:lstStyle/>
                    <a:p>
                      <a:pPr algn="l" fontAlgn="ctr"/>
                      <a:endParaRPr lang="ca-ES" sz="1600" b="0" i="0" u="none" strike="noStrike" dirty="0">
                        <a:solidFill>
                          <a:srgbClr val="000000"/>
                        </a:solidFill>
                        <a:latin typeface="Arial"/>
                      </a:endParaRPr>
                    </a:p>
                  </a:txBody>
                  <a:tcPr marL="75780" marR="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r>
              <a:tr h="409530">
                <a:tc>
                  <a:txBody>
                    <a:bodyPr/>
                    <a:lstStyle/>
                    <a:p>
                      <a:pPr algn="l" rtl="0" fontAlgn="ctr"/>
                      <a:endParaRPr lang="ca-ES" sz="1600" b="0" i="0" u="none" strike="noStrike">
                        <a:solidFill>
                          <a:srgbClr val="000000"/>
                        </a:solidFill>
                        <a:latin typeface="Arial"/>
                      </a:endParaRPr>
                    </a:p>
                  </a:txBody>
                  <a:tcPr marL="75780" marR="0" marT="0" marB="0" anchor="ctr">
                    <a:lnL>
                      <a:noFill/>
                    </a:lnL>
                    <a:lnR>
                      <a:noFill/>
                    </a:lnR>
                    <a:lnT>
                      <a:noFill/>
                    </a:lnT>
                    <a:lnB>
                      <a:noFill/>
                    </a:lnB>
                  </a:tcPr>
                </a:tc>
                <a:tc>
                  <a:txBody>
                    <a:bodyPr/>
                    <a:lstStyle/>
                    <a:p>
                      <a:pPr algn="l" rtl="0" fontAlgn="ctr"/>
                      <a:r>
                        <a:rPr lang="ca-ES" sz="1600" b="0" i="0" u="none" strike="noStrike">
                          <a:solidFill>
                            <a:srgbClr val="000000"/>
                          </a:solidFill>
                          <a:latin typeface="Arial"/>
                        </a:rPr>
                        <a:t>Dèficit 2010 (liquidat)</a:t>
                      </a:r>
                    </a:p>
                  </a:txBody>
                  <a:tcPr marL="75780" marR="0" marT="0" marB="0" anchor="ctr">
                    <a:lnL>
                      <a:noFill/>
                    </a:lnL>
                    <a:lnR>
                      <a:noFill/>
                    </a:lnR>
                    <a:lnT>
                      <a:noFill/>
                    </a:lnT>
                    <a:lnB>
                      <a:noFill/>
                    </a:lnB>
                  </a:tcPr>
                </a:tc>
                <a:tc>
                  <a:txBody>
                    <a:bodyPr/>
                    <a:lstStyle/>
                    <a:p>
                      <a:pPr algn="r" rtl="0" fontAlgn="b"/>
                      <a:r>
                        <a:rPr lang="ca-ES" sz="1600" b="0" i="0" u="none" strike="noStrike" dirty="0">
                          <a:solidFill>
                            <a:srgbClr val="000000"/>
                          </a:solidFill>
                          <a:latin typeface="Arial"/>
                        </a:rPr>
                        <a:t>8.911,0</a:t>
                      </a:r>
                    </a:p>
                  </a:txBody>
                  <a:tcPr marL="0" marR="75780" marT="0" marB="0" anchor="ctr">
                    <a:lnL>
                      <a:noFill/>
                    </a:lnL>
                    <a:lnR>
                      <a:noFill/>
                    </a:lnR>
                    <a:lnT>
                      <a:noFill/>
                    </a:lnT>
                    <a:lnB>
                      <a:noFill/>
                    </a:lnB>
                  </a:tcPr>
                </a:tc>
                <a:tc>
                  <a:txBody>
                    <a:bodyPr/>
                    <a:lstStyle/>
                    <a:p>
                      <a:pPr algn="r" rtl="0" fontAlgn="ctr"/>
                      <a:r>
                        <a:rPr lang="ca-ES" sz="1600" b="0" i="0" u="none" strike="noStrike">
                          <a:solidFill>
                            <a:srgbClr val="000000"/>
                          </a:solidFill>
                          <a:latin typeface="Arial"/>
                        </a:rPr>
                        <a:t>4,57</a:t>
                      </a:r>
                    </a:p>
                  </a:txBody>
                  <a:tcPr marL="0" marR="75780" marT="0" marB="0" anchor="ctr">
                    <a:lnL>
                      <a:noFill/>
                    </a:lnL>
                    <a:lnR>
                      <a:noFill/>
                    </a:lnR>
                    <a:lnT>
                      <a:noFill/>
                    </a:lnT>
                    <a:lnB>
                      <a:noFill/>
                    </a:lnB>
                  </a:tcPr>
                </a:tc>
                <a:tc>
                  <a:txBody>
                    <a:bodyPr/>
                    <a:lstStyle/>
                    <a:p>
                      <a:pPr algn="r" rtl="0"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r>
              <a:tr h="201226">
                <a:tc>
                  <a:txBody>
                    <a:bodyPr/>
                    <a:lstStyle/>
                    <a:p>
                      <a:pPr algn="l" fontAlgn="ctr"/>
                      <a:endParaRPr lang="ca-ES" sz="1600" b="0" i="0" u="none" strike="noStrike">
                        <a:solidFill>
                          <a:srgbClr val="000000"/>
                        </a:solidFill>
                        <a:latin typeface="Arial"/>
                      </a:endParaRPr>
                    </a:p>
                  </a:txBody>
                  <a:tcPr marL="75780" marR="0" marT="0" marB="0" anchor="ctr">
                    <a:lnL>
                      <a:noFill/>
                    </a:lnL>
                    <a:lnR>
                      <a:noFill/>
                    </a:lnR>
                    <a:lnT>
                      <a:noFill/>
                    </a:lnT>
                    <a:lnB>
                      <a:noFill/>
                    </a:lnB>
                  </a:tcPr>
                </a:tc>
                <a:tc>
                  <a:txBody>
                    <a:bodyPr/>
                    <a:lstStyle/>
                    <a:p>
                      <a:pPr algn="l" fontAlgn="ctr"/>
                      <a:endParaRPr lang="ca-ES" sz="1600" b="0" i="0" u="none" strike="noStrike">
                        <a:solidFill>
                          <a:srgbClr val="000000"/>
                        </a:solidFill>
                        <a:latin typeface="Arial"/>
                      </a:endParaRPr>
                    </a:p>
                  </a:txBody>
                  <a:tcPr marL="75780" marR="0" marT="0" marB="0" anchor="ctr">
                    <a:lnL>
                      <a:noFill/>
                    </a:lnL>
                    <a:lnR>
                      <a:noFill/>
                    </a:lnR>
                    <a:lnT>
                      <a:noFill/>
                    </a:lnT>
                    <a:lnB>
                      <a:noFill/>
                    </a:lnB>
                  </a:tcPr>
                </a:tc>
                <a:tc>
                  <a:txBody>
                    <a:bodyPr/>
                    <a:lstStyle/>
                    <a:p>
                      <a:pPr algn="r" fontAlgn="ctr"/>
                      <a:endParaRPr lang="ca-ES" sz="1600" b="1" i="0" u="none" strike="noStrike" dirty="0">
                        <a:solidFill>
                          <a:srgbClr val="000000"/>
                        </a:solidFill>
                        <a:latin typeface="Arial"/>
                      </a:endParaRPr>
                    </a:p>
                  </a:txBody>
                  <a:tcPr marL="0" marR="7578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r>
              <a:tr h="409530">
                <a:tc>
                  <a:txBody>
                    <a:bodyPr/>
                    <a:lstStyle/>
                    <a:p>
                      <a:pPr algn="l" fontAlgn="ctr"/>
                      <a:endParaRPr lang="ca-ES" sz="1600" b="0" i="0" u="none" strike="noStrike">
                        <a:solidFill>
                          <a:srgbClr val="000000"/>
                        </a:solidFill>
                        <a:latin typeface="Arial"/>
                      </a:endParaRPr>
                    </a:p>
                  </a:txBody>
                  <a:tcPr marL="75780" marR="0" marT="0" marB="0" anchor="ctr">
                    <a:lnL>
                      <a:noFill/>
                    </a:lnL>
                    <a:lnR>
                      <a:noFill/>
                    </a:lnR>
                    <a:lnT>
                      <a:noFill/>
                    </a:lnT>
                    <a:lnB>
                      <a:noFill/>
                    </a:lnB>
                  </a:tcPr>
                </a:tc>
                <a:tc>
                  <a:txBody>
                    <a:bodyPr/>
                    <a:lstStyle/>
                    <a:p>
                      <a:pPr algn="l" rtl="0" fontAlgn="ctr"/>
                      <a:r>
                        <a:rPr lang="ca-ES" sz="1600" b="0" i="0" u="none" strike="noStrike" dirty="0">
                          <a:solidFill>
                            <a:srgbClr val="000000"/>
                          </a:solidFill>
                          <a:latin typeface="Arial"/>
                        </a:rPr>
                        <a:t>Dèficit 2012 (liquidat)</a:t>
                      </a:r>
                    </a:p>
                  </a:txBody>
                  <a:tcPr marL="75780" marR="0" marT="0" marB="0" anchor="ctr">
                    <a:lnL>
                      <a:noFill/>
                    </a:lnL>
                    <a:lnR>
                      <a:noFill/>
                    </a:lnR>
                    <a:lnT>
                      <a:noFill/>
                    </a:lnT>
                    <a:lnB>
                      <a:noFill/>
                    </a:lnB>
                  </a:tcPr>
                </a:tc>
                <a:tc>
                  <a:txBody>
                    <a:bodyPr/>
                    <a:lstStyle/>
                    <a:p>
                      <a:pPr algn="r" rtl="0" fontAlgn="b"/>
                      <a:r>
                        <a:rPr lang="ca-ES" sz="1600" b="0" i="0" u="none" strike="noStrike" dirty="0">
                          <a:solidFill>
                            <a:srgbClr val="000000"/>
                          </a:solidFill>
                          <a:latin typeface="Arial"/>
                        </a:rPr>
                        <a:t>4.295,0</a:t>
                      </a:r>
                    </a:p>
                  </a:txBody>
                  <a:tcPr marL="0" marR="7578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2,21</a:t>
                      </a:r>
                    </a:p>
                  </a:txBody>
                  <a:tcPr marL="0" marR="7578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-4.616,0</a:t>
                      </a:r>
                    </a:p>
                  </a:txBody>
                  <a:tcPr marL="0" marR="7578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-51,8</a:t>
                      </a:r>
                    </a:p>
                  </a:txBody>
                  <a:tcPr marL="0" marR="7578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r>
              <a:tr h="201226">
                <a:tc>
                  <a:txBody>
                    <a:bodyPr/>
                    <a:lstStyle/>
                    <a:p>
                      <a:pPr algn="l" fontAlgn="ctr"/>
                      <a:endParaRPr lang="ca-ES" sz="1600" b="0" i="0" u="none" strike="noStrike">
                        <a:solidFill>
                          <a:srgbClr val="000000"/>
                        </a:solidFill>
                        <a:latin typeface="Arial"/>
                      </a:endParaRPr>
                    </a:p>
                  </a:txBody>
                  <a:tcPr marL="75780" marR="0" marT="0" marB="0" anchor="ctr">
                    <a:lnL>
                      <a:noFill/>
                    </a:lnL>
                    <a:lnR>
                      <a:noFill/>
                    </a:lnR>
                    <a:lnT>
                      <a:noFill/>
                    </a:lnT>
                    <a:lnB>
                      <a:noFill/>
                    </a:lnB>
                  </a:tcPr>
                </a:tc>
                <a:tc>
                  <a:txBody>
                    <a:bodyPr/>
                    <a:lstStyle/>
                    <a:p>
                      <a:pPr algn="l" fontAlgn="ctr"/>
                      <a:endParaRPr lang="ca-ES" sz="1600" b="0" i="0" u="none" strike="noStrike">
                        <a:solidFill>
                          <a:srgbClr val="000000"/>
                        </a:solidFill>
                        <a:latin typeface="Arial"/>
                      </a:endParaRPr>
                    </a:p>
                  </a:txBody>
                  <a:tcPr marL="75780" marR="0" marT="0" marB="0" anchor="ctr">
                    <a:lnL>
                      <a:noFill/>
                    </a:lnL>
                    <a:lnR>
                      <a:noFill/>
                    </a:lnR>
                    <a:lnT>
                      <a:noFill/>
                    </a:lnT>
                    <a:lnB>
                      <a:noFill/>
                    </a:lnB>
                  </a:tcPr>
                </a:tc>
                <a:tc>
                  <a:txBody>
                    <a:bodyPr/>
                    <a:lstStyle/>
                    <a:p>
                      <a:pPr algn="r" fontAlgn="ctr"/>
                      <a:endParaRPr lang="ca-ES" sz="1600" b="1" i="0" u="none" strike="noStrike">
                        <a:solidFill>
                          <a:srgbClr val="000000"/>
                        </a:solidFill>
                        <a:latin typeface="Arial"/>
                      </a:endParaRPr>
                    </a:p>
                  </a:txBody>
                  <a:tcPr marL="0" marR="7578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75780" marT="0" marB="0" anchor="ctr">
                    <a:lnL>
                      <a:noFill/>
                    </a:lnL>
                    <a:lnR>
                      <a:noFill/>
                    </a:lnR>
                    <a:lnT>
                      <a:noFill/>
                    </a:lnT>
                    <a:lnB>
                      <a:noFill/>
                    </a:lnB>
                  </a:tcPr>
                </a:tc>
              </a:tr>
              <a:tr h="409530">
                <a:tc>
                  <a:txBody>
                    <a:bodyPr/>
                    <a:lstStyle/>
                    <a:p>
                      <a:pPr algn="l" rtl="0" fontAlgn="ctr"/>
                      <a:r>
                        <a:rPr lang="ca-ES" sz="1600" b="1" i="0" u="none" strike="noStrike">
                          <a:solidFill>
                            <a:srgbClr val="000000"/>
                          </a:solidFill>
                          <a:latin typeface="Arial"/>
                        </a:rPr>
                        <a:t> </a:t>
                      </a:r>
                    </a:p>
                  </a:txBody>
                  <a:tcPr marL="75780" marR="0" marT="0" marB="0" anchor="ctr">
                    <a:lnL>
                      <a:noFill/>
                    </a:lnL>
                    <a:lnR>
                      <a:noFill/>
                    </a:lnR>
                    <a:lnT>
                      <a:noFill/>
                    </a:lnT>
                    <a:lnB>
                      <a:noFill/>
                    </a:lnB>
                    <a:solidFill>
                      <a:srgbClr val="FA6E00"/>
                    </a:solidFill>
                  </a:tcPr>
                </a:tc>
                <a:tc>
                  <a:txBody>
                    <a:bodyPr/>
                    <a:lstStyle/>
                    <a:p>
                      <a:pPr algn="r" rtl="0" fontAlgn="ctr"/>
                      <a:r>
                        <a:rPr lang="ca-ES" sz="1600" b="1" i="0" u="none" strike="noStrike">
                          <a:solidFill>
                            <a:srgbClr val="000000"/>
                          </a:solidFill>
                          <a:latin typeface="Arial"/>
                        </a:rPr>
                        <a:t> </a:t>
                      </a:r>
                    </a:p>
                  </a:txBody>
                  <a:tcPr marL="0" marR="75780" marT="0" marB="0" anchor="ctr">
                    <a:lnL>
                      <a:noFill/>
                    </a:lnL>
                    <a:lnR>
                      <a:noFill/>
                    </a:lnR>
                    <a:lnT>
                      <a:noFill/>
                    </a:lnT>
                    <a:lnB>
                      <a:noFill/>
                    </a:lnB>
                    <a:solidFill>
                      <a:srgbClr val="FA6E00"/>
                    </a:solidFill>
                  </a:tcPr>
                </a:tc>
                <a:tc>
                  <a:txBody>
                    <a:bodyPr/>
                    <a:lstStyle/>
                    <a:p>
                      <a:pPr algn="ctr" rtl="0" fontAlgn="ctr"/>
                      <a:r>
                        <a:rPr lang="ca-ES" sz="1600" b="1" i="0" u="none" strike="noStrike">
                          <a:solidFill>
                            <a:srgbClr val="000000"/>
                          </a:solidFill>
                          <a:latin typeface="Arial"/>
                        </a:rPr>
                        <a:t> </a:t>
                      </a:r>
                    </a:p>
                  </a:txBody>
                  <a:tcPr marL="0" marR="0" marT="0" marB="0" anchor="ctr">
                    <a:lnL>
                      <a:noFill/>
                    </a:lnL>
                    <a:lnR>
                      <a:noFill/>
                    </a:lnR>
                    <a:lnT>
                      <a:noFill/>
                    </a:lnT>
                    <a:lnB>
                      <a:noFill/>
                    </a:lnB>
                    <a:solidFill>
                      <a:srgbClr val="FA6E00"/>
                    </a:solidFill>
                  </a:tcPr>
                </a:tc>
                <a:tc>
                  <a:txBody>
                    <a:bodyPr/>
                    <a:lstStyle/>
                    <a:p>
                      <a:pPr algn="r" rtl="0" fontAlgn="ctr"/>
                      <a:r>
                        <a:rPr lang="ca-ES" sz="1600" b="1" i="0" u="none" strike="noStrike">
                          <a:solidFill>
                            <a:srgbClr val="000000"/>
                          </a:solidFill>
                          <a:latin typeface="Arial"/>
                        </a:rPr>
                        <a:t> </a:t>
                      </a:r>
                    </a:p>
                  </a:txBody>
                  <a:tcPr marL="0" marR="75780" marT="0" marB="0" anchor="ctr">
                    <a:lnL>
                      <a:noFill/>
                    </a:lnL>
                    <a:lnR>
                      <a:noFill/>
                    </a:lnR>
                    <a:lnT>
                      <a:noFill/>
                    </a:lnT>
                    <a:lnB>
                      <a:noFill/>
                    </a:lnB>
                    <a:solidFill>
                      <a:srgbClr val="FA6E00"/>
                    </a:solidFill>
                  </a:tcPr>
                </a:tc>
                <a:tc>
                  <a:txBody>
                    <a:bodyPr/>
                    <a:lstStyle/>
                    <a:p>
                      <a:pPr algn="r" rtl="0" fontAlgn="ctr"/>
                      <a:r>
                        <a:rPr lang="ca-ES" sz="1600" b="1" i="0" u="none" strike="noStrike">
                          <a:solidFill>
                            <a:srgbClr val="000000"/>
                          </a:solidFill>
                          <a:latin typeface="Arial"/>
                        </a:rPr>
                        <a:t> </a:t>
                      </a:r>
                    </a:p>
                  </a:txBody>
                  <a:tcPr marL="0" marR="75780" marT="0" marB="0" anchor="ctr">
                    <a:lnL>
                      <a:noFill/>
                    </a:lnL>
                    <a:lnR>
                      <a:noFill/>
                    </a:lnR>
                    <a:lnT>
                      <a:noFill/>
                    </a:lnT>
                    <a:lnB>
                      <a:noFill/>
                    </a:lnB>
                    <a:solidFill>
                      <a:srgbClr val="FA6E00"/>
                    </a:solidFill>
                  </a:tcPr>
                </a:tc>
                <a:tc>
                  <a:txBody>
                    <a:bodyPr/>
                    <a:lstStyle/>
                    <a:p>
                      <a:pPr algn="r" fontAlgn="ctr"/>
                      <a:r>
                        <a:rPr lang="ca-ES" sz="1600" b="1" i="0" u="none" strike="noStrike">
                          <a:solidFill>
                            <a:srgbClr val="000000"/>
                          </a:solidFill>
                          <a:latin typeface="Arial"/>
                        </a:rPr>
                        <a:t> </a:t>
                      </a:r>
                    </a:p>
                  </a:txBody>
                  <a:tcPr marL="0" marR="75780" marT="0" marB="0" anchor="ctr">
                    <a:lnL>
                      <a:noFill/>
                    </a:lnL>
                    <a:lnR>
                      <a:noFill/>
                    </a:lnR>
                    <a:lnT>
                      <a:noFill/>
                    </a:lnT>
                    <a:lnB>
                      <a:noFill/>
                    </a:lnB>
                    <a:solidFill>
                      <a:srgbClr val="FA6E00"/>
                    </a:solidFill>
                  </a:tcPr>
                </a:tc>
                <a:tc>
                  <a:txBody>
                    <a:bodyPr/>
                    <a:lstStyle/>
                    <a:p>
                      <a:pPr algn="r" fontAlgn="ctr"/>
                      <a:r>
                        <a:rPr lang="ca-ES" sz="1600" b="1" i="0" u="none" strike="noStrike" dirty="0">
                          <a:solidFill>
                            <a:srgbClr val="000000"/>
                          </a:solidFill>
                          <a:latin typeface="Arial"/>
                        </a:rPr>
                        <a:t> </a:t>
                      </a:r>
                    </a:p>
                  </a:txBody>
                  <a:tcPr marL="0" marR="75780" marT="0" marB="0" anchor="ctr">
                    <a:lnL>
                      <a:noFill/>
                    </a:lnL>
                    <a:lnR>
                      <a:noFill/>
                    </a:lnR>
                    <a:lnT>
                      <a:noFill/>
                    </a:lnT>
                    <a:lnB>
                      <a:noFill/>
                    </a:lnB>
                    <a:solidFill>
                      <a:srgbClr val="FA6E00"/>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198128" y="1080331"/>
            <a:ext cx="10495272" cy="1008112"/>
          </a:xfrm>
          <a:prstGeom prst="rect">
            <a:avLst/>
          </a:prstGeom>
          <a:noFill/>
          <a:ln>
            <a:miter lim="800000"/>
            <a:headEnd/>
            <a:tailEnd/>
          </a:ln>
        </p:spPr>
        <p:txBody>
          <a:bodyPr vert="horz" wrap="square" lIns="87272" tIns="43637" rIns="87272" bIns="43637" numCol="1" anchor="t" anchorCtr="0" compatLnSpc="1">
            <a:prstTxWarp prst="textNoShape">
              <a:avLst/>
            </a:prstTxWarp>
          </a:bodyPr>
          <a:lstStyle/>
          <a:p>
            <a:pPr marL="0" marR="0" lvl="0" indent="0" algn="l" defTabSz="1042988" rtl="0" eaLnBrk="1" fontAlgn="base" latinLnBrk="0" hangingPunct="1">
              <a:lnSpc>
                <a:spcPct val="100000"/>
              </a:lnSpc>
              <a:spcBef>
                <a:spcPct val="0"/>
              </a:spcBef>
              <a:spcAft>
                <a:spcPct val="0"/>
              </a:spcAft>
              <a:buClrTx/>
              <a:buSzTx/>
              <a:buFontTx/>
              <a:buNone/>
              <a:tabLst/>
              <a:defRPr/>
            </a:pPr>
            <a:r>
              <a:rPr kumimoji="0" lang="ca-ES" sz="2400" b="1" i="0" u="none" strike="noStrike" kern="0" cap="none" spc="0" normalizeH="0" baseline="0" noProof="0" dirty="0" smtClean="0">
                <a:ln>
                  <a:noFill/>
                </a:ln>
                <a:effectLst/>
                <a:uLnTx/>
                <a:uFillTx/>
                <a:latin typeface="+mj-lt"/>
                <a:ea typeface="+mj-ea"/>
                <a:cs typeface="+mj-cs"/>
              </a:rPr>
              <a:t>Reducció de la despesa no financera amb</a:t>
            </a:r>
            <a:r>
              <a:rPr kumimoji="0" lang="ca-ES" sz="2400" b="1" i="0" u="none" strike="noStrike" kern="0" cap="none" spc="0" normalizeH="0" noProof="0" dirty="0" smtClean="0">
                <a:ln>
                  <a:noFill/>
                </a:ln>
                <a:effectLst/>
                <a:uLnTx/>
                <a:uFillTx/>
                <a:latin typeface="+mj-lt"/>
                <a:ea typeface="+mj-ea"/>
                <a:cs typeface="+mj-cs"/>
              </a:rPr>
              <a:t> càrrec a recursos generals (</a:t>
            </a:r>
            <a:r>
              <a:rPr kumimoji="0" lang="ca-ES" sz="2400" b="1" i="0" u="none" strike="noStrike" kern="0" cap="none" spc="0" normalizeH="0" baseline="0" noProof="0" dirty="0" smtClean="0">
                <a:ln>
                  <a:noFill/>
                </a:ln>
                <a:effectLst/>
                <a:uLnTx/>
                <a:uFillTx/>
                <a:latin typeface="+mj-lt"/>
                <a:ea typeface="+mj-ea"/>
                <a:cs typeface="+mj-cs"/>
              </a:rPr>
              <a:t>sense interessos) 2010-2014</a:t>
            </a:r>
          </a:p>
        </p:txBody>
      </p:sp>
      <p:sp>
        <p:nvSpPr>
          <p:cNvPr id="4"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7" name="Rectangle 3"/>
          <p:cNvSpPr>
            <a:spLocks noChangeArrowheads="1"/>
          </p:cNvSpPr>
          <p:nvPr/>
        </p:nvSpPr>
        <p:spPr bwMode="auto">
          <a:xfrm>
            <a:off x="306140" y="1944427"/>
            <a:ext cx="985766" cy="272792"/>
          </a:xfrm>
          <a:prstGeom prst="rect">
            <a:avLst/>
          </a:prstGeom>
          <a:noFill/>
          <a:ln w="9525">
            <a:noFill/>
            <a:miter lim="800000"/>
            <a:headEnd/>
            <a:tailEnd/>
          </a:ln>
        </p:spPr>
        <p:txBody>
          <a:bodyPr wrap="none" lIns="87272" tIns="43637" rIns="87272" bIns="43637" anchor="ctr">
            <a:spAutoFit/>
          </a:bodyPr>
          <a:lstStyle/>
          <a:p>
            <a:pPr defTabSz="1042988"/>
            <a:r>
              <a:rPr lang="fr-FR" sz="1200" dirty="0" smtClean="0">
                <a:solidFill>
                  <a:schemeClr val="tx2"/>
                </a:solidFill>
                <a:latin typeface="Arial Narrow" pitchFamily="34" charset="0"/>
              </a:rPr>
              <a:t>Imports en </a:t>
            </a:r>
            <a:r>
              <a:rPr lang="fr-FR" sz="1200" dirty="0">
                <a:solidFill>
                  <a:schemeClr val="tx2"/>
                </a:solidFill>
                <a:latin typeface="Arial Narrow" pitchFamily="34" charset="0"/>
              </a:rPr>
              <a:t>M€</a:t>
            </a:r>
            <a:endParaRPr lang="ca-ES" sz="1200" dirty="0">
              <a:solidFill>
                <a:schemeClr val="tx2"/>
              </a:solidFill>
              <a:latin typeface="Arial Narrow" pitchFamily="34" charset="0"/>
            </a:endParaRPr>
          </a:p>
        </p:txBody>
      </p:sp>
      <p:graphicFrame>
        <p:nvGraphicFramePr>
          <p:cNvPr id="8" name="7 Tabla"/>
          <p:cNvGraphicFramePr>
            <a:graphicFrameLocks noGrp="1"/>
          </p:cNvGraphicFramePr>
          <p:nvPr/>
        </p:nvGraphicFramePr>
        <p:xfrm>
          <a:off x="0" y="2556493"/>
          <a:ext cx="10693400" cy="2700301"/>
        </p:xfrm>
        <a:graphic>
          <a:graphicData uri="http://schemas.openxmlformats.org/drawingml/2006/table">
            <a:tbl>
              <a:tblPr/>
              <a:tblGrid>
                <a:gridCol w="346033"/>
                <a:gridCol w="6017141"/>
                <a:gridCol w="1369716"/>
                <a:gridCol w="1364911"/>
                <a:gridCol w="1134221"/>
                <a:gridCol w="461378"/>
              </a:tblGrid>
              <a:tr h="450050">
                <a:tc>
                  <a:txBody>
                    <a:bodyPr/>
                    <a:lstStyle/>
                    <a:p>
                      <a:pPr algn="l" fontAlgn="b"/>
                      <a:r>
                        <a:rPr lang="ca-ES" sz="1600" b="1" i="0" u="none" strike="noStrike" dirty="0">
                          <a:solidFill>
                            <a:srgbClr val="000000"/>
                          </a:solidFill>
                          <a:latin typeface="Arial"/>
                        </a:rPr>
                        <a:t> </a:t>
                      </a:r>
                    </a:p>
                  </a:txBody>
                  <a:tcPr marL="0" marR="0" marT="0" marB="0" anchor="b">
                    <a:lnL>
                      <a:noFill/>
                    </a:lnL>
                    <a:lnR>
                      <a:noFill/>
                    </a:lnR>
                    <a:lnT>
                      <a:noFill/>
                    </a:lnT>
                    <a:lnB>
                      <a:noFill/>
                    </a:lnB>
                    <a:solidFill>
                      <a:srgbClr val="FA6E00"/>
                    </a:solidFill>
                  </a:tcPr>
                </a:tc>
                <a:tc>
                  <a:txBody>
                    <a:bodyPr/>
                    <a:lstStyle/>
                    <a:p>
                      <a:pPr algn="l" fontAlgn="b"/>
                      <a:r>
                        <a:rPr lang="ca-ES" sz="1600" b="1" i="0" u="none" strike="noStrike">
                          <a:solidFill>
                            <a:srgbClr val="000000"/>
                          </a:solidFill>
                          <a:latin typeface="Arial"/>
                        </a:rPr>
                        <a:t> </a:t>
                      </a:r>
                    </a:p>
                  </a:txBody>
                  <a:tcPr marL="0" marR="0" marT="0" marB="0" anchor="b">
                    <a:lnL>
                      <a:noFill/>
                    </a:lnL>
                    <a:lnR>
                      <a:noFill/>
                    </a:lnR>
                    <a:lnT>
                      <a:noFill/>
                    </a:lnT>
                    <a:lnB>
                      <a:noFill/>
                    </a:lnB>
                    <a:solidFill>
                      <a:srgbClr val="FA6E00"/>
                    </a:solidFill>
                  </a:tcPr>
                </a:tc>
                <a:tc>
                  <a:txBody>
                    <a:bodyPr/>
                    <a:lstStyle/>
                    <a:p>
                      <a:pPr algn="ctr" fontAlgn="ctr"/>
                      <a:r>
                        <a:rPr lang="ca-ES" sz="1600" b="1" i="0" u="none" strike="noStrike">
                          <a:solidFill>
                            <a:srgbClr val="000000"/>
                          </a:solidFill>
                          <a:latin typeface="Arial"/>
                        </a:rPr>
                        <a:t>Liquidació</a:t>
                      </a:r>
                    </a:p>
                  </a:txBody>
                  <a:tcPr marL="0" marR="0" marT="0" marB="0" anchor="ctr">
                    <a:lnL>
                      <a:noFill/>
                    </a:lnL>
                    <a:lnR>
                      <a:noFill/>
                    </a:lnR>
                    <a:lnT>
                      <a:noFill/>
                    </a:lnT>
                    <a:lnB>
                      <a:noFill/>
                    </a:lnB>
                    <a:solidFill>
                      <a:srgbClr val="FA6E00"/>
                    </a:solidFill>
                  </a:tcPr>
                </a:tc>
                <a:tc>
                  <a:txBody>
                    <a:bodyPr/>
                    <a:lstStyle/>
                    <a:p>
                      <a:pPr algn="ctr" fontAlgn="ctr"/>
                      <a:r>
                        <a:rPr lang="ca-ES" sz="1600" b="1" i="0" u="none" strike="noStrike">
                          <a:solidFill>
                            <a:srgbClr val="000000"/>
                          </a:solidFill>
                          <a:latin typeface="Arial"/>
                        </a:rPr>
                        <a:t>Pressupost</a:t>
                      </a:r>
                    </a:p>
                  </a:txBody>
                  <a:tcPr marL="0" marR="0" marT="0" marB="0" anchor="ctr">
                    <a:lnL>
                      <a:noFill/>
                    </a:lnL>
                    <a:lnR>
                      <a:noFill/>
                    </a:lnR>
                    <a:lnT>
                      <a:noFill/>
                    </a:lnT>
                    <a:lnB>
                      <a:noFill/>
                    </a:lnB>
                    <a:solidFill>
                      <a:srgbClr val="FA6E00"/>
                    </a:solidFill>
                  </a:tcPr>
                </a:tc>
                <a:tc>
                  <a:txBody>
                    <a:bodyPr/>
                    <a:lstStyle/>
                    <a:p>
                      <a:pPr algn="ctr" fontAlgn="ctr"/>
                      <a:r>
                        <a:rPr lang="ca-ES" sz="1600" b="1" i="0" u="none" strike="noStrike" dirty="0" smtClean="0">
                          <a:solidFill>
                            <a:srgbClr val="000000"/>
                          </a:solidFill>
                          <a:latin typeface="Arial"/>
                        </a:rPr>
                        <a:t>% Var</a:t>
                      </a:r>
                      <a:r>
                        <a:rPr lang="ca-ES" sz="1600" b="1" i="0" u="none" strike="noStrike" dirty="0">
                          <a:solidFill>
                            <a:srgbClr val="000000"/>
                          </a:solidFill>
                          <a:latin typeface="Arial"/>
                        </a:rPr>
                        <a:t>.</a:t>
                      </a:r>
                    </a:p>
                  </a:txBody>
                  <a:tcPr marL="0" marR="0" marT="0" marB="0" anchor="ctr">
                    <a:lnL>
                      <a:noFill/>
                    </a:lnL>
                    <a:lnR>
                      <a:noFill/>
                    </a:lnR>
                    <a:lnT>
                      <a:noFill/>
                    </a:lnT>
                    <a:lnB>
                      <a:noFill/>
                    </a:lnB>
                    <a:solidFill>
                      <a:srgbClr val="FA6E00"/>
                    </a:solidFill>
                  </a:tcPr>
                </a:tc>
                <a:tc>
                  <a:txBody>
                    <a:bodyPr/>
                    <a:lstStyle/>
                    <a:p>
                      <a:pPr algn="l" fontAlgn="b"/>
                      <a:r>
                        <a:rPr lang="ca-ES" sz="1600" b="1" i="0" u="none" strike="noStrike">
                          <a:solidFill>
                            <a:srgbClr val="000000"/>
                          </a:solidFill>
                          <a:latin typeface="Arial"/>
                        </a:rPr>
                        <a:t> </a:t>
                      </a:r>
                    </a:p>
                  </a:txBody>
                  <a:tcPr marL="0" marR="0" marT="0" marB="0" anchor="b">
                    <a:lnL>
                      <a:noFill/>
                    </a:lnL>
                    <a:lnR>
                      <a:noFill/>
                    </a:lnR>
                    <a:lnT>
                      <a:noFill/>
                    </a:lnT>
                    <a:lnB>
                      <a:noFill/>
                    </a:lnB>
                    <a:solidFill>
                      <a:srgbClr val="FA6E00"/>
                    </a:solidFill>
                  </a:tcPr>
                </a:tc>
              </a:tr>
              <a:tr h="450050">
                <a:tc>
                  <a:txBody>
                    <a:bodyPr/>
                    <a:lstStyle/>
                    <a:p>
                      <a:pPr algn="l" fontAlgn="b"/>
                      <a:r>
                        <a:rPr lang="ca-ES" sz="1600" b="1" i="0" u="none" strike="noStrike">
                          <a:solidFill>
                            <a:srgbClr val="000000"/>
                          </a:solidFill>
                          <a:latin typeface="Arial"/>
                        </a:rPr>
                        <a:t> </a:t>
                      </a:r>
                    </a:p>
                  </a:txBody>
                  <a:tcPr marL="0" marR="0" marT="0" marB="0" anchor="b">
                    <a:lnL>
                      <a:noFill/>
                    </a:lnL>
                    <a:lnR>
                      <a:noFill/>
                    </a:lnR>
                    <a:lnT>
                      <a:noFill/>
                    </a:lnT>
                    <a:lnB>
                      <a:noFill/>
                    </a:lnB>
                    <a:solidFill>
                      <a:srgbClr val="FA6E00"/>
                    </a:solidFill>
                  </a:tcPr>
                </a:tc>
                <a:tc>
                  <a:txBody>
                    <a:bodyPr/>
                    <a:lstStyle/>
                    <a:p>
                      <a:pPr algn="l" fontAlgn="b"/>
                      <a:r>
                        <a:rPr lang="ca-ES" sz="1600" b="1" i="0" u="none" strike="noStrike">
                          <a:solidFill>
                            <a:srgbClr val="000000"/>
                          </a:solidFill>
                          <a:latin typeface="Arial"/>
                        </a:rPr>
                        <a:t> </a:t>
                      </a:r>
                    </a:p>
                  </a:txBody>
                  <a:tcPr marL="0" marR="0" marT="0" marB="0" anchor="b">
                    <a:lnL>
                      <a:noFill/>
                    </a:lnL>
                    <a:lnR>
                      <a:noFill/>
                    </a:lnR>
                    <a:lnT>
                      <a:noFill/>
                    </a:lnT>
                    <a:lnB>
                      <a:noFill/>
                    </a:lnB>
                    <a:solidFill>
                      <a:srgbClr val="FA6E00"/>
                    </a:solidFill>
                  </a:tcPr>
                </a:tc>
                <a:tc>
                  <a:txBody>
                    <a:bodyPr/>
                    <a:lstStyle/>
                    <a:p>
                      <a:pPr algn="ctr" fontAlgn="ctr"/>
                      <a:r>
                        <a:rPr lang="ca-ES" sz="1600" b="1" i="0" u="none" strike="noStrike">
                          <a:solidFill>
                            <a:srgbClr val="000000"/>
                          </a:solidFill>
                          <a:latin typeface="Arial"/>
                        </a:rPr>
                        <a:t>2010</a:t>
                      </a:r>
                    </a:p>
                  </a:txBody>
                  <a:tcPr marL="0" marR="0" marT="0" marB="0" anchor="ctr">
                    <a:lnL>
                      <a:noFill/>
                    </a:lnL>
                    <a:lnR>
                      <a:noFill/>
                    </a:lnR>
                    <a:lnT>
                      <a:noFill/>
                    </a:lnT>
                    <a:lnB>
                      <a:noFill/>
                    </a:lnB>
                    <a:solidFill>
                      <a:srgbClr val="FA6E00"/>
                    </a:solidFill>
                  </a:tcPr>
                </a:tc>
                <a:tc>
                  <a:txBody>
                    <a:bodyPr/>
                    <a:lstStyle/>
                    <a:p>
                      <a:pPr algn="ctr" fontAlgn="ctr"/>
                      <a:r>
                        <a:rPr lang="ca-ES" sz="1600" b="1" i="0" u="none" strike="noStrike">
                          <a:solidFill>
                            <a:srgbClr val="000000"/>
                          </a:solidFill>
                          <a:latin typeface="Arial"/>
                        </a:rPr>
                        <a:t>2014</a:t>
                      </a:r>
                    </a:p>
                  </a:txBody>
                  <a:tcPr marL="0" marR="0" marT="0" marB="0" anchor="ctr">
                    <a:lnL>
                      <a:noFill/>
                    </a:lnL>
                    <a:lnR>
                      <a:noFill/>
                    </a:lnR>
                    <a:lnT>
                      <a:noFill/>
                    </a:lnT>
                    <a:lnB>
                      <a:noFill/>
                    </a:lnB>
                    <a:solidFill>
                      <a:srgbClr val="FA6E00"/>
                    </a:solidFill>
                  </a:tcPr>
                </a:tc>
                <a:tc>
                  <a:txBody>
                    <a:bodyPr/>
                    <a:lstStyle/>
                    <a:p>
                      <a:pPr algn="ctr" fontAlgn="ctr"/>
                      <a:r>
                        <a:rPr lang="ca-ES" sz="1600" b="1" i="0" u="none" strike="noStrike">
                          <a:solidFill>
                            <a:srgbClr val="000000"/>
                          </a:solidFill>
                          <a:latin typeface="Arial"/>
                        </a:rPr>
                        <a:t>2014/2010</a:t>
                      </a:r>
                    </a:p>
                  </a:txBody>
                  <a:tcPr marL="0" marR="0" marT="0" marB="0" anchor="ctr">
                    <a:lnL>
                      <a:noFill/>
                    </a:lnL>
                    <a:lnR>
                      <a:noFill/>
                    </a:lnR>
                    <a:lnT>
                      <a:noFill/>
                    </a:lnT>
                    <a:lnB>
                      <a:noFill/>
                    </a:lnB>
                    <a:solidFill>
                      <a:srgbClr val="FA6E00"/>
                    </a:solidFill>
                  </a:tcPr>
                </a:tc>
                <a:tc>
                  <a:txBody>
                    <a:bodyPr/>
                    <a:lstStyle/>
                    <a:p>
                      <a:pPr algn="l" fontAlgn="b"/>
                      <a:r>
                        <a:rPr lang="ca-ES" sz="1600" b="1" i="0" u="none" strike="noStrike">
                          <a:solidFill>
                            <a:srgbClr val="000000"/>
                          </a:solidFill>
                          <a:latin typeface="Arial"/>
                        </a:rPr>
                        <a:t> </a:t>
                      </a:r>
                    </a:p>
                  </a:txBody>
                  <a:tcPr marL="0" marR="0" marT="0" marB="0" anchor="b">
                    <a:lnL>
                      <a:noFill/>
                    </a:lnL>
                    <a:lnR>
                      <a:noFill/>
                    </a:lnR>
                    <a:lnT>
                      <a:noFill/>
                    </a:lnT>
                    <a:lnB>
                      <a:noFill/>
                    </a:lnB>
                    <a:solidFill>
                      <a:srgbClr val="FA6E00"/>
                    </a:solidFill>
                  </a:tcPr>
                </a:tc>
              </a:tr>
              <a:tr h="450050">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ctr"/>
                      <a:r>
                        <a:rPr lang="ca-ES" sz="1600" b="0" i="0" u="none" strike="noStrike">
                          <a:solidFill>
                            <a:srgbClr val="000000"/>
                          </a:solidFill>
                          <a:latin typeface="Arial"/>
                        </a:rPr>
                        <a:t>Despesa no financera amb càrrec a recursos generals </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27.028,8</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22.449,7</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-16,9</a:t>
                      </a:r>
                    </a:p>
                  </a:txBody>
                  <a:tcPr marL="0" marR="0" marT="0" marB="0" anchor="ctr">
                    <a:lnL>
                      <a:noFill/>
                    </a:lnL>
                    <a:lnR>
                      <a:noFill/>
                    </a:lnR>
                    <a:lnT>
                      <a:noFill/>
                    </a:lnT>
                    <a:lnB>
                      <a:noFill/>
                    </a:lnB>
                  </a:tcPr>
                </a:tc>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r>
              <a:tr h="450050">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ctr"/>
                      <a:r>
                        <a:rPr lang="ca-ES" sz="1600" b="0" i="0" u="none" strike="noStrike">
                          <a:solidFill>
                            <a:srgbClr val="000000"/>
                          </a:solidFill>
                          <a:latin typeface="Arial"/>
                        </a:rPr>
                        <a:t>Interessos del deute</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919,2</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2.077,0</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126,0</a:t>
                      </a:r>
                    </a:p>
                  </a:txBody>
                  <a:tcPr marL="0" marR="0" marT="0" marB="0" anchor="ctr">
                    <a:lnL>
                      <a:noFill/>
                    </a:lnL>
                    <a:lnR>
                      <a:noFill/>
                    </a:lnR>
                    <a:lnT>
                      <a:noFill/>
                    </a:lnT>
                    <a:lnB>
                      <a:noFill/>
                    </a:lnB>
                  </a:tcPr>
                </a:tc>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r>
              <a:tr h="900101">
                <a:tc>
                  <a:txBody>
                    <a:bodyPr/>
                    <a:lstStyle/>
                    <a:p>
                      <a:pPr algn="l" fontAlgn="b"/>
                      <a:r>
                        <a:rPr lang="ca-ES" sz="1600" b="0" i="0" u="none" strike="noStrike">
                          <a:solidFill>
                            <a:srgbClr val="000000"/>
                          </a:solidFill>
                          <a:latin typeface="Arial"/>
                        </a:rPr>
                        <a:t> </a:t>
                      </a:r>
                    </a:p>
                  </a:txBody>
                  <a:tcPr marL="0" marR="0" marT="0" marB="0" anchor="b">
                    <a:lnL>
                      <a:noFill/>
                    </a:lnL>
                    <a:lnR>
                      <a:noFill/>
                    </a:lnR>
                    <a:lnT>
                      <a:noFill/>
                    </a:lnT>
                    <a:lnB>
                      <a:noFill/>
                    </a:lnB>
                    <a:solidFill>
                      <a:srgbClr val="DEDEDE"/>
                    </a:solidFill>
                  </a:tcPr>
                </a:tc>
                <a:tc>
                  <a:txBody>
                    <a:bodyPr/>
                    <a:lstStyle/>
                    <a:p>
                      <a:pPr algn="l" fontAlgn="ctr"/>
                      <a:r>
                        <a:rPr lang="pt-BR" sz="1600" b="1" i="0" u="none" strike="noStrike">
                          <a:solidFill>
                            <a:srgbClr val="000000"/>
                          </a:solidFill>
                          <a:latin typeface="Arial"/>
                        </a:rPr>
                        <a:t>Despesa no financera amb càrrec a recursos generals sense interessos </a:t>
                      </a:r>
                    </a:p>
                  </a:txBody>
                  <a:tcPr marL="0" marR="0" marT="0" marB="0" anchor="ctr">
                    <a:lnL>
                      <a:noFill/>
                    </a:lnL>
                    <a:lnR>
                      <a:noFill/>
                    </a:lnR>
                    <a:lnT>
                      <a:noFill/>
                    </a:lnT>
                    <a:lnB>
                      <a:noFill/>
                    </a:lnB>
                    <a:solidFill>
                      <a:srgbClr val="DEDEDE"/>
                    </a:solidFill>
                  </a:tcPr>
                </a:tc>
                <a:tc>
                  <a:txBody>
                    <a:bodyPr/>
                    <a:lstStyle/>
                    <a:p>
                      <a:pPr algn="r" fontAlgn="ctr"/>
                      <a:r>
                        <a:rPr lang="ca-ES" sz="1600" b="1" i="0" u="none" strike="noStrike">
                          <a:solidFill>
                            <a:srgbClr val="000000"/>
                          </a:solidFill>
                          <a:latin typeface="Arial"/>
                        </a:rPr>
                        <a:t>26.109,6</a:t>
                      </a:r>
                    </a:p>
                  </a:txBody>
                  <a:tcPr marL="0" marR="0" marT="0" marB="0" anchor="ctr">
                    <a:lnL>
                      <a:noFill/>
                    </a:lnL>
                    <a:lnR>
                      <a:noFill/>
                    </a:lnR>
                    <a:lnT>
                      <a:noFill/>
                    </a:lnT>
                    <a:lnB>
                      <a:noFill/>
                    </a:lnB>
                    <a:solidFill>
                      <a:srgbClr val="DEDEDE"/>
                    </a:solidFill>
                  </a:tcPr>
                </a:tc>
                <a:tc>
                  <a:txBody>
                    <a:bodyPr/>
                    <a:lstStyle/>
                    <a:p>
                      <a:pPr algn="r" fontAlgn="ctr"/>
                      <a:r>
                        <a:rPr lang="ca-ES" sz="1600" b="1" i="0" u="none" strike="noStrike">
                          <a:solidFill>
                            <a:srgbClr val="000000"/>
                          </a:solidFill>
                          <a:latin typeface="Arial"/>
                        </a:rPr>
                        <a:t>20.372,7</a:t>
                      </a:r>
                    </a:p>
                  </a:txBody>
                  <a:tcPr marL="0" marR="0" marT="0" marB="0" anchor="ctr">
                    <a:lnL>
                      <a:noFill/>
                    </a:lnL>
                    <a:lnR>
                      <a:noFill/>
                    </a:lnR>
                    <a:lnT>
                      <a:noFill/>
                    </a:lnT>
                    <a:lnB>
                      <a:noFill/>
                    </a:lnB>
                    <a:solidFill>
                      <a:srgbClr val="DEDEDE"/>
                    </a:solidFill>
                  </a:tcPr>
                </a:tc>
                <a:tc>
                  <a:txBody>
                    <a:bodyPr/>
                    <a:lstStyle/>
                    <a:p>
                      <a:pPr algn="r" fontAlgn="ctr"/>
                      <a:r>
                        <a:rPr lang="ca-ES" sz="1600" b="1" i="0" u="none" strike="noStrike">
                          <a:solidFill>
                            <a:srgbClr val="000000"/>
                          </a:solidFill>
                          <a:latin typeface="Arial"/>
                        </a:rPr>
                        <a:t>-22,0</a:t>
                      </a:r>
                    </a:p>
                  </a:txBody>
                  <a:tcPr marL="0" marR="0" marT="0" marB="0" anchor="ctr">
                    <a:lnL>
                      <a:noFill/>
                    </a:lnL>
                    <a:lnR>
                      <a:noFill/>
                    </a:lnR>
                    <a:lnT>
                      <a:noFill/>
                    </a:lnT>
                    <a:lnB>
                      <a:noFill/>
                    </a:lnB>
                    <a:solidFill>
                      <a:srgbClr val="DEDEDE"/>
                    </a:solidFill>
                  </a:tcPr>
                </a:tc>
                <a:tc>
                  <a:txBody>
                    <a:bodyPr/>
                    <a:lstStyle/>
                    <a:p>
                      <a:pPr algn="l" fontAlgn="b"/>
                      <a:r>
                        <a:rPr lang="ca-ES" sz="1600" b="0" i="0" u="none" strike="noStrike" dirty="0">
                          <a:solidFill>
                            <a:srgbClr val="000000"/>
                          </a:solidFill>
                          <a:latin typeface="Arial"/>
                        </a:rPr>
                        <a:t> </a:t>
                      </a:r>
                    </a:p>
                  </a:txBody>
                  <a:tcPr marL="0" marR="0" marT="0" marB="0" anchor="b">
                    <a:lnL>
                      <a:noFill/>
                    </a:lnL>
                    <a:lnR>
                      <a:noFill/>
                    </a:lnR>
                    <a:lnT>
                      <a:noFill/>
                    </a:lnT>
                    <a:lnB>
                      <a:noFill/>
                    </a:lnB>
                    <a:solidFill>
                      <a:srgbClr val="DEDEDE"/>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bwMode="auto">
          <a:xfrm>
            <a:off x="198128" y="972319"/>
            <a:ext cx="10495272" cy="540060"/>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400" b="1" dirty="0" smtClean="0">
                <a:solidFill>
                  <a:schemeClr val="tx1"/>
                </a:solidFill>
              </a:rPr>
              <a:t>Evolució de les despeses en interessos</a:t>
            </a:r>
            <a:r>
              <a:rPr lang="ca-ES" sz="1600" b="1" baseline="30000" dirty="0" smtClean="0">
                <a:solidFill>
                  <a:schemeClr val="tx1"/>
                </a:solidFill>
              </a:rPr>
              <a:t/>
            </a:r>
            <a:br>
              <a:rPr lang="ca-ES" sz="1600" b="1" baseline="30000" dirty="0" smtClean="0">
                <a:solidFill>
                  <a:schemeClr val="tx1"/>
                </a:solidFill>
              </a:rPr>
            </a:br>
            <a:endParaRPr lang="ca-ES" sz="2000" b="1" baseline="30000" dirty="0" smtClean="0">
              <a:solidFill>
                <a:schemeClr val="tx1"/>
              </a:solidFill>
            </a:endParaRPr>
          </a:p>
        </p:txBody>
      </p:sp>
      <p:sp>
        <p:nvSpPr>
          <p:cNvPr id="39938" name="Rectangle 3"/>
          <p:cNvSpPr>
            <a:spLocks noChangeArrowheads="1"/>
          </p:cNvSpPr>
          <p:nvPr/>
        </p:nvSpPr>
        <p:spPr bwMode="auto">
          <a:xfrm>
            <a:off x="306140" y="1548383"/>
            <a:ext cx="1008311" cy="272792"/>
          </a:xfrm>
          <a:prstGeom prst="rect">
            <a:avLst/>
          </a:prstGeom>
          <a:noFill/>
          <a:ln w="9525">
            <a:noFill/>
            <a:miter lim="800000"/>
            <a:headEnd/>
            <a:tailEnd/>
          </a:ln>
        </p:spPr>
        <p:txBody>
          <a:bodyPr wrap="square" lIns="87272" tIns="43637" rIns="87272" bIns="43637" anchor="ctr">
            <a:spAutoFit/>
          </a:bodyPr>
          <a:lstStyle/>
          <a:p>
            <a:pPr defTabSz="1042988"/>
            <a:r>
              <a:rPr lang="ca-ES" sz="1200" dirty="0">
                <a:solidFill>
                  <a:schemeClr val="tx2"/>
                </a:solidFill>
                <a:latin typeface="Arial Narrow" pitchFamily="34" charset="0"/>
              </a:rPr>
              <a:t>Imports en M</a:t>
            </a:r>
            <a:r>
              <a:rPr lang="ca-ES" sz="1200" dirty="0" smtClean="0">
                <a:solidFill>
                  <a:schemeClr val="tx2"/>
                </a:solidFill>
                <a:latin typeface="Arial Narrow" pitchFamily="34" charset="0"/>
              </a:rPr>
              <a:t>€</a:t>
            </a:r>
            <a:endParaRPr lang="ca-ES" sz="1200" dirty="0">
              <a:solidFill>
                <a:schemeClr val="tx2"/>
              </a:solidFill>
              <a:latin typeface="Arial Narrow" pitchFamily="34" charset="0"/>
            </a:endParaRPr>
          </a:p>
        </p:txBody>
      </p:sp>
      <p:sp>
        <p:nvSpPr>
          <p:cNvPr id="39939" name="Text Box 5"/>
          <p:cNvSpPr txBox="1">
            <a:spLocks noChangeArrowheads="1"/>
          </p:cNvSpPr>
          <p:nvPr/>
        </p:nvSpPr>
        <p:spPr bwMode="auto">
          <a:xfrm>
            <a:off x="273050" y="6781027"/>
            <a:ext cx="4073525" cy="180716"/>
          </a:xfrm>
          <a:prstGeom prst="rect">
            <a:avLst/>
          </a:prstGeom>
          <a:noFill/>
          <a:ln w="9525" algn="ctr">
            <a:noFill/>
            <a:miter lim="800000"/>
            <a:headEnd/>
            <a:tailEnd/>
          </a:ln>
        </p:spPr>
        <p:txBody>
          <a:bodyPr lIns="87272" tIns="43637" rIns="87272" bIns="43637">
            <a:spAutoFit/>
          </a:bodyPr>
          <a:lstStyle/>
          <a:p>
            <a:pPr defTabSz="873125">
              <a:lnSpc>
                <a:spcPct val="75000"/>
              </a:lnSpc>
              <a:spcBef>
                <a:spcPct val="50000"/>
              </a:spcBef>
            </a:pPr>
            <a:r>
              <a:rPr lang="ca-ES" sz="800" dirty="0" smtClean="0"/>
              <a:t> </a:t>
            </a:r>
            <a:endParaRPr lang="ca-ES" sz="800" dirty="0"/>
          </a:p>
        </p:txBody>
      </p:sp>
      <p:sp>
        <p:nvSpPr>
          <p:cNvPr id="9"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graphicFrame>
        <p:nvGraphicFramePr>
          <p:cNvPr id="14" name="13 Tabla"/>
          <p:cNvGraphicFramePr>
            <a:graphicFrameLocks noGrp="1"/>
          </p:cNvGraphicFramePr>
          <p:nvPr/>
        </p:nvGraphicFramePr>
        <p:xfrm>
          <a:off x="522164" y="6696955"/>
          <a:ext cx="8532948" cy="180975"/>
        </p:xfrm>
        <a:graphic>
          <a:graphicData uri="http://schemas.openxmlformats.org/drawingml/2006/table">
            <a:tbl>
              <a:tblPr/>
              <a:tblGrid>
                <a:gridCol w="7280823"/>
                <a:gridCol w="1252125"/>
              </a:tblGrid>
              <a:tr h="180975">
                <a:tc>
                  <a:txBody>
                    <a:bodyPr/>
                    <a:lstStyle/>
                    <a:p>
                      <a:pPr algn="l" rtl="0" fontAlgn="b"/>
                      <a:r>
                        <a:rPr lang="ca-ES" sz="1000" b="0" i="0" u="none" strike="noStrike">
                          <a:solidFill>
                            <a:srgbClr val="000000"/>
                          </a:solidFill>
                          <a:latin typeface="Arial"/>
                        </a:rPr>
                        <a:t>Font: Pressupostos de la Generalitat de Catalunya i IGAE</a:t>
                      </a:r>
                    </a:p>
                  </a:txBody>
                  <a:tcPr marL="0" marR="0" marT="0" marB="0" anchor="b">
                    <a:lnL>
                      <a:noFill/>
                    </a:lnL>
                    <a:lnR>
                      <a:noFill/>
                    </a:lnR>
                    <a:lnT>
                      <a:noFill/>
                    </a:lnT>
                    <a:lnB>
                      <a:noFill/>
                    </a:lnB>
                  </a:tcPr>
                </a:tc>
                <a:tc>
                  <a:txBody>
                    <a:bodyPr/>
                    <a:lstStyle/>
                    <a:p>
                      <a:pPr algn="l" fontAlgn="b"/>
                      <a:endParaRPr lang="ca-ES" sz="1000" b="0" i="0" u="none" strike="noStrike" dirty="0">
                        <a:solidFill>
                          <a:srgbClr val="000000"/>
                        </a:solidFill>
                        <a:latin typeface="Arial"/>
                      </a:endParaRPr>
                    </a:p>
                  </a:txBody>
                  <a:tcPr marL="0" marR="0" marT="0" marB="0" anchor="b">
                    <a:lnL>
                      <a:noFill/>
                    </a:lnL>
                    <a:lnR>
                      <a:noFill/>
                    </a:lnR>
                    <a:lnT>
                      <a:noFill/>
                    </a:lnT>
                    <a:lnB>
                      <a:noFill/>
                    </a:lnB>
                  </a:tcPr>
                </a:tc>
              </a:tr>
            </a:tbl>
          </a:graphicData>
        </a:graphic>
      </p:graphicFrame>
      <p:graphicFrame>
        <p:nvGraphicFramePr>
          <p:cNvPr id="10" name="2 Gráfico"/>
          <p:cNvGraphicFramePr/>
          <p:nvPr/>
        </p:nvGraphicFramePr>
        <p:xfrm>
          <a:off x="630176" y="1836415"/>
          <a:ext cx="8964996" cy="3816424"/>
        </p:xfrm>
        <a:graphic>
          <a:graphicData uri="http://schemas.openxmlformats.org/drawingml/2006/chart">
            <c:chart xmlns:c="http://schemas.openxmlformats.org/drawingml/2006/chart" xmlns:r="http://schemas.openxmlformats.org/officeDocument/2006/relationships" r:id="rId2"/>
          </a:graphicData>
        </a:graphic>
      </p:graphicFrame>
      <p:pic>
        <p:nvPicPr>
          <p:cNvPr id="86017" name="Picture 1"/>
          <p:cNvPicPr>
            <a:picLocks noChangeAspect="1" noChangeArrowheads="1"/>
          </p:cNvPicPr>
          <p:nvPr/>
        </p:nvPicPr>
        <p:blipFill>
          <a:blip r:embed="rId3" cstate="print"/>
          <a:srcRect/>
          <a:stretch>
            <a:fillRect/>
          </a:stretch>
        </p:blipFill>
        <p:spPr bwMode="auto">
          <a:xfrm>
            <a:off x="1854312" y="5652839"/>
            <a:ext cx="6600825" cy="68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title"/>
          </p:nvPr>
        </p:nvSpPr>
        <p:spPr bwMode="auto">
          <a:xfrm>
            <a:off x="161925" y="992964"/>
            <a:ext cx="10114030" cy="633399"/>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000" b="1" dirty="0" smtClean="0">
                <a:solidFill>
                  <a:schemeClr val="tx1"/>
                </a:solidFill>
              </a:rPr>
              <a:t>Pagaments per mètodes de finançament diferit per a inversions ja efectuades </a:t>
            </a:r>
            <a:br>
              <a:rPr lang="ca-ES" sz="2000" b="1" dirty="0" smtClean="0">
                <a:solidFill>
                  <a:schemeClr val="tx1"/>
                </a:solidFill>
              </a:rPr>
            </a:br>
            <a:r>
              <a:rPr lang="ca-ES" sz="2000" b="1" dirty="0" smtClean="0">
                <a:solidFill>
                  <a:schemeClr val="tx1"/>
                </a:solidFill>
              </a:rPr>
              <a:t/>
            </a:r>
            <a:br>
              <a:rPr lang="ca-ES" sz="2000" b="1" dirty="0" smtClean="0">
                <a:solidFill>
                  <a:schemeClr val="tx1"/>
                </a:solidFill>
              </a:rPr>
            </a:br>
            <a:endParaRPr lang="ca-ES" sz="2000" b="1" dirty="0" smtClean="0">
              <a:solidFill>
                <a:schemeClr val="tx1"/>
              </a:solidFill>
            </a:endParaRPr>
          </a:p>
        </p:txBody>
      </p:sp>
      <p:sp>
        <p:nvSpPr>
          <p:cNvPr id="6" name="Rectangle 3"/>
          <p:cNvSpPr>
            <a:spLocks noChangeArrowheads="1"/>
          </p:cNvSpPr>
          <p:nvPr/>
        </p:nvSpPr>
        <p:spPr bwMode="auto">
          <a:xfrm>
            <a:off x="250704" y="1515807"/>
            <a:ext cx="985851" cy="272792"/>
          </a:xfrm>
          <a:prstGeom prst="rect">
            <a:avLst/>
          </a:prstGeom>
          <a:noFill/>
          <a:ln w="9525">
            <a:noFill/>
            <a:miter lim="800000"/>
            <a:headEnd/>
            <a:tailEnd/>
          </a:ln>
        </p:spPr>
        <p:txBody>
          <a:bodyPr wrap="square" lIns="87272" tIns="43637" rIns="87272" bIns="43637" anchor="ctr">
            <a:spAutoFit/>
          </a:bodyPr>
          <a:lstStyle/>
          <a:p>
            <a:pPr defTabSz="1042988"/>
            <a:r>
              <a:rPr lang="fr-FR" sz="1200" dirty="0">
                <a:solidFill>
                  <a:schemeClr val="tx2"/>
                </a:solidFill>
                <a:latin typeface="Arial Narrow" pitchFamily="34" charset="0"/>
              </a:rPr>
              <a:t>Imports </a:t>
            </a:r>
            <a:r>
              <a:rPr lang="fr-FR" sz="1200" dirty="0" smtClean="0">
                <a:solidFill>
                  <a:schemeClr val="tx2"/>
                </a:solidFill>
                <a:latin typeface="Arial Narrow" pitchFamily="34" charset="0"/>
              </a:rPr>
              <a:t>en </a:t>
            </a:r>
            <a:r>
              <a:rPr lang="fr-FR" sz="1200" dirty="0">
                <a:solidFill>
                  <a:schemeClr val="tx2"/>
                </a:solidFill>
                <a:latin typeface="Arial Narrow" pitchFamily="34" charset="0"/>
              </a:rPr>
              <a:t>M€</a:t>
            </a:r>
            <a:endParaRPr lang="ca-ES" sz="1200" dirty="0">
              <a:solidFill>
                <a:schemeClr val="tx2"/>
              </a:solidFill>
              <a:latin typeface="Arial Narrow" pitchFamily="34" charset="0"/>
            </a:endParaRPr>
          </a:p>
        </p:txBody>
      </p:sp>
      <p:sp>
        <p:nvSpPr>
          <p:cNvPr id="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graphicFrame>
        <p:nvGraphicFramePr>
          <p:cNvPr id="9" name="Taula 8"/>
          <p:cNvGraphicFramePr>
            <a:graphicFrameLocks noGrp="1"/>
          </p:cNvGraphicFramePr>
          <p:nvPr/>
        </p:nvGraphicFramePr>
        <p:xfrm>
          <a:off x="-2" y="1980435"/>
          <a:ext cx="10693401" cy="3674484"/>
        </p:xfrm>
        <a:graphic>
          <a:graphicData uri="http://schemas.openxmlformats.org/drawingml/2006/table">
            <a:tbl>
              <a:tblPr/>
              <a:tblGrid>
                <a:gridCol w="242873"/>
                <a:gridCol w="5139833"/>
                <a:gridCol w="1008112"/>
                <a:gridCol w="1152128"/>
                <a:gridCol w="936104"/>
                <a:gridCol w="1116124"/>
                <a:gridCol w="864096"/>
                <a:gridCol w="234131"/>
              </a:tblGrid>
              <a:tr h="525226">
                <a:tc>
                  <a:txBody>
                    <a:bodyPr/>
                    <a:lstStyle/>
                    <a:p>
                      <a:pPr algn="l" fontAlgn="b"/>
                      <a:r>
                        <a:rPr lang="ca-ES" sz="1400" b="0" i="0" u="none" strike="noStrike">
                          <a:solidFill>
                            <a:srgbClr val="000000"/>
                          </a:solidFill>
                          <a:latin typeface="Arial"/>
                        </a:rPr>
                        <a:t> </a:t>
                      </a:r>
                    </a:p>
                  </a:txBody>
                  <a:tcPr marL="0" marR="0" marT="0" marB="0" anchor="b">
                    <a:lnL>
                      <a:noFill/>
                    </a:lnL>
                    <a:lnR>
                      <a:noFill/>
                    </a:lnR>
                    <a:lnT>
                      <a:noFill/>
                    </a:lnT>
                    <a:lnB>
                      <a:noFill/>
                    </a:lnB>
                    <a:solidFill>
                      <a:srgbClr val="FA6E00"/>
                    </a:solidFill>
                  </a:tcPr>
                </a:tc>
                <a:tc>
                  <a:txBody>
                    <a:bodyPr/>
                    <a:lstStyle/>
                    <a:p>
                      <a:pPr algn="l" fontAlgn="b"/>
                      <a:r>
                        <a:rPr lang="ca-ES" sz="1400" b="1" i="0" u="none" strike="noStrike">
                          <a:solidFill>
                            <a:srgbClr val="000000"/>
                          </a:solidFill>
                          <a:latin typeface="Arial"/>
                        </a:rPr>
                        <a:t> </a:t>
                      </a:r>
                    </a:p>
                  </a:txBody>
                  <a:tcPr marL="0" marR="0" marT="0" marB="0" anchor="b">
                    <a:lnL>
                      <a:noFill/>
                    </a:lnL>
                    <a:lnR>
                      <a:noFill/>
                    </a:lnR>
                    <a:lnT>
                      <a:noFill/>
                    </a:lnT>
                    <a:lnB>
                      <a:noFill/>
                    </a:lnB>
                    <a:solidFill>
                      <a:srgbClr val="FA6E00"/>
                    </a:solidFill>
                  </a:tcPr>
                </a:tc>
                <a:tc>
                  <a:txBody>
                    <a:bodyPr/>
                    <a:lstStyle/>
                    <a:p>
                      <a:pPr algn="r" fontAlgn="ctr"/>
                      <a:r>
                        <a:rPr lang="ca-ES" sz="1400" b="1" i="0" u="none" strike="noStrike">
                          <a:solidFill>
                            <a:srgbClr val="000000"/>
                          </a:solidFill>
                          <a:latin typeface="Arial"/>
                        </a:rPr>
                        <a:t>Pressupost</a:t>
                      </a:r>
                      <a:br>
                        <a:rPr lang="ca-ES" sz="1400" b="1" i="0" u="none" strike="noStrike">
                          <a:solidFill>
                            <a:srgbClr val="000000"/>
                          </a:solidFill>
                          <a:latin typeface="Arial"/>
                        </a:rPr>
                      </a:br>
                      <a:r>
                        <a:rPr lang="ca-ES" sz="1400" b="1" i="0" u="none" strike="noStrike">
                          <a:solidFill>
                            <a:srgbClr val="000000"/>
                          </a:solidFill>
                          <a:latin typeface="Arial"/>
                        </a:rPr>
                        <a:t>2011</a:t>
                      </a:r>
                    </a:p>
                  </a:txBody>
                  <a:tcPr marL="0" marR="0" marT="0" marB="0" anchor="ctr">
                    <a:lnL>
                      <a:noFill/>
                    </a:lnL>
                    <a:lnR>
                      <a:noFill/>
                    </a:lnR>
                    <a:lnT>
                      <a:noFill/>
                    </a:lnT>
                    <a:lnB>
                      <a:noFill/>
                    </a:lnB>
                    <a:solidFill>
                      <a:srgbClr val="FA6E00"/>
                    </a:solidFill>
                  </a:tcPr>
                </a:tc>
                <a:tc>
                  <a:txBody>
                    <a:bodyPr/>
                    <a:lstStyle/>
                    <a:p>
                      <a:pPr algn="r" fontAlgn="ctr"/>
                      <a:r>
                        <a:rPr lang="ca-ES" sz="1400" b="1" i="0" u="none" strike="noStrike">
                          <a:solidFill>
                            <a:srgbClr val="000000"/>
                          </a:solidFill>
                          <a:latin typeface="Arial"/>
                        </a:rPr>
                        <a:t>Pressupost</a:t>
                      </a:r>
                      <a:br>
                        <a:rPr lang="ca-ES" sz="1400" b="1" i="0" u="none" strike="noStrike">
                          <a:solidFill>
                            <a:srgbClr val="000000"/>
                          </a:solidFill>
                          <a:latin typeface="Arial"/>
                        </a:rPr>
                      </a:br>
                      <a:r>
                        <a:rPr lang="ca-ES" sz="1400" b="1" i="0" u="none" strike="noStrike">
                          <a:solidFill>
                            <a:srgbClr val="000000"/>
                          </a:solidFill>
                          <a:latin typeface="Arial"/>
                        </a:rPr>
                        <a:t>2012</a:t>
                      </a:r>
                    </a:p>
                  </a:txBody>
                  <a:tcPr marL="0" marR="0" marT="0" marB="0" anchor="ctr">
                    <a:lnL>
                      <a:noFill/>
                    </a:lnL>
                    <a:lnR>
                      <a:noFill/>
                    </a:lnR>
                    <a:lnT>
                      <a:noFill/>
                    </a:lnT>
                    <a:lnB>
                      <a:noFill/>
                    </a:lnB>
                    <a:solidFill>
                      <a:srgbClr val="FA6E00"/>
                    </a:solidFill>
                  </a:tcPr>
                </a:tc>
                <a:tc>
                  <a:txBody>
                    <a:bodyPr/>
                    <a:lstStyle/>
                    <a:p>
                      <a:pPr algn="r" fontAlgn="ctr"/>
                      <a:r>
                        <a:rPr lang="ca-ES" sz="1400" b="1" i="0" u="none" strike="noStrike">
                          <a:solidFill>
                            <a:srgbClr val="000000"/>
                          </a:solidFill>
                          <a:latin typeface="Arial"/>
                        </a:rPr>
                        <a:t>Pròrroga</a:t>
                      </a:r>
                      <a:br>
                        <a:rPr lang="ca-ES" sz="1400" b="1" i="0" u="none" strike="noStrike">
                          <a:solidFill>
                            <a:srgbClr val="000000"/>
                          </a:solidFill>
                          <a:latin typeface="Arial"/>
                        </a:rPr>
                      </a:br>
                      <a:r>
                        <a:rPr lang="ca-ES" sz="1400" b="1" i="0" u="none" strike="noStrike">
                          <a:solidFill>
                            <a:srgbClr val="000000"/>
                          </a:solidFill>
                          <a:latin typeface="Arial"/>
                        </a:rPr>
                        <a:t>2013</a:t>
                      </a:r>
                    </a:p>
                  </a:txBody>
                  <a:tcPr marL="0" marR="0" marT="0" marB="0" anchor="ctr">
                    <a:lnL>
                      <a:noFill/>
                    </a:lnL>
                    <a:lnR>
                      <a:noFill/>
                    </a:lnR>
                    <a:lnT>
                      <a:noFill/>
                    </a:lnT>
                    <a:lnB>
                      <a:noFill/>
                    </a:lnB>
                    <a:solidFill>
                      <a:srgbClr val="FA6E00"/>
                    </a:solidFill>
                  </a:tcPr>
                </a:tc>
                <a:tc>
                  <a:txBody>
                    <a:bodyPr/>
                    <a:lstStyle/>
                    <a:p>
                      <a:pPr algn="r" fontAlgn="ctr"/>
                      <a:r>
                        <a:rPr lang="ca-ES" sz="1400" b="1" i="0" u="none" strike="noStrike">
                          <a:solidFill>
                            <a:srgbClr val="000000"/>
                          </a:solidFill>
                          <a:latin typeface="Arial"/>
                        </a:rPr>
                        <a:t>Pressupost</a:t>
                      </a:r>
                      <a:br>
                        <a:rPr lang="ca-ES" sz="1400" b="1" i="0" u="none" strike="noStrike">
                          <a:solidFill>
                            <a:srgbClr val="000000"/>
                          </a:solidFill>
                          <a:latin typeface="Arial"/>
                        </a:rPr>
                      </a:br>
                      <a:r>
                        <a:rPr lang="ca-ES" sz="1400" b="1" i="0" u="none" strike="noStrike">
                          <a:solidFill>
                            <a:srgbClr val="000000"/>
                          </a:solidFill>
                          <a:latin typeface="Arial"/>
                        </a:rPr>
                        <a:t>2014</a:t>
                      </a:r>
                    </a:p>
                  </a:txBody>
                  <a:tcPr marL="0" marR="0" marT="0" marB="0" anchor="ctr">
                    <a:lnL>
                      <a:noFill/>
                    </a:lnL>
                    <a:lnR>
                      <a:noFill/>
                    </a:lnR>
                    <a:lnT>
                      <a:noFill/>
                    </a:lnT>
                    <a:lnB>
                      <a:noFill/>
                    </a:lnB>
                    <a:solidFill>
                      <a:srgbClr val="FA6E00"/>
                    </a:solidFill>
                  </a:tcPr>
                </a:tc>
                <a:tc>
                  <a:txBody>
                    <a:bodyPr/>
                    <a:lstStyle/>
                    <a:p>
                      <a:pPr algn="r" fontAlgn="ctr"/>
                      <a:r>
                        <a:rPr lang="ca-ES" sz="1400" b="1" i="0" u="none" strike="noStrike">
                          <a:solidFill>
                            <a:srgbClr val="000000"/>
                          </a:solidFill>
                          <a:latin typeface="Arial"/>
                        </a:rPr>
                        <a:t>Previsió</a:t>
                      </a:r>
                      <a:br>
                        <a:rPr lang="ca-ES" sz="1400" b="1" i="0" u="none" strike="noStrike">
                          <a:solidFill>
                            <a:srgbClr val="000000"/>
                          </a:solidFill>
                          <a:latin typeface="Arial"/>
                        </a:rPr>
                      </a:br>
                      <a:r>
                        <a:rPr lang="ca-ES" sz="1400" b="1" i="0" u="none" strike="noStrike">
                          <a:solidFill>
                            <a:srgbClr val="000000"/>
                          </a:solidFill>
                          <a:latin typeface="Arial"/>
                        </a:rPr>
                        <a:t>2015</a:t>
                      </a:r>
                    </a:p>
                  </a:txBody>
                  <a:tcPr marL="0" marR="0" marT="0" marB="0" anchor="ctr">
                    <a:lnL>
                      <a:noFill/>
                    </a:lnL>
                    <a:lnR>
                      <a:noFill/>
                    </a:lnR>
                    <a:lnT>
                      <a:noFill/>
                    </a:lnT>
                    <a:lnB>
                      <a:noFill/>
                    </a:lnB>
                    <a:solidFill>
                      <a:srgbClr val="FA6E00"/>
                    </a:solidFill>
                  </a:tcPr>
                </a:tc>
                <a:tc>
                  <a:txBody>
                    <a:bodyPr/>
                    <a:lstStyle/>
                    <a:p>
                      <a:pPr algn="l" fontAlgn="b"/>
                      <a:r>
                        <a:rPr lang="ca-ES" sz="1400" b="0" i="0" u="none" strike="noStrike">
                          <a:solidFill>
                            <a:srgbClr val="000000"/>
                          </a:solidFill>
                          <a:latin typeface="Arial"/>
                        </a:rPr>
                        <a:t> </a:t>
                      </a:r>
                    </a:p>
                  </a:txBody>
                  <a:tcPr marL="0" marR="0" marT="0" marB="0" anchor="b">
                    <a:lnL>
                      <a:noFill/>
                    </a:lnL>
                    <a:lnR>
                      <a:noFill/>
                    </a:lnR>
                    <a:lnT>
                      <a:noFill/>
                    </a:lnT>
                    <a:lnB>
                      <a:noFill/>
                    </a:lnB>
                    <a:solidFill>
                      <a:srgbClr val="FA6E00"/>
                    </a:solidFill>
                  </a:tcPr>
                </a:tc>
              </a:tr>
              <a:tr h="262612">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400" b="0" i="0" u="none" strike="noStrike">
                          <a:solidFill>
                            <a:srgbClr val="000000"/>
                          </a:solidFill>
                          <a:latin typeface="Arial"/>
                        </a:rPr>
                        <a:t>Mètodes alemanys en matèria de carreteres</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0,0</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82,4</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70,6</a:t>
                      </a:r>
                    </a:p>
                  </a:txBody>
                  <a:tcPr marL="0" marR="0" marT="0" marB="0" anchor="b">
                    <a:lnL>
                      <a:noFill/>
                    </a:lnL>
                    <a:lnR>
                      <a:noFill/>
                    </a:lnR>
                    <a:lnT>
                      <a:noFill/>
                    </a:lnT>
                    <a:lnB>
                      <a:noFill/>
                    </a:lnB>
                  </a:tcPr>
                </a:tc>
                <a:tc>
                  <a:txBody>
                    <a:bodyPr/>
                    <a:lstStyle/>
                    <a:p>
                      <a:pPr algn="r" fontAlgn="b"/>
                      <a:r>
                        <a:rPr lang="ca-ES" sz="1400" b="1" i="0" u="none" strike="noStrike">
                          <a:solidFill>
                            <a:srgbClr val="000000"/>
                          </a:solidFill>
                          <a:latin typeface="Arial"/>
                        </a:rPr>
                        <a:t>22,3</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23,5</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50107">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fr-FR" sz="1400" b="0" i="0" u="none" strike="noStrike">
                          <a:solidFill>
                            <a:srgbClr val="000000"/>
                          </a:solidFill>
                          <a:latin typeface="Arial"/>
                        </a:rPr>
                        <a:t>Mètodes alemanys en matèria de transport i mobilitat</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20,0</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184,9</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180,4</a:t>
                      </a:r>
                    </a:p>
                  </a:txBody>
                  <a:tcPr marL="0" marR="0" marT="0" marB="0" anchor="b">
                    <a:lnL>
                      <a:noFill/>
                    </a:lnL>
                    <a:lnR>
                      <a:noFill/>
                    </a:lnR>
                    <a:lnT>
                      <a:noFill/>
                    </a:lnT>
                    <a:lnB>
                      <a:noFill/>
                    </a:lnB>
                  </a:tcPr>
                </a:tc>
                <a:tc>
                  <a:txBody>
                    <a:bodyPr/>
                    <a:lstStyle/>
                    <a:p>
                      <a:pPr algn="r" fontAlgn="b"/>
                      <a:r>
                        <a:rPr lang="ca-ES" sz="1400" b="1" i="0" u="none" strike="noStrike">
                          <a:solidFill>
                            <a:srgbClr val="000000"/>
                          </a:solidFill>
                          <a:latin typeface="Arial"/>
                        </a:rPr>
                        <a:t>0,0</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0,0</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62612">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400" b="0" i="0" u="none" strike="noStrike">
                          <a:solidFill>
                            <a:srgbClr val="000000"/>
                          </a:solidFill>
                          <a:latin typeface="Arial"/>
                        </a:rPr>
                        <a:t>Mètodes alemanys en matèria de regadius</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0,0</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82,6</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11,3</a:t>
                      </a:r>
                    </a:p>
                  </a:txBody>
                  <a:tcPr marL="0" marR="0" marT="0" marB="0" anchor="b">
                    <a:lnL>
                      <a:noFill/>
                    </a:lnL>
                    <a:lnR>
                      <a:noFill/>
                    </a:lnR>
                    <a:lnT>
                      <a:noFill/>
                    </a:lnT>
                    <a:lnB>
                      <a:noFill/>
                    </a:lnB>
                  </a:tcPr>
                </a:tc>
                <a:tc>
                  <a:txBody>
                    <a:bodyPr/>
                    <a:lstStyle/>
                    <a:p>
                      <a:pPr algn="r" fontAlgn="b"/>
                      <a:r>
                        <a:rPr lang="ca-ES" sz="1400" b="1" i="0" u="none" strike="noStrike">
                          <a:solidFill>
                            <a:srgbClr val="000000"/>
                          </a:solidFill>
                          <a:latin typeface="Arial"/>
                        </a:rPr>
                        <a:t>4,1</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4,1</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62612">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fr-FR" sz="1400" b="0" i="0" u="none" strike="noStrike">
                          <a:solidFill>
                            <a:srgbClr val="000000"/>
                          </a:solidFill>
                          <a:latin typeface="Arial"/>
                        </a:rPr>
                        <a:t>Drets de superfície en matèria d'equipaments </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64,5</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83,7</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75,1</a:t>
                      </a:r>
                    </a:p>
                  </a:txBody>
                  <a:tcPr marL="0" marR="0" marT="0" marB="0" anchor="b">
                    <a:lnL>
                      <a:noFill/>
                    </a:lnL>
                    <a:lnR>
                      <a:noFill/>
                    </a:lnR>
                    <a:lnT>
                      <a:noFill/>
                    </a:lnT>
                    <a:lnB>
                      <a:noFill/>
                    </a:lnB>
                  </a:tcPr>
                </a:tc>
                <a:tc>
                  <a:txBody>
                    <a:bodyPr/>
                    <a:lstStyle/>
                    <a:p>
                      <a:pPr algn="r" fontAlgn="b"/>
                      <a:r>
                        <a:rPr lang="ca-ES" sz="1400" b="1" i="0" u="none" strike="noStrike">
                          <a:solidFill>
                            <a:srgbClr val="000000"/>
                          </a:solidFill>
                          <a:latin typeface="Arial"/>
                        </a:rPr>
                        <a:t>111,6</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113,3</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73031">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fr-FR" sz="1400" b="0" i="0" u="none" strike="noStrike">
                          <a:solidFill>
                            <a:srgbClr val="000000"/>
                          </a:solidFill>
                          <a:latin typeface="Arial"/>
                        </a:rPr>
                        <a:t>Drets de superfície d'Infraestructures Generalitat Catalunya SAU</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109,6</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141,5</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140,7</a:t>
                      </a:r>
                    </a:p>
                  </a:txBody>
                  <a:tcPr marL="0" marR="0" marT="0" marB="0" anchor="b">
                    <a:lnL>
                      <a:noFill/>
                    </a:lnL>
                    <a:lnR>
                      <a:noFill/>
                    </a:lnR>
                    <a:lnT>
                      <a:noFill/>
                    </a:lnT>
                    <a:lnB>
                      <a:noFill/>
                    </a:lnB>
                  </a:tcPr>
                </a:tc>
                <a:tc>
                  <a:txBody>
                    <a:bodyPr/>
                    <a:lstStyle/>
                    <a:p>
                      <a:pPr algn="r" fontAlgn="b"/>
                      <a:r>
                        <a:rPr lang="ca-ES" sz="1400" b="1" i="0" u="none" strike="noStrike">
                          <a:solidFill>
                            <a:srgbClr val="000000"/>
                          </a:solidFill>
                          <a:latin typeface="Arial"/>
                        </a:rPr>
                        <a:t>120,7</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123,4</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62612">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fr-FR" sz="1400" b="0" i="0" u="none" strike="noStrike">
                          <a:solidFill>
                            <a:srgbClr val="000000"/>
                          </a:solidFill>
                          <a:latin typeface="Arial"/>
                        </a:rPr>
                        <a:t>Concessions en matèria d'infraestructures i equipaments</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110,8</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222,1</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196,3</a:t>
                      </a:r>
                    </a:p>
                  </a:txBody>
                  <a:tcPr marL="0" marR="0" marT="0" marB="0" anchor="b">
                    <a:lnL>
                      <a:noFill/>
                    </a:lnL>
                    <a:lnR>
                      <a:noFill/>
                    </a:lnR>
                    <a:lnT>
                      <a:noFill/>
                    </a:lnT>
                    <a:lnB>
                      <a:noFill/>
                    </a:lnB>
                  </a:tcPr>
                </a:tc>
                <a:tc>
                  <a:txBody>
                    <a:bodyPr/>
                    <a:lstStyle/>
                    <a:p>
                      <a:pPr algn="r" fontAlgn="b"/>
                      <a:r>
                        <a:rPr lang="ca-ES" sz="1400" b="1" i="0" u="none" strike="noStrike">
                          <a:solidFill>
                            <a:srgbClr val="000000"/>
                          </a:solidFill>
                          <a:latin typeface="Arial"/>
                        </a:rPr>
                        <a:t>266,2</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317,8</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62612">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400" b="0" i="0" u="none" strike="noStrike">
                          <a:solidFill>
                            <a:srgbClr val="000000"/>
                          </a:solidFill>
                          <a:latin typeface="Arial"/>
                        </a:rPr>
                        <a:t>Concessió estacions L9</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57,9</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134,0</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134,0</a:t>
                      </a:r>
                    </a:p>
                  </a:txBody>
                  <a:tcPr marL="0" marR="0" marT="0" marB="0" anchor="b">
                    <a:lnL>
                      <a:noFill/>
                    </a:lnL>
                    <a:lnR>
                      <a:noFill/>
                    </a:lnR>
                    <a:lnT>
                      <a:noFill/>
                    </a:lnT>
                    <a:lnB>
                      <a:noFill/>
                    </a:lnB>
                  </a:tcPr>
                </a:tc>
                <a:tc>
                  <a:txBody>
                    <a:bodyPr/>
                    <a:lstStyle/>
                    <a:p>
                      <a:pPr algn="r" fontAlgn="b"/>
                      <a:r>
                        <a:rPr lang="ca-ES" sz="1400" b="1" i="0" u="none" strike="noStrike">
                          <a:solidFill>
                            <a:srgbClr val="000000"/>
                          </a:solidFill>
                          <a:latin typeface="Arial"/>
                        </a:rPr>
                        <a:t>191,8</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260,4</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62612">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400" b="0" i="0" u="none" strike="noStrike">
                          <a:solidFill>
                            <a:srgbClr val="000000"/>
                          </a:solidFill>
                          <a:latin typeface="Arial"/>
                        </a:rPr>
                        <a:t>Altres finançaments L9 </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87,0</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48,9</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43,6</a:t>
                      </a:r>
                    </a:p>
                  </a:txBody>
                  <a:tcPr marL="0" marR="0" marT="0" marB="0" anchor="b">
                    <a:lnL>
                      <a:noFill/>
                    </a:lnL>
                    <a:lnR>
                      <a:noFill/>
                    </a:lnR>
                    <a:lnT>
                      <a:noFill/>
                    </a:lnT>
                    <a:lnB>
                      <a:noFill/>
                    </a:lnB>
                  </a:tcPr>
                </a:tc>
                <a:tc>
                  <a:txBody>
                    <a:bodyPr/>
                    <a:lstStyle/>
                    <a:p>
                      <a:pPr algn="r" fontAlgn="b"/>
                      <a:r>
                        <a:rPr lang="ca-ES" sz="1400" b="1" i="0" u="none" strike="noStrike">
                          <a:solidFill>
                            <a:srgbClr val="000000"/>
                          </a:solidFill>
                          <a:latin typeface="Arial"/>
                        </a:rPr>
                        <a:t>49,1</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49,8</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62612">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400" b="0" i="0" u="none" strike="noStrike">
                          <a:solidFill>
                            <a:srgbClr val="000000"/>
                          </a:solidFill>
                          <a:latin typeface="Arial"/>
                        </a:rPr>
                        <a:t>Altres actuacions i projectes</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28,6</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40,0</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39,1</a:t>
                      </a:r>
                    </a:p>
                  </a:txBody>
                  <a:tcPr marL="0" marR="0" marT="0" marB="0" anchor="b">
                    <a:lnL>
                      <a:noFill/>
                    </a:lnL>
                    <a:lnR>
                      <a:noFill/>
                    </a:lnR>
                    <a:lnT>
                      <a:noFill/>
                    </a:lnT>
                    <a:lnB>
                      <a:noFill/>
                    </a:lnB>
                  </a:tcPr>
                </a:tc>
                <a:tc>
                  <a:txBody>
                    <a:bodyPr/>
                    <a:lstStyle/>
                    <a:p>
                      <a:pPr algn="r" fontAlgn="b"/>
                      <a:r>
                        <a:rPr lang="ca-ES" sz="1400" b="1" i="0" u="none" strike="noStrike">
                          <a:solidFill>
                            <a:srgbClr val="000000"/>
                          </a:solidFill>
                          <a:latin typeface="Arial"/>
                        </a:rPr>
                        <a:t>21,6</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19,5</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62612">
                <a:tc>
                  <a:txBody>
                    <a:bodyPr/>
                    <a:lstStyle/>
                    <a:p>
                      <a:pPr algn="l" rtl="0" fontAlgn="ctr"/>
                      <a:r>
                        <a:rPr lang="ca-ES" sz="1400" b="1" i="0" u="none" strike="noStrike">
                          <a:solidFill>
                            <a:srgbClr val="000000"/>
                          </a:solidFill>
                          <a:latin typeface="Arial"/>
                        </a:rPr>
                        <a:t> </a:t>
                      </a:r>
                    </a:p>
                  </a:txBody>
                  <a:tcPr marL="63400" marR="0" marT="0" marB="0" anchor="ctr">
                    <a:lnL>
                      <a:noFill/>
                    </a:lnL>
                    <a:lnR>
                      <a:noFill/>
                    </a:lnR>
                    <a:lnT>
                      <a:noFill/>
                    </a:lnT>
                    <a:lnB>
                      <a:noFill/>
                    </a:lnB>
                    <a:solidFill>
                      <a:srgbClr val="808080"/>
                    </a:solidFill>
                  </a:tcPr>
                </a:tc>
                <a:tc>
                  <a:txBody>
                    <a:bodyPr/>
                    <a:lstStyle/>
                    <a:p>
                      <a:pPr algn="l" rtl="0" fontAlgn="ctr"/>
                      <a:r>
                        <a:rPr lang="ca-ES" sz="1400" b="1" i="0" u="none" strike="noStrike">
                          <a:solidFill>
                            <a:srgbClr val="FFFFFF"/>
                          </a:solidFill>
                          <a:latin typeface="Arial"/>
                        </a:rPr>
                        <a:t>Total</a:t>
                      </a:r>
                    </a:p>
                  </a:txBody>
                  <a:tcPr marL="63400" marR="0" marT="0" marB="0" anchor="ctr">
                    <a:lnL>
                      <a:noFill/>
                    </a:lnL>
                    <a:lnR>
                      <a:noFill/>
                    </a:lnR>
                    <a:lnT>
                      <a:noFill/>
                    </a:lnT>
                    <a:lnB>
                      <a:noFill/>
                    </a:lnB>
                    <a:solidFill>
                      <a:srgbClr val="808080"/>
                    </a:solidFill>
                  </a:tcPr>
                </a:tc>
                <a:tc>
                  <a:txBody>
                    <a:bodyPr/>
                    <a:lstStyle/>
                    <a:p>
                      <a:pPr algn="r" rtl="0" fontAlgn="b"/>
                      <a:r>
                        <a:rPr lang="ca-ES" sz="1400" b="1" i="0" u="none" strike="noStrike">
                          <a:solidFill>
                            <a:srgbClr val="FFFFFF"/>
                          </a:solidFill>
                          <a:latin typeface="Arial"/>
                        </a:rPr>
                        <a:t>478,4</a:t>
                      </a:r>
                    </a:p>
                  </a:txBody>
                  <a:tcPr marL="0" marR="0" marT="0" marB="0" anchor="b">
                    <a:lnL>
                      <a:noFill/>
                    </a:lnL>
                    <a:lnR>
                      <a:noFill/>
                    </a:lnR>
                    <a:lnT>
                      <a:noFill/>
                    </a:lnT>
                    <a:lnB>
                      <a:noFill/>
                    </a:lnB>
                    <a:solidFill>
                      <a:srgbClr val="808080"/>
                    </a:solidFill>
                  </a:tcPr>
                </a:tc>
                <a:tc>
                  <a:txBody>
                    <a:bodyPr/>
                    <a:lstStyle/>
                    <a:p>
                      <a:pPr algn="r" rtl="0" fontAlgn="b"/>
                      <a:r>
                        <a:rPr lang="ca-ES" sz="1400" b="1" i="0" u="none" strike="noStrike">
                          <a:solidFill>
                            <a:srgbClr val="FFFFFF"/>
                          </a:solidFill>
                          <a:latin typeface="Arial"/>
                        </a:rPr>
                        <a:t>1.020,1</a:t>
                      </a:r>
                    </a:p>
                  </a:txBody>
                  <a:tcPr marL="0" marR="0" marT="0" marB="0" anchor="b">
                    <a:lnL>
                      <a:noFill/>
                    </a:lnL>
                    <a:lnR>
                      <a:noFill/>
                    </a:lnR>
                    <a:lnT>
                      <a:noFill/>
                    </a:lnT>
                    <a:lnB>
                      <a:noFill/>
                    </a:lnB>
                    <a:solidFill>
                      <a:srgbClr val="808080"/>
                    </a:solidFill>
                  </a:tcPr>
                </a:tc>
                <a:tc>
                  <a:txBody>
                    <a:bodyPr/>
                    <a:lstStyle/>
                    <a:p>
                      <a:pPr algn="r" rtl="0" fontAlgn="b"/>
                      <a:r>
                        <a:rPr lang="ca-ES" sz="1400" b="1" i="0" u="none" strike="noStrike">
                          <a:solidFill>
                            <a:srgbClr val="FFFFFF"/>
                          </a:solidFill>
                          <a:latin typeface="Arial"/>
                        </a:rPr>
                        <a:t>890,9</a:t>
                      </a:r>
                    </a:p>
                  </a:txBody>
                  <a:tcPr marL="0" marR="0" marT="0" marB="0" anchor="b">
                    <a:lnL>
                      <a:noFill/>
                    </a:lnL>
                    <a:lnR>
                      <a:noFill/>
                    </a:lnR>
                    <a:lnT>
                      <a:noFill/>
                    </a:lnT>
                    <a:lnB>
                      <a:noFill/>
                    </a:lnB>
                    <a:solidFill>
                      <a:srgbClr val="808080"/>
                    </a:solidFill>
                  </a:tcPr>
                </a:tc>
                <a:tc>
                  <a:txBody>
                    <a:bodyPr/>
                    <a:lstStyle/>
                    <a:p>
                      <a:pPr algn="r" rtl="0" fontAlgn="b"/>
                      <a:r>
                        <a:rPr lang="ca-ES" sz="1400" b="1" i="0" u="none" strike="noStrike">
                          <a:solidFill>
                            <a:srgbClr val="FFFFFF"/>
                          </a:solidFill>
                          <a:latin typeface="Arial"/>
                        </a:rPr>
                        <a:t>787,5</a:t>
                      </a:r>
                    </a:p>
                  </a:txBody>
                  <a:tcPr marL="0" marR="0" marT="0" marB="0" anchor="b">
                    <a:lnL>
                      <a:noFill/>
                    </a:lnL>
                    <a:lnR>
                      <a:noFill/>
                    </a:lnR>
                    <a:lnT>
                      <a:noFill/>
                    </a:lnT>
                    <a:lnB>
                      <a:noFill/>
                    </a:lnB>
                    <a:solidFill>
                      <a:srgbClr val="808080"/>
                    </a:solidFill>
                  </a:tcPr>
                </a:tc>
                <a:tc>
                  <a:txBody>
                    <a:bodyPr/>
                    <a:lstStyle/>
                    <a:p>
                      <a:pPr algn="r" rtl="0" fontAlgn="b"/>
                      <a:r>
                        <a:rPr lang="ca-ES" sz="1400" b="1" i="0" u="none" strike="noStrike">
                          <a:solidFill>
                            <a:srgbClr val="FFFFFF"/>
                          </a:solidFill>
                          <a:latin typeface="Arial"/>
                        </a:rPr>
                        <a:t>911,8</a:t>
                      </a:r>
                    </a:p>
                  </a:txBody>
                  <a:tcPr marL="0" marR="0" marT="0" marB="0" anchor="b">
                    <a:lnL>
                      <a:noFill/>
                    </a:lnL>
                    <a:lnR>
                      <a:noFill/>
                    </a:lnR>
                    <a:lnT>
                      <a:noFill/>
                    </a:lnT>
                    <a:lnB>
                      <a:noFill/>
                    </a:lnB>
                    <a:solidFill>
                      <a:srgbClr val="808080"/>
                    </a:solidFill>
                  </a:tcPr>
                </a:tc>
                <a:tc>
                  <a:txBody>
                    <a:bodyPr/>
                    <a:lstStyle/>
                    <a:p>
                      <a:pPr algn="l" fontAlgn="b"/>
                      <a:r>
                        <a:rPr lang="ca-ES" sz="1400" b="0" i="0" u="none" strike="noStrike">
                          <a:solidFill>
                            <a:srgbClr val="000000"/>
                          </a:solidFill>
                          <a:latin typeface="Arial"/>
                        </a:rPr>
                        <a:t> </a:t>
                      </a:r>
                    </a:p>
                  </a:txBody>
                  <a:tcPr marL="0" marR="0" marT="0" marB="0" anchor="b">
                    <a:lnL>
                      <a:noFill/>
                    </a:lnL>
                    <a:lnR>
                      <a:noFill/>
                    </a:lnR>
                    <a:lnT>
                      <a:noFill/>
                    </a:lnT>
                    <a:lnB>
                      <a:noFill/>
                    </a:lnB>
                    <a:solidFill>
                      <a:srgbClr val="808080"/>
                    </a:solidFill>
                  </a:tcPr>
                </a:tc>
              </a:tr>
              <a:tr h="262612">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1"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1"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1"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1"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1"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1"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62612">
                <a:tc>
                  <a:txBody>
                    <a:bodyPr/>
                    <a:lstStyle/>
                    <a:p>
                      <a:pPr algn="l" fontAlgn="b"/>
                      <a:r>
                        <a:rPr lang="ca-ES" sz="1400" b="0" i="0" u="none" strike="noStrike">
                          <a:solidFill>
                            <a:srgbClr val="000000"/>
                          </a:solidFill>
                          <a:latin typeface="Arial"/>
                        </a:rPr>
                        <a:t> </a:t>
                      </a:r>
                    </a:p>
                  </a:txBody>
                  <a:tcPr marL="0" marR="0" marT="0" marB="0" anchor="b">
                    <a:lnL>
                      <a:noFill/>
                    </a:lnL>
                    <a:lnR>
                      <a:noFill/>
                    </a:lnR>
                    <a:lnT>
                      <a:noFill/>
                    </a:lnT>
                    <a:lnB>
                      <a:noFill/>
                    </a:lnB>
                    <a:solidFill>
                      <a:srgbClr val="808080"/>
                    </a:solidFill>
                  </a:tcPr>
                </a:tc>
                <a:tc>
                  <a:txBody>
                    <a:bodyPr/>
                    <a:lstStyle/>
                    <a:p>
                      <a:pPr algn="l" rtl="0" fontAlgn="ctr"/>
                      <a:r>
                        <a:rPr lang="es-ES" sz="1400" b="1" i="0" u="none" strike="noStrike">
                          <a:solidFill>
                            <a:srgbClr val="FFFFFF"/>
                          </a:solidFill>
                          <a:latin typeface="Arial"/>
                        </a:rPr>
                        <a:t>Situació a l’inici del 2011 </a:t>
                      </a:r>
                    </a:p>
                  </a:txBody>
                  <a:tcPr marL="63400" marR="0" marT="0" marB="0" anchor="ctr">
                    <a:lnL>
                      <a:noFill/>
                    </a:lnL>
                    <a:lnR>
                      <a:noFill/>
                    </a:lnR>
                    <a:lnT>
                      <a:noFill/>
                    </a:lnT>
                    <a:lnB>
                      <a:noFill/>
                    </a:lnB>
                    <a:solidFill>
                      <a:srgbClr val="808080"/>
                    </a:solidFill>
                  </a:tcPr>
                </a:tc>
                <a:tc>
                  <a:txBody>
                    <a:bodyPr/>
                    <a:lstStyle/>
                    <a:p>
                      <a:pPr algn="r" rtl="0" fontAlgn="b"/>
                      <a:r>
                        <a:rPr lang="ca-ES" sz="1400" b="1" i="0" u="none" strike="noStrike">
                          <a:solidFill>
                            <a:srgbClr val="FFFFFF"/>
                          </a:solidFill>
                          <a:latin typeface="Arial"/>
                        </a:rPr>
                        <a:t>845,5</a:t>
                      </a:r>
                    </a:p>
                  </a:txBody>
                  <a:tcPr marL="0" marR="0" marT="0" marB="0" anchor="b">
                    <a:lnL>
                      <a:noFill/>
                    </a:lnL>
                    <a:lnR>
                      <a:noFill/>
                    </a:lnR>
                    <a:lnT>
                      <a:noFill/>
                    </a:lnT>
                    <a:lnB>
                      <a:noFill/>
                    </a:lnB>
                    <a:solidFill>
                      <a:srgbClr val="808080"/>
                    </a:solidFill>
                  </a:tcPr>
                </a:tc>
                <a:tc>
                  <a:txBody>
                    <a:bodyPr/>
                    <a:lstStyle/>
                    <a:p>
                      <a:pPr algn="r" rtl="0" fontAlgn="b"/>
                      <a:r>
                        <a:rPr lang="ca-ES" sz="1400" b="1" i="0" u="none" strike="noStrike">
                          <a:solidFill>
                            <a:srgbClr val="FFFFFF"/>
                          </a:solidFill>
                          <a:latin typeface="Arial"/>
                        </a:rPr>
                        <a:t>1.481,5</a:t>
                      </a:r>
                    </a:p>
                  </a:txBody>
                  <a:tcPr marL="0" marR="0" marT="0" marB="0" anchor="b">
                    <a:lnL>
                      <a:noFill/>
                    </a:lnL>
                    <a:lnR>
                      <a:noFill/>
                    </a:lnR>
                    <a:lnT>
                      <a:noFill/>
                    </a:lnT>
                    <a:lnB>
                      <a:noFill/>
                    </a:lnB>
                    <a:solidFill>
                      <a:srgbClr val="808080"/>
                    </a:solidFill>
                  </a:tcPr>
                </a:tc>
                <a:tc>
                  <a:txBody>
                    <a:bodyPr/>
                    <a:lstStyle/>
                    <a:p>
                      <a:pPr algn="r" rtl="0" fontAlgn="b"/>
                      <a:r>
                        <a:rPr lang="ca-ES" sz="1400" b="1" i="0" u="none" strike="noStrike">
                          <a:solidFill>
                            <a:srgbClr val="FFFFFF"/>
                          </a:solidFill>
                          <a:latin typeface="Arial"/>
                        </a:rPr>
                        <a:t>1.305,0</a:t>
                      </a:r>
                    </a:p>
                  </a:txBody>
                  <a:tcPr marL="0" marR="0" marT="0" marB="0" anchor="b">
                    <a:lnL>
                      <a:noFill/>
                    </a:lnL>
                    <a:lnR>
                      <a:noFill/>
                    </a:lnR>
                    <a:lnT>
                      <a:noFill/>
                    </a:lnT>
                    <a:lnB>
                      <a:noFill/>
                    </a:lnB>
                    <a:solidFill>
                      <a:srgbClr val="808080"/>
                    </a:solidFill>
                  </a:tcPr>
                </a:tc>
                <a:tc>
                  <a:txBody>
                    <a:bodyPr/>
                    <a:lstStyle/>
                    <a:p>
                      <a:pPr algn="r" rtl="0" fontAlgn="b"/>
                      <a:r>
                        <a:rPr lang="ca-ES" sz="1400" b="1" i="0" u="none" strike="noStrike">
                          <a:solidFill>
                            <a:srgbClr val="FFFFFF"/>
                          </a:solidFill>
                          <a:latin typeface="Arial"/>
                        </a:rPr>
                        <a:t>1.091,6</a:t>
                      </a:r>
                    </a:p>
                  </a:txBody>
                  <a:tcPr marL="0" marR="0" marT="0" marB="0" anchor="b">
                    <a:lnL>
                      <a:noFill/>
                    </a:lnL>
                    <a:lnR>
                      <a:noFill/>
                    </a:lnR>
                    <a:lnT>
                      <a:noFill/>
                    </a:lnT>
                    <a:lnB>
                      <a:noFill/>
                    </a:lnB>
                    <a:solidFill>
                      <a:srgbClr val="808080"/>
                    </a:solidFill>
                  </a:tcPr>
                </a:tc>
                <a:tc>
                  <a:txBody>
                    <a:bodyPr/>
                    <a:lstStyle/>
                    <a:p>
                      <a:pPr algn="r" rtl="0" fontAlgn="b"/>
                      <a:r>
                        <a:rPr lang="ca-ES" sz="1400" b="1" i="0" u="none" strike="noStrike">
                          <a:solidFill>
                            <a:srgbClr val="FFFFFF"/>
                          </a:solidFill>
                          <a:latin typeface="Arial"/>
                        </a:rPr>
                        <a:t>1.221,6</a:t>
                      </a:r>
                    </a:p>
                  </a:txBody>
                  <a:tcPr marL="0" marR="0" marT="0" marB="0" anchor="b">
                    <a:lnL>
                      <a:noFill/>
                    </a:lnL>
                    <a:lnR>
                      <a:noFill/>
                    </a:lnR>
                    <a:lnT>
                      <a:noFill/>
                    </a:lnT>
                    <a:lnB>
                      <a:noFill/>
                    </a:lnB>
                    <a:solidFill>
                      <a:srgbClr val="808080"/>
                    </a:solidFill>
                  </a:tcPr>
                </a:tc>
                <a:tc>
                  <a:txBody>
                    <a:bodyPr/>
                    <a:lstStyle/>
                    <a:p>
                      <a:pPr algn="l" fontAlgn="b"/>
                      <a:r>
                        <a:rPr lang="ca-ES" sz="1400" b="0" i="0" u="none" strike="noStrike" dirty="0">
                          <a:solidFill>
                            <a:srgbClr val="000000"/>
                          </a:solidFill>
                          <a:latin typeface="Arial"/>
                        </a:rPr>
                        <a:t> </a:t>
                      </a:r>
                    </a:p>
                  </a:txBody>
                  <a:tcPr marL="0" marR="0" marT="0" marB="0" anchor="b">
                    <a:lnL>
                      <a:noFill/>
                    </a:lnL>
                    <a:lnR>
                      <a:noFill/>
                    </a:lnR>
                    <a:lnT>
                      <a:noFill/>
                    </a:lnT>
                    <a:lnB>
                      <a:noFill/>
                    </a:lnB>
                    <a:solidFill>
                      <a:srgbClr val="808080"/>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7" name="Rectangle 4"/>
          <p:cNvSpPr>
            <a:spLocks noChangeArrowheads="1"/>
          </p:cNvSpPr>
          <p:nvPr/>
        </p:nvSpPr>
        <p:spPr bwMode="auto">
          <a:xfrm>
            <a:off x="-17896" y="2088443"/>
            <a:ext cx="10711296" cy="4212468"/>
          </a:xfrm>
          <a:prstGeom prst="rect">
            <a:avLst/>
          </a:prstGeom>
          <a:solidFill>
            <a:srgbClr val="DEDEDE"/>
          </a:solidFill>
          <a:ln w="9525" algn="ctr">
            <a:noFill/>
            <a:miter lim="800000"/>
            <a:headEnd/>
            <a:tailEnd/>
          </a:ln>
        </p:spPr>
        <p:txBody>
          <a:bodyPr wrap="none" anchor="ctr"/>
          <a:lstStyle/>
          <a:p>
            <a:pPr algn="ctr" defTabSz="1042988">
              <a:spcAft>
                <a:spcPts val="4800"/>
              </a:spcAft>
            </a:pPr>
            <a:endParaRPr lang="ca-ES" b="1" dirty="0">
              <a:solidFill>
                <a:schemeClr val="bg1"/>
              </a:solidFill>
            </a:endParaRPr>
          </a:p>
        </p:txBody>
      </p:sp>
      <p:sp>
        <p:nvSpPr>
          <p:cNvPr id="32780" name="Rectangle 5"/>
          <p:cNvSpPr>
            <a:spLocks noChangeArrowheads="1"/>
          </p:cNvSpPr>
          <p:nvPr/>
        </p:nvSpPr>
        <p:spPr bwMode="auto">
          <a:xfrm>
            <a:off x="234132" y="2088443"/>
            <a:ext cx="10153128" cy="4042132"/>
          </a:xfrm>
          <a:prstGeom prst="rect">
            <a:avLst/>
          </a:prstGeom>
          <a:noFill/>
          <a:ln w="9525">
            <a:noFill/>
            <a:miter lim="800000"/>
            <a:headEnd/>
            <a:tailEnd/>
          </a:ln>
        </p:spPr>
        <p:txBody>
          <a:bodyPr wrap="square">
            <a:spAutoFit/>
          </a:bodyPr>
          <a:lstStyle/>
          <a:p>
            <a:pPr marL="441325" indent="-441325" algn="just" defTabSz="1042988">
              <a:lnSpc>
                <a:spcPts val="3100"/>
              </a:lnSpc>
              <a:spcBef>
                <a:spcPts val="0"/>
              </a:spcBef>
              <a:spcAft>
                <a:spcPts val="3000"/>
              </a:spcAft>
              <a:buFont typeface="Wingdings" pitchFamily="2" charset="2"/>
              <a:buChar char="Ø"/>
            </a:pPr>
            <a:r>
              <a:rPr lang="ca-ES" sz="1600" dirty="0" smtClean="0"/>
              <a:t>S’ha reduït el dèficit al mateix temps que s’han reduït molt els ingressos. </a:t>
            </a:r>
          </a:p>
          <a:p>
            <a:pPr marL="441325" indent="-441325" algn="just" defTabSz="1042988">
              <a:lnSpc>
                <a:spcPts val="3100"/>
              </a:lnSpc>
              <a:spcBef>
                <a:spcPts val="0"/>
              </a:spcBef>
              <a:spcAft>
                <a:spcPts val="3000"/>
              </a:spcAft>
              <a:buFont typeface="Wingdings" pitchFamily="2" charset="2"/>
              <a:buChar char="Ø"/>
            </a:pPr>
            <a:r>
              <a:rPr lang="ca-ES" sz="1600" dirty="0" smtClean="0"/>
              <a:t>Amb les mesures d’ingressos adoptades (increment de tributs, política activa de venda de patrimoni i concessions) es preveu un increment del 2,3% respecte de la liquidació del 2010. Sense aquestes mesures els ingressos s’haurien reduït un 14%.  </a:t>
            </a:r>
          </a:p>
          <a:p>
            <a:pPr marL="441325" indent="-441325" algn="just" defTabSz="1042988">
              <a:lnSpc>
                <a:spcPts val="3100"/>
              </a:lnSpc>
              <a:spcBef>
                <a:spcPts val="0"/>
              </a:spcBef>
              <a:spcAft>
                <a:spcPts val="3000"/>
              </a:spcAft>
              <a:buFont typeface="Wingdings" pitchFamily="2" charset="2"/>
              <a:buChar char="Ø"/>
            </a:pPr>
            <a:r>
              <a:rPr lang="ca-ES" sz="1600" dirty="0" smtClean="0"/>
              <a:t>Addicionalment en aquest període l’Estat haurà reduït al voltant de 750 M€ les seves transferències per atendre despeses finalistes en diversos àmbits (segons estimació de liquidació) i ha recorregut davant del Tribunal Constitucional diverses mesures tributàries adoptades per la Generalitat impedint, així, la generació de nous ingressos.</a:t>
            </a:r>
          </a:p>
        </p:txBody>
      </p:sp>
      <p:sp>
        <p:nvSpPr>
          <p:cNvPr id="32778" name="Line 13"/>
          <p:cNvSpPr>
            <a:spLocks noChangeShapeType="1"/>
          </p:cNvSpPr>
          <p:nvPr/>
        </p:nvSpPr>
        <p:spPr bwMode="auto">
          <a:xfrm>
            <a:off x="0" y="2808523"/>
            <a:ext cx="10693400" cy="0"/>
          </a:xfrm>
          <a:prstGeom prst="line">
            <a:avLst/>
          </a:prstGeom>
          <a:noFill/>
          <a:ln w="190500">
            <a:solidFill>
              <a:schemeClr val="bg1"/>
            </a:solidFill>
            <a:round/>
            <a:headEnd/>
            <a:tailEnd/>
          </a:ln>
        </p:spPr>
        <p:txBody>
          <a:bodyPr/>
          <a:lstStyle/>
          <a:p>
            <a:endParaRPr lang="es-ES"/>
          </a:p>
        </p:txBody>
      </p:sp>
      <p:sp>
        <p:nvSpPr>
          <p:cNvPr id="32782" name="QuadreDeText 20">
            <a:hlinkClick r:id="rId2" action="ppaction://hlinksldjump"/>
          </p:cNvPr>
          <p:cNvSpPr txBox="1">
            <a:spLocks noChangeArrowheads="1"/>
          </p:cNvSpPr>
          <p:nvPr/>
        </p:nvSpPr>
        <p:spPr bwMode="auto">
          <a:xfrm>
            <a:off x="2132013" y="0"/>
            <a:ext cx="2000250" cy="779463"/>
          </a:xfrm>
          <a:prstGeom prst="rect">
            <a:avLst/>
          </a:prstGeom>
          <a:noFill/>
          <a:ln w="9525">
            <a:noFill/>
            <a:miter lim="800000"/>
            <a:headEnd/>
            <a:tailEnd/>
          </a:ln>
        </p:spPr>
        <p:txBody>
          <a:bodyPr wrap="none"/>
          <a:lstStyle/>
          <a:p>
            <a:endParaRPr lang="ca-ES"/>
          </a:p>
        </p:txBody>
      </p:sp>
      <p:sp>
        <p:nvSpPr>
          <p:cNvPr id="1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21" name="Line 13"/>
          <p:cNvSpPr>
            <a:spLocks noChangeShapeType="1"/>
          </p:cNvSpPr>
          <p:nvPr/>
        </p:nvSpPr>
        <p:spPr bwMode="auto">
          <a:xfrm>
            <a:off x="0" y="4356695"/>
            <a:ext cx="10693400" cy="0"/>
          </a:xfrm>
          <a:prstGeom prst="line">
            <a:avLst/>
          </a:prstGeom>
          <a:noFill/>
          <a:ln w="190500">
            <a:solidFill>
              <a:schemeClr val="bg1"/>
            </a:solidFill>
            <a:round/>
            <a:headEnd/>
            <a:tailEnd/>
          </a:ln>
        </p:spPr>
        <p:txBody>
          <a:bodyPr/>
          <a:lstStyle/>
          <a:p>
            <a:endParaRPr lang="es-ES"/>
          </a:p>
        </p:txBody>
      </p:sp>
      <p:sp>
        <p:nvSpPr>
          <p:cNvPr id="18" name="Line 13"/>
          <p:cNvSpPr>
            <a:spLocks noChangeShapeType="1"/>
          </p:cNvSpPr>
          <p:nvPr/>
        </p:nvSpPr>
        <p:spPr bwMode="auto">
          <a:xfrm>
            <a:off x="0" y="6408923"/>
            <a:ext cx="10693400" cy="0"/>
          </a:xfrm>
          <a:prstGeom prst="line">
            <a:avLst/>
          </a:prstGeom>
          <a:noFill/>
          <a:ln w="190500">
            <a:solidFill>
              <a:schemeClr val="bg1"/>
            </a:solidFill>
            <a:round/>
            <a:headEnd/>
            <a:tailEnd/>
          </a:ln>
        </p:spPr>
        <p:txBody>
          <a:bodyPr/>
          <a:lstStyle/>
          <a:p>
            <a:endParaRPr lang="es-ES"/>
          </a:p>
        </p:txBody>
      </p:sp>
      <p:sp>
        <p:nvSpPr>
          <p:cNvPr id="12" name="Rectangle 2"/>
          <p:cNvSpPr>
            <a:spLocks noGrp="1" noChangeArrowheads="1"/>
          </p:cNvSpPr>
          <p:nvPr>
            <p:ph type="title"/>
          </p:nvPr>
        </p:nvSpPr>
        <p:spPr bwMode="auto">
          <a:xfrm>
            <a:off x="150128" y="1260351"/>
            <a:ext cx="10693400" cy="612068"/>
          </a:xfrm>
          <a:noFill/>
          <a:ln>
            <a:miter lim="800000"/>
            <a:headEnd/>
            <a:tailEnd/>
          </a:ln>
        </p:spPr>
        <p:txBody>
          <a:bodyPr vert="horz" wrap="square" lIns="87272" tIns="43637" rIns="87272" bIns="43637" numCol="1" anchor="t" anchorCtr="0" compatLnSpc="1">
            <a:prstTxWarp prst="textNoShape">
              <a:avLst/>
            </a:prstTxWarp>
          </a:bodyPr>
          <a:lstStyle/>
          <a:p>
            <a:pPr marL="441325" indent="-441325" algn="l">
              <a:lnSpc>
                <a:spcPts val="3100"/>
              </a:lnSpc>
              <a:spcBef>
                <a:spcPts val="0"/>
              </a:spcBef>
              <a:spcAft>
                <a:spcPts val="3600"/>
              </a:spcAft>
            </a:pPr>
            <a:r>
              <a:rPr lang="ca-ES" sz="2400" b="1" dirty="0" smtClean="0"/>
              <a:t>Reducció del dèficit per mitjà de les mesures d’ingressos (2010-2014)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91" name="Rectangle 3"/>
          <p:cNvSpPr>
            <a:spLocks noGrp="1" noChangeArrowheads="1"/>
          </p:cNvSpPr>
          <p:nvPr>
            <p:ph type="title"/>
          </p:nvPr>
        </p:nvSpPr>
        <p:spPr bwMode="auto">
          <a:xfrm>
            <a:off x="236490" y="792299"/>
            <a:ext cx="10090150" cy="430212"/>
          </a:xfrm>
          <a:noFill/>
          <a:ln>
            <a:miter lim="800000"/>
            <a:headEnd/>
            <a:tailEnd/>
          </a:ln>
        </p:spPr>
        <p:txBody>
          <a:bodyPr vert="horz" wrap="square" lIns="87272" tIns="43637" rIns="87272" bIns="43637" numCol="1" anchor="b" anchorCtr="0" compatLnSpc="1">
            <a:prstTxWarp prst="textNoShape">
              <a:avLst/>
            </a:prstTxWarp>
          </a:bodyPr>
          <a:lstStyle/>
          <a:p>
            <a:pPr algn="l" eaLnBrk="1" hangingPunct="1"/>
            <a:r>
              <a:rPr lang="ca-ES" sz="2400" b="1" dirty="0" smtClean="0">
                <a:solidFill>
                  <a:schemeClr val="tx1"/>
                </a:solidFill>
                <a:latin typeface="+mn-lt"/>
              </a:rPr>
              <a:t>Ingressos del model de finançament</a:t>
            </a:r>
          </a:p>
        </p:txBody>
      </p:sp>
      <p:sp>
        <p:nvSpPr>
          <p:cNvPr id="43193" name="Line 1479"/>
          <p:cNvSpPr>
            <a:spLocks noChangeShapeType="1"/>
          </p:cNvSpPr>
          <p:nvPr/>
        </p:nvSpPr>
        <p:spPr bwMode="auto">
          <a:xfrm>
            <a:off x="-11150" y="4837920"/>
            <a:ext cx="10704550" cy="1588"/>
          </a:xfrm>
          <a:prstGeom prst="line">
            <a:avLst/>
          </a:prstGeom>
          <a:noFill/>
          <a:ln w="44450">
            <a:solidFill>
              <a:schemeClr val="bg1"/>
            </a:solidFill>
            <a:round/>
            <a:headEnd/>
            <a:tailEnd/>
          </a:ln>
        </p:spPr>
        <p:txBody>
          <a:bodyPr/>
          <a:lstStyle/>
          <a:p>
            <a:endParaRPr lang="es-ES"/>
          </a:p>
        </p:txBody>
      </p:sp>
      <p:sp>
        <p:nvSpPr>
          <p:cNvPr id="10"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graphicFrame>
        <p:nvGraphicFramePr>
          <p:cNvPr id="8" name="Taula 7"/>
          <p:cNvGraphicFramePr>
            <a:graphicFrameLocks noGrp="1"/>
          </p:cNvGraphicFramePr>
          <p:nvPr/>
        </p:nvGraphicFramePr>
        <p:xfrm>
          <a:off x="0" y="1224347"/>
          <a:ext cx="10693402" cy="4417104"/>
        </p:xfrm>
        <a:graphic>
          <a:graphicData uri="http://schemas.openxmlformats.org/drawingml/2006/table">
            <a:tbl>
              <a:tblPr/>
              <a:tblGrid>
                <a:gridCol w="215336"/>
                <a:gridCol w="6468040"/>
                <a:gridCol w="871745"/>
                <a:gridCol w="871745"/>
                <a:gridCol w="871745"/>
                <a:gridCol w="581163"/>
                <a:gridCol w="508517"/>
                <a:gridCol w="305111"/>
              </a:tblGrid>
              <a:tr h="183719">
                <a:tc rowSpan="2">
                  <a:txBody>
                    <a:bodyPr/>
                    <a:lstStyle/>
                    <a:p>
                      <a:pPr algn="l" fontAlgn="ctr"/>
                      <a:r>
                        <a:rPr lang="ca-ES" sz="1100" b="1" i="0" u="none" strike="noStrike" dirty="0">
                          <a:solidFill>
                            <a:srgbClr val="000000"/>
                          </a:solidFill>
                          <a:latin typeface="Arial"/>
                        </a:rPr>
                        <a:t> </a:t>
                      </a:r>
                    </a:p>
                  </a:txBody>
                  <a:tcPr marL="0" marR="0" marT="0" marB="0" anchor="ctr">
                    <a:lnL>
                      <a:noFill/>
                    </a:lnL>
                    <a:lnR>
                      <a:noFill/>
                    </a:lnR>
                    <a:lnT>
                      <a:noFill/>
                    </a:lnT>
                    <a:lnB>
                      <a:noFill/>
                    </a:lnB>
                    <a:solidFill>
                      <a:srgbClr val="FA6E00"/>
                    </a:solidFill>
                  </a:tcPr>
                </a:tc>
                <a:tc rowSpan="2">
                  <a:txBody>
                    <a:bodyPr/>
                    <a:lstStyle/>
                    <a:p>
                      <a:pPr algn="l" fontAlgn="ctr"/>
                      <a:r>
                        <a:rPr lang="ca-ES" sz="1100" b="1" i="0" u="none" strike="noStrike" dirty="0">
                          <a:solidFill>
                            <a:srgbClr val="000000"/>
                          </a:solidFill>
                          <a:latin typeface="Arial"/>
                        </a:rPr>
                        <a:t>Conceptes</a:t>
                      </a:r>
                    </a:p>
                  </a:txBody>
                  <a:tcPr marL="0" marR="0" marT="0" marB="0" anchor="ctr">
                    <a:lnL>
                      <a:noFill/>
                    </a:lnL>
                    <a:lnR>
                      <a:noFill/>
                    </a:lnR>
                    <a:lnT>
                      <a:noFill/>
                    </a:lnT>
                    <a:lnB>
                      <a:noFill/>
                    </a:lnB>
                    <a:solidFill>
                      <a:srgbClr val="FA6E00"/>
                    </a:solidFill>
                  </a:tcPr>
                </a:tc>
                <a:tc>
                  <a:txBody>
                    <a:bodyPr/>
                    <a:lstStyle/>
                    <a:p>
                      <a:pPr algn="ctr" fontAlgn="ctr"/>
                      <a:r>
                        <a:rPr lang="ca-ES" sz="1100" b="1" i="0" u="none" strike="noStrike">
                          <a:solidFill>
                            <a:srgbClr val="000000"/>
                          </a:solidFill>
                          <a:latin typeface="Arial"/>
                        </a:rPr>
                        <a:t>Liquidació</a:t>
                      </a:r>
                    </a:p>
                  </a:txBody>
                  <a:tcPr marL="0" marR="0" marT="0" marB="0" anchor="ctr">
                    <a:lnL>
                      <a:noFill/>
                    </a:lnL>
                    <a:lnR>
                      <a:noFill/>
                    </a:lnR>
                    <a:lnT>
                      <a:noFill/>
                    </a:lnT>
                    <a:lnB>
                      <a:noFill/>
                    </a:lnB>
                    <a:solidFill>
                      <a:srgbClr val="FA6E00"/>
                    </a:solidFill>
                  </a:tcPr>
                </a:tc>
                <a:tc>
                  <a:txBody>
                    <a:bodyPr/>
                    <a:lstStyle/>
                    <a:p>
                      <a:pPr algn="ctr" fontAlgn="ctr"/>
                      <a:r>
                        <a:rPr lang="ca-ES" sz="1100" b="1" i="0" u="none" strike="noStrike">
                          <a:solidFill>
                            <a:srgbClr val="000000"/>
                          </a:solidFill>
                          <a:latin typeface="Arial"/>
                        </a:rPr>
                        <a:t>Previsió</a:t>
                      </a:r>
                    </a:p>
                  </a:txBody>
                  <a:tcPr marL="0" marR="0" marT="0" marB="0" anchor="ctr">
                    <a:lnL>
                      <a:noFill/>
                    </a:lnL>
                    <a:lnR>
                      <a:noFill/>
                    </a:lnR>
                    <a:lnT>
                      <a:noFill/>
                    </a:lnT>
                    <a:lnB>
                      <a:noFill/>
                    </a:lnB>
                    <a:solidFill>
                      <a:srgbClr val="FA6E00"/>
                    </a:solidFill>
                  </a:tcPr>
                </a:tc>
                <a:tc>
                  <a:txBody>
                    <a:bodyPr/>
                    <a:lstStyle/>
                    <a:p>
                      <a:pPr algn="ctr" fontAlgn="ctr"/>
                      <a:r>
                        <a:rPr lang="ca-ES" sz="1100" b="1" i="0" u="none" strike="noStrike">
                          <a:solidFill>
                            <a:srgbClr val="000000"/>
                          </a:solidFill>
                          <a:latin typeface="Arial"/>
                        </a:rPr>
                        <a:t>Pressupost</a:t>
                      </a:r>
                    </a:p>
                  </a:txBody>
                  <a:tcPr marL="0" marR="0" marT="0" marB="0" anchor="ctr">
                    <a:lnL>
                      <a:noFill/>
                    </a:lnL>
                    <a:lnR>
                      <a:noFill/>
                    </a:lnR>
                    <a:lnT>
                      <a:noFill/>
                    </a:lnT>
                    <a:lnB>
                      <a:noFill/>
                    </a:lnB>
                    <a:solidFill>
                      <a:srgbClr val="FA6E00"/>
                    </a:solidFill>
                  </a:tcPr>
                </a:tc>
                <a:tc gridSpan="2">
                  <a:txBody>
                    <a:bodyPr/>
                    <a:lstStyle/>
                    <a:p>
                      <a:pPr algn="ctr" fontAlgn="ctr"/>
                      <a:r>
                        <a:rPr lang="ca-ES" sz="1100" b="1" i="0" u="none" strike="noStrike" dirty="0">
                          <a:solidFill>
                            <a:srgbClr val="000000"/>
                          </a:solidFill>
                          <a:latin typeface="Arial"/>
                        </a:rPr>
                        <a:t>Var. </a:t>
                      </a:r>
                      <a:r>
                        <a:rPr lang="ca-ES" sz="1100" b="1" i="0" u="none" strike="noStrike" dirty="0" smtClean="0">
                          <a:solidFill>
                            <a:srgbClr val="000000"/>
                          </a:solidFill>
                          <a:latin typeface="Arial"/>
                        </a:rPr>
                        <a:t>14 </a:t>
                      </a:r>
                      <a:r>
                        <a:rPr lang="ca-ES" sz="1100" b="1" i="0" u="none" strike="noStrike" dirty="0">
                          <a:solidFill>
                            <a:srgbClr val="000000"/>
                          </a:solidFill>
                          <a:latin typeface="Arial"/>
                        </a:rPr>
                        <a:t>/ </a:t>
                      </a:r>
                      <a:r>
                        <a:rPr lang="ca-ES" sz="1100" b="1" i="0" u="none" strike="noStrike" dirty="0" smtClean="0">
                          <a:solidFill>
                            <a:srgbClr val="000000"/>
                          </a:solidFill>
                          <a:latin typeface="Arial"/>
                        </a:rPr>
                        <a:t>13</a:t>
                      </a:r>
                      <a:endParaRPr lang="ca-ES" sz="1100" b="1" i="0" u="none" strike="noStrike" dirty="0">
                        <a:solidFill>
                          <a:srgbClr val="000000"/>
                        </a:solidFill>
                        <a:latin typeface="Arial"/>
                      </a:endParaRPr>
                    </a:p>
                  </a:txBody>
                  <a:tcPr marL="0" marR="0" marT="0" marB="0" anchor="ctr">
                    <a:lnL>
                      <a:noFill/>
                    </a:lnL>
                    <a:lnR>
                      <a:noFill/>
                    </a:lnR>
                    <a:lnT>
                      <a:noFill/>
                    </a:lnT>
                    <a:lnB>
                      <a:noFill/>
                    </a:lnB>
                    <a:solidFill>
                      <a:srgbClr val="FA6E00"/>
                    </a:solidFill>
                  </a:tcPr>
                </a:tc>
                <a:tc hMerge="1">
                  <a:txBody>
                    <a:bodyPr/>
                    <a:lstStyle/>
                    <a:p>
                      <a:endParaRPr lang="ca-ES"/>
                    </a:p>
                  </a:txBody>
                  <a:tcPr/>
                </a:tc>
                <a:tc rowSpan="2">
                  <a:txBody>
                    <a:bodyPr/>
                    <a:lstStyle/>
                    <a:p>
                      <a:pPr algn="l" fontAlgn="ctr"/>
                      <a:r>
                        <a:rPr lang="ca-ES" sz="1100" b="1" i="0" u="none" strike="noStrike">
                          <a:solidFill>
                            <a:srgbClr val="000000"/>
                          </a:solidFill>
                          <a:latin typeface="Arial"/>
                        </a:rPr>
                        <a:t> </a:t>
                      </a:r>
                    </a:p>
                  </a:txBody>
                  <a:tcPr marL="0" marR="0" marT="0" marB="0" anchor="ctr">
                    <a:lnL>
                      <a:noFill/>
                    </a:lnL>
                    <a:lnR>
                      <a:noFill/>
                    </a:lnR>
                    <a:lnT>
                      <a:noFill/>
                    </a:lnT>
                    <a:lnB>
                      <a:noFill/>
                    </a:lnB>
                    <a:solidFill>
                      <a:srgbClr val="FA6E00"/>
                    </a:solidFill>
                  </a:tcPr>
                </a:tc>
              </a:tr>
              <a:tr h="183719">
                <a:tc vMerge="1">
                  <a:txBody>
                    <a:bodyPr/>
                    <a:lstStyle/>
                    <a:p>
                      <a:endParaRPr lang="ca-ES"/>
                    </a:p>
                  </a:txBody>
                  <a:tcPr/>
                </a:tc>
                <a:tc vMerge="1">
                  <a:txBody>
                    <a:bodyPr/>
                    <a:lstStyle/>
                    <a:p>
                      <a:endParaRPr lang="ca-ES"/>
                    </a:p>
                  </a:txBody>
                  <a:tcPr/>
                </a:tc>
                <a:tc>
                  <a:txBody>
                    <a:bodyPr/>
                    <a:lstStyle/>
                    <a:p>
                      <a:pPr algn="ctr" fontAlgn="ctr"/>
                      <a:r>
                        <a:rPr lang="ca-ES" sz="1100" b="1" i="0" u="none" strike="noStrike">
                          <a:solidFill>
                            <a:srgbClr val="000000"/>
                          </a:solidFill>
                          <a:latin typeface="Arial"/>
                        </a:rPr>
                        <a:t>2012 </a:t>
                      </a:r>
                      <a:r>
                        <a:rPr lang="ca-ES" sz="1100" b="1" i="0" u="none" strike="noStrike" baseline="30000">
                          <a:solidFill>
                            <a:srgbClr val="000000"/>
                          </a:solidFill>
                          <a:latin typeface="Arial"/>
                        </a:rPr>
                        <a:t>(1)</a:t>
                      </a:r>
                      <a:endParaRPr lang="ca-ES" sz="1100" b="1" i="0" u="none" strike="noStrike">
                        <a:solidFill>
                          <a:srgbClr val="000000"/>
                        </a:solidFill>
                        <a:latin typeface="Arial"/>
                      </a:endParaRPr>
                    </a:p>
                  </a:txBody>
                  <a:tcPr marL="0" marR="0" marT="0" marB="0" anchor="ctr">
                    <a:lnL>
                      <a:noFill/>
                    </a:lnL>
                    <a:lnR>
                      <a:noFill/>
                    </a:lnR>
                    <a:lnT>
                      <a:noFill/>
                    </a:lnT>
                    <a:lnB>
                      <a:noFill/>
                    </a:lnB>
                    <a:solidFill>
                      <a:srgbClr val="FA6E00"/>
                    </a:solidFill>
                  </a:tcPr>
                </a:tc>
                <a:tc>
                  <a:txBody>
                    <a:bodyPr/>
                    <a:lstStyle/>
                    <a:p>
                      <a:pPr algn="ctr" fontAlgn="ctr"/>
                      <a:r>
                        <a:rPr lang="ca-ES" sz="1100" b="1" i="0" u="none" strike="noStrike">
                          <a:solidFill>
                            <a:srgbClr val="000000"/>
                          </a:solidFill>
                          <a:latin typeface="Arial"/>
                        </a:rPr>
                        <a:t>2013</a:t>
                      </a:r>
                    </a:p>
                  </a:txBody>
                  <a:tcPr marL="0" marR="0" marT="0" marB="0" anchor="ctr">
                    <a:lnL>
                      <a:noFill/>
                    </a:lnL>
                    <a:lnR>
                      <a:noFill/>
                    </a:lnR>
                    <a:lnT>
                      <a:noFill/>
                    </a:lnT>
                    <a:lnB>
                      <a:noFill/>
                    </a:lnB>
                    <a:solidFill>
                      <a:srgbClr val="FA6E00"/>
                    </a:solidFill>
                  </a:tcPr>
                </a:tc>
                <a:tc>
                  <a:txBody>
                    <a:bodyPr/>
                    <a:lstStyle/>
                    <a:p>
                      <a:pPr algn="ctr" fontAlgn="ctr"/>
                      <a:r>
                        <a:rPr lang="ca-ES" sz="1100" b="1" i="0" u="none" strike="noStrike">
                          <a:solidFill>
                            <a:srgbClr val="000000"/>
                          </a:solidFill>
                          <a:latin typeface="Arial"/>
                        </a:rPr>
                        <a:t>2014</a:t>
                      </a:r>
                    </a:p>
                  </a:txBody>
                  <a:tcPr marL="0" marR="0" marT="0" marB="0" anchor="ctr">
                    <a:lnL>
                      <a:noFill/>
                    </a:lnL>
                    <a:lnR>
                      <a:noFill/>
                    </a:lnR>
                    <a:lnT>
                      <a:noFill/>
                    </a:lnT>
                    <a:lnB>
                      <a:noFill/>
                    </a:lnB>
                    <a:solidFill>
                      <a:srgbClr val="FA6E00"/>
                    </a:solidFill>
                  </a:tcPr>
                </a:tc>
                <a:tc>
                  <a:txBody>
                    <a:bodyPr/>
                    <a:lstStyle/>
                    <a:p>
                      <a:pPr algn="ctr" fontAlgn="ctr"/>
                      <a:r>
                        <a:rPr lang="ca-ES" sz="1100" b="0" i="0" u="none" strike="noStrike">
                          <a:solidFill>
                            <a:srgbClr val="000000"/>
                          </a:solidFill>
                          <a:latin typeface="Arial"/>
                        </a:rPr>
                        <a:t>M€</a:t>
                      </a:r>
                    </a:p>
                  </a:txBody>
                  <a:tcPr marL="0" marR="0" marT="0" marB="0" anchor="ctr">
                    <a:lnL>
                      <a:noFill/>
                    </a:lnL>
                    <a:lnR>
                      <a:noFill/>
                    </a:lnR>
                    <a:lnT>
                      <a:noFill/>
                    </a:lnT>
                    <a:lnB>
                      <a:noFill/>
                    </a:lnB>
                    <a:solidFill>
                      <a:srgbClr val="FA6E00"/>
                    </a:solidFill>
                  </a:tcPr>
                </a:tc>
                <a:tc>
                  <a:txBody>
                    <a:bodyPr/>
                    <a:lstStyle/>
                    <a:p>
                      <a:pPr algn="ctr" fontAlgn="ctr"/>
                      <a:r>
                        <a:rPr lang="ca-ES" sz="1100" b="0" i="0" u="none" strike="noStrike">
                          <a:solidFill>
                            <a:srgbClr val="000000"/>
                          </a:solidFill>
                          <a:latin typeface="Arial"/>
                        </a:rPr>
                        <a:t>% var.</a:t>
                      </a:r>
                    </a:p>
                  </a:txBody>
                  <a:tcPr marL="0" marR="0" marT="0" marB="0" anchor="ctr">
                    <a:lnL>
                      <a:noFill/>
                    </a:lnL>
                    <a:lnR>
                      <a:noFill/>
                    </a:lnR>
                    <a:lnT>
                      <a:noFill/>
                    </a:lnT>
                    <a:lnB>
                      <a:noFill/>
                    </a:lnB>
                    <a:solidFill>
                      <a:srgbClr val="FA6E00"/>
                    </a:solidFill>
                  </a:tcPr>
                </a:tc>
                <a:tc vMerge="1">
                  <a:txBody>
                    <a:bodyPr/>
                    <a:lstStyle/>
                    <a:p>
                      <a:endParaRPr lang="ca-ES"/>
                    </a:p>
                  </a:txBody>
                  <a:tcPr/>
                </a:tc>
              </a:tr>
              <a:tr h="183719">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100" b="0" i="0" u="none" strike="noStrike">
                          <a:solidFill>
                            <a:srgbClr val="000000"/>
                          </a:solidFill>
                          <a:latin typeface="Arial"/>
                        </a:rPr>
                        <a:t>Impost s/successions i donacions</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395,3</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310,9</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331,1</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20,1</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6,5</a:t>
                      </a: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183719">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100" b="0" i="0" u="none" strike="noStrike">
                          <a:solidFill>
                            <a:srgbClr val="000000"/>
                          </a:solidFill>
                          <a:latin typeface="Arial"/>
                        </a:rPr>
                        <a:t>Impost s/patrimoni</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305,0</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545,4</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458,2</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-87,2</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-16,0</a:t>
                      </a: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183719">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100" b="0" i="0" u="none" strike="noStrike">
                          <a:solidFill>
                            <a:srgbClr val="000000"/>
                          </a:solidFill>
                          <a:latin typeface="Arial"/>
                        </a:rPr>
                        <a:t>Impost s/transmissions patrimonials i actes jurídics documentats</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1.091,4</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1.075,0</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1.102,9</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28,0</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2,6</a:t>
                      </a: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183719">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100" b="0" i="0" u="none" strike="noStrike">
                          <a:solidFill>
                            <a:srgbClr val="000000"/>
                          </a:solidFill>
                          <a:latin typeface="Arial"/>
                        </a:rPr>
                        <a:t>Tributs sobre el joc</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227,7</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174,5</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175,3</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0,9</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0,5</a:t>
                      </a:r>
                    </a:p>
                  </a:txBody>
                  <a:tcPr marL="0" marR="0" marT="0" marB="0" anchor="ctr">
                    <a:lnL>
                      <a:noFill/>
                    </a:lnL>
                    <a:lnR>
                      <a:noFill/>
                    </a:lnR>
                    <a:lnT>
                      <a:noFill/>
                    </a:lnT>
                    <a:lnB>
                      <a:noFill/>
                    </a:lnB>
                  </a:tcPr>
                </a:tc>
                <a:tc>
                  <a:txBody>
                    <a:bodyPr/>
                    <a:lstStyle/>
                    <a:p>
                      <a:pPr algn="l" fontAlgn="ctr"/>
                      <a:endParaRPr lang="ca-ES" sz="1100" b="0" i="0" u="none" strike="noStrike" dirty="0">
                        <a:solidFill>
                          <a:srgbClr val="000000"/>
                        </a:solidFill>
                        <a:latin typeface="Calibri"/>
                      </a:endParaRPr>
                    </a:p>
                  </a:txBody>
                  <a:tcPr marL="0" marR="0" marT="0" marB="0" anchor="ctr">
                    <a:lnL>
                      <a:noFill/>
                    </a:lnL>
                    <a:lnR>
                      <a:noFill/>
                    </a:lnR>
                    <a:lnT>
                      <a:noFill/>
                    </a:lnT>
                    <a:lnB>
                      <a:noFill/>
                    </a:lnB>
                  </a:tcPr>
                </a:tc>
              </a:tr>
              <a:tr h="183719">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100" b="0" i="0" u="none" strike="noStrike">
                          <a:solidFill>
                            <a:srgbClr val="000000"/>
                          </a:solidFill>
                          <a:latin typeface="Arial"/>
                        </a:rPr>
                        <a:t>Impost s/energia (bestreta)</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269,8</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285,1</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322,4</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37,3</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13,1</a:t>
                      </a: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183719">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100" b="0" i="0" u="none" strike="noStrike">
                          <a:solidFill>
                            <a:srgbClr val="000000"/>
                          </a:solidFill>
                          <a:latin typeface="Arial"/>
                        </a:rPr>
                        <a:t>Impost s/determinats mitjans de transport </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72,5</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57,0</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57,3</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0,3</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0,5</a:t>
                      </a: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183719">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100" b="0" i="0" u="none" strike="noStrike">
                          <a:solidFill>
                            <a:srgbClr val="000000"/>
                          </a:solidFill>
                          <a:latin typeface="Arial"/>
                        </a:rPr>
                        <a:t>Impost especial hidrocarburs (tipus autonòmic) </a:t>
                      </a:r>
                      <a:r>
                        <a:rPr lang="ca-ES" sz="1100" b="0" i="0" u="none" strike="noStrike" baseline="30000">
                          <a:solidFill>
                            <a:srgbClr val="000000"/>
                          </a:solidFill>
                          <a:latin typeface="Arial"/>
                        </a:rPr>
                        <a:t>(2)</a:t>
                      </a:r>
                      <a:endParaRPr lang="ca-ES" sz="11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195,1</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256,4</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229,5</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-26,9</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-10,5</a:t>
                      </a: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183719">
                <a:tc>
                  <a:txBody>
                    <a:bodyPr/>
                    <a:lstStyle/>
                    <a:p>
                      <a:pPr algn="l" fontAlgn="ctr"/>
                      <a:r>
                        <a:rPr lang="ca-ES" sz="1100" b="1" i="0" u="none" strike="noStrike">
                          <a:solidFill>
                            <a:srgbClr val="000000"/>
                          </a:solidFill>
                          <a:latin typeface="Arial"/>
                        </a:rPr>
                        <a:t> </a:t>
                      </a:r>
                    </a:p>
                  </a:txBody>
                  <a:tcPr marL="0" marR="0" marT="0" marB="0" anchor="ctr">
                    <a:lnL>
                      <a:noFill/>
                    </a:lnL>
                    <a:lnR>
                      <a:noFill/>
                    </a:lnR>
                    <a:lnT>
                      <a:noFill/>
                    </a:lnT>
                    <a:lnB>
                      <a:noFill/>
                    </a:lnB>
                    <a:solidFill>
                      <a:srgbClr val="DEDEDE"/>
                    </a:solidFill>
                  </a:tcPr>
                </a:tc>
                <a:tc>
                  <a:txBody>
                    <a:bodyPr/>
                    <a:lstStyle/>
                    <a:p>
                      <a:pPr algn="l" fontAlgn="ctr"/>
                      <a:r>
                        <a:rPr lang="ca-ES" sz="1100" b="1" i="0" u="none" strike="noStrike">
                          <a:solidFill>
                            <a:srgbClr val="000000"/>
                          </a:solidFill>
                          <a:latin typeface="Arial"/>
                        </a:rPr>
                        <a:t>Tributs cedits  totalment</a:t>
                      </a:r>
                      <a:r>
                        <a:rPr lang="ca-ES" sz="1100" b="0" i="0" u="none" strike="noStrike">
                          <a:solidFill>
                            <a:srgbClr val="000000"/>
                          </a:solidFill>
                          <a:latin typeface="Arial"/>
                        </a:rPr>
                        <a:t> </a:t>
                      </a:r>
                      <a:endParaRPr lang="ca-ES" sz="1100" b="1" i="0" u="none" strike="noStrike">
                        <a:solidFill>
                          <a:srgbClr val="000000"/>
                        </a:solidFill>
                        <a:latin typeface="Arial"/>
                      </a:endParaRPr>
                    </a:p>
                  </a:txBody>
                  <a:tcPr marL="0" marR="0" marT="0" marB="0" anchor="ctr">
                    <a:lnL>
                      <a:noFill/>
                    </a:lnL>
                    <a:lnR>
                      <a:noFill/>
                    </a:lnR>
                    <a:lnT>
                      <a:noFill/>
                    </a:lnT>
                    <a:lnB>
                      <a:noFill/>
                    </a:lnB>
                    <a:solidFill>
                      <a:srgbClr val="DEDEDE"/>
                    </a:solidFill>
                  </a:tcPr>
                </a:tc>
                <a:tc>
                  <a:txBody>
                    <a:bodyPr/>
                    <a:lstStyle/>
                    <a:p>
                      <a:pPr algn="r" fontAlgn="ctr"/>
                      <a:r>
                        <a:rPr lang="ca-ES" sz="1100" b="1" i="0" u="none" strike="noStrike">
                          <a:solidFill>
                            <a:srgbClr val="000000"/>
                          </a:solidFill>
                          <a:latin typeface="Arial"/>
                        </a:rPr>
                        <a:t>2.556,8</a:t>
                      </a:r>
                    </a:p>
                  </a:txBody>
                  <a:tcPr marL="0" marR="0" marT="0" marB="0" anchor="ctr">
                    <a:lnL>
                      <a:noFill/>
                    </a:lnL>
                    <a:lnR>
                      <a:noFill/>
                    </a:lnR>
                    <a:lnT>
                      <a:noFill/>
                    </a:lnT>
                    <a:lnB>
                      <a:noFill/>
                    </a:lnB>
                    <a:solidFill>
                      <a:srgbClr val="DEDEDE"/>
                    </a:solidFill>
                  </a:tcPr>
                </a:tc>
                <a:tc>
                  <a:txBody>
                    <a:bodyPr/>
                    <a:lstStyle/>
                    <a:p>
                      <a:pPr algn="r" fontAlgn="ctr"/>
                      <a:r>
                        <a:rPr lang="ca-ES" sz="1100" b="1" i="0" u="none" strike="noStrike">
                          <a:solidFill>
                            <a:srgbClr val="000000"/>
                          </a:solidFill>
                          <a:latin typeface="Arial"/>
                        </a:rPr>
                        <a:t>2.704,3</a:t>
                      </a:r>
                    </a:p>
                  </a:txBody>
                  <a:tcPr marL="0" marR="0" marT="0" marB="0" anchor="ctr">
                    <a:lnL>
                      <a:noFill/>
                    </a:lnL>
                    <a:lnR>
                      <a:noFill/>
                    </a:lnR>
                    <a:lnT>
                      <a:noFill/>
                    </a:lnT>
                    <a:lnB>
                      <a:noFill/>
                    </a:lnB>
                    <a:solidFill>
                      <a:srgbClr val="DEDEDE"/>
                    </a:solidFill>
                  </a:tcPr>
                </a:tc>
                <a:tc>
                  <a:txBody>
                    <a:bodyPr/>
                    <a:lstStyle/>
                    <a:p>
                      <a:pPr algn="r" fontAlgn="ctr"/>
                      <a:r>
                        <a:rPr lang="ca-ES" sz="1100" b="1" i="0" u="none" strike="noStrike">
                          <a:solidFill>
                            <a:srgbClr val="000000"/>
                          </a:solidFill>
                          <a:latin typeface="Arial"/>
                        </a:rPr>
                        <a:t>2.676,7</a:t>
                      </a:r>
                    </a:p>
                  </a:txBody>
                  <a:tcPr marL="0" marR="0" marT="0" marB="0" anchor="ctr">
                    <a:lnL>
                      <a:noFill/>
                    </a:lnL>
                    <a:lnR>
                      <a:noFill/>
                    </a:lnR>
                    <a:lnT>
                      <a:noFill/>
                    </a:lnT>
                    <a:lnB>
                      <a:noFill/>
                    </a:lnB>
                    <a:solidFill>
                      <a:srgbClr val="DEDEDE"/>
                    </a:solidFill>
                  </a:tcPr>
                </a:tc>
                <a:tc>
                  <a:txBody>
                    <a:bodyPr/>
                    <a:lstStyle/>
                    <a:p>
                      <a:pPr algn="r" fontAlgn="ctr"/>
                      <a:r>
                        <a:rPr lang="ca-ES" sz="1100" b="1" i="0" u="none" strike="noStrike">
                          <a:solidFill>
                            <a:srgbClr val="000000"/>
                          </a:solidFill>
                          <a:latin typeface="Arial"/>
                        </a:rPr>
                        <a:t>-27,6</a:t>
                      </a:r>
                    </a:p>
                  </a:txBody>
                  <a:tcPr marL="0" marR="0" marT="0" marB="0" anchor="ctr">
                    <a:lnL>
                      <a:noFill/>
                    </a:lnL>
                    <a:lnR>
                      <a:noFill/>
                    </a:lnR>
                    <a:lnT>
                      <a:noFill/>
                    </a:lnT>
                    <a:lnB>
                      <a:noFill/>
                    </a:lnB>
                    <a:solidFill>
                      <a:srgbClr val="DEDEDE"/>
                    </a:solidFill>
                  </a:tcPr>
                </a:tc>
                <a:tc>
                  <a:txBody>
                    <a:bodyPr/>
                    <a:lstStyle/>
                    <a:p>
                      <a:pPr algn="r" fontAlgn="ctr"/>
                      <a:r>
                        <a:rPr lang="ca-ES" sz="1100" b="1" i="0" u="none" strike="noStrike">
                          <a:solidFill>
                            <a:srgbClr val="000000"/>
                          </a:solidFill>
                          <a:latin typeface="Arial"/>
                        </a:rPr>
                        <a:t>-1,0</a:t>
                      </a:r>
                    </a:p>
                  </a:txBody>
                  <a:tcPr marL="0" marR="0" marT="0" marB="0" anchor="ctr">
                    <a:lnL>
                      <a:noFill/>
                    </a:lnL>
                    <a:lnR>
                      <a:noFill/>
                    </a:lnR>
                    <a:lnT>
                      <a:noFill/>
                    </a:lnT>
                    <a:lnB>
                      <a:noFill/>
                    </a:lnB>
                    <a:solidFill>
                      <a:srgbClr val="DEDEDE"/>
                    </a:solidFill>
                  </a:tcPr>
                </a:tc>
                <a:tc>
                  <a:txBody>
                    <a:bodyPr/>
                    <a:lstStyle/>
                    <a:p>
                      <a:pPr algn="l" fontAlgn="ctr"/>
                      <a:r>
                        <a:rPr lang="ca-ES" sz="1100" b="1" i="0" u="none" strike="noStrike">
                          <a:solidFill>
                            <a:srgbClr val="000000"/>
                          </a:solidFill>
                          <a:latin typeface="Arial"/>
                        </a:rPr>
                        <a:t> </a:t>
                      </a:r>
                    </a:p>
                  </a:txBody>
                  <a:tcPr marL="0" marR="0" marT="0" marB="0" anchor="ctr">
                    <a:lnL>
                      <a:noFill/>
                    </a:lnL>
                    <a:lnR>
                      <a:noFill/>
                    </a:lnR>
                    <a:lnT>
                      <a:noFill/>
                    </a:lnT>
                    <a:lnB>
                      <a:noFill/>
                    </a:lnB>
                    <a:solidFill>
                      <a:srgbClr val="DEDEDE"/>
                    </a:solidFill>
                  </a:tcPr>
                </a:tc>
              </a:tr>
              <a:tr h="183719">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it-IT" sz="1100" b="0" i="0" u="none" strike="noStrike">
                          <a:solidFill>
                            <a:srgbClr val="000000"/>
                          </a:solidFill>
                          <a:latin typeface="Arial"/>
                        </a:rPr>
                        <a:t>IRPF (bestreta del tram autonòmic)</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7.430,7</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7.338,6</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7.046,1</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-292,6</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-4,0</a:t>
                      </a: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183719">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es-ES" sz="1100" b="0" i="0" u="none" strike="noStrike">
                          <a:solidFill>
                            <a:srgbClr val="000000"/>
                          </a:solidFill>
                          <a:latin typeface="Arial"/>
                        </a:rPr>
                        <a:t>IVA (bestreta de la participació en l'impost estatal) </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4.522,7</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5.182,4</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5.249,5</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67,1</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1,3</a:t>
                      </a: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207646">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100" b="0" i="0" u="none" strike="noStrike" dirty="0">
                          <a:solidFill>
                            <a:srgbClr val="000000"/>
                          </a:solidFill>
                          <a:latin typeface="Arial"/>
                        </a:rPr>
                        <a:t>Impostos esp. s/ tabac, alcohol, hidrocarburs (bestreta participació impostos estatals) </a:t>
                      </a:r>
                      <a:r>
                        <a:rPr lang="ca-ES" sz="1100" b="0" i="0" u="none" strike="noStrike" baseline="30000" dirty="0">
                          <a:solidFill>
                            <a:srgbClr val="000000"/>
                          </a:solidFill>
                          <a:latin typeface="Arial"/>
                        </a:rPr>
                        <a:t>(3)</a:t>
                      </a:r>
                      <a:endParaRPr lang="ca-ES" sz="1100" b="0" i="0" u="none" strike="noStrike" dirty="0">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1.920,3</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2.032,8</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2.024,7</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-8,1</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-0,4</a:t>
                      </a: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183719">
                <a:tc>
                  <a:txBody>
                    <a:bodyPr/>
                    <a:lstStyle/>
                    <a:p>
                      <a:pPr algn="l" fontAlgn="ctr"/>
                      <a:r>
                        <a:rPr lang="ca-ES" sz="1100" b="1" i="0" u="none" strike="noStrike">
                          <a:solidFill>
                            <a:srgbClr val="000000"/>
                          </a:solidFill>
                          <a:latin typeface="Arial"/>
                        </a:rPr>
                        <a:t> </a:t>
                      </a:r>
                    </a:p>
                  </a:txBody>
                  <a:tcPr marL="0" marR="0" marT="0" marB="0" anchor="ctr">
                    <a:lnL>
                      <a:noFill/>
                    </a:lnL>
                    <a:lnR>
                      <a:noFill/>
                    </a:lnR>
                    <a:lnT>
                      <a:noFill/>
                    </a:lnT>
                    <a:lnB>
                      <a:noFill/>
                    </a:lnB>
                    <a:solidFill>
                      <a:srgbClr val="DEDEDE"/>
                    </a:solidFill>
                  </a:tcPr>
                </a:tc>
                <a:tc>
                  <a:txBody>
                    <a:bodyPr/>
                    <a:lstStyle/>
                    <a:p>
                      <a:pPr algn="l" fontAlgn="ctr"/>
                      <a:r>
                        <a:rPr lang="ca-ES" sz="1100" b="1" i="0" u="none" strike="noStrike">
                          <a:solidFill>
                            <a:srgbClr val="000000"/>
                          </a:solidFill>
                          <a:latin typeface="Arial"/>
                        </a:rPr>
                        <a:t>Tributs cedits parcialment</a:t>
                      </a:r>
                      <a:r>
                        <a:rPr lang="ca-ES" sz="1100" b="0" i="0" u="none" strike="noStrike">
                          <a:solidFill>
                            <a:srgbClr val="000000"/>
                          </a:solidFill>
                          <a:latin typeface="Arial"/>
                        </a:rPr>
                        <a:t> </a:t>
                      </a:r>
                      <a:endParaRPr lang="ca-ES" sz="1100" b="1" i="0" u="none" strike="noStrike">
                        <a:solidFill>
                          <a:srgbClr val="000000"/>
                        </a:solidFill>
                        <a:latin typeface="Arial"/>
                      </a:endParaRPr>
                    </a:p>
                  </a:txBody>
                  <a:tcPr marL="0" marR="0" marT="0" marB="0" anchor="ctr">
                    <a:lnL>
                      <a:noFill/>
                    </a:lnL>
                    <a:lnR>
                      <a:noFill/>
                    </a:lnR>
                    <a:lnT>
                      <a:noFill/>
                    </a:lnT>
                    <a:lnB>
                      <a:noFill/>
                    </a:lnB>
                    <a:solidFill>
                      <a:srgbClr val="DEDEDE"/>
                    </a:solidFill>
                  </a:tcPr>
                </a:tc>
                <a:tc>
                  <a:txBody>
                    <a:bodyPr/>
                    <a:lstStyle/>
                    <a:p>
                      <a:pPr algn="r" fontAlgn="ctr"/>
                      <a:r>
                        <a:rPr lang="ca-ES" sz="1100" b="1" i="0" u="none" strike="noStrike">
                          <a:solidFill>
                            <a:srgbClr val="000000"/>
                          </a:solidFill>
                          <a:latin typeface="Arial"/>
                        </a:rPr>
                        <a:t>13.873,6</a:t>
                      </a:r>
                    </a:p>
                  </a:txBody>
                  <a:tcPr marL="0" marR="0" marT="0" marB="0" anchor="ctr">
                    <a:lnL>
                      <a:noFill/>
                    </a:lnL>
                    <a:lnR>
                      <a:noFill/>
                    </a:lnR>
                    <a:lnT>
                      <a:noFill/>
                    </a:lnT>
                    <a:lnB>
                      <a:noFill/>
                    </a:lnB>
                    <a:solidFill>
                      <a:srgbClr val="DEDEDE"/>
                    </a:solidFill>
                  </a:tcPr>
                </a:tc>
                <a:tc>
                  <a:txBody>
                    <a:bodyPr/>
                    <a:lstStyle/>
                    <a:p>
                      <a:pPr algn="r" fontAlgn="ctr"/>
                      <a:r>
                        <a:rPr lang="ca-ES" sz="1100" b="1" i="0" u="none" strike="noStrike">
                          <a:solidFill>
                            <a:srgbClr val="000000"/>
                          </a:solidFill>
                          <a:latin typeface="Arial"/>
                        </a:rPr>
                        <a:t>14.553,8</a:t>
                      </a:r>
                    </a:p>
                  </a:txBody>
                  <a:tcPr marL="0" marR="0" marT="0" marB="0" anchor="ctr">
                    <a:lnL>
                      <a:noFill/>
                    </a:lnL>
                    <a:lnR>
                      <a:noFill/>
                    </a:lnR>
                    <a:lnT>
                      <a:noFill/>
                    </a:lnT>
                    <a:lnB>
                      <a:noFill/>
                    </a:lnB>
                    <a:solidFill>
                      <a:srgbClr val="DEDEDE"/>
                    </a:solidFill>
                  </a:tcPr>
                </a:tc>
                <a:tc>
                  <a:txBody>
                    <a:bodyPr/>
                    <a:lstStyle/>
                    <a:p>
                      <a:pPr algn="r" fontAlgn="ctr"/>
                      <a:r>
                        <a:rPr lang="ca-ES" sz="1100" b="1" i="0" u="none" strike="noStrike">
                          <a:solidFill>
                            <a:srgbClr val="000000"/>
                          </a:solidFill>
                          <a:latin typeface="Arial"/>
                        </a:rPr>
                        <a:t>14.320,3</a:t>
                      </a:r>
                    </a:p>
                  </a:txBody>
                  <a:tcPr marL="0" marR="0" marT="0" marB="0" anchor="ctr">
                    <a:lnL>
                      <a:noFill/>
                    </a:lnL>
                    <a:lnR>
                      <a:noFill/>
                    </a:lnR>
                    <a:lnT>
                      <a:noFill/>
                    </a:lnT>
                    <a:lnB>
                      <a:noFill/>
                    </a:lnB>
                    <a:solidFill>
                      <a:srgbClr val="DEDEDE"/>
                    </a:solidFill>
                  </a:tcPr>
                </a:tc>
                <a:tc>
                  <a:txBody>
                    <a:bodyPr/>
                    <a:lstStyle/>
                    <a:p>
                      <a:pPr algn="r" fontAlgn="ctr"/>
                      <a:r>
                        <a:rPr lang="ca-ES" sz="1100" b="1" i="0" u="none" strike="noStrike">
                          <a:solidFill>
                            <a:srgbClr val="000000"/>
                          </a:solidFill>
                          <a:latin typeface="Arial"/>
                        </a:rPr>
                        <a:t>-233,5</a:t>
                      </a:r>
                    </a:p>
                  </a:txBody>
                  <a:tcPr marL="0" marR="0" marT="0" marB="0" anchor="ctr">
                    <a:lnL>
                      <a:noFill/>
                    </a:lnL>
                    <a:lnR>
                      <a:noFill/>
                    </a:lnR>
                    <a:lnT>
                      <a:noFill/>
                    </a:lnT>
                    <a:lnB>
                      <a:noFill/>
                    </a:lnB>
                    <a:solidFill>
                      <a:srgbClr val="DEDEDE"/>
                    </a:solidFill>
                  </a:tcPr>
                </a:tc>
                <a:tc>
                  <a:txBody>
                    <a:bodyPr/>
                    <a:lstStyle/>
                    <a:p>
                      <a:pPr algn="r" fontAlgn="ctr"/>
                      <a:r>
                        <a:rPr lang="ca-ES" sz="1100" b="1" i="0" u="none" strike="noStrike">
                          <a:solidFill>
                            <a:srgbClr val="000000"/>
                          </a:solidFill>
                          <a:latin typeface="Arial"/>
                        </a:rPr>
                        <a:t>-1,6</a:t>
                      </a:r>
                    </a:p>
                  </a:txBody>
                  <a:tcPr marL="0" marR="0" marT="0" marB="0" anchor="ctr">
                    <a:lnL>
                      <a:noFill/>
                    </a:lnL>
                    <a:lnR>
                      <a:noFill/>
                    </a:lnR>
                    <a:lnT>
                      <a:noFill/>
                    </a:lnT>
                    <a:lnB>
                      <a:noFill/>
                    </a:lnB>
                    <a:solidFill>
                      <a:srgbClr val="DEDEDE"/>
                    </a:solidFill>
                  </a:tcPr>
                </a:tc>
                <a:tc>
                  <a:txBody>
                    <a:bodyPr/>
                    <a:lstStyle/>
                    <a:p>
                      <a:pPr algn="l" fontAlgn="ctr"/>
                      <a:r>
                        <a:rPr lang="ca-ES" sz="1100" b="1" i="0" u="none" strike="noStrike">
                          <a:solidFill>
                            <a:srgbClr val="000000"/>
                          </a:solidFill>
                          <a:latin typeface="Arial"/>
                        </a:rPr>
                        <a:t> </a:t>
                      </a:r>
                    </a:p>
                  </a:txBody>
                  <a:tcPr marL="0" marR="0" marT="0" marB="0" anchor="ctr">
                    <a:lnL>
                      <a:noFill/>
                    </a:lnL>
                    <a:lnR>
                      <a:noFill/>
                    </a:lnR>
                    <a:lnT>
                      <a:noFill/>
                    </a:lnT>
                    <a:lnB>
                      <a:noFill/>
                    </a:lnB>
                    <a:solidFill>
                      <a:srgbClr val="DEDEDE"/>
                    </a:solidFill>
                  </a:tcPr>
                </a:tc>
              </a:tr>
              <a:tr h="183719">
                <a:tc>
                  <a:txBody>
                    <a:bodyPr/>
                    <a:lstStyle/>
                    <a:p>
                      <a:pPr algn="l" fontAlgn="ctr"/>
                      <a:r>
                        <a:rPr lang="ca-ES" sz="1100" b="1" i="0" u="none" strike="noStrike">
                          <a:solidFill>
                            <a:srgbClr val="000000"/>
                          </a:solidFill>
                          <a:latin typeface="Arial"/>
                        </a:rPr>
                        <a:t> </a:t>
                      </a:r>
                    </a:p>
                  </a:txBody>
                  <a:tcPr marL="0" marR="0" marT="0" marB="0" anchor="ctr">
                    <a:lnL>
                      <a:noFill/>
                    </a:lnL>
                    <a:lnR>
                      <a:noFill/>
                    </a:lnR>
                    <a:lnT>
                      <a:noFill/>
                    </a:lnT>
                    <a:lnB>
                      <a:noFill/>
                    </a:lnB>
                    <a:solidFill>
                      <a:srgbClr val="DEDEDE"/>
                    </a:solidFill>
                  </a:tcPr>
                </a:tc>
                <a:tc>
                  <a:txBody>
                    <a:bodyPr/>
                    <a:lstStyle/>
                    <a:p>
                      <a:pPr algn="l" fontAlgn="ctr"/>
                      <a:r>
                        <a:rPr lang="ca-ES" sz="1100" b="1" i="0" u="none" strike="noStrike">
                          <a:solidFill>
                            <a:srgbClr val="000000"/>
                          </a:solidFill>
                          <a:latin typeface="Arial"/>
                        </a:rPr>
                        <a:t>Subtotal ingressos per tributs cedits </a:t>
                      </a:r>
                      <a:r>
                        <a:rPr lang="ca-ES" sz="1100" b="0" i="0" u="none" strike="noStrike">
                          <a:solidFill>
                            <a:srgbClr val="000000"/>
                          </a:solidFill>
                          <a:latin typeface="Arial"/>
                        </a:rPr>
                        <a:t> </a:t>
                      </a:r>
                      <a:endParaRPr lang="ca-ES" sz="1100" b="1" i="0" u="none" strike="noStrike">
                        <a:solidFill>
                          <a:srgbClr val="000000"/>
                        </a:solidFill>
                        <a:latin typeface="Arial"/>
                      </a:endParaRPr>
                    </a:p>
                  </a:txBody>
                  <a:tcPr marL="0" marR="0" marT="0" marB="0" anchor="ctr">
                    <a:lnL>
                      <a:noFill/>
                    </a:lnL>
                    <a:lnR>
                      <a:noFill/>
                    </a:lnR>
                    <a:lnT>
                      <a:noFill/>
                    </a:lnT>
                    <a:lnB>
                      <a:noFill/>
                    </a:lnB>
                    <a:solidFill>
                      <a:srgbClr val="DEDEDE"/>
                    </a:solidFill>
                  </a:tcPr>
                </a:tc>
                <a:tc>
                  <a:txBody>
                    <a:bodyPr/>
                    <a:lstStyle/>
                    <a:p>
                      <a:pPr algn="r" fontAlgn="ctr"/>
                      <a:r>
                        <a:rPr lang="ca-ES" sz="1100" b="1" i="0" u="none" strike="noStrike">
                          <a:solidFill>
                            <a:srgbClr val="000000"/>
                          </a:solidFill>
                          <a:latin typeface="Arial"/>
                        </a:rPr>
                        <a:t>16.430,5</a:t>
                      </a:r>
                    </a:p>
                  </a:txBody>
                  <a:tcPr marL="0" marR="0" marT="0" marB="0" anchor="ctr">
                    <a:lnL>
                      <a:noFill/>
                    </a:lnL>
                    <a:lnR>
                      <a:noFill/>
                    </a:lnR>
                    <a:lnT>
                      <a:noFill/>
                    </a:lnT>
                    <a:lnB>
                      <a:noFill/>
                    </a:lnB>
                    <a:solidFill>
                      <a:srgbClr val="DEDEDE"/>
                    </a:solidFill>
                  </a:tcPr>
                </a:tc>
                <a:tc>
                  <a:txBody>
                    <a:bodyPr/>
                    <a:lstStyle/>
                    <a:p>
                      <a:pPr algn="r" fontAlgn="ctr"/>
                      <a:r>
                        <a:rPr lang="ca-ES" sz="1100" b="1" i="0" u="none" strike="noStrike">
                          <a:solidFill>
                            <a:srgbClr val="000000"/>
                          </a:solidFill>
                          <a:latin typeface="Arial"/>
                        </a:rPr>
                        <a:t>17.258,1</a:t>
                      </a:r>
                    </a:p>
                  </a:txBody>
                  <a:tcPr marL="0" marR="0" marT="0" marB="0" anchor="ctr">
                    <a:lnL>
                      <a:noFill/>
                    </a:lnL>
                    <a:lnR>
                      <a:noFill/>
                    </a:lnR>
                    <a:lnT>
                      <a:noFill/>
                    </a:lnT>
                    <a:lnB>
                      <a:noFill/>
                    </a:lnB>
                    <a:solidFill>
                      <a:srgbClr val="DEDEDE"/>
                    </a:solidFill>
                  </a:tcPr>
                </a:tc>
                <a:tc>
                  <a:txBody>
                    <a:bodyPr/>
                    <a:lstStyle/>
                    <a:p>
                      <a:pPr algn="r" fontAlgn="ctr"/>
                      <a:r>
                        <a:rPr lang="ca-ES" sz="1100" b="1" i="0" u="none" strike="noStrike">
                          <a:solidFill>
                            <a:srgbClr val="000000"/>
                          </a:solidFill>
                          <a:latin typeface="Arial"/>
                        </a:rPr>
                        <a:t>16.997,0</a:t>
                      </a:r>
                    </a:p>
                  </a:txBody>
                  <a:tcPr marL="0" marR="0" marT="0" marB="0" anchor="ctr">
                    <a:lnL>
                      <a:noFill/>
                    </a:lnL>
                    <a:lnR>
                      <a:noFill/>
                    </a:lnR>
                    <a:lnT>
                      <a:noFill/>
                    </a:lnT>
                    <a:lnB>
                      <a:noFill/>
                    </a:lnB>
                    <a:solidFill>
                      <a:srgbClr val="DEDEDE"/>
                    </a:solidFill>
                  </a:tcPr>
                </a:tc>
                <a:tc>
                  <a:txBody>
                    <a:bodyPr/>
                    <a:lstStyle/>
                    <a:p>
                      <a:pPr algn="r" fontAlgn="ctr"/>
                      <a:r>
                        <a:rPr lang="ca-ES" sz="1100" b="1" i="0" u="none" strike="noStrike">
                          <a:solidFill>
                            <a:srgbClr val="000000"/>
                          </a:solidFill>
                          <a:latin typeface="Arial"/>
                        </a:rPr>
                        <a:t>-261,1</a:t>
                      </a:r>
                    </a:p>
                  </a:txBody>
                  <a:tcPr marL="0" marR="0" marT="0" marB="0" anchor="ctr">
                    <a:lnL>
                      <a:noFill/>
                    </a:lnL>
                    <a:lnR>
                      <a:noFill/>
                    </a:lnR>
                    <a:lnT>
                      <a:noFill/>
                    </a:lnT>
                    <a:lnB>
                      <a:noFill/>
                    </a:lnB>
                    <a:solidFill>
                      <a:srgbClr val="DEDEDE"/>
                    </a:solidFill>
                  </a:tcPr>
                </a:tc>
                <a:tc>
                  <a:txBody>
                    <a:bodyPr/>
                    <a:lstStyle/>
                    <a:p>
                      <a:pPr algn="r" fontAlgn="ctr"/>
                      <a:r>
                        <a:rPr lang="ca-ES" sz="1100" b="1" i="0" u="none" strike="noStrike">
                          <a:solidFill>
                            <a:srgbClr val="000000"/>
                          </a:solidFill>
                          <a:latin typeface="Arial"/>
                        </a:rPr>
                        <a:t>-1,5</a:t>
                      </a:r>
                    </a:p>
                  </a:txBody>
                  <a:tcPr marL="0" marR="0" marT="0" marB="0" anchor="ctr">
                    <a:lnL>
                      <a:noFill/>
                    </a:lnL>
                    <a:lnR>
                      <a:noFill/>
                    </a:lnR>
                    <a:lnT>
                      <a:noFill/>
                    </a:lnT>
                    <a:lnB>
                      <a:noFill/>
                    </a:lnB>
                    <a:solidFill>
                      <a:srgbClr val="DEDEDE"/>
                    </a:solidFill>
                  </a:tcPr>
                </a:tc>
                <a:tc>
                  <a:txBody>
                    <a:bodyPr/>
                    <a:lstStyle/>
                    <a:p>
                      <a:pPr algn="l" fontAlgn="ctr"/>
                      <a:r>
                        <a:rPr lang="ca-ES" sz="1100" b="1" i="0" u="none" strike="noStrike">
                          <a:solidFill>
                            <a:srgbClr val="000000"/>
                          </a:solidFill>
                          <a:latin typeface="Arial"/>
                        </a:rPr>
                        <a:t> </a:t>
                      </a:r>
                    </a:p>
                  </a:txBody>
                  <a:tcPr marL="0" marR="0" marT="0" marB="0" anchor="ctr">
                    <a:lnL>
                      <a:noFill/>
                    </a:lnL>
                    <a:lnR>
                      <a:noFill/>
                    </a:lnR>
                    <a:lnT>
                      <a:noFill/>
                    </a:lnT>
                    <a:lnB>
                      <a:noFill/>
                    </a:lnB>
                    <a:solidFill>
                      <a:srgbClr val="DEDEDE"/>
                    </a:solidFill>
                  </a:tcPr>
                </a:tc>
              </a:tr>
              <a:tr h="183719">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100" b="0" i="0" u="none" strike="noStrike">
                          <a:solidFill>
                            <a:srgbClr val="000000"/>
                          </a:solidFill>
                          <a:latin typeface="Arial"/>
                        </a:rPr>
                        <a:t>Fons de Suficiència Global (bestreta)</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1.753,2</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809,2</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638,1</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-171,1</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-21,1</a:t>
                      </a: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183719">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pt-BR" sz="1100" b="0" i="0" u="none" strike="noStrike">
                          <a:solidFill>
                            <a:srgbClr val="000000"/>
                          </a:solidFill>
                          <a:latin typeface="Arial"/>
                        </a:rPr>
                        <a:t>Fons de Garantia dels Serveis Públics Fonamentals (bestreta) </a:t>
                      </a:r>
                    </a:p>
                  </a:txBody>
                  <a:tcPr marL="0" marR="0" marT="0" marB="0" anchor="ctr">
                    <a:lnL>
                      <a:noFill/>
                    </a:lnL>
                    <a:lnR>
                      <a:noFill/>
                    </a:lnR>
                    <a:lnT>
                      <a:noFill/>
                    </a:lnT>
                    <a:lnB>
                      <a:noFill/>
                    </a:lnB>
                  </a:tcPr>
                </a:tc>
                <a:tc>
                  <a:txBody>
                    <a:bodyPr/>
                    <a:lstStyle/>
                    <a:p>
                      <a:pPr algn="r" fontAlgn="ctr"/>
                      <a:r>
                        <a:rPr lang="ca-ES" sz="1100" b="0" i="0" u="none" strike="noStrike" dirty="0">
                          <a:solidFill>
                            <a:srgbClr val="000000"/>
                          </a:solidFill>
                          <a:latin typeface="Arial"/>
                        </a:rPr>
                        <a:t>-938,6</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-718,4</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-748,4</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-29,9</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a:t>
                      </a: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183719">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100" b="0" i="0" u="none" strike="noStrike">
                          <a:solidFill>
                            <a:srgbClr val="000000"/>
                          </a:solidFill>
                          <a:latin typeface="Arial"/>
                        </a:rPr>
                        <a:t>Resta de recursos del model de finançament </a:t>
                      </a:r>
                      <a:r>
                        <a:rPr lang="ca-ES" sz="1100" b="0" i="0" u="none" strike="noStrike" baseline="30000">
                          <a:solidFill>
                            <a:srgbClr val="000000"/>
                          </a:solidFill>
                          <a:latin typeface="Arial"/>
                        </a:rPr>
                        <a:t>(4)</a:t>
                      </a:r>
                      <a:endParaRPr lang="ca-ES" sz="11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93,2</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95,0</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110,0</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15,0</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15,7</a:t>
                      </a: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183719">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100" b="0" i="0" u="none" strike="noStrike">
                          <a:solidFill>
                            <a:srgbClr val="000000"/>
                          </a:solidFill>
                          <a:latin typeface="Arial"/>
                        </a:rPr>
                        <a:t>Liquidacions pendents 2008 i 2009 model de finançament </a:t>
                      </a:r>
                      <a:r>
                        <a:rPr lang="ca-ES" sz="1100" b="0" i="0" u="none" strike="noStrike" baseline="30000">
                          <a:solidFill>
                            <a:srgbClr val="000000"/>
                          </a:solidFill>
                          <a:latin typeface="Arial"/>
                        </a:rPr>
                        <a:t>(5)</a:t>
                      </a:r>
                      <a:endParaRPr lang="ca-ES" sz="11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-633,8</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-633,8</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-633,8</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a:t>
                      </a: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183719">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100" b="0" i="0" u="none" strike="noStrike">
                          <a:solidFill>
                            <a:srgbClr val="000000"/>
                          </a:solidFill>
                          <a:latin typeface="Arial"/>
                        </a:rPr>
                        <a:t>Regularitzacions del model de finançament</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330,7</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330,7</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330,7</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183719">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100" b="0" i="0" u="none" strike="noStrike">
                          <a:solidFill>
                            <a:srgbClr val="000000"/>
                          </a:solidFill>
                          <a:latin typeface="Arial"/>
                        </a:rPr>
                        <a:t>Liquidació pendent t-2 model de finançament</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916,5</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851,1</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729,4</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-121,6</a:t>
                      </a:r>
                    </a:p>
                  </a:txBody>
                  <a:tcPr marL="0" marR="0" marT="0" marB="0" anchor="ctr">
                    <a:lnL>
                      <a:noFill/>
                    </a:lnL>
                    <a:lnR>
                      <a:noFill/>
                    </a:lnR>
                    <a:lnT>
                      <a:noFill/>
                    </a:lnT>
                    <a:lnB>
                      <a:noFill/>
                    </a:lnB>
                  </a:tcPr>
                </a:tc>
                <a:tc>
                  <a:txBody>
                    <a:bodyPr/>
                    <a:lstStyle/>
                    <a:p>
                      <a:pPr algn="r" fontAlgn="ctr"/>
                      <a:r>
                        <a:rPr lang="ca-ES" sz="1100" b="0" i="0" u="none" strike="noStrike">
                          <a:solidFill>
                            <a:srgbClr val="000000"/>
                          </a:solidFill>
                          <a:latin typeface="Arial"/>
                        </a:rPr>
                        <a:t>-14,3</a:t>
                      </a: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183719">
                <a:tc>
                  <a:txBody>
                    <a:bodyPr/>
                    <a:lstStyle/>
                    <a:p>
                      <a:pPr algn="r" fontAlgn="ctr"/>
                      <a:r>
                        <a:rPr lang="ca-ES" sz="1100" b="1" i="0" u="none" strike="noStrike">
                          <a:solidFill>
                            <a:srgbClr val="FFFFFF"/>
                          </a:solidFill>
                          <a:latin typeface="Arial"/>
                        </a:rPr>
                        <a:t> </a:t>
                      </a:r>
                    </a:p>
                  </a:txBody>
                  <a:tcPr marL="0" marR="0" marT="0" marB="0" anchor="ctr">
                    <a:lnL>
                      <a:noFill/>
                    </a:lnL>
                    <a:lnR>
                      <a:noFill/>
                    </a:lnR>
                    <a:lnT>
                      <a:noFill/>
                    </a:lnT>
                    <a:lnB>
                      <a:noFill/>
                    </a:lnB>
                    <a:solidFill>
                      <a:srgbClr val="808080"/>
                    </a:solidFill>
                  </a:tcPr>
                </a:tc>
                <a:tc>
                  <a:txBody>
                    <a:bodyPr/>
                    <a:lstStyle/>
                    <a:p>
                      <a:pPr algn="l" fontAlgn="ctr"/>
                      <a:r>
                        <a:rPr lang="pt-BR" sz="1100" b="1" i="0" u="none" strike="noStrike">
                          <a:solidFill>
                            <a:srgbClr val="FFFFFF"/>
                          </a:solidFill>
                          <a:latin typeface="Arial"/>
                        </a:rPr>
                        <a:t>Subtotal recursos model de finançament</a:t>
                      </a:r>
                      <a:r>
                        <a:rPr lang="pt-BR" sz="1100" b="0" i="0" u="none" strike="noStrike">
                          <a:solidFill>
                            <a:srgbClr val="FFFFFF"/>
                          </a:solidFill>
                          <a:latin typeface="Arial"/>
                        </a:rPr>
                        <a:t> </a:t>
                      </a:r>
                      <a:endParaRPr lang="pt-BR" sz="1100" b="1" i="0" u="none" strike="noStrike">
                        <a:solidFill>
                          <a:srgbClr val="FFFFFF"/>
                        </a:solidFill>
                        <a:latin typeface="Arial"/>
                      </a:endParaRPr>
                    </a:p>
                  </a:txBody>
                  <a:tcPr marL="0" marR="0" marT="0" marB="0" anchor="ctr">
                    <a:lnL>
                      <a:noFill/>
                    </a:lnL>
                    <a:lnR>
                      <a:noFill/>
                    </a:lnR>
                    <a:lnT>
                      <a:noFill/>
                    </a:lnT>
                    <a:lnB>
                      <a:noFill/>
                    </a:lnB>
                    <a:solidFill>
                      <a:srgbClr val="808080"/>
                    </a:solidFill>
                  </a:tcPr>
                </a:tc>
                <a:tc>
                  <a:txBody>
                    <a:bodyPr/>
                    <a:lstStyle/>
                    <a:p>
                      <a:pPr algn="r" fontAlgn="ctr"/>
                      <a:r>
                        <a:rPr lang="ca-ES" sz="1100" b="1" i="0" u="none" strike="noStrike">
                          <a:solidFill>
                            <a:srgbClr val="FFFFFF"/>
                          </a:solidFill>
                          <a:latin typeface="Arial"/>
                        </a:rPr>
                        <a:t>17.951,7</a:t>
                      </a:r>
                    </a:p>
                  </a:txBody>
                  <a:tcPr marL="0" marR="0" marT="0" marB="0" anchor="ctr">
                    <a:lnL>
                      <a:noFill/>
                    </a:lnL>
                    <a:lnR>
                      <a:noFill/>
                    </a:lnR>
                    <a:lnT>
                      <a:noFill/>
                    </a:lnT>
                    <a:lnB>
                      <a:noFill/>
                    </a:lnB>
                    <a:solidFill>
                      <a:srgbClr val="808080"/>
                    </a:solidFill>
                  </a:tcPr>
                </a:tc>
                <a:tc>
                  <a:txBody>
                    <a:bodyPr/>
                    <a:lstStyle/>
                    <a:p>
                      <a:pPr algn="r" fontAlgn="ctr"/>
                      <a:r>
                        <a:rPr lang="ca-ES" sz="1100" b="1" i="0" u="none" strike="noStrike">
                          <a:solidFill>
                            <a:srgbClr val="FFFFFF"/>
                          </a:solidFill>
                          <a:latin typeface="Arial"/>
                        </a:rPr>
                        <a:t>17.991,9</a:t>
                      </a:r>
                    </a:p>
                  </a:txBody>
                  <a:tcPr marL="0" marR="0" marT="0" marB="0" anchor="ctr">
                    <a:lnL>
                      <a:noFill/>
                    </a:lnL>
                    <a:lnR>
                      <a:noFill/>
                    </a:lnR>
                    <a:lnT>
                      <a:noFill/>
                    </a:lnT>
                    <a:lnB>
                      <a:noFill/>
                    </a:lnB>
                    <a:solidFill>
                      <a:srgbClr val="808080"/>
                    </a:solidFill>
                  </a:tcPr>
                </a:tc>
                <a:tc>
                  <a:txBody>
                    <a:bodyPr/>
                    <a:lstStyle/>
                    <a:p>
                      <a:pPr algn="r" fontAlgn="ctr"/>
                      <a:r>
                        <a:rPr lang="ca-ES" sz="1100" b="1" i="0" u="none" strike="noStrike">
                          <a:solidFill>
                            <a:srgbClr val="FFFFFF"/>
                          </a:solidFill>
                          <a:latin typeface="Arial"/>
                        </a:rPr>
                        <a:t>17.423,1</a:t>
                      </a:r>
                    </a:p>
                  </a:txBody>
                  <a:tcPr marL="0" marR="0" marT="0" marB="0" anchor="ctr">
                    <a:lnL>
                      <a:noFill/>
                    </a:lnL>
                    <a:lnR>
                      <a:noFill/>
                    </a:lnR>
                    <a:lnT>
                      <a:noFill/>
                    </a:lnT>
                    <a:lnB>
                      <a:noFill/>
                    </a:lnB>
                    <a:solidFill>
                      <a:srgbClr val="808080"/>
                    </a:solidFill>
                  </a:tcPr>
                </a:tc>
                <a:tc>
                  <a:txBody>
                    <a:bodyPr/>
                    <a:lstStyle/>
                    <a:p>
                      <a:pPr algn="r" fontAlgn="ctr"/>
                      <a:r>
                        <a:rPr lang="ca-ES" sz="1100" b="1" i="0" u="none" strike="noStrike">
                          <a:solidFill>
                            <a:srgbClr val="FFFFFF"/>
                          </a:solidFill>
                          <a:latin typeface="Arial"/>
                        </a:rPr>
                        <a:t>-568,8</a:t>
                      </a:r>
                    </a:p>
                  </a:txBody>
                  <a:tcPr marL="0" marR="0" marT="0" marB="0" anchor="ctr">
                    <a:lnL>
                      <a:noFill/>
                    </a:lnL>
                    <a:lnR>
                      <a:noFill/>
                    </a:lnR>
                    <a:lnT>
                      <a:noFill/>
                    </a:lnT>
                    <a:lnB>
                      <a:noFill/>
                    </a:lnB>
                    <a:solidFill>
                      <a:srgbClr val="808080"/>
                    </a:solidFill>
                  </a:tcPr>
                </a:tc>
                <a:tc>
                  <a:txBody>
                    <a:bodyPr/>
                    <a:lstStyle/>
                    <a:p>
                      <a:pPr algn="r" fontAlgn="ctr"/>
                      <a:r>
                        <a:rPr lang="ca-ES" sz="1100" b="1" i="0" u="none" strike="noStrike">
                          <a:solidFill>
                            <a:srgbClr val="FFFFFF"/>
                          </a:solidFill>
                          <a:latin typeface="Arial"/>
                        </a:rPr>
                        <a:t>-3,2</a:t>
                      </a:r>
                    </a:p>
                  </a:txBody>
                  <a:tcPr marL="0" marR="0" marT="0" marB="0" anchor="ctr">
                    <a:lnL>
                      <a:noFill/>
                    </a:lnL>
                    <a:lnR>
                      <a:noFill/>
                    </a:lnR>
                    <a:lnT>
                      <a:noFill/>
                    </a:lnT>
                    <a:lnB>
                      <a:noFill/>
                    </a:lnB>
                    <a:solidFill>
                      <a:srgbClr val="808080"/>
                    </a:solidFill>
                  </a:tcPr>
                </a:tc>
                <a:tc>
                  <a:txBody>
                    <a:bodyPr/>
                    <a:lstStyle/>
                    <a:p>
                      <a:pPr algn="r" fontAlgn="ctr"/>
                      <a:r>
                        <a:rPr lang="ca-ES" sz="1100" b="1" i="0" u="none" strike="noStrike">
                          <a:solidFill>
                            <a:srgbClr val="FFFFFF"/>
                          </a:solidFill>
                          <a:latin typeface="Arial"/>
                        </a:rPr>
                        <a:t> </a:t>
                      </a:r>
                    </a:p>
                  </a:txBody>
                  <a:tcPr marL="0" marR="0" marT="0" marB="0" anchor="ctr">
                    <a:lnL>
                      <a:noFill/>
                    </a:lnL>
                    <a:lnR>
                      <a:noFill/>
                    </a:lnR>
                    <a:lnT>
                      <a:noFill/>
                    </a:lnT>
                    <a:lnB>
                      <a:noFill/>
                    </a:lnB>
                    <a:solidFill>
                      <a:srgbClr val="808080"/>
                    </a:solidFill>
                  </a:tcPr>
                </a:tc>
              </a:tr>
              <a:tr h="164010">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183719">
                <a:tc>
                  <a:txBody>
                    <a:bodyPr/>
                    <a:lstStyle/>
                    <a:p>
                      <a:pPr algn="r" fontAlgn="ctr"/>
                      <a:r>
                        <a:rPr lang="ca-ES" sz="1100" b="1" i="0" u="none" strike="noStrike">
                          <a:solidFill>
                            <a:srgbClr val="FFFFFF"/>
                          </a:solidFill>
                          <a:latin typeface="Arial"/>
                        </a:rPr>
                        <a:t> </a:t>
                      </a:r>
                    </a:p>
                  </a:txBody>
                  <a:tcPr marL="0" marR="0" marT="0" marB="0" anchor="ctr">
                    <a:lnL>
                      <a:noFill/>
                    </a:lnL>
                    <a:lnR>
                      <a:noFill/>
                    </a:lnR>
                    <a:lnT>
                      <a:noFill/>
                    </a:lnT>
                    <a:lnB>
                      <a:noFill/>
                    </a:lnB>
                    <a:solidFill>
                      <a:srgbClr val="808080"/>
                    </a:solidFill>
                  </a:tcPr>
                </a:tc>
                <a:tc>
                  <a:txBody>
                    <a:bodyPr/>
                    <a:lstStyle/>
                    <a:p>
                      <a:pPr algn="l" fontAlgn="ctr"/>
                      <a:r>
                        <a:rPr lang="ca-ES" sz="1100" b="1" i="0" u="none" strike="noStrike" dirty="0">
                          <a:solidFill>
                            <a:srgbClr val="FFFFFF"/>
                          </a:solidFill>
                          <a:latin typeface="Arial"/>
                        </a:rPr>
                        <a:t>Dels quals, per bestretes i liquidacions del model de </a:t>
                      </a:r>
                      <a:r>
                        <a:rPr lang="ca-ES" sz="1100" b="1" i="0" u="none" strike="noStrike" dirty="0" smtClean="0">
                          <a:solidFill>
                            <a:srgbClr val="FFFFFF"/>
                          </a:solidFill>
                          <a:latin typeface="Arial"/>
                        </a:rPr>
                        <a:t>finançament </a:t>
                      </a:r>
                      <a:r>
                        <a:rPr lang="ca-ES" sz="1100" b="1" i="0" u="none" strike="noStrike" baseline="30000" dirty="0" smtClean="0">
                          <a:solidFill>
                            <a:srgbClr val="FFFFFF"/>
                          </a:solidFill>
                          <a:latin typeface="Arial"/>
                        </a:rPr>
                        <a:t>(6)</a:t>
                      </a:r>
                      <a:endParaRPr lang="ca-ES" sz="1100" b="1" i="0" u="none" strike="noStrike" baseline="30000" dirty="0">
                        <a:solidFill>
                          <a:srgbClr val="FFFFFF"/>
                        </a:solidFill>
                        <a:latin typeface="Arial"/>
                      </a:endParaRPr>
                    </a:p>
                  </a:txBody>
                  <a:tcPr marL="0" marR="0" marT="0" marB="0" anchor="ctr">
                    <a:lnL>
                      <a:noFill/>
                    </a:lnL>
                    <a:lnR>
                      <a:noFill/>
                    </a:lnR>
                    <a:lnT>
                      <a:noFill/>
                    </a:lnT>
                    <a:lnB>
                      <a:noFill/>
                    </a:lnB>
                    <a:solidFill>
                      <a:srgbClr val="808080"/>
                    </a:solidFill>
                  </a:tcPr>
                </a:tc>
                <a:tc>
                  <a:txBody>
                    <a:bodyPr/>
                    <a:lstStyle/>
                    <a:p>
                      <a:pPr algn="r" fontAlgn="ctr"/>
                      <a:r>
                        <a:rPr lang="ca-ES" sz="1100" b="1" i="0" u="none" strike="noStrike" dirty="0">
                          <a:solidFill>
                            <a:srgbClr val="FFFFFF"/>
                          </a:solidFill>
                          <a:latin typeface="Arial"/>
                        </a:rPr>
                        <a:t>15.458,1</a:t>
                      </a:r>
                    </a:p>
                  </a:txBody>
                  <a:tcPr marL="0" marR="0" marT="0" marB="0" anchor="ctr">
                    <a:lnL>
                      <a:noFill/>
                    </a:lnL>
                    <a:lnR>
                      <a:noFill/>
                    </a:lnR>
                    <a:lnT>
                      <a:noFill/>
                    </a:lnT>
                    <a:lnB>
                      <a:noFill/>
                    </a:lnB>
                    <a:solidFill>
                      <a:srgbClr val="808080"/>
                    </a:solidFill>
                  </a:tcPr>
                </a:tc>
                <a:tc>
                  <a:txBody>
                    <a:bodyPr/>
                    <a:lstStyle/>
                    <a:p>
                      <a:pPr algn="r" fontAlgn="ctr"/>
                      <a:r>
                        <a:rPr lang="ca-ES" sz="1100" b="1" i="0" u="none" strike="noStrike">
                          <a:solidFill>
                            <a:srgbClr val="FFFFFF"/>
                          </a:solidFill>
                          <a:latin typeface="Arial"/>
                        </a:rPr>
                        <a:t>15.477,6</a:t>
                      </a:r>
                    </a:p>
                  </a:txBody>
                  <a:tcPr marL="0" marR="0" marT="0" marB="0" anchor="ctr">
                    <a:lnL>
                      <a:noFill/>
                    </a:lnL>
                    <a:lnR>
                      <a:noFill/>
                    </a:lnR>
                    <a:lnT>
                      <a:noFill/>
                    </a:lnT>
                    <a:lnB>
                      <a:noFill/>
                    </a:lnB>
                    <a:solidFill>
                      <a:srgbClr val="808080"/>
                    </a:solidFill>
                  </a:tcPr>
                </a:tc>
                <a:tc>
                  <a:txBody>
                    <a:bodyPr/>
                    <a:lstStyle/>
                    <a:p>
                      <a:pPr algn="r" fontAlgn="ctr"/>
                      <a:r>
                        <a:rPr lang="ca-ES" sz="1100" b="1" i="0" u="none" strike="noStrike">
                          <a:solidFill>
                            <a:srgbClr val="FFFFFF"/>
                          </a:solidFill>
                          <a:latin typeface="Arial"/>
                        </a:rPr>
                        <a:t>14.958,8</a:t>
                      </a:r>
                    </a:p>
                  </a:txBody>
                  <a:tcPr marL="0" marR="0" marT="0" marB="0" anchor="ctr">
                    <a:lnL>
                      <a:noFill/>
                    </a:lnL>
                    <a:lnR>
                      <a:noFill/>
                    </a:lnR>
                    <a:lnT>
                      <a:noFill/>
                    </a:lnT>
                    <a:lnB>
                      <a:noFill/>
                    </a:lnB>
                    <a:solidFill>
                      <a:srgbClr val="808080"/>
                    </a:solidFill>
                  </a:tcPr>
                </a:tc>
                <a:tc>
                  <a:txBody>
                    <a:bodyPr/>
                    <a:lstStyle/>
                    <a:p>
                      <a:pPr algn="r" fontAlgn="ctr"/>
                      <a:r>
                        <a:rPr lang="ca-ES" sz="1100" b="1" i="0" u="none" strike="noStrike">
                          <a:solidFill>
                            <a:srgbClr val="FFFFFF"/>
                          </a:solidFill>
                          <a:latin typeface="Arial"/>
                        </a:rPr>
                        <a:t>-518,9</a:t>
                      </a:r>
                    </a:p>
                  </a:txBody>
                  <a:tcPr marL="0" marR="0" marT="0" marB="0" anchor="ctr">
                    <a:lnL>
                      <a:noFill/>
                    </a:lnL>
                    <a:lnR>
                      <a:noFill/>
                    </a:lnR>
                    <a:lnT>
                      <a:noFill/>
                    </a:lnT>
                    <a:lnB>
                      <a:noFill/>
                    </a:lnB>
                    <a:solidFill>
                      <a:srgbClr val="808080"/>
                    </a:solidFill>
                  </a:tcPr>
                </a:tc>
                <a:tc>
                  <a:txBody>
                    <a:bodyPr/>
                    <a:lstStyle/>
                    <a:p>
                      <a:pPr algn="r" fontAlgn="ctr"/>
                      <a:r>
                        <a:rPr lang="ca-ES" sz="1100" b="1" i="0" u="none" strike="noStrike">
                          <a:solidFill>
                            <a:srgbClr val="FFFFFF"/>
                          </a:solidFill>
                          <a:latin typeface="Arial"/>
                        </a:rPr>
                        <a:t>-3,4</a:t>
                      </a:r>
                    </a:p>
                  </a:txBody>
                  <a:tcPr marL="0" marR="0" marT="0" marB="0" anchor="ctr">
                    <a:lnL>
                      <a:noFill/>
                    </a:lnL>
                    <a:lnR>
                      <a:noFill/>
                    </a:lnR>
                    <a:lnT>
                      <a:noFill/>
                    </a:lnT>
                    <a:lnB>
                      <a:noFill/>
                    </a:lnB>
                    <a:solidFill>
                      <a:srgbClr val="808080"/>
                    </a:solidFill>
                  </a:tcPr>
                </a:tc>
                <a:tc>
                  <a:txBody>
                    <a:bodyPr/>
                    <a:lstStyle/>
                    <a:p>
                      <a:pPr algn="r" fontAlgn="ctr"/>
                      <a:r>
                        <a:rPr lang="ca-ES" sz="1100" b="1" i="0" u="none" strike="noStrike" dirty="0">
                          <a:solidFill>
                            <a:srgbClr val="FFFFFF"/>
                          </a:solidFill>
                          <a:latin typeface="Arial"/>
                        </a:rPr>
                        <a:t> </a:t>
                      </a:r>
                    </a:p>
                  </a:txBody>
                  <a:tcPr marL="0" marR="0" marT="0" marB="0" anchor="ctr">
                    <a:lnL>
                      <a:noFill/>
                    </a:lnL>
                    <a:lnR>
                      <a:noFill/>
                    </a:lnR>
                    <a:lnT>
                      <a:noFill/>
                    </a:lnT>
                    <a:lnB>
                      <a:noFill/>
                    </a:lnB>
                    <a:solidFill>
                      <a:srgbClr val="808080"/>
                    </a:solidFill>
                  </a:tcPr>
                </a:tc>
              </a:tr>
            </a:tbl>
          </a:graphicData>
        </a:graphic>
      </p:graphicFrame>
      <p:graphicFrame>
        <p:nvGraphicFramePr>
          <p:cNvPr id="9" name="8 Tabla"/>
          <p:cNvGraphicFramePr>
            <a:graphicFrameLocks noGrp="1"/>
          </p:cNvGraphicFramePr>
          <p:nvPr/>
        </p:nvGraphicFramePr>
        <p:xfrm>
          <a:off x="234132" y="5755054"/>
          <a:ext cx="10189132" cy="1013909"/>
        </p:xfrm>
        <a:graphic>
          <a:graphicData uri="http://schemas.openxmlformats.org/drawingml/2006/table">
            <a:tbl>
              <a:tblPr/>
              <a:tblGrid>
                <a:gridCol w="10189132"/>
              </a:tblGrid>
              <a:tr h="119941">
                <a:tc>
                  <a:txBody>
                    <a:bodyPr/>
                    <a:lstStyle/>
                    <a:p>
                      <a:pPr algn="l" fontAlgn="ctr"/>
                      <a:r>
                        <a:rPr lang="ca-ES" sz="800" b="0" i="0" u="none" strike="noStrike" baseline="30000" dirty="0">
                          <a:solidFill>
                            <a:srgbClr val="000000"/>
                          </a:solidFill>
                          <a:latin typeface="Arial"/>
                        </a:rPr>
                        <a:t>(1)</a:t>
                      </a:r>
                      <a:r>
                        <a:rPr lang="ca-ES" sz="800" b="0" i="0" u="none" strike="noStrike" dirty="0">
                          <a:solidFill>
                            <a:srgbClr val="000000"/>
                          </a:solidFill>
                          <a:latin typeface="Arial"/>
                        </a:rPr>
                        <a:t> Els ingressos del model de finançament del pressupost aprovat el 2012 eren de 19.332,5 M€ i les bestretes i liquidacions, 16.824,2 M€</a:t>
                      </a:r>
                    </a:p>
                  </a:txBody>
                  <a:tcPr marL="0" marR="0" marT="0" marB="0" anchor="ctr">
                    <a:lnL>
                      <a:noFill/>
                    </a:lnL>
                    <a:lnR>
                      <a:noFill/>
                    </a:lnR>
                    <a:lnT>
                      <a:noFill/>
                    </a:lnT>
                    <a:lnB>
                      <a:noFill/>
                    </a:lnB>
                    <a:solidFill>
                      <a:srgbClr val="FFFFFF"/>
                    </a:solidFill>
                  </a:tcPr>
                </a:tc>
              </a:tr>
              <a:tr h="119941">
                <a:tc>
                  <a:txBody>
                    <a:bodyPr/>
                    <a:lstStyle/>
                    <a:p>
                      <a:pPr algn="l" fontAlgn="ctr"/>
                      <a:r>
                        <a:rPr lang="ca-ES" sz="800" b="0" i="0" u="none" strike="noStrike" baseline="30000">
                          <a:solidFill>
                            <a:srgbClr val="000000"/>
                          </a:solidFill>
                          <a:latin typeface="Arial"/>
                        </a:rPr>
                        <a:t>(2)</a:t>
                      </a:r>
                      <a:r>
                        <a:rPr lang="ca-ES" sz="800" b="0" i="0" u="none" strike="noStrike">
                          <a:solidFill>
                            <a:srgbClr val="000000"/>
                          </a:solidFill>
                          <a:latin typeface="Arial"/>
                        </a:rPr>
                        <a:t> L'exercici 2013 inclou 28,1 M€ de la darrera liquidació de l'Impost sobre les vendes detallistes de determinats hidrocarburs (tram estatal)</a:t>
                      </a:r>
                    </a:p>
                  </a:txBody>
                  <a:tcPr marL="0" marR="0" marT="0" marB="0" anchor="ctr">
                    <a:lnL>
                      <a:noFill/>
                    </a:lnL>
                    <a:lnR>
                      <a:noFill/>
                    </a:lnR>
                    <a:lnT>
                      <a:noFill/>
                    </a:lnT>
                    <a:lnB>
                      <a:noFill/>
                    </a:lnB>
                    <a:solidFill>
                      <a:srgbClr val="FFFFFF"/>
                    </a:solidFill>
                  </a:tcPr>
                </a:tc>
              </a:tr>
              <a:tr h="156907">
                <a:tc>
                  <a:txBody>
                    <a:bodyPr/>
                    <a:lstStyle/>
                    <a:p>
                      <a:pPr algn="l" fontAlgn="ctr"/>
                      <a:r>
                        <a:rPr lang="ca-ES" sz="800" b="0" i="0" u="none" strike="noStrike" baseline="30000" dirty="0">
                          <a:solidFill>
                            <a:srgbClr val="000000"/>
                          </a:solidFill>
                          <a:latin typeface="Arial"/>
                        </a:rPr>
                        <a:t>(3)</a:t>
                      </a:r>
                      <a:r>
                        <a:rPr lang="ca-ES" sz="800" b="0" i="0" u="none" strike="noStrike" dirty="0">
                          <a:solidFill>
                            <a:srgbClr val="000000"/>
                          </a:solidFill>
                          <a:latin typeface="Arial"/>
                        </a:rPr>
                        <a:t> Des de 2013 </a:t>
                      </a:r>
                      <a:r>
                        <a:rPr lang="ca-ES" sz="800" b="0" i="0" u="none" strike="noStrike" dirty="0" err="1">
                          <a:solidFill>
                            <a:srgbClr val="000000"/>
                          </a:solidFill>
                          <a:latin typeface="Arial"/>
                        </a:rPr>
                        <a:t>l'impost</a:t>
                      </a:r>
                      <a:r>
                        <a:rPr lang="ca-ES" sz="800" b="0" i="0" u="none" strike="noStrike" dirty="0">
                          <a:solidFill>
                            <a:srgbClr val="000000"/>
                          </a:solidFill>
                          <a:latin typeface="Arial"/>
                        </a:rPr>
                        <a:t> sobre vendes minoristes de determinats hidrocarburs (tram estatal) s'ha inclòs a </a:t>
                      </a:r>
                      <a:r>
                        <a:rPr lang="ca-ES" sz="800" b="0" i="0" u="none" strike="noStrike" dirty="0" err="1">
                          <a:solidFill>
                            <a:srgbClr val="000000"/>
                          </a:solidFill>
                          <a:latin typeface="Arial"/>
                        </a:rPr>
                        <a:t>l'Impost</a:t>
                      </a:r>
                      <a:r>
                        <a:rPr lang="ca-ES" sz="800" b="0" i="0" u="none" strike="noStrike" dirty="0">
                          <a:solidFill>
                            <a:srgbClr val="000000"/>
                          </a:solidFill>
                          <a:latin typeface="Arial"/>
                        </a:rPr>
                        <a:t> especial sobre hidrocarburs (bestreta participació en </a:t>
                      </a:r>
                      <a:r>
                        <a:rPr lang="ca-ES" sz="800" b="0" i="0" u="none" strike="noStrike" dirty="0" err="1">
                          <a:solidFill>
                            <a:srgbClr val="000000"/>
                          </a:solidFill>
                          <a:latin typeface="Arial"/>
                        </a:rPr>
                        <a:t>l'impost</a:t>
                      </a:r>
                      <a:r>
                        <a:rPr lang="ca-ES" sz="800" b="0" i="0" u="none" strike="noStrike" dirty="0">
                          <a:solidFill>
                            <a:srgbClr val="000000"/>
                          </a:solidFill>
                          <a:latin typeface="Arial"/>
                        </a:rPr>
                        <a:t> estatal). L'any 2012 s'ha homogeneïtzat.</a:t>
                      </a:r>
                    </a:p>
                  </a:txBody>
                  <a:tcPr marL="0" marR="0" marT="0" marB="0" anchor="ctr">
                    <a:lnL>
                      <a:noFill/>
                    </a:lnL>
                    <a:lnR>
                      <a:noFill/>
                    </a:lnR>
                    <a:lnT>
                      <a:noFill/>
                    </a:lnT>
                    <a:lnB>
                      <a:noFill/>
                    </a:lnB>
                    <a:solidFill>
                      <a:srgbClr val="FFFFFF"/>
                    </a:solidFill>
                  </a:tcPr>
                </a:tc>
              </a:tr>
              <a:tr h="119941">
                <a:tc>
                  <a:txBody>
                    <a:bodyPr/>
                    <a:lstStyle/>
                    <a:p>
                      <a:pPr algn="l" fontAlgn="ctr"/>
                      <a:r>
                        <a:rPr lang="es-ES" sz="800" b="0" i="0" u="none" strike="noStrike" baseline="30000">
                          <a:solidFill>
                            <a:srgbClr val="000000"/>
                          </a:solidFill>
                          <a:latin typeface="Arial"/>
                        </a:rPr>
                        <a:t>(4)</a:t>
                      </a:r>
                      <a:r>
                        <a:rPr lang="es-ES" sz="800" b="0" i="0" u="none" strike="noStrike">
                          <a:solidFill>
                            <a:srgbClr val="000000"/>
                          </a:solidFill>
                          <a:latin typeface="Arial"/>
                        </a:rPr>
                        <a:t> Inclou Fons de cohesió sanitària, Conveni control IT, Facturació accidents de treball i Facturació estrangers</a:t>
                      </a:r>
                    </a:p>
                  </a:txBody>
                  <a:tcPr marL="0" marR="0" marT="0" marB="0" anchor="ctr">
                    <a:lnL>
                      <a:noFill/>
                    </a:lnL>
                    <a:lnR>
                      <a:noFill/>
                    </a:lnR>
                    <a:lnT>
                      <a:noFill/>
                    </a:lnT>
                    <a:lnB>
                      <a:noFill/>
                    </a:lnB>
                    <a:solidFill>
                      <a:srgbClr val="FFFFFF"/>
                    </a:solidFill>
                  </a:tcPr>
                </a:tc>
              </a:tr>
              <a:tr h="107439">
                <a:tc>
                  <a:txBody>
                    <a:bodyPr/>
                    <a:lstStyle/>
                    <a:p>
                      <a:pPr algn="l" fontAlgn="ctr"/>
                      <a:r>
                        <a:rPr lang="ca-ES" sz="800" b="0" i="0" u="none" strike="noStrike" baseline="30000">
                          <a:solidFill>
                            <a:srgbClr val="000000"/>
                          </a:solidFill>
                          <a:latin typeface="Arial"/>
                        </a:rPr>
                        <a:t>(5)</a:t>
                      </a:r>
                      <a:r>
                        <a:rPr lang="ca-ES" sz="800" b="0" i="0" u="none" strike="noStrike">
                          <a:solidFill>
                            <a:srgbClr val="000000"/>
                          </a:solidFill>
                          <a:latin typeface="Arial"/>
                        </a:rPr>
                        <a:t> L'import total de la liquidació 2008 dels recursos del model de finançament és -690,7M€ (-138,1M€/any durant 5 anys) i l'import total de la liquidació 2009 és de -2.478,1M€ (-495,6M€/any durant 5 anys)</a:t>
                      </a:r>
                    </a:p>
                  </a:txBody>
                  <a:tcPr marL="0" marR="0" marT="0" marB="0" anchor="ctr">
                    <a:lnL>
                      <a:noFill/>
                    </a:lnL>
                    <a:lnR>
                      <a:noFill/>
                    </a:lnR>
                    <a:lnT>
                      <a:noFill/>
                    </a:lnT>
                    <a:lnB>
                      <a:noFill/>
                    </a:lnB>
                    <a:solidFill>
                      <a:srgbClr val="FFFFFF"/>
                    </a:solidFill>
                  </a:tcPr>
                </a:tc>
              </a:tr>
              <a:tr h="369322">
                <a:tc>
                  <a:txBody>
                    <a:bodyPr/>
                    <a:lstStyle/>
                    <a:p>
                      <a:pPr algn="l" fontAlgn="ctr"/>
                      <a:r>
                        <a:rPr lang="ca-ES" sz="800" b="0" i="0" u="none" strike="noStrike" baseline="30000" dirty="0">
                          <a:solidFill>
                            <a:srgbClr val="000000"/>
                          </a:solidFill>
                          <a:latin typeface="Arial"/>
                        </a:rPr>
                        <a:t>(6)</a:t>
                      </a:r>
                      <a:r>
                        <a:rPr lang="ca-ES" sz="800" b="0" i="0" u="none" strike="noStrike" dirty="0">
                          <a:solidFill>
                            <a:srgbClr val="000000"/>
                          </a:solidFill>
                          <a:latin typeface="Arial"/>
                        </a:rPr>
                        <a:t> Inclou els ingressos de bestretes per </a:t>
                      </a:r>
                      <a:r>
                        <a:rPr lang="ca-ES" sz="800" b="0" i="0" u="none" strike="noStrike" dirty="0" err="1">
                          <a:solidFill>
                            <a:srgbClr val="000000"/>
                          </a:solidFill>
                          <a:latin typeface="Arial"/>
                        </a:rPr>
                        <a:t>l'impost</a:t>
                      </a:r>
                      <a:r>
                        <a:rPr lang="ca-ES" sz="800" b="0" i="0" u="none" strike="noStrike" dirty="0">
                          <a:solidFill>
                            <a:srgbClr val="000000"/>
                          </a:solidFill>
                          <a:latin typeface="Arial"/>
                        </a:rPr>
                        <a:t> sobre l'energia, IRPF, IVA, impostos especials, fons de suficiència global, fons de garantia dels serveis públics fonamentals, les liquidacions negatives dels exercicis 2008 i 2009, les regularitzacions del model de finançament i la liquidació del model corresponent a dos exercicis anteriors. A l'anualitat 2012, se li ha de deduir 113,4M€ que corresponen a la recaptació de </a:t>
                      </a:r>
                      <a:r>
                        <a:rPr lang="ca-ES" sz="800" b="0" i="0" u="none" strike="noStrike" dirty="0" err="1">
                          <a:solidFill>
                            <a:srgbClr val="000000"/>
                          </a:solidFill>
                          <a:latin typeface="Arial"/>
                        </a:rPr>
                        <a:t>l'impost</a:t>
                      </a:r>
                      <a:r>
                        <a:rPr lang="ca-ES" sz="800" b="0" i="0" u="none" strike="noStrike" dirty="0">
                          <a:solidFill>
                            <a:srgbClr val="000000"/>
                          </a:solidFill>
                          <a:latin typeface="Arial"/>
                        </a:rPr>
                        <a:t> sobre vendes minoristes de determinats hidrocarburs (tram estatal) que no </a:t>
                      </a:r>
                      <a:r>
                        <a:rPr lang="ca-ES" sz="800" b="0" i="0" u="none" strike="noStrike" dirty="0" err="1">
                          <a:solidFill>
                            <a:srgbClr val="000000"/>
                          </a:solidFill>
                          <a:latin typeface="Arial"/>
                        </a:rPr>
                        <a:t>s'incloia</a:t>
                      </a:r>
                      <a:r>
                        <a:rPr lang="ca-ES" sz="800" b="0" i="0" u="none" strike="noStrike" dirty="0">
                          <a:solidFill>
                            <a:srgbClr val="000000"/>
                          </a:solidFill>
                          <a:latin typeface="Arial"/>
                        </a:rPr>
                        <a:t> en les bestretes, a diferència de </a:t>
                      </a:r>
                      <a:r>
                        <a:rPr lang="ca-ES" sz="800" b="0" i="0" u="none" strike="noStrike" dirty="0" err="1">
                          <a:solidFill>
                            <a:srgbClr val="000000"/>
                          </a:solidFill>
                          <a:latin typeface="Arial"/>
                        </a:rPr>
                        <a:t>l'impost</a:t>
                      </a:r>
                      <a:r>
                        <a:rPr lang="ca-ES" sz="800" b="0" i="0" u="none" strike="noStrike" dirty="0">
                          <a:solidFill>
                            <a:srgbClr val="000000"/>
                          </a:solidFill>
                          <a:latin typeface="Arial"/>
                        </a:rPr>
                        <a:t> sobre hidrocarburs (tram estatal) que l'ha substituït.</a:t>
                      </a:r>
                    </a:p>
                  </a:txBody>
                  <a:tcPr marL="0" marR="0" marT="0" marB="0" anchor="ctr">
                    <a:lnL>
                      <a:noFill/>
                    </a:lnL>
                    <a:lnR>
                      <a:noFill/>
                    </a:lnR>
                    <a:lnT>
                      <a:noFill/>
                    </a:lnT>
                    <a:lnB>
                      <a:noFill/>
                    </a:lnB>
                    <a:solidFill>
                      <a:srgbClr val="FFFFFF"/>
                    </a:solidFill>
                  </a:tcPr>
                </a:tc>
              </a:tr>
            </a:tbl>
          </a:graphicData>
        </a:graphic>
      </p:graphicFrame>
      <p:sp>
        <p:nvSpPr>
          <p:cNvPr id="43190" name="Rectangle 4"/>
          <p:cNvSpPr>
            <a:spLocks noChangeArrowheads="1"/>
          </p:cNvSpPr>
          <p:nvPr/>
        </p:nvSpPr>
        <p:spPr bwMode="auto">
          <a:xfrm>
            <a:off x="1746300" y="1260351"/>
            <a:ext cx="985766" cy="272792"/>
          </a:xfrm>
          <a:prstGeom prst="rect">
            <a:avLst/>
          </a:prstGeom>
          <a:noFill/>
          <a:ln w="9525">
            <a:noFill/>
            <a:miter lim="800000"/>
            <a:headEnd/>
            <a:tailEnd/>
          </a:ln>
        </p:spPr>
        <p:txBody>
          <a:bodyPr wrap="none" lIns="87272" tIns="43637" rIns="87272" bIns="43637" anchor="ctr">
            <a:spAutoFit/>
          </a:bodyPr>
          <a:lstStyle/>
          <a:p>
            <a:pPr defTabSz="1042988"/>
            <a:r>
              <a:rPr lang="ca-ES" sz="1200" dirty="0" smtClean="0">
                <a:latin typeface="Arial Narrow" pitchFamily="34" charset="0"/>
              </a:rPr>
              <a:t>Imports en M€</a:t>
            </a:r>
            <a:endParaRPr lang="ca-ES" sz="1200" dirty="0">
              <a:latin typeface="Arial Narrow"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90" name="Rectangle 4"/>
          <p:cNvSpPr>
            <a:spLocks noChangeArrowheads="1"/>
          </p:cNvSpPr>
          <p:nvPr/>
        </p:nvSpPr>
        <p:spPr bwMode="auto">
          <a:xfrm>
            <a:off x="198367" y="1499624"/>
            <a:ext cx="985766" cy="272792"/>
          </a:xfrm>
          <a:prstGeom prst="rect">
            <a:avLst/>
          </a:prstGeom>
          <a:noFill/>
          <a:ln w="9525">
            <a:noFill/>
            <a:miter lim="800000"/>
            <a:headEnd/>
            <a:tailEnd/>
          </a:ln>
        </p:spPr>
        <p:txBody>
          <a:bodyPr wrap="none" lIns="87272" tIns="43637" rIns="87272" bIns="43637" anchor="ctr">
            <a:spAutoFit/>
          </a:bodyPr>
          <a:lstStyle/>
          <a:p>
            <a:pPr defTabSz="1042988"/>
            <a:r>
              <a:rPr lang="ca-ES" sz="1200" dirty="0" smtClean="0">
                <a:latin typeface="Arial Narrow" pitchFamily="34" charset="0"/>
              </a:rPr>
              <a:t>Imports en M€</a:t>
            </a:r>
            <a:endParaRPr lang="ca-ES" sz="1200" dirty="0">
              <a:latin typeface="Arial Narrow" pitchFamily="34" charset="0"/>
            </a:endParaRPr>
          </a:p>
        </p:txBody>
      </p:sp>
      <p:sp>
        <p:nvSpPr>
          <p:cNvPr id="43191" name="Rectangle 3"/>
          <p:cNvSpPr>
            <a:spLocks noGrp="1" noChangeArrowheads="1"/>
          </p:cNvSpPr>
          <p:nvPr>
            <p:ph type="title"/>
          </p:nvPr>
        </p:nvSpPr>
        <p:spPr bwMode="auto">
          <a:xfrm>
            <a:off x="198128" y="1008323"/>
            <a:ext cx="10090150" cy="430212"/>
          </a:xfrm>
          <a:noFill/>
          <a:ln>
            <a:miter lim="800000"/>
            <a:headEnd/>
            <a:tailEnd/>
          </a:ln>
        </p:spPr>
        <p:txBody>
          <a:bodyPr vert="horz" wrap="square" lIns="87272" tIns="43637" rIns="87272" bIns="43637" numCol="1" anchor="b" anchorCtr="0" compatLnSpc="1">
            <a:prstTxWarp prst="textNoShape">
              <a:avLst/>
            </a:prstTxWarp>
          </a:bodyPr>
          <a:lstStyle/>
          <a:p>
            <a:pPr algn="l" eaLnBrk="1" hangingPunct="1"/>
            <a:r>
              <a:rPr lang="ca-ES" sz="2400" b="1" dirty="0" smtClean="0">
                <a:solidFill>
                  <a:schemeClr val="tx1"/>
                </a:solidFill>
                <a:latin typeface="+mn-lt"/>
              </a:rPr>
              <a:t>Resta d’ingressos no financers de la Generalitat</a:t>
            </a:r>
            <a:endParaRPr lang="ca-ES" sz="2400" b="1" dirty="0" smtClean="0">
              <a:solidFill>
                <a:srgbClr val="FF0000"/>
              </a:solidFill>
              <a:latin typeface="+mn-lt"/>
            </a:endParaRPr>
          </a:p>
        </p:txBody>
      </p:sp>
      <p:sp>
        <p:nvSpPr>
          <p:cNvPr id="43193" name="Line 1479"/>
          <p:cNvSpPr>
            <a:spLocks noChangeShapeType="1"/>
          </p:cNvSpPr>
          <p:nvPr/>
        </p:nvSpPr>
        <p:spPr bwMode="auto">
          <a:xfrm>
            <a:off x="-26952" y="6261927"/>
            <a:ext cx="10704550" cy="1588"/>
          </a:xfrm>
          <a:prstGeom prst="line">
            <a:avLst/>
          </a:prstGeom>
          <a:noFill/>
          <a:ln w="50800">
            <a:solidFill>
              <a:schemeClr val="bg1"/>
            </a:solidFill>
            <a:round/>
            <a:headEnd/>
            <a:tailEnd/>
          </a:ln>
        </p:spPr>
        <p:txBody>
          <a:bodyPr/>
          <a:lstStyle/>
          <a:p>
            <a:endParaRPr lang="es-ES"/>
          </a:p>
        </p:txBody>
      </p:sp>
      <p:sp>
        <p:nvSpPr>
          <p:cNvPr id="10"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graphicFrame>
        <p:nvGraphicFramePr>
          <p:cNvPr id="11" name="10 Tabla"/>
          <p:cNvGraphicFramePr>
            <a:graphicFrameLocks noGrp="1"/>
          </p:cNvGraphicFramePr>
          <p:nvPr/>
        </p:nvGraphicFramePr>
        <p:xfrm>
          <a:off x="270136" y="6245147"/>
          <a:ext cx="9937104" cy="457200"/>
        </p:xfrm>
        <a:graphic>
          <a:graphicData uri="http://schemas.openxmlformats.org/drawingml/2006/table">
            <a:tbl>
              <a:tblPr/>
              <a:tblGrid>
                <a:gridCol w="9937104"/>
              </a:tblGrid>
              <a:tr h="141447">
                <a:tc>
                  <a:txBody>
                    <a:bodyPr/>
                    <a:lstStyle/>
                    <a:p>
                      <a:pPr algn="l" fontAlgn="ctr"/>
                      <a:r>
                        <a:rPr lang="ca-ES" sz="1000" b="0" i="0" u="none" strike="noStrike" baseline="30000" dirty="0">
                          <a:solidFill>
                            <a:srgbClr val="000000"/>
                          </a:solidFill>
                          <a:latin typeface="Arial"/>
                        </a:rPr>
                        <a:t>(1)</a:t>
                      </a:r>
                      <a:r>
                        <a:rPr lang="ca-ES" sz="1000" b="0" i="0" u="none" strike="noStrike" dirty="0">
                          <a:solidFill>
                            <a:srgbClr val="000000"/>
                          </a:solidFill>
                          <a:latin typeface="Arial"/>
                        </a:rPr>
                        <a:t> Els ingressos no financers i no finalistes del pressupost aprovat el 2012 eren de 18.718,5 M€</a:t>
                      </a:r>
                    </a:p>
                  </a:txBody>
                  <a:tcPr marL="0" marR="0" marT="0" marB="0" anchor="ctr">
                    <a:lnL>
                      <a:noFill/>
                    </a:lnL>
                    <a:lnR>
                      <a:noFill/>
                    </a:lnR>
                    <a:lnT>
                      <a:noFill/>
                    </a:lnT>
                    <a:lnB>
                      <a:noFill/>
                    </a:lnB>
                  </a:tcPr>
                </a:tc>
              </a:tr>
              <a:tr h="141447">
                <a:tc>
                  <a:txBody>
                    <a:bodyPr/>
                    <a:lstStyle/>
                    <a:p>
                      <a:pPr algn="l" fontAlgn="ctr"/>
                      <a:r>
                        <a:rPr lang="ca-ES" sz="1000" b="0" i="0" u="none" strike="noStrike" baseline="30000" dirty="0">
                          <a:solidFill>
                            <a:srgbClr val="000000"/>
                          </a:solidFill>
                          <a:latin typeface="Arial"/>
                        </a:rPr>
                        <a:t>(2)</a:t>
                      </a:r>
                      <a:r>
                        <a:rPr lang="ca-ES" sz="1000" b="0" i="0" u="none" strike="noStrike" dirty="0">
                          <a:solidFill>
                            <a:srgbClr val="000000"/>
                          </a:solidFill>
                          <a:latin typeface="Arial"/>
                        </a:rPr>
                        <a:t> Inclou 732 M€ que corresponen a ingressos per concessions que comptablement es van tractar com un ajust SEC</a:t>
                      </a:r>
                    </a:p>
                  </a:txBody>
                  <a:tcPr marL="0" marR="0" marT="0" marB="0" anchor="ctr">
                    <a:lnL>
                      <a:noFill/>
                    </a:lnL>
                    <a:lnR>
                      <a:noFill/>
                    </a:lnR>
                    <a:lnT>
                      <a:noFill/>
                    </a:lnT>
                    <a:lnB>
                      <a:noFill/>
                    </a:lnB>
                  </a:tcPr>
                </a:tc>
              </a:tr>
              <a:tr h="141447">
                <a:tc>
                  <a:txBody>
                    <a:bodyPr/>
                    <a:lstStyle/>
                    <a:p>
                      <a:pPr algn="l" fontAlgn="ctr"/>
                      <a:r>
                        <a:rPr lang="ca-ES" sz="1000" b="0" i="0" u="none" strike="noStrike" baseline="30000" dirty="0">
                          <a:solidFill>
                            <a:srgbClr val="000000"/>
                          </a:solidFill>
                          <a:latin typeface="Arial"/>
                        </a:rPr>
                        <a:t>(3)</a:t>
                      </a:r>
                      <a:r>
                        <a:rPr lang="ca-ES" sz="1000" b="0" i="0" u="none" strike="noStrike" dirty="0">
                          <a:solidFill>
                            <a:srgbClr val="000000"/>
                          </a:solidFill>
                          <a:latin typeface="Arial"/>
                        </a:rPr>
                        <a:t> Inclou la previsió d'ingressos provinents de l'Administració General de l'Estat, de la Unió Europea i d'altres </a:t>
                      </a:r>
                      <a:r>
                        <a:rPr lang="ca-ES" sz="1000" b="0" i="0" u="none" strike="noStrike" dirty="0" smtClean="0">
                          <a:solidFill>
                            <a:srgbClr val="000000"/>
                          </a:solidFill>
                          <a:latin typeface="Arial"/>
                        </a:rPr>
                        <a:t>administracions </a:t>
                      </a:r>
                      <a:r>
                        <a:rPr lang="ca-ES" sz="1000" b="0" i="0" u="none" strike="noStrike" dirty="0">
                          <a:solidFill>
                            <a:srgbClr val="000000"/>
                          </a:solidFill>
                          <a:latin typeface="Arial"/>
                        </a:rPr>
                        <a:t>públiques</a:t>
                      </a:r>
                    </a:p>
                  </a:txBody>
                  <a:tcPr marL="0" marR="0" marT="0" marB="0" anchor="ctr">
                    <a:lnL>
                      <a:noFill/>
                    </a:lnL>
                    <a:lnR>
                      <a:noFill/>
                    </a:lnR>
                    <a:lnT>
                      <a:noFill/>
                    </a:lnT>
                    <a:lnB>
                      <a:noFill/>
                    </a:lnB>
                  </a:tcPr>
                </a:tc>
              </a:tr>
            </a:tbl>
          </a:graphicData>
        </a:graphic>
      </p:graphicFrame>
      <p:graphicFrame>
        <p:nvGraphicFramePr>
          <p:cNvPr id="8" name="Taula 7"/>
          <p:cNvGraphicFramePr>
            <a:graphicFrameLocks noGrp="1"/>
          </p:cNvGraphicFramePr>
          <p:nvPr/>
        </p:nvGraphicFramePr>
        <p:xfrm>
          <a:off x="1" y="1944424"/>
          <a:ext cx="10693398" cy="4176473"/>
        </p:xfrm>
        <a:graphic>
          <a:graphicData uri="http://schemas.openxmlformats.org/drawingml/2006/table">
            <a:tbl>
              <a:tblPr/>
              <a:tblGrid>
                <a:gridCol w="323347"/>
                <a:gridCol w="6102383"/>
                <a:gridCol w="939261"/>
                <a:gridCol w="894532"/>
                <a:gridCol w="894532"/>
                <a:gridCol w="700718"/>
                <a:gridCol w="570266"/>
                <a:gridCol w="268359"/>
              </a:tblGrid>
              <a:tr h="201762">
                <a:tc rowSpan="2">
                  <a:txBody>
                    <a:bodyPr/>
                    <a:lstStyle/>
                    <a:p>
                      <a:pPr algn="l" fontAlgn="ctr"/>
                      <a:r>
                        <a:rPr lang="ca-ES" sz="1200" b="1" i="0" u="none" strike="noStrike" dirty="0">
                          <a:solidFill>
                            <a:srgbClr val="000000"/>
                          </a:solidFill>
                          <a:latin typeface="Arial"/>
                        </a:rPr>
                        <a:t> </a:t>
                      </a:r>
                    </a:p>
                  </a:txBody>
                  <a:tcPr marL="0" marR="0" marT="0" marB="0" anchor="ctr">
                    <a:lnL>
                      <a:noFill/>
                    </a:lnL>
                    <a:lnR>
                      <a:noFill/>
                    </a:lnR>
                    <a:lnT>
                      <a:noFill/>
                    </a:lnT>
                    <a:lnB>
                      <a:noFill/>
                    </a:lnB>
                    <a:solidFill>
                      <a:srgbClr val="FA6E00"/>
                    </a:solidFill>
                  </a:tcPr>
                </a:tc>
                <a:tc rowSpan="2">
                  <a:txBody>
                    <a:bodyPr/>
                    <a:lstStyle/>
                    <a:p>
                      <a:pPr algn="l" fontAlgn="ctr"/>
                      <a:r>
                        <a:rPr lang="ca-ES" sz="1200" b="1" i="0" u="none" strike="noStrike">
                          <a:solidFill>
                            <a:srgbClr val="000000"/>
                          </a:solidFill>
                          <a:latin typeface="Arial"/>
                        </a:rPr>
                        <a:t>Conceptes</a:t>
                      </a:r>
                    </a:p>
                  </a:txBody>
                  <a:tcPr marL="0" marR="0" marT="0" marB="0" anchor="ctr">
                    <a:lnL>
                      <a:noFill/>
                    </a:lnL>
                    <a:lnR>
                      <a:noFill/>
                    </a:lnR>
                    <a:lnT>
                      <a:noFill/>
                    </a:lnT>
                    <a:lnB>
                      <a:noFill/>
                    </a:lnB>
                    <a:solidFill>
                      <a:srgbClr val="FA6E00"/>
                    </a:solidFill>
                  </a:tcPr>
                </a:tc>
                <a:tc>
                  <a:txBody>
                    <a:bodyPr/>
                    <a:lstStyle/>
                    <a:p>
                      <a:pPr algn="ctr" fontAlgn="ctr"/>
                      <a:r>
                        <a:rPr lang="ca-ES" sz="1200" b="1" i="0" u="none" strike="noStrike">
                          <a:solidFill>
                            <a:srgbClr val="000000"/>
                          </a:solidFill>
                          <a:latin typeface="Arial"/>
                        </a:rPr>
                        <a:t>Liquidació</a:t>
                      </a:r>
                    </a:p>
                  </a:txBody>
                  <a:tcPr marL="0" marR="0" marT="0" marB="0" anchor="ctr">
                    <a:lnL>
                      <a:noFill/>
                    </a:lnL>
                    <a:lnR>
                      <a:noFill/>
                    </a:lnR>
                    <a:lnT>
                      <a:noFill/>
                    </a:lnT>
                    <a:lnB>
                      <a:noFill/>
                    </a:lnB>
                    <a:solidFill>
                      <a:srgbClr val="FA6E00"/>
                    </a:solidFill>
                  </a:tcPr>
                </a:tc>
                <a:tc>
                  <a:txBody>
                    <a:bodyPr/>
                    <a:lstStyle/>
                    <a:p>
                      <a:pPr algn="ctr" fontAlgn="ctr"/>
                      <a:r>
                        <a:rPr lang="ca-ES" sz="1200" b="1" i="0" u="none" strike="noStrike">
                          <a:solidFill>
                            <a:srgbClr val="000000"/>
                          </a:solidFill>
                          <a:latin typeface="Arial"/>
                        </a:rPr>
                        <a:t>Previsió</a:t>
                      </a:r>
                    </a:p>
                  </a:txBody>
                  <a:tcPr marL="0" marR="0" marT="0" marB="0" anchor="ctr">
                    <a:lnL>
                      <a:noFill/>
                    </a:lnL>
                    <a:lnR>
                      <a:noFill/>
                    </a:lnR>
                    <a:lnT>
                      <a:noFill/>
                    </a:lnT>
                    <a:lnB>
                      <a:noFill/>
                    </a:lnB>
                    <a:solidFill>
                      <a:srgbClr val="FA6E00"/>
                    </a:solidFill>
                  </a:tcPr>
                </a:tc>
                <a:tc>
                  <a:txBody>
                    <a:bodyPr/>
                    <a:lstStyle/>
                    <a:p>
                      <a:pPr algn="ctr" fontAlgn="ctr"/>
                      <a:r>
                        <a:rPr lang="ca-ES" sz="1200" b="1" i="0" u="none" strike="noStrike">
                          <a:solidFill>
                            <a:srgbClr val="000000"/>
                          </a:solidFill>
                          <a:latin typeface="Arial"/>
                        </a:rPr>
                        <a:t>Pressupost</a:t>
                      </a:r>
                    </a:p>
                  </a:txBody>
                  <a:tcPr marL="0" marR="0" marT="0" marB="0" anchor="ctr">
                    <a:lnL>
                      <a:noFill/>
                    </a:lnL>
                    <a:lnR>
                      <a:noFill/>
                    </a:lnR>
                    <a:lnT>
                      <a:noFill/>
                    </a:lnT>
                    <a:lnB>
                      <a:noFill/>
                    </a:lnB>
                    <a:solidFill>
                      <a:srgbClr val="FA6E00"/>
                    </a:solidFill>
                  </a:tcPr>
                </a:tc>
                <a:tc gridSpan="2">
                  <a:txBody>
                    <a:bodyPr/>
                    <a:lstStyle/>
                    <a:p>
                      <a:pPr algn="ctr" fontAlgn="ctr"/>
                      <a:r>
                        <a:rPr lang="ca-ES" sz="1200" b="1" i="0" u="none" strike="noStrike" dirty="0">
                          <a:solidFill>
                            <a:srgbClr val="000000"/>
                          </a:solidFill>
                          <a:latin typeface="Arial"/>
                        </a:rPr>
                        <a:t>Var. </a:t>
                      </a:r>
                      <a:r>
                        <a:rPr lang="ca-ES" sz="1200" b="1" i="0" u="none" strike="noStrike" dirty="0" smtClean="0">
                          <a:solidFill>
                            <a:srgbClr val="000000"/>
                          </a:solidFill>
                          <a:latin typeface="Arial"/>
                        </a:rPr>
                        <a:t>14 </a:t>
                      </a:r>
                      <a:r>
                        <a:rPr lang="ca-ES" sz="1200" b="1" i="0" u="none" strike="noStrike" dirty="0">
                          <a:solidFill>
                            <a:srgbClr val="000000"/>
                          </a:solidFill>
                          <a:latin typeface="Arial"/>
                        </a:rPr>
                        <a:t>/ </a:t>
                      </a:r>
                      <a:r>
                        <a:rPr lang="ca-ES" sz="1200" b="1" i="0" u="none" strike="noStrike" dirty="0" smtClean="0">
                          <a:solidFill>
                            <a:srgbClr val="000000"/>
                          </a:solidFill>
                          <a:latin typeface="Arial"/>
                        </a:rPr>
                        <a:t>13</a:t>
                      </a:r>
                      <a:endParaRPr lang="ca-ES" sz="1200" b="1" i="0" u="none" strike="noStrike" dirty="0">
                        <a:solidFill>
                          <a:srgbClr val="000000"/>
                        </a:solidFill>
                        <a:latin typeface="Arial"/>
                      </a:endParaRPr>
                    </a:p>
                  </a:txBody>
                  <a:tcPr marL="0" marR="0" marT="0" marB="0" anchor="ctr">
                    <a:lnL>
                      <a:noFill/>
                    </a:lnL>
                    <a:lnR>
                      <a:noFill/>
                    </a:lnR>
                    <a:lnT>
                      <a:noFill/>
                    </a:lnT>
                    <a:lnB>
                      <a:noFill/>
                    </a:lnB>
                    <a:solidFill>
                      <a:srgbClr val="FA6E00"/>
                    </a:solidFill>
                  </a:tcPr>
                </a:tc>
                <a:tc hMerge="1">
                  <a:txBody>
                    <a:bodyPr/>
                    <a:lstStyle/>
                    <a:p>
                      <a:endParaRPr lang="ca-ES"/>
                    </a:p>
                  </a:txBody>
                  <a:tcPr/>
                </a:tc>
                <a:tc rowSpan="2">
                  <a:txBody>
                    <a:bodyPr/>
                    <a:lstStyle/>
                    <a:p>
                      <a:pPr algn="l" fontAlgn="ctr"/>
                      <a:r>
                        <a:rPr lang="ca-ES" sz="1200" b="1" i="0" u="none" strike="noStrike">
                          <a:solidFill>
                            <a:srgbClr val="000000"/>
                          </a:solidFill>
                          <a:latin typeface="Arial"/>
                        </a:rPr>
                        <a:t> </a:t>
                      </a:r>
                    </a:p>
                  </a:txBody>
                  <a:tcPr marL="0" marR="0" marT="0" marB="0" anchor="ctr">
                    <a:lnL>
                      <a:noFill/>
                    </a:lnL>
                    <a:lnR>
                      <a:noFill/>
                    </a:lnR>
                    <a:lnT>
                      <a:noFill/>
                    </a:lnT>
                    <a:lnB>
                      <a:noFill/>
                    </a:lnB>
                    <a:solidFill>
                      <a:srgbClr val="FA6E00"/>
                    </a:solidFill>
                  </a:tcPr>
                </a:tc>
              </a:tr>
              <a:tr h="201762">
                <a:tc vMerge="1">
                  <a:txBody>
                    <a:bodyPr/>
                    <a:lstStyle/>
                    <a:p>
                      <a:endParaRPr lang="ca-ES"/>
                    </a:p>
                  </a:txBody>
                  <a:tcPr/>
                </a:tc>
                <a:tc vMerge="1">
                  <a:txBody>
                    <a:bodyPr/>
                    <a:lstStyle/>
                    <a:p>
                      <a:endParaRPr lang="ca-ES"/>
                    </a:p>
                  </a:txBody>
                  <a:tcPr/>
                </a:tc>
                <a:tc>
                  <a:txBody>
                    <a:bodyPr/>
                    <a:lstStyle/>
                    <a:p>
                      <a:pPr algn="ctr" fontAlgn="ctr"/>
                      <a:r>
                        <a:rPr lang="ca-ES" sz="1200" b="1" i="0" u="none" strike="noStrike">
                          <a:solidFill>
                            <a:srgbClr val="000000"/>
                          </a:solidFill>
                          <a:latin typeface="Arial"/>
                        </a:rPr>
                        <a:t>2012 </a:t>
                      </a:r>
                      <a:r>
                        <a:rPr lang="ca-ES" sz="1200" b="1" i="0" u="none" strike="noStrike" baseline="30000">
                          <a:solidFill>
                            <a:srgbClr val="000000"/>
                          </a:solidFill>
                          <a:latin typeface="Arial"/>
                        </a:rPr>
                        <a:t>(1)</a:t>
                      </a:r>
                      <a:endParaRPr lang="ca-ES" sz="1200" b="1" i="0" u="none" strike="noStrike">
                        <a:solidFill>
                          <a:srgbClr val="000000"/>
                        </a:solidFill>
                        <a:latin typeface="Arial"/>
                      </a:endParaRPr>
                    </a:p>
                  </a:txBody>
                  <a:tcPr marL="0" marR="0" marT="0" marB="0" anchor="ctr">
                    <a:lnL>
                      <a:noFill/>
                    </a:lnL>
                    <a:lnR>
                      <a:noFill/>
                    </a:lnR>
                    <a:lnT>
                      <a:noFill/>
                    </a:lnT>
                    <a:lnB>
                      <a:noFill/>
                    </a:lnB>
                    <a:solidFill>
                      <a:srgbClr val="FA6E00"/>
                    </a:solidFill>
                  </a:tcPr>
                </a:tc>
                <a:tc>
                  <a:txBody>
                    <a:bodyPr/>
                    <a:lstStyle/>
                    <a:p>
                      <a:pPr algn="ctr" fontAlgn="ctr"/>
                      <a:r>
                        <a:rPr lang="ca-ES" sz="1200" b="1" i="0" u="none" strike="noStrike">
                          <a:solidFill>
                            <a:srgbClr val="000000"/>
                          </a:solidFill>
                          <a:latin typeface="Arial"/>
                        </a:rPr>
                        <a:t>2013</a:t>
                      </a:r>
                    </a:p>
                  </a:txBody>
                  <a:tcPr marL="0" marR="0" marT="0" marB="0" anchor="ctr">
                    <a:lnL>
                      <a:noFill/>
                    </a:lnL>
                    <a:lnR>
                      <a:noFill/>
                    </a:lnR>
                    <a:lnT>
                      <a:noFill/>
                    </a:lnT>
                    <a:lnB>
                      <a:noFill/>
                    </a:lnB>
                    <a:solidFill>
                      <a:srgbClr val="FA6E00"/>
                    </a:solidFill>
                  </a:tcPr>
                </a:tc>
                <a:tc>
                  <a:txBody>
                    <a:bodyPr/>
                    <a:lstStyle/>
                    <a:p>
                      <a:pPr algn="ctr" fontAlgn="ctr"/>
                      <a:r>
                        <a:rPr lang="ca-ES" sz="1200" b="1" i="0" u="none" strike="noStrike">
                          <a:solidFill>
                            <a:srgbClr val="000000"/>
                          </a:solidFill>
                          <a:latin typeface="Arial"/>
                        </a:rPr>
                        <a:t>2014</a:t>
                      </a:r>
                    </a:p>
                  </a:txBody>
                  <a:tcPr marL="0" marR="0" marT="0" marB="0" anchor="ctr">
                    <a:lnL>
                      <a:noFill/>
                    </a:lnL>
                    <a:lnR>
                      <a:noFill/>
                    </a:lnR>
                    <a:lnT>
                      <a:noFill/>
                    </a:lnT>
                    <a:lnB>
                      <a:noFill/>
                    </a:lnB>
                    <a:solidFill>
                      <a:srgbClr val="FA6E00"/>
                    </a:solidFill>
                  </a:tcPr>
                </a:tc>
                <a:tc>
                  <a:txBody>
                    <a:bodyPr/>
                    <a:lstStyle/>
                    <a:p>
                      <a:pPr algn="ctr" fontAlgn="ctr"/>
                      <a:r>
                        <a:rPr lang="ca-ES" sz="1200" b="0" i="0" u="none" strike="noStrike">
                          <a:solidFill>
                            <a:srgbClr val="000000"/>
                          </a:solidFill>
                          <a:latin typeface="Arial"/>
                        </a:rPr>
                        <a:t>M€</a:t>
                      </a:r>
                    </a:p>
                  </a:txBody>
                  <a:tcPr marL="0" marR="0" marT="0" marB="0" anchor="ctr">
                    <a:lnL>
                      <a:noFill/>
                    </a:lnL>
                    <a:lnR>
                      <a:noFill/>
                    </a:lnR>
                    <a:lnT>
                      <a:noFill/>
                    </a:lnT>
                    <a:lnB>
                      <a:noFill/>
                    </a:lnB>
                    <a:solidFill>
                      <a:srgbClr val="FA6E00"/>
                    </a:solidFill>
                  </a:tcPr>
                </a:tc>
                <a:tc>
                  <a:txBody>
                    <a:bodyPr/>
                    <a:lstStyle/>
                    <a:p>
                      <a:pPr algn="ctr" fontAlgn="ctr"/>
                      <a:r>
                        <a:rPr lang="ca-ES" sz="1200" b="0" i="0" u="none" strike="noStrike">
                          <a:solidFill>
                            <a:srgbClr val="000000"/>
                          </a:solidFill>
                          <a:latin typeface="Arial"/>
                        </a:rPr>
                        <a:t>% var.</a:t>
                      </a:r>
                    </a:p>
                  </a:txBody>
                  <a:tcPr marL="0" marR="0" marT="0" marB="0" anchor="ctr">
                    <a:lnL>
                      <a:noFill/>
                    </a:lnL>
                    <a:lnR>
                      <a:noFill/>
                    </a:lnR>
                    <a:lnT>
                      <a:noFill/>
                    </a:lnT>
                    <a:lnB>
                      <a:noFill/>
                    </a:lnB>
                    <a:solidFill>
                      <a:srgbClr val="FA6E00"/>
                    </a:solidFill>
                  </a:tcPr>
                </a:tc>
                <a:tc vMerge="1">
                  <a:txBody>
                    <a:bodyPr/>
                    <a:lstStyle/>
                    <a:p>
                      <a:endParaRPr lang="ca-ES"/>
                    </a:p>
                  </a:txBody>
                  <a:tcPr/>
                </a:tc>
              </a:tr>
              <a:tr h="201762">
                <a:tc>
                  <a:txBody>
                    <a:bodyPr/>
                    <a:lstStyle/>
                    <a:p>
                      <a:pPr algn="l" fontAlgn="ctr"/>
                      <a:r>
                        <a:rPr lang="ca-ES" sz="1200" b="1" i="0" u="none" strike="noStrike">
                          <a:solidFill>
                            <a:srgbClr val="000000"/>
                          </a:solidFill>
                          <a:latin typeface="Arial"/>
                        </a:rPr>
                        <a:t> </a:t>
                      </a:r>
                    </a:p>
                  </a:txBody>
                  <a:tcPr marL="0" marR="0" marT="0" marB="0" anchor="ctr">
                    <a:lnL>
                      <a:noFill/>
                    </a:lnL>
                    <a:lnR>
                      <a:noFill/>
                    </a:lnR>
                    <a:lnT>
                      <a:noFill/>
                    </a:lnT>
                    <a:lnB>
                      <a:noFill/>
                    </a:lnB>
                    <a:solidFill>
                      <a:srgbClr val="DEDEDE"/>
                    </a:solidFill>
                  </a:tcPr>
                </a:tc>
                <a:tc>
                  <a:txBody>
                    <a:bodyPr/>
                    <a:lstStyle/>
                    <a:p>
                      <a:pPr algn="l" fontAlgn="ctr"/>
                      <a:r>
                        <a:rPr lang="pt-BR" sz="1200" b="1" i="0" u="none" strike="noStrike">
                          <a:solidFill>
                            <a:srgbClr val="000000"/>
                          </a:solidFill>
                          <a:latin typeface="Arial"/>
                        </a:rPr>
                        <a:t>Subtotal ingressos model de finançament</a:t>
                      </a:r>
                      <a:r>
                        <a:rPr lang="pt-BR" sz="1200" b="0" i="0" u="none" strike="noStrike">
                          <a:solidFill>
                            <a:srgbClr val="000000"/>
                          </a:solidFill>
                          <a:latin typeface="Arial"/>
                        </a:rPr>
                        <a:t> </a:t>
                      </a:r>
                      <a:endParaRPr lang="pt-BR" sz="1200" b="1" i="0" u="none" strike="noStrike">
                        <a:solidFill>
                          <a:srgbClr val="000000"/>
                        </a:solidFill>
                        <a:latin typeface="Arial"/>
                      </a:endParaRPr>
                    </a:p>
                  </a:txBody>
                  <a:tcPr marL="0" marR="0" marT="0" marB="0" anchor="ctr">
                    <a:lnL>
                      <a:noFill/>
                    </a:lnL>
                    <a:lnR>
                      <a:noFill/>
                    </a:lnR>
                    <a:lnT>
                      <a:noFill/>
                    </a:lnT>
                    <a:lnB>
                      <a:noFill/>
                    </a:lnB>
                    <a:solidFill>
                      <a:srgbClr val="DEDEDE"/>
                    </a:solidFill>
                  </a:tcPr>
                </a:tc>
                <a:tc>
                  <a:txBody>
                    <a:bodyPr/>
                    <a:lstStyle/>
                    <a:p>
                      <a:pPr algn="r" fontAlgn="ctr"/>
                      <a:r>
                        <a:rPr lang="ca-ES" sz="1200" b="1" i="0" u="none" strike="noStrike">
                          <a:solidFill>
                            <a:srgbClr val="000000"/>
                          </a:solidFill>
                          <a:latin typeface="Arial"/>
                        </a:rPr>
                        <a:t>17.951,7</a:t>
                      </a:r>
                    </a:p>
                  </a:txBody>
                  <a:tcPr marL="0" marR="0" marT="0" marB="0" anchor="ctr">
                    <a:lnL>
                      <a:noFill/>
                    </a:lnL>
                    <a:lnR>
                      <a:noFill/>
                    </a:lnR>
                    <a:lnT>
                      <a:noFill/>
                    </a:lnT>
                    <a:lnB>
                      <a:noFill/>
                    </a:lnB>
                    <a:solidFill>
                      <a:srgbClr val="DEDEDE"/>
                    </a:solidFill>
                  </a:tcPr>
                </a:tc>
                <a:tc>
                  <a:txBody>
                    <a:bodyPr/>
                    <a:lstStyle/>
                    <a:p>
                      <a:pPr algn="r" fontAlgn="ctr"/>
                      <a:r>
                        <a:rPr lang="ca-ES" sz="1200" b="1" i="0" u="none" strike="noStrike">
                          <a:solidFill>
                            <a:srgbClr val="000000"/>
                          </a:solidFill>
                          <a:latin typeface="Arial"/>
                        </a:rPr>
                        <a:t>17.991,9</a:t>
                      </a:r>
                    </a:p>
                  </a:txBody>
                  <a:tcPr marL="0" marR="0" marT="0" marB="0" anchor="ctr">
                    <a:lnL>
                      <a:noFill/>
                    </a:lnL>
                    <a:lnR>
                      <a:noFill/>
                    </a:lnR>
                    <a:lnT>
                      <a:noFill/>
                    </a:lnT>
                    <a:lnB>
                      <a:noFill/>
                    </a:lnB>
                    <a:solidFill>
                      <a:srgbClr val="DEDEDE"/>
                    </a:solidFill>
                  </a:tcPr>
                </a:tc>
                <a:tc>
                  <a:txBody>
                    <a:bodyPr/>
                    <a:lstStyle/>
                    <a:p>
                      <a:pPr algn="r" fontAlgn="ctr"/>
                      <a:r>
                        <a:rPr lang="ca-ES" sz="1200" b="1" i="0" u="none" strike="noStrike">
                          <a:solidFill>
                            <a:srgbClr val="000000"/>
                          </a:solidFill>
                          <a:latin typeface="Arial"/>
                        </a:rPr>
                        <a:t>17.423,1</a:t>
                      </a:r>
                    </a:p>
                  </a:txBody>
                  <a:tcPr marL="0" marR="0" marT="0" marB="0" anchor="ctr">
                    <a:lnL>
                      <a:noFill/>
                    </a:lnL>
                    <a:lnR>
                      <a:noFill/>
                    </a:lnR>
                    <a:lnT>
                      <a:noFill/>
                    </a:lnT>
                    <a:lnB>
                      <a:noFill/>
                    </a:lnB>
                    <a:solidFill>
                      <a:srgbClr val="DEDEDE"/>
                    </a:solidFill>
                  </a:tcPr>
                </a:tc>
                <a:tc>
                  <a:txBody>
                    <a:bodyPr/>
                    <a:lstStyle/>
                    <a:p>
                      <a:pPr algn="r" fontAlgn="ctr"/>
                      <a:r>
                        <a:rPr lang="ca-ES" sz="1200" b="1" i="0" u="none" strike="noStrike">
                          <a:solidFill>
                            <a:srgbClr val="000000"/>
                          </a:solidFill>
                          <a:latin typeface="Arial"/>
                        </a:rPr>
                        <a:t>-568,8</a:t>
                      </a:r>
                    </a:p>
                  </a:txBody>
                  <a:tcPr marL="0" marR="0" marT="0" marB="0" anchor="ctr">
                    <a:lnL>
                      <a:noFill/>
                    </a:lnL>
                    <a:lnR>
                      <a:noFill/>
                    </a:lnR>
                    <a:lnT>
                      <a:noFill/>
                    </a:lnT>
                    <a:lnB>
                      <a:noFill/>
                    </a:lnB>
                    <a:solidFill>
                      <a:srgbClr val="DEDEDE"/>
                    </a:solidFill>
                  </a:tcPr>
                </a:tc>
                <a:tc>
                  <a:txBody>
                    <a:bodyPr/>
                    <a:lstStyle/>
                    <a:p>
                      <a:pPr algn="r" fontAlgn="ctr"/>
                      <a:r>
                        <a:rPr lang="ca-ES" sz="1200" b="1" i="0" u="none" strike="noStrike">
                          <a:solidFill>
                            <a:srgbClr val="000000"/>
                          </a:solidFill>
                          <a:latin typeface="Arial"/>
                        </a:rPr>
                        <a:t>-3,2</a:t>
                      </a:r>
                    </a:p>
                  </a:txBody>
                  <a:tcPr marL="0" marR="0" marT="0" marB="0" anchor="ctr">
                    <a:lnL>
                      <a:noFill/>
                    </a:lnL>
                    <a:lnR>
                      <a:noFill/>
                    </a:lnR>
                    <a:lnT>
                      <a:noFill/>
                    </a:lnT>
                    <a:lnB>
                      <a:noFill/>
                    </a:lnB>
                    <a:solidFill>
                      <a:srgbClr val="DEDEDE"/>
                    </a:solidFill>
                  </a:tcPr>
                </a:tc>
                <a:tc>
                  <a:txBody>
                    <a:bodyPr/>
                    <a:lstStyle/>
                    <a:p>
                      <a:pPr algn="l" fontAlgn="ctr"/>
                      <a:r>
                        <a:rPr lang="ca-ES" sz="1200" b="1" i="0" u="none" strike="noStrike">
                          <a:solidFill>
                            <a:srgbClr val="000000"/>
                          </a:solidFill>
                          <a:latin typeface="Arial"/>
                        </a:rPr>
                        <a:t> </a:t>
                      </a:r>
                    </a:p>
                  </a:txBody>
                  <a:tcPr marL="0" marR="0" marT="0" marB="0" anchor="ctr">
                    <a:lnL>
                      <a:noFill/>
                    </a:lnL>
                    <a:lnR>
                      <a:noFill/>
                    </a:lnR>
                    <a:lnT>
                      <a:noFill/>
                    </a:lnT>
                    <a:lnB>
                      <a:noFill/>
                    </a:lnB>
                    <a:solidFill>
                      <a:srgbClr val="DEDEDE"/>
                    </a:solidFill>
                  </a:tcPr>
                </a:tc>
              </a:tr>
              <a:tr h="201762">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200" b="0" i="0" u="none" strike="noStrike">
                          <a:solidFill>
                            <a:srgbClr val="000000"/>
                          </a:solidFill>
                          <a:latin typeface="Arial"/>
                        </a:rPr>
                        <a:t>Impost sobre grans establiments comercials</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15,1</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40,3</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39,9</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-0,4</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-0,9</a:t>
                      </a: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201762">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fr-FR" sz="1200" b="0" i="0" u="none" strike="noStrike">
                          <a:solidFill>
                            <a:srgbClr val="000000"/>
                          </a:solidFill>
                          <a:latin typeface="Arial"/>
                        </a:rPr>
                        <a:t>Impost sobre estades en establiments d'allotjament turístic</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38,2</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38,5</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0,3</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0,8</a:t>
                      </a: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201762">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es-ES" sz="1200" b="0" i="0" u="none" strike="noStrike">
                          <a:solidFill>
                            <a:srgbClr val="000000"/>
                          </a:solidFill>
                          <a:latin typeface="Arial"/>
                        </a:rPr>
                        <a:t>Impost sobre la producció termonuclear d’energia elèctrica</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21,6</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21,6</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a:t>
                      </a: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201762">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200" b="0" i="0" u="none" strike="noStrike">
                          <a:solidFill>
                            <a:srgbClr val="000000"/>
                          </a:solidFill>
                          <a:latin typeface="Arial"/>
                        </a:rPr>
                        <a:t>Taxa expedició de recepta farmacèutica o producte sanitari </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45,6</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a:t>
                      </a: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201762">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200" b="0" i="0" u="none" strike="noStrike">
                          <a:solidFill>
                            <a:srgbClr val="000000"/>
                          </a:solidFill>
                          <a:latin typeface="Arial"/>
                        </a:rPr>
                        <a:t>Altres taxes i tributs</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73,8</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63,8</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74,2</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10,4</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16,3</a:t>
                      </a: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201762">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rtl="0" fontAlgn="ctr"/>
                      <a:r>
                        <a:rPr lang="pt-BR" sz="1200" b="0" i="0" u="none" strike="noStrike">
                          <a:solidFill>
                            <a:srgbClr val="000000"/>
                          </a:solidFill>
                          <a:latin typeface="Arial"/>
                        </a:rPr>
                        <a:t>Venda d’actius reals (edificis i altres) </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20,3</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407,0</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864,0</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457,0</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112,3</a:t>
                      </a: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201762">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200" b="0" i="0" u="none" strike="noStrike">
                          <a:solidFill>
                            <a:srgbClr val="000000"/>
                          </a:solidFill>
                          <a:latin typeface="Arial"/>
                        </a:rPr>
                        <a:t>Disposició addicional 3a EAC</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a:t>
                      </a: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201762">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pt-BR" sz="1200" b="0" i="0" u="none" strike="noStrike">
                          <a:solidFill>
                            <a:srgbClr val="000000"/>
                          </a:solidFill>
                          <a:latin typeface="Arial"/>
                        </a:rPr>
                        <a:t>Concessions i altres ingressos patrimonials </a:t>
                      </a:r>
                      <a:r>
                        <a:rPr lang="pt-BR" sz="1200" b="0" i="0" u="none" strike="noStrike" baseline="30000">
                          <a:solidFill>
                            <a:srgbClr val="000000"/>
                          </a:solidFill>
                          <a:latin typeface="Arial"/>
                        </a:rPr>
                        <a:t>(2)</a:t>
                      </a:r>
                      <a:endParaRPr lang="pt-BR" sz="12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1.373,7</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26,2</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1.454,4</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1.428,3</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5.460,4</a:t>
                      </a: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201762">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200" b="0" i="0" u="none" strike="noStrike">
                          <a:solidFill>
                            <a:srgbClr val="000000"/>
                          </a:solidFill>
                          <a:latin typeface="Arial"/>
                        </a:rPr>
                        <a:t>Altres ingressos no finalistes</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296,3</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151,2</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125,4</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-25,7</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-17,0</a:t>
                      </a: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201762">
                <a:tc>
                  <a:txBody>
                    <a:bodyPr/>
                    <a:lstStyle/>
                    <a:p>
                      <a:pPr algn="l" fontAlgn="ctr"/>
                      <a:r>
                        <a:rPr lang="ca-ES" sz="1200" b="1" i="0" u="none" strike="noStrike">
                          <a:solidFill>
                            <a:srgbClr val="000000"/>
                          </a:solidFill>
                          <a:latin typeface="Arial"/>
                        </a:rPr>
                        <a:t> </a:t>
                      </a:r>
                    </a:p>
                  </a:txBody>
                  <a:tcPr marL="0" marR="0" marT="0" marB="0" anchor="ctr">
                    <a:lnL>
                      <a:noFill/>
                    </a:lnL>
                    <a:lnR>
                      <a:noFill/>
                    </a:lnR>
                    <a:lnT>
                      <a:noFill/>
                    </a:lnT>
                    <a:lnB>
                      <a:noFill/>
                    </a:lnB>
                    <a:solidFill>
                      <a:srgbClr val="DEDEDE"/>
                    </a:solidFill>
                  </a:tcPr>
                </a:tc>
                <a:tc>
                  <a:txBody>
                    <a:bodyPr/>
                    <a:lstStyle/>
                    <a:p>
                      <a:pPr algn="l" fontAlgn="ctr"/>
                      <a:r>
                        <a:rPr lang="pt-BR" sz="1200" b="1" i="0" u="none" strike="noStrike">
                          <a:solidFill>
                            <a:srgbClr val="000000"/>
                          </a:solidFill>
                          <a:latin typeface="Arial"/>
                        </a:rPr>
                        <a:t>Subtotal altres ingressos no financers (sense finalistes)</a:t>
                      </a:r>
                    </a:p>
                  </a:txBody>
                  <a:tcPr marL="0" marR="0" marT="0" marB="0" anchor="ctr">
                    <a:lnL>
                      <a:noFill/>
                    </a:lnL>
                    <a:lnR>
                      <a:noFill/>
                    </a:lnR>
                    <a:lnT>
                      <a:noFill/>
                    </a:lnT>
                    <a:lnB>
                      <a:noFill/>
                    </a:lnB>
                    <a:solidFill>
                      <a:srgbClr val="DEDEDE"/>
                    </a:solidFill>
                  </a:tcPr>
                </a:tc>
                <a:tc>
                  <a:txBody>
                    <a:bodyPr/>
                    <a:lstStyle/>
                    <a:p>
                      <a:pPr algn="r" fontAlgn="ctr"/>
                      <a:r>
                        <a:rPr lang="ca-ES" sz="1200" b="1" i="0" u="none" strike="noStrike">
                          <a:solidFill>
                            <a:srgbClr val="000000"/>
                          </a:solidFill>
                          <a:latin typeface="Arial"/>
                        </a:rPr>
                        <a:t>1.824,8</a:t>
                      </a:r>
                    </a:p>
                  </a:txBody>
                  <a:tcPr marL="0" marR="0" marT="0" marB="0" anchor="ctr">
                    <a:lnL>
                      <a:noFill/>
                    </a:lnL>
                    <a:lnR>
                      <a:noFill/>
                    </a:lnR>
                    <a:lnT>
                      <a:noFill/>
                    </a:lnT>
                    <a:lnB>
                      <a:noFill/>
                    </a:lnB>
                    <a:solidFill>
                      <a:srgbClr val="DEDEDE"/>
                    </a:solidFill>
                  </a:tcPr>
                </a:tc>
                <a:tc>
                  <a:txBody>
                    <a:bodyPr/>
                    <a:lstStyle/>
                    <a:p>
                      <a:pPr algn="r" fontAlgn="ctr"/>
                      <a:r>
                        <a:rPr lang="ca-ES" sz="1200" b="1" i="0" u="none" strike="noStrike">
                          <a:solidFill>
                            <a:srgbClr val="000000"/>
                          </a:solidFill>
                          <a:latin typeface="Arial"/>
                        </a:rPr>
                        <a:t>726,6</a:t>
                      </a:r>
                    </a:p>
                  </a:txBody>
                  <a:tcPr marL="0" marR="0" marT="0" marB="0" anchor="ctr">
                    <a:lnL>
                      <a:noFill/>
                    </a:lnL>
                    <a:lnR>
                      <a:noFill/>
                    </a:lnR>
                    <a:lnT>
                      <a:noFill/>
                    </a:lnT>
                    <a:lnB>
                      <a:noFill/>
                    </a:lnB>
                    <a:solidFill>
                      <a:srgbClr val="DEDEDE"/>
                    </a:solidFill>
                  </a:tcPr>
                </a:tc>
                <a:tc>
                  <a:txBody>
                    <a:bodyPr/>
                    <a:lstStyle/>
                    <a:p>
                      <a:pPr algn="r" fontAlgn="ctr"/>
                      <a:r>
                        <a:rPr lang="ca-ES" sz="1200" b="1" i="0" u="none" strike="noStrike">
                          <a:solidFill>
                            <a:srgbClr val="000000"/>
                          </a:solidFill>
                          <a:latin typeface="Arial"/>
                        </a:rPr>
                        <a:t>2.618,1</a:t>
                      </a:r>
                    </a:p>
                  </a:txBody>
                  <a:tcPr marL="0" marR="0" marT="0" marB="0" anchor="ctr">
                    <a:lnL>
                      <a:noFill/>
                    </a:lnL>
                    <a:lnR>
                      <a:noFill/>
                    </a:lnR>
                    <a:lnT>
                      <a:noFill/>
                    </a:lnT>
                    <a:lnB>
                      <a:noFill/>
                    </a:lnB>
                    <a:solidFill>
                      <a:srgbClr val="DEDEDE"/>
                    </a:solidFill>
                  </a:tcPr>
                </a:tc>
                <a:tc>
                  <a:txBody>
                    <a:bodyPr/>
                    <a:lstStyle/>
                    <a:p>
                      <a:pPr algn="r" fontAlgn="ctr"/>
                      <a:r>
                        <a:rPr lang="ca-ES" sz="1200" b="1" i="0" u="none" strike="noStrike">
                          <a:solidFill>
                            <a:srgbClr val="000000"/>
                          </a:solidFill>
                          <a:latin typeface="Arial"/>
                        </a:rPr>
                        <a:t>1.891,5</a:t>
                      </a:r>
                    </a:p>
                  </a:txBody>
                  <a:tcPr marL="0" marR="0" marT="0" marB="0" anchor="ctr">
                    <a:lnL>
                      <a:noFill/>
                    </a:lnL>
                    <a:lnR>
                      <a:noFill/>
                    </a:lnR>
                    <a:lnT>
                      <a:noFill/>
                    </a:lnT>
                    <a:lnB>
                      <a:noFill/>
                    </a:lnB>
                    <a:solidFill>
                      <a:srgbClr val="DEDEDE"/>
                    </a:solidFill>
                  </a:tcPr>
                </a:tc>
                <a:tc>
                  <a:txBody>
                    <a:bodyPr/>
                    <a:lstStyle/>
                    <a:p>
                      <a:pPr algn="r" fontAlgn="ctr"/>
                      <a:r>
                        <a:rPr lang="ca-ES" sz="1200" b="1" i="0" u="none" strike="noStrike">
                          <a:solidFill>
                            <a:srgbClr val="000000"/>
                          </a:solidFill>
                          <a:latin typeface="Arial"/>
                        </a:rPr>
                        <a:t>260,3</a:t>
                      </a:r>
                    </a:p>
                  </a:txBody>
                  <a:tcPr marL="0" marR="0" marT="0" marB="0" anchor="ctr">
                    <a:lnL>
                      <a:noFill/>
                    </a:lnL>
                    <a:lnR>
                      <a:noFill/>
                    </a:lnR>
                    <a:lnT>
                      <a:noFill/>
                    </a:lnT>
                    <a:lnB>
                      <a:noFill/>
                    </a:lnB>
                    <a:solidFill>
                      <a:srgbClr val="DEDEDE"/>
                    </a:solidFill>
                  </a:tcPr>
                </a:tc>
                <a:tc>
                  <a:txBody>
                    <a:bodyPr/>
                    <a:lstStyle/>
                    <a:p>
                      <a:pPr algn="l" fontAlgn="ctr"/>
                      <a:r>
                        <a:rPr lang="ca-ES" sz="1200" b="1" i="0" u="none" strike="noStrike">
                          <a:solidFill>
                            <a:srgbClr val="000000"/>
                          </a:solidFill>
                          <a:latin typeface="Arial"/>
                        </a:rPr>
                        <a:t> </a:t>
                      </a:r>
                    </a:p>
                  </a:txBody>
                  <a:tcPr marL="0" marR="0" marT="0" marB="0" anchor="ctr">
                    <a:lnL>
                      <a:noFill/>
                    </a:lnL>
                    <a:lnR>
                      <a:noFill/>
                    </a:lnR>
                    <a:lnT>
                      <a:noFill/>
                    </a:lnT>
                    <a:lnB>
                      <a:noFill/>
                    </a:lnB>
                    <a:solidFill>
                      <a:srgbClr val="DEDEDE"/>
                    </a:solidFill>
                  </a:tcPr>
                </a:tc>
              </a:tr>
              <a:tr h="201762">
                <a:tc>
                  <a:txBody>
                    <a:bodyPr/>
                    <a:lstStyle/>
                    <a:p>
                      <a:pPr algn="l" fontAlgn="ctr"/>
                      <a:r>
                        <a:rPr lang="ca-ES" sz="1200" b="1" i="0" u="none" strike="noStrike">
                          <a:solidFill>
                            <a:srgbClr val="FFFFFF"/>
                          </a:solidFill>
                          <a:latin typeface="Arial"/>
                        </a:rPr>
                        <a:t> </a:t>
                      </a:r>
                    </a:p>
                  </a:txBody>
                  <a:tcPr marL="0" marR="0" marT="0" marB="0" anchor="ctr">
                    <a:lnL>
                      <a:noFill/>
                    </a:lnL>
                    <a:lnR>
                      <a:noFill/>
                    </a:lnR>
                    <a:lnT>
                      <a:noFill/>
                    </a:lnT>
                    <a:lnB>
                      <a:noFill/>
                    </a:lnB>
                    <a:solidFill>
                      <a:srgbClr val="7F7F7F"/>
                    </a:solidFill>
                  </a:tcPr>
                </a:tc>
                <a:tc>
                  <a:txBody>
                    <a:bodyPr/>
                    <a:lstStyle/>
                    <a:p>
                      <a:pPr algn="l" fontAlgn="ctr"/>
                      <a:r>
                        <a:rPr lang="pt-BR" sz="1200" b="1" i="0" u="none" strike="noStrike">
                          <a:solidFill>
                            <a:srgbClr val="FFFFFF"/>
                          </a:solidFill>
                          <a:latin typeface="Arial"/>
                        </a:rPr>
                        <a:t>Total ingressos no financers (sense finalistes)</a:t>
                      </a:r>
                    </a:p>
                  </a:txBody>
                  <a:tcPr marL="0" marR="0" marT="0" marB="0" anchor="ctr">
                    <a:lnL>
                      <a:noFill/>
                    </a:lnL>
                    <a:lnR>
                      <a:noFill/>
                    </a:lnR>
                    <a:lnT>
                      <a:noFill/>
                    </a:lnT>
                    <a:lnB>
                      <a:noFill/>
                    </a:lnB>
                    <a:solidFill>
                      <a:srgbClr val="7F7F7F"/>
                    </a:solidFill>
                  </a:tcPr>
                </a:tc>
                <a:tc>
                  <a:txBody>
                    <a:bodyPr/>
                    <a:lstStyle/>
                    <a:p>
                      <a:pPr algn="r" fontAlgn="ctr"/>
                      <a:r>
                        <a:rPr lang="ca-ES" sz="1200" b="1" i="0" u="none" strike="noStrike">
                          <a:solidFill>
                            <a:srgbClr val="FFFFFF"/>
                          </a:solidFill>
                          <a:latin typeface="Arial"/>
                        </a:rPr>
                        <a:t>19.776,6</a:t>
                      </a:r>
                    </a:p>
                  </a:txBody>
                  <a:tcPr marL="0" marR="0" marT="0" marB="0" anchor="ctr">
                    <a:lnL>
                      <a:noFill/>
                    </a:lnL>
                    <a:lnR>
                      <a:noFill/>
                    </a:lnR>
                    <a:lnT>
                      <a:noFill/>
                    </a:lnT>
                    <a:lnB>
                      <a:noFill/>
                    </a:lnB>
                    <a:solidFill>
                      <a:srgbClr val="7F7F7F"/>
                    </a:solidFill>
                  </a:tcPr>
                </a:tc>
                <a:tc>
                  <a:txBody>
                    <a:bodyPr/>
                    <a:lstStyle/>
                    <a:p>
                      <a:pPr algn="r" fontAlgn="ctr"/>
                      <a:r>
                        <a:rPr lang="ca-ES" sz="1200" b="1" i="0" u="none" strike="noStrike">
                          <a:solidFill>
                            <a:srgbClr val="FFFFFF"/>
                          </a:solidFill>
                          <a:latin typeface="Arial"/>
                        </a:rPr>
                        <a:t>18.718,5</a:t>
                      </a:r>
                    </a:p>
                  </a:txBody>
                  <a:tcPr marL="0" marR="0" marT="0" marB="0" anchor="ctr">
                    <a:lnL>
                      <a:noFill/>
                    </a:lnL>
                    <a:lnR>
                      <a:noFill/>
                    </a:lnR>
                    <a:lnT>
                      <a:noFill/>
                    </a:lnT>
                    <a:lnB>
                      <a:noFill/>
                    </a:lnB>
                    <a:solidFill>
                      <a:srgbClr val="7F7F7F"/>
                    </a:solidFill>
                  </a:tcPr>
                </a:tc>
                <a:tc>
                  <a:txBody>
                    <a:bodyPr/>
                    <a:lstStyle/>
                    <a:p>
                      <a:pPr algn="r" fontAlgn="ctr"/>
                      <a:r>
                        <a:rPr lang="ca-ES" sz="1200" b="1" i="0" u="none" strike="noStrike">
                          <a:solidFill>
                            <a:srgbClr val="FFFFFF"/>
                          </a:solidFill>
                          <a:latin typeface="Arial"/>
                        </a:rPr>
                        <a:t>20.041,3</a:t>
                      </a:r>
                    </a:p>
                  </a:txBody>
                  <a:tcPr marL="0" marR="0" marT="0" marB="0" anchor="ctr">
                    <a:lnL>
                      <a:noFill/>
                    </a:lnL>
                    <a:lnR>
                      <a:noFill/>
                    </a:lnR>
                    <a:lnT>
                      <a:noFill/>
                    </a:lnT>
                    <a:lnB>
                      <a:noFill/>
                    </a:lnB>
                    <a:solidFill>
                      <a:srgbClr val="7F7F7F"/>
                    </a:solidFill>
                  </a:tcPr>
                </a:tc>
                <a:tc>
                  <a:txBody>
                    <a:bodyPr/>
                    <a:lstStyle/>
                    <a:p>
                      <a:pPr algn="r" fontAlgn="ctr"/>
                      <a:r>
                        <a:rPr lang="ca-ES" sz="1200" b="1" i="0" u="none" strike="noStrike">
                          <a:solidFill>
                            <a:srgbClr val="FFFFFF"/>
                          </a:solidFill>
                          <a:latin typeface="Arial"/>
                        </a:rPr>
                        <a:t>1.322,7</a:t>
                      </a:r>
                    </a:p>
                  </a:txBody>
                  <a:tcPr marL="0" marR="0" marT="0" marB="0" anchor="ctr">
                    <a:lnL>
                      <a:noFill/>
                    </a:lnL>
                    <a:lnR>
                      <a:noFill/>
                    </a:lnR>
                    <a:lnT>
                      <a:noFill/>
                    </a:lnT>
                    <a:lnB>
                      <a:noFill/>
                    </a:lnB>
                    <a:solidFill>
                      <a:srgbClr val="7F7F7F"/>
                    </a:solidFill>
                  </a:tcPr>
                </a:tc>
                <a:tc>
                  <a:txBody>
                    <a:bodyPr/>
                    <a:lstStyle/>
                    <a:p>
                      <a:pPr algn="r" fontAlgn="ctr"/>
                      <a:r>
                        <a:rPr lang="ca-ES" sz="1200" b="1" i="0" u="none" strike="noStrike">
                          <a:solidFill>
                            <a:srgbClr val="FFFFFF"/>
                          </a:solidFill>
                          <a:latin typeface="Arial"/>
                        </a:rPr>
                        <a:t>7,1</a:t>
                      </a:r>
                    </a:p>
                  </a:txBody>
                  <a:tcPr marL="0" marR="0" marT="0" marB="0" anchor="ctr">
                    <a:lnL>
                      <a:noFill/>
                    </a:lnL>
                    <a:lnR>
                      <a:noFill/>
                    </a:lnR>
                    <a:lnT>
                      <a:noFill/>
                    </a:lnT>
                    <a:lnB>
                      <a:noFill/>
                    </a:lnB>
                    <a:solidFill>
                      <a:srgbClr val="7F7F7F"/>
                    </a:solidFill>
                  </a:tcPr>
                </a:tc>
                <a:tc>
                  <a:txBody>
                    <a:bodyPr/>
                    <a:lstStyle/>
                    <a:p>
                      <a:pPr algn="l" fontAlgn="ctr"/>
                      <a:r>
                        <a:rPr lang="ca-ES" sz="1200" b="1" i="0" u="none" strike="noStrike">
                          <a:solidFill>
                            <a:srgbClr val="FFFFFF"/>
                          </a:solidFill>
                          <a:latin typeface="Arial"/>
                        </a:rPr>
                        <a:t> </a:t>
                      </a:r>
                    </a:p>
                  </a:txBody>
                  <a:tcPr marL="0" marR="0" marT="0" marB="0" anchor="ctr">
                    <a:lnL>
                      <a:noFill/>
                    </a:lnL>
                    <a:lnR>
                      <a:noFill/>
                    </a:lnR>
                    <a:lnT>
                      <a:noFill/>
                    </a:lnT>
                    <a:lnB>
                      <a:noFill/>
                    </a:lnB>
                    <a:solidFill>
                      <a:srgbClr val="7F7F7F"/>
                    </a:solidFill>
                  </a:tcPr>
                </a:tc>
              </a:tr>
              <a:tr h="201762">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2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201762">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fr-FR" sz="1200" b="0" i="0" u="none" strike="noStrike">
                          <a:solidFill>
                            <a:srgbClr val="000000"/>
                          </a:solidFill>
                          <a:latin typeface="Arial"/>
                        </a:rPr>
                        <a:t>Participació dels ens locals en els ingressos de l'Estat (finalista)</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2.892,4</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2.670,2</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3.097,7</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427,5</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16,0</a:t>
                      </a: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201762">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ca-ES" sz="1200" b="0" i="0" u="none" strike="noStrike">
                          <a:solidFill>
                            <a:srgbClr val="000000"/>
                          </a:solidFill>
                          <a:latin typeface="Arial"/>
                        </a:rPr>
                        <a:t>Altres ingressos finalistes procedents d'Administracions públiques </a:t>
                      </a:r>
                      <a:r>
                        <a:rPr lang="ca-ES" sz="1200" b="0" i="0" u="none" strike="noStrike" baseline="30000">
                          <a:solidFill>
                            <a:srgbClr val="000000"/>
                          </a:solidFill>
                          <a:latin typeface="Arial"/>
                        </a:rPr>
                        <a:t>(3)</a:t>
                      </a:r>
                      <a:endParaRPr lang="ca-ES" sz="12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1.093,9</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505,3</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468,5</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-36,7</a:t>
                      </a:r>
                    </a:p>
                  </a:txBody>
                  <a:tcPr marL="0" marR="0" marT="0" marB="0" anchor="ctr">
                    <a:lnL>
                      <a:noFill/>
                    </a:lnL>
                    <a:lnR>
                      <a:noFill/>
                    </a:lnR>
                    <a:lnT>
                      <a:noFill/>
                    </a:lnT>
                    <a:lnB>
                      <a:noFill/>
                    </a:lnB>
                  </a:tcPr>
                </a:tc>
                <a:tc>
                  <a:txBody>
                    <a:bodyPr/>
                    <a:lstStyle/>
                    <a:p>
                      <a:pPr algn="r" fontAlgn="ctr"/>
                      <a:r>
                        <a:rPr lang="ca-ES" sz="1200" b="0" i="0" u="none" strike="noStrike">
                          <a:solidFill>
                            <a:srgbClr val="000000"/>
                          </a:solidFill>
                          <a:latin typeface="Arial"/>
                        </a:rPr>
                        <a:t>-7,3</a:t>
                      </a: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342995">
                <a:tc>
                  <a:txBody>
                    <a:bodyPr/>
                    <a:lstStyle/>
                    <a:p>
                      <a:pPr algn="l" fontAlgn="ctr"/>
                      <a:r>
                        <a:rPr lang="ca-ES" sz="1200" b="1" i="0" u="none" strike="noStrike">
                          <a:solidFill>
                            <a:srgbClr val="000000"/>
                          </a:solidFill>
                          <a:latin typeface="Arial"/>
                        </a:rPr>
                        <a:t> </a:t>
                      </a:r>
                    </a:p>
                  </a:txBody>
                  <a:tcPr marL="0" marR="0" marT="0" marB="0" anchor="ctr">
                    <a:lnL>
                      <a:noFill/>
                    </a:lnL>
                    <a:lnR>
                      <a:noFill/>
                    </a:lnR>
                    <a:lnT>
                      <a:noFill/>
                    </a:lnT>
                    <a:lnB>
                      <a:noFill/>
                    </a:lnB>
                    <a:solidFill>
                      <a:srgbClr val="DEDEDE"/>
                    </a:solidFill>
                  </a:tcPr>
                </a:tc>
                <a:tc>
                  <a:txBody>
                    <a:bodyPr/>
                    <a:lstStyle/>
                    <a:p>
                      <a:pPr algn="l" fontAlgn="ctr"/>
                      <a:r>
                        <a:rPr lang="ca-ES" sz="1200" b="1" i="0" u="none" strike="noStrike">
                          <a:solidFill>
                            <a:srgbClr val="000000"/>
                          </a:solidFill>
                          <a:latin typeface="Arial"/>
                        </a:rPr>
                        <a:t>Subtotal ingressos finalistes procedents d'altres Administracions públiques</a:t>
                      </a:r>
                    </a:p>
                  </a:txBody>
                  <a:tcPr marL="0" marR="0" marT="0" marB="0" anchor="ctr">
                    <a:lnL>
                      <a:noFill/>
                    </a:lnL>
                    <a:lnR>
                      <a:noFill/>
                    </a:lnR>
                    <a:lnT>
                      <a:noFill/>
                    </a:lnT>
                    <a:lnB>
                      <a:noFill/>
                    </a:lnB>
                    <a:solidFill>
                      <a:srgbClr val="DEDEDE"/>
                    </a:solidFill>
                  </a:tcPr>
                </a:tc>
                <a:tc>
                  <a:txBody>
                    <a:bodyPr/>
                    <a:lstStyle/>
                    <a:p>
                      <a:pPr algn="r" fontAlgn="ctr"/>
                      <a:r>
                        <a:rPr lang="ca-ES" sz="1200" b="1" i="0" u="none" strike="noStrike">
                          <a:solidFill>
                            <a:srgbClr val="000000"/>
                          </a:solidFill>
                          <a:latin typeface="Arial"/>
                        </a:rPr>
                        <a:t>3.986,3</a:t>
                      </a:r>
                    </a:p>
                  </a:txBody>
                  <a:tcPr marL="0" marR="0" marT="0" marB="0" anchor="ctr">
                    <a:lnL>
                      <a:noFill/>
                    </a:lnL>
                    <a:lnR>
                      <a:noFill/>
                    </a:lnR>
                    <a:lnT>
                      <a:noFill/>
                    </a:lnT>
                    <a:lnB>
                      <a:noFill/>
                    </a:lnB>
                    <a:solidFill>
                      <a:srgbClr val="DEDEDE"/>
                    </a:solidFill>
                  </a:tcPr>
                </a:tc>
                <a:tc>
                  <a:txBody>
                    <a:bodyPr/>
                    <a:lstStyle/>
                    <a:p>
                      <a:pPr algn="r" fontAlgn="ctr"/>
                      <a:r>
                        <a:rPr lang="ca-ES" sz="1200" b="1" i="0" u="none" strike="noStrike">
                          <a:solidFill>
                            <a:srgbClr val="000000"/>
                          </a:solidFill>
                          <a:latin typeface="Arial"/>
                        </a:rPr>
                        <a:t>3.175,5</a:t>
                      </a:r>
                    </a:p>
                  </a:txBody>
                  <a:tcPr marL="0" marR="0" marT="0" marB="0" anchor="ctr">
                    <a:lnL>
                      <a:noFill/>
                    </a:lnL>
                    <a:lnR>
                      <a:noFill/>
                    </a:lnR>
                    <a:lnT>
                      <a:noFill/>
                    </a:lnT>
                    <a:lnB>
                      <a:noFill/>
                    </a:lnB>
                    <a:solidFill>
                      <a:srgbClr val="DEDEDE"/>
                    </a:solidFill>
                  </a:tcPr>
                </a:tc>
                <a:tc>
                  <a:txBody>
                    <a:bodyPr/>
                    <a:lstStyle/>
                    <a:p>
                      <a:pPr algn="r" fontAlgn="ctr"/>
                      <a:r>
                        <a:rPr lang="ca-ES" sz="1200" b="1" i="0" u="none" strike="noStrike">
                          <a:solidFill>
                            <a:srgbClr val="000000"/>
                          </a:solidFill>
                          <a:latin typeface="Arial"/>
                        </a:rPr>
                        <a:t>3.566,3</a:t>
                      </a:r>
                    </a:p>
                  </a:txBody>
                  <a:tcPr marL="0" marR="0" marT="0" marB="0" anchor="ctr">
                    <a:lnL>
                      <a:noFill/>
                    </a:lnL>
                    <a:lnR>
                      <a:noFill/>
                    </a:lnR>
                    <a:lnT>
                      <a:noFill/>
                    </a:lnT>
                    <a:lnB>
                      <a:noFill/>
                    </a:lnB>
                    <a:solidFill>
                      <a:srgbClr val="DEDEDE"/>
                    </a:solidFill>
                  </a:tcPr>
                </a:tc>
                <a:tc>
                  <a:txBody>
                    <a:bodyPr/>
                    <a:lstStyle/>
                    <a:p>
                      <a:pPr algn="r" fontAlgn="ctr"/>
                      <a:r>
                        <a:rPr lang="ca-ES" sz="1200" b="1" i="0" u="none" strike="noStrike">
                          <a:solidFill>
                            <a:srgbClr val="000000"/>
                          </a:solidFill>
                          <a:latin typeface="Arial"/>
                        </a:rPr>
                        <a:t>390,8</a:t>
                      </a:r>
                    </a:p>
                  </a:txBody>
                  <a:tcPr marL="0" marR="0" marT="0" marB="0" anchor="ctr">
                    <a:lnL>
                      <a:noFill/>
                    </a:lnL>
                    <a:lnR>
                      <a:noFill/>
                    </a:lnR>
                    <a:lnT>
                      <a:noFill/>
                    </a:lnT>
                    <a:lnB>
                      <a:noFill/>
                    </a:lnB>
                    <a:solidFill>
                      <a:srgbClr val="DEDEDE"/>
                    </a:solidFill>
                  </a:tcPr>
                </a:tc>
                <a:tc>
                  <a:txBody>
                    <a:bodyPr/>
                    <a:lstStyle/>
                    <a:p>
                      <a:pPr algn="r" fontAlgn="ctr"/>
                      <a:r>
                        <a:rPr lang="ca-ES" sz="1200" b="1" i="0" u="none" strike="noStrike">
                          <a:solidFill>
                            <a:srgbClr val="000000"/>
                          </a:solidFill>
                          <a:latin typeface="Arial"/>
                        </a:rPr>
                        <a:t>12,3</a:t>
                      </a:r>
                    </a:p>
                  </a:txBody>
                  <a:tcPr marL="0" marR="0" marT="0" marB="0" anchor="ctr">
                    <a:lnL>
                      <a:noFill/>
                    </a:lnL>
                    <a:lnR>
                      <a:noFill/>
                    </a:lnR>
                    <a:lnT>
                      <a:noFill/>
                    </a:lnT>
                    <a:lnB>
                      <a:noFill/>
                    </a:lnB>
                    <a:solidFill>
                      <a:srgbClr val="DEDEDE"/>
                    </a:solidFill>
                  </a:tcPr>
                </a:tc>
                <a:tc>
                  <a:txBody>
                    <a:bodyPr/>
                    <a:lstStyle/>
                    <a:p>
                      <a:pPr algn="l" fontAlgn="ctr"/>
                      <a:r>
                        <a:rPr lang="ca-ES" sz="1200" b="1" i="0" u="none" strike="noStrike">
                          <a:solidFill>
                            <a:srgbClr val="000000"/>
                          </a:solidFill>
                          <a:latin typeface="Arial"/>
                        </a:rPr>
                        <a:t> </a:t>
                      </a:r>
                    </a:p>
                  </a:txBody>
                  <a:tcPr marL="0" marR="0" marT="0" marB="0" anchor="ctr">
                    <a:lnL>
                      <a:noFill/>
                    </a:lnL>
                    <a:lnR>
                      <a:noFill/>
                    </a:lnR>
                    <a:lnT>
                      <a:noFill/>
                    </a:lnT>
                    <a:lnB>
                      <a:noFill/>
                    </a:lnB>
                    <a:solidFill>
                      <a:srgbClr val="DEDEDE"/>
                    </a:solidFill>
                  </a:tcPr>
                </a:tc>
              </a:tr>
              <a:tr h="201762">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200" b="0" i="0" u="none" strike="noStrike">
                        <a:solidFill>
                          <a:srgbClr val="000000"/>
                        </a:solidFill>
                        <a:latin typeface="Calibri"/>
                      </a:endParaRPr>
                    </a:p>
                  </a:txBody>
                  <a:tcPr marL="0" marR="0" marT="0" marB="0" anchor="ctr">
                    <a:lnL>
                      <a:noFill/>
                    </a:lnL>
                    <a:lnR>
                      <a:noFill/>
                    </a:lnR>
                    <a:lnT>
                      <a:noFill/>
                    </a:lnT>
                    <a:lnB>
                      <a:noFill/>
                    </a:lnB>
                  </a:tcPr>
                </a:tc>
              </a:tr>
              <a:tr h="201762">
                <a:tc>
                  <a:txBody>
                    <a:bodyPr/>
                    <a:lstStyle/>
                    <a:p>
                      <a:pPr algn="l" fontAlgn="ctr"/>
                      <a:r>
                        <a:rPr lang="ca-ES" sz="1200" b="1" i="0" u="none" strike="noStrike">
                          <a:solidFill>
                            <a:srgbClr val="FFFFFF"/>
                          </a:solidFill>
                          <a:latin typeface="Arial"/>
                        </a:rPr>
                        <a:t> </a:t>
                      </a:r>
                    </a:p>
                  </a:txBody>
                  <a:tcPr marL="0" marR="0" marT="0" marB="0" anchor="ctr">
                    <a:lnL>
                      <a:noFill/>
                    </a:lnL>
                    <a:lnR>
                      <a:noFill/>
                    </a:lnR>
                    <a:lnT>
                      <a:noFill/>
                    </a:lnT>
                    <a:lnB>
                      <a:noFill/>
                    </a:lnB>
                    <a:solidFill>
                      <a:srgbClr val="7F7F7F"/>
                    </a:solidFill>
                  </a:tcPr>
                </a:tc>
                <a:tc>
                  <a:txBody>
                    <a:bodyPr/>
                    <a:lstStyle/>
                    <a:p>
                      <a:pPr algn="l" fontAlgn="ctr"/>
                      <a:r>
                        <a:rPr lang="ca-ES" sz="1200" b="1" i="0" u="none" strike="noStrike">
                          <a:solidFill>
                            <a:srgbClr val="FFFFFF"/>
                          </a:solidFill>
                          <a:latin typeface="Arial"/>
                        </a:rPr>
                        <a:t>Total ingressos no financers de la Generalitat </a:t>
                      </a:r>
                    </a:p>
                  </a:txBody>
                  <a:tcPr marL="0" marR="0" marT="0" marB="0" anchor="ctr">
                    <a:lnL>
                      <a:noFill/>
                    </a:lnL>
                    <a:lnR>
                      <a:noFill/>
                    </a:lnR>
                    <a:lnT>
                      <a:noFill/>
                    </a:lnT>
                    <a:lnB>
                      <a:noFill/>
                    </a:lnB>
                    <a:solidFill>
                      <a:srgbClr val="7F7F7F"/>
                    </a:solidFill>
                  </a:tcPr>
                </a:tc>
                <a:tc>
                  <a:txBody>
                    <a:bodyPr/>
                    <a:lstStyle/>
                    <a:p>
                      <a:pPr algn="r" fontAlgn="ctr"/>
                      <a:r>
                        <a:rPr lang="ca-ES" sz="1200" b="1" i="0" u="none" strike="noStrike">
                          <a:solidFill>
                            <a:srgbClr val="FFFFFF"/>
                          </a:solidFill>
                          <a:latin typeface="Arial"/>
                        </a:rPr>
                        <a:t>23.762,9</a:t>
                      </a:r>
                    </a:p>
                  </a:txBody>
                  <a:tcPr marL="0" marR="0" marT="0" marB="0" anchor="ctr">
                    <a:lnL>
                      <a:noFill/>
                    </a:lnL>
                    <a:lnR>
                      <a:noFill/>
                    </a:lnR>
                    <a:lnT>
                      <a:noFill/>
                    </a:lnT>
                    <a:lnB>
                      <a:noFill/>
                    </a:lnB>
                    <a:solidFill>
                      <a:srgbClr val="7F7F7F"/>
                    </a:solidFill>
                  </a:tcPr>
                </a:tc>
                <a:tc>
                  <a:txBody>
                    <a:bodyPr/>
                    <a:lstStyle/>
                    <a:p>
                      <a:pPr algn="r" fontAlgn="ctr"/>
                      <a:r>
                        <a:rPr lang="ca-ES" sz="1200" b="1" i="0" u="none" strike="noStrike">
                          <a:solidFill>
                            <a:srgbClr val="FFFFFF"/>
                          </a:solidFill>
                          <a:latin typeface="Arial"/>
                        </a:rPr>
                        <a:t>21.894,0</a:t>
                      </a:r>
                    </a:p>
                  </a:txBody>
                  <a:tcPr marL="0" marR="0" marT="0" marB="0" anchor="ctr">
                    <a:lnL>
                      <a:noFill/>
                    </a:lnL>
                    <a:lnR>
                      <a:noFill/>
                    </a:lnR>
                    <a:lnT>
                      <a:noFill/>
                    </a:lnT>
                    <a:lnB>
                      <a:noFill/>
                    </a:lnB>
                    <a:solidFill>
                      <a:srgbClr val="7F7F7F"/>
                    </a:solidFill>
                  </a:tcPr>
                </a:tc>
                <a:tc>
                  <a:txBody>
                    <a:bodyPr/>
                    <a:lstStyle/>
                    <a:p>
                      <a:pPr algn="r" fontAlgn="ctr"/>
                      <a:r>
                        <a:rPr lang="ca-ES" sz="1200" b="1" i="0" u="none" strike="noStrike">
                          <a:solidFill>
                            <a:srgbClr val="FFFFFF"/>
                          </a:solidFill>
                          <a:latin typeface="Arial"/>
                        </a:rPr>
                        <a:t>23.607,5</a:t>
                      </a:r>
                    </a:p>
                  </a:txBody>
                  <a:tcPr marL="0" marR="0" marT="0" marB="0" anchor="ctr">
                    <a:lnL>
                      <a:noFill/>
                    </a:lnL>
                    <a:lnR>
                      <a:noFill/>
                    </a:lnR>
                    <a:lnT>
                      <a:noFill/>
                    </a:lnT>
                    <a:lnB>
                      <a:noFill/>
                    </a:lnB>
                    <a:solidFill>
                      <a:srgbClr val="7F7F7F"/>
                    </a:solidFill>
                  </a:tcPr>
                </a:tc>
                <a:tc>
                  <a:txBody>
                    <a:bodyPr/>
                    <a:lstStyle/>
                    <a:p>
                      <a:pPr algn="r" fontAlgn="ctr"/>
                      <a:r>
                        <a:rPr lang="ca-ES" sz="1200" b="1" i="0" u="none" strike="noStrike">
                          <a:solidFill>
                            <a:srgbClr val="FFFFFF"/>
                          </a:solidFill>
                          <a:latin typeface="Arial"/>
                        </a:rPr>
                        <a:t>1.713,5</a:t>
                      </a:r>
                    </a:p>
                  </a:txBody>
                  <a:tcPr marL="0" marR="0" marT="0" marB="0" anchor="ctr">
                    <a:lnL>
                      <a:noFill/>
                    </a:lnL>
                    <a:lnR>
                      <a:noFill/>
                    </a:lnR>
                    <a:lnT>
                      <a:noFill/>
                    </a:lnT>
                    <a:lnB>
                      <a:noFill/>
                    </a:lnB>
                    <a:solidFill>
                      <a:srgbClr val="7F7F7F"/>
                    </a:solidFill>
                  </a:tcPr>
                </a:tc>
                <a:tc>
                  <a:txBody>
                    <a:bodyPr/>
                    <a:lstStyle/>
                    <a:p>
                      <a:pPr algn="r" fontAlgn="ctr"/>
                      <a:r>
                        <a:rPr lang="ca-ES" sz="1200" b="1" i="0" u="none" strike="noStrike">
                          <a:solidFill>
                            <a:srgbClr val="FFFFFF"/>
                          </a:solidFill>
                          <a:latin typeface="Arial"/>
                        </a:rPr>
                        <a:t>7,8</a:t>
                      </a:r>
                    </a:p>
                  </a:txBody>
                  <a:tcPr marL="0" marR="0" marT="0" marB="0" anchor="ctr">
                    <a:lnL>
                      <a:noFill/>
                    </a:lnL>
                    <a:lnR>
                      <a:noFill/>
                    </a:lnR>
                    <a:lnT>
                      <a:noFill/>
                    </a:lnT>
                    <a:lnB>
                      <a:noFill/>
                    </a:lnB>
                    <a:solidFill>
                      <a:srgbClr val="7F7F7F"/>
                    </a:solidFill>
                  </a:tcPr>
                </a:tc>
                <a:tc>
                  <a:txBody>
                    <a:bodyPr/>
                    <a:lstStyle/>
                    <a:p>
                      <a:pPr algn="l" fontAlgn="ctr"/>
                      <a:r>
                        <a:rPr lang="ca-ES" sz="1200" b="1" i="0" u="none" strike="noStrike" dirty="0">
                          <a:solidFill>
                            <a:srgbClr val="FFFFFF"/>
                          </a:solidFill>
                          <a:latin typeface="Arial"/>
                        </a:rPr>
                        <a:t> </a:t>
                      </a:r>
                    </a:p>
                  </a:txBody>
                  <a:tcPr marL="0" marR="0" marT="0" marB="0" anchor="ctr">
                    <a:lnL>
                      <a:noFill/>
                    </a:lnL>
                    <a:lnR>
                      <a:noFill/>
                    </a:lnR>
                    <a:lnT>
                      <a:noFill/>
                    </a:lnT>
                    <a:lnB>
                      <a:noFill/>
                    </a:lnB>
                    <a:solidFill>
                      <a:srgbClr val="7F7F7F"/>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22832" y="1044327"/>
            <a:ext cx="10693400" cy="612068"/>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150" b="1" dirty="0" smtClean="0">
                <a:solidFill>
                  <a:schemeClr val="tx1"/>
                </a:solidFill>
              </a:rPr>
              <a:t>Impacte de les mesures d’ingressos adoptades des de l’aprovació dels pressupostos 2012</a:t>
            </a:r>
          </a:p>
        </p:txBody>
      </p:sp>
      <p:sp>
        <p:nvSpPr>
          <p:cNvPr id="5" name="Rectangle 3"/>
          <p:cNvSpPr>
            <a:spLocks noChangeArrowheads="1"/>
          </p:cNvSpPr>
          <p:nvPr/>
        </p:nvSpPr>
        <p:spPr bwMode="auto">
          <a:xfrm>
            <a:off x="234132" y="1800411"/>
            <a:ext cx="976313" cy="268287"/>
          </a:xfrm>
          <a:prstGeom prst="rect">
            <a:avLst/>
          </a:prstGeom>
          <a:noFill/>
          <a:ln w="9525">
            <a:noFill/>
            <a:miter lim="800000"/>
            <a:headEnd/>
            <a:tailEnd/>
          </a:ln>
        </p:spPr>
        <p:txBody>
          <a:bodyPr wrap="none" lIns="87272" tIns="43637" rIns="87272" bIns="43637" anchor="ctr">
            <a:spAutoFit/>
          </a:bodyPr>
          <a:lstStyle/>
          <a:p>
            <a:pPr defTabSz="1042988"/>
            <a:r>
              <a:rPr lang="fr-FR" sz="1200" dirty="0">
                <a:solidFill>
                  <a:schemeClr val="tx2"/>
                </a:solidFill>
                <a:latin typeface="Arial Narrow" pitchFamily="34" charset="0"/>
              </a:rPr>
              <a:t>Imports en M€</a:t>
            </a:r>
            <a:endParaRPr lang="ca-ES" sz="1200" dirty="0">
              <a:solidFill>
                <a:schemeClr val="tx2"/>
              </a:solidFill>
              <a:latin typeface="Arial Narrow" pitchFamily="34" charset="0"/>
            </a:endParaRPr>
          </a:p>
        </p:txBody>
      </p:sp>
      <p:sp>
        <p:nvSpPr>
          <p:cNvPr id="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graphicFrame>
        <p:nvGraphicFramePr>
          <p:cNvPr id="6" name="5 Tabla"/>
          <p:cNvGraphicFramePr>
            <a:graphicFrameLocks noGrp="1"/>
          </p:cNvGraphicFramePr>
          <p:nvPr/>
        </p:nvGraphicFramePr>
        <p:xfrm>
          <a:off x="-1" y="2126161"/>
          <a:ext cx="10693401" cy="4334782"/>
        </p:xfrm>
        <a:graphic>
          <a:graphicData uri="http://schemas.openxmlformats.org/drawingml/2006/table">
            <a:tbl>
              <a:tblPr/>
              <a:tblGrid>
                <a:gridCol w="666181"/>
                <a:gridCol w="6516724"/>
                <a:gridCol w="1584176"/>
                <a:gridCol w="1332148"/>
                <a:gridCol w="594172"/>
              </a:tblGrid>
              <a:tr h="867668">
                <a:tc>
                  <a:txBody>
                    <a:bodyPr/>
                    <a:lstStyle/>
                    <a:p>
                      <a:pPr algn="l" rtl="0" fontAlgn="ctr"/>
                      <a:r>
                        <a:rPr lang="ca-ES" sz="1400" b="0" i="0" u="none" strike="noStrike" dirty="0">
                          <a:solidFill>
                            <a:srgbClr val="FFFFFF"/>
                          </a:solidFill>
                          <a:latin typeface="Arial"/>
                        </a:rPr>
                        <a:t> </a:t>
                      </a:r>
                    </a:p>
                  </a:txBody>
                  <a:tcPr marL="0" marR="0" marT="0" marB="0" anchor="ctr">
                    <a:lnL>
                      <a:noFill/>
                    </a:lnL>
                    <a:lnR>
                      <a:noFill/>
                    </a:lnR>
                    <a:lnT>
                      <a:noFill/>
                    </a:lnT>
                    <a:lnB>
                      <a:noFill/>
                    </a:lnB>
                    <a:solidFill>
                      <a:srgbClr val="FA6E00"/>
                    </a:solidFill>
                  </a:tcPr>
                </a:tc>
                <a:tc>
                  <a:txBody>
                    <a:bodyPr/>
                    <a:lstStyle/>
                    <a:p>
                      <a:pPr algn="r" fontAlgn="ctr"/>
                      <a:r>
                        <a:rPr lang="ca-ES" sz="1400" b="1" i="0" u="none" strike="noStrike">
                          <a:solidFill>
                            <a:srgbClr val="FFFFFF"/>
                          </a:solidFill>
                          <a:latin typeface="Arial"/>
                        </a:rPr>
                        <a:t> </a:t>
                      </a:r>
                    </a:p>
                  </a:txBody>
                  <a:tcPr marL="0" marR="62413" marT="0" marB="0" anchor="ctr">
                    <a:lnL>
                      <a:noFill/>
                    </a:lnL>
                    <a:lnR>
                      <a:noFill/>
                    </a:lnR>
                    <a:lnT>
                      <a:noFill/>
                    </a:lnT>
                    <a:lnB>
                      <a:noFill/>
                    </a:lnB>
                    <a:solidFill>
                      <a:srgbClr val="FA6E00"/>
                    </a:solidFill>
                  </a:tcPr>
                </a:tc>
                <a:tc>
                  <a:txBody>
                    <a:bodyPr/>
                    <a:lstStyle/>
                    <a:p>
                      <a:pPr algn="r" rtl="0" fontAlgn="ctr"/>
                      <a:r>
                        <a:rPr lang="ca-ES" sz="1400" b="1" i="0" u="none" strike="noStrike">
                          <a:solidFill>
                            <a:srgbClr val="000000"/>
                          </a:solidFill>
                          <a:latin typeface="Arial"/>
                        </a:rPr>
                        <a:t>Pressupost</a:t>
                      </a:r>
                      <a:br>
                        <a:rPr lang="ca-ES" sz="1400" b="1" i="0" u="none" strike="noStrike">
                          <a:solidFill>
                            <a:srgbClr val="000000"/>
                          </a:solidFill>
                          <a:latin typeface="Arial"/>
                        </a:rPr>
                      </a:br>
                      <a:r>
                        <a:rPr lang="ca-ES" sz="1400" b="1" i="0" u="none" strike="noStrike">
                          <a:solidFill>
                            <a:srgbClr val="000000"/>
                          </a:solidFill>
                          <a:latin typeface="Arial"/>
                        </a:rPr>
                        <a:t>2014</a:t>
                      </a:r>
                    </a:p>
                  </a:txBody>
                  <a:tcPr marL="0" marR="62413" marT="0" marB="0" anchor="ctr">
                    <a:lnL>
                      <a:noFill/>
                    </a:lnL>
                    <a:lnR>
                      <a:noFill/>
                    </a:lnR>
                    <a:lnT>
                      <a:noFill/>
                    </a:lnT>
                    <a:lnB>
                      <a:noFill/>
                    </a:lnB>
                    <a:solidFill>
                      <a:srgbClr val="FA6E00"/>
                    </a:solidFill>
                  </a:tcPr>
                </a:tc>
                <a:tc>
                  <a:txBody>
                    <a:bodyPr/>
                    <a:lstStyle/>
                    <a:p>
                      <a:pPr algn="r" rtl="0" fontAlgn="ctr"/>
                      <a:r>
                        <a:rPr lang="ca-ES" sz="1400" b="1" i="0" u="none" strike="noStrike" dirty="0">
                          <a:solidFill>
                            <a:srgbClr val="000000"/>
                          </a:solidFill>
                          <a:latin typeface="Arial"/>
                        </a:rPr>
                        <a:t>Estimació impacte anualitat completa</a:t>
                      </a:r>
                    </a:p>
                  </a:txBody>
                  <a:tcPr marL="0" marR="62413" marT="0" marB="0" anchor="ctr">
                    <a:lnL>
                      <a:noFill/>
                    </a:lnL>
                    <a:lnR>
                      <a:noFill/>
                    </a:lnR>
                    <a:lnT>
                      <a:noFill/>
                    </a:lnT>
                    <a:lnB>
                      <a:noFill/>
                    </a:lnB>
                    <a:solidFill>
                      <a:srgbClr val="FA6E00"/>
                    </a:solidFill>
                  </a:tcPr>
                </a:tc>
                <a:tc>
                  <a:txBody>
                    <a:bodyPr/>
                    <a:lstStyle/>
                    <a:p>
                      <a:pPr algn="r" rtl="0" fontAlgn="ctr"/>
                      <a:r>
                        <a:rPr lang="ca-ES" sz="1400" b="1" i="0" u="none" strike="noStrike">
                          <a:solidFill>
                            <a:srgbClr val="FFFFFF"/>
                          </a:solidFill>
                          <a:latin typeface="Arial"/>
                        </a:rPr>
                        <a:t> </a:t>
                      </a:r>
                    </a:p>
                  </a:txBody>
                  <a:tcPr marL="0" marR="62413" marT="0" marB="0" anchor="ctr">
                    <a:lnL>
                      <a:noFill/>
                    </a:lnL>
                    <a:lnR>
                      <a:noFill/>
                    </a:lnR>
                    <a:lnT>
                      <a:noFill/>
                    </a:lnT>
                    <a:lnB>
                      <a:noFill/>
                    </a:lnB>
                    <a:solidFill>
                      <a:srgbClr val="FA6E00"/>
                    </a:solidFill>
                  </a:tcPr>
                </a:tc>
              </a:tr>
              <a:tr h="433833">
                <a:tc>
                  <a:txBody>
                    <a:bodyPr/>
                    <a:lstStyle/>
                    <a:p>
                      <a:pPr algn="l" rtl="0" fontAlgn="ctr"/>
                      <a:endParaRPr lang="ca-ES" sz="1400" b="0" i="0" u="none" strike="noStrike">
                        <a:solidFill>
                          <a:srgbClr val="000000"/>
                        </a:solidFill>
                        <a:latin typeface="Arial"/>
                      </a:endParaRPr>
                    </a:p>
                  </a:txBody>
                  <a:tcPr marL="62413" marR="0" marT="0" marB="0" anchor="ctr">
                    <a:lnL>
                      <a:noFill/>
                    </a:lnL>
                    <a:lnR>
                      <a:noFill/>
                    </a:lnR>
                    <a:lnT>
                      <a:noFill/>
                    </a:lnT>
                    <a:lnB>
                      <a:noFill/>
                    </a:lnB>
                  </a:tcPr>
                </a:tc>
                <a:tc>
                  <a:txBody>
                    <a:bodyPr/>
                    <a:lstStyle/>
                    <a:p>
                      <a:pPr algn="l" rtl="0" fontAlgn="b"/>
                      <a:r>
                        <a:rPr lang="ca-ES" sz="1400" b="0" i="0" u="none" strike="noStrike">
                          <a:solidFill>
                            <a:srgbClr val="000000"/>
                          </a:solidFill>
                          <a:latin typeface="Arial"/>
                        </a:rPr>
                        <a:t>Impost s/ el patrimoni (reinstaurat temporalment pel Govern central) i modificacions adoptades pel Govern de la Generalitat</a:t>
                      </a:r>
                    </a:p>
                  </a:txBody>
                  <a:tcPr marL="62413"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458,2</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458,2</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16917">
                <a:tc>
                  <a:txBody>
                    <a:bodyPr/>
                    <a:lstStyle/>
                    <a:p>
                      <a:pPr algn="r" fontAlgn="ctr"/>
                      <a:endParaRPr lang="ca-ES" sz="1400" b="0" i="0" u="none" strike="noStrike">
                        <a:solidFill>
                          <a:srgbClr val="000000"/>
                        </a:solidFill>
                        <a:latin typeface="Arial"/>
                      </a:endParaRPr>
                    </a:p>
                  </a:txBody>
                  <a:tcPr marL="0" marR="62413" marT="0" marB="0" anchor="ctr">
                    <a:lnL>
                      <a:noFill/>
                    </a:lnL>
                    <a:lnR>
                      <a:noFill/>
                    </a:lnR>
                    <a:lnT>
                      <a:noFill/>
                    </a:lnT>
                    <a:lnB>
                      <a:noFill/>
                    </a:lnB>
                  </a:tcPr>
                </a:tc>
                <a:tc>
                  <a:txBody>
                    <a:bodyPr/>
                    <a:lstStyle/>
                    <a:p>
                      <a:pPr algn="l" rtl="0" fontAlgn="b"/>
                      <a:r>
                        <a:rPr lang="pt-BR" sz="1400" b="0" i="0" u="none" strike="noStrike">
                          <a:solidFill>
                            <a:srgbClr val="000000"/>
                          </a:solidFill>
                          <a:latin typeface="Arial"/>
                        </a:rPr>
                        <a:t>Impost s/ hidrocarburs tram autonòmic (increment de tipus)</a:t>
                      </a:r>
                    </a:p>
                  </a:txBody>
                  <a:tcPr marL="62413"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114,7</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114,7</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16917">
                <a:tc>
                  <a:txBody>
                    <a:bodyPr/>
                    <a:lstStyle/>
                    <a:p>
                      <a:pPr algn="r" fontAlgn="ctr"/>
                      <a:endParaRPr lang="ca-ES" sz="1400" b="0" i="0" u="none" strike="noStrike">
                        <a:solidFill>
                          <a:srgbClr val="000000"/>
                        </a:solidFill>
                        <a:latin typeface="Arial"/>
                      </a:endParaRPr>
                    </a:p>
                  </a:txBody>
                  <a:tcPr marL="0" marR="62413" marT="0" marB="0" anchor="ctr">
                    <a:lnL>
                      <a:noFill/>
                    </a:lnL>
                    <a:lnR>
                      <a:noFill/>
                    </a:lnR>
                    <a:lnT>
                      <a:noFill/>
                    </a:lnT>
                    <a:lnB>
                      <a:noFill/>
                    </a:lnB>
                  </a:tcPr>
                </a:tc>
                <a:tc>
                  <a:txBody>
                    <a:bodyPr/>
                    <a:lstStyle/>
                    <a:p>
                      <a:pPr algn="l" rtl="0" fontAlgn="b"/>
                      <a:r>
                        <a:rPr lang="ca-ES" sz="1400" b="0" i="0" u="none" strike="noStrike">
                          <a:solidFill>
                            <a:srgbClr val="000000"/>
                          </a:solidFill>
                          <a:latin typeface="Arial"/>
                        </a:rPr>
                        <a:t>Impost s/ transmissions patrimonials (increment de tipus i altres)</a:t>
                      </a:r>
                    </a:p>
                  </a:txBody>
                  <a:tcPr marL="62413"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108,8</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109,5</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16917">
                <a:tc>
                  <a:txBody>
                    <a:bodyPr/>
                    <a:lstStyle/>
                    <a:p>
                      <a:pPr algn="l" rtl="0" fontAlgn="ctr"/>
                      <a:endParaRPr lang="ca-ES" sz="1400" b="0" i="0" u="none" strike="noStrike">
                        <a:solidFill>
                          <a:srgbClr val="000000"/>
                        </a:solidFill>
                        <a:latin typeface="Arial"/>
                      </a:endParaRPr>
                    </a:p>
                  </a:txBody>
                  <a:tcPr marL="62413" marR="0" marT="0" marB="0" anchor="ctr">
                    <a:lnL>
                      <a:noFill/>
                    </a:lnL>
                    <a:lnR>
                      <a:noFill/>
                    </a:lnR>
                    <a:lnT>
                      <a:noFill/>
                    </a:lnT>
                    <a:lnB>
                      <a:noFill/>
                    </a:lnB>
                  </a:tcPr>
                </a:tc>
                <a:tc>
                  <a:txBody>
                    <a:bodyPr/>
                    <a:lstStyle/>
                    <a:p>
                      <a:pPr algn="l" rtl="0" fontAlgn="ctr"/>
                      <a:r>
                        <a:rPr lang="ca-ES" sz="1400" b="0" i="0" u="none" strike="noStrike">
                          <a:solidFill>
                            <a:srgbClr val="000000"/>
                          </a:solidFill>
                          <a:latin typeface="Arial"/>
                        </a:rPr>
                        <a:t>IRPF (manteniment dels tipus impositius dels trams superiors)</a:t>
                      </a:r>
                    </a:p>
                  </a:txBody>
                  <a:tcPr marL="62413" marR="0" marT="0" marB="0" anchor="ctr">
                    <a:lnL>
                      <a:noFill/>
                    </a:lnL>
                    <a:lnR>
                      <a:noFill/>
                    </a:lnR>
                    <a:lnT>
                      <a:noFill/>
                    </a:lnT>
                    <a:lnB>
                      <a:noFill/>
                    </a:lnB>
                  </a:tcPr>
                </a:tc>
                <a:tc>
                  <a:txBody>
                    <a:bodyPr/>
                    <a:lstStyle/>
                    <a:p>
                      <a:pPr algn="r" fontAlgn="b"/>
                      <a:r>
                        <a:rPr lang="ca-ES" sz="1400" b="0" i="0" u="none" strike="noStrike">
                          <a:solidFill>
                            <a:srgbClr val="000000"/>
                          </a:solidFill>
                          <a:latin typeface="Arial"/>
                        </a:rPr>
                        <a:t>73,5</a:t>
                      </a:r>
                    </a:p>
                  </a:txBody>
                  <a:tcPr marL="0" marR="0" marT="0" marB="0" anchor="b">
                    <a:lnL>
                      <a:noFill/>
                    </a:lnL>
                    <a:lnR>
                      <a:noFill/>
                    </a:lnR>
                    <a:lnT>
                      <a:noFill/>
                    </a:lnT>
                    <a:lnB>
                      <a:noFill/>
                    </a:lnB>
                  </a:tcPr>
                </a:tc>
                <a:tc>
                  <a:txBody>
                    <a:bodyPr/>
                    <a:lstStyle/>
                    <a:p>
                      <a:pPr algn="r" fontAlgn="b"/>
                      <a:r>
                        <a:rPr lang="ca-ES" sz="1400" b="0" i="0" u="none" strike="noStrike" dirty="0">
                          <a:solidFill>
                            <a:srgbClr val="000000"/>
                          </a:solidFill>
                          <a:latin typeface="Arial"/>
                        </a:rPr>
                        <a:t>73,5</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16917">
                <a:tc>
                  <a:txBody>
                    <a:bodyPr/>
                    <a:lstStyle/>
                    <a:p>
                      <a:pPr algn="l"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rtl="0" fontAlgn="ctr"/>
                      <a:r>
                        <a:rPr lang="fr-FR" sz="1400" b="0" i="0" u="none" strike="noStrike">
                          <a:solidFill>
                            <a:srgbClr val="000000"/>
                          </a:solidFill>
                          <a:latin typeface="Arial"/>
                        </a:rPr>
                        <a:t>Revisió de l'impost de successions</a:t>
                      </a:r>
                    </a:p>
                  </a:txBody>
                  <a:tcPr marL="62413" marR="0" marT="0" marB="0" anchor="ctr">
                    <a:lnL>
                      <a:noFill/>
                    </a:lnL>
                    <a:lnR>
                      <a:noFill/>
                    </a:lnR>
                    <a:lnT>
                      <a:noFill/>
                    </a:lnT>
                    <a:lnB>
                      <a:noFill/>
                    </a:lnB>
                  </a:tcPr>
                </a:tc>
                <a:tc>
                  <a:txBody>
                    <a:bodyPr/>
                    <a:lstStyle/>
                    <a:p>
                      <a:pPr algn="r" fontAlgn="b"/>
                      <a:r>
                        <a:rPr lang="ca-ES" sz="1400" b="0" i="0" u="none" strike="noStrike">
                          <a:solidFill>
                            <a:srgbClr val="000000"/>
                          </a:solidFill>
                          <a:latin typeface="Arial"/>
                        </a:rPr>
                        <a:t>54,2</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108,4</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16917">
                <a:tc>
                  <a:txBody>
                    <a:bodyPr/>
                    <a:lstStyle/>
                    <a:p>
                      <a:pPr algn="l"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rtl="0" fontAlgn="b"/>
                      <a:r>
                        <a:rPr lang="ca-ES" sz="1400" b="0" i="0" u="none" strike="noStrike">
                          <a:solidFill>
                            <a:srgbClr val="000000"/>
                          </a:solidFill>
                          <a:latin typeface="Arial"/>
                        </a:rPr>
                        <a:t>Impost s/ actes jurídics documentats (increment de tipus)</a:t>
                      </a:r>
                    </a:p>
                  </a:txBody>
                  <a:tcPr marL="62413"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40,0</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40,0</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16917">
                <a:tc>
                  <a:txBody>
                    <a:bodyPr/>
                    <a:lstStyle/>
                    <a:p>
                      <a:pPr algn="r" fontAlgn="ctr"/>
                      <a:endParaRPr lang="ca-ES" sz="1400" b="0" i="0" u="none" strike="noStrike">
                        <a:solidFill>
                          <a:srgbClr val="000000"/>
                        </a:solidFill>
                        <a:latin typeface="Arial"/>
                      </a:endParaRPr>
                    </a:p>
                  </a:txBody>
                  <a:tcPr marL="0" marR="62413" marT="0" marB="0" anchor="ctr">
                    <a:lnL>
                      <a:noFill/>
                    </a:lnL>
                    <a:lnR>
                      <a:noFill/>
                    </a:lnR>
                    <a:lnT>
                      <a:noFill/>
                    </a:lnT>
                    <a:lnB>
                      <a:noFill/>
                    </a:lnB>
                  </a:tcPr>
                </a:tc>
                <a:tc>
                  <a:txBody>
                    <a:bodyPr/>
                    <a:lstStyle/>
                    <a:p>
                      <a:pPr algn="l" rtl="0" fontAlgn="b"/>
                      <a:r>
                        <a:rPr lang="fr-FR" sz="1400" b="0" i="0" u="none" strike="noStrike">
                          <a:solidFill>
                            <a:srgbClr val="000000"/>
                          </a:solidFill>
                          <a:latin typeface="Arial"/>
                        </a:rPr>
                        <a:t>Impost s/ estades en allotjaments turístics</a:t>
                      </a:r>
                    </a:p>
                  </a:txBody>
                  <a:tcPr marL="62413"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38,5</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38,5</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05309">
                <a:tc>
                  <a:txBody>
                    <a:bodyPr/>
                    <a:lstStyle/>
                    <a:p>
                      <a:pPr algn="r" fontAlgn="ctr"/>
                      <a:endParaRPr lang="ca-ES" sz="1400" b="0" i="0" u="none" strike="noStrike">
                        <a:solidFill>
                          <a:srgbClr val="000000"/>
                        </a:solidFill>
                        <a:latin typeface="Arial"/>
                      </a:endParaRPr>
                    </a:p>
                  </a:txBody>
                  <a:tcPr marL="0" marR="62413" marT="0" marB="0" anchor="ctr">
                    <a:lnL>
                      <a:noFill/>
                    </a:lnL>
                    <a:lnR>
                      <a:noFill/>
                    </a:lnR>
                    <a:lnT>
                      <a:noFill/>
                    </a:lnT>
                    <a:lnB>
                      <a:noFill/>
                    </a:lnB>
                  </a:tcPr>
                </a:tc>
                <a:tc>
                  <a:txBody>
                    <a:bodyPr/>
                    <a:lstStyle/>
                    <a:p>
                      <a:pPr algn="l" rtl="0" fontAlgn="b"/>
                      <a:r>
                        <a:rPr lang="ca-ES" sz="1400" b="0" i="0" u="none" strike="noStrike" dirty="0">
                          <a:solidFill>
                            <a:srgbClr val="000000"/>
                          </a:solidFill>
                          <a:latin typeface="Arial"/>
                        </a:rPr>
                        <a:t>Impost sobre la producció termonuclear d’energia </a:t>
                      </a:r>
                      <a:r>
                        <a:rPr lang="ca-ES" sz="1400" b="0" i="0" u="none" strike="noStrike" dirty="0" smtClean="0">
                          <a:solidFill>
                            <a:srgbClr val="000000"/>
                          </a:solidFill>
                          <a:latin typeface="Arial"/>
                        </a:rPr>
                        <a:t>elèctrica</a:t>
                      </a:r>
                      <a:endParaRPr lang="ca-ES" sz="1400" b="0" i="0" u="none" strike="noStrike" dirty="0">
                        <a:solidFill>
                          <a:srgbClr val="000000"/>
                        </a:solidFill>
                        <a:latin typeface="Arial"/>
                      </a:endParaRPr>
                    </a:p>
                  </a:txBody>
                  <a:tcPr marL="62413"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21,6</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43,4</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16917">
                <a:tc>
                  <a:txBody>
                    <a:bodyPr/>
                    <a:lstStyle/>
                    <a:p>
                      <a:pPr algn="r" fontAlgn="ctr"/>
                      <a:endParaRPr lang="ca-ES" sz="1400" b="0" i="0" u="none" strike="noStrike">
                        <a:solidFill>
                          <a:srgbClr val="000000"/>
                        </a:solidFill>
                        <a:latin typeface="Arial"/>
                      </a:endParaRPr>
                    </a:p>
                  </a:txBody>
                  <a:tcPr marL="0" marR="62413" marT="0" marB="0" anchor="ctr">
                    <a:lnL>
                      <a:noFill/>
                    </a:lnL>
                    <a:lnR>
                      <a:noFill/>
                    </a:lnR>
                    <a:lnT>
                      <a:noFill/>
                    </a:lnT>
                    <a:lnB>
                      <a:noFill/>
                    </a:lnB>
                  </a:tcPr>
                </a:tc>
                <a:tc>
                  <a:txBody>
                    <a:bodyPr/>
                    <a:lstStyle/>
                    <a:p>
                      <a:pPr algn="l" rtl="0" fontAlgn="b"/>
                      <a:r>
                        <a:rPr lang="ca-ES" sz="1400" b="0" i="0" u="none" strike="noStrike">
                          <a:solidFill>
                            <a:srgbClr val="000000"/>
                          </a:solidFill>
                          <a:latin typeface="Arial"/>
                        </a:rPr>
                        <a:t>Impost sobre els dipòsits bancaris</a:t>
                      </a:r>
                    </a:p>
                  </a:txBody>
                  <a:tcPr marL="62413"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0,0</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0,0</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16917">
                <a:tc>
                  <a:txBody>
                    <a:bodyPr/>
                    <a:lstStyle/>
                    <a:p>
                      <a:pPr algn="r" fontAlgn="ctr"/>
                      <a:endParaRPr lang="ca-ES" sz="1400" b="0" i="0" u="none" strike="noStrike">
                        <a:solidFill>
                          <a:srgbClr val="000000"/>
                        </a:solidFill>
                        <a:latin typeface="Arial"/>
                      </a:endParaRPr>
                    </a:p>
                  </a:txBody>
                  <a:tcPr marL="0" marR="62413" marT="0" marB="0" anchor="ctr">
                    <a:lnL>
                      <a:noFill/>
                    </a:lnL>
                    <a:lnR>
                      <a:noFill/>
                    </a:lnR>
                    <a:lnT>
                      <a:noFill/>
                    </a:lnT>
                    <a:lnB>
                      <a:noFill/>
                    </a:lnB>
                  </a:tcPr>
                </a:tc>
                <a:tc>
                  <a:txBody>
                    <a:bodyPr/>
                    <a:lstStyle/>
                    <a:p>
                      <a:pPr algn="l" rtl="0" fontAlgn="b"/>
                      <a:r>
                        <a:rPr lang="ca-ES" sz="1400" b="0" i="0" u="none" strike="noStrike">
                          <a:solidFill>
                            <a:srgbClr val="000000"/>
                          </a:solidFill>
                          <a:latin typeface="Arial"/>
                        </a:rPr>
                        <a:t>Taxa per expedició de recepta farmacèutica o producte sanitari</a:t>
                      </a:r>
                    </a:p>
                  </a:txBody>
                  <a:tcPr marL="62413"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0,0</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0,0</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16917">
                <a:tc>
                  <a:txBody>
                    <a:bodyPr/>
                    <a:lstStyle/>
                    <a:p>
                      <a:pPr algn="r" fontAlgn="ctr"/>
                      <a:endParaRPr lang="ca-ES" sz="1400" b="0" i="0" u="none" strike="noStrike">
                        <a:solidFill>
                          <a:srgbClr val="000000"/>
                        </a:solidFill>
                        <a:latin typeface="Arial"/>
                      </a:endParaRPr>
                    </a:p>
                  </a:txBody>
                  <a:tcPr marL="0" marR="62413" marT="0" marB="0" anchor="ctr">
                    <a:lnL>
                      <a:noFill/>
                    </a:lnL>
                    <a:lnR>
                      <a:noFill/>
                    </a:lnR>
                    <a:lnT>
                      <a:noFill/>
                    </a:lnT>
                    <a:lnB>
                      <a:noFill/>
                    </a:lnB>
                  </a:tcPr>
                </a:tc>
                <a:tc>
                  <a:txBody>
                    <a:bodyPr/>
                    <a:lstStyle/>
                    <a:p>
                      <a:pPr algn="l" rtl="0" fontAlgn="b"/>
                      <a:r>
                        <a:rPr lang="ca-ES" sz="1400" b="0" i="0" u="none" strike="noStrike">
                          <a:solidFill>
                            <a:srgbClr val="000000"/>
                          </a:solidFill>
                          <a:latin typeface="Arial"/>
                        </a:rPr>
                        <a:t>Taxa judicial</a:t>
                      </a:r>
                    </a:p>
                  </a:txBody>
                  <a:tcPr marL="62413"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0,0</a:t>
                      </a:r>
                    </a:p>
                  </a:txBody>
                  <a:tcPr marL="0" marR="0" marT="0" marB="0" anchor="b">
                    <a:lnL>
                      <a:noFill/>
                    </a:lnL>
                    <a:lnR>
                      <a:noFill/>
                    </a:lnR>
                    <a:lnT>
                      <a:noFill/>
                    </a:lnT>
                    <a:lnB>
                      <a:noFill/>
                    </a:lnB>
                  </a:tcPr>
                </a:tc>
                <a:tc>
                  <a:txBody>
                    <a:bodyPr/>
                    <a:lstStyle/>
                    <a:p>
                      <a:pPr algn="r" fontAlgn="b"/>
                      <a:r>
                        <a:rPr lang="ca-ES" sz="1400" b="0" i="0" u="none" strike="noStrike">
                          <a:solidFill>
                            <a:srgbClr val="000000"/>
                          </a:solidFill>
                          <a:latin typeface="Arial"/>
                        </a:rPr>
                        <a:t>0,0</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16917">
                <a:tc>
                  <a:txBody>
                    <a:bodyPr/>
                    <a:lstStyle/>
                    <a:p>
                      <a:pPr algn="l" rtl="0" fontAlgn="ctr"/>
                      <a:r>
                        <a:rPr lang="ca-ES" sz="1400" b="0" i="0" u="none" strike="noStrike">
                          <a:solidFill>
                            <a:srgbClr val="AD2B2D"/>
                          </a:solidFill>
                          <a:latin typeface="Arial"/>
                        </a:rPr>
                        <a:t> </a:t>
                      </a:r>
                      <a:r>
                        <a:rPr lang="ca-ES" sz="1400" b="0" i="0" u="none" strike="noStrike">
                          <a:solidFill>
                            <a:srgbClr val="000000"/>
                          </a:solidFill>
                          <a:latin typeface="Arial"/>
                        </a:rPr>
                        <a:t> </a:t>
                      </a:r>
                      <a:endParaRPr lang="ca-ES" sz="1400" b="0" i="0" u="none" strike="noStrike">
                        <a:solidFill>
                          <a:srgbClr val="AD2B2D"/>
                        </a:solidFill>
                        <a:latin typeface="Arial"/>
                      </a:endParaRPr>
                    </a:p>
                  </a:txBody>
                  <a:tcPr marL="62413" marR="0"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Mesures tributàries </a:t>
                      </a:r>
                    </a:p>
                  </a:txBody>
                  <a:tcPr marL="62413" marR="0" marT="0" marB="0" anchor="ctr">
                    <a:lnL>
                      <a:noFill/>
                    </a:lnL>
                    <a:lnR>
                      <a:noFill/>
                    </a:lnR>
                    <a:lnT>
                      <a:noFill/>
                    </a:lnT>
                    <a:lnB>
                      <a:noFill/>
                    </a:lnB>
                    <a:solidFill>
                      <a:srgbClr val="DEDEDE"/>
                    </a:solidFill>
                  </a:tcPr>
                </a:tc>
                <a:tc>
                  <a:txBody>
                    <a:bodyPr/>
                    <a:lstStyle/>
                    <a:p>
                      <a:pPr algn="r" fontAlgn="b"/>
                      <a:r>
                        <a:rPr lang="ca-ES" sz="1400" b="1" i="0" u="none" strike="noStrike">
                          <a:solidFill>
                            <a:srgbClr val="000000"/>
                          </a:solidFill>
                          <a:latin typeface="Arial"/>
                        </a:rPr>
                        <a:t>909,5</a:t>
                      </a:r>
                    </a:p>
                  </a:txBody>
                  <a:tcPr marL="0" marR="0" marT="0" marB="0" anchor="b">
                    <a:lnL>
                      <a:noFill/>
                    </a:lnL>
                    <a:lnR>
                      <a:noFill/>
                    </a:lnR>
                    <a:lnT>
                      <a:noFill/>
                    </a:lnT>
                    <a:lnB>
                      <a:noFill/>
                    </a:lnB>
                    <a:solidFill>
                      <a:srgbClr val="DEDEDE"/>
                    </a:solidFill>
                  </a:tcPr>
                </a:tc>
                <a:tc>
                  <a:txBody>
                    <a:bodyPr/>
                    <a:lstStyle/>
                    <a:p>
                      <a:pPr algn="r" fontAlgn="b"/>
                      <a:r>
                        <a:rPr lang="ca-ES" sz="1400" b="1" i="0" u="none" strike="noStrike">
                          <a:solidFill>
                            <a:srgbClr val="000000"/>
                          </a:solidFill>
                          <a:latin typeface="Arial"/>
                        </a:rPr>
                        <a:t>986,2</a:t>
                      </a:r>
                    </a:p>
                  </a:txBody>
                  <a:tcPr marL="0" marR="0" marT="0" marB="0" anchor="b">
                    <a:lnL>
                      <a:noFill/>
                    </a:lnL>
                    <a:lnR>
                      <a:noFill/>
                    </a:lnR>
                    <a:lnT>
                      <a:noFill/>
                    </a:lnT>
                    <a:lnB>
                      <a:noFill/>
                    </a:lnB>
                    <a:solidFill>
                      <a:srgbClr val="DEDEDE"/>
                    </a:solidFill>
                  </a:tcPr>
                </a:tc>
                <a:tc>
                  <a:txBody>
                    <a:bodyPr/>
                    <a:lstStyle/>
                    <a:p>
                      <a:pPr algn="l" fontAlgn="b"/>
                      <a:r>
                        <a:rPr lang="ca-ES" sz="1400" b="1" i="0" u="none" strike="noStrike">
                          <a:solidFill>
                            <a:srgbClr val="000000"/>
                          </a:solidFill>
                          <a:latin typeface="Arial"/>
                        </a:rPr>
                        <a:t> </a:t>
                      </a:r>
                    </a:p>
                  </a:txBody>
                  <a:tcPr marL="0" marR="0" marT="0" marB="0" anchor="b">
                    <a:lnL>
                      <a:noFill/>
                    </a:lnL>
                    <a:lnR>
                      <a:noFill/>
                    </a:lnR>
                    <a:lnT>
                      <a:noFill/>
                    </a:lnT>
                    <a:lnB>
                      <a:noFill/>
                    </a:lnB>
                    <a:solidFill>
                      <a:srgbClr val="DEDEDE"/>
                    </a:solidFill>
                  </a:tcPr>
                </a:tc>
              </a:tr>
              <a:tr h="216917">
                <a:tc>
                  <a:txBody>
                    <a:bodyPr/>
                    <a:lstStyle/>
                    <a:p>
                      <a:pPr algn="r" fontAlgn="ctr"/>
                      <a:endParaRPr lang="ca-ES" sz="1400" b="0" i="0" u="none" strike="noStrike">
                        <a:solidFill>
                          <a:srgbClr val="000000"/>
                        </a:solidFill>
                        <a:latin typeface="Arial"/>
                      </a:endParaRPr>
                    </a:p>
                  </a:txBody>
                  <a:tcPr marL="0" marR="62413" marT="0" marB="0" anchor="ctr">
                    <a:lnL>
                      <a:noFill/>
                    </a:lnL>
                    <a:lnR>
                      <a:noFill/>
                    </a:lnR>
                    <a:lnT>
                      <a:noFill/>
                    </a:lnT>
                    <a:lnB>
                      <a:noFill/>
                    </a:lnB>
                  </a:tcPr>
                </a:tc>
                <a:tc>
                  <a:txBody>
                    <a:bodyPr/>
                    <a:lstStyle/>
                    <a:p>
                      <a:pPr algn="l" rtl="0" fontAlgn="b"/>
                      <a:endParaRPr lang="ca-ES" sz="1400" b="0" i="0" u="none" strike="noStrike">
                        <a:solidFill>
                          <a:srgbClr val="000000"/>
                        </a:solidFill>
                        <a:latin typeface="Arial"/>
                      </a:endParaRPr>
                    </a:p>
                  </a:txBody>
                  <a:tcPr marL="62413"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16917">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pt-BR" sz="1400" b="0" i="0" u="none" strike="noStrike">
                          <a:solidFill>
                            <a:srgbClr val="000000"/>
                          </a:solidFill>
                          <a:latin typeface="Arial"/>
                        </a:rPr>
                        <a:t>Venda i/o concessió d’actius reals (edificis i altres inversions), i altres ingressos</a:t>
                      </a:r>
                    </a:p>
                  </a:txBody>
                  <a:tcPr marL="62413" marR="0" marT="0" marB="0" anchor="ctr">
                    <a:lnL>
                      <a:noFill/>
                    </a:lnL>
                    <a:lnR>
                      <a:noFill/>
                    </a:lnR>
                    <a:lnT>
                      <a:noFill/>
                    </a:lnT>
                    <a:lnB>
                      <a:noFill/>
                    </a:lnB>
                  </a:tcPr>
                </a:tc>
                <a:tc>
                  <a:txBody>
                    <a:bodyPr/>
                    <a:lstStyle/>
                    <a:p>
                      <a:pPr algn="r" fontAlgn="b"/>
                      <a:r>
                        <a:rPr lang="ca-ES" sz="1400" b="0" i="0" u="none" strike="noStrike">
                          <a:solidFill>
                            <a:srgbClr val="000000"/>
                          </a:solidFill>
                          <a:latin typeface="Arial"/>
                        </a:rPr>
                        <a:t>2.294,0</a:t>
                      </a: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16917">
                <a:tc>
                  <a:txBody>
                    <a:bodyPr/>
                    <a:lstStyle/>
                    <a:p>
                      <a:pPr algn="l" rtl="0" fontAlgn="ctr"/>
                      <a:r>
                        <a:rPr lang="ca-ES" sz="1400" b="1" i="0" u="none" strike="noStrike">
                          <a:solidFill>
                            <a:srgbClr val="FFFFFF"/>
                          </a:solidFill>
                          <a:latin typeface="Arial"/>
                        </a:rPr>
                        <a:t>  </a:t>
                      </a:r>
                    </a:p>
                  </a:txBody>
                  <a:tcPr marL="62413" marR="0" marT="0" marB="0" anchor="ctr">
                    <a:lnL>
                      <a:noFill/>
                    </a:lnL>
                    <a:lnR>
                      <a:noFill/>
                    </a:lnR>
                    <a:lnT>
                      <a:noFill/>
                    </a:lnT>
                    <a:lnB>
                      <a:noFill/>
                    </a:lnB>
                    <a:solidFill>
                      <a:srgbClr val="808080"/>
                    </a:solidFill>
                  </a:tcPr>
                </a:tc>
                <a:tc>
                  <a:txBody>
                    <a:bodyPr/>
                    <a:lstStyle/>
                    <a:p>
                      <a:pPr algn="l" rtl="0" fontAlgn="ctr"/>
                      <a:r>
                        <a:rPr lang="ca-ES" sz="1400" b="1" i="0" u="none" strike="noStrike">
                          <a:solidFill>
                            <a:srgbClr val="FFFFFF"/>
                          </a:solidFill>
                          <a:latin typeface="Arial"/>
                        </a:rPr>
                        <a:t>TOTAL</a:t>
                      </a:r>
                    </a:p>
                  </a:txBody>
                  <a:tcPr marL="62413" marR="0" marT="0" marB="0" anchor="ctr">
                    <a:lnL>
                      <a:noFill/>
                    </a:lnL>
                    <a:lnR>
                      <a:noFill/>
                    </a:lnR>
                    <a:lnT>
                      <a:noFill/>
                    </a:lnT>
                    <a:lnB>
                      <a:noFill/>
                    </a:lnB>
                    <a:solidFill>
                      <a:srgbClr val="808080"/>
                    </a:solidFill>
                  </a:tcPr>
                </a:tc>
                <a:tc>
                  <a:txBody>
                    <a:bodyPr/>
                    <a:lstStyle/>
                    <a:p>
                      <a:pPr algn="r" fontAlgn="b"/>
                      <a:r>
                        <a:rPr lang="ca-ES" sz="1400" b="1" i="0" u="none" strike="noStrike">
                          <a:solidFill>
                            <a:srgbClr val="FFFFFF"/>
                          </a:solidFill>
                          <a:latin typeface="Arial"/>
                        </a:rPr>
                        <a:t>3.203,5</a:t>
                      </a:r>
                    </a:p>
                  </a:txBody>
                  <a:tcPr marL="0" marR="0" marT="0" marB="0" anchor="b">
                    <a:lnL>
                      <a:noFill/>
                    </a:lnL>
                    <a:lnR>
                      <a:noFill/>
                    </a:lnR>
                    <a:lnT>
                      <a:noFill/>
                    </a:lnT>
                    <a:lnB>
                      <a:noFill/>
                    </a:lnB>
                    <a:solidFill>
                      <a:srgbClr val="7F7F7F"/>
                    </a:solidFill>
                  </a:tcPr>
                </a:tc>
                <a:tc>
                  <a:txBody>
                    <a:bodyPr/>
                    <a:lstStyle/>
                    <a:p>
                      <a:pPr algn="l" fontAlgn="b"/>
                      <a:r>
                        <a:rPr lang="ca-ES" sz="1400" b="1" i="0" u="none" strike="noStrike">
                          <a:solidFill>
                            <a:srgbClr val="FFFFFF"/>
                          </a:solidFill>
                          <a:latin typeface="Arial"/>
                        </a:rPr>
                        <a:t> </a:t>
                      </a:r>
                    </a:p>
                  </a:txBody>
                  <a:tcPr marL="0" marR="0" marT="0" marB="0" anchor="b">
                    <a:lnL>
                      <a:noFill/>
                    </a:lnL>
                    <a:lnR>
                      <a:noFill/>
                    </a:lnR>
                    <a:lnT>
                      <a:noFill/>
                    </a:lnT>
                    <a:lnB>
                      <a:noFill/>
                    </a:lnB>
                    <a:solidFill>
                      <a:srgbClr val="7F7F7F"/>
                    </a:solidFill>
                  </a:tcPr>
                </a:tc>
                <a:tc>
                  <a:txBody>
                    <a:bodyPr/>
                    <a:lstStyle/>
                    <a:p>
                      <a:pPr algn="l" fontAlgn="b"/>
                      <a:r>
                        <a:rPr lang="ca-ES" sz="1400" b="1" i="0" u="none" strike="noStrike" dirty="0">
                          <a:solidFill>
                            <a:srgbClr val="FFFFFF"/>
                          </a:solidFill>
                          <a:latin typeface="Arial"/>
                        </a:rPr>
                        <a:t> </a:t>
                      </a:r>
                    </a:p>
                  </a:txBody>
                  <a:tcPr marL="0" marR="0" marT="0" marB="0" anchor="b">
                    <a:lnL>
                      <a:noFill/>
                    </a:lnL>
                    <a:lnR>
                      <a:noFill/>
                    </a:lnR>
                    <a:lnT>
                      <a:noFill/>
                    </a:lnT>
                    <a:lnB>
                      <a:noFill/>
                    </a:lnB>
                    <a:solidFill>
                      <a:srgbClr val="7F7F7F"/>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080331"/>
            <a:ext cx="10693400" cy="684075"/>
          </a:xfrm>
          <a:solidFill>
            <a:srgbClr val="FA6E00"/>
          </a:solidFill>
        </p:spPr>
        <p:txBody>
          <a:bodyPr/>
          <a:lstStyle/>
          <a:p>
            <a:pPr marL="720000" algn="l"/>
            <a:r>
              <a:rPr lang="ca-ES" sz="3600" b="1" dirty="0" smtClean="0">
                <a:solidFill>
                  <a:schemeClr val="bg1"/>
                </a:solidFill>
              </a:rPr>
              <a:t>Sumari</a:t>
            </a:r>
            <a:endParaRPr lang="ca-ES" sz="3600" b="1" dirty="0">
              <a:solidFill>
                <a:schemeClr val="bg1"/>
              </a:solidFill>
            </a:endParaRPr>
          </a:p>
        </p:txBody>
      </p:sp>
      <p:sp>
        <p:nvSpPr>
          <p:cNvPr id="3" name="2 CuadroTexto"/>
          <p:cNvSpPr txBox="1"/>
          <p:nvPr/>
        </p:nvSpPr>
        <p:spPr>
          <a:xfrm>
            <a:off x="1026220" y="2304468"/>
            <a:ext cx="8856984" cy="4447371"/>
          </a:xfrm>
          <a:prstGeom prst="rect">
            <a:avLst/>
          </a:prstGeom>
          <a:noFill/>
        </p:spPr>
        <p:txBody>
          <a:bodyPr wrap="square" rtlCol="0">
            <a:spAutoFit/>
          </a:bodyPr>
          <a:lstStyle/>
          <a:p>
            <a:pPr>
              <a:spcBef>
                <a:spcPts val="1800"/>
              </a:spcBef>
              <a:buFont typeface="Arial" pitchFamily="34" charset="0"/>
              <a:buChar char="•"/>
            </a:pPr>
            <a:r>
              <a:rPr lang="ca-ES" sz="2800" dirty="0" smtClean="0"/>
              <a:t> Principis dels pressupostos</a:t>
            </a:r>
          </a:p>
          <a:p>
            <a:pPr>
              <a:spcBef>
                <a:spcPts val="1800"/>
              </a:spcBef>
              <a:buFont typeface="Arial" pitchFamily="34" charset="0"/>
              <a:buChar char="•"/>
            </a:pPr>
            <a:r>
              <a:rPr lang="ca-ES" sz="2800" dirty="0" smtClean="0"/>
              <a:t> Les grans xifres dels pressupostos de la Generalitat </a:t>
            </a:r>
          </a:p>
          <a:p>
            <a:pPr>
              <a:spcBef>
                <a:spcPts val="1800"/>
              </a:spcBef>
              <a:buFont typeface="Arial" pitchFamily="34" charset="0"/>
              <a:buChar char="•"/>
            </a:pPr>
            <a:r>
              <a:rPr lang="ca-ES" sz="2800" dirty="0" smtClean="0"/>
              <a:t> Detall dels pressupostos de la Generalitat</a:t>
            </a:r>
          </a:p>
          <a:p>
            <a:pPr>
              <a:spcBef>
                <a:spcPts val="1800"/>
              </a:spcBef>
              <a:buFont typeface="Arial" pitchFamily="34" charset="0"/>
              <a:buChar char="•"/>
            </a:pPr>
            <a:r>
              <a:rPr lang="ca-ES" sz="2800" dirty="0" smtClean="0"/>
              <a:t> Annex 1. El pressupost consolidat del Sector públic</a:t>
            </a:r>
          </a:p>
          <a:p>
            <a:pPr>
              <a:spcBef>
                <a:spcPts val="1800"/>
              </a:spcBef>
              <a:buFont typeface="Arial" pitchFamily="34" charset="0"/>
              <a:buChar char="•"/>
            </a:pPr>
            <a:r>
              <a:rPr lang="ca-ES" sz="2800" dirty="0" smtClean="0"/>
              <a:t> Annex 2. Anàlisi de les polítiques de despesa</a:t>
            </a:r>
          </a:p>
          <a:p>
            <a:pPr>
              <a:spcBef>
                <a:spcPts val="1800"/>
              </a:spcBef>
              <a:buFont typeface="Arial" pitchFamily="34" charset="0"/>
              <a:buChar char="•"/>
            </a:pPr>
            <a:r>
              <a:rPr lang="ca-ES" sz="2800" dirty="0" smtClean="0"/>
              <a:t> Annex 3. Marc macroeconòmic</a:t>
            </a:r>
          </a:p>
          <a:p>
            <a:pPr>
              <a:buFont typeface="Arial" pitchFamily="34" charset="0"/>
              <a:buChar char="•"/>
            </a:pPr>
            <a:endParaRPr lang="ca-ES" sz="2000" dirty="0" smtClean="0"/>
          </a:p>
          <a:p>
            <a:pPr>
              <a:buFont typeface="Arial" pitchFamily="34" charset="0"/>
              <a:buChar char="•"/>
            </a:pPr>
            <a:endParaRPr lang="ca-ES"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34132" y="1044327"/>
            <a:ext cx="10009112" cy="648072"/>
          </a:xfrm>
          <a:prstGeom prst="rect">
            <a:avLst/>
          </a:prstGeom>
          <a:noFill/>
          <a:ln>
            <a:miter lim="800000"/>
            <a:headEnd/>
            <a:tailEnd/>
          </a:ln>
        </p:spPr>
        <p:txBody>
          <a:bodyPr vert="horz" wrap="square" lIns="87272" tIns="43637" rIns="87272" bIns="43637" numCol="1" anchor="t" anchorCtr="0" compatLnSpc="1">
            <a:prstTxWarp prst="textNoShape">
              <a:avLst/>
            </a:prstTxWarp>
          </a:bodyPr>
          <a:lstStyle/>
          <a:p>
            <a:pPr marL="0" marR="0" lvl="0" indent="0" algn="l" defTabSz="1042988" rtl="0" eaLnBrk="1" fontAlgn="base" latinLnBrk="0" hangingPunct="1">
              <a:lnSpc>
                <a:spcPct val="100000"/>
              </a:lnSpc>
              <a:spcBef>
                <a:spcPct val="0"/>
              </a:spcBef>
              <a:spcAft>
                <a:spcPct val="0"/>
              </a:spcAft>
              <a:buClrTx/>
              <a:buSzTx/>
              <a:buFontTx/>
              <a:buNone/>
              <a:tabLst/>
              <a:defRPr/>
            </a:pPr>
            <a:r>
              <a:rPr kumimoji="0" lang="ca-ES" sz="2400" b="1" i="0" u="none" strike="noStrike" kern="0" cap="none" spc="0" normalizeH="0" baseline="0" noProof="0" dirty="0" smtClean="0">
                <a:ln>
                  <a:noFill/>
                </a:ln>
                <a:effectLst/>
                <a:uLnTx/>
                <a:uFillTx/>
                <a:latin typeface="+mj-lt"/>
                <a:ea typeface="+mj-ea"/>
                <a:cs typeface="+mj-cs"/>
              </a:rPr>
              <a:t>Esforç</a:t>
            </a:r>
            <a:r>
              <a:rPr kumimoji="0" lang="ca-ES" sz="2400" b="1" i="0" u="none" strike="noStrike" kern="0" cap="none" spc="0" normalizeH="0" noProof="0" dirty="0" smtClean="0">
                <a:ln>
                  <a:noFill/>
                </a:ln>
                <a:effectLst/>
                <a:uLnTx/>
                <a:uFillTx/>
                <a:latin typeface="+mj-lt"/>
                <a:ea typeface="+mj-ea"/>
                <a:cs typeface="+mj-cs"/>
              </a:rPr>
              <a:t> per mantenir i incrementar els ingressos</a:t>
            </a:r>
            <a:endParaRPr kumimoji="0" lang="ca-ES" sz="2400" b="1" i="0" u="none" strike="noStrike" kern="0" cap="none" spc="0" normalizeH="0" baseline="0" noProof="0" dirty="0" smtClean="0">
              <a:ln>
                <a:noFill/>
              </a:ln>
              <a:effectLst/>
              <a:uLnTx/>
              <a:uFillTx/>
              <a:latin typeface="+mj-lt"/>
              <a:ea typeface="+mj-ea"/>
              <a:cs typeface="+mj-cs"/>
            </a:endParaRPr>
          </a:p>
        </p:txBody>
      </p:sp>
      <p:sp>
        <p:nvSpPr>
          <p:cNvPr id="8" name="Rectangle 3"/>
          <p:cNvSpPr>
            <a:spLocks noChangeArrowheads="1"/>
          </p:cNvSpPr>
          <p:nvPr/>
        </p:nvSpPr>
        <p:spPr bwMode="auto">
          <a:xfrm>
            <a:off x="378148" y="1548383"/>
            <a:ext cx="1008311" cy="272792"/>
          </a:xfrm>
          <a:prstGeom prst="rect">
            <a:avLst/>
          </a:prstGeom>
          <a:noFill/>
          <a:ln w="9525">
            <a:noFill/>
            <a:miter lim="800000"/>
            <a:headEnd/>
            <a:tailEnd/>
          </a:ln>
        </p:spPr>
        <p:txBody>
          <a:bodyPr wrap="square" lIns="87272" tIns="43637" rIns="87272" bIns="43637" anchor="ctr">
            <a:spAutoFit/>
          </a:bodyPr>
          <a:lstStyle/>
          <a:p>
            <a:pPr defTabSz="1042988"/>
            <a:r>
              <a:rPr lang="ca-ES" sz="1200" dirty="0">
                <a:solidFill>
                  <a:schemeClr val="tx2"/>
                </a:solidFill>
                <a:latin typeface="Arial Narrow" pitchFamily="34" charset="0"/>
              </a:rPr>
              <a:t>Imports en M</a:t>
            </a:r>
            <a:r>
              <a:rPr lang="ca-ES" sz="1200" dirty="0" smtClean="0">
                <a:solidFill>
                  <a:schemeClr val="tx2"/>
                </a:solidFill>
                <a:latin typeface="Arial Narrow" pitchFamily="34" charset="0"/>
              </a:rPr>
              <a:t>€</a:t>
            </a:r>
            <a:endParaRPr lang="ca-ES" sz="1200" dirty="0">
              <a:solidFill>
                <a:schemeClr val="tx2"/>
              </a:solidFill>
              <a:latin typeface="Arial Narrow" pitchFamily="34" charset="0"/>
            </a:endParaRPr>
          </a:p>
        </p:txBody>
      </p:sp>
      <p:sp>
        <p:nvSpPr>
          <p:cNvPr id="6"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7" name="1 CuadroTexto"/>
          <p:cNvSpPr txBox="1"/>
          <p:nvPr/>
        </p:nvSpPr>
        <p:spPr>
          <a:xfrm>
            <a:off x="8356903" y="3960651"/>
            <a:ext cx="2052228" cy="11881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ca-ES" sz="1200" dirty="0"/>
              <a:t>Ingressos sense </a:t>
            </a:r>
            <a:r>
              <a:rPr lang="ca-ES" sz="1200" baseline="0" dirty="0" smtClean="0"/>
              <a:t>mesures adoptades des de l’aprovació dels pressupostos</a:t>
            </a:r>
            <a:r>
              <a:rPr lang="ca-ES" sz="1200" dirty="0" smtClean="0"/>
              <a:t> del </a:t>
            </a:r>
            <a:r>
              <a:rPr lang="ca-ES" sz="1200" baseline="0" dirty="0" smtClean="0"/>
              <a:t>2012:   </a:t>
            </a:r>
            <a:r>
              <a:rPr lang="ca-ES" sz="1200" dirty="0" smtClean="0"/>
              <a:t>16.838 M€ </a:t>
            </a:r>
            <a:endParaRPr lang="ca-ES" sz="1200" dirty="0"/>
          </a:p>
        </p:txBody>
      </p:sp>
      <p:graphicFrame>
        <p:nvGraphicFramePr>
          <p:cNvPr id="10" name="Taula 9"/>
          <p:cNvGraphicFramePr>
            <a:graphicFrameLocks noGrp="1"/>
          </p:cNvGraphicFramePr>
          <p:nvPr/>
        </p:nvGraphicFramePr>
        <p:xfrm>
          <a:off x="815344" y="6552939"/>
          <a:ext cx="8424936" cy="266416"/>
        </p:xfrm>
        <a:graphic>
          <a:graphicData uri="http://schemas.openxmlformats.org/drawingml/2006/table">
            <a:tbl>
              <a:tblPr/>
              <a:tblGrid>
                <a:gridCol w="8424936"/>
              </a:tblGrid>
              <a:tr h="266416">
                <a:tc>
                  <a:txBody>
                    <a:bodyPr/>
                    <a:lstStyle/>
                    <a:p>
                      <a:pPr algn="l" fontAlgn="ctr"/>
                      <a:r>
                        <a:rPr lang="ca-ES" sz="1100" b="0" i="0" u="none" strike="noStrike" baseline="30000" dirty="0">
                          <a:solidFill>
                            <a:srgbClr val="000000"/>
                          </a:solidFill>
                          <a:latin typeface="Arial"/>
                        </a:rPr>
                        <a:t>(1)</a:t>
                      </a:r>
                      <a:r>
                        <a:rPr lang="ca-ES" sz="1100" b="0" i="0" u="none" strike="noStrike" dirty="0">
                          <a:solidFill>
                            <a:srgbClr val="000000"/>
                          </a:solidFill>
                          <a:latin typeface="Arial"/>
                        </a:rPr>
                        <a:t> Inclou 732 M€ que corresponen a ingressos per concessions que comptablement es van tractar com un ajust SEC</a:t>
                      </a:r>
                    </a:p>
                  </a:txBody>
                  <a:tcPr marL="0" marR="0" marT="0" marB="0" anchor="ctr">
                    <a:lnL>
                      <a:noFill/>
                    </a:lnL>
                    <a:lnR>
                      <a:noFill/>
                    </a:lnR>
                    <a:lnT>
                      <a:noFill/>
                    </a:lnT>
                    <a:lnB>
                      <a:noFill/>
                    </a:lnB>
                  </a:tcPr>
                </a:tc>
              </a:tr>
            </a:tbl>
          </a:graphicData>
        </a:graphic>
      </p:graphicFrame>
      <p:graphicFrame>
        <p:nvGraphicFramePr>
          <p:cNvPr id="12" name="4 Gráfico"/>
          <p:cNvGraphicFramePr/>
          <p:nvPr/>
        </p:nvGraphicFramePr>
        <p:xfrm>
          <a:off x="1062224" y="1980431"/>
          <a:ext cx="7509932" cy="4115858"/>
        </p:xfrm>
        <a:graphic>
          <a:graphicData uri="http://schemas.openxmlformats.org/drawingml/2006/chart">
            <c:chart xmlns:c="http://schemas.openxmlformats.org/drawingml/2006/chart" xmlns:r="http://schemas.openxmlformats.org/officeDocument/2006/relationships" r:id="rId3"/>
          </a:graphicData>
        </a:graphic>
      </p:graphicFrame>
      <p:sp>
        <p:nvSpPr>
          <p:cNvPr id="18" name="17 Cerrar llave"/>
          <p:cNvSpPr/>
          <p:nvPr/>
        </p:nvSpPr>
        <p:spPr bwMode="auto">
          <a:xfrm>
            <a:off x="7938988" y="3132559"/>
            <a:ext cx="396044" cy="2124236"/>
          </a:xfrm>
          <a:prstGeom prst="righ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ca-ES" sz="2100" b="0" i="0" u="none" strike="noStrike" cap="none" normalizeH="0" baseline="0" smtClean="0">
              <a:ln>
                <a:noFill/>
              </a:ln>
              <a:solidFill>
                <a:schemeClr val="tx1"/>
              </a:solidFill>
              <a:effectLst/>
              <a:latin typeface="Arial" charset="0"/>
            </a:endParaRPr>
          </a:p>
        </p:txBody>
      </p:sp>
      <p:cxnSp>
        <p:nvCxnSpPr>
          <p:cNvPr id="11" name="3 Conector recto"/>
          <p:cNvCxnSpPr/>
          <p:nvPr/>
        </p:nvCxnSpPr>
        <p:spPr>
          <a:xfrm flipV="1">
            <a:off x="7038888" y="3168563"/>
            <a:ext cx="540000" cy="0"/>
          </a:xfrm>
          <a:prstGeom prst="line">
            <a:avLst/>
          </a:prstGeom>
          <a:ln w="34925">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234132" y="1044327"/>
            <a:ext cx="10459268" cy="1296144"/>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400" b="1" dirty="0" smtClean="0">
                <a:solidFill>
                  <a:schemeClr val="tx1"/>
                </a:solidFill>
              </a:rPr>
              <a:t>Previsió d’increment d’ingressos per creació de noves taxes i modificacions de les existents que permetrà incrementar el pressupost dels departaments </a:t>
            </a:r>
          </a:p>
        </p:txBody>
      </p:sp>
      <p:sp>
        <p:nvSpPr>
          <p:cNvPr id="5" name="Rectangle 3"/>
          <p:cNvSpPr>
            <a:spLocks noChangeArrowheads="1"/>
          </p:cNvSpPr>
          <p:nvPr/>
        </p:nvSpPr>
        <p:spPr bwMode="auto">
          <a:xfrm>
            <a:off x="270136" y="2268463"/>
            <a:ext cx="976313" cy="268287"/>
          </a:xfrm>
          <a:prstGeom prst="rect">
            <a:avLst/>
          </a:prstGeom>
          <a:noFill/>
          <a:ln w="9525">
            <a:noFill/>
            <a:miter lim="800000"/>
            <a:headEnd/>
            <a:tailEnd/>
          </a:ln>
        </p:spPr>
        <p:txBody>
          <a:bodyPr wrap="none" lIns="87272" tIns="43637" rIns="87272" bIns="43637" anchor="ctr">
            <a:spAutoFit/>
          </a:bodyPr>
          <a:lstStyle/>
          <a:p>
            <a:pPr defTabSz="1042988"/>
            <a:r>
              <a:rPr lang="fr-FR" sz="1200" dirty="0">
                <a:solidFill>
                  <a:schemeClr val="tx2"/>
                </a:solidFill>
                <a:latin typeface="Arial Narrow" pitchFamily="34" charset="0"/>
              </a:rPr>
              <a:t>Imports en M€</a:t>
            </a:r>
            <a:endParaRPr lang="ca-ES" sz="1200" dirty="0">
              <a:solidFill>
                <a:schemeClr val="tx2"/>
              </a:solidFill>
              <a:latin typeface="Arial Narrow" pitchFamily="34" charset="0"/>
            </a:endParaRPr>
          </a:p>
        </p:txBody>
      </p:sp>
      <p:sp>
        <p:nvSpPr>
          <p:cNvPr id="6" name="Text Box 11"/>
          <p:cNvSpPr txBox="1">
            <a:spLocks noChangeArrowheads="1"/>
          </p:cNvSpPr>
          <p:nvPr/>
        </p:nvSpPr>
        <p:spPr bwMode="auto">
          <a:xfrm>
            <a:off x="7146900" y="731996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graphicFrame>
        <p:nvGraphicFramePr>
          <p:cNvPr id="8" name="7 Tabla"/>
          <p:cNvGraphicFramePr>
            <a:graphicFrameLocks noGrp="1"/>
          </p:cNvGraphicFramePr>
          <p:nvPr/>
        </p:nvGraphicFramePr>
        <p:xfrm>
          <a:off x="0" y="2695399"/>
          <a:ext cx="10693400" cy="3641513"/>
        </p:xfrm>
        <a:graphic>
          <a:graphicData uri="http://schemas.openxmlformats.org/drawingml/2006/table">
            <a:tbl>
              <a:tblPr/>
              <a:tblGrid>
                <a:gridCol w="672211"/>
                <a:gridCol w="6483738"/>
                <a:gridCol w="1506515"/>
                <a:gridCol w="1587562"/>
                <a:gridCol w="443374"/>
              </a:tblGrid>
              <a:tr h="1341611">
                <a:tc>
                  <a:txBody>
                    <a:bodyPr/>
                    <a:lstStyle/>
                    <a:p>
                      <a:pPr algn="l" fontAlgn="b"/>
                      <a:r>
                        <a:rPr lang="ca-ES" sz="1600" b="0" i="0" u="none" strike="noStrike" dirty="0">
                          <a:solidFill>
                            <a:srgbClr val="000000"/>
                          </a:solidFill>
                          <a:latin typeface="Arial"/>
                        </a:rPr>
                        <a:t> </a:t>
                      </a:r>
                    </a:p>
                  </a:txBody>
                  <a:tcPr marL="0" marR="0" marT="0" marB="0" anchor="b">
                    <a:lnL>
                      <a:noFill/>
                    </a:lnL>
                    <a:lnR>
                      <a:noFill/>
                    </a:lnR>
                    <a:lnT>
                      <a:noFill/>
                    </a:lnT>
                    <a:lnB>
                      <a:noFill/>
                    </a:lnB>
                    <a:solidFill>
                      <a:srgbClr val="FA6E00"/>
                    </a:solidFill>
                  </a:tcPr>
                </a:tc>
                <a:tc>
                  <a:txBody>
                    <a:bodyPr/>
                    <a:lstStyle/>
                    <a:p>
                      <a:pPr algn="l" fontAlgn="b"/>
                      <a:r>
                        <a:rPr lang="ca-ES" sz="1600" b="0" i="0" u="none" strike="noStrike" dirty="0">
                          <a:solidFill>
                            <a:srgbClr val="000000"/>
                          </a:solidFill>
                          <a:latin typeface="Arial"/>
                        </a:rPr>
                        <a:t> </a:t>
                      </a:r>
                    </a:p>
                  </a:txBody>
                  <a:tcPr marL="0" marR="0" marT="0" marB="0" anchor="b">
                    <a:lnL>
                      <a:noFill/>
                    </a:lnL>
                    <a:lnR>
                      <a:noFill/>
                    </a:lnR>
                    <a:lnT>
                      <a:noFill/>
                    </a:lnT>
                    <a:lnB>
                      <a:noFill/>
                    </a:lnB>
                    <a:solidFill>
                      <a:srgbClr val="FA6E00"/>
                    </a:solidFill>
                  </a:tcPr>
                </a:tc>
                <a:tc>
                  <a:txBody>
                    <a:bodyPr/>
                    <a:lstStyle/>
                    <a:p>
                      <a:pPr algn="r" rtl="0" fontAlgn="ctr"/>
                      <a:r>
                        <a:rPr lang="ca-ES" sz="1600" b="1" i="0" u="none" strike="noStrike">
                          <a:solidFill>
                            <a:srgbClr val="000000"/>
                          </a:solidFill>
                          <a:latin typeface="Arial"/>
                        </a:rPr>
                        <a:t>Pressupost</a:t>
                      </a:r>
                      <a:br>
                        <a:rPr lang="ca-ES" sz="1600" b="1" i="0" u="none" strike="noStrike">
                          <a:solidFill>
                            <a:srgbClr val="000000"/>
                          </a:solidFill>
                          <a:latin typeface="Arial"/>
                        </a:rPr>
                      </a:br>
                      <a:r>
                        <a:rPr lang="ca-ES" sz="1600" b="1" i="0" u="none" strike="noStrike">
                          <a:solidFill>
                            <a:srgbClr val="000000"/>
                          </a:solidFill>
                          <a:latin typeface="Arial"/>
                        </a:rPr>
                        <a:t>2014</a:t>
                      </a:r>
                    </a:p>
                  </a:txBody>
                  <a:tcPr marL="0" marR="85725" marT="0" marB="0" anchor="ctr">
                    <a:lnL>
                      <a:noFill/>
                    </a:lnL>
                    <a:lnR>
                      <a:noFill/>
                    </a:lnR>
                    <a:lnT>
                      <a:noFill/>
                    </a:lnT>
                    <a:lnB>
                      <a:noFill/>
                    </a:lnB>
                    <a:solidFill>
                      <a:srgbClr val="FA6E00"/>
                    </a:solidFill>
                  </a:tcPr>
                </a:tc>
                <a:tc>
                  <a:txBody>
                    <a:bodyPr/>
                    <a:lstStyle/>
                    <a:p>
                      <a:pPr algn="r" rtl="0" fontAlgn="ctr"/>
                      <a:r>
                        <a:rPr lang="ca-ES" sz="1600" b="1" i="0" u="none" strike="noStrike" dirty="0">
                          <a:solidFill>
                            <a:srgbClr val="000000"/>
                          </a:solidFill>
                          <a:latin typeface="Arial"/>
                        </a:rPr>
                        <a:t>Estimació impacte anualitat completa</a:t>
                      </a:r>
                    </a:p>
                  </a:txBody>
                  <a:tcPr marL="0" marR="85725" marT="0" marB="0" anchor="ctr">
                    <a:lnL>
                      <a:noFill/>
                    </a:lnL>
                    <a:lnR>
                      <a:noFill/>
                    </a:lnR>
                    <a:lnT>
                      <a:noFill/>
                    </a:lnT>
                    <a:lnB>
                      <a:noFill/>
                    </a:lnB>
                    <a:solidFill>
                      <a:srgbClr val="FA6E00"/>
                    </a:solidFill>
                  </a:tcPr>
                </a:tc>
                <a:tc>
                  <a:txBody>
                    <a:bodyPr/>
                    <a:lstStyle/>
                    <a:p>
                      <a:pPr algn="l" fontAlgn="b"/>
                      <a:r>
                        <a:rPr lang="ca-ES" sz="1600" b="0" i="0" u="none" strike="noStrike">
                          <a:solidFill>
                            <a:srgbClr val="000000"/>
                          </a:solidFill>
                          <a:latin typeface="Arial"/>
                        </a:rPr>
                        <a:t> </a:t>
                      </a:r>
                    </a:p>
                  </a:txBody>
                  <a:tcPr marL="0" marR="0" marT="0" marB="0" anchor="b">
                    <a:lnL>
                      <a:noFill/>
                    </a:lnL>
                    <a:lnR>
                      <a:noFill/>
                    </a:lnR>
                    <a:lnT>
                      <a:noFill/>
                    </a:lnT>
                    <a:lnB>
                      <a:noFill/>
                    </a:lnB>
                    <a:solidFill>
                      <a:srgbClr val="FA6E00"/>
                    </a:solidFill>
                  </a:tcPr>
                </a:tc>
              </a:tr>
              <a:tr h="383317">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a:solidFill>
                            <a:srgbClr val="000000"/>
                          </a:solidFill>
                          <a:latin typeface="Arial"/>
                        </a:rPr>
                        <a:t>Modificacions de taxes</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17,6</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18,4</a:t>
                      </a:r>
                    </a:p>
                  </a:txBody>
                  <a:tcPr marL="0" marR="0" marT="0" marB="0" anchor="ctr">
                    <a:lnL>
                      <a:noFill/>
                    </a:lnL>
                    <a:lnR>
                      <a:noFill/>
                    </a:lnR>
                    <a:lnT>
                      <a:noFill/>
                    </a:lnT>
                    <a:lnB>
                      <a:noFill/>
                    </a:lnB>
                  </a:tcPr>
                </a:tc>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r>
              <a:tr h="383317">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a:solidFill>
                            <a:srgbClr val="000000"/>
                          </a:solidFill>
                          <a:latin typeface="Arial"/>
                        </a:rPr>
                        <a:t>Taxes noves</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7,1</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7,7</a:t>
                      </a:r>
                    </a:p>
                  </a:txBody>
                  <a:tcPr marL="0" marR="0" marT="0" marB="0" anchor="ctr">
                    <a:lnL>
                      <a:noFill/>
                    </a:lnL>
                    <a:lnR>
                      <a:noFill/>
                    </a:lnR>
                    <a:lnT>
                      <a:noFill/>
                    </a:lnT>
                    <a:lnB>
                      <a:noFill/>
                    </a:lnB>
                  </a:tcPr>
                </a:tc>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r>
              <a:tr h="383317">
                <a:tc>
                  <a:txBody>
                    <a:bodyPr/>
                    <a:lstStyle/>
                    <a:p>
                      <a:pPr algn="l" fontAlgn="ctr"/>
                      <a:r>
                        <a:rPr lang="ca-ES" sz="1600" b="1" i="0" u="none" strike="noStrike">
                          <a:solidFill>
                            <a:srgbClr val="000000"/>
                          </a:solidFill>
                          <a:latin typeface="Arial"/>
                        </a:rPr>
                        <a:t> </a:t>
                      </a:r>
                    </a:p>
                  </a:txBody>
                  <a:tcPr marL="0" marR="0" marT="0" marB="0" anchor="ctr">
                    <a:lnL>
                      <a:noFill/>
                    </a:lnL>
                    <a:lnR>
                      <a:noFill/>
                    </a:lnR>
                    <a:lnT>
                      <a:noFill/>
                    </a:lnT>
                    <a:lnB>
                      <a:noFill/>
                    </a:lnB>
                    <a:solidFill>
                      <a:srgbClr val="D8D8D8"/>
                    </a:solidFill>
                  </a:tcPr>
                </a:tc>
                <a:tc>
                  <a:txBody>
                    <a:bodyPr/>
                    <a:lstStyle/>
                    <a:p>
                      <a:pPr algn="l" fontAlgn="ctr"/>
                      <a:r>
                        <a:rPr lang="ca-ES" sz="1600" b="1" i="0" u="none" strike="noStrike">
                          <a:solidFill>
                            <a:srgbClr val="000000"/>
                          </a:solidFill>
                          <a:latin typeface="Arial"/>
                        </a:rPr>
                        <a:t>Taxes recaptades per la Generalitat</a:t>
                      </a:r>
                    </a:p>
                  </a:txBody>
                  <a:tcPr marL="0" marR="0" marT="0" marB="0" anchor="ctr">
                    <a:lnL>
                      <a:noFill/>
                    </a:lnL>
                    <a:lnR>
                      <a:noFill/>
                    </a:lnR>
                    <a:lnT>
                      <a:noFill/>
                    </a:lnT>
                    <a:lnB>
                      <a:noFill/>
                    </a:lnB>
                    <a:solidFill>
                      <a:srgbClr val="D8D8D8"/>
                    </a:solidFill>
                  </a:tcPr>
                </a:tc>
                <a:tc>
                  <a:txBody>
                    <a:bodyPr/>
                    <a:lstStyle/>
                    <a:p>
                      <a:pPr algn="r" fontAlgn="ctr"/>
                      <a:r>
                        <a:rPr lang="ca-ES" sz="1600" b="1" i="0" u="none" strike="noStrike">
                          <a:solidFill>
                            <a:srgbClr val="000000"/>
                          </a:solidFill>
                          <a:latin typeface="Arial"/>
                        </a:rPr>
                        <a:t>24,7</a:t>
                      </a:r>
                    </a:p>
                  </a:txBody>
                  <a:tcPr marL="0" marR="0" marT="0" marB="0" anchor="ctr">
                    <a:lnL>
                      <a:noFill/>
                    </a:lnL>
                    <a:lnR>
                      <a:noFill/>
                    </a:lnR>
                    <a:lnT>
                      <a:noFill/>
                    </a:lnT>
                    <a:lnB>
                      <a:noFill/>
                    </a:lnB>
                    <a:solidFill>
                      <a:srgbClr val="D8D8D8"/>
                    </a:solidFill>
                  </a:tcPr>
                </a:tc>
                <a:tc>
                  <a:txBody>
                    <a:bodyPr/>
                    <a:lstStyle/>
                    <a:p>
                      <a:pPr algn="r" fontAlgn="ctr"/>
                      <a:r>
                        <a:rPr lang="ca-ES" sz="1600" b="1" i="0" u="none" strike="noStrike">
                          <a:solidFill>
                            <a:srgbClr val="000000"/>
                          </a:solidFill>
                          <a:latin typeface="Arial"/>
                        </a:rPr>
                        <a:t>26,2</a:t>
                      </a:r>
                    </a:p>
                  </a:txBody>
                  <a:tcPr marL="0" marR="0" marT="0" marB="0" anchor="ctr">
                    <a:lnL>
                      <a:noFill/>
                    </a:lnL>
                    <a:lnR>
                      <a:noFill/>
                    </a:lnR>
                    <a:lnT>
                      <a:noFill/>
                    </a:lnT>
                    <a:lnB>
                      <a:noFill/>
                    </a:lnB>
                    <a:solidFill>
                      <a:srgbClr val="D8D8D8"/>
                    </a:solidFill>
                  </a:tcPr>
                </a:tc>
                <a:tc>
                  <a:txBody>
                    <a:bodyPr/>
                    <a:lstStyle/>
                    <a:p>
                      <a:pPr algn="l" fontAlgn="b"/>
                      <a:r>
                        <a:rPr lang="ca-ES" sz="1600" b="1" i="0" u="none" strike="noStrike">
                          <a:solidFill>
                            <a:srgbClr val="000000"/>
                          </a:solidFill>
                          <a:latin typeface="Arial"/>
                        </a:rPr>
                        <a:t> </a:t>
                      </a:r>
                    </a:p>
                  </a:txBody>
                  <a:tcPr marL="0" marR="0" marT="0" marB="0" anchor="b">
                    <a:lnL>
                      <a:noFill/>
                    </a:lnL>
                    <a:lnR>
                      <a:noFill/>
                    </a:lnR>
                    <a:lnT>
                      <a:noFill/>
                    </a:lnT>
                    <a:lnB>
                      <a:noFill/>
                    </a:lnB>
                    <a:solidFill>
                      <a:srgbClr val="D8D8D8"/>
                    </a:solidFill>
                  </a:tcPr>
                </a:tc>
              </a:tr>
              <a:tr h="383317">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dirty="0">
                          <a:solidFill>
                            <a:srgbClr val="000000"/>
                          </a:solidFill>
                          <a:latin typeface="Arial"/>
                        </a:rPr>
                        <a:t>Taxes recaptades per l'Agència Catalana de l'Aigua</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4,4</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6,4</a:t>
                      </a:r>
                    </a:p>
                  </a:txBody>
                  <a:tcPr marL="0" marR="0" marT="0" marB="0" anchor="ctr">
                    <a:lnL>
                      <a:noFill/>
                    </a:lnL>
                    <a:lnR>
                      <a:noFill/>
                    </a:lnR>
                    <a:lnT>
                      <a:noFill/>
                    </a:lnT>
                    <a:lnB>
                      <a:noFill/>
                    </a:lnB>
                  </a:tcPr>
                </a:tc>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r>
              <a:tr h="383317">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a:solidFill>
                            <a:srgbClr val="000000"/>
                          </a:solidFill>
                          <a:latin typeface="Arial"/>
                        </a:rPr>
                        <a:t>Taxes recaptades per l'Agència de Residus de Catalunya </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14,6</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19,3</a:t>
                      </a:r>
                    </a:p>
                  </a:txBody>
                  <a:tcPr marL="0" marR="0" marT="0" marB="0" anchor="ctr">
                    <a:lnL>
                      <a:noFill/>
                    </a:lnL>
                    <a:lnR>
                      <a:noFill/>
                    </a:lnR>
                    <a:lnT>
                      <a:noFill/>
                    </a:lnT>
                    <a:lnB>
                      <a:noFill/>
                    </a:lnB>
                  </a:tcPr>
                </a:tc>
                <a:tc>
                  <a:txBody>
                    <a:bodyPr/>
                    <a:lstStyle/>
                    <a:p>
                      <a:pPr algn="l" fontAlgn="b"/>
                      <a:endParaRPr lang="ca-ES" sz="1600" b="0" i="0" u="none" strike="noStrike">
                        <a:solidFill>
                          <a:srgbClr val="000000"/>
                        </a:solidFill>
                        <a:latin typeface="Arial"/>
                      </a:endParaRPr>
                    </a:p>
                  </a:txBody>
                  <a:tcPr marL="0" marR="0" marT="0" marB="0" anchor="b">
                    <a:lnL>
                      <a:noFill/>
                    </a:lnL>
                    <a:lnR>
                      <a:noFill/>
                    </a:lnR>
                    <a:lnT>
                      <a:noFill/>
                    </a:lnT>
                    <a:lnB>
                      <a:noFill/>
                    </a:lnB>
                  </a:tcPr>
                </a:tc>
              </a:tr>
              <a:tr h="383317">
                <a:tc>
                  <a:txBody>
                    <a:bodyPr/>
                    <a:lstStyle/>
                    <a:p>
                      <a:pPr algn="l" fontAlgn="ctr"/>
                      <a:r>
                        <a:rPr lang="ca-ES" sz="1600" b="1" i="0" u="none" strike="noStrike">
                          <a:solidFill>
                            <a:srgbClr val="FFFFFF"/>
                          </a:solidFill>
                          <a:latin typeface="Arial"/>
                        </a:rPr>
                        <a:t> </a:t>
                      </a:r>
                    </a:p>
                  </a:txBody>
                  <a:tcPr marL="0" marR="0" marT="0" marB="0" anchor="ctr">
                    <a:lnL>
                      <a:noFill/>
                    </a:lnL>
                    <a:lnR>
                      <a:noFill/>
                    </a:lnR>
                    <a:lnT>
                      <a:noFill/>
                    </a:lnT>
                    <a:lnB>
                      <a:noFill/>
                    </a:lnB>
                    <a:solidFill>
                      <a:srgbClr val="7F7F7F"/>
                    </a:solidFill>
                  </a:tcPr>
                </a:tc>
                <a:tc>
                  <a:txBody>
                    <a:bodyPr/>
                    <a:lstStyle/>
                    <a:p>
                      <a:pPr algn="l" fontAlgn="ctr"/>
                      <a:r>
                        <a:rPr lang="ca-ES" sz="1600" b="1" i="0" u="none" strike="noStrike">
                          <a:solidFill>
                            <a:srgbClr val="FFFFFF"/>
                          </a:solidFill>
                          <a:latin typeface="Arial"/>
                        </a:rPr>
                        <a:t>Total previsió recaptació per noves taxes i modificacions</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a:solidFill>
                            <a:srgbClr val="FFFFFF"/>
                          </a:solidFill>
                          <a:latin typeface="Arial"/>
                        </a:rPr>
                        <a:t>43,7</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a:solidFill>
                            <a:srgbClr val="FFFFFF"/>
                          </a:solidFill>
                          <a:latin typeface="Arial"/>
                        </a:rPr>
                        <a:t>51,9</a:t>
                      </a:r>
                    </a:p>
                  </a:txBody>
                  <a:tcPr marL="0" marR="0" marT="0" marB="0" anchor="ctr">
                    <a:lnL>
                      <a:noFill/>
                    </a:lnL>
                    <a:lnR>
                      <a:noFill/>
                    </a:lnR>
                    <a:lnT>
                      <a:noFill/>
                    </a:lnT>
                    <a:lnB>
                      <a:noFill/>
                    </a:lnB>
                    <a:solidFill>
                      <a:srgbClr val="7F7F7F"/>
                    </a:solidFill>
                  </a:tcPr>
                </a:tc>
                <a:tc>
                  <a:txBody>
                    <a:bodyPr/>
                    <a:lstStyle/>
                    <a:p>
                      <a:pPr algn="l" fontAlgn="b"/>
                      <a:r>
                        <a:rPr lang="ca-ES" sz="1600" b="1" i="0" u="none" strike="noStrike" dirty="0">
                          <a:solidFill>
                            <a:srgbClr val="FFFFFF"/>
                          </a:solidFill>
                          <a:latin typeface="Arial"/>
                        </a:rPr>
                        <a:t> </a:t>
                      </a:r>
                    </a:p>
                  </a:txBody>
                  <a:tcPr marL="0" marR="0" marT="0" marB="0" anchor="b">
                    <a:lnL>
                      <a:noFill/>
                    </a:lnL>
                    <a:lnR>
                      <a:noFill/>
                    </a:lnR>
                    <a:lnT>
                      <a:noFill/>
                    </a:lnT>
                    <a:lnB>
                      <a:noFill/>
                    </a:lnB>
                    <a:solidFill>
                      <a:srgbClr val="7F7F7F"/>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8128" y="1044328"/>
            <a:ext cx="10045116" cy="1188132"/>
          </a:xfrm>
        </p:spPr>
        <p:txBody>
          <a:bodyPr/>
          <a:lstStyle/>
          <a:p>
            <a:pPr algn="l"/>
            <a:r>
              <a:rPr lang="ca-ES" sz="2800" b="1" dirty="0" smtClean="0">
                <a:solidFill>
                  <a:schemeClr val="tx1"/>
                </a:solidFill>
              </a:rPr>
              <a:t>Evolució dels ingressos finalistes procedents de l’Estat</a:t>
            </a:r>
            <a:endParaRPr lang="ca-ES" sz="2800" b="1" dirty="0">
              <a:solidFill>
                <a:schemeClr val="tx1"/>
              </a:solidFill>
            </a:endParaRPr>
          </a:p>
        </p:txBody>
      </p:sp>
      <p:sp>
        <p:nvSpPr>
          <p:cNvPr id="4"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graphicFrame>
        <p:nvGraphicFramePr>
          <p:cNvPr id="7" name="6 Tabla"/>
          <p:cNvGraphicFramePr>
            <a:graphicFrameLocks noGrp="1"/>
          </p:cNvGraphicFramePr>
          <p:nvPr/>
        </p:nvGraphicFramePr>
        <p:xfrm>
          <a:off x="-2" y="2376477"/>
          <a:ext cx="10693402" cy="3357792"/>
        </p:xfrm>
        <a:graphic>
          <a:graphicData uri="http://schemas.openxmlformats.org/drawingml/2006/table">
            <a:tbl>
              <a:tblPr/>
              <a:tblGrid>
                <a:gridCol w="205338"/>
                <a:gridCol w="3711891"/>
                <a:gridCol w="1069433"/>
                <a:gridCol w="1080120"/>
                <a:gridCol w="972108"/>
                <a:gridCol w="1008112"/>
                <a:gridCol w="1080120"/>
                <a:gridCol w="760719"/>
                <a:gridCol w="568631"/>
                <a:gridCol w="236930"/>
              </a:tblGrid>
              <a:tr h="279150">
                <a:tc>
                  <a:txBody>
                    <a:bodyPr/>
                    <a:lstStyle/>
                    <a:p>
                      <a:pPr algn="l" fontAlgn="b"/>
                      <a:r>
                        <a:rPr lang="ca-ES" sz="1400" b="0" i="0" u="none" strike="noStrike" dirty="0">
                          <a:solidFill>
                            <a:srgbClr val="000000"/>
                          </a:solidFill>
                          <a:latin typeface="Arial"/>
                        </a:rPr>
                        <a:t> </a:t>
                      </a:r>
                    </a:p>
                  </a:txBody>
                  <a:tcPr marL="0" marR="0" marT="0" marB="0" anchor="b">
                    <a:lnL>
                      <a:noFill/>
                    </a:lnL>
                    <a:lnR>
                      <a:noFill/>
                    </a:lnR>
                    <a:lnT>
                      <a:noFill/>
                    </a:lnT>
                    <a:lnB>
                      <a:noFill/>
                    </a:lnB>
                    <a:solidFill>
                      <a:srgbClr val="FA6E00"/>
                    </a:solidFill>
                  </a:tcPr>
                </a:tc>
                <a:tc>
                  <a:txBody>
                    <a:bodyPr/>
                    <a:lstStyle/>
                    <a:p>
                      <a:pPr algn="l" fontAlgn="b"/>
                      <a:r>
                        <a:rPr lang="ca-ES" sz="1400" b="0" i="0" u="none" strike="noStrike" dirty="0">
                          <a:solidFill>
                            <a:srgbClr val="000000"/>
                          </a:solidFill>
                          <a:latin typeface="Arial"/>
                        </a:rPr>
                        <a:t> </a:t>
                      </a:r>
                    </a:p>
                  </a:txBody>
                  <a:tcPr marL="0" marR="0" marT="0" marB="0" anchor="b">
                    <a:lnL>
                      <a:noFill/>
                    </a:lnL>
                    <a:lnR>
                      <a:noFill/>
                    </a:lnR>
                    <a:lnT>
                      <a:noFill/>
                    </a:lnT>
                    <a:lnB>
                      <a:noFill/>
                    </a:lnB>
                    <a:solidFill>
                      <a:srgbClr val="FA6E00"/>
                    </a:solidFill>
                  </a:tcPr>
                </a:tc>
                <a:tc>
                  <a:txBody>
                    <a:bodyPr/>
                    <a:lstStyle/>
                    <a:p>
                      <a:pPr algn="r" fontAlgn="ctr"/>
                      <a:r>
                        <a:rPr lang="ca-ES" sz="1400" b="1" i="0" u="none" strike="noStrike" dirty="0">
                          <a:solidFill>
                            <a:srgbClr val="000000"/>
                          </a:solidFill>
                          <a:latin typeface="Arial"/>
                        </a:rPr>
                        <a:t>Liquidació </a:t>
                      </a:r>
                    </a:p>
                  </a:txBody>
                  <a:tcPr marL="0" marR="0" marT="0" marB="0" anchor="ctr">
                    <a:lnL>
                      <a:noFill/>
                    </a:lnL>
                    <a:lnR>
                      <a:noFill/>
                    </a:lnR>
                    <a:lnT>
                      <a:noFill/>
                    </a:lnT>
                    <a:lnB>
                      <a:noFill/>
                    </a:lnB>
                    <a:solidFill>
                      <a:srgbClr val="FA6E00"/>
                    </a:solidFill>
                  </a:tcPr>
                </a:tc>
                <a:tc>
                  <a:txBody>
                    <a:bodyPr/>
                    <a:lstStyle/>
                    <a:p>
                      <a:pPr algn="r" fontAlgn="ctr"/>
                      <a:r>
                        <a:rPr lang="ca-ES" sz="1400" b="1" i="0" u="none" strike="noStrike" dirty="0">
                          <a:solidFill>
                            <a:srgbClr val="000000"/>
                          </a:solidFill>
                          <a:latin typeface="Arial"/>
                        </a:rPr>
                        <a:t>Liquidació </a:t>
                      </a:r>
                    </a:p>
                  </a:txBody>
                  <a:tcPr marL="0" marR="0" marT="0" marB="0" anchor="ctr">
                    <a:lnL>
                      <a:noFill/>
                    </a:lnL>
                    <a:lnR>
                      <a:noFill/>
                    </a:lnR>
                    <a:lnT>
                      <a:noFill/>
                    </a:lnT>
                    <a:lnB>
                      <a:noFill/>
                    </a:lnB>
                    <a:solidFill>
                      <a:srgbClr val="FA6E00"/>
                    </a:solidFill>
                  </a:tcPr>
                </a:tc>
                <a:tc>
                  <a:txBody>
                    <a:bodyPr/>
                    <a:lstStyle/>
                    <a:p>
                      <a:pPr algn="r" fontAlgn="ctr"/>
                      <a:r>
                        <a:rPr lang="ca-ES" sz="1400" b="1" i="0" u="none" strike="noStrike">
                          <a:solidFill>
                            <a:srgbClr val="000000"/>
                          </a:solidFill>
                          <a:latin typeface="Arial"/>
                        </a:rPr>
                        <a:t>Liquidació </a:t>
                      </a:r>
                    </a:p>
                  </a:txBody>
                  <a:tcPr marL="0" marR="0" marT="0" marB="0" anchor="ctr">
                    <a:lnL>
                      <a:noFill/>
                    </a:lnL>
                    <a:lnR>
                      <a:noFill/>
                    </a:lnR>
                    <a:lnT>
                      <a:noFill/>
                    </a:lnT>
                    <a:lnB>
                      <a:noFill/>
                    </a:lnB>
                    <a:solidFill>
                      <a:srgbClr val="FA6E00"/>
                    </a:solidFill>
                  </a:tcPr>
                </a:tc>
                <a:tc>
                  <a:txBody>
                    <a:bodyPr/>
                    <a:lstStyle/>
                    <a:p>
                      <a:pPr algn="r" fontAlgn="ctr"/>
                      <a:r>
                        <a:rPr lang="ca-ES" sz="1400" b="1" i="0" u="none" strike="noStrike">
                          <a:solidFill>
                            <a:srgbClr val="000000"/>
                          </a:solidFill>
                          <a:latin typeface="Arial"/>
                        </a:rPr>
                        <a:t>Previsió</a:t>
                      </a:r>
                    </a:p>
                  </a:txBody>
                  <a:tcPr marL="0" marR="0" marT="0" marB="0" anchor="ctr">
                    <a:lnL>
                      <a:noFill/>
                    </a:lnL>
                    <a:lnR>
                      <a:noFill/>
                    </a:lnR>
                    <a:lnT>
                      <a:noFill/>
                    </a:lnT>
                    <a:lnB>
                      <a:noFill/>
                    </a:lnB>
                    <a:solidFill>
                      <a:srgbClr val="FA6E00"/>
                    </a:solidFill>
                  </a:tcPr>
                </a:tc>
                <a:tc>
                  <a:txBody>
                    <a:bodyPr/>
                    <a:lstStyle/>
                    <a:p>
                      <a:pPr algn="r" fontAlgn="ctr"/>
                      <a:r>
                        <a:rPr lang="ca-ES" sz="1400" b="1" i="0" u="none" strike="noStrike">
                          <a:solidFill>
                            <a:srgbClr val="000000"/>
                          </a:solidFill>
                          <a:latin typeface="Arial"/>
                        </a:rPr>
                        <a:t>Pressupost</a:t>
                      </a:r>
                    </a:p>
                  </a:txBody>
                  <a:tcPr marL="0" marR="0" marT="0" marB="0" anchor="ctr">
                    <a:lnL>
                      <a:noFill/>
                    </a:lnL>
                    <a:lnR>
                      <a:noFill/>
                    </a:lnR>
                    <a:lnT>
                      <a:noFill/>
                    </a:lnT>
                    <a:lnB>
                      <a:noFill/>
                    </a:lnB>
                    <a:solidFill>
                      <a:srgbClr val="FA6E00"/>
                    </a:solidFill>
                  </a:tcPr>
                </a:tc>
                <a:tc gridSpan="2">
                  <a:txBody>
                    <a:bodyPr/>
                    <a:lstStyle/>
                    <a:p>
                      <a:pPr algn="ctr" fontAlgn="ctr"/>
                      <a:r>
                        <a:rPr lang="ca-ES" sz="1400" b="1" i="0" u="none" strike="noStrike">
                          <a:solidFill>
                            <a:srgbClr val="000000"/>
                          </a:solidFill>
                          <a:latin typeface="Arial"/>
                        </a:rPr>
                        <a:t>Var. 14/10</a:t>
                      </a:r>
                    </a:p>
                  </a:txBody>
                  <a:tcPr marL="0" marR="0" marT="0" marB="0" anchor="ctr">
                    <a:lnL>
                      <a:noFill/>
                    </a:lnL>
                    <a:lnR>
                      <a:noFill/>
                    </a:lnR>
                    <a:lnT>
                      <a:noFill/>
                    </a:lnT>
                    <a:lnB>
                      <a:noFill/>
                    </a:lnB>
                    <a:solidFill>
                      <a:srgbClr val="FA6E00"/>
                    </a:solidFill>
                  </a:tcPr>
                </a:tc>
                <a:tc hMerge="1">
                  <a:txBody>
                    <a:bodyPr/>
                    <a:lstStyle/>
                    <a:p>
                      <a:endParaRPr lang="ca-ES"/>
                    </a:p>
                  </a:txBody>
                  <a:tcPr/>
                </a:tc>
                <a:tc>
                  <a:txBody>
                    <a:bodyPr/>
                    <a:lstStyle/>
                    <a:p>
                      <a:pPr algn="l" fontAlgn="b"/>
                      <a:r>
                        <a:rPr lang="ca-ES" sz="1400" b="0" i="0" u="none" strike="noStrike">
                          <a:solidFill>
                            <a:srgbClr val="000000"/>
                          </a:solidFill>
                          <a:latin typeface="Arial"/>
                        </a:rPr>
                        <a:t> </a:t>
                      </a:r>
                    </a:p>
                  </a:txBody>
                  <a:tcPr marL="0" marR="0" marT="0" marB="0" anchor="b">
                    <a:lnL>
                      <a:noFill/>
                    </a:lnL>
                    <a:lnR>
                      <a:noFill/>
                    </a:lnR>
                    <a:lnT>
                      <a:noFill/>
                    </a:lnT>
                    <a:lnB>
                      <a:noFill/>
                    </a:lnB>
                    <a:solidFill>
                      <a:srgbClr val="FA6E00"/>
                    </a:solidFill>
                  </a:tcPr>
                </a:tc>
              </a:tr>
              <a:tr h="279150">
                <a:tc>
                  <a:txBody>
                    <a:bodyPr/>
                    <a:lstStyle/>
                    <a:p>
                      <a:pPr algn="l" fontAlgn="ctr"/>
                      <a:r>
                        <a:rPr lang="ca-ES" sz="1400" b="1" i="0" u="none" strike="noStrike">
                          <a:solidFill>
                            <a:srgbClr val="000000"/>
                          </a:solidFill>
                          <a:latin typeface="Arial"/>
                        </a:rPr>
                        <a:t> </a:t>
                      </a:r>
                    </a:p>
                  </a:txBody>
                  <a:tcPr marL="0" marR="0" marT="0" marB="0" anchor="ctr">
                    <a:lnL>
                      <a:noFill/>
                    </a:lnL>
                    <a:lnR>
                      <a:noFill/>
                    </a:lnR>
                    <a:lnT>
                      <a:noFill/>
                    </a:lnT>
                    <a:lnB w="6350" cap="flat" cmpd="sng" algn="ctr">
                      <a:solidFill>
                        <a:srgbClr val="95B3D7"/>
                      </a:solidFill>
                      <a:prstDash val="solid"/>
                      <a:round/>
                      <a:headEnd type="none" w="med" len="med"/>
                      <a:tailEnd type="none" w="med" len="med"/>
                    </a:lnB>
                    <a:solidFill>
                      <a:srgbClr val="FA6E00"/>
                    </a:solidFill>
                  </a:tcPr>
                </a:tc>
                <a:tc>
                  <a:txBody>
                    <a:bodyPr/>
                    <a:lstStyle/>
                    <a:p>
                      <a:pPr algn="l" fontAlgn="ctr"/>
                      <a:r>
                        <a:rPr lang="ca-ES" sz="1400" b="1" i="0" u="none" strike="noStrike">
                          <a:solidFill>
                            <a:srgbClr val="000000"/>
                          </a:solidFill>
                          <a:latin typeface="Arial"/>
                        </a:rPr>
                        <a:t> </a:t>
                      </a:r>
                    </a:p>
                  </a:txBody>
                  <a:tcPr marL="0" marR="0" marT="0" marB="0" anchor="ctr">
                    <a:lnL>
                      <a:noFill/>
                    </a:lnL>
                    <a:lnR>
                      <a:noFill/>
                    </a:lnR>
                    <a:lnT>
                      <a:noFill/>
                    </a:lnT>
                    <a:lnB w="6350" cap="flat" cmpd="sng" algn="ctr">
                      <a:solidFill>
                        <a:srgbClr val="95B3D7"/>
                      </a:solidFill>
                      <a:prstDash val="solid"/>
                      <a:round/>
                      <a:headEnd type="none" w="med" len="med"/>
                      <a:tailEnd type="none" w="med" len="med"/>
                    </a:lnB>
                    <a:solidFill>
                      <a:srgbClr val="FA6E00"/>
                    </a:solidFill>
                  </a:tcPr>
                </a:tc>
                <a:tc>
                  <a:txBody>
                    <a:bodyPr/>
                    <a:lstStyle/>
                    <a:p>
                      <a:pPr algn="r" fontAlgn="ctr"/>
                      <a:r>
                        <a:rPr lang="ca-ES" sz="1400" b="1" i="0" u="none" strike="noStrike">
                          <a:solidFill>
                            <a:srgbClr val="000000"/>
                          </a:solidFill>
                          <a:latin typeface="Arial"/>
                        </a:rPr>
                        <a:t>2010</a:t>
                      </a:r>
                    </a:p>
                  </a:txBody>
                  <a:tcPr marL="0" marR="0" marT="0" marB="0" anchor="ctr">
                    <a:lnL>
                      <a:noFill/>
                    </a:lnL>
                    <a:lnR>
                      <a:noFill/>
                    </a:lnR>
                    <a:lnT>
                      <a:noFill/>
                    </a:lnT>
                    <a:lnB w="6350" cap="flat" cmpd="sng" algn="ctr">
                      <a:solidFill>
                        <a:srgbClr val="95B3D7"/>
                      </a:solidFill>
                      <a:prstDash val="solid"/>
                      <a:round/>
                      <a:headEnd type="none" w="med" len="med"/>
                      <a:tailEnd type="none" w="med" len="med"/>
                    </a:lnB>
                    <a:solidFill>
                      <a:srgbClr val="FA6E00"/>
                    </a:solidFill>
                  </a:tcPr>
                </a:tc>
                <a:tc>
                  <a:txBody>
                    <a:bodyPr/>
                    <a:lstStyle/>
                    <a:p>
                      <a:pPr algn="r" fontAlgn="ctr"/>
                      <a:r>
                        <a:rPr lang="ca-ES" sz="1400" b="1" i="0" u="none" strike="noStrike" dirty="0">
                          <a:solidFill>
                            <a:srgbClr val="000000"/>
                          </a:solidFill>
                          <a:latin typeface="Arial"/>
                        </a:rPr>
                        <a:t>2011</a:t>
                      </a:r>
                    </a:p>
                  </a:txBody>
                  <a:tcPr marL="0" marR="0" marT="0" marB="0" anchor="ctr">
                    <a:lnL>
                      <a:noFill/>
                    </a:lnL>
                    <a:lnR>
                      <a:noFill/>
                    </a:lnR>
                    <a:lnT>
                      <a:noFill/>
                    </a:lnT>
                    <a:lnB w="6350" cap="flat" cmpd="sng" algn="ctr">
                      <a:solidFill>
                        <a:srgbClr val="95B3D7"/>
                      </a:solidFill>
                      <a:prstDash val="solid"/>
                      <a:round/>
                      <a:headEnd type="none" w="med" len="med"/>
                      <a:tailEnd type="none" w="med" len="med"/>
                    </a:lnB>
                    <a:solidFill>
                      <a:srgbClr val="FA6E00"/>
                    </a:solidFill>
                  </a:tcPr>
                </a:tc>
                <a:tc>
                  <a:txBody>
                    <a:bodyPr/>
                    <a:lstStyle/>
                    <a:p>
                      <a:pPr algn="r" fontAlgn="ctr"/>
                      <a:r>
                        <a:rPr lang="ca-ES" sz="1400" b="1" i="0" u="none" strike="noStrike" dirty="0">
                          <a:solidFill>
                            <a:srgbClr val="000000"/>
                          </a:solidFill>
                          <a:latin typeface="Arial"/>
                        </a:rPr>
                        <a:t>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solidFill>
                      <a:srgbClr val="FA6E00"/>
                    </a:solidFill>
                  </a:tcPr>
                </a:tc>
                <a:tc>
                  <a:txBody>
                    <a:bodyPr/>
                    <a:lstStyle/>
                    <a:p>
                      <a:pPr algn="r" fontAlgn="ctr"/>
                      <a:r>
                        <a:rPr lang="ca-ES" sz="1400" b="1" i="0" u="none" strike="noStrike" dirty="0">
                          <a:solidFill>
                            <a:srgbClr val="000000"/>
                          </a:solidFill>
                          <a:latin typeface="Arial"/>
                        </a:rPr>
                        <a:t>2013 </a:t>
                      </a:r>
                      <a:r>
                        <a:rPr lang="ca-ES" sz="1400" b="1" i="0" u="none" strike="noStrike" baseline="30000" dirty="0">
                          <a:solidFill>
                            <a:srgbClr val="000000"/>
                          </a:solidFill>
                          <a:latin typeface="Arial"/>
                        </a:rPr>
                        <a:t>(1)</a:t>
                      </a:r>
                      <a:endParaRPr lang="ca-ES" sz="1400" b="1" i="0" u="none" strike="noStrike" dirty="0">
                        <a:solidFill>
                          <a:srgbClr val="000000"/>
                        </a:solidFill>
                        <a:latin typeface="Arial"/>
                      </a:endParaRPr>
                    </a:p>
                  </a:txBody>
                  <a:tcPr marL="0" marR="0" marT="0" marB="0" anchor="ctr">
                    <a:lnL>
                      <a:noFill/>
                    </a:lnL>
                    <a:lnR>
                      <a:noFill/>
                    </a:lnR>
                    <a:lnT>
                      <a:noFill/>
                    </a:lnT>
                    <a:lnB w="6350" cap="flat" cmpd="sng" algn="ctr">
                      <a:solidFill>
                        <a:srgbClr val="95B3D7"/>
                      </a:solidFill>
                      <a:prstDash val="solid"/>
                      <a:round/>
                      <a:headEnd type="none" w="med" len="med"/>
                      <a:tailEnd type="none" w="med" len="med"/>
                    </a:lnB>
                    <a:solidFill>
                      <a:srgbClr val="FA6E00"/>
                    </a:solidFill>
                  </a:tcPr>
                </a:tc>
                <a:tc>
                  <a:txBody>
                    <a:bodyPr/>
                    <a:lstStyle/>
                    <a:p>
                      <a:pPr algn="r" fontAlgn="ctr"/>
                      <a:r>
                        <a:rPr lang="ca-ES" sz="1400" b="1" i="0" u="none" strike="noStrike" dirty="0">
                          <a:solidFill>
                            <a:srgbClr val="000000"/>
                          </a:solidFill>
                          <a:latin typeface="Arial"/>
                        </a:rPr>
                        <a:t>2014 </a:t>
                      </a:r>
                      <a:r>
                        <a:rPr lang="ca-ES" sz="1400" b="1" i="0" u="none" strike="noStrike" baseline="30000" dirty="0">
                          <a:solidFill>
                            <a:srgbClr val="000000"/>
                          </a:solidFill>
                          <a:latin typeface="Arial"/>
                        </a:rPr>
                        <a:t>(2)</a:t>
                      </a:r>
                      <a:endParaRPr lang="ca-ES" sz="1400" b="1" i="0" u="none" strike="noStrike" dirty="0">
                        <a:solidFill>
                          <a:srgbClr val="000000"/>
                        </a:solidFill>
                        <a:latin typeface="Arial"/>
                      </a:endParaRPr>
                    </a:p>
                  </a:txBody>
                  <a:tcPr marL="0" marR="0" marT="0" marB="0" anchor="ctr">
                    <a:lnL>
                      <a:noFill/>
                    </a:lnL>
                    <a:lnR>
                      <a:noFill/>
                    </a:lnR>
                    <a:lnT>
                      <a:noFill/>
                    </a:lnT>
                    <a:lnB w="6350" cap="flat" cmpd="sng" algn="ctr">
                      <a:solidFill>
                        <a:srgbClr val="95B3D7"/>
                      </a:solidFill>
                      <a:prstDash val="solid"/>
                      <a:round/>
                      <a:headEnd type="none" w="med" len="med"/>
                      <a:tailEnd type="none" w="med" len="med"/>
                    </a:lnB>
                    <a:solidFill>
                      <a:srgbClr val="FA6E00"/>
                    </a:solidFill>
                  </a:tcPr>
                </a:tc>
                <a:tc>
                  <a:txBody>
                    <a:bodyPr/>
                    <a:lstStyle/>
                    <a:p>
                      <a:pPr algn="r" fontAlgn="ctr"/>
                      <a:r>
                        <a:rPr lang="ca-ES" sz="1400" b="1" i="0" u="none" strike="noStrike" dirty="0">
                          <a:solidFill>
                            <a:srgbClr val="000000"/>
                          </a:solidFill>
                          <a:latin typeface="Arial"/>
                        </a:rPr>
                        <a:t>M€</a:t>
                      </a:r>
                    </a:p>
                  </a:txBody>
                  <a:tcPr marL="0" marR="0" marT="0" marB="0" anchor="ctr">
                    <a:lnL>
                      <a:noFill/>
                    </a:lnL>
                    <a:lnR>
                      <a:noFill/>
                    </a:lnR>
                    <a:lnT>
                      <a:noFill/>
                    </a:lnT>
                    <a:lnB>
                      <a:noFill/>
                    </a:lnB>
                    <a:solidFill>
                      <a:srgbClr val="FA6E00"/>
                    </a:solidFill>
                  </a:tcPr>
                </a:tc>
                <a:tc>
                  <a:txBody>
                    <a:bodyPr/>
                    <a:lstStyle/>
                    <a:p>
                      <a:pPr algn="r" fontAlgn="ctr"/>
                      <a:r>
                        <a:rPr lang="ca-ES" sz="1400" b="1" i="0" u="none" strike="noStrike">
                          <a:solidFill>
                            <a:srgbClr val="000000"/>
                          </a:solidFill>
                          <a:latin typeface="Arial"/>
                        </a:rPr>
                        <a:t>%</a:t>
                      </a:r>
                    </a:p>
                  </a:txBody>
                  <a:tcPr marL="0" marR="0" marT="0" marB="0" anchor="ctr">
                    <a:lnL>
                      <a:noFill/>
                    </a:lnL>
                    <a:lnR>
                      <a:noFill/>
                    </a:lnR>
                    <a:lnT>
                      <a:noFill/>
                    </a:lnT>
                    <a:lnB>
                      <a:noFill/>
                    </a:lnB>
                    <a:solidFill>
                      <a:srgbClr val="FA6E00"/>
                    </a:solidFill>
                  </a:tcPr>
                </a:tc>
                <a:tc>
                  <a:txBody>
                    <a:bodyPr/>
                    <a:lstStyle/>
                    <a:p>
                      <a:pPr algn="l" fontAlgn="b"/>
                      <a:r>
                        <a:rPr lang="ca-ES" sz="1400" b="0" i="0" u="none" strike="noStrike">
                          <a:solidFill>
                            <a:srgbClr val="000000"/>
                          </a:solidFill>
                          <a:latin typeface="Arial"/>
                        </a:rPr>
                        <a:t> </a:t>
                      </a:r>
                    </a:p>
                  </a:txBody>
                  <a:tcPr marL="0" marR="0" marT="0" marB="0" anchor="b">
                    <a:lnL>
                      <a:noFill/>
                    </a:lnL>
                    <a:lnR>
                      <a:noFill/>
                    </a:lnR>
                    <a:lnT>
                      <a:noFill/>
                    </a:lnT>
                    <a:lnB>
                      <a:noFill/>
                    </a:lnB>
                    <a:solidFill>
                      <a:srgbClr val="FA6E00"/>
                    </a:solidFill>
                  </a:tcPr>
                </a:tc>
              </a:tr>
              <a:tr h="237277">
                <a:tc>
                  <a:txBody>
                    <a:bodyPr/>
                    <a:lstStyle/>
                    <a:p>
                      <a:pPr algn="l" fontAlgn="b"/>
                      <a:endParaRPr lang="ca-ES" sz="1400" b="0" i="0" u="none" strike="noStrike">
                        <a:solidFill>
                          <a:srgbClr val="000000"/>
                        </a:solidFill>
                        <a:latin typeface="Arial"/>
                      </a:endParaRPr>
                    </a:p>
                  </a:txBody>
                  <a:tcPr marL="0"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37277">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fr-FR" sz="1400" b="0" i="0" u="none" strike="noStrike">
                          <a:solidFill>
                            <a:srgbClr val="000000"/>
                          </a:solidFill>
                          <a:latin typeface="Arial"/>
                        </a:rPr>
                        <a:t>Polítiques en l'àmbit de l'ocupació</a:t>
                      </a:r>
                    </a:p>
                  </a:txBody>
                  <a:tcPr marL="0" marR="0" marT="0" marB="0" anchor="b">
                    <a:lnL>
                      <a:noFill/>
                    </a:lnL>
                    <a:lnR>
                      <a:noFill/>
                    </a:lnR>
                    <a:lnT>
                      <a:noFill/>
                    </a:lnT>
                    <a:lnB>
                      <a:noFill/>
                    </a:lnB>
                  </a:tcPr>
                </a:tc>
                <a:tc>
                  <a:txBody>
                    <a:bodyPr/>
                    <a:lstStyle/>
                    <a:p>
                      <a:pPr algn="r" fontAlgn="ctr"/>
                      <a:r>
                        <a:rPr lang="ca-ES" sz="1400" b="0" i="0" u="none" strike="noStrike">
                          <a:solidFill>
                            <a:srgbClr val="000000"/>
                          </a:solidFill>
                          <a:latin typeface="Arial"/>
                        </a:rPr>
                        <a:t>423,6</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451,2</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189,9</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198,7</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193,7</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-229,9</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-54,3</a:t>
                      </a:r>
                    </a:p>
                  </a:txBody>
                  <a:tcPr marL="0" marR="0" marT="0" marB="0" anchor="ctr">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37277">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400" b="0" i="0" u="none" strike="noStrike">
                          <a:solidFill>
                            <a:srgbClr val="000000"/>
                          </a:solidFill>
                          <a:latin typeface="Arial"/>
                        </a:rPr>
                        <a:t>Atenció a la dependència i altres serveis socials</a:t>
                      </a:r>
                    </a:p>
                  </a:txBody>
                  <a:tcPr marL="0" marR="0" marT="0" marB="0" anchor="b">
                    <a:lnL>
                      <a:noFill/>
                    </a:lnL>
                    <a:lnR>
                      <a:noFill/>
                    </a:lnR>
                    <a:lnT>
                      <a:noFill/>
                    </a:lnT>
                    <a:lnB>
                      <a:noFill/>
                    </a:lnB>
                  </a:tcPr>
                </a:tc>
                <a:tc>
                  <a:txBody>
                    <a:bodyPr/>
                    <a:lstStyle/>
                    <a:p>
                      <a:pPr algn="r" fontAlgn="ctr"/>
                      <a:r>
                        <a:rPr lang="ca-ES" sz="1400" b="0" i="0" u="none" strike="noStrike">
                          <a:solidFill>
                            <a:srgbClr val="000000"/>
                          </a:solidFill>
                          <a:latin typeface="Arial"/>
                        </a:rPr>
                        <a:t>361,7</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261,4</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263,5</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203,5</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192,5</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-169,3</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-46,8</a:t>
                      </a:r>
                    </a:p>
                  </a:txBody>
                  <a:tcPr marL="0" marR="0" marT="0" marB="0" anchor="ctr">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37277">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400" b="0" i="0" u="none" strike="noStrike" dirty="0">
                          <a:solidFill>
                            <a:srgbClr val="000000"/>
                          </a:solidFill>
                          <a:latin typeface="Arial"/>
                        </a:rPr>
                        <a:t>Beques i programes educatius</a:t>
                      </a:r>
                    </a:p>
                  </a:txBody>
                  <a:tcPr marL="0" marR="0" marT="0" marB="0" anchor="b">
                    <a:lnL>
                      <a:noFill/>
                    </a:lnL>
                    <a:lnR>
                      <a:noFill/>
                    </a:lnR>
                    <a:lnT>
                      <a:noFill/>
                    </a:lnT>
                    <a:lnB>
                      <a:noFill/>
                    </a:lnB>
                  </a:tcPr>
                </a:tc>
                <a:tc>
                  <a:txBody>
                    <a:bodyPr/>
                    <a:lstStyle/>
                    <a:p>
                      <a:pPr algn="r" fontAlgn="ctr"/>
                      <a:r>
                        <a:rPr lang="ca-ES" sz="1400" b="0" i="0" u="none" strike="noStrike">
                          <a:solidFill>
                            <a:srgbClr val="000000"/>
                          </a:solidFill>
                          <a:latin typeface="Arial"/>
                        </a:rPr>
                        <a:t>180,9</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146,3</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48,5</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115,2</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10,0</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-170,9</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-94,5</a:t>
                      </a:r>
                    </a:p>
                  </a:txBody>
                  <a:tcPr marL="0" marR="0" marT="0" marB="0" anchor="ctr">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37277">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400" b="0" i="0" u="none" strike="noStrike">
                          <a:solidFill>
                            <a:srgbClr val="000000"/>
                          </a:solidFill>
                          <a:latin typeface="Arial"/>
                        </a:rPr>
                        <a:t>Altres</a:t>
                      </a:r>
                    </a:p>
                  </a:txBody>
                  <a:tcPr marL="0" marR="0" marT="0" marB="0" anchor="b">
                    <a:lnL>
                      <a:noFill/>
                    </a:lnL>
                    <a:lnR>
                      <a:noFill/>
                    </a:lnR>
                    <a:lnT>
                      <a:noFill/>
                    </a:lnT>
                    <a:lnB>
                      <a:noFill/>
                    </a:lnB>
                  </a:tcPr>
                </a:tc>
                <a:tc>
                  <a:txBody>
                    <a:bodyPr/>
                    <a:lstStyle/>
                    <a:p>
                      <a:pPr algn="r" fontAlgn="ctr"/>
                      <a:r>
                        <a:rPr lang="ca-ES" sz="1400" b="0" i="0" u="none" strike="noStrike">
                          <a:solidFill>
                            <a:srgbClr val="000000"/>
                          </a:solidFill>
                          <a:latin typeface="Arial"/>
                        </a:rPr>
                        <a:t>328,9</a:t>
                      </a:r>
                    </a:p>
                  </a:txBody>
                  <a:tcPr marL="0" marR="0" marT="0" marB="0" anchor="ctr">
                    <a:lnL>
                      <a:noFill/>
                    </a:lnL>
                    <a:lnR>
                      <a:noFill/>
                    </a:lnR>
                    <a:lnT>
                      <a:noFill/>
                    </a:lnT>
                    <a:lnB>
                      <a:noFill/>
                    </a:lnB>
                  </a:tcPr>
                </a:tc>
                <a:tc>
                  <a:txBody>
                    <a:bodyPr/>
                    <a:lstStyle/>
                    <a:p>
                      <a:pPr algn="r" fontAlgn="ctr"/>
                      <a:r>
                        <a:rPr lang="ca-ES" sz="1400" b="0" i="0" u="none" strike="noStrike" dirty="0">
                          <a:solidFill>
                            <a:srgbClr val="000000"/>
                          </a:solidFill>
                          <a:latin typeface="Arial"/>
                        </a:rPr>
                        <a:t>260,8</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134,6</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27,4</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5,6</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-323,3</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-98,3</a:t>
                      </a:r>
                    </a:p>
                  </a:txBody>
                  <a:tcPr marL="0" marR="0" marT="0" marB="0" anchor="ctr">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237277">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474555">
                <a:tc>
                  <a:txBody>
                    <a:bodyPr/>
                    <a:lstStyle/>
                    <a:p>
                      <a:pPr algn="l" fontAlgn="b"/>
                      <a:r>
                        <a:rPr lang="ca-ES" sz="1400" b="1"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ctr"/>
                      <a:r>
                        <a:rPr lang="ca-ES" sz="1400" b="1" i="0" u="none" strike="noStrike">
                          <a:solidFill>
                            <a:srgbClr val="000000"/>
                          </a:solidFill>
                          <a:latin typeface="Arial"/>
                        </a:rPr>
                        <a:t>Ingressos finalistes procedents de l'Administració General de l'Estat</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1.295,1</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1.119,6</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636,5</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544,8</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401,7</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-893,4</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-69,0</a:t>
                      </a:r>
                    </a:p>
                  </a:txBody>
                  <a:tcPr marL="0" marR="0" marT="0" marB="0" anchor="ctr">
                    <a:lnL>
                      <a:noFill/>
                    </a:lnL>
                    <a:lnR>
                      <a:noFill/>
                    </a:lnR>
                    <a:lnT>
                      <a:noFill/>
                    </a:lnT>
                    <a:lnB>
                      <a:noFill/>
                    </a:lnB>
                    <a:solidFill>
                      <a:srgbClr val="D8D8D8"/>
                    </a:solidFill>
                  </a:tcPr>
                </a:tc>
                <a:tc>
                  <a:txBody>
                    <a:bodyPr/>
                    <a:lstStyle/>
                    <a:p>
                      <a:pPr algn="l" fontAlgn="ctr"/>
                      <a:r>
                        <a:rPr lang="ca-ES" sz="1400" b="1" i="0" u="none" strike="noStrike">
                          <a:solidFill>
                            <a:srgbClr val="000000"/>
                          </a:solidFill>
                          <a:latin typeface="Arial"/>
                        </a:rPr>
                        <a:t> </a:t>
                      </a:r>
                    </a:p>
                  </a:txBody>
                  <a:tcPr marL="0" marR="0" marT="0" marB="0" anchor="ctr">
                    <a:lnL>
                      <a:noFill/>
                    </a:lnL>
                    <a:lnR>
                      <a:noFill/>
                    </a:lnR>
                    <a:lnT>
                      <a:noFill/>
                    </a:lnT>
                    <a:lnB>
                      <a:noFill/>
                    </a:lnB>
                    <a:solidFill>
                      <a:srgbClr val="D8D8D8"/>
                    </a:solidFill>
                  </a:tcPr>
                </a:tc>
              </a:tr>
              <a:tr h="237277">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Arial"/>
                      </a:endParaRPr>
                    </a:p>
                  </a:txBody>
                  <a:tcPr marL="0" marR="0" marT="0" marB="0" anchor="b">
                    <a:lnL>
                      <a:noFill/>
                    </a:lnL>
                    <a:lnR>
                      <a:noFill/>
                    </a:lnR>
                    <a:lnT>
                      <a:noFill/>
                    </a:lnT>
                    <a:lnB>
                      <a:noFill/>
                    </a:lnB>
                  </a:tcPr>
                </a:tc>
              </a:tr>
              <a:tr h="474555">
                <a:tc>
                  <a:txBody>
                    <a:bodyPr/>
                    <a:lstStyle/>
                    <a:p>
                      <a:pPr algn="l" fontAlgn="b"/>
                      <a:r>
                        <a:rPr lang="ca-ES" sz="1400" b="1"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ctr"/>
                      <a:r>
                        <a:rPr lang="fr-FR" sz="1400" b="1" i="0" u="none" strike="noStrike">
                          <a:solidFill>
                            <a:srgbClr val="000000"/>
                          </a:solidFill>
                          <a:latin typeface="Arial"/>
                        </a:rPr>
                        <a:t>Participació ens locals en ingressos de l'Estat (PIE)</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2.543,2</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2.769,1</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2.892,4</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2.670,2</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3.097,7</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554,5</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21,8</a:t>
                      </a:r>
                    </a:p>
                  </a:txBody>
                  <a:tcPr marL="0" marR="0" marT="0" marB="0" anchor="ctr">
                    <a:lnL>
                      <a:noFill/>
                    </a:lnL>
                    <a:lnR>
                      <a:noFill/>
                    </a:lnR>
                    <a:lnT>
                      <a:noFill/>
                    </a:lnT>
                    <a:lnB>
                      <a:noFill/>
                    </a:lnB>
                    <a:solidFill>
                      <a:srgbClr val="D8D8D8"/>
                    </a:solidFill>
                  </a:tcPr>
                </a:tc>
                <a:tc>
                  <a:txBody>
                    <a:bodyPr/>
                    <a:lstStyle/>
                    <a:p>
                      <a:pPr algn="l" fontAlgn="ctr"/>
                      <a:r>
                        <a:rPr lang="ca-ES" sz="1400" b="1" i="0" u="none" strike="noStrike" dirty="0">
                          <a:solidFill>
                            <a:srgbClr val="000000"/>
                          </a:solidFill>
                          <a:latin typeface="Arial"/>
                        </a:rPr>
                        <a:t> </a:t>
                      </a:r>
                    </a:p>
                  </a:txBody>
                  <a:tcPr marL="0" marR="0" marT="0" marB="0" anchor="ctr">
                    <a:lnL>
                      <a:noFill/>
                    </a:lnL>
                    <a:lnR>
                      <a:noFill/>
                    </a:lnR>
                    <a:lnT>
                      <a:noFill/>
                    </a:lnT>
                    <a:lnB>
                      <a:noFill/>
                    </a:lnB>
                    <a:solidFill>
                      <a:srgbClr val="D8D8D8"/>
                    </a:solidFill>
                  </a:tcPr>
                </a:tc>
              </a:tr>
            </a:tbl>
          </a:graphicData>
        </a:graphic>
      </p:graphicFrame>
      <p:sp>
        <p:nvSpPr>
          <p:cNvPr id="10" name="Rectangle 3"/>
          <p:cNvSpPr>
            <a:spLocks noChangeArrowheads="1"/>
          </p:cNvSpPr>
          <p:nvPr/>
        </p:nvSpPr>
        <p:spPr bwMode="auto">
          <a:xfrm>
            <a:off x="270136" y="1944427"/>
            <a:ext cx="1008311" cy="272792"/>
          </a:xfrm>
          <a:prstGeom prst="rect">
            <a:avLst/>
          </a:prstGeom>
          <a:noFill/>
          <a:ln w="9525">
            <a:noFill/>
            <a:miter lim="800000"/>
            <a:headEnd/>
            <a:tailEnd/>
          </a:ln>
        </p:spPr>
        <p:txBody>
          <a:bodyPr wrap="square" lIns="87272" tIns="43637" rIns="87272" bIns="43637" anchor="ctr">
            <a:spAutoFit/>
          </a:bodyPr>
          <a:lstStyle/>
          <a:p>
            <a:pPr defTabSz="1042988"/>
            <a:r>
              <a:rPr lang="ca-ES" sz="1200" dirty="0">
                <a:solidFill>
                  <a:schemeClr val="tx2"/>
                </a:solidFill>
                <a:latin typeface="Arial Narrow" pitchFamily="34" charset="0"/>
              </a:rPr>
              <a:t>Imports en M</a:t>
            </a:r>
            <a:r>
              <a:rPr lang="ca-ES" sz="1200" dirty="0" smtClean="0">
                <a:solidFill>
                  <a:schemeClr val="tx2"/>
                </a:solidFill>
                <a:latin typeface="Arial Narrow" pitchFamily="34" charset="0"/>
              </a:rPr>
              <a:t>€</a:t>
            </a:r>
            <a:endParaRPr lang="ca-ES" sz="1200" dirty="0">
              <a:solidFill>
                <a:schemeClr val="tx2"/>
              </a:solidFill>
              <a:latin typeface="Arial Narrow" pitchFamily="34" charset="0"/>
            </a:endParaRPr>
          </a:p>
        </p:txBody>
      </p:sp>
      <p:graphicFrame>
        <p:nvGraphicFramePr>
          <p:cNvPr id="8" name="7 Tabla"/>
          <p:cNvGraphicFramePr>
            <a:graphicFrameLocks noGrp="1"/>
          </p:cNvGraphicFramePr>
          <p:nvPr/>
        </p:nvGraphicFramePr>
        <p:xfrm>
          <a:off x="201740" y="6012879"/>
          <a:ext cx="8136904" cy="445624"/>
        </p:xfrm>
        <a:graphic>
          <a:graphicData uri="http://schemas.openxmlformats.org/drawingml/2006/table">
            <a:tbl>
              <a:tblPr/>
              <a:tblGrid>
                <a:gridCol w="8136904"/>
              </a:tblGrid>
              <a:tr h="252028">
                <a:tc>
                  <a:txBody>
                    <a:bodyPr/>
                    <a:lstStyle/>
                    <a:p>
                      <a:pPr algn="l" fontAlgn="b"/>
                      <a:r>
                        <a:rPr lang="es-ES" sz="1100" b="0" i="0" u="none" strike="noStrike" baseline="30000" dirty="0">
                          <a:solidFill>
                            <a:srgbClr val="000000"/>
                          </a:solidFill>
                          <a:latin typeface="Arial"/>
                        </a:rPr>
                        <a:t>(1)</a:t>
                      </a:r>
                      <a:r>
                        <a:rPr lang="es-ES" sz="1100" b="0" i="0" u="none" strike="noStrike" dirty="0">
                          <a:solidFill>
                            <a:srgbClr val="000000"/>
                          </a:solidFill>
                          <a:latin typeface="Arial"/>
                        </a:rPr>
                        <a:t> </a:t>
                      </a:r>
                      <a:r>
                        <a:rPr lang="es-ES" sz="1100" b="0" i="0" u="none" strike="noStrike" dirty="0" err="1">
                          <a:solidFill>
                            <a:srgbClr val="000000"/>
                          </a:solidFill>
                          <a:latin typeface="Arial"/>
                        </a:rPr>
                        <a:t>Previsions</a:t>
                      </a:r>
                      <a:r>
                        <a:rPr lang="es-ES" sz="1100" b="0" i="0" u="none" strike="noStrike" dirty="0">
                          <a:solidFill>
                            <a:srgbClr val="000000"/>
                          </a:solidFill>
                          <a:latin typeface="Arial"/>
                        </a:rPr>
                        <a:t> </a:t>
                      </a:r>
                      <a:r>
                        <a:rPr lang="es-ES" sz="1100" b="0" i="0" u="none" strike="noStrike" dirty="0" err="1">
                          <a:solidFill>
                            <a:srgbClr val="000000"/>
                          </a:solidFill>
                          <a:latin typeface="Arial"/>
                        </a:rPr>
                        <a:t>incloses</a:t>
                      </a:r>
                      <a:r>
                        <a:rPr lang="es-ES" sz="1100" b="0" i="0" u="none" strike="noStrike" dirty="0">
                          <a:solidFill>
                            <a:srgbClr val="000000"/>
                          </a:solidFill>
                          <a:latin typeface="Arial"/>
                        </a:rPr>
                        <a:t> en la </a:t>
                      </a:r>
                      <a:r>
                        <a:rPr lang="es-ES" sz="1100" b="0" i="0" u="none" strike="noStrike" dirty="0" err="1">
                          <a:solidFill>
                            <a:srgbClr val="000000"/>
                          </a:solidFill>
                          <a:latin typeface="Arial"/>
                        </a:rPr>
                        <a:t>pròrroga</a:t>
                      </a:r>
                      <a:r>
                        <a:rPr lang="es-ES" sz="1100" b="0" i="0" u="none" strike="noStrike" dirty="0">
                          <a:solidFill>
                            <a:srgbClr val="000000"/>
                          </a:solidFill>
                          <a:latin typeface="Arial"/>
                        </a:rPr>
                        <a:t> 2013 </a:t>
                      </a:r>
                      <a:r>
                        <a:rPr lang="es-ES" sz="1100" b="0" i="0" u="none" strike="noStrike" dirty="0" err="1">
                          <a:solidFill>
                            <a:srgbClr val="000000"/>
                          </a:solidFill>
                          <a:latin typeface="Arial"/>
                        </a:rPr>
                        <a:t>ajustades</a:t>
                      </a:r>
                      <a:r>
                        <a:rPr lang="es-ES" sz="1100" b="0" i="0" u="none" strike="noStrike" dirty="0">
                          <a:solidFill>
                            <a:srgbClr val="000000"/>
                          </a:solidFill>
                          <a:latin typeface="Arial"/>
                        </a:rPr>
                        <a:t> per </a:t>
                      </a:r>
                      <a:r>
                        <a:rPr lang="es-ES" sz="1100" b="0" i="0" u="none" strike="noStrike" dirty="0" err="1">
                          <a:solidFill>
                            <a:srgbClr val="000000"/>
                          </a:solidFill>
                          <a:latin typeface="Arial"/>
                        </a:rPr>
                        <a:t>l'escreix</a:t>
                      </a:r>
                      <a:r>
                        <a:rPr lang="es-ES" sz="1100" b="0" i="0" u="none" strike="noStrike" dirty="0">
                          <a:solidFill>
                            <a:srgbClr val="000000"/>
                          </a:solidFill>
                          <a:latin typeface="Arial"/>
                        </a:rPr>
                        <a:t> </a:t>
                      </a:r>
                      <a:r>
                        <a:rPr lang="es-ES" sz="1100" b="0" i="0" u="none" strike="noStrike" dirty="0" err="1">
                          <a:solidFill>
                            <a:srgbClr val="000000"/>
                          </a:solidFill>
                          <a:latin typeface="Arial"/>
                        </a:rPr>
                        <a:t>d'execució</a:t>
                      </a:r>
                      <a:r>
                        <a:rPr lang="es-ES" sz="1100" b="0" i="0" u="none" strike="noStrike" dirty="0">
                          <a:solidFill>
                            <a:srgbClr val="000000"/>
                          </a:solidFill>
                          <a:latin typeface="Arial"/>
                        </a:rPr>
                        <a:t> sobre la </a:t>
                      </a:r>
                      <a:r>
                        <a:rPr lang="es-ES" sz="1100" b="0" i="0" u="none" strike="noStrike" dirty="0" err="1">
                          <a:solidFill>
                            <a:srgbClr val="000000"/>
                          </a:solidFill>
                          <a:latin typeface="Arial"/>
                        </a:rPr>
                        <a:t>previsió</a:t>
                      </a:r>
                      <a:r>
                        <a:rPr lang="es-ES" sz="1100" b="0" i="0" u="none" strike="noStrike" dirty="0">
                          <a:solidFill>
                            <a:srgbClr val="000000"/>
                          </a:solidFill>
                          <a:latin typeface="Arial"/>
                        </a:rPr>
                        <a:t> a 28-10-2013</a:t>
                      </a:r>
                    </a:p>
                  </a:txBody>
                  <a:tcPr marL="0" marR="0" marT="0" marB="0" anchor="b">
                    <a:lnL>
                      <a:noFill/>
                    </a:lnL>
                    <a:lnR>
                      <a:noFill/>
                    </a:lnR>
                    <a:lnT>
                      <a:noFill/>
                    </a:lnT>
                    <a:lnB>
                      <a:noFill/>
                    </a:lnB>
                  </a:tcPr>
                </a:tc>
              </a:tr>
              <a:tr h="193596">
                <a:tc>
                  <a:txBody>
                    <a:bodyPr/>
                    <a:lstStyle/>
                    <a:p>
                      <a:pPr algn="l" fontAlgn="b"/>
                      <a:r>
                        <a:rPr lang="es-ES" sz="1100" b="0" i="0" u="none" strike="noStrike" baseline="30000" dirty="0">
                          <a:solidFill>
                            <a:srgbClr val="000000"/>
                          </a:solidFill>
                          <a:latin typeface="Arial"/>
                        </a:rPr>
                        <a:t>(2)</a:t>
                      </a:r>
                      <a:r>
                        <a:rPr lang="es-ES" sz="1100" b="0" i="0" u="none" strike="noStrike" dirty="0">
                          <a:solidFill>
                            <a:srgbClr val="000000"/>
                          </a:solidFill>
                          <a:latin typeface="Arial"/>
                        </a:rPr>
                        <a:t> </a:t>
                      </a:r>
                      <a:r>
                        <a:rPr lang="es-ES" sz="1100" b="0" i="0" u="none" strike="noStrike" dirty="0" err="1">
                          <a:solidFill>
                            <a:srgbClr val="000000"/>
                          </a:solidFill>
                          <a:latin typeface="Arial"/>
                        </a:rPr>
                        <a:t>Previsions</a:t>
                      </a:r>
                      <a:r>
                        <a:rPr lang="es-ES" sz="1100" b="0" i="0" u="none" strike="noStrike" dirty="0">
                          <a:solidFill>
                            <a:srgbClr val="000000"/>
                          </a:solidFill>
                          <a:latin typeface="Arial"/>
                        </a:rPr>
                        <a:t> </a:t>
                      </a:r>
                      <a:r>
                        <a:rPr lang="es-ES" sz="1100" b="0" i="0" u="none" strike="noStrike" dirty="0" err="1">
                          <a:solidFill>
                            <a:srgbClr val="000000"/>
                          </a:solidFill>
                          <a:latin typeface="Arial"/>
                        </a:rPr>
                        <a:t>incloses</a:t>
                      </a:r>
                      <a:r>
                        <a:rPr lang="es-ES" sz="1100" b="0" i="0" u="none" strike="noStrike" dirty="0">
                          <a:solidFill>
                            <a:srgbClr val="000000"/>
                          </a:solidFill>
                          <a:latin typeface="Arial"/>
                        </a:rPr>
                        <a:t> en el </a:t>
                      </a:r>
                      <a:r>
                        <a:rPr lang="es-ES" sz="1100" b="0" i="0" u="none" strike="noStrike" dirty="0" err="1">
                          <a:solidFill>
                            <a:srgbClr val="000000"/>
                          </a:solidFill>
                          <a:latin typeface="Arial"/>
                        </a:rPr>
                        <a:t>Projecte</a:t>
                      </a:r>
                      <a:r>
                        <a:rPr lang="es-ES" sz="1100" b="0" i="0" u="none" strike="noStrike" dirty="0">
                          <a:solidFill>
                            <a:srgbClr val="000000"/>
                          </a:solidFill>
                          <a:latin typeface="Arial"/>
                        </a:rPr>
                        <a:t> de </a:t>
                      </a:r>
                      <a:r>
                        <a:rPr lang="es-ES" sz="1100" b="0" i="0" u="none" strike="noStrike" dirty="0" err="1">
                          <a:solidFill>
                            <a:srgbClr val="000000"/>
                          </a:solidFill>
                          <a:latin typeface="Arial"/>
                        </a:rPr>
                        <a:t>pressupostos</a:t>
                      </a:r>
                      <a:r>
                        <a:rPr lang="es-ES" sz="1100" b="0" i="0" u="none" strike="noStrike" dirty="0">
                          <a:solidFill>
                            <a:srgbClr val="000000"/>
                          </a:solidFill>
                          <a:latin typeface="Arial"/>
                        </a:rPr>
                        <a:t> per al 2014</a:t>
                      </a: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7" name="Rectangle 4"/>
          <p:cNvSpPr>
            <a:spLocks noChangeArrowheads="1"/>
          </p:cNvSpPr>
          <p:nvPr/>
        </p:nvSpPr>
        <p:spPr bwMode="auto">
          <a:xfrm>
            <a:off x="0" y="1584387"/>
            <a:ext cx="10711296" cy="4860540"/>
          </a:xfrm>
          <a:prstGeom prst="rect">
            <a:avLst/>
          </a:prstGeom>
          <a:solidFill>
            <a:srgbClr val="DEDEDE"/>
          </a:solidFill>
          <a:ln w="9525" algn="ctr">
            <a:noFill/>
            <a:miter lim="800000"/>
            <a:headEnd/>
            <a:tailEnd/>
          </a:ln>
        </p:spPr>
        <p:txBody>
          <a:bodyPr wrap="none" anchor="ctr"/>
          <a:lstStyle/>
          <a:p>
            <a:pPr algn="ctr" defTabSz="1042988">
              <a:spcAft>
                <a:spcPts val="4800"/>
              </a:spcAft>
            </a:pPr>
            <a:endParaRPr lang="ca-ES" dirty="0">
              <a:solidFill>
                <a:schemeClr val="bg1"/>
              </a:solidFill>
            </a:endParaRPr>
          </a:p>
        </p:txBody>
      </p:sp>
      <p:sp>
        <p:nvSpPr>
          <p:cNvPr id="32780" name="Rectangle 5"/>
          <p:cNvSpPr>
            <a:spLocks noChangeArrowheads="1"/>
          </p:cNvSpPr>
          <p:nvPr/>
        </p:nvSpPr>
        <p:spPr bwMode="auto">
          <a:xfrm>
            <a:off x="163776" y="1620391"/>
            <a:ext cx="10367500" cy="4824398"/>
          </a:xfrm>
          <a:prstGeom prst="rect">
            <a:avLst/>
          </a:prstGeom>
          <a:noFill/>
          <a:ln w="9525">
            <a:noFill/>
            <a:miter lim="800000"/>
            <a:headEnd/>
            <a:tailEnd/>
          </a:ln>
        </p:spPr>
        <p:txBody>
          <a:bodyPr wrap="square">
            <a:spAutoFit/>
          </a:bodyPr>
          <a:lstStyle/>
          <a:p>
            <a:pPr marL="441325" indent="-441325" algn="just" defTabSz="1042988">
              <a:lnSpc>
                <a:spcPts val="3100"/>
              </a:lnSpc>
              <a:spcBef>
                <a:spcPts val="0"/>
              </a:spcBef>
              <a:spcAft>
                <a:spcPts val="3000"/>
              </a:spcAft>
              <a:buFont typeface="Wingdings" pitchFamily="2" charset="2"/>
              <a:buChar char="Ø"/>
            </a:pPr>
            <a:r>
              <a:rPr lang="ca-ES" sz="1600" dirty="0" smtClean="0"/>
              <a:t>La Unió Europea ha relaxat l’objectiu de dèficit per al 2014 però l’Estat ha assignat a Catalunya un marge de l’1% del PIB de dèficit per al 2014, molt per sota del que li correspondria pel pes de la seva despesa sobre la del conjunt d’administracions públiques, que seria del 2,2%.</a:t>
            </a:r>
          </a:p>
          <a:p>
            <a:pPr marL="441325" indent="-441325" algn="just" defTabSz="1042988">
              <a:lnSpc>
                <a:spcPts val="3100"/>
              </a:lnSpc>
              <a:spcBef>
                <a:spcPts val="0"/>
              </a:spcBef>
              <a:spcAft>
                <a:spcPts val="3000"/>
              </a:spcAft>
              <a:buFont typeface="Wingdings" pitchFamily="2" charset="2"/>
              <a:buChar char="Ø"/>
            </a:pPr>
            <a:r>
              <a:rPr lang="ca-ES" sz="1600" dirty="0" smtClean="0"/>
              <a:t>La Generalitat interposarà un recurs contenciós administratiu per reclamar un repartiment de l’objectiu de dèficit que respecti els criteris de la pròpia Llei orgànica d’estabilitat pressupostària i sostenibilitat financera.</a:t>
            </a:r>
          </a:p>
          <a:p>
            <a:pPr marL="441325" indent="-441325" algn="just" defTabSz="1042988">
              <a:lnSpc>
                <a:spcPts val="3100"/>
              </a:lnSpc>
              <a:spcBef>
                <a:spcPts val="0"/>
              </a:spcBef>
              <a:spcAft>
                <a:spcPts val="3000"/>
              </a:spcAft>
              <a:buFont typeface="Wingdings" pitchFamily="2" charset="2"/>
              <a:buChar char="Ø"/>
            </a:pPr>
            <a:r>
              <a:rPr lang="ca-ES" sz="1600" dirty="0" smtClean="0"/>
              <a:t>Amb l’1% del PIB de dèficit per al 2014 i atès el compromís de no retallar més la despesa, el 2014 caldrà fer un esforç especial per incrementar els ingressos.</a:t>
            </a:r>
          </a:p>
          <a:p>
            <a:pPr marL="441325" indent="-441325" algn="just" defTabSz="1042988">
              <a:lnSpc>
                <a:spcPts val="3100"/>
              </a:lnSpc>
              <a:spcBef>
                <a:spcPts val="0"/>
              </a:spcBef>
              <a:spcAft>
                <a:spcPts val="3000"/>
              </a:spcAft>
              <a:buFont typeface="Wingdings" pitchFamily="2" charset="2"/>
              <a:buChar char="Ø"/>
            </a:pPr>
            <a:r>
              <a:rPr lang="ca-ES" sz="1600" dirty="0" smtClean="0"/>
              <a:t>L’increment d’ingressos s’haurà de generar amb mesures tributàries i actuacions singulars. Es mantindrà la negociació política per a la reclamació d’altres ingressos que ens corresponen. </a:t>
            </a:r>
          </a:p>
        </p:txBody>
      </p:sp>
      <p:sp>
        <p:nvSpPr>
          <p:cNvPr id="32772" name="Rectangle 23"/>
          <p:cNvSpPr>
            <a:spLocks noChangeArrowheads="1"/>
          </p:cNvSpPr>
          <p:nvPr/>
        </p:nvSpPr>
        <p:spPr bwMode="auto">
          <a:xfrm>
            <a:off x="3475038" y="3606800"/>
            <a:ext cx="4392612" cy="260350"/>
          </a:xfrm>
          <a:prstGeom prst="rect">
            <a:avLst/>
          </a:prstGeom>
          <a:noFill/>
          <a:ln w="9525">
            <a:noFill/>
            <a:miter lim="800000"/>
            <a:headEnd/>
            <a:tailEnd/>
          </a:ln>
        </p:spPr>
        <p:txBody>
          <a:bodyPr wrap="none" anchor="ctr"/>
          <a:lstStyle/>
          <a:p>
            <a:endParaRPr lang="ca-ES"/>
          </a:p>
        </p:txBody>
      </p:sp>
      <p:sp>
        <p:nvSpPr>
          <p:cNvPr id="32776" name="Rectangle 2"/>
          <p:cNvSpPr>
            <a:spLocks noGrp="1" noChangeArrowheads="1"/>
          </p:cNvSpPr>
          <p:nvPr>
            <p:ph type="title"/>
          </p:nvPr>
        </p:nvSpPr>
        <p:spPr bwMode="auto">
          <a:xfrm>
            <a:off x="239072" y="1044327"/>
            <a:ext cx="10076180" cy="504056"/>
          </a:xfrm>
          <a:noFill/>
          <a:ln>
            <a:miter lim="800000"/>
            <a:headEnd/>
            <a:tailEnd/>
          </a:ln>
        </p:spPr>
        <p:txBody>
          <a:bodyPr vert="horz" wrap="square" lIns="87272" tIns="43637" rIns="87272" bIns="43637" numCol="1" anchor="t" anchorCtr="0" compatLnSpc="1">
            <a:prstTxWarp prst="textNoShape">
              <a:avLst/>
            </a:prstTxWarp>
          </a:bodyPr>
          <a:lstStyle/>
          <a:p>
            <a:pPr marL="441325" indent="-441325" algn="l">
              <a:lnSpc>
                <a:spcPts val="3100"/>
              </a:lnSpc>
              <a:spcBef>
                <a:spcPts val="0"/>
              </a:spcBef>
              <a:spcAft>
                <a:spcPts val="3600"/>
              </a:spcAft>
            </a:pPr>
            <a:r>
              <a:rPr lang="ca-ES" sz="2400" b="1" dirty="0" smtClean="0"/>
              <a:t>L’objectiu de dèficit per al 2014: injust i desproporcionat</a:t>
            </a:r>
          </a:p>
        </p:txBody>
      </p:sp>
      <p:sp>
        <p:nvSpPr>
          <p:cNvPr id="32778" name="Line 13"/>
          <p:cNvSpPr>
            <a:spLocks noChangeShapeType="1"/>
          </p:cNvSpPr>
          <p:nvPr/>
        </p:nvSpPr>
        <p:spPr bwMode="auto">
          <a:xfrm>
            <a:off x="0" y="2952539"/>
            <a:ext cx="10693400" cy="0"/>
          </a:xfrm>
          <a:prstGeom prst="line">
            <a:avLst/>
          </a:prstGeom>
          <a:noFill/>
          <a:ln w="190500">
            <a:solidFill>
              <a:schemeClr val="bg1"/>
            </a:solidFill>
            <a:round/>
            <a:headEnd/>
            <a:tailEnd/>
          </a:ln>
        </p:spPr>
        <p:txBody>
          <a:bodyPr/>
          <a:lstStyle/>
          <a:p>
            <a:endParaRPr lang="es-ES"/>
          </a:p>
        </p:txBody>
      </p:sp>
      <p:sp>
        <p:nvSpPr>
          <p:cNvPr id="32782" name="QuadreDeText 20">
            <a:hlinkClick r:id="rId2" action="ppaction://hlinksldjump"/>
          </p:cNvPr>
          <p:cNvSpPr txBox="1">
            <a:spLocks noChangeArrowheads="1"/>
          </p:cNvSpPr>
          <p:nvPr/>
        </p:nvSpPr>
        <p:spPr bwMode="auto">
          <a:xfrm>
            <a:off x="2132013" y="0"/>
            <a:ext cx="2000250" cy="779463"/>
          </a:xfrm>
          <a:prstGeom prst="rect">
            <a:avLst/>
          </a:prstGeom>
          <a:noFill/>
          <a:ln w="9525">
            <a:noFill/>
            <a:miter lim="800000"/>
            <a:headEnd/>
            <a:tailEnd/>
          </a:ln>
        </p:spPr>
        <p:txBody>
          <a:bodyPr wrap="none"/>
          <a:lstStyle/>
          <a:p>
            <a:endParaRPr lang="ca-ES"/>
          </a:p>
        </p:txBody>
      </p:sp>
      <p:sp>
        <p:nvSpPr>
          <p:cNvPr id="1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21" name="Line 13"/>
          <p:cNvSpPr>
            <a:spLocks noChangeShapeType="1"/>
          </p:cNvSpPr>
          <p:nvPr/>
        </p:nvSpPr>
        <p:spPr bwMode="auto">
          <a:xfrm>
            <a:off x="0" y="4212679"/>
            <a:ext cx="10693400" cy="0"/>
          </a:xfrm>
          <a:prstGeom prst="line">
            <a:avLst/>
          </a:prstGeom>
          <a:noFill/>
          <a:ln w="190500">
            <a:solidFill>
              <a:schemeClr val="bg1"/>
            </a:solidFill>
            <a:round/>
            <a:headEnd/>
            <a:tailEnd/>
          </a:ln>
        </p:spPr>
        <p:txBody>
          <a:bodyPr/>
          <a:lstStyle/>
          <a:p>
            <a:endParaRPr lang="es-ES"/>
          </a:p>
        </p:txBody>
      </p:sp>
      <p:sp>
        <p:nvSpPr>
          <p:cNvPr id="18" name="Line 13"/>
          <p:cNvSpPr>
            <a:spLocks noChangeShapeType="1"/>
          </p:cNvSpPr>
          <p:nvPr/>
        </p:nvSpPr>
        <p:spPr bwMode="auto">
          <a:xfrm>
            <a:off x="0" y="5292799"/>
            <a:ext cx="10693400" cy="0"/>
          </a:xfrm>
          <a:prstGeom prst="line">
            <a:avLst/>
          </a:prstGeom>
          <a:noFill/>
          <a:ln w="190500">
            <a:solidFill>
              <a:schemeClr val="bg1"/>
            </a:solidFill>
            <a:round/>
            <a:headEnd/>
            <a:tailEnd/>
          </a:ln>
        </p:spPr>
        <p:txBody>
          <a:bodyPr/>
          <a:lstStyle/>
          <a:p>
            <a:endParaRPr lang="es-E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7" name="Rectangle 4"/>
          <p:cNvSpPr>
            <a:spLocks noChangeArrowheads="1"/>
          </p:cNvSpPr>
          <p:nvPr/>
        </p:nvSpPr>
        <p:spPr bwMode="auto">
          <a:xfrm>
            <a:off x="0" y="1764407"/>
            <a:ext cx="10711296" cy="4860540"/>
          </a:xfrm>
          <a:prstGeom prst="rect">
            <a:avLst/>
          </a:prstGeom>
          <a:solidFill>
            <a:srgbClr val="DEDEDE"/>
          </a:solidFill>
          <a:ln w="9525" algn="ctr">
            <a:noFill/>
            <a:miter lim="800000"/>
            <a:headEnd/>
            <a:tailEnd/>
          </a:ln>
        </p:spPr>
        <p:txBody>
          <a:bodyPr wrap="none" anchor="ctr"/>
          <a:lstStyle/>
          <a:p>
            <a:pPr algn="ctr" defTabSz="1042988">
              <a:spcAft>
                <a:spcPts val="4800"/>
              </a:spcAft>
            </a:pPr>
            <a:endParaRPr lang="ca-ES" dirty="0">
              <a:solidFill>
                <a:schemeClr val="bg1"/>
              </a:solidFill>
            </a:endParaRPr>
          </a:p>
        </p:txBody>
      </p:sp>
      <p:sp>
        <p:nvSpPr>
          <p:cNvPr id="32780" name="Rectangle 5"/>
          <p:cNvSpPr>
            <a:spLocks noChangeArrowheads="1"/>
          </p:cNvSpPr>
          <p:nvPr/>
        </p:nvSpPr>
        <p:spPr bwMode="auto">
          <a:xfrm>
            <a:off x="164811" y="1728403"/>
            <a:ext cx="10294457" cy="4798751"/>
          </a:xfrm>
          <a:prstGeom prst="rect">
            <a:avLst/>
          </a:prstGeom>
          <a:noFill/>
          <a:ln w="9525">
            <a:noFill/>
            <a:miter lim="800000"/>
            <a:headEnd/>
            <a:tailEnd/>
          </a:ln>
        </p:spPr>
        <p:txBody>
          <a:bodyPr wrap="square">
            <a:spAutoFit/>
          </a:bodyPr>
          <a:lstStyle/>
          <a:p>
            <a:pPr marL="441325" indent="-441325" algn="just" defTabSz="1042988">
              <a:lnSpc>
                <a:spcPts val="3100"/>
              </a:lnSpc>
              <a:spcBef>
                <a:spcPts val="0"/>
              </a:spcBef>
              <a:spcAft>
                <a:spcPts val="3000"/>
              </a:spcAft>
              <a:buFont typeface="Wingdings" pitchFamily="2" charset="2"/>
              <a:buChar char="Ø"/>
            </a:pPr>
            <a:r>
              <a:rPr lang="ca-ES" sz="1600" dirty="0" smtClean="0"/>
              <a:t>Revisió dels ingressos del model de finançament per adequar-los a les previsions de millora de la situació econòmica i de les perspectives de recaptació.</a:t>
            </a:r>
          </a:p>
          <a:p>
            <a:pPr marL="441325" indent="-441325" algn="just" defTabSz="1042988">
              <a:lnSpc>
                <a:spcPts val="3100"/>
              </a:lnSpc>
              <a:spcBef>
                <a:spcPts val="0"/>
              </a:spcBef>
              <a:spcAft>
                <a:spcPts val="3000"/>
              </a:spcAft>
              <a:buFont typeface="Wingdings" pitchFamily="2" charset="2"/>
              <a:buChar char="Ø"/>
            </a:pPr>
            <a:r>
              <a:rPr lang="ca-ES" sz="1600" dirty="0" smtClean="0"/>
              <a:t>Aplicació del nou model de finançament amb efectes retroactius a l’1 de gener de 2014. </a:t>
            </a:r>
          </a:p>
          <a:p>
            <a:pPr marL="441325" indent="-441325" algn="just" defTabSz="1042988">
              <a:lnSpc>
                <a:spcPts val="3100"/>
              </a:lnSpc>
              <a:spcBef>
                <a:spcPts val="0"/>
              </a:spcBef>
              <a:spcAft>
                <a:spcPts val="3000"/>
              </a:spcAft>
              <a:buFont typeface="Wingdings" pitchFamily="2" charset="2"/>
              <a:buChar char="Ø"/>
            </a:pPr>
            <a:r>
              <a:rPr lang="ca-ES" sz="1600" dirty="0" smtClean="0"/>
              <a:t>Compensació per </a:t>
            </a:r>
            <a:r>
              <a:rPr lang="ca-ES" sz="1600" dirty="0" err="1" smtClean="0"/>
              <a:t>l’increment</a:t>
            </a:r>
            <a:r>
              <a:rPr lang="ca-ES" sz="1600" dirty="0" smtClean="0"/>
              <a:t> de tipus de </a:t>
            </a:r>
            <a:r>
              <a:rPr lang="ca-ES" sz="1600" dirty="0" err="1" smtClean="0"/>
              <a:t>l’IVA</a:t>
            </a:r>
            <a:endParaRPr lang="ca-ES" sz="1600" dirty="0" smtClean="0"/>
          </a:p>
          <a:p>
            <a:pPr marL="441325" indent="-441325" algn="just" defTabSz="1042988">
              <a:lnSpc>
                <a:spcPts val="3100"/>
              </a:lnSpc>
              <a:spcBef>
                <a:spcPts val="0"/>
              </a:spcBef>
              <a:spcAft>
                <a:spcPts val="3000"/>
              </a:spcAft>
              <a:buFont typeface="Wingdings" pitchFamily="2" charset="2"/>
              <a:buChar char="Ø"/>
            </a:pPr>
            <a:r>
              <a:rPr lang="ca-ES" sz="1600" dirty="0" smtClean="0"/>
              <a:t>Compensació o desbloqueig de </a:t>
            </a:r>
            <a:r>
              <a:rPr lang="ca-ES" sz="1600" dirty="0" err="1" smtClean="0"/>
              <a:t>l’impost</a:t>
            </a:r>
            <a:r>
              <a:rPr lang="ca-ES" sz="1600" dirty="0" smtClean="0"/>
              <a:t> sobre dipòsits bancaris</a:t>
            </a:r>
          </a:p>
          <a:p>
            <a:pPr marL="441325" indent="-441325" algn="just" defTabSz="1042988">
              <a:lnSpc>
                <a:spcPts val="3100"/>
              </a:lnSpc>
              <a:spcBef>
                <a:spcPts val="0"/>
              </a:spcBef>
              <a:spcAft>
                <a:spcPts val="3000"/>
              </a:spcAft>
              <a:buFont typeface="Wingdings" pitchFamily="2" charset="2"/>
              <a:buChar char="Ø"/>
            </a:pPr>
            <a:r>
              <a:rPr lang="ca-ES" sz="1600" dirty="0" smtClean="0"/>
              <a:t>Retirada dels recursos contra la taxa per expedició de productes farmacèutics i les taxes judicials</a:t>
            </a:r>
          </a:p>
          <a:p>
            <a:pPr marL="441325" indent="-441325" algn="just" defTabSz="1042988">
              <a:lnSpc>
                <a:spcPts val="3100"/>
              </a:lnSpc>
              <a:spcBef>
                <a:spcPts val="0"/>
              </a:spcBef>
              <a:spcAft>
                <a:spcPts val="3000"/>
              </a:spcAft>
              <a:buFont typeface="Wingdings" pitchFamily="2" charset="2"/>
              <a:buChar char="Ø"/>
            </a:pPr>
            <a:r>
              <a:rPr lang="ca-ES" sz="1600" dirty="0" smtClean="0"/>
              <a:t>Liquidació dels deutes de la Disposició addicional 3a de </a:t>
            </a:r>
            <a:r>
              <a:rPr lang="ca-ES" sz="1600" dirty="0" err="1" smtClean="0"/>
              <a:t>l’EAC</a:t>
            </a:r>
            <a:endParaRPr lang="ca-ES" sz="1600" dirty="0" smtClean="0"/>
          </a:p>
        </p:txBody>
      </p:sp>
      <p:sp>
        <p:nvSpPr>
          <p:cNvPr id="32772" name="Rectangle 23"/>
          <p:cNvSpPr>
            <a:spLocks noChangeArrowheads="1"/>
          </p:cNvSpPr>
          <p:nvPr/>
        </p:nvSpPr>
        <p:spPr bwMode="auto">
          <a:xfrm>
            <a:off x="3475038" y="3606800"/>
            <a:ext cx="4392612" cy="260350"/>
          </a:xfrm>
          <a:prstGeom prst="rect">
            <a:avLst/>
          </a:prstGeom>
          <a:noFill/>
          <a:ln w="9525">
            <a:noFill/>
            <a:miter lim="800000"/>
            <a:headEnd/>
            <a:tailEnd/>
          </a:ln>
        </p:spPr>
        <p:txBody>
          <a:bodyPr wrap="none" anchor="ctr"/>
          <a:lstStyle/>
          <a:p>
            <a:endParaRPr lang="ca-ES"/>
          </a:p>
        </p:txBody>
      </p:sp>
      <p:sp>
        <p:nvSpPr>
          <p:cNvPr id="32776" name="Rectangle 2"/>
          <p:cNvSpPr>
            <a:spLocks noGrp="1" noChangeArrowheads="1"/>
          </p:cNvSpPr>
          <p:nvPr>
            <p:ph type="title"/>
          </p:nvPr>
        </p:nvSpPr>
        <p:spPr bwMode="auto">
          <a:xfrm>
            <a:off x="225424" y="1080331"/>
            <a:ext cx="9523164" cy="482152"/>
          </a:xfrm>
          <a:noFill/>
          <a:ln>
            <a:miter lim="800000"/>
            <a:headEnd/>
            <a:tailEnd/>
          </a:ln>
        </p:spPr>
        <p:txBody>
          <a:bodyPr vert="horz" wrap="square" lIns="87272" tIns="43637" rIns="87272" bIns="43637" numCol="1" anchor="t" anchorCtr="0" compatLnSpc="1">
            <a:prstTxWarp prst="textNoShape">
              <a:avLst/>
            </a:prstTxWarp>
          </a:bodyPr>
          <a:lstStyle/>
          <a:p>
            <a:pPr marL="441325" indent="-441325" algn="l">
              <a:lnSpc>
                <a:spcPts val="3100"/>
              </a:lnSpc>
              <a:spcBef>
                <a:spcPts val="0"/>
              </a:spcBef>
              <a:spcAft>
                <a:spcPts val="3600"/>
              </a:spcAft>
            </a:pPr>
            <a:r>
              <a:rPr lang="ca-ES" sz="2400" b="1" dirty="0" smtClean="0"/>
              <a:t>Reclamacions a l’Administració General de l’Estat </a:t>
            </a:r>
          </a:p>
        </p:txBody>
      </p:sp>
      <p:sp>
        <p:nvSpPr>
          <p:cNvPr id="32778" name="Line 13"/>
          <p:cNvSpPr>
            <a:spLocks noChangeShapeType="1"/>
          </p:cNvSpPr>
          <p:nvPr/>
        </p:nvSpPr>
        <p:spPr bwMode="auto">
          <a:xfrm>
            <a:off x="0" y="2772519"/>
            <a:ext cx="10693400" cy="0"/>
          </a:xfrm>
          <a:prstGeom prst="line">
            <a:avLst/>
          </a:prstGeom>
          <a:noFill/>
          <a:ln w="190500">
            <a:solidFill>
              <a:schemeClr val="bg1"/>
            </a:solidFill>
            <a:round/>
            <a:headEnd/>
            <a:tailEnd/>
          </a:ln>
        </p:spPr>
        <p:txBody>
          <a:bodyPr/>
          <a:lstStyle/>
          <a:p>
            <a:endParaRPr lang="es-ES" dirty="0"/>
          </a:p>
        </p:txBody>
      </p:sp>
      <p:sp>
        <p:nvSpPr>
          <p:cNvPr id="32782" name="QuadreDeText 20">
            <a:hlinkClick r:id="rId2" action="ppaction://hlinksldjump"/>
          </p:cNvPr>
          <p:cNvSpPr txBox="1">
            <a:spLocks noChangeArrowheads="1"/>
          </p:cNvSpPr>
          <p:nvPr/>
        </p:nvSpPr>
        <p:spPr bwMode="auto">
          <a:xfrm>
            <a:off x="2132013" y="0"/>
            <a:ext cx="2000250" cy="779463"/>
          </a:xfrm>
          <a:prstGeom prst="rect">
            <a:avLst/>
          </a:prstGeom>
          <a:noFill/>
          <a:ln w="9525">
            <a:noFill/>
            <a:miter lim="800000"/>
            <a:headEnd/>
            <a:tailEnd/>
          </a:ln>
        </p:spPr>
        <p:txBody>
          <a:bodyPr wrap="none"/>
          <a:lstStyle/>
          <a:p>
            <a:endParaRPr lang="ca-ES"/>
          </a:p>
        </p:txBody>
      </p:sp>
      <p:sp>
        <p:nvSpPr>
          <p:cNvPr id="1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21" name="Line 13"/>
          <p:cNvSpPr>
            <a:spLocks noChangeShapeType="1"/>
          </p:cNvSpPr>
          <p:nvPr/>
        </p:nvSpPr>
        <p:spPr bwMode="auto">
          <a:xfrm>
            <a:off x="0" y="3564607"/>
            <a:ext cx="10693400" cy="0"/>
          </a:xfrm>
          <a:prstGeom prst="line">
            <a:avLst/>
          </a:prstGeom>
          <a:noFill/>
          <a:ln w="190500">
            <a:solidFill>
              <a:schemeClr val="bg1"/>
            </a:solidFill>
            <a:round/>
            <a:headEnd/>
            <a:tailEnd/>
          </a:ln>
        </p:spPr>
        <p:txBody>
          <a:bodyPr/>
          <a:lstStyle/>
          <a:p>
            <a:endParaRPr lang="es-ES"/>
          </a:p>
        </p:txBody>
      </p:sp>
      <p:sp>
        <p:nvSpPr>
          <p:cNvPr id="18" name="Line 13"/>
          <p:cNvSpPr>
            <a:spLocks noChangeShapeType="1"/>
          </p:cNvSpPr>
          <p:nvPr/>
        </p:nvSpPr>
        <p:spPr bwMode="auto">
          <a:xfrm>
            <a:off x="0" y="4356695"/>
            <a:ext cx="10693400" cy="0"/>
          </a:xfrm>
          <a:prstGeom prst="line">
            <a:avLst/>
          </a:prstGeom>
          <a:noFill/>
          <a:ln w="190500">
            <a:solidFill>
              <a:schemeClr val="bg1"/>
            </a:solidFill>
            <a:round/>
            <a:headEnd/>
            <a:tailEnd/>
          </a:ln>
        </p:spPr>
        <p:txBody>
          <a:bodyPr/>
          <a:lstStyle/>
          <a:p>
            <a:endParaRPr lang="es-ES"/>
          </a:p>
        </p:txBody>
      </p:sp>
      <p:sp>
        <p:nvSpPr>
          <p:cNvPr id="11" name="Line 13"/>
          <p:cNvSpPr>
            <a:spLocks noChangeShapeType="1"/>
          </p:cNvSpPr>
          <p:nvPr/>
        </p:nvSpPr>
        <p:spPr bwMode="auto">
          <a:xfrm>
            <a:off x="0" y="5184787"/>
            <a:ext cx="10693400" cy="0"/>
          </a:xfrm>
          <a:prstGeom prst="line">
            <a:avLst/>
          </a:prstGeom>
          <a:noFill/>
          <a:ln w="190500">
            <a:solidFill>
              <a:schemeClr val="bg1"/>
            </a:solidFill>
            <a:round/>
            <a:headEnd/>
            <a:tailEnd/>
          </a:ln>
        </p:spPr>
        <p:txBody>
          <a:bodyPr/>
          <a:lstStyle/>
          <a:p>
            <a:endParaRPr lang="es-ES"/>
          </a:p>
        </p:txBody>
      </p:sp>
      <p:sp>
        <p:nvSpPr>
          <p:cNvPr id="12" name="Line 13"/>
          <p:cNvSpPr>
            <a:spLocks noChangeShapeType="1"/>
          </p:cNvSpPr>
          <p:nvPr/>
        </p:nvSpPr>
        <p:spPr bwMode="auto">
          <a:xfrm>
            <a:off x="0" y="5832859"/>
            <a:ext cx="10693400" cy="0"/>
          </a:xfrm>
          <a:prstGeom prst="line">
            <a:avLst/>
          </a:prstGeom>
          <a:noFill/>
          <a:ln w="190500">
            <a:solidFill>
              <a:schemeClr val="bg1"/>
            </a:solidFill>
            <a:round/>
            <a:headEnd/>
            <a:tailEnd/>
          </a:ln>
        </p:spPr>
        <p:txBody>
          <a:bodyPr/>
          <a:lstStyle/>
          <a:p>
            <a:endParaRPr lang="es-E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bwMode="auto">
          <a:xfrm>
            <a:off x="218368" y="900311"/>
            <a:ext cx="10252075" cy="828414"/>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400" b="1" dirty="0" smtClean="0">
                <a:solidFill>
                  <a:schemeClr val="tx1"/>
                </a:solidFill>
              </a:rPr>
              <a:t>Acompanyament i suport a la recuperació econòmica en el marc de l’Estratègic Catalunya 2020 (ECAT 2020)</a:t>
            </a:r>
          </a:p>
        </p:txBody>
      </p:sp>
      <p:sp>
        <p:nvSpPr>
          <p:cNvPr id="58370" name="Rectangle 4"/>
          <p:cNvSpPr>
            <a:spLocks noChangeArrowheads="1"/>
          </p:cNvSpPr>
          <p:nvPr/>
        </p:nvSpPr>
        <p:spPr bwMode="auto">
          <a:xfrm>
            <a:off x="0" y="1836415"/>
            <a:ext cx="10693400" cy="4788532"/>
          </a:xfrm>
          <a:prstGeom prst="rect">
            <a:avLst/>
          </a:prstGeom>
          <a:solidFill>
            <a:srgbClr val="DEDEDE"/>
          </a:solidFill>
          <a:ln w="9525" algn="ctr">
            <a:noFill/>
            <a:miter lim="800000"/>
            <a:headEnd/>
            <a:tailEnd/>
          </a:ln>
        </p:spPr>
        <p:txBody>
          <a:bodyPr wrap="none" anchor="ctr"/>
          <a:lstStyle/>
          <a:p>
            <a:pPr algn="ctr" defTabSz="1042988"/>
            <a:endParaRPr lang="ca-ES" dirty="0"/>
          </a:p>
        </p:txBody>
      </p:sp>
      <p:sp>
        <p:nvSpPr>
          <p:cNvPr id="58371" name="Line 9"/>
          <p:cNvSpPr>
            <a:spLocks noChangeShapeType="1"/>
          </p:cNvSpPr>
          <p:nvPr/>
        </p:nvSpPr>
        <p:spPr bwMode="auto">
          <a:xfrm>
            <a:off x="0" y="2736515"/>
            <a:ext cx="10693400" cy="0"/>
          </a:xfrm>
          <a:prstGeom prst="line">
            <a:avLst/>
          </a:prstGeom>
          <a:noFill/>
          <a:ln w="152400">
            <a:solidFill>
              <a:schemeClr val="bg1"/>
            </a:solidFill>
            <a:round/>
            <a:headEnd/>
            <a:tailEnd/>
          </a:ln>
        </p:spPr>
        <p:txBody>
          <a:bodyPr/>
          <a:lstStyle/>
          <a:p>
            <a:endParaRPr lang="es-ES"/>
          </a:p>
        </p:txBody>
      </p:sp>
      <p:sp>
        <p:nvSpPr>
          <p:cNvPr id="58373" name="Rectangle 5"/>
          <p:cNvSpPr>
            <a:spLocks noChangeArrowheads="1"/>
          </p:cNvSpPr>
          <p:nvPr/>
        </p:nvSpPr>
        <p:spPr bwMode="auto">
          <a:xfrm>
            <a:off x="136480" y="1872419"/>
            <a:ext cx="10358792" cy="4747453"/>
          </a:xfrm>
          <a:prstGeom prst="rect">
            <a:avLst/>
          </a:prstGeom>
          <a:noFill/>
          <a:ln w="3175">
            <a:noFill/>
            <a:miter lim="800000"/>
            <a:headEnd/>
            <a:tailEnd/>
          </a:ln>
        </p:spPr>
        <p:txBody>
          <a:bodyPr wrap="square">
            <a:spAutoFit/>
          </a:bodyPr>
          <a:lstStyle/>
          <a:p>
            <a:pPr marL="441325" indent="-441325" algn="just" defTabSz="1042988">
              <a:lnSpc>
                <a:spcPts val="2700"/>
              </a:lnSpc>
              <a:spcBef>
                <a:spcPts val="0"/>
              </a:spcBef>
              <a:spcAft>
                <a:spcPts val="3000"/>
              </a:spcAft>
              <a:buFont typeface="Wingdings" pitchFamily="2" charset="2"/>
              <a:buChar char="Ø"/>
            </a:pPr>
            <a:r>
              <a:rPr lang="ca-ES" sz="1600" dirty="0" smtClean="0"/>
              <a:t>Apostar per la recerca i la innovació com a motors per impulsar el procés de creació d’ocupació i reactivació econòmica. </a:t>
            </a:r>
          </a:p>
          <a:p>
            <a:pPr marL="441325" indent="-441325" algn="just" defTabSz="1042988">
              <a:lnSpc>
                <a:spcPts val="2700"/>
              </a:lnSpc>
              <a:spcBef>
                <a:spcPts val="0"/>
              </a:spcBef>
              <a:spcAft>
                <a:spcPts val="3000"/>
              </a:spcAft>
              <a:buFont typeface="Wingdings" pitchFamily="2" charset="2"/>
              <a:buChar char="Ø"/>
            </a:pPr>
            <a:r>
              <a:rPr lang="ca-ES" sz="1600" dirty="0" smtClean="0"/>
              <a:t>Ampliar l’oferta de places a Formació Professional adaptant-la a les necessitats dels sectors productius. </a:t>
            </a:r>
          </a:p>
          <a:p>
            <a:pPr marL="441325" lvl="0" indent="-441325" algn="just" defTabSz="1042988">
              <a:lnSpc>
                <a:spcPts val="2700"/>
              </a:lnSpc>
              <a:spcBef>
                <a:spcPts val="0"/>
              </a:spcBef>
              <a:spcAft>
                <a:spcPts val="3000"/>
              </a:spcAft>
              <a:buFont typeface="Wingdings" pitchFamily="2" charset="2"/>
              <a:buChar char="Ø"/>
            </a:pPr>
            <a:r>
              <a:rPr lang="ca-ES" sz="1600" dirty="0" smtClean="0"/>
              <a:t>Desplegar el Fons per al Foment del Turisme per millorar la competitivitat del sector turístic i aprofitar la seva capacitat de generar sinergies amb altres sectors productius.</a:t>
            </a:r>
          </a:p>
          <a:p>
            <a:pPr marL="441325" lvl="0" indent="-441325" algn="just" defTabSz="1042988">
              <a:lnSpc>
                <a:spcPts val="2700"/>
              </a:lnSpc>
              <a:spcBef>
                <a:spcPts val="0"/>
              </a:spcBef>
              <a:spcAft>
                <a:spcPts val="3000"/>
              </a:spcAft>
              <a:buFont typeface="Wingdings" pitchFamily="2" charset="2"/>
              <a:buChar char="Ø"/>
            </a:pPr>
            <a:r>
              <a:rPr lang="ca-ES" sz="1600" dirty="0" smtClean="0"/>
              <a:t>Oferir, a través de </a:t>
            </a:r>
            <a:r>
              <a:rPr lang="ca-ES" sz="1600" dirty="0" err="1" smtClean="0"/>
              <a:t>l’ICF</a:t>
            </a:r>
            <a:r>
              <a:rPr lang="ca-ES" sz="1600" dirty="0" smtClean="0"/>
              <a:t>, instruments de finançament empresarial a projectes viables d'empreses (pimes, autònoms) augmentant i complementant l'oferta creditícia del sector privat.</a:t>
            </a:r>
          </a:p>
          <a:p>
            <a:pPr marL="441325" indent="-441325" algn="just" defTabSz="1042988">
              <a:lnSpc>
                <a:spcPts val="2700"/>
              </a:lnSpc>
              <a:spcBef>
                <a:spcPts val="0"/>
              </a:spcBef>
              <a:spcAft>
                <a:spcPts val="3000"/>
              </a:spcAft>
              <a:buFont typeface="Wingdings" pitchFamily="2" charset="2"/>
              <a:buChar char="Ø"/>
            </a:pPr>
            <a:r>
              <a:rPr lang="ca-ES" sz="1600" dirty="0" smtClean="0"/>
              <a:t>Impulsar les polítiques </a:t>
            </a:r>
            <a:r>
              <a:rPr lang="ca-ES" sz="1600" dirty="0" err="1" smtClean="0"/>
              <a:t>d’ocupabilitat</a:t>
            </a:r>
            <a:r>
              <a:rPr lang="ca-ES" sz="1600" dirty="0" smtClean="0"/>
              <a:t> per millorar les competències professionals dels treballadors, incrementar l’índex d’ocupació i contribuir a millorar la competitivitat de les empreses.</a:t>
            </a:r>
          </a:p>
        </p:txBody>
      </p:sp>
      <p:sp>
        <p:nvSpPr>
          <p:cNvPr id="10" name="Line 9"/>
          <p:cNvSpPr>
            <a:spLocks noChangeShapeType="1"/>
          </p:cNvSpPr>
          <p:nvPr/>
        </p:nvSpPr>
        <p:spPr bwMode="auto">
          <a:xfrm>
            <a:off x="0" y="3564607"/>
            <a:ext cx="10693400" cy="0"/>
          </a:xfrm>
          <a:prstGeom prst="line">
            <a:avLst/>
          </a:prstGeom>
          <a:noFill/>
          <a:ln w="152400">
            <a:solidFill>
              <a:schemeClr val="bg1"/>
            </a:solidFill>
            <a:round/>
            <a:headEnd/>
            <a:tailEnd/>
          </a:ln>
        </p:spPr>
        <p:txBody>
          <a:bodyPr/>
          <a:lstStyle/>
          <a:p>
            <a:endParaRPr lang="es-ES"/>
          </a:p>
        </p:txBody>
      </p:sp>
      <p:sp>
        <p:nvSpPr>
          <p:cNvPr id="11" name="Line 9"/>
          <p:cNvSpPr>
            <a:spLocks noChangeShapeType="1"/>
          </p:cNvSpPr>
          <p:nvPr/>
        </p:nvSpPr>
        <p:spPr bwMode="auto">
          <a:xfrm>
            <a:off x="0" y="5616835"/>
            <a:ext cx="10693400" cy="0"/>
          </a:xfrm>
          <a:prstGeom prst="line">
            <a:avLst/>
          </a:prstGeom>
          <a:noFill/>
          <a:ln w="152400">
            <a:solidFill>
              <a:schemeClr val="bg1"/>
            </a:solidFill>
            <a:round/>
            <a:headEnd/>
            <a:tailEnd/>
          </a:ln>
        </p:spPr>
        <p:txBody>
          <a:bodyPr/>
          <a:lstStyle/>
          <a:p>
            <a:endParaRPr lang="es-ES"/>
          </a:p>
        </p:txBody>
      </p:sp>
      <p:sp>
        <p:nvSpPr>
          <p:cNvPr id="9"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13" name="Line 9"/>
          <p:cNvSpPr>
            <a:spLocks noChangeShapeType="1"/>
          </p:cNvSpPr>
          <p:nvPr/>
        </p:nvSpPr>
        <p:spPr bwMode="auto">
          <a:xfrm>
            <a:off x="0" y="4608723"/>
            <a:ext cx="10693400" cy="0"/>
          </a:xfrm>
          <a:prstGeom prst="line">
            <a:avLst/>
          </a:prstGeom>
          <a:noFill/>
          <a:ln w="152400">
            <a:solidFill>
              <a:schemeClr val="bg1"/>
            </a:solidFill>
            <a:round/>
            <a:headEnd/>
            <a:tailEnd/>
          </a:ln>
        </p:spPr>
        <p:txBody>
          <a:bodyPr/>
          <a:lstStyle/>
          <a:p>
            <a:endParaRPr lang="es-E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7" name="Rectangle 4"/>
          <p:cNvSpPr>
            <a:spLocks noChangeArrowheads="1"/>
          </p:cNvSpPr>
          <p:nvPr/>
        </p:nvSpPr>
        <p:spPr bwMode="auto">
          <a:xfrm>
            <a:off x="-17896" y="2016435"/>
            <a:ext cx="10711296" cy="4140460"/>
          </a:xfrm>
          <a:prstGeom prst="rect">
            <a:avLst/>
          </a:prstGeom>
          <a:solidFill>
            <a:srgbClr val="DEDEDE"/>
          </a:solidFill>
          <a:ln w="9525" algn="ctr">
            <a:noFill/>
            <a:miter lim="800000"/>
            <a:headEnd/>
            <a:tailEnd/>
          </a:ln>
        </p:spPr>
        <p:txBody>
          <a:bodyPr wrap="none" anchor="ctr"/>
          <a:lstStyle/>
          <a:p>
            <a:pPr algn="ctr" defTabSz="1042988">
              <a:spcAft>
                <a:spcPts val="4800"/>
              </a:spcAft>
            </a:pPr>
            <a:endParaRPr lang="ca-ES" dirty="0">
              <a:solidFill>
                <a:schemeClr val="bg1"/>
              </a:solidFill>
            </a:endParaRPr>
          </a:p>
        </p:txBody>
      </p:sp>
      <p:sp>
        <p:nvSpPr>
          <p:cNvPr id="32780" name="Rectangle 5"/>
          <p:cNvSpPr>
            <a:spLocks noChangeArrowheads="1"/>
          </p:cNvSpPr>
          <p:nvPr/>
        </p:nvSpPr>
        <p:spPr bwMode="auto">
          <a:xfrm>
            <a:off x="85344" y="2088443"/>
            <a:ext cx="10333148" cy="3785652"/>
          </a:xfrm>
          <a:prstGeom prst="rect">
            <a:avLst/>
          </a:prstGeom>
          <a:noFill/>
          <a:ln w="9525">
            <a:noFill/>
            <a:miter lim="800000"/>
            <a:headEnd/>
            <a:tailEnd/>
          </a:ln>
        </p:spPr>
        <p:txBody>
          <a:bodyPr wrap="square">
            <a:spAutoFit/>
          </a:bodyPr>
          <a:lstStyle/>
          <a:p>
            <a:pPr marL="441325" indent="-441325" algn="just" defTabSz="1042988">
              <a:lnSpc>
                <a:spcPts val="2400"/>
              </a:lnSpc>
              <a:spcBef>
                <a:spcPts val="0"/>
              </a:spcBef>
              <a:spcAft>
                <a:spcPts val="1800"/>
              </a:spcAft>
              <a:buFont typeface="Wingdings" pitchFamily="2" charset="2"/>
              <a:buChar char="Ø"/>
            </a:pPr>
            <a:r>
              <a:rPr lang="ca-ES" sz="1600" dirty="0" smtClean="0"/>
              <a:t>Es manté la reducció salarial dels treballadors públics i dels alts càrrecs i del personal assimilat del sector públic de la Generalitat, concretada en la supressió d’una paga extraordinària. </a:t>
            </a:r>
          </a:p>
          <a:p>
            <a:pPr marL="441325" indent="-441325" algn="just" defTabSz="1042988">
              <a:lnSpc>
                <a:spcPts val="2400"/>
              </a:lnSpc>
              <a:spcBef>
                <a:spcPts val="0"/>
              </a:spcBef>
              <a:spcAft>
                <a:spcPts val="1800"/>
              </a:spcAft>
              <a:buFont typeface="Wingdings" pitchFamily="2" charset="2"/>
              <a:buChar char="Ø"/>
            </a:pPr>
            <a:endParaRPr lang="ca-ES" sz="1600" dirty="0" smtClean="0"/>
          </a:p>
          <a:p>
            <a:pPr marL="441325" indent="-441325" algn="just" defTabSz="1042988">
              <a:lnSpc>
                <a:spcPts val="2400"/>
              </a:lnSpc>
              <a:spcBef>
                <a:spcPts val="0"/>
              </a:spcBef>
              <a:spcAft>
                <a:spcPts val="1800"/>
              </a:spcAft>
              <a:buFont typeface="Wingdings" pitchFamily="2" charset="2"/>
              <a:buChar char="Ø"/>
            </a:pPr>
            <a:r>
              <a:rPr lang="ca-ES" sz="1600" dirty="0" smtClean="0"/>
              <a:t>Es condiciona l’efectivitat de la reducció salarial a poder disposar del rendiment de </a:t>
            </a:r>
            <a:r>
              <a:rPr lang="ca-ES" sz="1600" dirty="0" err="1" smtClean="0"/>
              <a:t>l’impost</a:t>
            </a:r>
            <a:r>
              <a:rPr lang="ca-ES" sz="1600" dirty="0" smtClean="0"/>
              <a:t> sobre els dipòsits bancaris. En cas contrari, es garanteix l’actualització dels salaris d’acord amb l’augment de </a:t>
            </a:r>
            <a:r>
              <a:rPr lang="ca-ES" sz="1600" dirty="0" err="1" smtClean="0"/>
              <a:t>l’IPC</a:t>
            </a:r>
            <a:r>
              <a:rPr lang="ca-ES" sz="1600" dirty="0" smtClean="0"/>
              <a:t> de 2014. </a:t>
            </a:r>
          </a:p>
          <a:p>
            <a:pPr marL="441325" indent="-441325" algn="just" defTabSz="1042988">
              <a:lnSpc>
                <a:spcPts val="2400"/>
              </a:lnSpc>
              <a:spcBef>
                <a:spcPts val="0"/>
              </a:spcBef>
              <a:spcAft>
                <a:spcPts val="1800"/>
              </a:spcAft>
            </a:pPr>
            <a:endParaRPr lang="ca-ES" sz="1600" dirty="0" smtClean="0"/>
          </a:p>
          <a:p>
            <a:pPr marL="441325" indent="-441325" algn="just" defTabSz="1042988">
              <a:lnSpc>
                <a:spcPts val="2400"/>
              </a:lnSpc>
              <a:spcBef>
                <a:spcPts val="0"/>
              </a:spcBef>
              <a:spcAft>
                <a:spcPts val="1800"/>
              </a:spcAft>
              <a:buFont typeface="Wingdings" pitchFamily="2" charset="2"/>
              <a:buChar char="Ø"/>
            </a:pPr>
            <a:r>
              <a:rPr lang="ca-ES" sz="1600" dirty="0" smtClean="0"/>
              <a:t>Els pressupostos per al 2014 incorporen una reducció de 57 entitats (23,7%), respecte dels aprovats pel 2011, com a resultat de l’aplicació del pla de racionalització i simplificació del sector públic de la Generalitat.</a:t>
            </a:r>
          </a:p>
        </p:txBody>
      </p:sp>
      <p:sp>
        <p:nvSpPr>
          <p:cNvPr id="32776" name="Rectangle 2"/>
          <p:cNvSpPr>
            <a:spLocks noGrp="1" noChangeArrowheads="1"/>
          </p:cNvSpPr>
          <p:nvPr>
            <p:ph type="title"/>
          </p:nvPr>
        </p:nvSpPr>
        <p:spPr bwMode="auto">
          <a:xfrm>
            <a:off x="198128" y="1260351"/>
            <a:ext cx="10090150" cy="430212"/>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400" b="1" dirty="0" smtClean="0"/>
              <a:t>Corresponsabilitat: Govern, treballadors públics i ciutadans</a:t>
            </a:r>
          </a:p>
        </p:txBody>
      </p:sp>
      <p:sp>
        <p:nvSpPr>
          <p:cNvPr id="32778" name="Line 13"/>
          <p:cNvSpPr>
            <a:spLocks noChangeShapeType="1"/>
          </p:cNvSpPr>
          <p:nvPr/>
        </p:nvSpPr>
        <p:spPr bwMode="auto">
          <a:xfrm>
            <a:off x="0" y="3204567"/>
            <a:ext cx="10693400" cy="0"/>
          </a:xfrm>
          <a:prstGeom prst="line">
            <a:avLst/>
          </a:prstGeom>
          <a:noFill/>
          <a:ln w="127000">
            <a:solidFill>
              <a:schemeClr val="bg1"/>
            </a:solidFill>
            <a:round/>
            <a:headEnd/>
            <a:tailEnd/>
          </a:ln>
        </p:spPr>
        <p:txBody>
          <a:bodyPr/>
          <a:lstStyle/>
          <a:p>
            <a:endParaRPr lang="es-ES"/>
          </a:p>
        </p:txBody>
      </p:sp>
      <p:sp>
        <p:nvSpPr>
          <p:cNvPr id="32782" name="QuadreDeText 20">
            <a:hlinkClick r:id="rId2" action="ppaction://hlinksldjump"/>
          </p:cNvPr>
          <p:cNvSpPr txBox="1">
            <a:spLocks noChangeArrowheads="1"/>
          </p:cNvSpPr>
          <p:nvPr/>
        </p:nvSpPr>
        <p:spPr bwMode="auto">
          <a:xfrm>
            <a:off x="2132013" y="0"/>
            <a:ext cx="2000250" cy="779463"/>
          </a:xfrm>
          <a:prstGeom prst="rect">
            <a:avLst/>
          </a:prstGeom>
          <a:noFill/>
          <a:ln w="9525">
            <a:noFill/>
            <a:miter lim="800000"/>
            <a:headEnd/>
            <a:tailEnd/>
          </a:ln>
        </p:spPr>
        <p:txBody>
          <a:bodyPr wrap="none"/>
          <a:lstStyle/>
          <a:p>
            <a:endParaRPr lang="ca-ES"/>
          </a:p>
        </p:txBody>
      </p:sp>
      <p:sp>
        <p:nvSpPr>
          <p:cNvPr id="1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20" name="Line 13"/>
          <p:cNvSpPr>
            <a:spLocks noChangeShapeType="1"/>
          </p:cNvSpPr>
          <p:nvPr/>
        </p:nvSpPr>
        <p:spPr bwMode="auto">
          <a:xfrm>
            <a:off x="-11430" y="4680731"/>
            <a:ext cx="10693400" cy="0"/>
          </a:xfrm>
          <a:prstGeom prst="line">
            <a:avLst/>
          </a:prstGeom>
          <a:noFill/>
          <a:ln w="127000">
            <a:solidFill>
              <a:schemeClr val="bg1"/>
            </a:solidFill>
            <a:round/>
            <a:headEnd/>
            <a:tailEnd/>
          </a:ln>
        </p:spPr>
        <p:txBody>
          <a:bodyPr/>
          <a:lstStyle/>
          <a:p>
            <a:endParaRPr lang="es-ES"/>
          </a:p>
        </p:txBody>
      </p:sp>
      <p:sp>
        <p:nvSpPr>
          <p:cNvPr id="22" name="Line 13"/>
          <p:cNvSpPr>
            <a:spLocks noChangeShapeType="1"/>
          </p:cNvSpPr>
          <p:nvPr/>
        </p:nvSpPr>
        <p:spPr bwMode="auto">
          <a:xfrm>
            <a:off x="0" y="6120891"/>
            <a:ext cx="10693400" cy="0"/>
          </a:xfrm>
          <a:prstGeom prst="line">
            <a:avLst/>
          </a:prstGeom>
          <a:noFill/>
          <a:ln w="127000">
            <a:solidFill>
              <a:schemeClr val="bg1"/>
            </a:solidFill>
            <a:round/>
            <a:headEnd/>
            <a:tailEnd/>
          </a:ln>
        </p:spPr>
        <p:txBody>
          <a:bodyPr/>
          <a:lstStyle/>
          <a:p>
            <a:endParaRPr lang="es-ES"/>
          </a:p>
        </p:txBody>
      </p:sp>
      <p:sp>
        <p:nvSpPr>
          <p:cNvPr id="23" name="Line 13"/>
          <p:cNvSpPr>
            <a:spLocks noChangeShapeType="1"/>
          </p:cNvSpPr>
          <p:nvPr/>
        </p:nvSpPr>
        <p:spPr bwMode="auto">
          <a:xfrm>
            <a:off x="0" y="6264907"/>
            <a:ext cx="10693400" cy="0"/>
          </a:xfrm>
          <a:prstGeom prst="line">
            <a:avLst/>
          </a:prstGeom>
          <a:noFill/>
          <a:ln w="127000">
            <a:solidFill>
              <a:schemeClr val="bg1"/>
            </a:solidFill>
            <a:round/>
            <a:headEnd/>
            <a:tailEnd/>
          </a:ln>
        </p:spPr>
        <p:txBody>
          <a:bodyPr/>
          <a:lstStyle/>
          <a:p>
            <a:endParaRPr lang="es-E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9"/>
          <p:cNvSpPr>
            <a:spLocks noChangeArrowheads="1"/>
          </p:cNvSpPr>
          <p:nvPr/>
        </p:nvSpPr>
        <p:spPr bwMode="auto">
          <a:xfrm>
            <a:off x="-17896" y="3205163"/>
            <a:ext cx="10711296" cy="1296987"/>
          </a:xfrm>
          <a:prstGeom prst="rect">
            <a:avLst/>
          </a:prstGeom>
          <a:solidFill>
            <a:srgbClr val="FA6E00"/>
          </a:solidFill>
          <a:ln w="9525" algn="ctr">
            <a:noFill/>
            <a:miter lim="800000"/>
            <a:headEnd/>
            <a:tailEnd/>
          </a:ln>
        </p:spPr>
        <p:txBody>
          <a:bodyPr wrap="none" lIns="87272" tIns="43637" rIns="87272" bIns="43637" anchor="ctr"/>
          <a:lstStyle/>
          <a:p>
            <a:pPr algn="ctr" defTabSz="873125"/>
            <a:endParaRPr lang="ca-ES" sz="1700" u="sng"/>
          </a:p>
        </p:txBody>
      </p:sp>
      <p:sp>
        <p:nvSpPr>
          <p:cNvPr id="75778" name="Rectangle 10"/>
          <p:cNvSpPr>
            <a:spLocks noGrp="1" noChangeArrowheads="1"/>
          </p:cNvSpPr>
          <p:nvPr>
            <p:ph type="title"/>
          </p:nvPr>
        </p:nvSpPr>
        <p:spPr bwMode="auto">
          <a:xfrm>
            <a:off x="71438" y="3342475"/>
            <a:ext cx="10460037" cy="504825"/>
          </a:xfrm>
          <a:noFill/>
          <a:ln>
            <a:miter lim="800000"/>
            <a:headEnd/>
            <a:tailEnd/>
          </a:ln>
        </p:spPr>
        <p:txBody>
          <a:bodyPr vert="horz" wrap="square" lIns="87272" tIns="43637" rIns="87272" bIns="43637" numCol="1" anchor="t" anchorCtr="0" compatLnSpc="1">
            <a:prstTxWarp prst="textNoShape">
              <a:avLst/>
            </a:prstTxWarp>
          </a:bodyPr>
          <a:lstStyle/>
          <a:p>
            <a:pPr eaLnBrk="1" hangingPunct="1"/>
            <a:r>
              <a:rPr lang="ca-ES" sz="3000" b="1" dirty="0" smtClean="0">
                <a:solidFill>
                  <a:schemeClr val="bg1"/>
                </a:solidFill>
              </a:rPr>
              <a:t>Annex 1</a:t>
            </a:r>
            <a:br>
              <a:rPr lang="ca-ES" sz="3000" b="1" dirty="0" smtClean="0">
                <a:solidFill>
                  <a:schemeClr val="bg1"/>
                </a:solidFill>
              </a:rPr>
            </a:br>
            <a:r>
              <a:rPr lang="ca-ES" sz="3000" b="1" dirty="0" smtClean="0">
                <a:solidFill>
                  <a:schemeClr val="bg1"/>
                </a:solidFill>
              </a:rPr>
              <a:t>El pressupost consolidat del sector públic </a:t>
            </a:r>
          </a:p>
        </p:txBody>
      </p:sp>
      <p:sp>
        <p:nvSpPr>
          <p:cNvPr id="75779" name="Text Box 12"/>
          <p:cNvSpPr txBox="1">
            <a:spLocks noChangeArrowheads="1"/>
          </p:cNvSpPr>
          <p:nvPr/>
        </p:nvSpPr>
        <p:spPr bwMode="auto">
          <a:xfrm>
            <a:off x="6478603" y="7237413"/>
            <a:ext cx="3835385" cy="242015"/>
          </a:xfrm>
          <a:prstGeom prst="rect">
            <a:avLst/>
          </a:prstGeom>
          <a:noFill/>
          <a:ln w="9525" algn="ctr">
            <a:noFill/>
            <a:miter lim="800000"/>
            <a:headEnd/>
            <a:tailEnd/>
          </a:ln>
        </p:spPr>
        <p:txBody>
          <a:bodyPr wrap="square" lIns="87272" tIns="43637" rIns="87272" bIns="43637">
            <a:spAutoFit/>
          </a:bodyPr>
          <a:lstStyle/>
          <a:p>
            <a:pPr algn="r" defTabSz="873125">
              <a:spcBef>
                <a:spcPct val="50000"/>
              </a:spcBef>
            </a:pPr>
            <a:r>
              <a:rPr lang="ca-ES" sz="1000" b="1" dirty="0" smtClean="0">
                <a:solidFill>
                  <a:schemeClr val="bg1"/>
                </a:solidFill>
              </a:rPr>
              <a:t>El pressupost consolidat del sector públic</a:t>
            </a:r>
            <a:endParaRPr lang="ca-ES" sz="1000" b="1" dirty="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title"/>
          </p:nvPr>
        </p:nvSpPr>
        <p:spPr bwMode="auto">
          <a:xfrm>
            <a:off x="161925" y="1116013"/>
            <a:ext cx="10080625" cy="430212"/>
          </a:xfrm>
          <a:noFill/>
          <a:ln>
            <a:miter lim="800000"/>
            <a:headEnd/>
            <a:tailEnd/>
          </a:ln>
        </p:spPr>
        <p:txBody>
          <a:bodyPr vert="horz" wrap="square" lIns="87257" tIns="43629" rIns="87257" bIns="43629" numCol="1" anchor="t" anchorCtr="0" compatLnSpc="1">
            <a:prstTxWarp prst="textNoShape">
              <a:avLst/>
            </a:prstTxWarp>
          </a:bodyPr>
          <a:lstStyle/>
          <a:p>
            <a:pPr algn="l" eaLnBrk="1" hangingPunct="1"/>
            <a:r>
              <a:rPr lang="ca-ES" sz="2100" b="1" dirty="0" smtClean="0"/>
              <a:t>Entitats del sector públic de la Generalitat en els pressupostos </a:t>
            </a:r>
            <a:r>
              <a:rPr lang="ca-ES" sz="1800" b="1" dirty="0" smtClean="0"/>
              <a:t>(situació actual)</a:t>
            </a:r>
          </a:p>
        </p:txBody>
      </p:sp>
      <p:sp>
        <p:nvSpPr>
          <p:cNvPr id="8" name="Text Box 12"/>
          <p:cNvSpPr txBox="1">
            <a:spLocks noChangeArrowheads="1"/>
          </p:cNvSpPr>
          <p:nvPr/>
        </p:nvSpPr>
        <p:spPr bwMode="auto">
          <a:xfrm>
            <a:off x="6478603" y="7237413"/>
            <a:ext cx="3835385" cy="242015"/>
          </a:xfrm>
          <a:prstGeom prst="rect">
            <a:avLst/>
          </a:prstGeom>
          <a:noFill/>
          <a:ln w="9525" algn="ctr">
            <a:noFill/>
            <a:miter lim="800000"/>
            <a:headEnd/>
            <a:tailEnd/>
          </a:ln>
        </p:spPr>
        <p:txBody>
          <a:bodyPr wrap="square" lIns="87272" tIns="43637" rIns="87272" bIns="43637">
            <a:spAutoFit/>
          </a:bodyPr>
          <a:lstStyle/>
          <a:p>
            <a:pPr algn="r" defTabSz="873125">
              <a:spcBef>
                <a:spcPct val="50000"/>
              </a:spcBef>
            </a:pPr>
            <a:r>
              <a:rPr lang="ca-ES" sz="1000" b="1" dirty="0" smtClean="0">
                <a:solidFill>
                  <a:schemeClr val="bg1"/>
                </a:solidFill>
              </a:rPr>
              <a:t>El pressupost consolidat del sector públic</a:t>
            </a:r>
            <a:endParaRPr lang="ca-ES" sz="1000" b="1" dirty="0">
              <a:solidFill>
                <a:schemeClr val="bg1"/>
              </a:solidFill>
            </a:endParaRPr>
          </a:p>
        </p:txBody>
      </p:sp>
      <p:graphicFrame>
        <p:nvGraphicFramePr>
          <p:cNvPr id="9" name="Taula 8"/>
          <p:cNvGraphicFramePr>
            <a:graphicFrameLocks noGrp="1"/>
          </p:cNvGraphicFramePr>
          <p:nvPr/>
        </p:nvGraphicFramePr>
        <p:xfrm>
          <a:off x="1" y="1836415"/>
          <a:ext cx="6066779" cy="3514725"/>
        </p:xfrm>
        <a:graphic>
          <a:graphicData uri="http://schemas.openxmlformats.org/drawingml/2006/table">
            <a:tbl>
              <a:tblPr/>
              <a:tblGrid>
                <a:gridCol w="201158"/>
                <a:gridCol w="3751420"/>
                <a:gridCol w="749832"/>
                <a:gridCol w="618048"/>
                <a:gridCol w="559741"/>
                <a:gridCol w="186580"/>
              </a:tblGrid>
              <a:tr h="266700">
                <a:tc>
                  <a:txBody>
                    <a:bodyPr/>
                    <a:lstStyle/>
                    <a:p>
                      <a:pPr algn="l" fontAlgn="ctr"/>
                      <a:r>
                        <a:rPr lang="ca-ES" sz="1100" b="0" i="0" u="none" strike="noStrike" dirty="0">
                          <a:solidFill>
                            <a:srgbClr val="000000"/>
                          </a:solidFill>
                          <a:latin typeface="Calibri"/>
                        </a:rPr>
                        <a:t> </a:t>
                      </a:r>
                    </a:p>
                  </a:txBody>
                  <a:tcPr marL="0" marR="0" marT="0" marB="0" anchor="ctr">
                    <a:lnL>
                      <a:noFill/>
                    </a:lnL>
                    <a:lnR>
                      <a:noFill/>
                    </a:lnR>
                    <a:lnT>
                      <a:noFill/>
                    </a:lnT>
                    <a:lnB>
                      <a:noFill/>
                    </a:lnB>
                    <a:solidFill>
                      <a:srgbClr val="FA6E00"/>
                    </a:solidFill>
                  </a:tcPr>
                </a:tc>
                <a:tc>
                  <a:txBody>
                    <a:bodyPr/>
                    <a:lstStyle/>
                    <a:p>
                      <a:pPr algn="l" fontAlgn="ctr"/>
                      <a:r>
                        <a:rPr lang="ca-ES" sz="1100" b="0" i="0" u="none" strike="noStrike">
                          <a:solidFill>
                            <a:srgbClr val="000000"/>
                          </a:solidFill>
                          <a:latin typeface="Calibri"/>
                        </a:rPr>
                        <a:t> </a:t>
                      </a:r>
                    </a:p>
                  </a:txBody>
                  <a:tcPr marL="0" marR="0" marT="0" marB="0" anchor="ctr">
                    <a:lnL>
                      <a:noFill/>
                    </a:lnL>
                    <a:lnR>
                      <a:noFill/>
                    </a:lnR>
                    <a:lnT>
                      <a:noFill/>
                    </a:lnT>
                    <a:lnB>
                      <a:noFill/>
                    </a:lnB>
                    <a:solidFill>
                      <a:srgbClr val="FA6E00"/>
                    </a:solidFill>
                  </a:tcPr>
                </a:tc>
                <a:tc gridSpan="3">
                  <a:txBody>
                    <a:bodyPr/>
                    <a:lstStyle/>
                    <a:p>
                      <a:pPr algn="ctr" fontAlgn="ctr"/>
                      <a:r>
                        <a:rPr lang="ca-ES" sz="1400" b="1" i="0" u="none" strike="noStrike" dirty="0">
                          <a:solidFill>
                            <a:srgbClr val="000000"/>
                          </a:solidFill>
                          <a:latin typeface="Arial"/>
                        </a:rPr>
                        <a:t>Nombre </a:t>
                      </a:r>
                      <a:r>
                        <a:rPr lang="ca-ES" sz="1400" b="1" i="0" u="none" strike="noStrike" dirty="0" smtClean="0">
                          <a:solidFill>
                            <a:srgbClr val="000000"/>
                          </a:solidFill>
                          <a:latin typeface="Arial"/>
                        </a:rPr>
                        <a:t>d’entitats</a:t>
                      </a:r>
                      <a:r>
                        <a:rPr lang="ca-ES" sz="1400" b="1" i="0" u="none" strike="noStrike" baseline="30000" dirty="0" smtClean="0">
                          <a:solidFill>
                            <a:srgbClr val="000000"/>
                          </a:solidFill>
                          <a:latin typeface="Arial"/>
                        </a:rPr>
                        <a:t>(1)</a:t>
                      </a:r>
                      <a:endParaRPr lang="ca-ES" sz="1400" b="1" i="0" u="none" strike="noStrike" baseline="30000" dirty="0">
                        <a:solidFill>
                          <a:srgbClr val="000000"/>
                        </a:solidFill>
                        <a:latin typeface="Arial"/>
                      </a:endParaRPr>
                    </a:p>
                  </a:txBody>
                  <a:tcPr marL="0" marR="0" marT="0" marB="0" anchor="ctr">
                    <a:lnL>
                      <a:noFill/>
                    </a:lnL>
                    <a:lnR>
                      <a:noFill/>
                    </a:lnR>
                    <a:lnT>
                      <a:noFill/>
                    </a:lnT>
                    <a:lnB>
                      <a:noFill/>
                    </a:lnB>
                    <a:solidFill>
                      <a:srgbClr val="FA6E00"/>
                    </a:solidFill>
                  </a:tcPr>
                </a:tc>
                <a:tc hMerge="1">
                  <a:txBody>
                    <a:bodyPr/>
                    <a:lstStyle/>
                    <a:p>
                      <a:endParaRPr lang="ca-ES"/>
                    </a:p>
                  </a:txBody>
                  <a:tcPr/>
                </a:tc>
                <a:tc hMerge="1">
                  <a:txBody>
                    <a:bodyPr/>
                    <a:lstStyle/>
                    <a:p>
                      <a:endParaRPr lang="ca-ES"/>
                    </a:p>
                  </a:txBody>
                  <a:tcPr/>
                </a:tc>
                <a:tc>
                  <a:txBody>
                    <a:bodyPr/>
                    <a:lstStyle/>
                    <a:p>
                      <a:pPr algn="l" fontAlgn="ctr"/>
                      <a:r>
                        <a:rPr lang="ca-ES" sz="1400" b="1" i="0" u="none" strike="noStrike">
                          <a:solidFill>
                            <a:srgbClr val="000000"/>
                          </a:solidFill>
                          <a:latin typeface="Arial"/>
                        </a:rPr>
                        <a:t> </a:t>
                      </a:r>
                    </a:p>
                  </a:txBody>
                  <a:tcPr marL="0" marR="0" marT="0" marB="0" anchor="ctr">
                    <a:lnL>
                      <a:noFill/>
                    </a:lnL>
                    <a:lnR>
                      <a:noFill/>
                    </a:lnR>
                    <a:lnT>
                      <a:noFill/>
                    </a:lnT>
                    <a:lnB>
                      <a:noFill/>
                    </a:lnB>
                    <a:solidFill>
                      <a:srgbClr val="FA6E00"/>
                    </a:solidFill>
                  </a:tcPr>
                </a:tc>
              </a:tr>
              <a:tr h="238125">
                <a:tc>
                  <a:txBody>
                    <a:bodyPr/>
                    <a:lstStyle/>
                    <a:p>
                      <a:pPr algn="l" fontAlgn="ctr"/>
                      <a:r>
                        <a:rPr lang="ca-ES" sz="1400" b="1" i="0" u="none" strike="noStrike">
                          <a:solidFill>
                            <a:srgbClr val="000000"/>
                          </a:solidFill>
                          <a:latin typeface="Arial"/>
                        </a:rPr>
                        <a:t> </a:t>
                      </a:r>
                      <a:r>
                        <a:rPr lang="ca-ES" sz="1400" b="0" i="0" u="none" strike="noStrike">
                          <a:solidFill>
                            <a:srgbClr val="000000"/>
                          </a:solidFill>
                          <a:latin typeface="Times New Roman"/>
                        </a:rPr>
                        <a:t> </a:t>
                      </a:r>
                      <a:endParaRPr lang="ca-ES" sz="1400" b="1" i="0" u="none" strike="noStrike">
                        <a:solidFill>
                          <a:srgbClr val="000000"/>
                        </a:solidFill>
                        <a:latin typeface="Arial"/>
                      </a:endParaRPr>
                    </a:p>
                  </a:txBody>
                  <a:tcPr marL="0" marR="0" marT="0" marB="0" anchor="ctr">
                    <a:lnL>
                      <a:noFill/>
                    </a:lnL>
                    <a:lnR>
                      <a:noFill/>
                    </a:lnR>
                    <a:lnT>
                      <a:noFill/>
                    </a:lnT>
                    <a:lnB>
                      <a:noFill/>
                    </a:lnB>
                    <a:solidFill>
                      <a:srgbClr val="FA6E00"/>
                    </a:solidFill>
                  </a:tcPr>
                </a:tc>
                <a:tc>
                  <a:txBody>
                    <a:bodyPr/>
                    <a:lstStyle/>
                    <a:p>
                      <a:pPr algn="l" fontAlgn="ctr"/>
                      <a:r>
                        <a:rPr lang="ca-ES" sz="1400" b="0" i="0" u="none" strike="noStrike">
                          <a:solidFill>
                            <a:srgbClr val="000000"/>
                          </a:solidFill>
                          <a:latin typeface="Times New Roman"/>
                        </a:rPr>
                        <a:t> </a:t>
                      </a:r>
                    </a:p>
                  </a:txBody>
                  <a:tcPr marL="0" marR="0" marT="0" marB="0" anchor="ctr">
                    <a:lnL>
                      <a:noFill/>
                    </a:lnL>
                    <a:lnR>
                      <a:noFill/>
                    </a:lnR>
                    <a:lnT>
                      <a:noFill/>
                    </a:lnT>
                    <a:lnB>
                      <a:noFill/>
                    </a:lnB>
                    <a:solidFill>
                      <a:srgbClr val="FA6E00"/>
                    </a:solidFill>
                  </a:tcPr>
                </a:tc>
                <a:tc>
                  <a:txBody>
                    <a:bodyPr/>
                    <a:lstStyle/>
                    <a:p>
                      <a:pPr algn="r" fontAlgn="ctr"/>
                      <a:r>
                        <a:rPr lang="ca-ES" sz="1400" b="1" i="0" u="none" strike="noStrike">
                          <a:solidFill>
                            <a:srgbClr val="000000"/>
                          </a:solidFill>
                          <a:latin typeface="Arial"/>
                        </a:rPr>
                        <a:t>2011</a:t>
                      </a:r>
                    </a:p>
                  </a:txBody>
                  <a:tcPr marL="0" marR="0" marT="0" marB="0" anchor="ctr">
                    <a:lnL>
                      <a:noFill/>
                    </a:lnL>
                    <a:lnR>
                      <a:noFill/>
                    </a:lnR>
                    <a:lnT>
                      <a:noFill/>
                    </a:lnT>
                    <a:lnB>
                      <a:noFill/>
                    </a:lnB>
                    <a:solidFill>
                      <a:srgbClr val="FA6E00"/>
                    </a:solidFill>
                  </a:tcPr>
                </a:tc>
                <a:tc>
                  <a:txBody>
                    <a:bodyPr/>
                    <a:lstStyle/>
                    <a:p>
                      <a:pPr algn="r" fontAlgn="ctr"/>
                      <a:r>
                        <a:rPr lang="ca-ES" sz="1400" b="1" i="0" u="none" strike="noStrike">
                          <a:solidFill>
                            <a:srgbClr val="000000"/>
                          </a:solidFill>
                          <a:latin typeface="Arial"/>
                        </a:rPr>
                        <a:t>2012</a:t>
                      </a:r>
                    </a:p>
                  </a:txBody>
                  <a:tcPr marL="0" marR="0" marT="0" marB="0" anchor="ctr">
                    <a:lnL>
                      <a:noFill/>
                    </a:lnL>
                    <a:lnR>
                      <a:noFill/>
                    </a:lnR>
                    <a:lnT>
                      <a:noFill/>
                    </a:lnT>
                    <a:lnB>
                      <a:noFill/>
                    </a:lnB>
                    <a:solidFill>
                      <a:srgbClr val="FA6E00"/>
                    </a:solidFill>
                  </a:tcPr>
                </a:tc>
                <a:tc>
                  <a:txBody>
                    <a:bodyPr/>
                    <a:lstStyle/>
                    <a:p>
                      <a:pPr algn="r" fontAlgn="ctr"/>
                      <a:r>
                        <a:rPr lang="ca-ES" sz="1400" b="1" i="0" u="none" strike="noStrike">
                          <a:solidFill>
                            <a:srgbClr val="000000"/>
                          </a:solidFill>
                          <a:latin typeface="Arial"/>
                        </a:rPr>
                        <a:t>2014</a:t>
                      </a:r>
                    </a:p>
                  </a:txBody>
                  <a:tcPr marL="0" marR="0" marT="0" marB="0" anchor="ctr">
                    <a:lnL>
                      <a:noFill/>
                    </a:lnL>
                    <a:lnR>
                      <a:noFill/>
                    </a:lnR>
                    <a:lnT>
                      <a:noFill/>
                    </a:lnT>
                    <a:lnB>
                      <a:noFill/>
                    </a:lnB>
                    <a:solidFill>
                      <a:srgbClr val="FA6E00"/>
                    </a:solidFill>
                  </a:tcPr>
                </a:tc>
                <a:tc>
                  <a:txBody>
                    <a:bodyPr/>
                    <a:lstStyle/>
                    <a:p>
                      <a:pPr algn="l" fontAlgn="ctr"/>
                      <a:r>
                        <a:rPr lang="ca-ES" sz="1400" b="1" i="0" u="none" strike="noStrike">
                          <a:solidFill>
                            <a:srgbClr val="000000"/>
                          </a:solidFill>
                          <a:latin typeface="Arial"/>
                        </a:rPr>
                        <a:t> </a:t>
                      </a:r>
                    </a:p>
                  </a:txBody>
                  <a:tcPr marL="0" marR="0" marT="0" marB="0" anchor="ctr">
                    <a:lnL>
                      <a:noFill/>
                    </a:lnL>
                    <a:lnR>
                      <a:noFill/>
                    </a:lnR>
                    <a:lnT>
                      <a:noFill/>
                    </a:lnT>
                    <a:lnB>
                      <a:noFill/>
                    </a:lnB>
                    <a:solidFill>
                      <a:srgbClr val="FA6E00"/>
                    </a:solidFill>
                  </a:tcPr>
                </a:tc>
              </a:tr>
              <a:tr h="266700">
                <a:tc>
                  <a:txBody>
                    <a:bodyPr/>
                    <a:lstStyle/>
                    <a:p>
                      <a:pPr algn="l" fontAlgn="ctr"/>
                      <a:r>
                        <a:rPr lang="ca-ES" sz="1400" b="0" i="0" u="none" strike="noStrike">
                          <a:solidFill>
                            <a:srgbClr val="000000"/>
                          </a:solidFill>
                          <a:latin typeface="Arial"/>
                        </a:rPr>
                        <a:t> </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400" b="0" i="0" u="none" strike="noStrike" dirty="0" smtClean="0">
                          <a:solidFill>
                            <a:srgbClr val="000000"/>
                          </a:solidFill>
                          <a:latin typeface="Arial"/>
                        </a:rPr>
                        <a:t>Generalitat</a:t>
                      </a:r>
                      <a:endParaRPr lang="ca-ES" sz="1400" b="0" i="0" u="none" strike="noStrike" baseline="30000" dirty="0">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1</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1</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1</a:t>
                      </a:r>
                    </a:p>
                  </a:txBody>
                  <a:tcPr marL="0" marR="0" marT="0" marB="0" anchor="ctr">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28600">
                <a:tc>
                  <a:txBody>
                    <a:bodyPr/>
                    <a:lstStyle/>
                    <a:p>
                      <a:pPr algn="l" fontAlgn="ctr"/>
                      <a:r>
                        <a:rPr lang="ca-ES" sz="1400" b="0" i="0" u="none" strike="noStrike">
                          <a:solidFill>
                            <a:srgbClr val="000000"/>
                          </a:solidFill>
                          <a:latin typeface="Arial"/>
                        </a:rPr>
                        <a:t> </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400" b="0" i="0" u="none" strike="noStrike">
                          <a:solidFill>
                            <a:srgbClr val="000000"/>
                          </a:solidFill>
                          <a:latin typeface="Arial"/>
                        </a:rPr>
                        <a:t>CatSalut, ICS i ICASS</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3</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3</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3</a:t>
                      </a:r>
                    </a:p>
                  </a:txBody>
                  <a:tcPr marL="0" marR="0" marT="0" marB="0" anchor="ctr">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28600">
                <a:tc>
                  <a:txBody>
                    <a:bodyPr/>
                    <a:lstStyle/>
                    <a:p>
                      <a:pPr algn="l" fontAlgn="ctr"/>
                      <a:r>
                        <a:rPr lang="ca-ES" sz="1400" b="0" i="0" u="none" strike="noStrike">
                          <a:solidFill>
                            <a:srgbClr val="000000"/>
                          </a:solidFill>
                          <a:latin typeface="Arial"/>
                        </a:rPr>
                        <a:t> </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400" b="0" i="0" u="none" strike="noStrike">
                          <a:solidFill>
                            <a:srgbClr val="000000"/>
                          </a:solidFill>
                          <a:latin typeface="Arial"/>
                        </a:rPr>
                        <a:t>Entitats autònomes administratives</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25</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23</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19</a:t>
                      </a:r>
                    </a:p>
                  </a:txBody>
                  <a:tcPr marL="0" marR="0" marT="0" marB="0" anchor="ctr">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28600">
                <a:tc>
                  <a:txBody>
                    <a:bodyPr/>
                    <a:lstStyle/>
                    <a:p>
                      <a:pPr algn="l" fontAlgn="ctr"/>
                      <a:r>
                        <a:rPr lang="ca-ES" sz="1400" b="0" i="0" u="none" strike="noStrike">
                          <a:solidFill>
                            <a:srgbClr val="000000"/>
                          </a:solidFill>
                          <a:latin typeface="Arial"/>
                        </a:rPr>
                        <a:t> </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400" b="0" i="0" u="none" strike="noStrike">
                          <a:solidFill>
                            <a:srgbClr val="000000"/>
                          </a:solidFill>
                          <a:latin typeface="Arial"/>
                        </a:rPr>
                        <a:t>Entitats autònomes comercials i financeres</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5</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3</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2</a:t>
                      </a:r>
                    </a:p>
                  </a:txBody>
                  <a:tcPr marL="0" marR="0" marT="0" marB="0" anchor="ctr">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28600">
                <a:tc>
                  <a:txBody>
                    <a:bodyPr/>
                    <a:lstStyle/>
                    <a:p>
                      <a:pPr algn="l" fontAlgn="ctr"/>
                      <a:r>
                        <a:rPr lang="ca-ES" sz="1400" b="0" i="0" u="none" strike="noStrike">
                          <a:solidFill>
                            <a:srgbClr val="000000"/>
                          </a:solidFill>
                          <a:latin typeface="Arial"/>
                        </a:rPr>
                        <a:t> </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400" b="0" i="0" u="none" strike="noStrike">
                          <a:solidFill>
                            <a:srgbClr val="000000"/>
                          </a:solidFill>
                          <a:latin typeface="Arial"/>
                        </a:rPr>
                        <a:t>Entitats de dret públic</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46</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47</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43</a:t>
                      </a:r>
                    </a:p>
                  </a:txBody>
                  <a:tcPr marL="0" marR="0" marT="0" marB="0" anchor="ctr">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28600">
                <a:tc>
                  <a:txBody>
                    <a:bodyPr/>
                    <a:lstStyle/>
                    <a:p>
                      <a:pPr algn="l" fontAlgn="ctr"/>
                      <a:r>
                        <a:rPr lang="ca-ES" sz="1400" b="0" i="0" u="none" strike="noStrike">
                          <a:solidFill>
                            <a:srgbClr val="000000"/>
                          </a:solidFill>
                          <a:latin typeface="Arial"/>
                        </a:rPr>
                        <a:t> </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400" b="0" i="0" u="none" strike="noStrike">
                          <a:solidFill>
                            <a:srgbClr val="000000"/>
                          </a:solidFill>
                          <a:latin typeface="Arial"/>
                        </a:rPr>
                        <a:t>Societats mercantils</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52</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47</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30</a:t>
                      </a:r>
                    </a:p>
                  </a:txBody>
                  <a:tcPr marL="0" marR="0" marT="0" marB="0" anchor="ctr">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28600">
                <a:tc>
                  <a:txBody>
                    <a:bodyPr/>
                    <a:lstStyle/>
                    <a:p>
                      <a:pPr algn="l" fontAlgn="ctr"/>
                      <a:r>
                        <a:rPr lang="ca-ES" sz="1400" b="0" i="0" u="none" strike="noStrike">
                          <a:solidFill>
                            <a:srgbClr val="000000"/>
                          </a:solidFill>
                          <a:latin typeface="Arial"/>
                        </a:rPr>
                        <a:t> </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400" b="0" i="0" u="none" strike="noStrike">
                          <a:solidFill>
                            <a:srgbClr val="000000"/>
                          </a:solidFill>
                          <a:latin typeface="Arial"/>
                        </a:rPr>
                        <a:t>Consorcis</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62</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61</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50</a:t>
                      </a:r>
                    </a:p>
                  </a:txBody>
                  <a:tcPr marL="0" marR="0" marT="0" marB="0" anchor="ctr">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28600">
                <a:tc>
                  <a:txBody>
                    <a:bodyPr/>
                    <a:lstStyle/>
                    <a:p>
                      <a:pPr algn="l" fontAlgn="ctr"/>
                      <a:r>
                        <a:rPr lang="ca-ES" sz="1400" b="0" i="0" u="none" strike="noStrike">
                          <a:solidFill>
                            <a:srgbClr val="000000"/>
                          </a:solidFill>
                          <a:latin typeface="Arial"/>
                        </a:rPr>
                        <a:t> </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400" b="0" i="0" u="none" strike="noStrike">
                          <a:solidFill>
                            <a:srgbClr val="000000"/>
                          </a:solidFill>
                          <a:latin typeface="Arial"/>
                        </a:rPr>
                        <a:t>Fundacions</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46</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43</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35</a:t>
                      </a:r>
                    </a:p>
                  </a:txBody>
                  <a:tcPr marL="0" marR="0" marT="0" marB="0" anchor="ctr">
                    <a:lnL>
                      <a:noFill/>
                    </a:lnL>
                    <a:lnR>
                      <a:noFill/>
                    </a:lnR>
                    <a:lnT>
                      <a:noFill/>
                    </a:lnT>
                    <a:lnB>
                      <a:noFill/>
                    </a:lnB>
                  </a:tcPr>
                </a:tc>
                <a:tc>
                  <a:txBody>
                    <a:bodyPr/>
                    <a:lstStyle/>
                    <a:p>
                      <a:pPr algn="l" fontAlgn="ctr"/>
                      <a:endParaRPr lang="ca-ES" sz="1100" b="0" i="0" u="none" strike="noStrike">
                        <a:solidFill>
                          <a:srgbClr val="000000"/>
                        </a:solidFill>
                        <a:latin typeface="Calibri"/>
                      </a:endParaRPr>
                    </a:p>
                  </a:txBody>
                  <a:tcPr marL="0" marR="0" marT="0" marB="0" anchor="ctr">
                    <a:lnL>
                      <a:noFill/>
                    </a:lnL>
                    <a:lnR>
                      <a:noFill/>
                    </a:lnR>
                    <a:lnT>
                      <a:noFill/>
                    </a:lnT>
                    <a:lnB>
                      <a:noFill/>
                    </a:lnB>
                  </a:tcPr>
                </a:tc>
              </a:tr>
              <a:tr h="457200">
                <a:tc>
                  <a:txBody>
                    <a:bodyPr/>
                    <a:lstStyle/>
                    <a:p>
                      <a:pPr algn="l" fontAlgn="ctr"/>
                      <a:r>
                        <a:rPr lang="ca-ES" sz="1400" b="0" i="0" u="none" strike="noStrike">
                          <a:solidFill>
                            <a:srgbClr val="000000"/>
                          </a:solidFill>
                          <a:latin typeface="Arial"/>
                        </a:rPr>
                        <a:t> </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solidFill>
                      <a:srgbClr val="808080"/>
                    </a:solidFill>
                  </a:tcPr>
                </a:tc>
                <a:tc>
                  <a:txBody>
                    <a:bodyPr/>
                    <a:lstStyle/>
                    <a:p>
                      <a:pPr algn="l" fontAlgn="ctr"/>
                      <a:r>
                        <a:rPr lang="ca-ES" sz="1400" b="1" i="0" u="none" strike="noStrike">
                          <a:solidFill>
                            <a:srgbClr val="FFFFFF"/>
                          </a:solidFill>
                          <a:latin typeface="Arial"/>
                        </a:rPr>
                        <a:t>Total entitats del sector públic de la Generalitat</a:t>
                      </a:r>
                      <a:r>
                        <a:rPr lang="ca-ES" sz="1400" b="0" i="0" u="none" strike="noStrike" baseline="30000">
                          <a:solidFill>
                            <a:srgbClr val="000000"/>
                          </a:solidFill>
                          <a:latin typeface="Times New Roman"/>
                        </a:rPr>
                        <a:t> </a:t>
                      </a:r>
                      <a:endParaRPr lang="ca-ES" sz="1400" b="1" i="0" u="none" strike="noStrike">
                        <a:solidFill>
                          <a:srgbClr val="FFFFFF"/>
                        </a:solidFill>
                        <a:latin typeface="Arial"/>
                      </a:endParaRPr>
                    </a:p>
                  </a:txBody>
                  <a:tcPr marL="0" marR="0" marT="0" marB="0" anchor="ctr">
                    <a:lnL>
                      <a:noFill/>
                    </a:lnL>
                    <a:lnR>
                      <a:noFill/>
                    </a:lnR>
                    <a:lnT>
                      <a:noFill/>
                    </a:lnT>
                    <a:lnB>
                      <a:noFill/>
                    </a:lnB>
                    <a:solidFill>
                      <a:srgbClr val="808080"/>
                    </a:solidFill>
                  </a:tcPr>
                </a:tc>
                <a:tc>
                  <a:txBody>
                    <a:bodyPr/>
                    <a:lstStyle/>
                    <a:p>
                      <a:pPr algn="r" fontAlgn="ctr"/>
                      <a:r>
                        <a:rPr lang="ca-ES" sz="1400" b="1" i="0" u="none" strike="noStrike">
                          <a:solidFill>
                            <a:srgbClr val="FFFFFF"/>
                          </a:solidFill>
                          <a:latin typeface="Arial"/>
                        </a:rPr>
                        <a:t>240</a:t>
                      </a:r>
                    </a:p>
                  </a:txBody>
                  <a:tcPr marL="0" marR="0" marT="0" marB="0" anchor="ctr">
                    <a:lnL>
                      <a:noFill/>
                    </a:lnL>
                    <a:lnR>
                      <a:noFill/>
                    </a:lnR>
                    <a:lnT>
                      <a:noFill/>
                    </a:lnT>
                    <a:lnB>
                      <a:noFill/>
                    </a:lnB>
                    <a:solidFill>
                      <a:srgbClr val="808080"/>
                    </a:solidFill>
                  </a:tcPr>
                </a:tc>
                <a:tc>
                  <a:txBody>
                    <a:bodyPr/>
                    <a:lstStyle/>
                    <a:p>
                      <a:pPr algn="r" fontAlgn="ctr"/>
                      <a:r>
                        <a:rPr lang="ca-ES" sz="1400" b="1" i="0" u="none" strike="noStrike">
                          <a:solidFill>
                            <a:srgbClr val="FFFFFF"/>
                          </a:solidFill>
                          <a:latin typeface="Arial"/>
                        </a:rPr>
                        <a:t>228</a:t>
                      </a:r>
                    </a:p>
                  </a:txBody>
                  <a:tcPr marL="0" marR="0" marT="0" marB="0" anchor="ctr">
                    <a:lnL>
                      <a:noFill/>
                    </a:lnL>
                    <a:lnR>
                      <a:noFill/>
                    </a:lnR>
                    <a:lnT>
                      <a:noFill/>
                    </a:lnT>
                    <a:lnB>
                      <a:noFill/>
                    </a:lnB>
                    <a:solidFill>
                      <a:srgbClr val="808080"/>
                    </a:solidFill>
                  </a:tcPr>
                </a:tc>
                <a:tc>
                  <a:txBody>
                    <a:bodyPr/>
                    <a:lstStyle/>
                    <a:p>
                      <a:pPr algn="r" fontAlgn="ctr"/>
                      <a:r>
                        <a:rPr lang="ca-ES" sz="1400" b="1" i="0" u="none" strike="noStrike">
                          <a:solidFill>
                            <a:srgbClr val="FFFFFF"/>
                          </a:solidFill>
                          <a:latin typeface="Arial"/>
                        </a:rPr>
                        <a:t>183</a:t>
                      </a:r>
                    </a:p>
                  </a:txBody>
                  <a:tcPr marL="0" marR="0" marT="0" marB="0" anchor="ctr">
                    <a:lnL>
                      <a:noFill/>
                    </a:lnL>
                    <a:lnR>
                      <a:noFill/>
                    </a:lnR>
                    <a:lnT>
                      <a:noFill/>
                    </a:lnT>
                    <a:lnB>
                      <a:noFill/>
                    </a:lnB>
                    <a:solidFill>
                      <a:srgbClr val="808080"/>
                    </a:solidFill>
                  </a:tcPr>
                </a:tc>
                <a:tc>
                  <a:txBody>
                    <a:bodyPr/>
                    <a:lstStyle/>
                    <a:p>
                      <a:pPr algn="r" fontAlgn="ctr"/>
                      <a:r>
                        <a:rPr lang="ca-ES" sz="1400" b="1" i="0" u="none" strike="noStrike">
                          <a:solidFill>
                            <a:srgbClr val="FFFFFF"/>
                          </a:solidFill>
                          <a:latin typeface="Arial"/>
                        </a:rPr>
                        <a:t> </a:t>
                      </a:r>
                    </a:p>
                  </a:txBody>
                  <a:tcPr marL="0" marR="0" marT="0" marB="0" anchor="ctr">
                    <a:lnL>
                      <a:noFill/>
                    </a:lnL>
                    <a:lnR>
                      <a:noFill/>
                    </a:lnR>
                    <a:lnT>
                      <a:noFill/>
                    </a:lnT>
                    <a:lnB>
                      <a:noFill/>
                    </a:lnB>
                    <a:solidFill>
                      <a:srgbClr val="808080"/>
                    </a:solidFill>
                  </a:tcPr>
                </a:tc>
              </a:tr>
              <a:tr h="457200">
                <a:tc>
                  <a:txBody>
                    <a:bodyPr/>
                    <a:lstStyle/>
                    <a:p>
                      <a:pPr algn="l" fontAlgn="ctr"/>
                      <a:r>
                        <a:rPr lang="ca-ES" sz="1400" b="0" i="0" u="none" strike="noStrike">
                          <a:solidFill>
                            <a:srgbClr val="000000"/>
                          </a:solidFill>
                          <a:latin typeface="Arial"/>
                        </a:rPr>
                        <a:t> </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pt-BR" sz="1400" b="0" i="0" u="none" strike="noStrike">
                          <a:solidFill>
                            <a:srgbClr val="000000"/>
                          </a:solidFill>
                          <a:latin typeface="Arial"/>
                        </a:rPr>
                        <a:t>Altres entitats AP-SEC participades de forma no majoritària</a:t>
                      </a:r>
                      <a:r>
                        <a:rPr lang="pt-BR" sz="1400" b="0" i="0" u="none" strike="noStrike">
                          <a:solidFill>
                            <a:srgbClr val="000000"/>
                          </a:solidFill>
                          <a:latin typeface="Times New Roman"/>
                        </a:rPr>
                        <a:t> </a:t>
                      </a:r>
                      <a:endParaRPr lang="pt-BR"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28</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26</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26</a:t>
                      </a:r>
                    </a:p>
                  </a:txBody>
                  <a:tcPr marL="0" marR="0" marT="0" marB="0" anchor="ctr">
                    <a:lnL>
                      <a:noFill/>
                    </a:lnL>
                    <a:lnR>
                      <a:noFill/>
                    </a:lnR>
                    <a:lnT>
                      <a:noFill/>
                    </a:lnT>
                    <a:lnB>
                      <a:noFill/>
                    </a:lnB>
                  </a:tcPr>
                </a:tc>
                <a:tc>
                  <a:txBody>
                    <a:bodyPr/>
                    <a:lstStyle/>
                    <a:p>
                      <a:pPr algn="l" fontAlgn="ctr"/>
                      <a:r>
                        <a:rPr lang="ca-ES" sz="1400" b="0" i="0" u="none" strike="noStrike">
                          <a:solidFill>
                            <a:srgbClr val="000000"/>
                          </a:solidFill>
                          <a:latin typeface="Arial"/>
                        </a:rPr>
                        <a:t> </a:t>
                      </a:r>
                    </a:p>
                  </a:txBody>
                  <a:tcPr marL="0" marR="0" marT="0" marB="0" anchor="ctr">
                    <a:lnL>
                      <a:noFill/>
                    </a:lnL>
                    <a:lnR>
                      <a:noFill/>
                    </a:lnR>
                    <a:lnT>
                      <a:noFill/>
                    </a:lnT>
                    <a:lnB>
                      <a:noFill/>
                    </a:lnB>
                    <a:solidFill>
                      <a:srgbClr val="FFFFFF"/>
                    </a:solidFill>
                  </a:tcPr>
                </a:tc>
              </a:tr>
              <a:tr h="228600">
                <a:tc>
                  <a:txBody>
                    <a:bodyPr/>
                    <a:lstStyle/>
                    <a:p>
                      <a:pPr algn="l" fontAlgn="ctr"/>
                      <a:r>
                        <a:rPr lang="ca-ES" sz="1400" b="0" i="0" u="none" strike="noStrike">
                          <a:solidFill>
                            <a:srgbClr val="000000"/>
                          </a:solidFill>
                          <a:latin typeface="Arial"/>
                        </a:rPr>
                        <a:t> </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0" marR="0" marT="0" marB="0" anchor="ctr">
                    <a:lnL>
                      <a:noFill/>
                    </a:lnL>
                    <a:lnR>
                      <a:noFill/>
                    </a:lnR>
                    <a:lnT>
                      <a:noFill/>
                    </a:lnT>
                    <a:lnB>
                      <a:noFill/>
                    </a:lnB>
                    <a:solidFill>
                      <a:srgbClr val="DEDEDE"/>
                    </a:solidFill>
                  </a:tcPr>
                </a:tc>
                <a:tc>
                  <a:txBody>
                    <a:bodyPr/>
                    <a:lstStyle/>
                    <a:p>
                      <a:pPr algn="l" fontAlgn="ctr"/>
                      <a:r>
                        <a:rPr lang="ca-ES" sz="1400" b="1" i="0" u="none" strike="noStrike" dirty="0">
                          <a:solidFill>
                            <a:srgbClr val="000000"/>
                          </a:solidFill>
                          <a:latin typeface="Arial"/>
                        </a:rPr>
                        <a:t>Total entitats</a:t>
                      </a:r>
                      <a:r>
                        <a:rPr lang="ca-ES" sz="1400" b="0" i="0" u="none" strike="noStrike" dirty="0">
                          <a:solidFill>
                            <a:srgbClr val="000000"/>
                          </a:solidFill>
                          <a:latin typeface="Times New Roman"/>
                        </a:rPr>
                        <a:t> </a:t>
                      </a:r>
                      <a:endParaRPr lang="ca-ES" sz="1400" b="1" i="0" u="none" strike="noStrike" dirty="0">
                        <a:solidFill>
                          <a:srgbClr val="000000"/>
                        </a:solidFill>
                        <a:latin typeface="Arial"/>
                      </a:endParaRPr>
                    </a:p>
                  </a:txBody>
                  <a:tcPr marL="0" marR="0" marT="0" marB="0" anchor="ctr">
                    <a:lnL>
                      <a:noFill/>
                    </a:lnL>
                    <a:lnR>
                      <a:noFill/>
                    </a:lnR>
                    <a:lnT>
                      <a:noFill/>
                    </a:lnT>
                    <a:lnB>
                      <a:noFill/>
                    </a:lnB>
                    <a:solidFill>
                      <a:srgbClr val="DEDEDE"/>
                    </a:solidFill>
                  </a:tcPr>
                </a:tc>
                <a:tc>
                  <a:txBody>
                    <a:bodyPr/>
                    <a:lstStyle/>
                    <a:p>
                      <a:pPr algn="r" fontAlgn="ctr"/>
                      <a:r>
                        <a:rPr lang="ca-ES" sz="1400" b="1" i="0" u="none" strike="noStrike">
                          <a:solidFill>
                            <a:srgbClr val="000000"/>
                          </a:solidFill>
                          <a:latin typeface="Arial"/>
                        </a:rPr>
                        <a:t>268</a:t>
                      </a:r>
                    </a:p>
                  </a:txBody>
                  <a:tcPr marL="0" marR="0" marT="0" marB="0" anchor="ctr">
                    <a:lnL>
                      <a:noFill/>
                    </a:lnL>
                    <a:lnR>
                      <a:noFill/>
                    </a:lnR>
                    <a:lnT>
                      <a:noFill/>
                    </a:lnT>
                    <a:lnB>
                      <a:noFill/>
                    </a:lnB>
                    <a:solidFill>
                      <a:srgbClr val="DEDEDE"/>
                    </a:solidFill>
                  </a:tcPr>
                </a:tc>
                <a:tc>
                  <a:txBody>
                    <a:bodyPr/>
                    <a:lstStyle/>
                    <a:p>
                      <a:pPr algn="r" fontAlgn="ctr"/>
                      <a:r>
                        <a:rPr lang="ca-ES" sz="1400" b="1" i="0" u="none" strike="noStrike">
                          <a:solidFill>
                            <a:srgbClr val="000000"/>
                          </a:solidFill>
                          <a:latin typeface="Arial"/>
                        </a:rPr>
                        <a:t>254</a:t>
                      </a:r>
                    </a:p>
                  </a:txBody>
                  <a:tcPr marL="0" marR="0" marT="0" marB="0" anchor="ctr">
                    <a:lnL>
                      <a:noFill/>
                    </a:lnL>
                    <a:lnR>
                      <a:noFill/>
                    </a:lnR>
                    <a:lnT>
                      <a:noFill/>
                    </a:lnT>
                    <a:lnB>
                      <a:noFill/>
                    </a:lnB>
                    <a:solidFill>
                      <a:srgbClr val="DEDEDE"/>
                    </a:solidFill>
                  </a:tcPr>
                </a:tc>
                <a:tc>
                  <a:txBody>
                    <a:bodyPr/>
                    <a:lstStyle/>
                    <a:p>
                      <a:pPr algn="r" fontAlgn="ctr"/>
                      <a:r>
                        <a:rPr lang="ca-ES" sz="1400" b="1" i="0" u="none" strike="noStrike">
                          <a:solidFill>
                            <a:srgbClr val="000000"/>
                          </a:solidFill>
                          <a:latin typeface="Arial"/>
                        </a:rPr>
                        <a:t>209</a:t>
                      </a:r>
                    </a:p>
                  </a:txBody>
                  <a:tcPr marL="0" marR="0" marT="0" marB="0" anchor="ctr">
                    <a:lnL>
                      <a:noFill/>
                    </a:lnL>
                    <a:lnR>
                      <a:noFill/>
                    </a:lnR>
                    <a:lnT>
                      <a:noFill/>
                    </a:lnT>
                    <a:lnB>
                      <a:noFill/>
                    </a:lnB>
                    <a:solidFill>
                      <a:srgbClr val="DEDEDE"/>
                    </a:solidFill>
                  </a:tcPr>
                </a:tc>
                <a:tc>
                  <a:txBody>
                    <a:bodyPr/>
                    <a:lstStyle/>
                    <a:p>
                      <a:pPr algn="r" fontAlgn="ctr"/>
                      <a:r>
                        <a:rPr lang="ca-ES" sz="1400" b="1" i="0" u="none" strike="noStrike" dirty="0">
                          <a:solidFill>
                            <a:srgbClr val="000000"/>
                          </a:solidFill>
                          <a:latin typeface="Arial"/>
                        </a:rPr>
                        <a:t> </a:t>
                      </a:r>
                    </a:p>
                  </a:txBody>
                  <a:tcPr marL="0" marR="0" marT="0" marB="0" anchor="ctr">
                    <a:lnL>
                      <a:noFill/>
                    </a:lnL>
                    <a:lnR>
                      <a:noFill/>
                    </a:lnR>
                    <a:lnT>
                      <a:noFill/>
                    </a:lnT>
                    <a:lnB>
                      <a:noFill/>
                    </a:lnB>
                    <a:solidFill>
                      <a:srgbClr val="DEDEDE"/>
                    </a:solidFill>
                  </a:tcPr>
                </a:tc>
              </a:tr>
            </a:tbl>
          </a:graphicData>
        </a:graphic>
      </p:graphicFrame>
      <p:sp>
        <p:nvSpPr>
          <p:cNvPr id="10" name="QuadreDeText 14"/>
          <p:cNvSpPr txBox="1"/>
          <p:nvPr/>
        </p:nvSpPr>
        <p:spPr>
          <a:xfrm>
            <a:off x="6282804" y="1872419"/>
            <a:ext cx="4140460" cy="2579050"/>
          </a:xfrm>
          <a:prstGeom prst="rect">
            <a:avLst/>
          </a:prstGeom>
          <a:solidFill>
            <a:srgbClr val="DEDEDE"/>
          </a:solidFill>
        </p:spPr>
        <p:txBody>
          <a:bodyPr wrap="square" lIns="80147" tIns="40074" rIns="80147" bIns="40074" rtlCol="0">
            <a:spAutoFit/>
          </a:bodyPr>
          <a:lstStyle/>
          <a:p>
            <a:pPr>
              <a:spcAft>
                <a:spcPts val="1052"/>
              </a:spcAft>
            </a:pPr>
            <a:r>
              <a:rPr lang="ca-ES" sz="1200" dirty="0" smtClean="0"/>
              <a:t>La reducció del nombre d’entitats en els pressupostos 2014 respecte del 2011 és del 23,7% (57 entitats)</a:t>
            </a:r>
            <a:r>
              <a:rPr lang="ca-ES" sz="1200" i="1" dirty="0" smtClean="0"/>
              <a:t>.</a:t>
            </a:r>
          </a:p>
          <a:p>
            <a:pPr>
              <a:spcAft>
                <a:spcPts val="1052"/>
              </a:spcAft>
            </a:pPr>
            <a:r>
              <a:rPr lang="ca-ES" sz="1200" dirty="0" smtClean="0"/>
              <a:t>Aquesta evolució respon en bona part al compliment del programa d’acció del Govern de la Generalitat que preveu  simplificar, aprimar i </a:t>
            </a:r>
            <a:r>
              <a:rPr lang="ca-ES" sz="1200" dirty="0" err="1" smtClean="0"/>
              <a:t>redefinir</a:t>
            </a:r>
            <a:r>
              <a:rPr lang="ca-ES" sz="1200" dirty="0" smtClean="0"/>
              <a:t> el conjunt del sector públic.</a:t>
            </a:r>
          </a:p>
          <a:p>
            <a:pPr>
              <a:spcAft>
                <a:spcPts val="1052"/>
              </a:spcAft>
            </a:pPr>
            <a:r>
              <a:rPr lang="ca-ES" sz="1200" dirty="0" smtClean="0"/>
              <a:t>El compromís del Govern és reduir un 25% el nombre d’entitats a finals del 2013 en relació amb l’1 de gener de 2011. Tenint en compte que algunes d'aquestes entitats que se suprimeixen són entitats que ja no figuraven en els pressupostos, en no tenir activitat o no gestionar recursos públics, aquest objectiu es preveu assolir amb escreix a finals del 2013.</a:t>
            </a:r>
            <a:endParaRPr lang="ca-ES" sz="1200" dirty="0"/>
          </a:p>
        </p:txBody>
      </p:sp>
      <p:sp>
        <p:nvSpPr>
          <p:cNvPr id="11" name="Text Box 2208"/>
          <p:cNvSpPr txBox="1">
            <a:spLocks noChangeArrowheads="1"/>
          </p:cNvSpPr>
          <p:nvPr/>
        </p:nvSpPr>
        <p:spPr bwMode="auto">
          <a:xfrm>
            <a:off x="148590" y="5472819"/>
            <a:ext cx="5778748" cy="585060"/>
          </a:xfrm>
          <a:prstGeom prst="rect">
            <a:avLst/>
          </a:prstGeom>
          <a:noFill/>
          <a:ln w="9525">
            <a:noFill/>
            <a:miter lim="800000"/>
            <a:headEnd/>
            <a:tailEnd/>
          </a:ln>
        </p:spPr>
        <p:txBody>
          <a:bodyPr wrap="square" lIns="76481" tIns="38241" rIns="76481" bIns="38241">
            <a:spAutoFit/>
          </a:bodyPr>
          <a:lstStyle/>
          <a:p>
            <a:pPr marL="200368" indent="-200368" defTabSz="871044"/>
            <a:r>
              <a:rPr lang="ca-ES" sz="1100" baseline="30000" dirty="0" smtClean="0"/>
              <a:t>(1)</a:t>
            </a:r>
            <a:r>
              <a:rPr lang="ca-ES" sz="1100" dirty="0" smtClean="0"/>
              <a:t>Entitats incloses en el pressupost aprovat pel Parlament el 2011 i 2012 i en el Projecte de llei de pressupostos per al 2014</a:t>
            </a:r>
          </a:p>
          <a:p>
            <a:pPr marL="200368" indent="-200368" defTabSz="871044">
              <a:buAutoNum type="arabicPeriod"/>
            </a:pPr>
            <a:endParaRPr lang="ca-ES" sz="1100" dirty="0"/>
          </a:p>
        </p:txBody>
      </p:sp>
      <p:sp>
        <p:nvSpPr>
          <p:cNvPr id="12" name="QuadreDeText 13"/>
          <p:cNvSpPr txBox="1"/>
          <p:nvPr/>
        </p:nvSpPr>
        <p:spPr>
          <a:xfrm>
            <a:off x="6282804" y="4788743"/>
            <a:ext cx="4104456" cy="1435148"/>
          </a:xfrm>
          <a:prstGeom prst="rect">
            <a:avLst/>
          </a:prstGeom>
          <a:solidFill>
            <a:schemeClr val="bg1">
              <a:lumMod val="95000"/>
            </a:schemeClr>
          </a:solidFill>
          <a:ln>
            <a:noFill/>
          </a:ln>
        </p:spPr>
        <p:txBody>
          <a:bodyPr wrap="square" lIns="80147" tIns="40074" rIns="80147" bIns="40074" rtlCol="0">
            <a:spAutoFit/>
          </a:bodyPr>
          <a:lstStyle/>
          <a:p>
            <a:r>
              <a:rPr lang="ca-ES" sz="800" b="1" dirty="0" smtClean="0"/>
              <a:t>GC </a:t>
            </a:r>
            <a:r>
              <a:rPr lang="ca-ES" sz="800" b="1" dirty="0"/>
              <a:t>(Generalitat de Catalunya): </a:t>
            </a:r>
            <a:r>
              <a:rPr lang="ca-ES" sz="800" dirty="0"/>
              <a:t>Inclou 12 departaments, 5 fons no departamentals i </a:t>
            </a:r>
            <a:r>
              <a:rPr lang="ca-ES" sz="800" dirty="0" smtClean="0"/>
              <a:t>5 </a:t>
            </a:r>
            <a:r>
              <a:rPr lang="ca-ES" sz="800" dirty="0"/>
              <a:t>òrgans superiors</a:t>
            </a:r>
          </a:p>
          <a:p>
            <a:endParaRPr lang="ca-ES" sz="800" dirty="0">
              <a:solidFill>
                <a:srgbClr val="FF0000"/>
              </a:solidFill>
            </a:endParaRPr>
          </a:p>
          <a:p>
            <a:r>
              <a:rPr lang="ca-ES" sz="800" b="1" dirty="0"/>
              <a:t>SP (Sector públic de la Generalitat)</a:t>
            </a:r>
            <a:r>
              <a:rPr lang="ca-ES" sz="800" dirty="0"/>
              <a:t>: </a:t>
            </a:r>
            <a:r>
              <a:rPr lang="ca-ES" sz="800" dirty="0" smtClean="0"/>
              <a:t>Inclou, a més </a:t>
            </a:r>
            <a:r>
              <a:rPr lang="ca-ES" sz="800" dirty="0"/>
              <a:t>de la </a:t>
            </a:r>
            <a:r>
              <a:rPr lang="ca-ES" sz="800" dirty="0" smtClean="0"/>
              <a:t>Generalitat, totes </a:t>
            </a:r>
            <a:r>
              <a:rPr lang="ca-ES" sz="800" dirty="0"/>
              <a:t>les entitats on la participació d’aquesta és total o majoritària en els òrgans de </a:t>
            </a:r>
            <a:r>
              <a:rPr lang="ca-ES" sz="800" dirty="0" smtClean="0"/>
              <a:t>Govern (criteri control efectiu).</a:t>
            </a:r>
            <a:endParaRPr lang="ca-ES" sz="800" dirty="0"/>
          </a:p>
          <a:p>
            <a:endParaRPr lang="ca-ES" sz="800" dirty="0">
              <a:solidFill>
                <a:srgbClr val="FF0000"/>
              </a:solidFill>
            </a:endParaRPr>
          </a:p>
          <a:p>
            <a:r>
              <a:rPr lang="ca-ES" sz="800" b="1" dirty="0"/>
              <a:t>AP-SEC (Sector Administracions públiques en termes SEC)</a:t>
            </a:r>
            <a:r>
              <a:rPr lang="ca-ES" sz="800" dirty="0"/>
              <a:t>: </a:t>
            </a:r>
            <a:r>
              <a:rPr lang="ca-ES" sz="800" dirty="0" smtClean="0"/>
              <a:t>Inclou, </a:t>
            </a:r>
            <a:r>
              <a:rPr lang="ca-ES" sz="800" dirty="0"/>
              <a:t>a més de la Generalitat, les entitats que han estat classificades dins del Sector Administracions </a:t>
            </a:r>
            <a:r>
              <a:rPr lang="ca-ES" sz="800" dirty="0" smtClean="0"/>
              <a:t>públiques de la Generalitat d’acord </a:t>
            </a:r>
            <a:r>
              <a:rPr lang="ca-ES" sz="800" dirty="0"/>
              <a:t>amb les normes del SEC (incloses aquelles en les quals la Generalitat no hi té majoria de control)</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3"/>
          <p:cNvSpPr>
            <a:spLocks noChangeArrowheads="1"/>
          </p:cNvSpPr>
          <p:nvPr/>
        </p:nvSpPr>
        <p:spPr bwMode="auto">
          <a:xfrm>
            <a:off x="266748" y="1152339"/>
            <a:ext cx="10333347" cy="429890"/>
          </a:xfrm>
          <a:prstGeom prst="rect">
            <a:avLst/>
          </a:prstGeom>
          <a:noFill/>
          <a:ln w="9525">
            <a:noFill/>
            <a:miter lim="800000"/>
            <a:headEnd/>
            <a:tailEnd/>
          </a:ln>
        </p:spPr>
        <p:txBody>
          <a:bodyPr lIns="87272" tIns="43637" rIns="87272" bIns="43637" anchor="ctr"/>
          <a:lstStyle/>
          <a:p>
            <a:pPr defTabSz="1042988"/>
            <a:r>
              <a:rPr lang="ca-ES" sz="2000" b="1" dirty="0" smtClean="0">
                <a:solidFill>
                  <a:schemeClr val="tx2"/>
                </a:solidFill>
              </a:rPr>
              <a:t>Pressupostos de despeses del sector públic de la Generalitat  segons l’executor final de la despesa (capítols 1 a 8)</a:t>
            </a:r>
            <a:endParaRPr lang="ca-ES" sz="2000" b="1" dirty="0">
              <a:solidFill>
                <a:srgbClr val="FF0000"/>
              </a:solidFill>
            </a:endParaRPr>
          </a:p>
        </p:txBody>
      </p:sp>
      <p:sp>
        <p:nvSpPr>
          <p:cNvPr id="76802" name="Rectangle 105"/>
          <p:cNvSpPr>
            <a:spLocks noChangeArrowheads="1"/>
          </p:cNvSpPr>
          <p:nvPr/>
        </p:nvSpPr>
        <p:spPr bwMode="auto">
          <a:xfrm>
            <a:off x="306140" y="1692399"/>
            <a:ext cx="976313" cy="268288"/>
          </a:xfrm>
          <a:prstGeom prst="rect">
            <a:avLst/>
          </a:prstGeom>
          <a:noFill/>
          <a:ln w="9525">
            <a:noFill/>
            <a:miter lim="800000"/>
            <a:headEnd/>
            <a:tailEnd/>
          </a:ln>
        </p:spPr>
        <p:txBody>
          <a:bodyPr wrap="none" lIns="87272" tIns="43637" rIns="87272" bIns="43637" anchor="ctr">
            <a:spAutoFit/>
          </a:bodyPr>
          <a:lstStyle/>
          <a:p>
            <a:pPr defTabSz="1042988"/>
            <a:r>
              <a:rPr lang="fr-FR" sz="1200" dirty="0">
                <a:solidFill>
                  <a:schemeClr val="tx2"/>
                </a:solidFill>
                <a:latin typeface="Arial Narrow" pitchFamily="34" charset="0"/>
              </a:rPr>
              <a:t>Imports en M€</a:t>
            </a:r>
            <a:endParaRPr lang="ca-ES" sz="1200" dirty="0">
              <a:solidFill>
                <a:schemeClr val="tx2"/>
              </a:solidFill>
              <a:latin typeface="Arial Narrow" pitchFamily="34" charset="0"/>
            </a:endParaRPr>
          </a:p>
        </p:txBody>
      </p:sp>
      <p:sp>
        <p:nvSpPr>
          <p:cNvPr id="8" name="Text Box 12"/>
          <p:cNvSpPr txBox="1">
            <a:spLocks noChangeArrowheads="1"/>
          </p:cNvSpPr>
          <p:nvPr/>
        </p:nvSpPr>
        <p:spPr bwMode="auto">
          <a:xfrm>
            <a:off x="6478603" y="7237413"/>
            <a:ext cx="3835385" cy="242015"/>
          </a:xfrm>
          <a:prstGeom prst="rect">
            <a:avLst/>
          </a:prstGeom>
          <a:noFill/>
          <a:ln w="9525" algn="ctr">
            <a:noFill/>
            <a:miter lim="800000"/>
            <a:headEnd/>
            <a:tailEnd/>
          </a:ln>
        </p:spPr>
        <p:txBody>
          <a:bodyPr wrap="square" lIns="87272" tIns="43637" rIns="87272" bIns="43637">
            <a:spAutoFit/>
          </a:bodyPr>
          <a:lstStyle/>
          <a:p>
            <a:pPr algn="r" defTabSz="873125">
              <a:spcBef>
                <a:spcPct val="50000"/>
              </a:spcBef>
            </a:pPr>
            <a:r>
              <a:rPr lang="ca-ES" sz="1000" b="1" dirty="0" smtClean="0">
                <a:solidFill>
                  <a:schemeClr val="bg1"/>
                </a:solidFill>
              </a:rPr>
              <a:t>El pressupost consolidat del sector públic</a:t>
            </a:r>
            <a:endParaRPr lang="ca-ES" sz="1000" b="1" dirty="0">
              <a:solidFill>
                <a:schemeClr val="bg1"/>
              </a:solidFill>
            </a:endParaRPr>
          </a:p>
        </p:txBody>
      </p:sp>
      <p:graphicFrame>
        <p:nvGraphicFramePr>
          <p:cNvPr id="6" name="Taula 5"/>
          <p:cNvGraphicFramePr>
            <a:graphicFrameLocks noGrp="1"/>
          </p:cNvGraphicFramePr>
          <p:nvPr/>
        </p:nvGraphicFramePr>
        <p:xfrm>
          <a:off x="0" y="2295349"/>
          <a:ext cx="10693401" cy="3717532"/>
        </p:xfrm>
        <a:graphic>
          <a:graphicData uri="http://schemas.openxmlformats.org/drawingml/2006/table">
            <a:tbl>
              <a:tblPr/>
              <a:tblGrid>
                <a:gridCol w="850872"/>
                <a:gridCol w="7520164"/>
                <a:gridCol w="1404156"/>
                <a:gridCol w="918209"/>
              </a:tblGrid>
              <a:tr h="571928">
                <a:tc>
                  <a:txBody>
                    <a:bodyPr/>
                    <a:lstStyle/>
                    <a:p>
                      <a:pPr algn="l" rtl="0" fontAlgn="ctr"/>
                      <a:r>
                        <a:rPr lang="ca-ES" sz="1400" b="1" i="0" u="none" strike="noStrike" dirty="0">
                          <a:solidFill>
                            <a:srgbClr val="000000"/>
                          </a:solidFill>
                          <a:latin typeface="Arial"/>
                        </a:rPr>
                        <a:t> </a:t>
                      </a:r>
                    </a:p>
                  </a:txBody>
                  <a:tcPr marL="0" marR="0" marT="0" marB="0" anchor="ctr">
                    <a:lnL>
                      <a:noFill/>
                    </a:lnL>
                    <a:lnR>
                      <a:noFill/>
                    </a:lnR>
                    <a:lnT>
                      <a:noFill/>
                    </a:lnT>
                    <a:lnB>
                      <a:noFill/>
                    </a:lnB>
                    <a:solidFill>
                      <a:srgbClr val="FA6E00"/>
                    </a:solidFill>
                  </a:tcPr>
                </a:tc>
                <a:tc>
                  <a:txBody>
                    <a:bodyPr/>
                    <a:lstStyle/>
                    <a:p>
                      <a:pPr algn="l" rtl="0" fontAlgn="ctr"/>
                      <a:r>
                        <a:rPr lang="ca-ES" sz="1400" b="1" i="0" u="none" strike="noStrike">
                          <a:solidFill>
                            <a:srgbClr val="000000"/>
                          </a:solidFill>
                          <a:latin typeface="Arial"/>
                        </a:rPr>
                        <a:t>Subsectors</a:t>
                      </a:r>
                      <a:r>
                        <a:rPr lang="ca-ES" sz="1400" b="0" i="0" u="none" strike="noStrike">
                          <a:solidFill>
                            <a:srgbClr val="000000"/>
                          </a:solidFill>
                          <a:latin typeface="Times New Roman"/>
                        </a:rPr>
                        <a:t> </a:t>
                      </a:r>
                      <a:endParaRPr lang="ca-ES" sz="1400" b="1" i="0" u="none" strike="noStrike">
                        <a:solidFill>
                          <a:srgbClr val="000000"/>
                        </a:solidFill>
                        <a:latin typeface="Arial"/>
                      </a:endParaRPr>
                    </a:p>
                  </a:txBody>
                  <a:tcPr marL="0" marR="0" marT="0" marB="0" anchor="ctr">
                    <a:lnL>
                      <a:noFill/>
                    </a:lnL>
                    <a:lnR>
                      <a:noFill/>
                    </a:lnR>
                    <a:lnT>
                      <a:noFill/>
                    </a:lnT>
                    <a:lnB>
                      <a:noFill/>
                    </a:lnB>
                    <a:solidFill>
                      <a:srgbClr val="FA6E00"/>
                    </a:solidFill>
                  </a:tcPr>
                </a:tc>
                <a:tc>
                  <a:txBody>
                    <a:bodyPr/>
                    <a:lstStyle/>
                    <a:p>
                      <a:pPr algn="r" rtl="0" fontAlgn="ctr"/>
                      <a:r>
                        <a:rPr lang="ca-ES" sz="1400" b="1" i="0" u="none" strike="noStrike" dirty="0">
                          <a:solidFill>
                            <a:srgbClr val="000000"/>
                          </a:solidFill>
                          <a:latin typeface="Arial"/>
                        </a:rPr>
                        <a:t>Pressupost 2014</a:t>
                      </a:r>
                    </a:p>
                  </a:txBody>
                  <a:tcPr marL="0" marR="0" marT="0" marB="0" anchor="ctr">
                    <a:lnL>
                      <a:noFill/>
                    </a:lnL>
                    <a:lnR>
                      <a:noFill/>
                    </a:lnR>
                    <a:lnT>
                      <a:noFill/>
                    </a:lnT>
                    <a:lnB>
                      <a:noFill/>
                    </a:lnB>
                    <a:solidFill>
                      <a:srgbClr val="FA6E00"/>
                    </a:solidFill>
                  </a:tcPr>
                </a:tc>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FA6E00"/>
                    </a:solidFill>
                  </a:tcPr>
                </a:tc>
              </a:tr>
              <a:tr h="285964">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dirty="0">
                          <a:solidFill>
                            <a:srgbClr val="000000"/>
                          </a:solidFill>
                          <a:latin typeface="Arial"/>
                        </a:rPr>
                        <a:t>Generalitat</a:t>
                      </a:r>
                      <a:r>
                        <a:rPr lang="ca-ES" sz="1400" b="0" i="0" u="none" strike="noStrike" dirty="0">
                          <a:solidFill>
                            <a:srgbClr val="000000"/>
                          </a:solidFill>
                          <a:latin typeface="Times New Roman"/>
                        </a:rPr>
                        <a:t> </a:t>
                      </a:r>
                      <a:endParaRPr lang="ca-ES" sz="1400" b="0" i="0" u="none" strike="noStrike" dirty="0">
                        <a:solidFill>
                          <a:srgbClr val="000000"/>
                        </a:solidFill>
                        <a:latin typeface="Arial"/>
                      </a:endParaRP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14.099,0</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85964">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dirty="0" err="1">
                          <a:solidFill>
                            <a:srgbClr val="000000"/>
                          </a:solidFill>
                          <a:latin typeface="Arial"/>
                        </a:rPr>
                        <a:t>CatSalut</a:t>
                      </a:r>
                      <a:r>
                        <a:rPr lang="ca-ES" sz="1400" b="0" i="0" u="none" strike="noStrike" dirty="0">
                          <a:solidFill>
                            <a:srgbClr val="000000"/>
                          </a:solidFill>
                          <a:latin typeface="Arial"/>
                        </a:rPr>
                        <a:t>, ICS i ICASS</a:t>
                      </a:r>
                      <a:r>
                        <a:rPr lang="ca-ES" sz="1400" b="0" i="0" u="none" strike="noStrike" dirty="0">
                          <a:solidFill>
                            <a:srgbClr val="000000"/>
                          </a:solidFill>
                          <a:latin typeface="Times New Roman"/>
                        </a:rPr>
                        <a:t> </a:t>
                      </a:r>
                      <a:endParaRPr lang="ca-ES" sz="1400" b="0" i="0" u="none" strike="noStrike" dirty="0">
                        <a:solidFill>
                          <a:srgbClr val="000000"/>
                        </a:solidFill>
                        <a:latin typeface="Arial"/>
                      </a:endParaRP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7.249,9</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85964">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b"/>
                      <a:r>
                        <a:rPr lang="ca-ES" sz="1400" b="0" i="0" u="none" strike="noStrike" dirty="0">
                          <a:solidFill>
                            <a:srgbClr val="000000"/>
                          </a:solidFill>
                          <a:latin typeface="Arial"/>
                        </a:rPr>
                        <a:t>Entitats autònomes administratives</a:t>
                      </a:r>
                      <a:r>
                        <a:rPr lang="ca-ES" sz="1400" b="0" i="0" u="none" strike="noStrike" dirty="0">
                          <a:solidFill>
                            <a:srgbClr val="000000"/>
                          </a:solidFill>
                          <a:latin typeface="Times New Roman"/>
                        </a:rPr>
                        <a:t> </a:t>
                      </a:r>
                      <a:endParaRPr lang="ca-ES" sz="1400" b="0" i="0" u="none" strike="noStrike" dirty="0">
                        <a:solidFill>
                          <a:srgbClr val="000000"/>
                        </a:solidFill>
                        <a:latin typeface="Arial"/>
                      </a:endParaRP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392,7</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85964">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c>
                  <a:txBody>
                    <a:bodyPr/>
                    <a:lstStyle/>
                    <a:p>
                      <a:pPr algn="l" rtl="0" fontAlgn="ctr"/>
                      <a:r>
                        <a:rPr lang="ca-ES" sz="1400" b="1" i="0" u="none" strike="noStrike" dirty="0" err="1">
                          <a:solidFill>
                            <a:srgbClr val="000000"/>
                          </a:solidFill>
                          <a:latin typeface="Arial"/>
                        </a:rPr>
                        <a:t>Subtotal</a:t>
                      </a:r>
                      <a:r>
                        <a:rPr lang="ca-ES" sz="1400" b="1" i="0" u="none" strike="noStrike" dirty="0">
                          <a:solidFill>
                            <a:srgbClr val="000000"/>
                          </a:solidFill>
                          <a:latin typeface="Arial"/>
                        </a:rPr>
                        <a:t> Sector públic administratiu</a:t>
                      </a:r>
                    </a:p>
                  </a:txBody>
                  <a:tcPr marL="85725" marR="0" marT="0" marB="0" anchor="ctr">
                    <a:lnL>
                      <a:noFill/>
                    </a:lnL>
                    <a:lnR>
                      <a:noFill/>
                    </a:lnR>
                    <a:lnT>
                      <a:noFill/>
                    </a:lnT>
                    <a:lnB>
                      <a:noFill/>
                    </a:lnB>
                    <a:solidFill>
                      <a:srgbClr val="DEDEDE"/>
                    </a:solidFill>
                  </a:tcPr>
                </a:tc>
                <a:tc>
                  <a:txBody>
                    <a:bodyPr/>
                    <a:lstStyle/>
                    <a:p>
                      <a:pPr algn="r" rtl="0" fontAlgn="ctr"/>
                      <a:r>
                        <a:rPr lang="ca-ES" sz="1400" b="1" i="0" u="none" strike="noStrike">
                          <a:solidFill>
                            <a:srgbClr val="000000"/>
                          </a:solidFill>
                          <a:latin typeface="Arial"/>
                        </a:rPr>
                        <a:t>21.741,6</a:t>
                      </a:r>
                    </a:p>
                  </a:txBody>
                  <a:tcPr marL="0" marR="85725"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r>
              <a:tr h="285964">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b"/>
                      <a:r>
                        <a:rPr lang="ca-ES" sz="1400" b="0" i="0" u="none" strike="noStrike" dirty="0">
                          <a:solidFill>
                            <a:srgbClr val="000000"/>
                          </a:solidFill>
                          <a:latin typeface="Arial"/>
                        </a:rPr>
                        <a:t>Entitats autònomes comercials i financeres</a:t>
                      </a:r>
                      <a:r>
                        <a:rPr lang="ca-ES" sz="1400" b="0" i="0" u="none" strike="noStrike" dirty="0">
                          <a:solidFill>
                            <a:srgbClr val="000000"/>
                          </a:solidFill>
                          <a:latin typeface="Times New Roman"/>
                        </a:rPr>
                        <a:t> </a:t>
                      </a:r>
                      <a:endParaRPr lang="ca-ES" sz="1400" b="0" i="0" u="none" strike="noStrike" dirty="0">
                        <a:solidFill>
                          <a:srgbClr val="000000"/>
                        </a:solidFill>
                        <a:latin typeface="Arial"/>
                      </a:endParaRP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9,7</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85964">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b"/>
                      <a:r>
                        <a:rPr lang="ca-ES" sz="1400" b="0" i="0" u="none" strike="noStrike" dirty="0">
                          <a:solidFill>
                            <a:srgbClr val="000000"/>
                          </a:solidFill>
                          <a:latin typeface="Arial"/>
                        </a:rPr>
                        <a:t>Entitats de dret públic</a:t>
                      </a:r>
                      <a:r>
                        <a:rPr lang="ca-ES" sz="1400" b="0" i="0" u="none" strike="noStrike" dirty="0">
                          <a:solidFill>
                            <a:srgbClr val="000000"/>
                          </a:solidFill>
                          <a:latin typeface="Times New Roman"/>
                        </a:rPr>
                        <a:t> </a:t>
                      </a:r>
                      <a:endParaRPr lang="ca-ES" sz="1400" b="0" i="0" u="none" strike="noStrike" dirty="0">
                        <a:solidFill>
                          <a:srgbClr val="000000"/>
                        </a:solidFill>
                        <a:latin typeface="Arial"/>
                      </a:endParaRP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2.753,6</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85964">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dirty="0">
                          <a:solidFill>
                            <a:srgbClr val="000000"/>
                          </a:solidFill>
                          <a:latin typeface="Arial"/>
                        </a:rPr>
                        <a:t>Societats mercantils </a:t>
                      </a:r>
                      <a:r>
                        <a:rPr lang="ca-ES" sz="1400" b="0" i="0" u="none" strike="noStrike" dirty="0">
                          <a:solidFill>
                            <a:srgbClr val="000000"/>
                          </a:solidFill>
                          <a:latin typeface="Times New Roman"/>
                        </a:rPr>
                        <a:t> </a:t>
                      </a:r>
                      <a:endParaRPr lang="ca-ES" sz="1400" b="0" i="0" u="none" strike="noStrike" dirty="0">
                        <a:solidFill>
                          <a:srgbClr val="000000"/>
                        </a:solidFill>
                        <a:latin typeface="Arial"/>
                      </a:endParaRP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1.242,5</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85964">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dirty="0">
                          <a:solidFill>
                            <a:srgbClr val="000000"/>
                          </a:solidFill>
                          <a:latin typeface="Arial"/>
                        </a:rPr>
                        <a:t>Consorcis</a:t>
                      </a:r>
                      <a:r>
                        <a:rPr lang="ca-ES" sz="1400" b="0" i="0" u="none" strike="noStrike" dirty="0">
                          <a:solidFill>
                            <a:srgbClr val="000000"/>
                          </a:solidFill>
                          <a:latin typeface="Times New Roman"/>
                        </a:rPr>
                        <a:t> </a:t>
                      </a:r>
                      <a:endParaRPr lang="ca-ES" sz="1400" b="0" i="0" u="none" strike="noStrike" dirty="0">
                        <a:solidFill>
                          <a:srgbClr val="000000"/>
                        </a:solidFill>
                        <a:latin typeface="Arial"/>
                      </a:endParaRPr>
                    </a:p>
                  </a:txBody>
                  <a:tcPr marL="85725" marR="0" marT="0" marB="0" anchor="ctr">
                    <a:lnL>
                      <a:noFill/>
                    </a:lnL>
                    <a:lnR>
                      <a:noFill/>
                    </a:lnR>
                    <a:lnT>
                      <a:noFill/>
                    </a:lnT>
                    <a:lnB>
                      <a:noFill/>
                    </a:lnB>
                  </a:tcPr>
                </a:tc>
                <a:tc>
                  <a:txBody>
                    <a:bodyPr/>
                    <a:lstStyle/>
                    <a:p>
                      <a:pPr algn="r" rtl="0" fontAlgn="ctr"/>
                      <a:r>
                        <a:rPr lang="ca-ES" sz="1400" b="0" i="0" u="none" strike="noStrike" dirty="0">
                          <a:solidFill>
                            <a:srgbClr val="000000"/>
                          </a:solidFill>
                          <a:latin typeface="Arial"/>
                        </a:rPr>
                        <a:t>2.999,6</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85964">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a:solidFill>
                            <a:srgbClr val="000000"/>
                          </a:solidFill>
                          <a:latin typeface="Arial"/>
                        </a:rPr>
                        <a:t>Fundacions</a:t>
                      </a:r>
                      <a:r>
                        <a:rPr lang="ca-ES" sz="1400" b="0" i="0" u="none" strike="noStrike">
                          <a:solidFill>
                            <a:srgbClr val="000000"/>
                          </a:solidFill>
                          <a:latin typeface="Times New Roman"/>
                        </a:rPr>
                        <a:t> </a:t>
                      </a:r>
                      <a:endParaRPr lang="ca-ES" sz="1400" b="0" i="0" u="none" strike="noStrike">
                        <a:solidFill>
                          <a:srgbClr val="000000"/>
                        </a:solidFill>
                        <a:latin typeface="Arial"/>
                      </a:endParaRPr>
                    </a:p>
                  </a:txBody>
                  <a:tcPr marL="85725" marR="0" marT="0" marB="0" anchor="ctr">
                    <a:lnL>
                      <a:noFill/>
                    </a:lnL>
                    <a:lnR>
                      <a:noFill/>
                    </a:lnR>
                    <a:lnT>
                      <a:noFill/>
                    </a:lnT>
                    <a:lnB>
                      <a:noFill/>
                    </a:lnB>
                  </a:tcPr>
                </a:tc>
                <a:tc>
                  <a:txBody>
                    <a:bodyPr/>
                    <a:lstStyle/>
                    <a:p>
                      <a:pPr algn="r" rtl="0" fontAlgn="ctr"/>
                      <a:r>
                        <a:rPr lang="ca-ES" sz="1400" b="0" i="0" u="none" strike="noStrike" dirty="0">
                          <a:solidFill>
                            <a:srgbClr val="000000"/>
                          </a:solidFill>
                          <a:latin typeface="Arial"/>
                        </a:rPr>
                        <a:t>560,0</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85964">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Resta de Sector públic</a:t>
                      </a:r>
                    </a:p>
                  </a:txBody>
                  <a:tcPr marL="85725" marR="0" marT="0" marB="0" anchor="ctr">
                    <a:lnL>
                      <a:noFill/>
                    </a:lnL>
                    <a:lnR>
                      <a:noFill/>
                    </a:lnR>
                    <a:lnT>
                      <a:noFill/>
                    </a:lnT>
                    <a:lnB>
                      <a:noFill/>
                    </a:lnB>
                    <a:solidFill>
                      <a:srgbClr val="DEDEDE"/>
                    </a:solidFill>
                  </a:tcPr>
                </a:tc>
                <a:tc>
                  <a:txBody>
                    <a:bodyPr/>
                    <a:lstStyle/>
                    <a:p>
                      <a:pPr algn="r" rtl="0" fontAlgn="ctr"/>
                      <a:r>
                        <a:rPr lang="ca-ES" sz="1400" b="1" i="0" u="none" strike="noStrike" dirty="0">
                          <a:solidFill>
                            <a:srgbClr val="000000"/>
                          </a:solidFill>
                          <a:latin typeface="Arial"/>
                        </a:rPr>
                        <a:t>7.565,4</a:t>
                      </a:r>
                    </a:p>
                  </a:txBody>
                  <a:tcPr marL="0" marR="85725"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r>
              <a:tr h="285964">
                <a:tc>
                  <a:txBody>
                    <a:bodyPr/>
                    <a:lstStyle/>
                    <a:p>
                      <a:pPr algn="l" rtl="0" fontAlgn="ctr"/>
                      <a:r>
                        <a:rPr lang="ca-ES" sz="1400" b="1" i="0" u="none" strike="noStrike">
                          <a:solidFill>
                            <a:srgbClr val="FFFFFF"/>
                          </a:solidFill>
                          <a:latin typeface="Arial"/>
                        </a:rPr>
                        <a:t> </a:t>
                      </a:r>
                    </a:p>
                  </a:txBody>
                  <a:tcPr marL="85725" marR="0" marT="0" marB="0" anchor="ctr">
                    <a:lnL>
                      <a:noFill/>
                    </a:lnL>
                    <a:lnR>
                      <a:noFill/>
                    </a:lnR>
                    <a:lnT>
                      <a:noFill/>
                    </a:lnT>
                    <a:lnB>
                      <a:noFill/>
                    </a:lnB>
                    <a:solidFill>
                      <a:srgbClr val="808080"/>
                    </a:solidFill>
                  </a:tcPr>
                </a:tc>
                <a:tc>
                  <a:txBody>
                    <a:bodyPr/>
                    <a:lstStyle/>
                    <a:p>
                      <a:pPr algn="l" rtl="0" fontAlgn="ctr"/>
                      <a:r>
                        <a:rPr lang="ca-ES" sz="1400" b="1" i="0" u="none" strike="noStrike">
                          <a:solidFill>
                            <a:srgbClr val="FFFFFF"/>
                          </a:solidFill>
                          <a:latin typeface="Arial"/>
                        </a:rPr>
                        <a:t>Total consolidat Sector públic </a:t>
                      </a:r>
                    </a:p>
                  </a:txBody>
                  <a:tcPr marL="85725" marR="0" marT="0" marB="0" anchor="ctr">
                    <a:lnL>
                      <a:noFill/>
                    </a:lnL>
                    <a:lnR>
                      <a:noFill/>
                    </a:lnR>
                    <a:lnT>
                      <a:noFill/>
                    </a:lnT>
                    <a:lnB>
                      <a:noFill/>
                    </a:lnB>
                    <a:solidFill>
                      <a:srgbClr val="808080"/>
                    </a:solidFill>
                  </a:tcPr>
                </a:tc>
                <a:tc>
                  <a:txBody>
                    <a:bodyPr/>
                    <a:lstStyle/>
                    <a:p>
                      <a:pPr algn="r" rtl="0" fontAlgn="ctr"/>
                      <a:r>
                        <a:rPr lang="ca-ES" sz="1400" b="1" i="0" u="none" strike="noStrike" dirty="0">
                          <a:solidFill>
                            <a:srgbClr val="FFFFFF"/>
                          </a:solidFill>
                          <a:latin typeface="Arial"/>
                        </a:rPr>
                        <a:t>29.307,0</a:t>
                      </a:r>
                    </a:p>
                  </a:txBody>
                  <a:tcPr marL="0" marR="85725" marT="0" marB="0" anchor="ctr">
                    <a:lnL>
                      <a:noFill/>
                    </a:lnL>
                    <a:lnR>
                      <a:noFill/>
                    </a:lnR>
                    <a:lnT>
                      <a:noFill/>
                    </a:lnT>
                    <a:lnB>
                      <a:noFill/>
                    </a:lnB>
                    <a:solidFill>
                      <a:srgbClr val="808080"/>
                    </a:solidFill>
                  </a:tcPr>
                </a:tc>
                <a:tc>
                  <a:txBody>
                    <a:bodyPr/>
                    <a:lstStyle/>
                    <a:p>
                      <a:pPr algn="l" rtl="0" fontAlgn="ctr"/>
                      <a:r>
                        <a:rPr lang="ca-ES" sz="1400" b="1" i="0" u="none" strike="noStrike" dirty="0">
                          <a:solidFill>
                            <a:srgbClr val="FFFFFF"/>
                          </a:solidFill>
                          <a:latin typeface="Arial"/>
                        </a:rPr>
                        <a:t> </a:t>
                      </a:r>
                    </a:p>
                  </a:txBody>
                  <a:tcPr marL="85725" marR="0" marT="0" marB="0" anchor="ctr">
                    <a:lnL>
                      <a:noFill/>
                    </a:lnL>
                    <a:lnR>
                      <a:noFill/>
                    </a:lnR>
                    <a:lnT>
                      <a:noFill/>
                    </a:lnT>
                    <a:lnB>
                      <a:noFill/>
                    </a:lnB>
                    <a:solidFill>
                      <a:srgbClr val="808080"/>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p:cNvSpPr>
            <a:spLocks noChangeArrowheads="1"/>
          </p:cNvSpPr>
          <p:nvPr/>
        </p:nvSpPr>
        <p:spPr bwMode="auto">
          <a:xfrm>
            <a:off x="-17896" y="1656395"/>
            <a:ext cx="10711296" cy="4752528"/>
          </a:xfrm>
          <a:prstGeom prst="rect">
            <a:avLst/>
          </a:prstGeom>
          <a:solidFill>
            <a:srgbClr val="DEDEDE"/>
          </a:solidFill>
          <a:ln w="9525" algn="ctr">
            <a:noFill/>
            <a:miter lim="800000"/>
            <a:headEnd/>
            <a:tailEnd/>
          </a:ln>
        </p:spPr>
        <p:txBody>
          <a:bodyPr wrap="none" anchor="ctr"/>
          <a:lstStyle/>
          <a:p>
            <a:pPr algn="ctr" defTabSz="1042988">
              <a:spcAft>
                <a:spcPts val="4800"/>
              </a:spcAft>
            </a:pPr>
            <a:endParaRPr lang="ca-ES" dirty="0">
              <a:solidFill>
                <a:schemeClr val="bg1"/>
              </a:solidFill>
            </a:endParaRPr>
          </a:p>
        </p:txBody>
      </p:sp>
      <p:sp>
        <p:nvSpPr>
          <p:cNvPr id="32780" name="Rectangle 5"/>
          <p:cNvSpPr>
            <a:spLocks noChangeArrowheads="1"/>
          </p:cNvSpPr>
          <p:nvPr/>
        </p:nvSpPr>
        <p:spPr bwMode="auto">
          <a:xfrm>
            <a:off x="198128" y="1728403"/>
            <a:ext cx="10261140" cy="4657685"/>
          </a:xfrm>
          <a:prstGeom prst="rect">
            <a:avLst/>
          </a:prstGeom>
          <a:noFill/>
          <a:ln w="9525">
            <a:noFill/>
            <a:miter lim="800000"/>
            <a:headEnd/>
            <a:tailEnd/>
          </a:ln>
        </p:spPr>
        <p:txBody>
          <a:bodyPr wrap="square">
            <a:spAutoFit/>
          </a:bodyPr>
          <a:lstStyle/>
          <a:p>
            <a:pPr marL="441325" indent="-441325" algn="just" defTabSz="1042988">
              <a:lnSpc>
                <a:spcPts val="3100"/>
              </a:lnSpc>
              <a:spcBef>
                <a:spcPts val="0"/>
              </a:spcBef>
              <a:spcAft>
                <a:spcPts val="3600"/>
              </a:spcAft>
              <a:buFont typeface="Wingdings" pitchFamily="2" charset="2"/>
              <a:buChar char="Ø"/>
            </a:pPr>
            <a:r>
              <a:rPr lang="ca-ES" sz="2000" dirty="0" smtClean="0"/>
              <a:t>Es </a:t>
            </a:r>
            <a:r>
              <a:rPr lang="ca-ES" sz="2000" b="1" dirty="0" smtClean="0"/>
              <a:t>manté </a:t>
            </a:r>
            <a:r>
              <a:rPr lang="ca-ES" sz="2000" dirty="0" smtClean="0"/>
              <a:t>el</a:t>
            </a:r>
            <a:r>
              <a:rPr lang="ca-ES" sz="2000" b="1" dirty="0" smtClean="0"/>
              <a:t> nivell de despesa </a:t>
            </a:r>
            <a:r>
              <a:rPr lang="ca-ES" sz="2000" dirty="0" smtClean="0"/>
              <a:t>no financera amb càrrec a recursos generals</a:t>
            </a:r>
            <a:r>
              <a:rPr lang="ca-ES" sz="2000" b="1" dirty="0" smtClean="0"/>
              <a:t> </a:t>
            </a:r>
            <a:r>
              <a:rPr lang="ca-ES" sz="2000" dirty="0" smtClean="0"/>
              <a:t>respecte a la despesa dels departaments prorrogada per al </a:t>
            </a:r>
            <a:r>
              <a:rPr lang="ca-ES" sz="2000" b="1" dirty="0" smtClean="0"/>
              <a:t>2013,</a:t>
            </a:r>
            <a:r>
              <a:rPr lang="ca-ES" sz="2000" dirty="0" smtClean="0"/>
              <a:t> per la qual cosa els </a:t>
            </a:r>
            <a:r>
              <a:rPr lang="ca-ES" sz="2000" b="1" dirty="0" smtClean="0"/>
              <a:t>ajustos</a:t>
            </a:r>
            <a:r>
              <a:rPr lang="ca-ES" sz="2000" dirty="0" smtClean="0"/>
              <a:t> s’han d’assolir per la via dels </a:t>
            </a:r>
            <a:r>
              <a:rPr lang="ca-ES" sz="2000" b="1" dirty="0" smtClean="0"/>
              <a:t>ingressos</a:t>
            </a:r>
          </a:p>
          <a:p>
            <a:pPr marL="441325" indent="-441325" algn="just" defTabSz="1042988">
              <a:lnSpc>
                <a:spcPts val="3100"/>
              </a:lnSpc>
              <a:spcBef>
                <a:spcPts val="0"/>
              </a:spcBef>
              <a:spcAft>
                <a:spcPts val="3600"/>
              </a:spcAft>
              <a:buFont typeface="Wingdings" pitchFamily="2" charset="2"/>
              <a:buChar char="Ø"/>
            </a:pPr>
            <a:r>
              <a:rPr lang="ca-ES" sz="2000" b="1" dirty="0" smtClean="0"/>
              <a:t>Prioritat de la despesa social</a:t>
            </a:r>
            <a:r>
              <a:rPr lang="ca-ES" sz="2000" dirty="0" smtClean="0"/>
              <a:t> per mantenir els serveis del nostre estat del benestar i protegir els més perjudicats per les conseqüències de la crisi econòmica </a:t>
            </a:r>
          </a:p>
          <a:p>
            <a:pPr marL="441325" indent="-441325" algn="just" defTabSz="1042988">
              <a:lnSpc>
                <a:spcPts val="3100"/>
              </a:lnSpc>
              <a:spcBef>
                <a:spcPts val="0"/>
              </a:spcBef>
              <a:spcAft>
                <a:spcPts val="3600"/>
              </a:spcAft>
              <a:buFont typeface="Wingdings" pitchFamily="2" charset="2"/>
              <a:buChar char="Ø"/>
            </a:pPr>
            <a:r>
              <a:rPr lang="ca-ES" sz="2000" dirty="0" smtClean="0"/>
              <a:t>Acompanyament i suport a la </a:t>
            </a:r>
            <a:r>
              <a:rPr lang="ca-ES" sz="2000" b="1" dirty="0" smtClean="0"/>
              <a:t>recuperació econòmica </a:t>
            </a:r>
            <a:r>
              <a:rPr lang="ca-ES" sz="2000" dirty="0" smtClean="0"/>
              <a:t>en un context de retorn al creixement i de millora del mercat de treball</a:t>
            </a:r>
          </a:p>
          <a:p>
            <a:pPr marL="441325" indent="-441325" algn="just" defTabSz="1042988">
              <a:lnSpc>
                <a:spcPts val="3100"/>
              </a:lnSpc>
              <a:spcBef>
                <a:spcPts val="0"/>
              </a:spcBef>
              <a:spcAft>
                <a:spcPts val="3600"/>
              </a:spcAft>
              <a:buFont typeface="Wingdings" pitchFamily="2" charset="2"/>
              <a:buChar char="Ø"/>
            </a:pPr>
            <a:r>
              <a:rPr lang="ca-ES" sz="2000" b="1" dirty="0" err="1" smtClean="0"/>
              <a:t>Corresponsabilitat</a:t>
            </a:r>
            <a:r>
              <a:rPr lang="ca-ES" sz="2000" b="1" dirty="0" smtClean="0"/>
              <a:t>  </a:t>
            </a:r>
            <a:r>
              <a:rPr lang="ca-ES" sz="2000" dirty="0" smtClean="0"/>
              <a:t>del Govern, els treballadors públics i els ciutadans</a:t>
            </a:r>
            <a:endParaRPr lang="ca-ES" sz="2000" dirty="0"/>
          </a:p>
        </p:txBody>
      </p:sp>
      <p:sp>
        <p:nvSpPr>
          <p:cNvPr id="7" name="Rectangle 13"/>
          <p:cNvSpPr txBox="1">
            <a:spLocks noChangeArrowheads="1"/>
          </p:cNvSpPr>
          <p:nvPr/>
        </p:nvSpPr>
        <p:spPr>
          <a:xfrm>
            <a:off x="3116263" y="2678113"/>
            <a:ext cx="4967287" cy="549275"/>
          </a:xfrm>
          <a:prstGeom prst="rect">
            <a:avLst/>
          </a:prstGeom>
          <a:noFill/>
          <a:ln/>
        </p:spPr>
        <p:txBody>
          <a:bodyPr lIns="87272" tIns="43637" rIns="87272" bIns="43637">
            <a:spAutoFit/>
          </a:bodyPr>
          <a:lstStyle/>
          <a:p>
            <a:pPr defTabSz="1042988">
              <a:defRPr/>
            </a:pPr>
            <a:endParaRPr lang="ca-ES" sz="3000" b="1" kern="0" dirty="0">
              <a:solidFill>
                <a:srgbClr val="FFFFFF"/>
              </a:solidFill>
              <a:latin typeface="+mj-lt"/>
              <a:ea typeface="+mj-ea"/>
              <a:cs typeface="+mj-cs"/>
            </a:endParaRPr>
          </a:p>
        </p:txBody>
      </p:sp>
      <p:sp>
        <p:nvSpPr>
          <p:cNvPr id="32776" name="Rectangle 2"/>
          <p:cNvSpPr>
            <a:spLocks noGrp="1" noChangeArrowheads="1"/>
          </p:cNvSpPr>
          <p:nvPr>
            <p:ph type="title"/>
          </p:nvPr>
        </p:nvSpPr>
        <p:spPr bwMode="auto">
          <a:xfrm>
            <a:off x="198128" y="936315"/>
            <a:ext cx="10090150" cy="430212"/>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400" b="1" dirty="0" smtClean="0">
                <a:solidFill>
                  <a:schemeClr val="tx1"/>
                </a:solidFill>
              </a:rPr>
              <a:t>Principis dels pressupostos 2014</a:t>
            </a:r>
          </a:p>
        </p:txBody>
      </p:sp>
      <p:sp>
        <p:nvSpPr>
          <p:cNvPr id="32778" name="Line 13"/>
          <p:cNvSpPr>
            <a:spLocks noChangeShapeType="1"/>
          </p:cNvSpPr>
          <p:nvPr/>
        </p:nvSpPr>
        <p:spPr bwMode="auto">
          <a:xfrm>
            <a:off x="0" y="3096555"/>
            <a:ext cx="10693400" cy="0"/>
          </a:xfrm>
          <a:prstGeom prst="line">
            <a:avLst/>
          </a:prstGeom>
          <a:noFill/>
          <a:ln w="190500">
            <a:solidFill>
              <a:schemeClr val="bg1"/>
            </a:solidFill>
            <a:round/>
            <a:headEnd/>
            <a:tailEnd/>
          </a:ln>
        </p:spPr>
        <p:txBody>
          <a:bodyPr/>
          <a:lstStyle/>
          <a:p>
            <a:endParaRPr lang="es-ES"/>
          </a:p>
        </p:txBody>
      </p:sp>
      <p:sp>
        <p:nvSpPr>
          <p:cNvPr id="32782" name="QuadreDeText 20">
            <a:hlinkClick r:id="rId2" action="ppaction://hlinksldjump"/>
          </p:cNvPr>
          <p:cNvSpPr txBox="1">
            <a:spLocks noChangeArrowheads="1"/>
          </p:cNvSpPr>
          <p:nvPr/>
        </p:nvSpPr>
        <p:spPr bwMode="auto">
          <a:xfrm>
            <a:off x="2132013" y="0"/>
            <a:ext cx="2000250" cy="779463"/>
          </a:xfrm>
          <a:prstGeom prst="rect">
            <a:avLst/>
          </a:prstGeom>
          <a:noFill/>
          <a:ln w="9525">
            <a:noFill/>
            <a:miter lim="800000"/>
            <a:headEnd/>
            <a:tailEnd/>
          </a:ln>
        </p:spPr>
        <p:txBody>
          <a:bodyPr wrap="none"/>
          <a:lstStyle/>
          <a:p>
            <a:endParaRPr lang="ca-ES"/>
          </a:p>
        </p:txBody>
      </p:sp>
      <p:sp>
        <p:nvSpPr>
          <p:cNvPr id="1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20" name="Line 13"/>
          <p:cNvSpPr>
            <a:spLocks noChangeShapeType="1"/>
          </p:cNvSpPr>
          <p:nvPr/>
        </p:nvSpPr>
        <p:spPr bwMode="auto">
          <a:xfrm>
            <a:off x="0" y="4428703"/>
            <a:ext cx="10693400" cy="0"/>
          </a:xfrm>
          <a:prstGeom prst="line">
            <a:avLst/>
          </a:prstGeom>
          <a:noFill/>
          <a:ln w="190500">
            <a:solidFill>
              <a:schemeClr val="bg1"/>
            </a:solidFill>
            <a:round/>
            <a:headEnd/>
            <a:tailEnd/>
          </a:ln>
        </p:spPr>
        <p:txBody>
          <a:bodyPr/>
          <a:lstStyle/>
          <a:p>
            <a:endParaRPr lang="es-ES"/>
          </a:p>
        </p:txBody>
      </p:sp>
      <p:sp>
        <p:nvSpPr>
          <p:cNvPr id="21" name="Line 13"/>
          <p:cNvSpPr>
            <a:spLocks noChangeShapeType="1"/>
          </p:cNvSpPr>
          <p:nvPr/>
        </p:nvSpPr>
        <p:spPr bwMode="auto">
          <a:xfrm>
            <a:off x="0" y="5580831"/>
            <a:ext cx="10693400" cy="0"/>
          </a:xfrm>
          <a:prstGeom prst="line">
            <a:avLst/>
          </a:prstGeom>
          <a:noFill/>
          <a:ln w="190500">
            <a:solidFill>
              <a:schemeClr val="bg1"/>
            </a:solidFill>
            <a:round/>
            <a:headEnd/>
            <a:tailEnd/>
          </a:ln>
        </p:spPr>
        <p:txBody>
          <a:bodyPr/>
          <a:lstStyle/>
          <a:p>
            <a:endParaRPr lang="es-ES"/>
          </a:p>
        </p:txBody>
      </p:sp>
      <p:sp>
        <p:nvSpPr>
          <p:cNvPr id="12" name="Line 13"/>
          <p:cNvSpPr>
            <a:spLocks noChangeShapeType="1"/>
          </p:cNvSpPr>
          <p:nvPr/>
        </p:nvSpPr>
        <p:spPr bwMode="auto">
          <a:xfrm>
            <a:off x="0" y="6372919"/>
            <a:ext cx="10693400" cy="0"/>
          </a:xfrm>
          <a:prstGeom prst="line">
            <a:avLst/>
          </a:prstGeom>
          <a:noFill/>
          <a:ln w="190500">
            <a:solidFill>
              <a:schemeClr val="bg1"/>
            </a:solidFill>
            <a:round/>
            <a:headEnd/>
            <a:tailEnd/>
          </a:ln>
        </p:spPr>
        <p:txBody>
          <a:bodyPr/>
          <a:lstStyle/>
          <a:p>
            <a:endParaRPr lang="es-E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ChangeArrowheads="1"/>
          </p:cNvSpPr>
          <p:nvPr/>
        </p:nvSpPr>
        <p:spPr bwMode="auto">
          <a:xfrm>
            <a:off x="161925" y="900113"/>
            <a:ext cx="10090150" cy="430212"/>
          </a:xfrm>
          <a:prstGeom prst="rect">
            <a:avLst/>
          </a:prstGeom>
          <a:noFill/>
          <a:ln w="9525">
            <a:noFill/>
            <a:miter lim="800000"/>
            <a:headEnd/>
            <a:tailEnd/>
          </a:ln>
        </p:spPr>
        <p:txBody>
          <a:bodyPr lIns="87272" tIns="43637" rIns="87272" bIns="43637" anchor="ctr"/>
          <a:lstStyle/>
          <a:p>
            <a:pPr defTabSz="1042988"/>
            <a:r>
              <a:rPr lang="ca-ES" sz="2000" b="1" dirty="0">
                <a:solidFill>
                  <a:schemeClr val="tx2"/>
                </a:solidFill>
              </a:rPr>
              <a:t>Ingressos del sector públic de la Generalitat per </a:t>
            </a:r>
            <a:r>
              <a:rPr lang="ca-ES" sz="2000" b="1" dirty="0" smtClean="0">
                <a:solidFill>
                  <a:schemeClr val="tx2"/>
                </a:solidFill>
              </a:rPr>
              <a:t>capítols (capítols 1 a 8)</a:t>
            </a:r>
            <a:endParaRPr lang="ca-ES" sz="2000" b="1" dirty="0">
              <a:solidFill>
                <a:schemeClr val="tx2"/>
              </a:solidFill>
            </a:endParaRPr>
          </a:p>
        </p:txBody>
      </p:sp>
      <p:sp>
        <p:nvSpPr>
          <p:cNvPr id="77826" name="Rectangle 3"/>
          <p:cNvSpPr>
            <a:spLocks noChangeArrowheads="1"/>
          </p:cNvSpPr>
          <p:nvPr/>
        </p:nvSpPr>
        <p:spPr bwMode="auto">
          <a:xfrm>
            <a:off x="161925" y="1258888"/>
            <a:ext cx="976313" cy="268287"/>
          </a:xfrm>
          <a:prstGeom prst="rect">
            <a:avLst/>
          </a:prstGeom>
          <a:noFill/>
          <a:ln w="9525">
            <a:noFill/>
            <a:miter lim="800000"/>
            <a:headEnd/>
            <a:tailEnd/>
          </a:ln>
        </p:spPr>
        <p:txBody>
          <a:bodyPr wrap="none" lIns="87272" tIns="43637" rIns="87272" bIns="43637" anchor="ctr">
            <a:spAutoFit/>
          </a:bodyPr>
          <a:lstStyle/>
          <a:p>
            <a:pPr defTabSz="1042988"/>
            <a:r>
              <a:rPr lang="fr-FR" sz="1200">
                <a:solidFill>
                  <a:schemeClr val="tx2"/>
                </a:solidFill>
                <a:latin typeface="Arial Narrow" pitchFamily="34" charset="0"/>
              </a:rPr>
              <a:t>Imports en M€</a:t>
            </a:r>
            <a:endParaRPr lang="ca-ES" sz="1200">
              <a:solidFill>
                <a:schemeClr val="tx2"/>
              </a:solidFill>
              <a:latin typeface="Arial Narrow" pitchFamily="34" charset="0"/>
            </a:endParaRPr>
          </a:p>
        </p:txBody>
      </p:sp>
      <p:sp>
        <p:nvSpPr>
          <p:cNvPr id="77986" name="Line 1998"/>
          <p:cNvSpPr>
            <a:spLocks noChangeShapeType="1"/>
          </p:cNvSpPr>
          <p:nvPr/>
        </p:nvSpPr>
        <p:spPr bwMode="auto">
          <a:xfrm>
            <a:off x="0" y="5095099"/>
            <a:ext cx="10693400" cy="0"/>
          </a:xfrm>
          <a:prstGeom prst="line">
            <a:avLst/>
          </a:prstGeom>
          <a:noFill/>
          <a:ln w="44450">
            <a:solidFill>
              <a:schemeClr val="bg1"/>
            </a:solidFill>
            <a:round/>
            <a:headEnd/>
            <a:tailEnd/>
          </a:ln>
        </p:spPr>
        <p:txBody>
          <a:bodyPr/>
          <a:lstStyle/>
          <a:p>
            <a:endParaRPr lang="es-ES"/>
          </a:p>
        </p:txBody>
      </p:sp>
      <p:sp>
        <p:nvSpPr>
          <p:cNvPr id="9" name="Text Box 12"/>
          <p:cNvSpPr txBox="1">
            <a:spLocks noChangeArrowheads="1"/>
          </p:cNvSpPr>
          <p:nvPr/>
        </p:nvSpPr>
        <p:spPr bwMode="auto">
          <a:xfrm>
            <a:off x="6478603" y="7237413"/>
            <a:ext cx="3835385" cy="242015"/>
          </a:xfrm>
          <a:prstGeom prst="rect">
            <a:avLst/>
          </a:prstGeom>
          <a:noFill/>
          <a:ln w="9525" algn="ctr">
            <a:noFill/>
            <a:miter lim="800000"/>
            <a:headEnd/>
            <a:tailEnd/>
          </a:ln>
        </p:spPr>
        <p:txBody>
          <a:bodyPr wrap="square" lIns="87272" tIns="43637" rIns="87272" bIns="43637">
            <a:spAutoFit/>
          </a:bodyPr>
          <a:lstStyle/>
          <a:p>
            <a:pPr algn="r" defTabSz="873125">
              <a:spcBef>
                <a:spcPct val="50000"/>
              </a:spcBef>
            </a:pPr>
            <a:r>
              <a:rPr lang="ca-ES" sz="1000" b="1" dirty="0" smtClean="0">
                <a:solidFill>
                  <a:schemeClr val="bg1"/>
                </a:solidFill>
              </a:rPr>
              <a:t>El pressupost consolidat del sector públic</a:t>
            </a:r>
            <a:endParaRPr lang="ca-ES" sz="1000" b="1" dirty="0">
              <a:solidFill>
                <a:schemeClr val="bg1"/>
              </a:solidFill>
            </a:endParaRPr>
          </a:p>
        </p:txBody>
      </p:sp>
      <p:sp>
        <p:nvSpPr>
          <p:cNvPr id="10" name="Line 1408"/>
          <p:cNvSpPr>
            <a:spLocks noChangeShapeType="1"/>
          </p:cNvSpPr>
          <p:nvPr/>
        </p:nvSpPr>
        <p:spPr bwMode="auto">
          <a:xfrm>
            <a:off x="-11150" y="4995077"/>
            <a:ext cx="10693400" cy="0"/>
          </a:xfrm>
          <a:prstGeom prst="line">
            <a:avLst/>
          </a:prstGeom>
          <a:noFill/>
          <a:ln w="44450">
            <a:solidFill>
              <a:schemeClr val="bg1"/>
            </a:solidFill>
            <a:round/>
            <a:headEnd/>
            <a:tailEnd/>
          </a:ln>
        </p:spPr>
        <p:txBody>
          <a:bodyPr/>
          <a:lstStyle/>
          <a:p>
            <a:r>
              <a:rPr lang="es-ES" dirty="0" smtClean="0"/>
              <a:t> </a:t>
            </a:r>
            <a:endParaRPr lang="es-ES" dirty="0"/>
          </a:p>
        </p:txBody>
      </p:sp>
      <p:graphicFrame>
        <p:nvGraphicFramePr>
          <p:cNvPr id="14" name="13 Tabla"/>
          <p:cNvGraphicFramePr>
            <a:graphicFrameLocks noGrp="1"/>
          </p:cNvGraphicFramePr>
          <p:nvPr/>
        </p:nvGraphicFramePr>
        <p:xfrm>
          <a:off x="234132" y="5868863"/>
          <a:ext cx="9937104" cy="1019160"/>
        </p:xfrm>
        <a:graphic>
          <a:graphicData uri="http://schemas.openxmlformats.org/drawingml/2006/table">
            <a:tbl>
              <a:tblPr/>
              <a:tblGrid>
                <a:gridCol w="9937104"/>
              </a:tblGrid>
              <a:tr h="158536">
                <a:tc>
                  <a:txBody>
                    <a:bodyPr/>
                    <a:lstStyle/>
                    <a:p>
                      <a:pPr algn="l" fontAlgn="b"/>
                      <a:r>
                        <a:rPr lang="ca-ES" sz="1000" b="0" i="0" u="none" strike="noStrike" baseline="30000" dirty="0">
                          <a:solidFill>
                            <a:srgbClr val="000000"/>
                          </a:solidFill>
                          <a:latin typeface="Arial"/>
                        </a:rPr>
                        <a:t>(1)</a:t>
                      </a:r>
                      <a:r>
                        <a:rPr lang="ca-ES" sz="1000" b="0" i="0" u="none" strike="noStrike" dirty="0">
                          <a:solidFill>
                            <a:srgbClr val="000000"/>
                          </a:solidFill>
                          <a:latin typeface="Arial"/>
                        </a:rPr>
                        <a:t> Venda d’actius financers, reintegrament de préstecs concedits i aportacions de capital rebudes des de fora del sector públic de la Generalitat.</a:t>
                      </a:r>
                    </a:p>
                  </a:txBody>
                  <a:tcPr marL="0" marR="0" marT="0" marB="0" anchor="b">
                    <a:lnL>
                      <a:noFill/>
                    </a:lnL>
                    <a:lnR>
                      <a:noFill/>
                    </a:lnR>
                    <a:lnT>
                      <a:noFill/>
                    </a:lnT>
                    <a:lnB>
                      <a:noFill/>
                    </a:lnB>
                  </a:tcPr>
                </a:tc>
              </a:tr>
              <a:tr h="347269">
                <a:tc>
                  <a:txBody>
                    <a:bodyPr/>
                    <a:lstStyle/>
                    <a:p>
                      <a:pPr algn="l" fontAlgn="b"/>
                      <a:r>
                        <a:rPr lang="ca-ES" sz="1000" b="0" i="0" u="none" strike="noStrike" baseline="30000" dirty="0">
                          <a:solidFill>
                            <a:srgbClr val="000000"/>
                          </a:solidFill>
                          <a:latin typeface="Arial"/>
                        </a:rPr>
                        <a:t>(2)</a:t>
                      </a:r>
                      <a:r>
                        <a:rPr lang="ca-ES" sz="1000" b="0" i="0" u="none" strike="noStrike" dirty="0">
                          <a:solidFill>
                            <a:srgbClr val="000000"/>
                          </a:solidFill>
                          <a:latin typeface="Arial"/>
                        </a:rPr>
                        <a:t> La diferència de -22,1 M€ amb </a:t>
                      </a:r>
                      <a:r>
                        <a:rPr lang="ca-ES" sz="1000" b="0" i="0" u="none" strike="noStrike" dirty="0" err="1">
                          <a:solidFill>
                            <a:srgbClr val="000000"/>
                          </a:solidFill>
                          <a:latin typeface="Arial"/>
                        </a:rPr>
                        <a:t>l'import</a:t>
                      </a:r>
                      <a:r>
                        <a:rPr lang="ca-ES" sz="1000" b="0" i="0" u="none" strike="noStrike" dirty="0">
                          <a:solidFill>
                            <a:srgbClr val="000000"/>
                          </a:solidFill>
                          <a:latin typeface="Arial"/>
                        </a:rPr>
                        <a:t> de la pàgina 24 correspon als ingressos per actius financers de la Generalitat (+19,1 M€) i als ingressos de la Generalitat que procedeixen del seu propi SP (-41,2 M€)</a:t>
                      </a:r>
                    </a:p>
                  </a:txBody>
                  <a:tcPr marL="0" marR="0" marT="0" marB="0" anchor="b">
                    <a:lnL>
                      <a:noFill/>
                    </a:lnL>
                    <a:lnR>
                      <a:noFill/>
                    </a:lnR>
                    <a:lnT>
                      <a:noFill/>
                    </a:lnT>
                    <a:lnB>
                      <a:noFill/>
                    </a:lnB>
                  </a:tcPr>
                </a:tc>
              </a:tr>
              <a:tr h="513355">
                <a:tc>
                  <a:txBody>
                    <a:bodyPr/>
                    <a:lstStyle/>
                    <a:p>
                      <a:pPr algn="l" fontAlgn="b"/>
                      <a:r>
                        <a:rPr lang="ca-ES" sz="1000" b="0" i="0" u="none" strike="noStrike" baseline="30000" dirty="0">
                          <a:solidFill>
                            <a:srgbClr val="000000"/>
                          </a:solidFill>
                          <a:latin typeface="Arial"/>
                        </a:rPr>
                        <a:t>(3)</a:t>
                      </a:r>
                      <a:r>
                        <a:rPr lang="ca-ES" sz="1000" b="0" i="0" u="none" strike="noStrike" dirty="0">
                          <a:solidFill>
                            <a:srgbClr val="000000"/>
                          </a:solidFill>
                          <a:latin typeface="Arial"/>
                        </a:rPr>
                        <a:t> Entre els ingressos de la resta del sector públic destaquen les vendes de bitllets de transport, reintegrament de préstecs de </a:t>
                      </a:r>
                      <a:r>
                        <a:rPr lang="ca-ES" sz="1000" b="0" i="0" u="none" strike="noStrike" dirty="0" err="1">
                          <a:solidFill>
                            <a:srgbClr val="000000"/>
                          </a:solidFill>
                          <a:latin typeface="Arial"/>
                        </a:rPr>
                        <a:t>l'ICF</a:t>
                      </a:r>
                      <a:r>
                        <a:rPr lang="ca-ES" sz="1000" b="0" i="0" u="none" strike="noStrike" dirty="0">
                          <a:solidFill>
                            <a:srgbClr val="000000"/>
                          </a:solidFill>
                          <a:latin typeface="Arial"/>
                        </a:rPr>
                        <a:t>, cànon de l'aigua, </a:t>
                      </a:r>
                      <a:r>
                        <a:rPr lang="ca-ES" sz="1000" b="0" i="0" u="none" strike="noStrike" dirty="0" err="1">
                          <a:solidFill>
                            <a:srgbClr val="000000"/>
                          </a:solidFill>
                          <a:latin typeface="Arial"/>
                        </a:rPr>
                        <a:t>copagament</a:t>
                      </a:r>
                      <a:r>
                        <a:rPr lang="ca-ES" sz="1000" b="0" i="0" u="none" strike="noStrike" dirty="0">
                          <a:solidFill>
                            <a:srgbClr val="000000"/>
                          </a:solidFill>
                          <a:latin typeface="Arial"/>
                        </a:rPr>
                        <a:t> usuaris serveis socials, multes i sancions del Servei Català de Trànsit,  transferències i aportacions d'altres administracions públiques (per R+D+i, en consorcis i altres), publicitat als mitjans de comunicació públics i ingressos per prestacions de serveis diversos (sanitaris, culturals, etc.)</a:t>
                      </a:r>
                    </a:p>
                  </a:txBody>
                  <a:tcPr marL="0" marR="0" marT="0" marB="0" anchor="b">
                    <a:lnL>
                      <a:noFill/>
                    </a:lnL>
                    <a:lnR>
                      <a:noFill/>
                    </a:lnR>
                    <a:lnT>
                      <a:noFill/>
                    </a:lnT>
                    <a:lnB>
                      <a:noFill/>
                    </a:lnB>
                  </a:tcPr>
                </a:tc>
              </a:tr>
            </a:tbl>
          </a:graphicData>
        </a:graphic>
      </p:graphicFrame>
      <p:graphicFrame>
        <p:nvGraphicFramePr>
          <p:cNvPr id="11" name="Taula 10"/>
          <p:cNvGraphicFramePr>
            <a:graphicFrameLocks noGrp="1"/>
          </p:cNvGraphicFramePr>
          <p:nvPr/>
        </p:nvGraphicFramePr>
        <p:xfrm>
          <a:off x="0" y="1512379"/>
          <a:ext cx="10693400" cy="4277601"/>
        </p:xfrm>
        <a:graphic>
          <a:graphicData uri="http://schemas.openxmlformats.org/drawingml/2006/table">
            <a:tbl>
              <a:tblPr/>
              <a:tblGrid>
                <a:gridCol w="601860"/>
                <a:gridCol w="7877188"/>
                <a:gridCol w="1358257"/>
                <a:gridCol w="856095"/>
              </a:tblGrid>
              <a:tr h="488140">
                <a:tc>
                  <a:txBody>
                    <a:bodyPr/>
                    <a:lstStyle/>
                    <a:p>
                      <a:pPr algn="l" fontAlgn="b"/>
                      <a:r>
                        <a:rPr lang="ca-ES" sz="1400" b="0" i="0" u="none" strike="noStrike" dirty="0">
                          <a:solidFill>
                            <a:srgbClr val="000000"/>
                          </a:solidFill>
                          <a:latin typeface="Calibri"/>
                        </a:rPr>
                        <a:t> </a:t>
                      </a:r>
                    </a:p>
                  </a:txBody>
                  <a:tcPr marL="0" marR="0" marT="0" marB="0" anchor="b">
                    <a:lnL>
                      <a:noFill/>
                    </a:lnL>
                    <a:lnR>
                      <a:noFill/>
                    </a:lnR>
                    <a:lnT>
                      <a:noFill/>
                    </a:lnT>
                    <a:lnB>
                      <a:noFill/>
                    </a:lnB>
                    <a:solidFill>
                      <a:srgbClr val="FA6E00"/>
                    </a:solidFill>
                  </a:tcPr>
                </a:tc>
                <a:tc>
                  <a:txBody>
                    <a:bodyPr/>
                    <a:lstStyle/>
                    <a:p>
                      <a:pPr algn="l" fontAlgn="ctr"/>
                      <a:r>
                        <a:rPr lang="ca-ES" sz="1400" b="1" i="0" u="none" strike="noStrike">
                          <a:solidFill>
                            <a:srgbClr val="000000"/>
                          </a:solidFill>
                          <a:latin typeface="Arial"/>
                        </a:rPr>
                        <a:t>Capítol</a:t>
                      </a:r>
                    </a:p>
                  </a:txBody>
                  <a:tcPr marL="0" marR="0" marT="0" marB="0" anchor="ctr">
                    <a:lnL>
                      <a:noFill/>
                    </a:lnL>
                    <a:lnR>
                      <a:noFill/>
                    </a:lnR>
                    <a:lnT>
                      <a:noFill/>
                    </a:lnT>
                    <a:lnB>
                      <a:noFill/>
                    </a:lnB>
                    <a:solidFill>
                      <a:srgbClr val="FA6E00"/>
                    </a:solidFill>
                  </a:tcPr>
                </a:tc>
                <a:tc>
                  <a:txBody>
                    <a:bodyPr/>
                    <a:lstStyle/>
                    <a:p>
                      <a:pPr algn="r" rtl="0" fontAlgn="ctr"/>
                      <a:r>
                        <a:rPr lang="ca-ES" sz="1400" b="1" i="0" u="none" strike="noStrike" dirty="0">
                          <a:solidFill>
                            <a:srgbClr val="000000"/>
                          </a:solidFill>
                          <a:latin typeface="Arial"/>
                        </a:rPr>
                        <a:t>Pressupost 2014</a:t>
                      </a:r>
                      <a:r>
                        <a:rPr lang="ca-ES" sz="1400" b="0" i="0" u="none" strike="noStrike" dirty="0">
                          <a:solidFill>
                            <a:srgbClr val="000000"/>
                          </a:solidFill>
                          <a:latin typeface="Arial"/>
                        </a:rPr>
                        <a:t> </a:t>
                      </a:r>
                      <a:endParaRPr lang="ca-ES" sz="1400" b="1" i="0" u="none" strike="noStrike" dirty="0">
                        <a:solidFill>
                          <a:srgbClr val="000000"/>
                        </a:solidFill>
                        <a:latin typeface="Arial"/>
                      </a:endParaRPr>
                    </a:p>
                  </a:txBody>
                  <a:tcPr marL="0" marR="0" marT="0" marB="0" anchor="ctr">
                    <a:lnL>
                      <a:noFill/>
                    </a:lnL>
                    <a:lnR>
                      <a:noFill/>
                    </a:lnR>
                    <a:lnT>
                      <a:noFill/>
                    </a:lnT>
                    <a:lnB>
                      <a:noFill/>
                    </a:lnB>
                    <a:solidFill>
                      <a:srgbClr val="FA6E00"/>
                    </a:solidFill>
                  </a:tcPr>
                </a:tc>
                <a:tc>
                  <a:txBody>
                    <a:bodyPr/>
                    <a:lstStyle/>
                    <a:p>
                      <a:pPr algn="l" fontAlgn="b"/>
                      <a:r>
                        <a:rPr lang="ca-ES" sz="1400" b="0" i="0" u="none" strike="noStrike">
                          <a:solidFill>
                            <a:srgbClr val="000000"/>
                          </a:solidFill>
                          <a:latin typeface="Calibri"/>
                        </a:rPr>
                        <a:t> </a:t>
                      </a:r>
                    </a:p>
                  </a:txBody>
                  <a:tcPr marL="0" marR="0" marT="0" marB="0" anchor="b">
                    <a:lnL>
                      <a:noFill/>
                    </a:lnL>
                    <a:lnR>
                      <a:noFill/>
                    </a:lnR>
                    <a:lnT>
                      <a:noFill/>
                    </a:lnT>
                    <a:lnB>
                      <a:noFill/>
                    </a:lnB>
                    <a:solidFill>
                      <a:srgbClr val="FA6E00"/>
                    </a:solidFill>
                  </a:tcPr>
                </a:tc>
              </a:tr>
              <a:tr h="216951">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a:solidFill>
                            <a:srgbClr val="000000"/>
                          </a:solidFill>
                          <a:latin typeface="Arial"/>
                        </a:rPr>
                        <a:t>1. Impostos directes</a:t>
                      </a: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7.696,6</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16951">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a:solidFill>
                            <a:srgbClr val="000000"/>
                          </a:solidFill>
                          <a:latin typeface="Arial"/>
                        </a:rPr>
                        <a:t>2. Impostos indirectes</a:t>
                      </a: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8.681,5</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16951">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pt-BR" sz="1400" b="0" i="0" u="none" strike="noStrike">
                          <a:solidFill>
                            <a:srgbClr val="000000"/>
                          </a:solidFill>
                          <a:latin typeface="Arial"/>
                        </a:rPr>
                        <a:t>3. Taxes i altres ingressos</a:t>
                      </a: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2.545,6</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16951">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a:solidFill>
                            <a:srgbClr val="000000"/>
                          </a:solidFill>
                          <a:latin typeface="Arial"/>
                        </a:rPr>
                        <a:t>4. Transferències corrents</a:t>
                      </a: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5.015,2</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16951">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a:solidFill>
                            <a:srgbClr val="000000"/>
                          </a:solidFill>
                          <a:latin typeface="Arial"/>
                        </a:rPr>
                        <a:t>5. Ingressos patrimonials</a:t>
                      </a: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1.695,8</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16951">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Ingressos corrents</a:t>
                      </a:r>
                      <a:r>
                        <a:rPr lang="ca-ES" sz="1400" b="0" i="0" u="none" strike="noStrike">
                          <a:solidFill>
                            <a:srgbClr val="000000"/>
                          </a:solidFill>
                          <a:latin typeface="Arial"/>
                        </a:rPr>
                        <a:t> </a:t>
                      </a:r>
                      <a:endParaRPr lang="ca-ES" sz="1400" b="1" i="0" u="none" strike="noStrike">
                        <a:solidFill>
                          <a:srgbClr val="000000"/>
                        </a:solidFill>
                        <a:latin typeface="Arial"/>
                      </a:endParaRPr>
                    </a:p>
                  </a:txBody>
                  <a:tcPr marL="85725" marR="0" marT="0" marB="0" anchor="ctr">
                    <a:lnL>
                      <a:noFill/>
                    </a:lnL>
                    <a:lnR>
                      <a:noFill/>
                    </a:lnR>
                    <a:lnT>
                      <a:noFill/>
                    </a:lnT>
                    <a:lnB>
                      <a:noFill/>
                    </a:lnB>
                    <a:solidFill>
                      <a:srgbClr val="DEDEDE"/>
                    </a:solidFill>
                  </a:tcPr>
                </a:tc>
                <a:tc>
                  <a:txBody>
                    <a:bodyPr/>
                    <a:lstStyle/>
                    <a:p>
                      <a:pPr algn="r" rtl="0" fontAlgn="ctr"/>
                      <a:r>
                        <a:rPr lang="ca-ES" sz="1400" b="1" i="0" u="none" strike="noStrike">
                          <a:solidFill>
                            <a:srgbClr val="000000"/>
                          </a:solidFill>
                          <a:latin typeface="Arial"/>
                        </a:rPr>
                        <a:t>25.634,6</a:t>
                      </a:r>
                    </a:p>
                  </a:txBody>
                  <a:tcPr marL="0" marR="85725"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r>
              <a:tr h="216951">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a:solidFill>
                            <a:srgbClr val="000000"/>
                          </a:solidFill>
                          <a:latin typeface="Arial"/>
                        </a:rPr>
                        <a:t>6. Alienació d’inversions reals</a:t>
                      </a: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1.014,0</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16951">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dirty="0">
                          <a:solidFill>
                            <a:srgbClr val="000000"/>
                          </a:solidFill>
                          <a:latin typeface="Arial"/>
                        </a:rPr>
                        <a:t>7. Transferències de capital</a:t>
                      </a: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44,1</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16951">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Ingressos de capital</a:t>
                      </a:r>
                      <a:r>
                        <a:rPr lang="ca-ES" sz="1400" b="0" i="0" u="none" strike="noStrike">
                          <a:solidFill>
                            <a:srgbClr val="000000"/>
                          </a:solidFill>
                          <a:latin typeface="Arial"/>
                        </a:rPr>
                        <a:t> </a:t>
                      </a:r>
                      <a:endParaRPr lang="ca-ES" sz="1400" b="1" i="0" u="none" strike="noStrike">
                        <a:solidFill>
                          <a:srgbClr val="000000"/>
                        </a:solidFill>
                        <a:latin typeface="Arial"/>
                      </a:endParaRPr>
                    </a:p>
                  </a:txBody>
                  <a:tcPr marL="85725" marR="0" marT="0" marB="0" anchor="ctr">
                    <a:lnL>
                      <a:noFill/>
                    </a:lnL>
                    <a:lnR>
                      <a:noFill/>
                    </a:lnR>
                    <a:lnT>
                      <a:noFill/>
                    </a:lnT>
                    <a:lnB>
                      <a:noFill/>
                    </a:lnB>
                    <a:solidFill>
                      <a:srgbClr val="DEDEDE"/>
                    </a:solidFill>
                  </a:tcPr>
                </a:tc>
                <a:tc>
                  <a:txBody>
                    <a:bodyPr/>
                    <a:lstStyle/>
                    <a:p>
                      <a:pPr algn="r" rtl="0" fontAlgn="ctr"/>
                      <a:r>
                        <a:rPr lang="ca-ES" sz="1400" b="1" i="0" u="none" strike="noStrike">
                          <a:solidFill>
                            <a:srgbClr val="000000"/>
                          </a:solidFill>
                          <a:latin typeface="Arial"/>
                        </a:rPr>
                        <a:t>1.058,1</a:t>
                      </a:r>
                    </a:p>
                  </a:txBody>
                  <a:tcPr marL="0" marR="85725"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r>
              <a:tr h="216951">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Total ingressos no financers</a:t>
                      </a:r>
                      <a:r>
                        <a:rPr lang="ca-ES" sz="1400" b="0" i="0" u="none" strike="noStrike">
                          <a:solidFill>
                            <a:srgbClr val="000000"/>
                          </a:solidFill>
                          <a:latin typeface="Arial"/>
                        </a:rPr>
                        <a:t> </a:t>
                      </a:r>
                      <a:endParaRPr lang="ca-ES" sz="1400" b="1" i="0" u="none" strike="noStrike">
                        <a:solidFill>
                          <a:srgbClr val="000000"/>
                        </a:solidFill>
                        <a:latin typeface="Arial"/>
                      </a:endParaRPr>
                    </a:p>
                  </a:txBody>
                  <a:tcPr marL="85725" marR="0" marT="0" marB="0" anchor="ctr">
                    <a:lnL>
                      <a:noFill/>
                    </a:lnL>
                    <a:lnR>
                      <a:noFill/>
                    </a:lnR>
                    <a:lnT>
                      <a:noFill/>
                    </a:lnT>
                    <a:lnB>
                      <a:noFill/>
                    </a:lnB>
                    <a:solidFill>
                      <a:srgbClr val="DEDEDE"/>
                    </a:solidFill>
                  </a:tcPr>
                </a:tc>
                <a:tc>
                  <a:txBody>
                    <a:bodyPr/>
                    <a:lstStyle/>
                    <a:p>
                      <a:pPr algn="r" rtl="0" fontAlgn="ctr"/>
                      <a:r>
                        <a:rPr lang="ca-ES" sz="1400" b="1" i="0" u="none" strike="noStrike">
                          <a:solidFill>
                            <a:srgbClr val="000000"/>
                          </a:solidFill>
                          <a:latin typeface="Arial"/>
                        </a:rPr>
                        <a:t>26.692,7</a:t>
                      </a:r>
                    </a:p>
                  </a:txBody>
                  <a:tcPr marL="0" marR="85725"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r>
              <a:tr h="253110">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es-ES" sz="1400" b="0" i="0" u="none" strike="noStrike">
                          <a:solidFill>
                            <a:srgbClr val="000000"/>
                          </a:solidFill>
                          <a:latin typeface="Arial"/>
                        </a:rPr>
                        <a:t>8. Variació d’actius financers </a:t>
                      </a:r>
                      <a:r>
                        <a:rPr lang="es-ES" sz="1400" b="0" i="0" u="none" strike="noStrike" baseline="30000">
                          <a:solidFill>
                            <a:srgbClr val="000000"/>
                          </a:solidFill>
                          <a:latin typeface="Arial"/>
                        </a:rPr>
                        <a:t>(1)</a:t>
                      </a:r>
                      <a:endParaRPr lang="es-ES" sz="1400" b="0" i="0" u="none" strike="noStrike">
                        <a:solidFill>
                          <a:srgbClr val="000000"/>
                        </a:solidFill>
                        <a:latin typeface="Arial"/>
                      </a:endParaRP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721,8</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16951">
                <a:tc>
                  <a:txBody>
                    <a:bodyPr/>
                    <a:lstStyle/>
                    <a:p>
                      <a:pPr algn="l" rtl="0" fontAlgn="ctr"/>
                      <a:r>
                        <a:rPr lang="ca-ES" sz="1400" b="1" i="0" u="none" strike="noStrike">
                          <a:solidFill>
                            <a:srgbClr val="FFFFFF"/>
                          </a:solidFill>
                          <a:latin typeface="Arial"/>
                        </a:rPr>
                        <a:t> </a:t>
                      </a:r>
                    </a:p>
                  </a:txBody>
                  <a:tcPr marL="85725" marR="0" marT="0" marB="0" anchor="ctr">
                    <a:lnL>
                      <a:noFill/>
                    </a:lnL>
                    <a:lnR>
                      <a:noFill/>
                    </a:lnR>
                    <a:lnT>
                      <a:noFill/>
                    </a:lnT>
                    <a:lnB>
                      <a:noFill/>
                    </a:lnB>
                    <a:solidFill>
                      <a:srgbClr val="808080"/>
                    </a:solidFill>
                  </a:tcPr>
                </a:tc>
                <a:tc>
                  <a:txBody>
                    <a:bodyPr/>
                    <a:lstStyle/>
                    <a:p>
                      <a:pPr algn="l" rtl="0" fontAlgn="ctr"/>
                      <a:r>
                        <a:rPr lang="pt-BR" sz="1400" b="1" i="0" u="none" strike="noStrike">
                          <a:solidFill>
                            <a:srgbClr val="FFFFFF"/>
                          </a:solidFill>
                          <a:latin typeface="Arial"/>
                        </a:rPr>
                        <a:t>Total ingressos 1 a 8</a:t>
                      </a:r>
                      <a:r>
                        <a:rPr lang="pt-BR" sz="1400" b="0" i="0" u="none" strike="noStrike">
                          <a:solidFill>
                            <a:srgbClr val="FFFFFF"/>
                          </a:solidFill>
                          <a:latin typeface="Arial"/>
                        </a:rPr>
                        <a:t> </a:t>
                      </a:r>
                      <a:endParaRPr lang="pt-BR" sz="1400" b="1" i="0" u="none" strike="noStrike">
                        <a:solidFill>
                          <a:srgbClr val="FFFFFF"/>
                        </a:solidFill>
                        <a:latin typeface="Arial"/>
                      </a:endParaRPr>
                    </a:p>
                  </a:txBody>
                  <a:tcPr marL="85725" marR="0" marT="0" marB="0" anchor="ctr">
                    <a:lnL>
                      <a:noFill/>
                    </a:lnL>
                    <a:lnR>
                      <a:noFill/>
                    </a:lnR>
                    <a:lnT>
                      <a:noFill/>
                    </a:lnT>
                    <a:lnB>
                      <a:noFill/>
                    </a:lnB>
                    <a:solidFill>
                      <a:srgbClr val="808080"/>
                    </a:solidFill>
                  </a:tcPr>
                </a:tc>
                <a:tc>
                  <a:txBody>
                    <a:bodyPr/>
                    <a:lstStyle/>
                    <a:p>
                      <a:pPr algn="r" rtl="0" fontAlgn="ctr"/>
                      <a:r>
                        <a:rPr lang="ca-ES" sz="1400" b="1" i="0" u="none" strike="noStrike">
                          <a:solidFill>
                            <a:srgbClr val="FFFFFF"/>
                          </a:solidFill>
                          <a:latin typeface="Arial"/>
                        </a:rPr>
                        <a:t>27.414,5</a:t>
                      </a:r>
                    </a:p>
                  </a:txBody>
                  <a:tcPr marL="0" marR="85725" marT="0" marB="0" anchor="ctr">
                    <a:lnL>
                      <a:noFill/>
                    </a:lnL>
                    <a:lnR>
                      <a:noFill/>
                    </a:lnR>
                    <a:lnT>
                      <a:noFill/>
                    </a:lnT>
                    <a:lnB>
                      <a:noFill/>
                    </a:lnB>
                    <a:solidFill>
                      <a:srgbClr val="808080"/>
                    </a:solidFill>
                  </a:tcPr>
                </a:tc>
                <a:tc>
                  <a:txBody>
                    <a:bodyPr/>
                    <a:lstStyle/>
                    <a:p>
                      <a:pPr algn="l" rtl="0" fontAlgn="ctr"/>
                      <a:r>
                        <a:rPr lang="ca-ES" sz="1400" b="1" i="0" u="none" strike="noStrike">
                          <a:solidFill>
                            <a:srgbClr val="FFFFFF"/>
                          </a:solidFill>
                          <a:latin typeface="Arial"/>
                        </a:rPr>
                        <a:t> </a:t>
                      </a:r>
                    </a:p>
                  </a:txBody>
                  <a:tcPr marL="85725" marR="0" marT="0" marB="0" anchor="ctr">
                    <a:lnL>
                      <a:noFill/>
                    </a:lnL>
                    <a:lnR>
                      <a:noFill/>
                    </a:lnR>
                    <a:lnT>
                      <a:noFill/>
                    </a:lnT>
                    <a:lnB>
                      <a:noFill/>
                    </a:lnB>
                    <a:solidFill>
                      <a:srgbClr val="808080"/>
                    </a:solidFill>
                  </a:tcPr>
                </a:tc>
              </a:tr>
              <a:tr h="180793">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53110">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c>
                  <a:txBody>
                    <a:bodyPr/>
                    <a:lstStyle/>
                    <a:p>
                      <a:pPr algn="l" rtl="0" fontAlgn="ctr"/>
                      <a:r>
                        <a:rPr lang="it-IT" sz="1400" b="1" i="0" u="none" strike="noStrike">
                          <a:solidFill>
                            <a:srgbClr val="000000"/>
                          </a:solidFill>
                          <a:latin typeface="Arial"/>
                        </a:rPr>
                        <a:t>Dels quals corresponen a la Generalitat </a:t>
                      </a:r>
                      <a:r>
                        <a:rPr lang="it-IT" sz="1400" b="1" i="0" u="none" strike="noStrike" baseline="30000">
                          <a:solidFill>
                            <a:srgbClr val="000000"/>
                          </a:solidFill>
                          <a:latin typeface="Arial"/>
                        </a:rPr>
                        <a:t>(2)</a:t>
                      </a:r>
                      <a:endParaRPr lang="it-IT" sz="1400" b="1" i="0" u="none" strike="noStrike">
                        <a:solidFill>
                          <a:srgbClr val="000000"/>
                        </a:solidFill>
                        <a:latin typeface="Arial"/>
                      </a:endParaRPr>
                    </a:p>
                  </a:txBody>
                  <a:tcPr marL="85725" marR="0" marT="0" marB="0" anchor="ctr">
                    <a:lnL>
                      <a:noFill/>
                    </a:lnL>
                    <a:lnR>
                      <a:noFill/>
                    </a:lnR>
                    <a:lnT>
                      <a:noFill/>
                    </a:lnT>
                    <a:lnB>
                      <a:noFill/>
                    </a:lnB>
                    <a:solidFill>
                      <a:srgbClr val="DEDEDE"/>
                    </a:solidFill>
                  </a:tcPr>
                </a:tc>
                <a:tc>
                  <a:txBody>
                    <a:bodyPr/>
                    <a:lstStyle/>
                    <a:p>
                      <a:pPr algn="r" rtl="0" fontAlgn="ctr"/>
                      <a:r>
                        <a:rPr lang="ca-ES" sz="1400" b="1" i="0" u="none" strike="noStrike">
                          <a:solidFill>
                            <a:srgbClr val="000000"/>
                          </a:solidFill>
                          <a:latin typeface="Arial"/>
                        </a:rPr>
                        <a:t>23.585,4</a:t>
                      </a:r>
                    </a:p>
                  </a:txBody>
                  <a:tcPr marL="0" marR="85725"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r>
              <a:tr h="180793">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470060">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Ingressos de la resta d'entitats del sector públic  </a:t>
                      </a:r>
                      <a:r>
                        <a:rPr lang="ca-ES" sz="1400" b="1" i="0" u="none" strike="noStrike" baseline="30000">
                          <a:solidFill>
                            <a:srgbClr val="000000"/>
                          </a:solidFill>
                          <a:latin typeface="Arial"/>
                        </a:rPr>
                        <a:t>(3)</a:t>
                      </a:r>
                      <a:endParaRPr lang="ca-ES" sz="1400" b="1" i="0" u="none" strike="noStrike">
                        <a:solidFill>
                          <a:srgbClr val="000000"/>
                        </a:solidFill>
                        <a:latin typeface="Arial"/>
                      </a:endParaRPr>
                    </a:p>
                  </a:txBody>
                  <a:tcPr marL="85725" marR="0" marT="0" marB="0" anchor="ctr">
                    <a:lnL>
                      <a:noFill/>
                    </a:lnL>
                    <a:lnR>
                      <a:noFill/>
                    </a:lnR>
                    <a:lnT>
                      <a:noFill/>
                    </a:lnT>
                    <a:lnB>
                      <a:noFill/>
                    </a:lnB>
                    <a:solidFill>
                      <a:srgbClr val="DEDEDE"/>
                    </a:solidFill>
                  </a:tcPr>
                </a:tc>
                <a:tc>
                  <a:txBody>
                    <a:bodyPr/>
                    <a:lstStyle/>
                    <a:p>
                      <a:pPr algn="r" rtl="0" fontAlgn="ctr"/>
                      <a:r>
                        <a:rPr lang="ca-ES" sz="1400" b="1" i="0" u="none" strike="noStrike">
                          <a:solidFill>
                            <a:srgbClr val="000000"/>
                          </a:solidFill>
                          <a:latin typeface="Arial"/>
                        </a:rPr>
                        <a:t>3.829,1</a:t>
                      </a:r>
                    </a:p>
                  </a:txBody>
                  <a:tcPr marL="0" marR="85725" marT="0" marB="0" anchor="ctr">
                    <a:lnL>
                      <a:noFill/>
                    </a:lnL>
                    <a:lnR>
                      <a:noFill/>
                    </a:lnR>
                    <a:lnT>
                      <a:noFill/>
                    </a:lnT>
                    <a:lnB>
                      <a:noFill/>
                    </a:lnB>
                    <a:solidFill>
                      <a:srgbClr val="DEDEDE"/>
                    </a:solidFill>
                  </a:tcPr>
                </a:tc>
                <a:tc>
                  <a:txBody>
                    <a:bodyPr/>
                    <a:lstStyle/>
                    <a:p>
                      <a:pPr algn="l" rtl="0" fontAlgn="ctr"/>
                      <a:r>
                        <a:rPr lang="ca-ES" sz="1400" b="1" i="0" u="none" strike="noStrike" dirty="0">
                          <a:solidFill>
                            <a:srgbClr val="000000"/>
                          </a:solidFill>
                          <a:latin typeface="Arial"/>
                        </a:rPr>
                        <a:t> </a:t>
                      </a:r>
                    </a:p>
                  </a:txBody>
                  <a:tcPr marL="85725" marR="0" marT="0" marB="0" anchor="ctr">
                    <a:lnL>
                      <a:noFill/>
                    </a:lnL>
                    <a:lnR>
                      <a:noFill/>
                    </a:lnR>
                    <a:lnT>
                      <a:noFill/>
                    </a:lnT>
                    <a:lnB>
                      <a:noFill/>
                    </a:lnB>
                    <a:solidFill>
                      <a:srgbClr val="DEDEDE"/>
                    </a:solid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ChangeArrowheads="1"/>
          </p:cNvSpPr>
          <p:nvPr/>
        </p:nvSpPr>
        <p:spPr bwMode="auto">
          <a:xfrm>
            <a:off x="161925" y="900113"/>
            <a:ext cx="10090150" cy="430212"/>
          </a:xfrm>
          <a:prstGeom prst="rect">
            <a:avLst/>
          </a:prstGeom>
          <a:noFill/>
          <a:ln w="9525">
            <a:noFill/>
            <a:miter lim="800000"/>
            <a:headEnd/>
            <a:tailEnd/>
          </a:ln>
        </p:spPr>
        <p:txBody>
          <a:bodyPr lIns="87272" tIns="43637" rIns="87272" bIns="43637" anchor="ctr"/>
          <a:lstStyle/>
          <a:p>
            <a:pPr defTabSz="1042988"/>
            <a:r>
              <a:rPr lang="ca-ES" sz="2000" b="1" dirty="0">
                <a:solidFill>
                  <a:schemeClr val="tx2"/>
                </a:solidFill>
              </a:rPr>
              <a:t>Despeses del sector públic de la Generalitat per </a:t>
            </a:r>
            <a:r>
              <a:rPr lang="ca-ES" sz="2000" b="1" dirty="0" smtClean="0">
                <a:solidFill>
                  <a:schemeClr val="tx2"/>
                </a:solidFill>
              </a:rPr>
              <a:t>capítols (capítols 1 a 8)</a:t>
            </a:r>
            <a:endParaRPr lang="ca-ES" sz="2000" b="1" dirty="0">
              <a:solidFill>
                <a:schemeClr val="tx2"/>
              </a:solidFill>
            </a:endParaRPr>
          </a:p>
        </p:txBody>
      </p:sp>
      <p:sp>
        <p:nvSpPr>
          <p:cNvPr id="79874" name="Rectangle 3"/>
          <p:cNvSpPr>
            <a:spLocks noChangeArrowheads="1"/>
          </p:cNvSpPr>
          <p:nvPr/>
        </p:nvSpPr>
        <p:spPr bwMode="auto">
          <a:xfrm>
            <a:off x="198128" y="1332359"/>
            <a:ext cx="976313" cy="268287"/>
          </a:xfrm>
          <a:prstGeom prst="rect">
            <a:avLst/>
          </a:prstGeom>
          <a:noFill/>
          <a:ln w="9525">
            <a:noFill/>
            <a:miter lim="800000"/>
            <a:headEnd/>
            <a:tailEnd/>
          </a:ln>
        </p:spPr>
        <p:txBody>
          <a:bodyPr wrap="none" lIns="87272" tIns="43637" rIns="87272" bIns="43637" anchor="ctr">
            <a:spAutoFit/>
          </a:bodyPr>
          <a:lstStyle/>
          <a:p>
            <a:pPr defTabSz="1042988"/>
            <a:r>
              <a:rPr lang="fr-FR" sz="1200" dirty="0">
                <a:solidFill>
                  <a:schemeClr val="tx2"/>
                </a:solidFill>
                <a:latin typeface="Arial Narrow" pitchFamily="34" charset="0"/>
              </a:rPr>
              <a:t>Imports en M€</a:t>
            </a:r>
            <a:endParaRPr lang="ca-ES" sz="1200" dirty="0">
              <a:solidFill>
                <a:schemeClr val="tx2"/>
              </a:solidFill>
              <a:latin typeface="Arial Narrow" pitchFamily="34" charset="0"/>
            </a:endParaRPr>
          </a:p>
        </p:txBody>
      </p:sp>
      <p:sp>
        <p:nvSpPr>
          <p:cNvPr id="80002" name="Line 1521"/>
          <p:cNvSpPr>
            <a:spLocks noChangeShapeType="1"/>
          </p:cNvSpPr>
          <p:nvPr/>
        </p:nvSpPr>
        <p:spPr bwMode="auto">
          <a:xfrm>
            <a:off x="0" y="4923639"/>
            <a:ext cx="10693400" cy="0"/>
          </a:xfrm>
          <a:prstGeom prst="line">
            <a:avLst/>
          </a:prstGeom>
          <a:noFill/>
          <a:ln w="44450">
            <a:solidFill>
              <a:schemeClr val="bg1"/>
            </a:solidFill>
            <a:round/>
            <a:headEnd/>
            <a:tailEnd/>
          </a:ln>
        </p:spPr>
        <p:txBody>
          <a:bodyPr/>
          <a:lstStyle/>
          <a:p>
            <a:endParaRPr lang="es-ES"/>
          </a:p>
        </p:txBody>
      </p:sp>
      <p:sp>
        <p:nvSpPr>
          <p:cNvPr id="9" name="Text Box 12"/>
          <p:cNvSpPr txBox="1">
            <a:spLocks noChangeArrowheads="1"/>
          </p:cNvSpPr>
          <p:nvPr/>
        </p:nvSpPr>
        <p:spPr bwMode="auto">
          <a:xfrm>
            <a:off x="6478603" y="7237413"/>
            <a:ext cx="3835385" cy="242015"/>
          </a:xfrm>
          <a:prstGeom prst="rect">
            <a:avLst/>
          </a:prstGeom>
          <a:noFill/>
          <a:ln w="9525" algn="ctr">
            <a:noFill/>
            <a:miter lim="800000"/>
            <a:headEnd/>
            <a:tailEnd/>
          </a:ln>
        </p:spPr>
        <p:txBody>
          <a:bodyPr wrap="square" lIns="87272" tIns="43637" rIns="87272" bIns="43637">
            <a:spAutoFit/>
          </a:bodyPr>
          <a:lstStyle/>
          <a:p>
            <a:pPr algn="r" defTabSz="873125">
              <a:spcBef>
                <a:spcPct val="50000"/>
              </a:spcBef>
            </a:pPr>
            <a:r>
              <a:rPr lang="ca-ES" sz="1000" b="1" dirty="0" smtClean="0">
                <a:solidFill>
                  <a:schemeClr val="bg1"/>
                </a:solidFill>
              </a:rPr>
              <a:t>El pressupost consolidat del sector públic</a:t>
            </a:r>
            <a:endParaRPr lang="ca-ES" sz="1000" b="1" dirty="0">
              <a:solidFill>
                <a:schemeClr val="bg1"/>
              </a:solidFill>
            </a:endParaRPr>
          </a:p>
        </p:txBody>
      </p:sp>
      <p:sp>
        <p:nvSpPr>
          <p:cNvPr id="11" name="Line 1408"/>
          <p:cNvSpPr>
            <a:spLocks noChangeShapeType="1"/>
          </p:cNvSpPr>
          <p:nvPr/>
        </p:nvSpPr>
        <p:spPr bwMode="auto">
          <a:xfrm>
            <a:off x="-11150" y="5066515"/>
            <a:ext cx="10693400" cy="0"/>
          </a:xfrm>
          <a:prstGeom prst="line">
            <a:avLst/>
          </a:prstGeom>
          <a:noFill/>
          <a:ln w="44450">
            <a:solidFill>
              <a:schemeClr val="bg1"/>
            </a:solidFill>
            <a:round/>
            <a:headEnd/>
            <a:tailEnd/>
          </a:ln>
        </p:spPr>
        <p:txBody>
          <a:bodyPr/>
          <a:lstStyle/>
          <a:p>
            <a:r>
              <a:rPr lang="es-ES" dirty="0" smtClean="0"/>
              <a:t> </a:t>
            </a:r>
            <a:endParaRPr lang="es-ES" dirty="0"/>
          </a:p>
        </p:txBody>
      </p:sp>
      <p:graphicFrame>
        <p:nvGraphicFramePr>
          <p:cNvPr id="13" name="12 Tabla"/>
          <p:cNvGraphicFramePr>
            <a:graphicFrameLocks noGrp="1"/>
          </p:cNvGraphicFramePr>
          <p:nvPr/>
        </p:nvGraphicFramePr>
        <p:xfrm>
          <a:off x="234132" y="6127713"/>
          <a:ext cx="10261140" cy="612068"/>
        </p:xfrm>
        <a:graphic>
          <a:graphicData uri="http://schemas.openxmlformats.org/drawingml/2006/table">
            <a:tbl>
              <a:tblPr/>
              <a:tblGrid>
                <a:gridCol w="10261140"/>
              </a:tblGrid>
              <a:tr h="194307">
                <a:tc>
                  <a:txBody>
                    <a:bodyPr/>
                    <a:lstStyle/>
                    <a:p>
                      <a:pPr algn="l" fontAlgn="b"/>
                      <a:r>
                        <a:rPr lang="ca-ES" sz="1000" b="0" i="0" u="none" strike="noStrike" baseline="30000" dirty="0">
                          <a:solidFill>
                            <a:srgbClr val="000000"/>
                          </a:solidFill>
                          <a:latin typeface="+mn-lt"/>
                        </a:rPr>
                        <a:t>(1) </a:t>
                      </a:r>
                      <a:r>
                        <a:rPr lang="ca-ES" sz="1000" b="0" i="0" u="none" strike="noStrike" dirty="0">
                          <a:solidFill>
                            <a:srgbClr val="000000"/>
                          </a:solidFill>
                          <a:latin typeface="+mn-lt"/>
                        </a:rPr>
                        <a:t>Aportacions de capital a entitats de fora del sector públic, concessió de préstecs i adquisició d’altres actius </a:t>
                      </a:r>
                      <a:r>
                        <a:rPr lang="ca-ES" sz="1000" b="0" i="0" u="none" strike="noStrike" dirty="0" smtClean="0">
                          <a:solidFill>
                            <a:srgbClr val="000000"/>
                          </a:solidFill>
                          <a:latin typeface="+mn-lt"/>
                        </a:rPr>
                        <a:t>financers.</a:t>
                      </a:r>
                      <a:r>
                        <a:rPr lang="ca-ES" sz="1000" b="0" i="0" u="none" strike="noStrike" baseline="30000" dirty="0" smtClean="0">
                          <a:solidFill>
                            <a:srgbClr val="000000"/>
                          </a:solidFill>
                          <a:latin typeface="+mn-lt"/>
                        </a:rPr>
                        <a:t> </a:t>
                      </a:r>
                      <a:endParaRPr lang="ca-ES" sz="1000" b="0" i="0" u="none" strike="noStrike" dirty="0">
                        <a:solidFill>
                          <a:srgbClr val="000000"/>
                        </a:solidFill>
                        <a:latin typeface="+mn-lt"/>
                      </a:endParaRPr>
                    </a:p>
                  </a:txBody>
                  <a:tcPr marL="0" marR="0" marT="0" marB="0" anchor="b">
                    <a:lnL>
                      <a:noFill/>
                    </a:lnL>
                    <a:lnR>
                      <a:noFill/>
                    </a:lnR>
                    <a:lnT>
                      <a:noFill/>
                    </a:lnT>
                    <a:lnB>
                      <a:noFill/>
                    </a:lnB>
                  </a:tcPr>
                </a:tc>
              </a:tr>
              <a:tr h="417761">
                <a:tc>
                  <a:txBody>
                    <a:bodyPr/>
                    <a:lstStyle/>
                    <a:p>
                      <a:pPr algn="l" fontAlgn="b"/>
                      <a:r>
                        <a:rPr lang="ca-ES" sz="1000" b="0" i="0" u="none" strike="noStrike" baseline="30000" dirty="0">
                          <a:solidFill>
                            <a:srgbClr val="000000"/>
                          </a:solidFill>
                          <a:latin typeface="+mn-lt"/>
                        </a:rPr>
                        <a:t>(2) </a:t>
                      </a:r>
                      <a:r>
                        <a:rPr lang="ca-ES" sz="1000" b="0" i="0" u="none" strike="noStrike" dirty="0">
                          <a:solidFill>
                            <a:srgbClr val="000000"/>
                          </a:solidFill>
                          <a:latin typeface="+mn-lt"/>
                        </a:rPr>
                        <a:t>La diferència entre les despeses de capítols 1 a 8 del SP i els ingressos de capítols 1 a 8 del mateix àmbit es finança amb un increment de l'endeutament net com es pot veure a la diapositiva següent.</a:t>
                      </a:r>
                    </a:p>
                  </a:txBody>
                  <a:tcPr marL="0" marR="0" marT="0" marB="0" anchor="b">
                    <a:lnL>
                      <a:noFill/>
                    </a:lnL>
                    <a:lnR>
                      <a:noFill/>
                    </a:lnR>
                    <a:lnT>
                      <a:noFill/>
                    </a:lnT>
                    <a:lnB>
                      <a:noFill/>
                    </a:lnB>
                  </a:tcPr>
                </a:tc>
              </a:tr>
            </a:tbl>
          </a:graphicData>
        </a:graphic>
      </p:graphicFrame>
      <p:graphicFrame>
        <p:nvGraphicFramePr>
          <p:cNvPr id="10" name="Taula 9"/>
          <p:cNvGraphicFramePr>
            <a:graphicFrameLocks noGrp="1"/>
          </p:cNvGraphicFramePr>
          <p:nvPr/>
        </p:nvGraphicFramePr>
        <p:xfrm>
          <a:off x="0" y="1728401"/>
          <a:ext cx="10693399" cy="4257089"/>
        </p:xfrm>
        <a:graphic>
          <a:graphicData uri="http://schemas.openxmlformats.org/drawingml/2006/table">
            <a:tbl>
              <a:tblPr/>
              <a:tblGrid>
                <a:gridCol w="877856"/>
                <a:gridCol w="6276680"/>
                <a:gridCol w="2682952"/>
                <a:gridCol w="855911"/>
              </a:tblGrid>
              <a:tr h="522101">
                <a:tc>
                  <a:txBody>
                    <a:bodyPr/>
                    <a:lstStyle/>
                    <a:p>
                      <a:pPr algn="l" fontAlgn="b"/>
                      <a:r>
                        <a:rPr lang="ca-ES" sz="1400" b="0" i="0" u="none" strike="noStrike" dirty="0">
                          <a:solidFill>
                            <a:srgbClr val="000000"/>
                          </a:solidFill>
                          <a:latin typeface="Calibri"/>
                        </a:rPr>
                        <a:t> </a:t>
                      </a:r>
                    </a:p>
                  </a:txBody>
                  <a:tcPr marL="0" marR="0" marT="0" marB="0" anchor="b">
                    <a:lnL>
                      <a:noFill/>
                    </a:lnL>
                    <a:lnR>
                      <a:noFill/>
                    </a:lnR>
                    <a:lnT>
                      <a:noFill/>
                    </a:lnT>
                    <a:lnB>
                      <a:noFill/>
                    </a:lnB>
                    <a:solidFill>
                      <a:srgbClr val="FA6E00"/>
                    </a:solidFill>
                  </a:tcPr>
                </a:tc>
                <a:tc>
                  <a:txBody>
                    <a:bodyPr/>
                    <a:lstStyle/>
                    <a:p>
                      <a:pPr algn="l" fontAlgn="ctr"/>
                      <a:r>
                        <a:rPr lang="ca-ES" sz="1400" b="1" i="0" u="none" strike="noStrike">
                          <a:solidFill>
                            <a:srgbClr val="000000"/>
                          </a:solidFill>
                          <a:latin typeface="Arial"/>
                        </a:rPr>
                        <a:t>Capítol</a:t>
                      </a:r>
                    </a:p>
                  </a:txBody>
                  <a:tcPr marL="0" marR="0" marT="0" marB="0" anchor="ctr">
                    <a:lnL>
                      <a:noFill/>
                    </a:lnL>
                    <a:lnR>
                      <a:noFill/>
                    </a:lnR>
                    <a:lnT>
                      <a:noFill/>
                    </a:lnT>
                    <a:lnB>
                      <a:noFill/>
                    </a:lnB>
                    <a:solidFill>
                      <a:srgbClr val="FA6E00"/>
                    </a:solidFill>
                  </a:tcPr>
                </a:tc>
                <a:tc>
                  <a:txBody>
                    <a:bodyPr/>
                    <a:lstStyle/>
                    <a:p>
                      <a:pPr algn="r" rtl="0" fontAlgn="ctr"/>
                      <a:r>
                        <a:rPr lang="ca-ES" sz="1400" b="1" i="0" u="none" strike="noStrike" dirty="0">
                          <a:solidFill>
                            <a:srgbClr val="000000"/>
                          </a:solidFill>
                          <a:latin typeface="Arial"/>
                        </a:rPr>
                        <a:t>Pressupost</a:t>
                      </a:r>
                      <a:br>
                        <a:rPr lang="ca-ES" sz="1400" b="1" i="0" u="none" strike="noStrike" dirty="0">
                          <a:solidFill>
                            <a:srgbClr val="000000"/>
                          </a:solidFill>
                          <a:latin typeface="Arial"/>
                        </a:rPr>
                      </a:br>
                      <a:r>
                        <a:rPr lang="ca-ES" sz="1400" b="1" i="0" u="none" strike="noStrike" dirty="0">
                          <a:solidFill>
                            <a:srgbClr val="000000"/>
                          </a:solidFill>
                          <a:latin typeface="Arial"/>
                        </a:rPr>
                        <a:t>2014</a:t>
                      </a:r>
                      <a:r>
                        <a:rPr lang="ca-ES" sz="1400" b="0" i="0" u="none" strike="noStrike" dirty="0">
                          <a:solidFill>
                            <a:srgbClr val="000000"/>
                          </a:solidFill>
                          <a:latin typeface="Arial"/>
                        </a:rPr>
                        <a:t> </a:t>
                      </a:r>
                      <a:endParaRPr lang="ca-ES" sz="1400" b="1" i="0" u="none" strike="noStrike" dirty="0">
                        <a:solidFill>
                          <a:srgbClr val="000000"/>
                        </a:solidFill>
                        <a:latin typeface="Arial"/>
                      </a:endParaRPr>
                    </a:p>
                  </a:txBody>
                  <a:tcPr marL="0" marR="0" marT="0" marB="0" anchor="ctr">
                    <a:lnL>
                      <a:noFill/>
                    </a:lnL>
                    <a:lnR>
                      <a:noFill/>
                    </a:lnR>
                    <a:lnT>
                      <a:noFill/>
                    </a:lnT>
                    <a:lnB>
                      <a:noFill/>
                    </a:lnB>
                    <a:solidFill>
                      <a:srgbClr val="FA6E00"/>
                    </a:solidFill>
                  </a:tcPr>
                </a:tc>
                <a:tc>
                  <a:txBody>
                    <a:bodyPr/>
                    <a:lstStyle/>
                    <a:p>
                      <a:pPr algn="l" fontAlgn="b"/>
                      <a:r>
                        <a:rPr lang="ca-ES" sz="1400" b="0" i="0" u="none" strike="noStrike">
                          <a:solidFill>
                            <a:srgbClr val="000000"/>
                          </a:solidFill>
                          <a:latin typeface="Calibri"/>
                        </a:rPr>
                        <a:t> </a:t>
                      </a:r>
                    </a:p>
                  </a:txBody>
                  <a:tcPr marL="0" marR="0" marT="0" marB="0" anchor="b">
                    <a:lnL>
                      <a:noFill/>
                    </a:lnL>
                    <a:lnR>
                      <a:noFill/>
                    </a:lnR>
                    <a:lnT>
                      <a:noFill/>
                    </a:lnT>
                    <a:lnB>
                      <a:noFill/>
                    </a:lnB>
                    <a:solidFill>
                      <a:srgbClr val="FA6E00"/>
                    </a:solidFill>
                  </a:tcPr>
                </a:tc>
              </a:tr>
              <a:tr h="245695">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a:solidFill>
                            <a:srgbClr val="000000"/>
                          </a:solidFill>
                          <a:latin typeface="Arial"/>
                        </a:rPr>
                        <a:t>1. Remuneracions del personal</a:t>
                      </a:r>
                    </a:p>
                  </a:txBody>
                  <a:tcPr marL="85725" marR="0" marT="0" marB="0" anchor="ctr">
                    <a:lnL>
                      <a:noFill/>
                    </a:lnL>
                    <a:lnR>
                      <a:noFill/>
                    </a:lnR>
                    <a:lnT>
                      <a:noFill/>
                    </a:lnT>
                    <a:lnB>
                      <a:noFill/>
                    </a:lnB>
                  </a:tcPr>
                </a:tc>
                <a:tc>
                  <a:txBody>
                    <a:bodyPr/>
                    <a:lstStyle/>
                    <a:p>
                      <a:pPr algn="r" rtl="0" fontAlgn="ctr"/>
                      <a:r>
                        <a:rPr lang="ca-ES" sz="1400" b="0" i="0" u="none" strike="noStrike" dirty="0">
                          <a:solidFill>
                            <a:srgbClr val="000000"/>
                          </a:solidFill>
                          <a:latin typeface="Arial"/>
                        </a:rPr>
                        <a:t>8.693,5</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45695">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pt-BR" sz="1400" b="0" i="0" u="none" strike="noStrike">
                          <a:solidFill>
                            <a:srgbClr val="000000"/>
                          </a:solidFill>
                          <a:latin typeface="Arial"/>
                        </a:rPr>
                        <a:t>2. Despeses corrents de béns i serveis</a:t>
                      </a: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7.488,3</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45695">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a:solidFill>
                            <a:srgbClr val="000000"/>
                          </a:solidFill>
                          <a:latin typeface="Arial"/>
                        </a:rPr>
                        <a:t>3. Despeses financeres</a:t>
                      </a: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2.397,5</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45695">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a:solidFill>
                            <a:srgbClr val="000000"/>
                          </a:solidFill>
                          <a:latin typeface="Arial"/>
                        </a:rPr>
                        <a:t>4. Transferències corrents</a:t>
                      </a: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8.653,3</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45695">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a:solidFill>
                            <a:srgbClr val="000000"/>
                          </a:solidFill>
                          <a:latin typeface="Arial"/>
                        </a:rPr>
                        <a:t>5. Fons de contingència</a:t>
                      </a: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45,0</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45695">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c>
                  <a:txBody>
                    <a:bodyPr/>
                    <a:lstStyle/>
                    <a:p>
                      <a:pPr algn="l" rtl="0" fontAlgn="ctr"/>
                      <a:r>
                        <a:rPr lang="ca-ES" sz="1400" b="1" i="0" u="none" strike="noStrike" dirty="0">
                          <a:solidFill>
                            <a:srgbClr val="000000"/>
                          </a:solidFill>
                          <a:latin typeface="Arial"/>
                        </a:rPr>
                        <a:t>Despeses corrents</a:t>
                      </a:r>
                      <a:r>
                        <a:rPr lang="ca-ES" sz="1400" b="0" i="0" u="none" strike="noStrike" dirty="0">
                          <a:solidFill>
                            <a:srgbClr val="000000"/>
                          </a:solidFill>
                          <a:latin typeface="Arial"/>
                        </a:rPr>
                        <a:t> </a:t>
                      </a:r>
                      <a:endParaRPr lang="ca-ES" sz="1400" b="1" i="0" u="none" strike="noStrike" dirty="0">
                        <a:solidFill>
                          <a:srgbClr val="000000"/>
                        </a:solidFill>
                        <a:latin typeface="Arial"/>
                      </a:endParaRPr>
                    </a:p>
                  </a:txBody>
                  <a:tcPr marL="85725" marR="0" marT="0" marB="0" anchor="ctr">
                    <a:lnL>
                      <a:noFill/>
                    </a:lnL>
                    <a:lnR>
                      <a:noFill/>
                    </a:lnR>
                    <a:lnT>
                      <a:noFill/>
                    </a:lnT>
                    <a:lnB>
                      <a:noFill/>
                    </a:lnB>
                    <a:solidFill>
                      <a:srgbClr val="DEDEDE"/>
                    </a:solidFill>
                  </a:tcPr>
                </a:tc>
                <a:tc>
                  <a:txBody>
                    <a:bodyPr/>
                    <a:lstStyle/>
                    <a:p>
                      <a:pPr algn="r" rtl="0" fontAlgn="ctr"/>
                      <a:r>
                        <a:rPr lang="ca-ES" sz="1400" b="1" i="0" u="none" strike="noStrike">
                          <a:solidFill>
                            <a:srgbClr val="000000"/>
                          </a:solidFill>
                          <a:latin typeface="Arial"/>
                        </a:rPr>
                        <a:t>27.277,6</a:t>
                      </a:r>
                    </a:p>
                  </a:txBody>
                  <a:tcPr marL="0" marR="85725"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r>
              <a:tr h="245695">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a:solidFill>
                            <a:srgbClr val="000000"/>
                          </a:solidFill>
                          <a:latin typeface="Arial"/>
                        </a:rPr>
                        <a:t>6. Inversions reals</a:t>
                      </a: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1.072,5</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45695">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a:solidFill>
                            <a:srgbClr val="000000"/>
                          </a:solidFill>
                          <a:latin typeface="Arial"/>
                        </a:rPr>
                        <a:t>7. Transferències de capital</a:t>
                      </a: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458,1</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45695">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Despeses de capital</a:t>
                      </a:r>
                    </a:p>
                  </a:txBody>
                  <a:tcPr marL="85725" marR="0" marT="0" marB="0" anchor="ctr">
                    <a:lnL>
                      <a:noFill/>
                    </a:lnL>
                    <a:lnR>
                      <a:noFill/>
                    </a:lnR>
                    <a:lnT>
                      <a:noFill/>
                    </a:lnT>
                    <a:lnB>
                      <a:noFill/>
                    </a:lnB>
                    <a:solidFill>
                      <a:srgbClr val="DEDEDE"/>
                    </a:solidFill>
                  </a:tcPr>
                </a:tc>
                <a:tc>
                  <a:txBody>
                    <a:bodyPr/>
                    <a:lstStyle/>
                    <a:p>
                      <a:pPr algn="r" rtl="0" fontAlgn="ctr"/>
                      <a:r>
                        <a:rPr lang="ca-ES" sz="1400" b="1" i="0" u="none" strike="noStrike">
                          <a:solidFill>
                            <a:srgbClr val="000000"/>
                          </a:solidFill>
                          <a:latin typeface="Arial"/>
                        </a:rPr>
                        <a:t>1.530,6</a:t>
                      </a:r>
                    </a:p>
                  </a:txBody>
                  <a:tcPr marL="0" marR="85725"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r>
              <a:tr h="245695">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Total despeses no financeres</a:t>
                      </a:r>
                    </a:p>
                  </a:txBody>
                  <a:tcPr marL="85725" marR="0" marT="0" marB="0" anchor="ctr">
                    <a:lnL>
                      <a:noFill/>
                    </a:lnL>
                    <a:lnR>
                      <a:noFill/>
                    </a:lnR>
                    <a:lnT>
                      <a:noFill/>
                    </a:lnT>
                    <a:lnB>
                      <a:noFill/>
                    </a:lnB>
                    <a:solidFill>
                      <a:srgbClr val="DEDEDE"/>
                    </a:solidFill>
                  </a:tcPr>
                </a:tc>
                <a:tc>
                  <a:txBody>
                    <a:bodyPr/>
                    <a:lstStyle/>
                    <a:p>
                      <a:pPr algn="r" rtl="0" fontAlgn="ctr"/>
                      <a:r>
                        <a:rPr lang="ca-ES" sz="1400" b="1" i="0" u="none" strike="noStrike">
                          <a:solidFill>
                            <a:srgbClr val="000000"/>
                          </a:solidFill>
                          <a:latin typeface="Arial"/>
                        </a:rPr>
                        <a:t>28.808,2</a:t>
                      </a:r>
                    </a:p>
                  </a:txBody>
                  <a:tcPr marL="0" marR="85725" marT="0" marB="0" anchor="ctr">
                    <a:lnL>
                      <a:noFill/>
                    </a:lnL>
                    <a:lnR>
                      <a:noFill/>
                    </a:lnR>
                    <a:lnT>
                      <a:noFill/>
                    </a:lnT>
                    <a:lnB>
                      <a:noFill/>
                    </a:lnB>
                    <a:solidFill>
                      <a:srgbClr val="DEDEDE"/>
                    </a:solidFill>
                  </a:tcPr>
                </a:tc>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r>
              <a:tr h="286644">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400" b="0" i="0" u="none" strike="noStrike">
                          <a:solidFill>
                            <a:srgbClr val="000000"/>
                          </a:solidFill>
                          <a:latin typeface="Arial"/>
                        </a:rPr>
                        <a:t>8. Variació d’actius financers</a:t>
                      </a:r>
                      <a:r>
                        <a:rPr lang="ca-ES" sz="1400" b="0" i="0" u="none" strike="noStrike" baseline="30000">
                          <a:solidFill>
                            <a:srgbClr val="000000"/>
                          </a:solidFill>
                          <a:latin typeface="Arial"/>
                        </a:rPr>
                        <a:t>(1)</a:t>
                      </a:r>
                      <a:endParaRPr lang="ca-ES" sz="1400" b="0" i="0" u="none" strike="noStrike">
                        <a:solidFill>
                          <a:srgbClr val="000000"/>
                        </a:solidFill>
                        <a:latin typeface="Arial"/>
                      </a:endParaRPr>
                    </a:p>
                  </a:txBody>
                  <a:tcPr marL="85725"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498,8</a:t>
                      </a:r>
                    </a:p>
                  </a:txBody>
                  <a:tcPr marL="0" marR="85725" marT="0" marB="0" anchor="ctr">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286644">
                <a:tc>
                  <a:txBody>
                    <a:bodyPr/>
                    <a:lstStyle/>
                    <a:p>
                      <a:pPr algn="l" rtl="0" fontAlgn="ctr"/>
                      <a:r>
                        <a:rPr lang="ca-ES" sz="1400" b="1" i="0" u="none" strike="noStrike">
                          <a:solidFill>
                            <a:srgbClr val="FFFFFF"/>
                          </a:solidFill>
                          <a:latin typeface="Arial"/>
                        </a:rPr>
                        <a:t> </a:t>
                      </a:r>
                    </a:p>
                  </a:txBody>
                  <a:tcPr marL="85725" marR="0" marT="0" marB="0" anchor="ctr">
                    <a:lnL>
                      <a:noFill/>
                    </a:lnL>
                    <a:lnR>
                      <a:noFill/>
                    </a:lnR>
                    <a:lnT>
                      <a:noFill/>
                    </a:lnT>
                    <a:lnB>
                      <a:noFill/>
                    </a:lnB>
                    <a:solidFill>
                      <a:srgbClr val="808080"/>
                    </a:solidFill>
                  </a:tcPr>
                </a:tc>
                <a:tc>
                  <a:txBody>
                    <a:bodyPr/>
                    <a:lstStyle/>
                    <a:p>
                      <a:pPr algn="l" rtl="0" fontAlgn="ctr"/>
                      <a:r>
                        <a:rPr lang="ca-ES" sz="1400" b="1" i="0" u="none" strike="noStrike">
                          <a:solidFill>
                            <a:srgbClr val="FFFFFF"/>
                          </a:solidFill>
                          <a:latin typeface="Arial"/>
                        </a:rPr>
                        <a:t>Total despeses capítols 1 a 8</a:t>
                      </a:r>
                      <a:r>
                        <a:rPr lang="ca-ES" sz="1400" b="0" i="0" u="none" strike="noStrike">
                          <a:solidFill>
                            <a:srgbClr val="FFFFFF"/>
                          </a:solidFill>
                          <a:latin typeface="Arial"/>
                        </a:rPr>
                        <a:t> </a:t>
                      </a:r>
                      <a:r>
                        <a:rPr lang="ca-ES" sz="1400" b="0" i="0" u="none" strike="noStrike" baseline="30000">
                          <a:solidFill>
                            <a:srgbClr val="FFFFFF"/>
                          </a:solidFill>
                          <a:latin typeface="Arial"/>
                        </a:rPr>
                        <a:t>(2)</a:t>
                      </a:r>
                      <a:endParaRPr lang="ca-ES" sz="1400" b="1" i="0" u="none" strike="noStrike">
                        <a:solidFill>
                          <a:srgbClr val="FFFFFF"/>
                        </a:solidFill>
                        <a:latin typeface="Arial"/>
                      </a:endParaRPr>
                    </a:p>
                  </a:txBody>
                  <a:tcPr marL="85725" marR="0" marT="0" marB="0" anchor="ctr">
                    <a:lnL>
                      <a:noFill/>
                    </a:lnL>
                    <a:lnR>
                      <a:noFill/>
                    </a:lnR>
                    <a:lnT>
                      <a:noFill/>
                    </a:lnT>
                    <a:lnB>
                      <a:noFill/>
                    </a:lnB>
                    <a:solidFill>
                      <a:srgbClr val="808080"/>
                    </a:solidFill>
                  </a:tcPr>
                </a:tc>
                <a:tc>
                  <a:txBody>
                    <a:bodyPr/>
                    <a:lstStyle/>
                    <a:p>
                      <a:pPr algn="r" rtl="0" fontAlgn="ctr"/>
                      <a:r>
                        <a:rPr lang="ca-ES" sz="1400" b="1" i="0" u="none" strike="noStrike">
                          <a:solidFill>
                            <a:srgbClr val="FFFFFF"/>
                          </a:solidFill>
                          <a:latin typeface="Arial"/>
                        </a:rPr>
                        <a:t>29.307,0</a:t>
                      </a:r>
                    </a:p>
                  </a:txBody>
                  <a:tcPr marL="0" marR="85725" marT="0" marB="0" anchor="ctr">
                    <a:lnL>
                      <a:noFill/>
                    </a:lnL>
                    <a:lnR>
                      <a:noFill/>
                    </a:lnR>
                    <a:lnT>
                      <a:noFill/>
                    </a:lnT>
                    <a:lnB>
                      <a:noFill/>
                    </a:lnB>
                    <a:solidFill>
                      <a:srgbClr val="808080"/>
                    </a:solidFill>
                  </a:tcPr>
                </a:tc>
                <a:tc>
                  <a:txBody>
                    <a:bodyPr/>
                    <a:lstStyle/>
                    <a:p>
                      <a:pPr algn="l" rtl="0" fontAlgn="ctr"/>
                      <a:r>
                        <a:rPr lang="ca-ES" sz="1400" b="1" i="0" u="none" strike="noStrike">
                          <a:solidFill>
                            <a:srgbClr val="FFFFFF"/>
                          </a:solidFill>
                          <a:latin typeface="Arial"/>
                        </a:rPr>
                        <a:t> </a:t>
                      </a:r>
                    </a:p>
                  </a:txBody>
                  <a:tcPr marL="85725" marR="0" marT="0" marB="0" anchor="ctr">
                    <a:lnL>
                      <a:noFill/>
                    </a:lnL>
                    <a:lnR>
                      <a:noFill/>
                    </a:lnR>
                    <a:lnT>
                      <a:noFill/>
                    </a:lnT>
                    <a:lnB>
                      <a:noFill/>
                    </a:lnB>
                    <a:solidFill>
                      <a:srgbClr val="808080"/>
                    </a:solidFill>
                  </a:tcPr>
                </a:tc>
              </a:tr>
              <a:tr h="204745">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400" b="0" i="0" u="none" strike="noStrike">
                        <a:solidFill>
                          <a:srgbClr val="000000"/>
                        </a:solidFill>
                        <a:latin typeface="Calibri"/>
                      </a:endParaRPr>
                    </a:p>
                  </a:txBody>
                  <a:tcPr marL="0" marR="0" marT="0" marB="0" anchor="b">
                    <a:lnL>
                      <a:noFill/>
                    </a:lnL>
                    <a:lnR>
                      <a:noFill/>
                    </a:lnR>
                    <a:lnT>
                      <a:noFill/>
                    </a:lnT>
                    <a:lnB>
                      <a:noFill/>
                    </a:lnB>
                  </a:tcPr>
                </a:tc>
              </a:tr>
              <a:tr h="491390">
                <a:tc>
                  <a:txBody>
                    <a:bodyPr/>
                    <a:lstStyle/>
                    <a:p>
                      <a:pPr algn="l" rtl="0" fontAlgn="ctr"/>
                      <a:r>
                        <a:rPr lang="ca-ES" sz="1400" b="1" i="0" u="none" strike="noStrike">
                          <a:solidFill>
                            <a:srgbClr val="000000"/>
                          </a:solidFill>
                          <a:latin typeface="Arial"/>
                        </a:rPr>
                        <a:t> </a:t>
                      </a:r>
                    </a:p>
                  </a:txBody>
                  <a:tcPr marL="85725" marR="0" marT="0" marB="0" anchor="ctr">
                    <a:lnL>
                      <a:noFill/>
                    </a:lnL>
                    <a:lnR>
                      <a:noFill/>
                    </a:lnR>
                    <a:lnT>
                      <a:noFill/>
                    </a:lnT>
                    <a:lnB>
                      <a:noFill/>
                    </a:lnB>
                    <a:solidFill>
                      <a:srgbClr val="DEDEDE"/>
                    </a:solidFill>
                  </a:tcPr>
                </a:tc>
                <a:tc>
                  <a:txBody>
                    <a:bodyPr/>
                    <a:lstStyle/>
                    <a:p>
                      <a:pPr algn="l" rtl="0" fontAlgn="ctr"/>
                      <a:r>
                        <a:rPr lang="pt-BR" sz="1400" b="1" i="0" u="none" strike="noStrike">
                          <a:solidFill>
                            <a:srgbClr val="000000"/>
                          </a:solidFill>
                          <a:latin typeface="Arial"/>
                        </a:rPr>
                        <a:t>Despeses finançades amb ingressos finalistes</a:t>
                      </a:r>
                    </a:p>
                  </a:txBody>
                  <a:tcPr marL="85725" marR="0" marT="0" marB="0" anchor="ctr">
                    <a:lnL>
                      <a:noFill/>
                    </a:lnL>
                    <a:lnR>
                      <a:noFill/>
                    </a:lnR>
                    <a:lnT>
                      <a:noFill/>
                    </a:lnT>
                    <a:lnB>
                      <a:noFill/>
                    </a:lnB>
                    <a:solidFill>
                      <a:srgbClr val="DEDEDE"/>
                    </a:solidFill>
                  </a:tcPr>
                </a:tc>
                <a:tc>
                  <a:txBody>
                    <a:bodyPr/>
                    <a:lstStyle/>
                    <a:p>
                      <a:pPr algn="r" rtl="0" fontAlgn="ctr"/>
                      <a:r>
                        <a:rPr lang="ca-ES" sz="1400" b="1" i="0" u="none" strike="noStrike">
                          <a:solidFill>
                            <a:srgbClr val="000000"/>
                          </a:solidFill>
                          <a:latin typeface="Arial"/>
                        </a:rPr>
                        <a:t>3.566,3</a:t>
                      </a:r>
                    </a:p>
                  </a:txBody>
                  <a:tcPr marL="0" marR="85725" marT="0" marB="0" anchor="ctr">
                    <a:lnL>
                      <a:noFill/>
                    </a:lnL>
                    <a:lnR>
                      <a:noFill/>
                    </a:lnR>
                    <a:lnT>
                      <a:noFill/>
                    </a:lnT>
                    <a:lnB>
                      <a:noFill/>
                    </a:lnB>
                    <a:solidFill>
                      <a:srgbClr val="DEDEDE"/>
                    </a:solidFill>
                  </a:tcPr>
                </a:tc>
                <a:tc>
                  <a:txBody>
                    <a:bodyPr/>
                    <a:lstStyle/>
                    <a:p>
                      <a:pPr algn="l" rtl="0" fontAlgn="ctr"/>
                      <a:r>
                        <a:rPr lang="ca-ES" sz="1400" b="1" i="0" u="none" strike="noStrike" dirty="0">
                          <a:solidFill>
                            <a:srgbClr val="000000"/>
                          </a:solidFill>
                          <a:latin typeface="Arial"/>
                        </a:rPr>
                        <a:t> </a:t>
                      </a:r>
                    </a:p>
                  </a:txBody>
                  <a:tcPr marL="85725" marR="0" marT="0" marB="0" anchor="ctr">
                    <a:lnL>
                      <a:noFill/>
                    </a:lnL>
                    <a:lnR>
                      <a:noFill/>
                    </a:lnR>
                    <a:lnT>
                      <a:noFill/>
                    </a:lnT>
                    <a:lnB>
                      <a:noFill/>
                    </a:lnB>
                    <a:solidFill>
                      <a:srgbClr val="DEDEDE"/>
                    </a:solid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234132" y="1080331"/>
            <a:ext cx="10090150" cy="430212"/>
          </a:xfrm>
          <a:prstGeom prst="rect">
            <a:avLst/>
          </a:prstGeom>
          <a:noFill/>
          <a:ln w="9525">
            <a:noFill/>
            <a:miter lim="800000"/>
            <a:headEnd/>
            <a:tailEnd/>
          </a:ln>
        </p:spPr>
        <p:txBody>
          <a:bodyPr lIns="87272" tIns="43637" rIns="87272" bIns="43637" anchor="ctr"/>
          <a:lstStyle/>
          <a:p>
            <a:pPr defTabSz="1042988"/>
            <a:r>
              <a:rPr lang="ca-ES" sz="2000" b="1" dirty="0" smtClean="0">
                <a:solidFill>
                  <a:schemeClr val="tx2"/>
                </a:solidFill>
              </a:rPr>
              <a:t>Increment de l’endeutament del conjunt del sector públic</a:t>
            </a:r>
            <a:endParaRPr lang="ca-ES" sz="2000" b="1" dirty="0">
              <a:solidFill>
                <a:schemeClr val="tx2"/>
              </a:solidFill>
            </a:endParaRPr>
          </a:p>
        </p:txBody>
      </p:sp>
      <p:sp>
        <p:nvSpPr>
          <p:cNvPr id="7" name="Rectangle 3"/>
          <p:cNvSpPr>
            <a:spLocks noChangeArrowheads="1"/>
          </p:cNvSpPr>
          <p:nvPr/>
        </p:nvSpPr>
        <p:spPr bwMode="auto">
          <a:xfrm>
            <a:off x="270136" y="1656395"/>
            <a:ext cx="976313" cy="268287"/>
          </a:xfrm>
          <a:prstGeom prst="rect">
            <a:avLst/>
          </a:prstGeom>
          <a:noFill/>
          <a:ln w="9525">
            <a:noFill/>
            <a:miter lim="800000"/>
            <a:headEnd/>
            <a:tailEnd/>
          </a:ln>
        </p:spPr>
        <p:txBody>
          <a:bodyPr wrap="none" lIns="87272" tIns="43637" rIns="87272" bIns="43637" anchor="ctr">
            <a:spAutoFit/>
          </a:bodyPr>
          <a:lstStyle/>
          <a:p>
            <a:pPr defTabSz="1042988"/>
            <a:r>
              <a:rPr lang="fr-FR" sz="1200" dirty="0">
                <a:solidFill>
                  <a:schemeClr val="tx2"/>
                </a:solidFill>
                <a:latin typeface="Arial Narrow" pitchFamily="34" charset="0"/>
              </a:rPr>
              <a:t>Imports en M€</a:t>
            </a:r>
            <a:endParaRPr lang="ca-ES" sz="1200" dirty="0">
              <a:solidFill>
                <a:schemeClr val="tx2"/>
              </a:solidFill>
              <a:latin typeface="Arial Narrow" pitchFamily="34" charset="0"/>
            </a:endParaRPr>
          </a:p>
        </p:txBody>
      </p:sp>
      <p:sp>
        <p:nvSpPr>
          <p:cNvPr id="8" name="Text Box 12"/>
          <p:cNvSpPr txBox="1">
            <a:spLocks noChangeArrowheads="1"/>
          </p:cNvSpPr>
          <p:nvPr/>
        </p:nvSpPr>
        <p:spPr bwMode="auto">
          <a:xfrm>
            <a:off x="6354812" y="7319248"/>
            <a:ext cx="3835385" cy="242015"/>
          </a:xfrm>
          <a:prstGeom prst="rect">
            <a:avLst/>
          </a:prstGeom>
          <a:noFill/>
          <a:ln w="9525" algn="ctr">
            <a:noFill/>
            <a:miter lim="800000"/>
            <a:headEnd/>
            <a:tailEnd/>
          </a:ln>
        </p:spPr>
        <p:txBody>
          <a:bodyPr wrap="square" lIns="87272" tIns="43637" rIns="87272" bIns="43637">
            <a:spAutoFit/>
          </a:bodyPr>
          <a:lstStyle/>
          <a:p>
            <a:pPr algn="r" defTabSz="873125">
              <a:spcBef>
                <a:spcPct val="50000"/>
              </a:spcBef>
            </a:pPr>
            <a:r>
              <a:rPr lang="ca-ES" sz="1000" b="1" dirty="0" smtClean="0">
                <a:solidFill>
                  <a:schemeClr val="bg1"/>
                </a:solidFill>
              </a:rPr>
              <a:t>El pressupost consolidat del sector públic</a:t>
            </a:r>
            <a:endParaRPr lang="ca-ES" sz="1000" b="1" dirty="0">
              <a:solidFill>
                <a:schemeClr val="bg1"/>
              </a:solidFill>
            </a:endParaRPr>
          </a:p>
        </p:txBody>
      </p:sp>
      <p:graphicFrame>
        <p:nvGraphicFramePr>
          <p:cNvPr id="10" name="Taula 9"/>
          <p:cNvGraphicFramePr>
            <a:graphicFrameLocks noGrp="1"/>
          </p:cNvGraphicFramePr>
          <p:nvPr/>
        </p:nvGraphicFramePr>
        <p:xfrm>
          <a:off x="-2" y="2520490"/>
          <a:ext cx="10693401" cy="2808312"/>
        </p:xfrm>
        <a:graphic>
          <a:graphicData uri="http://schemas.openxmlformats.org/drawingml/2006/table">
            <a:tbl>
              <a:tblPr/>
              <a:tblGrid>
                <a:gridCol w="861937"/>
                <a:gridCol w="6313685"/>
                <a:gridCol w="2892875"/>
                <a:gridCol w="624904"/>
              </a:tblGrid>
              <a:tr h="1020879">
                <a:tc>
                  <a:txBody>
                    <a:bodyPr/>
                    <a:lstStyle/>
                    <a:p>
                      <a:pPr algn="l" fontAlgn="b"/>
                      <a:r>
                        <a:rPr lang="ca-ES" sz="1600" b="0" i="0" u="none" strike="noStrike" dirty="0">
                          <a:solidFill>
                            <a:srgbClr val="000000"/>
                          </a:solidFill>
                          <a:latin typeface="Calibri"/>
                        </a:rPr>
                        <a:t> </a:t>
                      </a:r>
                    </a:p>
                  </a:txBody>
                  <a:tcPr marL="0" marR="0" marT="0" marB="0" anchor="b">
                    <a:lnL>
                      <a:noFill/>
                    </a:lnL>
                    <a:lnR>
                      <a:noFill/>
                    </a:lnR>
                    <a:lnT>
                      <a:noFill/>
                    </a:lnT>
                    <a:lnB>
                      <a:noFill/>
                    </a:lnB>
                    <a:solidFill>
                      <a:srgbClr val="FA6E00"/>
                    </a:solidFill>
                  </a:tcPr>
                </a:tc>
                <a:tc>
                  <a:txBody>
                    <a:bodyPr/>
                    <a:lstStyle/>
                    <a:p>
                      <a:pPr algn="l" fontAlgn="ctr"/>
                      <a:r>
                        <a:rPr lang="es-ES" sz="1600" b="1" i="0" u="none" strike="noStrike" dirty="0" err="1">
                          <a:solidFill>
                            <a:srgbClr val="000000"/>
                          </a:solidFill>
                          <a:latin typeface="Arial"/>
                        </a:rPr>
                        <a:t>Variació</a:t>
                      </a:r>
                      <a:r>
                        <a:rPr lang="es-ES" sz="1600" b="1" i="0" u="none" strike="noStrike" dirty="0">
                          <a:solidFill>
                            <a:srgbClr val="000000"/>
                          </a:solidFill>
                          <a:latin typeface="Arial"/>
                        </a:rPr>
                        <a:t> de </a:t>
                      </a:r>
                      <a:r>
                        <a:rPr lang="es-ES" sz="1600" b="1" i="0" u="none" strike="noStrike" dirty="0" err="1">
                          <a:solidFill>
                            <a:srgbClr val="000000"/>
                          </a:solidFill>
                          <a:latin typeface="Arial"/>
                        </a:rPr>
                        <a:t>passius</a:t>
                      </a:r>
                      <a:r>
                        <a:rPr lang="es-ES" sz="1600" b="1" i="0" u="none" strike="noStrike" dirty="0">
                          <a:solidFill>
                            <a:srgbClr val="000000"/>
                          </a:solidFill>
                          <a:latin typeface="Arial"/>
                        </a:rPr>
                        <a:t> </a:t>
                      </a:r>
                      <a:r>
                        <a:rPr lang="es-ES" sz="1600" b="1" i="0" u="none" strike="noStrike" dirty="0" err="1">
                          <a:solidFill>
                            <a:srgbClr val="000000"/>
                          </a:solidFill>
                          <a:latin typeface="Arial"/>
                        </a:rPr>
                        <a:t>financers</a:t>
                      </a:r>
                      <a:r>
                        <a:rPr lang="es-ES" sz="1600" b="1" i="0" u="none" strike="noStrike" dirty="0">
                          <a:solidFill>
                            <a:srgbClr val="000000"/>
                          </a:solidFill>
                          <a:latin typeface="Arial"/>
                        </a:rPr>
                        <a:t> (capítol 9) </a:t>
                      </a:r>
                    </a:p>
                  </a:txBody>
                  <a:tcPr marL="0" marR="0" marT="0" marB="0" anchor="ctr">
                    <a:lnL>
                      <a:noFill/>
                    </a:lnL>
                    <a:lnR>
                      <a:noFill/>
                    </a:lnR>
                    <a:lnT>
                      <a:noFill/>
                    </a:lnT>
                    <a:lnB>
                      <a:noFill/>
                    </a:lnB>
                    <a:solidFill>
                      <a:srgbClr val="FA6E00"/>
                    </a:solidFill>
                  </a:tcPr>
                </a:tc>
                <a:tc>
                  <a:txBody>
                    <a:bodyPr/>
                    <a:lstStyle/>
                    <a:p>
                      <a:pPr algn="r" rtl="0" fontAlgn="ctr"/>
                      <a:r>
                        <a:rPr lang="ca-ES" sz="1600" b="1" i="0" u="none" strike="noStrike" dirty="0">
                          <a:solidFill>
                            <a:srgbClr val="000000"/>
                          </a:solidFill>
                          <a:latin typeface="Arial"/>
                        </a:rPr>
                        <a:t>Pressupost </a:t>
                      </a:r>
                      <a:br>
                        <a:rPr lang="ca-ES" sz="1600" b="1" i="0" u="none" strike="noStrike" dirty="0">
                          <a:solidFill>
                            <a:srgbClr val="000000"/>
                          </a:solidFill>
                          <a:latin typeface="Arial"/>
                        </a:rPr>
                      </a:br>
                      <a:r>
                        <a:rPr lang="ca-ES" sz="1600" b="1" i="0" u="none" strike="noStrike" dirty="0">
                          <a:solidFill>
                            <a:srgbClr val="000000"/>
                          </a:solidFill>
                          <a:latin typeface="Arial"/>
                        </a:rPr>
                        <a:t>2014</a:t>
                      </a:r>
                    </a:p>
                  </a:txBody>
                  <a:tcPr marL="0" marR="0" marT="0" marB="0" anchor="ctr">
                    <a:lnL>
                      <a:noFill/>
                    </a:lnL>
                    <a:lnR>
                      <a:noFill/>
                    </a:lnR>
                    <a:lnT>
                      <a:noFill/>
                    </a:lnT>
                    <a:lnB>
                      <a:noFill/>
                    </a:lnB>
                    <a:solidFill>
                      <a:srgbClr val="FA6E00"/>
                    </a:solidFill>
                  </a:tcPr>
                </a:tc>
                <a:tc>
                  <a:txBody>
                    <a:bodyPr/>
                    <a:lstStyle/>
                    <a:p>
                      <a:pPr algn="l" fontAlgn="b"/>
                      <a:r>
                        <a:rPr lang="ca-ES" sz="1600" b="0" i="0" u="none" strike="noStrike">
                          <a:solidFill>
                            <a:srgbClr val="000000"/>
                          </a:solidFill>
                          <a:latin typeface="Calibri"/>
                        </a:rPr>
                        <a:t> </a:t>
                      </a:r>
                    </a:p>
                  </a:txBody>
                  <a:tcPr marL="0" marR="0" marT="0" marB="0" anchor="b">
                    <a:lnL>
                      <a:noFill/>
                    </a:lnL>
                    <a:lnR>
                      <a:noFill/>
                    </a:lnR>
                    <a:lnT>
                      <a:noFill/>
                    </a:lnT>
                    <a:lnB>
                      <a:noFill/>
                    </a:lnB>
                    <a:solidFill>
                      <a:srgbClr val="FA6E00"/>
                    </a:solidFill>
                  </a:tcPr>
                </a:tc>
              </a:tr>
              <a:tr h="595811">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600" b="0" i="0" u="none" strike="noStrike" dirty="0">
                          <a:solidFill>
                            <a:srgbClr val="000000"/>
                          </a:solidFill>
                          <a:latin typeface="Arial"/>
                        </a:rPr>
                        <a:t>Ingressos per endeutament</a:t>
                      </a:r>
                    </a:p>
                  </a:txBody>
                  <a:tcPr marL="85725" marR="0" marT="0" marB="0" anchor="ctr">
                    <a:lnL>
                      <a:noFill/>
                    </a:lnL>
                    <a:lnR>
                      <a:noFill/>
                    </a:lnR>
                    <a:lnT>
                      <a:noFill/>
                    </a:lnT>
                    <a:lnB>
                      <a:noFill/>
                    </a:lnB>
                  </a:tcPr>
                </a:tc>
                <a:tc>
                  <a:txBody>
                    <a:bodyPr/>
                    <a:lstStyle/>
                    <a:p>
                      <a:pPr algn="r" rtl="0" fontAlgn="ctr"/>
                      <a:r>
                        <a:rPr lang="ca-ES" sz="1600" b="0" i="0" u="none" strike="noStrike" dirty="0">
                          <a:solidFill>
                            <a:srgbClr val="000000"/>
                          </a:solidFill>
                          <a:latin typeface="Arial"/>
                        </a:rPr>
                        <a:t>8.718,2</a:t>
                      </a:r>
                    </a:p>
                  </a:txBody>
                  <a:tcPr marL="0" marR="85725" marT="0" marB="0" anchor="ctr">
                    <a:lnL>
                      <a:noFill/>
                    </a:lnL>
                    <a:lnR>
                      <a:noFill/>
                    </a:lnR>
                    <a:lnT>
                      <a:noFill/>
                    </a:lnT>
                    <a:lnB>
                      <a:noFill/>
                    </a:lnB>
                  </a:tcPr>
                </a:tc>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r>
              <a:tr h="595811">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rtl="0" fontAlgn="ctr"/>
                      <a:r>
                        <a:rPr lang="ca-ES" sz="1600" b="0" i="0" u="none" strike="noStrike">
                          <a:solidFill>
                            <a:srgbClr val="000000"/>
                          </a:solidFill>
                          <a:latin typeface="Arial"/>
                        </a:rPr>
                        <a:t>Amortització de deute</a:t>
                      </a:r>
                    </a:p>
                  </a:txBody>
                  <a:tcPr marL="85725" marR="0" marT="0" marB="0" anchor="ctr">
                    <a:lnL>
                      <a:noFill/>
                    </a:lnL>
                    <a:lnR>
                      <a:noFill/>
                    </a:lnR>
                    <a:lnT>
                      <a:noFill/>
                    </a:lnT>
                    <a:lnB>
                      <a:noFill/>
                    </a:lnB>
                  </a:tcPr>
                </a:tc>
                <a:tc>
                  <a:txBody>
                    <a:bodyPr/>
                    <a:lstStyle/>
                    <a:p>
                      <a:pPr algn="r" rtl="0" fontAlgn="ctr"/>
                      <a:r>
                        <a:rPr lang="ca-ES" sz="1600" b="0" i="0" u="none" strike="noStrike">
                          <a:solidFill>
                            <a:srgbClr val="000000"/>
                          </a:solidFill>
                          <a:latin typeface="Arial"/>
                        </a:rPr>
                        <a:t>6.825,7</a:t>
                      </a:r>
                    </a:p>
                  </a:txBody>
                  <a:tcPr marL="0" marR="85725" marT="0" marB="0" anchor="ctr">
                    <a:lnL>
                      <a:noFill/>
                    </a:lnL>
                    <a:lnR>
                      <a:noFill/>
                    </a:lnR>
                    <a:lnT>
                      <a:noFill/>
                    </a:lnT>
                    <a:lnB>
                      <a:noFill/>
                    </a:lnB>
                  </a:tcPr>
                </a:tc>
                <a:tc>
                  <a:txBody>
                    <a:bodyPr/>
                    <a:lstStyle/>
                    <a:p>
                      <a:pPr algn="l" fontAlgn="b"/>
                      <a:endParaRPr lang="ca-ES" sz="1600" b="0" i="0" u="none" strike="noStrike">
                        <a:solidFill>
                          <a:srgbClr val="000000"/>
                        </a:solidFill>
                        <a:latin typeface="Calibri"/>
                      </a:endParaRPr>
                    </a:p>
                  </a:txBody>
                  <a:tcPr marL="0" marR="0" marT="0" marB="0" anchor="b">
                    <a:lnL>
                      <a:noFill/>
                    </a:lnL>
                    <a:lnR>
                      <a:noFill/>
                    </a:lnR>
                    <a:lnT>
                      <a:noFill/>
                    </a:lnT>
                    <a:lnB>
                      <a:noFill/>
                    </a:lnB>
                  </a:tcPr>
                </a:tc>
              </a:tr>
              <a:tr h="595811">
                <a:tc>
                  <a:txBody>
                    <a:bodyPr/>
                    <a:lstStyle/>
                    <a:p>
                      <a:pPr algn="l" fontAlgn="b"/>
                      <a:r>
                        <a:rPr lang="ca-ES" sz="1600" b="1"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rtl="0" fontAlgn="ctr"/>
                      <a:r>
                        <a:rPr lang="es-ES" sz="1600" b="1" i="0" u="none" strike="noStrike" dirty="0" err="1">
                          <a:solidFill>
                            <a:srgbClr val="000000"/>
                          </a:solidFill>
                          <a:latin typeface="Arial"/>
                        </a:rPr>
                        <a:t>Variació</a:t>
                      </a:r>
                      <a:r>
                        <a:rPr lang="es-ES" sz="1600" b="1" i="0" u="none" strike="noStrike" dirty="0">
                          <a:solidFill>
                            <a:srgbClr val="000000"/>
                          </a:solidFill>
                          <a:latin typeface="Arial"/>
                        </a:rPr>
                        <a:t> neta de </a:t>
                      </a:r>
                      <a:r>
                        <a:rPr lang="es-ES" sz="1600" b="1" i="0" u="none" strike="noStrike" dirty="0" err="1">
                          <a:solidFill>
                            <a:srgbClr val="000000"/>
                          </a:solidFill>
                          <a:latin typeface="Arial"/>
                        </a:rPr>
                        <a:t>passius</a:t>
                      </a:r>
                      <a:r>
                        <a:rPr lang="es-ES" sz="1600" b="1" i="0" u="none" strike="noStrike" dirty="0">
                          <a:solidFill>
                            <a:srgbClr val="000000"/>
                          </a:solidFill>
                          <a:latin typeface="Arial"/>
                        </a:rPr>
                        <a:t> </a:t>
                      </a:r>
                      <a:r>
                        <a:rPr lang="es-ES" sz="1600" b="1" i="0" u="none" strike="noStrike" dirty="0" err="1">
                          <a:solidFill>
                            <a:srgbClr val="000000"/>
                          </a:solidFill>
                          <a:latin typeface="Arial"/>
                        </a:rPr>
                        <a:t>financers</a:t>
                      </a:r>
                      <a:endParaRPr lang="es-ES" sz="1600" b="1" i="0" u="none" strike="noStrike" dirty="0">
                        <a:solidFill>
                          <a:srgbClr val="000000"/>
                        </a:solidFill>
                        <a:latin typeface="Arial"/>
                      </a:endParaRPr>
                    </a:p>
                  </a:txBody>
                  <a:tcPr marL="85725" marR="0" marT="0" marB="0" anchor="ctr">
                    <a:lnL>
                      <a:noFill/>
                    </a:lnL>
                    <a:lnR>
                      <a:noFill/>
                    </a:lnR>
                    <a:lnT>
                      <a:noFill/>
                    </a:lnT>
                    <a:lnB>
                      <a:noFill/>
                    </a:lnB>
                    <a:solidFill>
                      <a:srgbClr val="D8D8D8"/>
                    </a:solidFill>
                  </a:tcPr>
                </a:tc>
                <a:tc>
                  <a:txBody>
                    <a:bodyPr/>
                    <a:lstStyle/>
                    <a:p>
                      <a:pPr algn="r" rtl="0" fontAlgn="ctr"/>
                      <a:r>
                        <a:rPr lang="ca-ES" sz="1600" b="1" i="0" u="none" strike="noStrike">
                          <a:solidFill>
                            <a:srgbClr val="000000"/>
                          </a:solidFill>
                          <a:latin typeface="Arial"/>
                        </a:rPr>
                        <a:t>1.892,5</a:t>
                      </a:r>
                    </a:p>
                  </a:txBody>
                  <a:tcPr marL="0" marR="85725" marT="0" marB="0" anchor="ctr">
                    <a:lnL>
                      <a:noFill/>
                    </a:lnL>
                    <a:lnR>
                      <a:noFill/>
                    </a:lnR>
                    <a:lnT>
                      <a:noFill/>
                    </a:lnT>
                    <a:lnB>
                      <a:noFill/>
                    </a:lnB>
                    <a:solidFill>
                      <a:srgbClr val="D8D8D8"/>
                    </a:solidFill>
                  </a:tcPr>
                </a:tc>
                <a:tc>
                  <a:txBody>
                    <a:bodyPr/>
                    <a:lstStyle/>
                    <a:p>
                      <a:pPr algn="l" fontAlgn="b"/>
                      <a:r>
                        <a:rPr lang="ca-ES" sz="1600" b="1" i="0" u="none" strike="noStrike" dirty="0">
                          <a:solidFill>
                            <a:srgbClr val="000000"/>
                          </a:solidFill>
                          <a:latin typeface="Calibri"/>
                        </a:rPr>
                        <a:t> </a:t>
                      </a:r>
                    </a:p>
                  </a:txBody>
                  <a:tcPr marL="0" marR="0" marT="0" marB="0" anchor="b">
                    <a:lnL>
                      <a:noFill/>
                    </a:lnL>
                    <a:lnR>
                      <a:noFill/>
                    </a:lnR>
                    <a:lnT>
                      <a:noFill/>
                    </a:lnT>
                    <a:lnB>
                      <a:noFill/>
                    </a:lnB>
                    <a:solidFill>
                      <a:srgbClr val="D8D8D8"/>
                    </a:solidFill>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title"/>
          </p:nvPr>
        </p:nvSpPr>
        <p:spPr bwMode="auto">
          <a:xfrm>
            <a:off x="234880" y="896104"/>
            <a:ext cx="10090150" cy="430212"/>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es-ES" sz="2000" b="1" dirty="0" err="1" smtClean="0"/>
              <a:t>Inversió</a:t>
            </a:r>
            <a:r>
              <a:rPr lang="es-ES" sz="2000" b="1" dirty="0" smtClean="0"/>
              <a:t> del sector </a:t>
            </a:r>
            <a:r>
              <a:rPr lang="es-ES" sz="2000" b="1" dirty="0" err="1" smtClean="0"/>
              <a:t>públic</a:t>
            </a:r>
            <a:r>
              <a:rPr lang="es-ES" sz="2000" b="1" dirty="0" smtClean="0"/>
              <a:t> de la Generalitat de Catalunya</a:t>
            </a:r>
            <a:endParaRPr lang="ca-ES" sz="2000" b="1" dirty="0" smtClean="0"/>
          </a:p>
        </p:txBody>
      </p:sp>
      <p:sp>
        <p:nvSpPr>
          <p:cNvPr id="9" name="Rectangle 89"/>
          <p:cNvSpPr>
            <a:spLocks noChangeArrowheads="1"/>
          </p:cNvSpPr>
          <p:nvPr/>
        </p:nvSpPr>
        <p:spPr bwMode="auto">
          <a:xfrm>
            <a:off x="380932" y="1297747"/>
            <a:ext cx="985838" cy="273050"/>
          </a:xfrm>
          <a:prstGeom prst="rect">
            <a:avLst/>
          </a:prstGeom>
          <a:noFill/>
          <a:ln w="9525">
            <a:noFill/>
            <a:miter lim="800000"/>
            <a:headEnd/>
            <a:tailEnd/>
          </a:ln>
        </p:spPr>
        <p:txBody>
          <a:bodyPr wrap="none" lIns="87272" tIns="43637" rIns="87272" bIns="43637" anchor="ctr">
            <a:spAutoFit/>
          </a:bodyPr>
          <a:lstStyle/>
          <a:p>
            <a:pPr defTabSz="1042988"/>
            <a:r>
              <a:rPr lang="ca-ES" sz="1200" dirty="0">
                <a:solidFill>
                  <a:schemeClr val="tx2"/>
                </a:solidFill>
                <a:latin typeface="Arial Narrow" pitchFamily="34" charset="0"/>
              </a:rPr>
              <a:t>Imports en M€</a:t>
            </a:r>
          </a:p>
        </p:txBody>
      </p:sp>
      <p:sp>
        <p:nvSpPr>
          <p:cNvPr id="6" name="Text Box 12"/>
          <p:cNvSpPr txBox="1">
            <a:spLocks noChangeArrowheads="1"/>
          </p:cNvSpPr>
          <p:nvPr/>
        </p:nvSpPr>
        <p:spPr bwMode="auto">
          <a:xfrm>
            <a:off x="6478603" y="7237413"/>
            <a:ext cx="3835385" cy="242015"/>
          </a:xfrm>
          <a:prstGeom prst="rect">
            <a:avLst/>
          </a:prstGeom>
          <a:noFill/>
          <a:ln w="9525" algn="ctr">
            <a:noFill/>
            <a:miter lim="800000"/>
            <a:headEnd/>
            <a:tailEnd/>
          </a:ln>
        </p:spPr>
        <p:txBody>
          <a:bodyPr wrap="square" lIns="87272" tIns="43637" rIns="87272" bIns="43637">
            <a:spAutoFit/>
          </a:bodyPr>
          <a:lstStyle/>
          <a:p>
            <a:pPr algn="r" defTabSz="873125">
              <a:spcBef>
                <a:spcPct val="50000"/>
              </a:spcBef>
            </a:pPr>
            <a:r>
              <a:rPr lang="ca-ES" sz="1000" b="1" dirty="0" smtClean="0">
                <a:solidFill>
                  <a:schemeClr val="bg1"/>
                </a:solidFill>
              </a:rPr>
              <a:t>El pressupost consolidat del sector públic</a:t>
            </a:r>
            <a:endParaRPr lang="ca-ES" sz="1000" b="1" dirty="0">
              <a:solidFill>
                <a:schemeClr val="bg1"/>
              </a:solidFill>
            </a:endParaRPr>
          </a:p>
        </p:txBody>
      </p:sp>
      <p:sp>
        <p:nvSpPr>
          <p:cNvPr id="11" name="Rectangle 10"/>
          <p:cNvSpPr/>
          <p:nvPr/>
        </p:nvSpPr>
        <p:spPr>
          <a:xfrm>
            <a:off x="918208" y="6372919"/>
            <a:ext cx="3505248" cy="246221"/>
          </a:xfrm>
          <a:prstGeom prst="rect">
            <a:avLst/>
          </a:prstGeom>
        </p:spPr>
        <p:txBody>
          <a:bodyPr wrap="square">
            <a:spAutoFit/>
          </a:bodyPr>
          <a:lstStyle/>
          <a:p>
            <a:r>
              <a:rPr lang="ca-ES" sz="1000" dirty="0" smtClean="0"/>
              <a:t>Nota: el 2013 és una estimació</a:t>
            </a:r>
            <a:endParaRPr lang="ca-ES" sz="1000" dirty="0"/>
          </a:p>
        </p:txBody>
      </p:sp>
      <p:graphicFrame>
        <p:nvGraphicFramePr>
          <p:cNvPr id="7" name="Chart 1"/>
          <p:cNvGraphicFramePr>
            <a:graphicFrameLocks/>
          </p:cNvGraphicFramePr>
          <p:nvPr/>
        </p:nvGraphicFramePr>
        <p:xfrm>
          <a:off x="666180" y="1800411"/>
          <a:ext cx="9253028" cy="43564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1925" y="1116013"/>
            <a:ext cx="10090150" cy="430212"/>
          </a:xfrm>
          <a:prstGeom prst="rect">
            <a:avLst/>
          </a:prstGeom>
          <a:noFill/>
          <a:ln w="9525">
            <a:noFill/>
            <a:miter lim="800000"/>
            <a:headEnd/>
            <a:tailEnd/>
          </a:ln>
        </p:spPr>
        <p:txBody>
          <a:bodyPr lIns="87272" tIns="43637" rIns="87272" bIns="43637" anchor="ctr"/>
          <a:lstStyle/>
          <a:p>
            <a:pPr defTabSz="1042988"/>
            <a:r>
              <a:rPr lang="ca-ES" sz="2000" b="1" dirty="0" smtClean="0"/>
              <a:t>Dotacions</a:t>
            </a:r>
            <a:r>
              <a:rPr lang="ca-ES" sz="2000" b="1" baseline="30000" dirty="0" smtClean="0"/>
              <a:t>(1)</a:t>
            </a:r>
            <a:r>
              <a:rPr lang="ca-ES" sz="2000" b="1" dirty="0" smtClean="0"/>
              <a:t> de personal previstes en els pressupostos del sector públic</a:t>
            </a:r>
            <a:endParaRPr lang="ca-ES" sz="2000" b="1" baseline="30000" dirty="0"/>
          </a:p>
        </p:txBody>
      </p:sp>
      <p:sp>
        <p:nvSpPr>
          <p:cNvPr id="9" name="Rectangle 4"/>
          <p:cNvSpPr>
            <a:spLocks noChangeArrowheads="1"/>
          </p:cNvSpPr>
          <p:nvPr/>
        </p:nvSpPr>
        <p:spPr bwMode="auto">
          <a:xfrm>
            <a:off x="161925" y="1493173"/>
            <a:ext cx="1378501" cy="272792"/>
          </a:xfrm>
          <a:prstGeom prst="rect">
            <a:avLst/>
          </a:prstGeom>
          <a:noFill/>
          <a:ln w="9525">
            <a:noFill/>
            <a:miter lim="800000"/>
            <a:headEnd/>
            <a:tailEnd/>
          </a:ln>
          <a:effectLst/>
        </p:spPr>
        <p:txBody>
          <a:bodyPr wrap="none" lIns="87272" tIns="43637" rIns="87272" bIns="43637" anchor="ctr">
            <a:spAutoFit/>
          </a:bodyPr>
          <a:lstStyle/>
          <a:p>
            <a:pPr defTabSz="1042988"/>
            <a:r>
              <a:rPr lang="ca-ES" sz="1200" dirty="0" smtClean="0">
                <a:solidFill>
                  <a:schemeClr val="tx2"/>
                </a:solidFill>
                <a:latin typeface="Arial Narrow" pitchFamily="34" charset="0"/>
              </a:rPr>
              <a:t>Nombre de dotacions</a:t>
            </a:r>
            <a:endParaRPr lang="ca-ES" sz="1200" dirty="0">
              <a:solidFill>
                <a:schemeClr val="tx2"/>
              </a:solidFill>
              <a:latin typeface="Arial Narrow" pitchFamily="34" charset="0"/>
            </a:endParaRPr>
          </a:p>
        </p:txBody>
      </p:sp>
      <p:sp>
        <p:nvSpPr>
          <p:cNvPr id="11" name="Text Box 12"/>
          <p:cNvSpPr txBox="1">
            <a:spLocks noChangeArrowheads="1"/>
          </p:cNvSpPr>
          <p:nvPr/>
        </p:nvSpPr>
        <p:spPr bwMode="auto">
          <a:xfrm>
            <a:off x="6478603" y="7237413"/>
            <a:ext cx="3835385" cy="242015"/>
          </a:xfrm>
          <a:prstGeom prst="rect">
            <a:avLst/>
          </a:prstGeom>
          <a:noFill/>
          <a:ln w="9525" algn="ctr">
            <a:noFill/>
            <a:miter lim="800000"/>
            <a:headEnd/>
            <a:tailEnd/>
          </a:ln>
        </p:spPr>
        <p:txBody>
          <a:bodyPr wrap="square" lIns="87272" tIns="43637" rIns="87272" bIns="43637">
            <a:spAutoFit/>
          </a:bodyPr>
          <a:lstStyle/>
          <a:p>
            <a:pPr algn="r" defTabSz="873125">
              <a:spcBef>
                <a:spcPct val="50000"/>
              </a:spcBef>
            </a:pPr>
            <a:r>
              <a:rPr lang="ca-ES" sz="1000" b="1" dirty="0" smtClean="0">
                <a:solidFill>
                  <a:schemeClr val="bg1"/>
                </a:solidFill>
              </a:rPr>
              <a:t>El pressupost consolidat del sector públic</a:t>
            </a:r>
            <a:endParaRPr lang="ca-ES" sz="1000" b="1" dirty="0">
              <a:solidFill>
                <a:schemeClr val="bg1"/>
              </a:solidFill>
            </a:endParaRPr>
          </a:p>
        </p:txBody>
      </p:sp>
      <p:graphicFrame>
        <p:nvGraphicFramePr>
          <p:cNvPr id="12" name="Taula 11"/>
          <p:cNvGraphicFramePr>
            <a:graphicFrameLocks noGrp="1"/>
          </p:cNvGraphicFramePr>
          <p:nvPr/>
        </p:nvGraphicFramePr>
        <p:xfrm>
          <a:off x="-17896" y="1772665"/>
          <a:ext cx="10693401" cy="4129519"/>
        </p:xfrm>
        <a:graphic>
          <a:graphicData uri="http://schemas.openxmlformats.org/drawingml/2006/table">
            <a:tbl>
              <a:tblPr/>
              <a:tblGrid>
                <a:gridCol w="212804"/>
                <a:gridCol w="4814690"/>
                <a:gridCol w="839395"/>
                <a:gridCol w="806881"/>
                <a:gridCol w="806881"/>
                <a:gridCol w="700479"/>
                <a:gridCol w="803927"/>
                <a:gridCol w="700479"/>
                <a:gridCol w="803927"/>
                <a:gridCol w="203938"/>
              </a:tblGrid>
              <a:tr h="291687">
                <a:tc>
                  <a:txBody>
                    <a:bodyPr/>
                    <a:lstStyle/>
                    <a:p>
                      <a:pPr algn="l" rtl="0" fontAlgn="b"/>
                      <a:r>
                        <a:rPr lang="ca-ES" sz="1400" b="0" i="0" u="none" strike="noStrike" dirty="0">
                          <a:solidFill>
                            <a:srgbClr val="000000"/>
                          </a:solidFill>
                          <a:latin typeface="Arial"/>
                        </a:rPr>
                        <a:t> </a:t>
                      </a:r>
                    </a:p>
                  </a:txBody>
                  <a:tcPr marL="53289" marR="0" marT="0" marB="0" anchor="b">
                    <a:lnL>
                      <a:noFill/>
                    </a:lnL>
                    <a:lnR>
                      <a:noFill/>
                    </a:lnR>
                    <a:lnT>
                      <a:noFill/>
                    </a:lnT>
                    <a:lnB>
                      <a:noFill/>
                    </a:lnB>
                    <a:solidFill>
                      <a:srgbClr val="FA6E00"/>
                    </a:solidFill>
                  </a:tcPr>
                </a:tc>
                <a:tc>
                  <a:txBody>
                    <a:bodyPr/>
                    <a:lstStyle/>
                    <a:p>
                      <a:pPr algn="l" rtl="0" fontAlgn="b"/>
                      <a:r>
                        <a:rPr lang="ca-ES" sz="1400" b="1" i="0" u="none" strike="noStrike">
                          <a:solidFill>
                            <a:srgbClr val="000000"/>
                          </a:solidFill>
                          <a:latin typeface="Arial"/>
                        </a:rPr>
                        <a:t> </a:t>
                      </a:r>
                    </a:p>
                  </a:txBody>
                  <a:tcPr marL="53289" marR="0" marT="0" marB="0" anchor="b">
                    <a:lnL>
                      <a:noFill/>
                    </a:lnL>
                    <a:lnR>
                      <a:noFill/>
                    </a:lnR>
                    <a:lnT>
                      <a:noFill/>
                    </a:lnT>
                    <a:lnB>
                      <a:noFill/>
                    </a:lnB>
                    <a:solidFill>
                      <a:srgbClr val="FA6E00"/>
                    </a:solidFill>
                  </a:tcPr>
                </a:tc>
                <a:tc>
                  <a:txBody>
                    <a:bodyPr/>
                    <a:lstStyle/>
                    <a:p>
                      <a:pPr algn="r" rtl="0" fontAlgn="ctr"/>
                      <a:r>
                        <a:rPr lang="ca-ES" sz="1400" b="1" i="0" u="none" strike="noStrike">
                          <a:solidFill>
                            <a:srgbClr val="000000"/>
                          </a:solidFill>
                          <a:latin typeface="Arial"/>
                        </a:rPr>
                        <a:t>2010</a:t>
                      </a:r>
                    </a:p>
                  </a:txBody>
                  <a:tcPr marL="0" marR="0" marT="0" marB="0" anchor="ctr">
                    <a:lnL>
                      <a:noFill/>
                    </a:lnL>
                    <a:lnR>
                      <a:noFill/>
                    </a:lnR>
                    <a:lnT>
                      <a:noFill/>
                    </a:lnT>
                    <a:lnB>
                      <a:noFill/>
                    </a:lnB>
                    <a:solidFill>
                      <a:srgbClr val="FA6E00"/>
                    </a:solidFill>
                  </a:tcPr>
                </a:tc>
                <a:tc>
                  <a:txBody>
                    <a:bodyPr/>
                    <a:lstStyle/>
                    <a:p>
                      <a:pPr algn="r" rtl="0" fontAlgn="ctr"/>
                      <a:r>
                        <a:rPr lang="ca-ES" sz="1400" b="1" i="0" u="none" strike="noStrike">
                          <a:solidFill>
                            <a:srgbClr val="000000"/>
                          </a:solidFill>
                          <a:latin typeface="Arial"/>
                        </a:rPr>
                        <a:t>2013 </a:t>
                      </a:r>
                      <a:r>
                        <a:rPr lang="ca-ES" sz="1400" b="1" i="0" u="none" strike="noStrike" baseline="30000">
                          <a:solidFill>
                            <a:srgbClr val="000000"/>
                          </a:solidFill>
                          <a:latin typeface="Arial"/>
                        </a:rPr>
                        <a:t>(2)</a:t>
                      </a:r>
                      <a:endParaRPr lang="ca-ES" sz="1400" b="1" i="0" u="none" strike="noStrike">
                        <a:solidFill>
                          <a:srgbClr val="000000"/>
                        </a:solidFill>
                        <a:latin typeface="Arial"/>
                      </a:endParaRPr>
                    </a:p>
                  </a:txBody>
                  <a:tcPr marL="0" marR="0" marT="0" marB="0" anchor="ctr">
                    <a:lnL>
                      <a:noFill/>
                    </a:lnL>
                    <a:lnR>
                      <a:noFill/>
                    </a:lnR>
                    <a:lnT>
                      <a:noFill/>
                    </a:lnT>
                    <a:lnB>
                      <a:noFill/>
                    </a:lnB>
                    <a:solidFill>
                      <a:srgbClr val="FA6E00"/>
                    </a:solidFill>
                  </a:tcPr>
                </a:tc>
                <a:tc>
                  <a:txBody>
                    <a:bodyPr/>
                    <a:lstStyle/>
                    <a:p>
                      <a:pPr algn="r" rtl="0" fontAlgn="ctr"/>
                      <a:r>
                        <a:rPr lang="ca-ES" sz="1400" b="1" i="0" u="none" strike="noStrike">
                          <a:solidFill>
                            <a:srgbClr val="000000"/>
                          </a:solidFill>
                          <a:latin typeface="Arial"/>
                        </a:rPr>
                        <a:t>2014</a:t>
                      </a:r>
                    </a:p>
                  </a:txBody>
                  <a:tcPr marL="0" marR="0" marT="0" marB="0" anchor="ctr">
                    <a:lnL>
                      <a:noFill/>
                    </a:lnL>
                    <a:lnR>
                      <a:noFill/>
                    </a:lnR>
                    <a:lnT>
                      <a:noFill/>
                    </a:lnT>
                    <a:lnB>
                      <a:noFill/>
                    </a:lnB>
                    <a:solidFill>
                      <a:srgbClr val="FA6E00"/>
                    </a:solidFill>
                  </a:tcPr>
                </a:tc>
                <a:tc gridSpan="2">
                  <a:txBody>
                    <a:bodyPr/>
                    <a:lstStyle/>
                    <a:p>
                      <a:pPr algn="ctr" rtl="0" fontAlgn="ctr"/>
                      <a:r>
                        <a:rPr lang="ca-ES" sz="1400" b="1" i="0" u="none" strike="noStrike" dirty="0">
                          <a:solidFill>
                            <a:srgbClr val="000000"/>
                          </a:solidFill>
                          <a:latin typeface="Arial"/>
                        </a:rPr>
                        <a:t>2014/2013</a:t>
                      </a:r>
                    </a:p>
                  </a:txBody>
                  <a:tcPr marL="0" marR="0" marT="0" marB="0" anchor="ctr">
                    <a:lnL>
                      <a:noFill/>
                    </a:lnL>
                    <a:lnR>
                      <a:noFill/>
                    </a:lnR>
                    <a:lnT>
                      <a:noFill/>
                    </a:lnT>
                    <a:lnB>
                      <a:noFill/>
                    </a:lnB>
                    <a:solidFill>
                      <a:srgbClr val="FA6E00"/>
                    </a:solidFill>
                  </a:tcPr>
                </a:tc>
                <a:tc hMerge="1">
                  <a:txBody>
                    <a:bodyPr/>
                    <a:lstStyle/>
                    <a:p>
                      <a:endParaRPr lang="ca-ES"/>
                    </a:p>
                  </a:txBody>
                  <a:tcPr/>
                </a:tc>
                <a:tc gridSpan="2">
                  <a:txBody>
                    <a:bodyPr/>
                    <a:lstStyle/>
                    <a:p>
                      <a:pPr algn="ctr" rtl="0" fontAlgn="ctr"/>
                      <a:r>
                        <a:rPr lang="ca-ES" sz="1400" b="1" i="0" u="none" strike="noStrike" dirty="0">
                          <a:solidFill>
                            <a:srgbClr val="000000"/>
                          </a:solidFill>
                          <a:latin typeface="Arial"/>
                        </a:rPr>
                        <a:t>2014/2010</a:t>
                      </a:r>
                    </a:p>
                  </a:txBody>
                  <a:tcPr marL="0" marR="0" marT="0" marB="0" anchor="ctr">
                    <a:lnL>
                      <a:noFill/>
                    </a:lnL>
                    <a:lnR>
                      <a:noFill/>
                    </a:lnR>
                    <a:lnT>
                      <a:noFill/>
                    </a:lnT>
                    <a:lnB>
                      <a:noFill/>
                    </a:lnB>
                    <a:solidFill>
                      <a:srgbClr val="FA6E00"/>
                    </a:solidFill>
                  </a:tcPr>
                </a:tc>
                <a:tc hMerge="1">
                  <a:txBody>
                    <a:bodyPr/>
                    <a:lstStyle/>
                    <a:p>
                      <a:endParaRPr lang="ca-ES"/>
                    </a:p>
                  </a:txBody>
                  <a:tcPr/>
                </a:tc>
                <a:tc>
                  <a:txBody>
                    <a:bodyPr/>
                    <a:lstStyle/>
                    <a:p>
                      <a:pPr algn="r" rtl="0" fontAlgn="b"/>
                      <a:r>
                        <a:rPr lang="ca-ES" sz="1400" b="1" i="0" u="none" strike="noStrike">
                          <a:solidFill>
                            <a:srgbClr val="000000"/>
                          </a:solidFill>
                          <a:latin typeface="Arial"/>
                        </a:rPr>
                        <a:t> </a:t>
                      </a:r>
                    </a:p>
                  </a:txBody>
                  <a:tcPr marL="0" marR="53289" marT="0" marB="0" anchor="b">
                    <a:lnL>
                      <a:noFill/>
                    </a:lnL>
                    <a:lnR>
                      <a:noFill/>
                    </a:lnR>
                    <a:lnT>
                      <a:noFill/>
                    </a:lnT>
                    <a:lnB>
                      <a:noFill/>
                    </a:lnB>
                    <a:solidFill>
                      <a:srgbClr val="FA6E00"/>
                    </a:solidFill>
                  </a:tcPr>
                </a:tc>
              </a:tr>
              <a:tr h="302104">
                <a:tc>
                  <a:txBody>
                    <a:bodyPr/>
                    <a:lstStyle/>
                    <a:p>
                      <a:pPr algn="l" fontAlgn="ctr"/>
                      <a:r>
                        <a:rPr lang="ca-ES" sz="1400" b="0" i="0" u="none" strike="noStrike">
                          <a:solidFill>
                            <a:srgbClr val="000000"/>
                          </a:solidFill>
                          <a:latin typeface="Arial"/>
                        </a:rPr>
                        <a:t> </a:t>
                      </a:r>
                    </a:p>
                  </a:txBody>
                  <a:tcPr marL="53289" marR="0" marT="0" marB="0" anchor="ctr">
                    <a:lnL>
                      <a:noFill/>
                    </a:lnL>
                    <a:lnR>
                      <a:noFill/>
                    </a:lnR>
                    <a:lnT>
                      <a:noFill/>
                    </a:lnT>
                    <a:lnB>
                      <a:noFill/>
                    </a:lnB>
                    <a:solidFill>
                      <a:srgbClr val="FA6E00"/>
                    </a:solidFill>
                  </a:tcPr>
                </a:tc>
                <a:tc>
                  <a:txBody>
                    <a:bodyPr/>
                    <a:lstStyle/>
                    <a:p>
                      <a:pPr algn="l" fontAlgn="ctr"/>
                      <a:r>
                        <a:rPr lang="ca-ES" sz="1400" b="0" i="0" u="none" strike="noStrike">
                          <a:solidFill>
                            <a:srgbClr val="000000"/>
                          </a:solidFill>
                          <a:latin typeface="Arial"/>
                        </a:rPr>
                        <a:t> </a:t>
                      </a:r>
                    </a:p>
                  </a:txBody>
                  <a:tcPr marL="53289" marR="0" marT="0" marB="0" anchor="ctr">
                    <a:lnL>
                      <a:noFill/>
                    </a:lnL>
                    <a:lnR>
                      <a:noFill/>
                    </a:lnR>
                    <a:lnT>
                      <a:noFill/>
                    </a:lnT>
                    <a:lnB>
                      <a:noFill/>
                    </a:lnB>
                    <a:solidFill>
                      <a:srgbClr val="FA6E00"/>
                    </a:solidFill>
                  </a:tcPr>
                </a:tc>
                <a:tc>
                  <a:txBody>
                    <a:bodyPr/>
                    <a:lstStyle/>
                    <a:p>
                      <a:pPr algn="r" rtl="0" fontAlgn="b"/>
                      <a:r>
                        <a:rPr lang="ca-ES" sz="1400" b="0" i="0" u="none" strike="noStrike">
                          <a:solidFill>
                            <a:srgbClr val="000000"/>
                          </a:solidFill>
                          <a:latin typeface="Arial"/>
                        </a:rPr>
                        <a:t> </a:t>
                      </a:r>
                    </a:p>
                  </a:txBody>
                  <a:tcPr marL="0" marR="53289" marT="0" marB="0" anchor="b">
                    <a:lnL>
                      <a:noFill/>
                    </a:lnL>
                    <a:lnR>
                      <a:noFill/>
                    </a:lnR>
                    <a:lnT>
                      <a:noFill/>
                    </a:lnT>
                    <a:lnB>
                      <a:noFill/>
                    </a:lnB>
                    <a:solidFill>
                      <a:srgbClr val="FA6E00"/>
                    </a:solidFill>
                  </a:tcPr>
                </a:tc>
                <a:tc>
                  <a:txBody>
                    <a:bodyPr/>
                    <a:lstStyle/>
                    <a:p>
                      <a:pPr algn="r" fontAlgn="ctr"/>
                      <a:r>
                        <a:rPr lang="ca-ES" sz="1400" b="0" i="0" u="none" strike="noStrike">
                          <a:solidFill>
                            <a:srgbClr val="000000"/>
                          </a:solidFill>
                          <a:latin typeface="Arial"/>
                        </a:rPr>
                        <a:t> </a:t>
                      </a:r>
                    </a:p>
                  </a:txBody>
                  <a:tcPr marL="0" marR="53289" marT="0" marB="0" anchor="ctr">
                    <a:lnL>
                      <a:noFill/>
                    </a:lnL>
                    <a:lnR>
                      <a:noFill/>
                    </a:lnR>
                    <a:lnT>
                      <a:noFill/>
                    </a:lnT>
                    <a:lnB>
                      <a:noFill/>
                    </a:lnB>
                    <a:solidFill>
                      <a:srgbClr val="FA6E00"/>
                    </a:solidFill>
                  </a:tcPr>
                </a:tc>
                <a:tc>
                  <a:txBody>
                    <a:bodyPr/>
                    <a:lstStyle/>
                    <a:p>
                      <a:pPr algn="r" fontAlgn="ctr"/>
                      <a:r>
                        <a:rPr lang="ca-ES" sz="1400" b="0" i="0" u="none" strike="noStrike">
                          <a:solidFill>
                            <a:srgbClr val="000000"/>
                          </a:solidFill>
                          <a:latin typeface="Arial"/>
                        </a:rPr>
                        <a:t> </a:t>
                      </a:r>
                    </a:p>
                  </a:txBody>
                  <a:tcPr marL="0" marR="53289" marT="0" marB="0" anchor="ctr">
                    <a:lnL>
                      <a:noFill/>
                    </a:lnL>
                    <a:lnR>
                      <a:noFill/>
                    </a:lnR>
                    <a:lnT>
                      <a:noFill/>
                    </a:lnT>
                    <a:lnB>
                      <a:noFill/>
                    </a:lnB>
                    <a:solidFill>
                      <a:srgbClr val="FA6E00"/>
                    </a:solidFill>
                  </a:tcPr>
                </a:tc>
                <a:tc>
                  <a:txBody>
                    <a:bodyPr/>
                    <a:lstStyle/>
                    <a:p>
                      <a:pPr algn="r" rtl="0" fontAlgn="ctr"/>
                      <a:r>
                        <a:rPr lang="ca-ES" sz="1400" b="0" i="0" u="none" strike="noStrike">
                          <a:solidFill>
                            <a:srgbClr val="000000"/>
                          </a:solidFill>
                          <a:latin typeface="Arial"/>
                        </a:rPr>
                        <a:t> Nombre</a:t>
                      </a:r>
                    </a:p>
                  </a:txBody>
                  <a:tcPr marL="0" marR="0" marT="0" marB="0" anchor="ctr">
                    <a:lnL>
                      <a:noFill/>
                    </a:lnL>
                    <a:lnR>
                      <a:noFill/>
                    </a:lnR>
                    <a:lnT>
                      <a:noFill/>
                    </a:lnT>
                    <a:lnB>
                      <a:noFill/>
                    </a:lnB>
                    <a:solidFill>
                      <a:srgbClr val="FA6E00"/>
                    </a:solidFill>
                  </a:tcPr>
                </a:tc>
                <a:tc>
                  <a:txBody>
                    <a:bodyPr/>
                    <a:lstStyle/>
                    <a:p>
                      <a:pPr algn="ctr" fontAlgn="ctr"/>
                      <a:r>
                        <a:rPr lang="ca-ES" sz="1400" b="0" i="0" u="none" strike="noStrike">
                          <a:solidFill>
                            <a:srgbClr val="000000"/>
                          </a:solidFill>
                          <a:latin typeface="Arial"/>
                        </a:rPr>
                        <a:t>% var.</a:t>
                      </a:r>
                    </a:p>
                  </a:txBody>
                  <a:tcPr marL="0" marR="0" marT="0" marB="0" anchor="ctr">
                    <a:lnL>
                      <a:noFill/>
                    </a:lnL>
                    <a:lnR>
                      <a:noFill/>
                    </a:lnR>
                    <a:lnT>
                      <a:noFill/>
                    </a:lnT>
                    <a:lnB>
                      <a:noFill/>
                    </a:lnB>
                    <a:solidFill>
                      <a:srgbClr val="FA6E00"/>
                    </a:solidFill>
                  </a:tcPr>
                </a:tc>
                <a:tc>
                  <a:txBody>
                    <a:bodyPr/>
                    <a:lstStyle/>
                    <a:p>
                      <a:pPr algn="r" rtl="0" fontAlgn="ctr"/>
                      <a:r>
                        <a:rPr lang="ca-ES" sz="1400" b="0" i="0" u="none" strike="noStrike" dirty="0">
                          <a:solidFill>
                            <a:srgbClr val="000000"/>
                          </a:solidFill>
                          <a:latin typeface="Arial"/>
                        </a:rPr>
                        <a:t> Nombre</a:t>
                      </a:r>
                    </a:p>
                  </a:txBody>
                  <a:tcPr marL="0" marR="0" marT="0" marB="0" anchor="ctr">
                    <a:lnL>
                      <a:noFill/>
                    </a:lnL>
                    <a:lnR>
                      <a:noFill/>
                    </a:lnR>
                    <a:lnT>
                      <a:noFill/>
                    </a:lnT>
                    <a:lnB>
                      <a:noFill/>
                    </a:lnB>
                    <a:solidFill>
                      <a:srgbClr val="FA6E00"/>
                    </a:solidFill>
                  </a:tcPr>
                </a:tc>
                <a:tc>
                  <a:txBody>
                    <a:bodyPr/>
                    <a:lstStyle/>
                    <a:p>
                      <a:pPr algn="ctr" fontAlgn="ctr"/>
                      <a:r>
                        <a:rPr lang="ca-ES" sz="1400" b="0" i="0" u="none" strike="noStrike">
                          <a:solidFill>
                            <a:srgbClr val="000000"/>
                          </a:solidFill>
                          <a:latin typeface="Arial"/>
                        </a:rPr>
                        <a:t>% var.</a:t>
                      </a:r>
                    </a:p>
                  </a:txBody>
                  <a:tcPr marL="0" marR="0" marT="0" marB="0" anchor="ctr">
                    <a:lnL>
                      <a:noFill/>
                    </a:lnL>
                    <a:lnR>
                      <a:noFill/>
                    </a:lnR>
                    <a:lnT>
                      <a:noFill/>
                    </a:lnT>
                    <a:lnB>
                      <a:noFill/>
                    </a:lnB>
                    <a:solidFill>
                      <a:srgbClr val="FA6E00"/>
                    </a:solidFill>
                  </a:tcPr>
                </a:tc>
                <a:tc>
                  <a:txBody>
                    <a:bodyPr/>
                    <a:lstStyle/>
                    <a:p>
                      <a:pPr algn="r" fontAlgn="ctr"/>
                      <a:r>
                        <a:rPr lang="ca-ES" sz="1400" b="0" i="0" u="none" strike="noStrike">
                          <a:solidFill>
                            <a:srgbClr val="000000"/>
                          </a:solidFill>
                          <a:latin typeface="Arial"/>
                        </a:rPr>
                        <a:t> </a:t>
                      </a:r>
                    </a:p>
                  </a:txBody>
                  <a:tcPr marL="0" marR="53289" marT="0" marB="0" anchor="ctr">
                    <a:lnL>
                      <a:noFill/>
                    </a:lnL>
                    <a:lnR>
                      <a:noFill/>
                    </a:lnR>
                    <a:lnT>
                      <a:noFill/>
                    </a:lnT>
                    <a:lnB>
                      <a:noFill/>
                    </a:lnB>
                    <a:solidFill>
                      <a:srgbClr val="FA6E00"/>
                    </a:solidFill>
                  </a:tcPr>
                </a:tc>
              </a:tr>
              <a:tr h="218766">
                <a:tc>
                  <a:txBody>
                    <a:bodyPr/>
                    <a:lstStyle/>
                    <a:p>
                      <a:pPr algn="l"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rtl="0" fontAlgn="ctr"/>
                      <a:r>
                        <a:rPr lang="ca-ES" sz="1400" b="1" i="0" u="none" strike="noStrike">
                          <a:solidFill>
                            <a:srgbClr val="000000"/>
                          </a:solidFill>
                          <a:latin typeface="Arial"/>
                        </a:rPr>
                        <a:t>Alts càrrecs  </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247</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202</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200</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-2</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-1,0</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-47</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-19,0</a:t>
                      </a:r>
                    </a:p>
                  </a:txBody>
                  <a:tcPr marL="0" marR="0" marT="0" marB="0" anchor="ctr">
                    <a:lnL>
                      <a:noFill/>
                    </a:lnL>
                    <a:lnR>
                      <a:noFill/>
                    </a:lnR>
                    <a:lnT>
                      <a:noFill/>
                    </a:lnT>
                    <a:lnB>
                      <a:noFill/>
                    </a:lnB>
                  </a:tcPr>
                </a:tc>
                <a:tc>
                  <a:txBody>
                    <a:bodyPr/>
                    <a:lstStyle/>
                    <a:p>
                      <a:pPr algn="r" rtl="0" fontAlgn="ctr"/>
                      <a:endParaRPr lang="ca-ES" sz="1400" b="1" i="0" u="none" strike="noStrike">
                        <a:solidFill>
                          <a:srgbClr val="000000"/>
                        </a:solidFill>
                        <a:latin typeface="Arial"/>
                      </a:endParaRPr>
                    </a:p>
                  </a:txBody>
                  <a:tcPr marL="0" marR="0" marT="0" marB="0" anchor="ctr">
                    <a:lnL>
                      <a:noFill/>
                    </a:lnL>
                    <a:lnR>
                      <a:noFill/>
                    </a:lnR>
                    <a:lnT>
                      <a:noFill/>
                    </a:lnT>
                    <a:lnB>
                      <a:noFill/>
                    </a:lnB>
                  </a:tcPr>
                </a:tc>
              </a:tr>
              <a:tr h="208349">
                <a:tc>
                  <a:txBody>
                    <a:bodyPr/>
                    <a:lstStyle/>
                    <a:p>
                      <a:pPr algn="l"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rtl="0" fontAlgn="ctr"/>
                      <a:r>
                        <a:rPr lang="ca-ES" sz="1400" b="0" i="0" u="none" strike="noStrike">
                          <a:solidFill>
                            <a:srgbClr val="000000"/>
                          </a:solidFill>
                          <a:latin typeface="Arial"/>
                        </a:rPr>
                        <a:t>       Departaments</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182</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143</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143</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0</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-39</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-21,4</a:t>
                      </a:r>
                    </a:p>
                  </a:txBody>
                  <a:tcPr marL="0" marR="0" marT="0" marB="0" anchor="ctr">
                    <a:lnL>
                      <a:noFill/>
                    </a:lnL>
                    <a:lnR>
                      <a:noFill/>
                    </a:lnR>
                    <a:lnT>
                      <a:noFill/>
                    </a:lnT>
                    <a:lnB>
                      <a:noFill/>
                    </a:lnB>
                  </a:tcPr>
                </a:tc>
                <a:tc>
                  <a:txBody>
                    <a:bodyPr/>
                    <a:lstStyle/>
                    <a:p>
                      <a:pPr algn="r"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08349">
                <a:tc>
                  <a:txBody>
                    <a:bodyPr/>
                    <a:lstStyle/>
                    <a:p>
                      <a:pPr algn="l"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rtl="0" fontAlgn="ctr"/>
                      <a:r>
                        <a:rPr lang="ca-ES" sz="1400" b="0" i="0" u="none" strike="noStrike">
                          <a:solidFill>
                            <a:srgbClr val="000000"/>
                          </a:solidFill>
                          <a:latin typeface="Arial"/>
                        </a:rPr>
                        <a:t>       Òrgans Superiors</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39</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34</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34</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0</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-5</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-12,8</a:t>
                      </a:r>
                    </a:p>
                  </a:txBody>
                  <a:tcPr marL="0" marR="0" marT="0" marB="0" anchor="ctr">
                    <a:lnL>
                      <a:noFill/>
                    </a:lnL>
                    <a:lnR>
                      <a:noFill/>
                    </a:lnR>
                    <a:lnT>
                      <a:noFill/>
                    </a:lnT>
                    <a:lnB>
                      <a:noFill/>
                    </a:lnB>
                  </a:tcPr>
                </a:tc>
                <a:tc>
                  <a:txBody>
                    <a:bodyPr/>
                    <a:lstStyle/>
                    <a:p>
                      <a:pPr algn="r"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50017">
                <a:tc>
                  <a:txBody>
                    <a:bodyPr/>
                    <a:lstStyle/>
                    <a:p>
                      <a:pPr algn="l"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rtl="0" fontAlgn="ctr"/>
                      <a:r>
                        <a:rPr lang="pt-BR" sz="1400" b="0" i="0" u="none" strike="noStrike">
                          <a:solidFill>
                            <a:srgbClr val="000000"/>
                          </a:solidFill>
                          <a:latin typeface="Arial"/>
                        </a:rPr>
                        <a:t>       Resta Sector Públic Administratiu </a:t>
                      </a:r>
                      <a:r>
                        <a:rPr lang="pt-BR" sz="1400" b="0" i="0" u="none" strike="noStrike" baseline="30000">
                          <a:solidFill>
                            <a:srgbClr val="000000"/>
                          </a:solidFill>
                          <a:latin typeface="Arial"/>
                        </a:rPr>
                        <a:t>(3)</a:t>
                      </a:r>
                      <a:endParaRPr lang="pt-BR"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26</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25</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23</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-2</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-8,0</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-3</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-11,5</a:t>
                      </a:r>
                    </a:p>
                  </a:txBody>
                  <a:tcPr marL="0" marR="0" marT="0" marB="0" anchor="ctr">
                    <a:lnL>
                      <a:noFill/>
                    </a:lnL>
                    <a:lnR>
                      <a:noFill/>
                    </a:lnR>
                    <a:lnT>
                      <a:noFill/>
                    </a:lnT>
                    <a:lnB>
                      <a:noFill/>
                    </a:lnB>
                  </a:tcPr>
                </a:tc>
                <a:tc>
                  <a:txBody>
                    <a:bodyPr/>
                    <a:lstStyle/>
                    <a:p>
                      <a:pPr algn="r"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18766">
                <a:tc>
                  <a:txBody>
                    <a:bodyPr/>
                    <a:lstStyle/>
                    <a:p>
                      <a:pPr algn="l"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rtl="0" fontAlgn="ctr"/>
                      <a:r>
                        <a:rPr lang="ca-ES" sz="1400" b="1" i="0" u="none" strike="noStrike">
                          <a:solidFill>
                            <a:srgbClr val="000000"/>
                          </a:solidFill>
                          <a:latin typeface="Arial"/>
                        </a:rPr>
                        <a:t>Eventuals </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303</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190</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191</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1</a:t>
                      </a:r>
                    </a:p>
                  </a:txBody>
                  <a:tcPr marL="0" marR="0" marT="0" marB="0" anchor="ctr">
                    <a:lnL>
                      <a:noFill/>
                    </a:lnL>
                    <a:lnR>
                      <a:noFill/>
                    </a:lnR>
                    <a:lnT>
                      <a:noFill/>
                    </a:lnT>
                    <a:lnB>
                      <a:noFill/>
                    </a:lnB>
                  </a:tcPr>
                </a:tc>
                <a:tc>
                  <a:txBody>
                    <a:bodyPr/>
                    <a:lstStyle/>
                    <a:p>
                      <a:pPr algn="r" rtl="0" fontAlgn="ctr"/>
                      <a:r>
                        <a:rPr lang="ca-ES" sz="1400" b="1" i="0" u="none" strike="noStrike" dirty="0">
                          <a:solidFill>
                            <a:srgbClr val="000000"/>
                          </a:solidFill>
                          <a:latin typeface="Arial"/>
                        </a:rPr>
                        <a:t>0,5</a:t>
                      </a:r>
                    </a:p>
                  </a:txBody>
                  <a:tcPr marL="0" marR="0" marT="0" marB="0" anchor="ctr">
                    <a:lnL>
                      <a:noFill/>
                    </a:lnL>
                    <a:lnR>
                      <a:noFill/>
                    </a:lnR>
                    <a:lnT>
                      <a:noFill/>
                    </a:lnT>
                    <a:lnB>
                      <a:noFill/>
                    </a:lnB>
                  </a:tcPr>
                </a:tc>
                <a:tc>
                  <a:txBody>
                    <a:bodyPr/>
                    <a:lstStyle/>
                    <a:p>
                      <a:pPr algn="r" rtl="0" fontAlgn="ctr"/>
                      <a:r>
                        <a:rPr lang="ca-ES" sz="1400" b="1" i="0" u="none" strike="noStrike" dirty="0">
                          <a:solidFill>
                            <a:srgbClr val="000000"/>
                          </a:solidFill>
                          <a:latin typeface="Arial"/>
                        </a:rPr>
                        <a:t>-112</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-37,0</a:t>
                      </a:r>
                    </a:p>
                  </a:txBody>
                  <a:tcPr marL="0" marR="0" marT="0" marB="0" anchor="ctr">
                    <a:lnL>
                      <a:noFill/>
                    </a:lnL>
                    <a:lnR>
                      <a:noFill/>
                    </a:lnR>
                    <a:lnT>
                      <a:noFill/>
                    </a:lnT>
                    <a:lnB>
                      <a:noFill/>
                    </a:lnB>
                  </a:tcPr>
                </a:tc>
                <a:tc>
                  <a:txBody>
                    <a:bodyPr/>
                    <a:lstStyle/>
                    <a:p>
                      <a:pPr algn="r" rtl="0" fontAlgn="ctr"/>
                      <a:endParaRPr lang="ca-ES" sz="1400" b="1" i="0" u="none" strike="noStrike">
                        <a:solidFill>
                          <a:srgbClr val="000000"/>
                        </a:solidFill>
                        <a:latin typeface="Arial"/>
                      </a:endParaRPr>
                    </a:p>
                  </a:txBody>
                  <a:tcPr marL="0" marR="0" marT="0" marB="0" anchor="ctr">
                    <a:lnL>
                      <a:noFill/>
                    </a:lnL>
                    <a:lnR>
                      <a:noFill/>
                    </a:lnR>
                    <a:lnT>
                      <a:noFill/>
                    </a:lnT>
                    <a:lnB>
                      <a:noFill/>
                    </a:lnB>
                  </a:tcPr>
                </a:tc>
              </a:tr>
              <a:tr h="208349">
                <a:tc>
                  <a:txBody>
                    <a:bodyPr/>
                    <a:lstStyle/>
                    <a:p>
                      <a:pPr algn="l"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rtl="0" fontAlgn="ctr"/>
                      <a:r>
                        <a:rPr lang="ca-ES" sz="1400" b="0" i="0" u="none" strike="noStrike">
                          <a:solidFill>
                            <a:srgbClr val="000000"/>
                          </a:solidFill>
                          <a:latin typeface="Arial"/>
                        </a:rPr>
                        <a:t>       Departaments</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227</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139</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141</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2</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1,4</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-86</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-37,9</a:t>
                      </a:r>
                    </a:p>
                  </a:txBody>
                  <a:tcPr marL="0" marR="0" marT="0" marB="0" anchor="ctr">
                    <a:lnL>
                      <a:noFill/>
                    </a:lnL>
                    <a:lnR>
                      <a:noFill/>
                    </a:lnR>
                    <a:lnT>
                      <a:noFill/>
                    </a:lnT>
                    <a:lnB>
                      <a:noFill/>
                    </a:lnB>
                  </a:tcPr>
                </a:tc>
                <a:tc>
                  <a:txBody>
                    <a:bodyPr/>
                    <a:lstStyle/>
                    <a:p>
                      <a:pPr algn="r"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08349">
                <a:tc>
                  <a:txBody>
                    <a:bodyPr/>
                    <a:lstStyle/>
                    <a:p>
                      <a:pPr algn="l"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rtl="0" fontAlgn="ctr"/>
                      <a:r>
                        <a:rPr lang="ca-ES" sz="1400" b="0" i="0" u="none" strike="noStrike">
                          <a:solidFill>
                            <a:srgbClr val="000000"/>
                          </a:solidFill>
                          <a:latin typeface="Arial"/>
                        </a:rPr>
                        <a:t>       Òrgans Superiors</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67</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50</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50</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0</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-17</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-25,4</a:t>
                      </a:r>
                    </a:p>
                  </a:txBody>
                  <a:tcPr marL="0" marR="0" marT="0" marB="0" anchor="ctr">
                    <a:lnL>
                      <a:noFill/>
                    </a:lnL>
                    <a:lnR>
                      <a:noFill/>
                    </a:lnR>
                    <a:lnT>
                      <a:noFill/>
                    </a:lnT>
                    <a:lnB>
                      <a:noFill/>
                    </a:lnB>
                  </a:tcPr>
                </a:tc>
                <a:tc>
                  <a:txBody>
                    <a:bodyPr/>
                    <a:lstStyle/>
                    <a:p>
                      <a:pPr algn="r"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50017">
                <a:tc>
                  <a:txBody>
                    <a:bodyPr/>
                    <a:lstStyle/>
                    <a:p>
                      <a:pPr algn="l"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rtl="0" fontAlgn="ctr"/>
                      <a:r>
                        <a:rPr lang="pt-BR" sz="1400" b="0" i="0" u="none" strike="noStrike">
                          <a:solidFill>
                            <a:srgbClr val="000000"/>
                          </a:solidFill>
                          <a:latin typeface="Arial"/>
                        </a:rPr>
                        <a:t>       Resta Sector Públic Administratiu </a:t>
                      </a:r>
                      <a:r>
                        <a:rPr lang="pt-BR" sz="1400" b="0" i="0" u="none" strike="noStrike" baseline="30000">
                          <a:solidFill>
                            <a:srgbClr val="000000"/>
                          </a:solidFill>
                          <a:latin typeface="Arial"/>
                        </a:rPr>
                        <a:t>(3)</a:t>
                      </a:r>
                      <a:endParaRPr lang="pt-BR"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9</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0</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-100,0</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-9</a:t>
                      </a:r>
                    </a:p>
                  </a:txBody>
                  <a:tcPr marL="0" marR="0" marT="0" marB="0" anchor="ctr">
                    <a:lnL>
                      <a:noFill/>
                    </a:lnL>
                    <a:lnR>
                      <a:noFill/>
                    </a:lnR>
                    <a:lnT>
                      <a:noFill/>
                    </a:lnT>
                    <a:lnB>
                      <a:noFill/>
                    </a:lnB>
                  </a:tcPr>
                </a:tc>
                <a:tc>
                  <a:txBody>
                    <a:bodyPr/>
                    <a:lstStyle/>
                    <a:p>
                      <a:pPr algn="r" rtl="0" fontAlgn="ctr"/>
                      <a:r>
                        <a:rPr lang="ca-ES" sz="1400" b="0" i="0" u="none" strike="noStrike">
                          <a:solidFill>
                            <a:srgbClr val="000000"/>
                          </a:solidFill>
                          <a:latin typeface="Arial"/>
                        </a:rPr>
                        <a:t>-100,0</a:t>
                      </a:r>
                    </a:p>
                  </a:txBody>
                  <a:tcPr marL="0" marR="0" marT="0" marB="0" anchor="ctr">
                    <a:lnL>
                      <a:noFill/>
                    </a:lnL>
                    <a:lnR>
                      <a:noFill/>
                    </a:lnR>
                    <a:lnT>
                      <a:noFill/>
                    </a:lnT>
                    <a:lnB>
                      <a:noFill/>
                    </a:lnB>
                  </a:tcPr>
                </a:tc>
                <a:tc>
                  <a:txBody>
                    <a:bodyPr/>
                    <a:lstStyle/>
                    <a:p>
                      <a:pPr algn="r"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18766">
                <a:tc>
                  <a:txBody>
                    <a:bodyPr/>
                    <a:lstStyle/>
                    <a:p>
                      <a:pPr algn="l"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rtl="0" fontAlgn="ctr"/>
                      <a:r>
                        <a:rPr lang="pt-BR" sz="1400" b="1" i="0" u="none" strike="noStrike">
                          <a:solidFill>
                            <a:srgbClr val="000000"/>
                          </a:solidFill>
                          <a:latin typeface="Arial"/>
                        </a:rPr>
                        <a:t>Altre personal directiu (entitats sector públic) </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161</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126</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121</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-5</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-4,0</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-40</a:t>
                      </a:r>
                    </a:p>
                  </a:txBody>
                  <a:tcPr marL="0" marR="0" marT="0" marB="0" anchor="ctr">
                    <a:lnL>
                      <a:noFill/>
                    </a:lnL>
                    <a:lnR>
                      <a:noFill/>
                    </a:lnR>
                    <a:lnT>
                      <a:noFill/>
                    </a:lnT>
                    <a:lnB>
                      <a:noFill/>
                    </a:lnB>
                  </a:tcPr>
                </a:tc>
                <a:tc>
                  <a:txBody>
                    <a:bodyPr/>
                    <a:lstStyle/>
                    <a:p>
                      <a:pPr algn="r" rtl="0" fontAlgn="ctr"/>
                      <a:r>
                        <a:rPr lang="ca-ES" sz="1400" b="1" i="0" u="none" strike="noStrike">
                          <a:solidFill>
                            <a:srgbClr val="000000"/>
                          </a:solidFill>
                          <a:latin typeface="Arial"/>
                        </a:rPr>
                        <a:t>-24,8</a:t>
                      </a:r>
                    </a:p>
                  </a:txBody>
                  <a:tcPr marL="0" marR="0" marT="0" marB="0" anchor="ctr">
                    <a:lnL>
                      <a:noFill/>
                    </a:lnL>
                    <a:lnR>
                      <a:noFill/>
                    </a:lnR>
                    <a:lnT>
                      <a:noFill/>
                    </a:lnT>
                    <a:lnB>
                      <a:noFill/>
                    </a:lnB>
                  </a:tcPr>
                </a:tc>
                <a:tc>
                  <a:txBody>
                    <a:bodyPr/>
                    <a:lstStyle/>
                    <a:p>
                      <a:pPr algn="r" rtl="0"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18766">
                <a:tc>
                  <a:txBody>
                    <a:bodyPr/>
                    <a:lstStyle/>
                    <a:p>
                      <a:pPr algn="l" fontAlgn="ctr"/>
                      <a:r>
                        <a:rPr lang="ca-ES" sz="1400" b="0" i="0" u="none" strike="noStrike">
                          <a:solidFill>
                            <a:srgbClr val="000000"/>
                          </a:solidFill>
                          <a:latin typeface="Arial"/>
                        </a:rPr>
                        <a:t> </a:t>
                      </a:r>
                    </a:p>
                  </a:txBody>
                  <a:tcPr marL="0" marR="0" marT="0" marB="0" anchor="ctr">
                    <a:lnL>
                      <a:noFill/>
                    </a:lnL>
                    <a:lnR>
                      <a:noFill/>
                    </a:lnR>
                    <a:lnT>
                      <a:noFill/>
                    </a:lnT>
                    <a:lnB>
                      <a:noFill/>
                    </a:lnB>
                    <a:solidFill>
                      <a:srgbClr val="D9D9D9"/>
                    </a:solidFill>
                  </a:tcPr>
                </a:tc>
                <a:tc>
                  <a:txBody>
                    <a:bodyPr/>
                    <a:lstStyle/>
                    <a:p>
                      <a:pPr algn="l" rtl="0" fontAlgn="ctr"/>
                      <a:r>
                        <a:rPr lang="it-IT" sz="1400" b="1" i="0" u="none" strike="noStrike">
                          <a:solidFill>
                            <a:srgbClr val="000000"/>
                          </a:solidFill>
                          <a:latin typeface="Arial"/>
                        </a:rPr>
                        <a:t>Alts càrrecs, eventuals i altre personal directiu </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711</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518</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512</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-6</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-1,2</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-199</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-28,0</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 </a:t>
                      </a:r>
                    </a:p>
                  </a:txBody>
                  <a:tcPr marL="0" marR="0" marT="0" marB="0" anchor="ctr">
                    <a:lnL>
                      <a:noFill/>
                    </a:lnL>
                    <a:lnR>
                      <a:noFill/>
                    </a:lnR>
                    <a:lnT>
                      <a:noFill/>
                    </a:lnT>
                    <a:lnB>
                      <a:noFill/>
                    </a:lnB>
                    <a:solidFill>
                      <a:srgbClr val="D9D9D9"/>
                    </a:solidFill>
                  </a:tcPr>
                </a:tc>
              </a:tr>
              <a:tr h="218766">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400" b="1" i="0" u="none" strike="noStrike" dirty="0">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400" b="1"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400" b="1"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400" b="1"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400" b="1"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400" b="1"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400" b="1"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400" b="1" i="0" u="none" strike="noStrike">
                          <a:solidFill>
                            <a:srgbClr val="000000"/>
                          </a:solidFill>
                          <a:latin typeface="Arial"/>
                        </a:rPr>
                        <a:t>0,0</a:t>
                      </a:r>
                    </a:p>
                  </a:txBody>
                  <a:tcPr marL="0" marR="0" marT="0" marB="0" anchor="ctr">
                    <a:lnL>
                      <a:noFill/>
                    </a:lnL>
                    <a:lnR>
                      <a:noFill/>
                    </a:lnR>
                    <a:lnT>
                      <a:noFill/>
                    </a:lnT>
                    <a:lnB>
                      <a:noFill/>
                    </a:lnB>
                  </a:tcPr>
                </a:tc>
                <a:tc>
                  <a:txBody>
                    <a:bodyPr/>
                    <a:lstStyle/>
                    <a:p>
                      <a:pPr algn="r" fontAlgn="ctr"/>
                      <a:endParaRPr lang="ca-ES" sz="1400" b="1" i="0" u="none" strike="noStrike">
                        <a:solidFill>
                          <a:srgbClr val="000000"/>
                        </a:solidFill>
                        <a:latin typeface="Arial"/>
                      </a:endParaRPr>
                    </a:p>
                  </a:txBody>
                  <a:tcPr marL="0" marR="0" marT="0" marB="0" anchor="ctr">
                    <a:lnL>
                      <a:noFill/>
                    </a:lnL>
                    <a:lnR>
                      <a:noFill/>
                    </a:lnR>
                    <a:lnT>
                      <a:noFill/>
                    </a:lnT>
                    <a:lnB>
                      <a:noFill/>
                    </a:lnB>
                  </a:tcPr>
                </a:tc>
              </a:tr>
              <a:tr h="218766">
                <a:tc>
                  <a:txBody>
                    <a:bodyPr/>
                    <a:lstStyle/>
                    <a:p>
                      <a:pPr algn="l" fontAlgn="ctr"/>
                      <a:r>
                        <a:rPr lang="ca-ES" sz="1400" b="0" i="0" u="none" strike="noStrike">
                          <a:solidFill>
                            <a:srgbClr val="000000"/>
                          </a:solidFill>
                          <a:latin typeface="Arial"/>
                        </a:rPr>
                        <a:t> </a:t>
                      </a:r>
                    </a:p>
                  </a:txBody>
                  <a:tcPr marL="0" marR="0" marT="0" marB="0" anchor="ctr">
                    <a:lnL>
                      <a:noFill/>
                    </a:lnL>
                    <a:lnR>
                      <a:noFill/>
                    </a:lnR>
                    <a:lnT>
                      <a:noFill/>
                    </a:lnT>
                    <a:lnB>
                      <a:noFill/>
                    </a:lnB>
                    <a:solidFill>
                      <a:srgbClr val="D9D9D9"/>
                    </a:solidFill>
                  </a:tcPr>
                </a:tc>
                <a:tc>
                  <a:txBody>
                    <a:bodyPr/>
                    <a:lstStyle/>
                    <a:p>
                      <a:pPr algn="l" rtl="0" fontAlgn="ctr"/>
                      <a:r>
                        <a:rPr lang="ca-ES" sz="1400" b="1" i="0" u="none" strike="noStrike">
                          <a:solidFill>
                            <a:srgbClr val="000000"/>
                          </a:solidFill>
                          <a:latin typeface="Arial"/>
                        </a:rPr>
                        <a:t>Funcionaris </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167.418</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164.527</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164.384</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-143</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-0,1</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-3.034</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-1,8</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 </a:t>
                      </a:r>
                    </a:p>
                  </a:txBody>
                  <a:tcPr marL="0" marR="0" marT="0" marB="0" anchor="ctr">
                    <a:lnL>
                      <a:noFill/>
                    </a:lnL>
                    <a:lnR>
                      <a:noFill/>
                    </a:lnR>
                    <a:lnT>
                      <a:noFill/>
                    </a:lnT>
                    <a:lnB>
                      <a:noFill/>
                    </a:lnB>
                    <a:solidFill>
                      <a:srgbClr val="D9D9D9"/>
                    </a:solidFill>
                  </a:tcPr>
                </a:tc>
              </a:tr>
              <a:tr h="208349">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0,0</a:t>
                      </a:r>
                    </a:p>
                  </a:txBody>
                  <a:tcPr marL="0" marR="0" marT="0" marB="0" anchor="ctr">
                    <a:lnL>
                      <a:noFill/>
                    </a:lnL>
                    <a:lnR>
                      <a:noFill/>
                    </a:lnR>
                    <a:lnT>
                      <a:noFill/>
                    </a:lnT>
                    <a:lnB>
                      <a:noFill/>
                    </a:lnB>
                  </a:tcPr>
                </a:tc>
                <a:tc>
                  <a:txBody>
                    <a:bodyPr/>
                    <a:lstStyle/>
                    <a:p>
                      <a:pPr algn="r"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18766">
                <a:tc>
                  <a:txBody>
                    <a:bodyPr/>
                    <a:lstStyle/>
                    <a:p>
                      <a:pPr algn="l" rtl="0" fontAlgn="ctr"/>
                      <a:r>
                        <a:rPr lang="ca-ES" sz="1400" b="1" i="0" u="none" strike="noStrike">
                          <a:solidFill>
                            <a:srgbClr val="000000"/>
                          </a:solidFill>
                          <a:latin typeface="Arial"/>
                        </a:rPr>
                        <a:t> </a:t>
                      </a:r>
                    </a:p>
                  </a:txBody>
                  <a:tcPr marL="0" marR="0" marT="0" marB="0" anchor="ctr">
                    <a:lnL>
                      <a:noFill/>
                    </a:lnL>
                    <a:lnR>
                      <a:noFill/>
                    </a:lnR>
                    <a:lnT>
                      <a:noFill/>
                    </a:lnT>
                    <a:lnB>
                      <a:noFill/>
                    </a:lnB>
                    <a:solidFill>
                      <a:srgbClr val="D9D9D9"/>
                    </a:solidFill>
                  </a:tcPr>
                </a:tc>
                <a:tc>
                  <a:txBody>
                    <a:bodyPr/>
                    <a:lstStyle/>
                    <a:p>
                      <a:pPr algn="l" rtl="0" fontAlgn="ctr"/>
                      <a:r>
                        <a:rPr lang="ca-ES" sz="1400" b="1" i="0" u="none" strike="noStrike">
                          <a:solidFill>
                            <a:srgbClr val="000000"/>
                          </a:solidFill>
                          <a:latin typeface="Arial"/>
                        </a:rPr>
                        <a:t>Personal laboral</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58.193</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58.415</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57.789</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-626</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-1,1</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-404</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-0,7</a:t>
                      </a:r>
                    </a:p>
                  </a:txBody>
                  <a:tcPr marL="0" marR="0" marT="0" marB="0" anchor="ctr">
                    <a:lnL>
                      <a:noFill/>
                    </a:lnL>
                    <a:lnR>
                      <a:noFill/>
                    </a:lnR>
                    <a:lnT>
                      <a:noFill/>
                    </a:lnT>
                    <a:lnB>
                      <a:noFill/>
                    </a:lnB>
                    <a:solidFill>
                      <a:srgbClr val="D9D9D9"/>
                    </a:solidFill>
                  </a:tcPr>
                </a:tc>
                <a:tc>
                  <a:txBody>
                    <a:bodyPr/>
                    <a:lstStyle/>
                    <a:p>
                      <a:pPr algn="r" rtl="0" fontAlgn="ctr"/>
                      <a:r>
                        <a:rPr lang="ca-ES" sz="1400" b="1" i="0" u="none" strike="noStrike">
                          <a:solidFill>
                            <a:srgbClr val="000000"/>
                          </a:solidFill>
                          <a:latin typeface="Arial"/>
                        </a:rPr>
                        <a:t> </a:t>
                      </a:r>
                    </a:p>
                  </a:txBody>
                  <a:tcPr marL="0" marR="0" marT="0" marB="0" anchor="ctr">
                    <a:lnL>
                      <a:noFill/>
                    </a:lnL>
                    <a:lnR>
                      <a:noFill/>
                    </a:lnR>
                    <a:lnT>
                      <a:noFill/>
                    </a:lnT>
                    <a:lnB>
                      <a:noFill/>
                    </a:lnB>
                    <a:solidFill>
                      <a:srgbClr val="D9D9D9"/>
                    </a:solidFill>
                  </a:tcPr>
                </a:tc>
              </a:tr>
              <a:tr h="218766">
                <a:tc>
                  <a:txBody>
                    <a:bodyPr/>
                    <a:lstStyle/>
                    <a:p>
                      <a:pPr algn="l" fontAlgn="ctr"/>
                      <a:endParaRPr lang="ca-ES" sz="1400" b="1" i="0" u="none" strike="noStrike">
                        <a:solidFill>
                          <a:srgbClr val="FFFFFF"/>
                        </a:solidFill>
                        <a:latin typeface="Arial"/>
                      </a:endParaRPr>
                    </a:p>
                  </a:txBody>
                  <a:tcPr marL="0" marR="0" marT="0" marB="0" anchor="ctr">
                    <a:lnL>
                      <a:noFill/>
                    </a:lnL>
                    <a:lnR>
                      <a:noFill/>
                    </a:lnR>
                    <a:lnT>
                      <a:noFill/>
                    </a:lnT>
                    <a:lnB>
                      <a:noFill/>
                    </a:lnB>
                  </a:tcPr>
                </a:tc>
                <a:tc>
                  <a:txBody>
                    <a:bodyPr/>
                    <a:lstStyle/>
                    <a:p>
                      <a:pPr algn="l" fontAlgn="ctr"/>
                      <a:endParaRPr lang="ca-ES" sz="1400" b="1" i="0" u="none" strike="noStrike">
                        <a:solidFill>
                          <a:srgbClr val="FFFFFF"/>
                        </a:solidFill>
                        <a:latin typeface="Arial"/>
                      </a:endParaRPr>
                    </a:p>
                  </a:txBody>
                  <a:tcPr marL="0" marR="0" marT="0" marB="0" anchor="ctr">
                    <a:lnL>
                      <a:noFill/>
                    </a:lnL>
                    <a:lnR>
                      <a:noFill/>
                    </a:lnR>
                    <a:lnT>
                      <a:noFill/>
                    </a:lnT>
                    <a:lnB>
                      <a:noFill/>
                    </a:lnB>
                  </a:tcPr>
                </a:tc>
                <a:tc>
                  <a:txBody>
                    <a:bodyPr/>
                    <a:lstStyle/>
                    <a:p>
                      <a:pPr algn="r" fontAlgn="ctr"/>
                      <a:endParaRPr lang="ca-ES" sz="1400" b="1" i="0" u="none" strike="noStrike">
                        <a:solidFill>
                          <a:srgbClr val="FFFFFF"/>
                        </a:solidFill>
                        <a:latin typeface="Arial"/>
                      </a:endParaRPr>
                    </a:p>
                  </a:txBody>
                  <a:tcPr marL="0" marR="0" marT="0" marB="0" anchor="ctr">
                    <a:lnL>
                      <a:noFill/>
                    </a:lnL>
                    <a:lnR>
                      <a:noFill/>
                    </a:lnR>
                    <a:lnT>
                      <a:noFill/>
                    </a:lnT>
                    <a:lnB>
                      <a:noFill/>
                    </a:lnB>
                  </a:tcPr>
                </a:tc>
                <a:tc>
                  <a:txBody>
                    <a:bodyPr/>
                    <a:lstStyle/>
                    <a:p>
                      <a:pPr algn="r" fontAlgn="ctr"/>
                      <a:endParaRPr lang="ca-ES" sz="1400" b="1" i="0" u="none" strike="noStrike">
                        <a:solidFill>
                          <a:srgbClr val="FFFFFF"/>
                        </a:solidFill>
                        <a:latin typeface="Arial"/>
                      </a:endParaRPr>
                    </a:p>
                  </a:txBody>
                  <a:tcPr marL="0" marR="0" marT="0" marB="0" anchor="ctr">
                    <a:lnL>
                      <a:noFill/>
                    </a:lnL>
                    <a:lnR>
                      <a:noFill/>
                    </a:lnR>
                    <a:lnT>
                      <a:noFill/>
                    </a:lnT>
                    <a:lnB>
                      <a:noFill/>
                    </a:lnB>
                  </a:tcPr>
                </a:tc>
                <a:tc>
                  <a:txBody>
                    <a:bodyPr/>
                    <a:lstStyle/>
                    <a:p>
                      <a:pPr algn="r" fontAlgn="ctr"/>
                      <a:endParaRPr lang="ca-ES" sz="1400" b="1" i="0" u="none" strike="noStrike">
                        <a:solidFill>
                          <a:srgbClr val="FFFFFF"/>
                        </a:solidFill>
                        <a:latin typeface="Arial"/>
                      </a:endParaRPr>
                    </a:p>
                  </a:txBody>
                  <a:tcPr marL="0" marR="0" marT="0" marB="0" anchor="ctr">
                    <a:lnL>
                      <a:noFill/>
                    </a:lnL>
                    <a:lnR>
                      <a:noFill/>
                    </a:lnR>
                    <a:lnT>
                      <a:noFill/>
                    </a:lnT>
                    <a:lnB>
                      <a:noFill/>
                    </a:lnB>
                  </a:tcPr>
                </a:tc>
                <a:tc>
                  <a:txBody>
                    <a:bodyPr/>
                    <a:lstStyle/>
                    <a:p>
                      <a:pPr algn="r" fontAlgn="ctr"/>
                      <a:endParaRPr lang="ca-ES" sz="1400" b="1" i="0" u="none" strike="noStrike">
                        <a:solidFill>
                          <a:srgbClr val="FFFFFF"/>
                        </a:solidFill>
                        <a:latin typeface="Arial"/>
                      </a:endParaRPr>
                    </a:p>
                  </a:txBody>
                  <a:tcPr marL="0" marR="0" marT="0" marB="0" anchor="ctr">
                    <a:lnL>
                      <a:noFill/>
                    </a:lnL>
                    <a:lnR>
                      <a:noFill/>
                    </a:lnR>
                    <a:lnT>
                      <a:noFill/>
                    </a:lnT>
                    <a:lnB>
                      <a:noFill/>
                    </a:lnB>
                  </a:tcPr>
                </a:tc>
                <a:tc>
                  <a:txBody>
                    <a:bodyPr/>
                    <a:lstStyle/>
                    <a:p>
                      <a:pPr algn="r" fontAlgn="ctr"/>
                      <a:r>
                        <a:rPr lang="ca-ES" sz="1400" b="1" i="0" u="none" strike="noStrike">
                          <a:solidFill>
                            <a:srgbClr val="FFFFFF"/>
                          </a:solidFill>
                          <a:latin typeface="Arial"/>
                        </a:rPr>
                        <a:t>#DIV/0!</a:t>
                      </a:r>
                    </a:p>
                  </a:txBody>
                  <a:tcPr marL="0" marR="0" marT="0" marB="0" anchor="ctr">
                    <a:lnL>
                      <a:noFill/>
                    </a:lnL>
                    <a:lnR>
                      <a:noFill/>
                    </a:lnR>
                    <a:lnT>
                      <a:noFill/>
                    </a:lnT>
                    <a:lnB>
                      <a:noFill/>
                    </a:lnB>
                  </a:tcPr>
                </a:tc>
                <a:tc>
                  <a:txBody>
                    <a:bodyPr/>
                    <a:lstStyle/>
                    <a:p>
                      <a:pPr algn="r" fontAlgn="ctr"/>
                      <a:endParaRPr lang="ca-ES" sz="1400" b="1" i="0" u="none" strike="noStrike">
                        <a:solidFill>
                          <a:srgbClr val="FFFFFF"/>
                        </a:solidFill>
                        <a:latin typeface="Arial"/>
                      </a:endParaRPr>
                    </a:p>
                  </a:txBody>
                  <a:tcPr marL="0" marR="0" marT="0" marB="0" anchor="ctr">
                    <a:lnL>
                      <a:noFill/>
                    </a:lnL>
                    <a:lnR>
                      <a:noFill/>
                    </a:lnR>
                    <a:lnT>
                      <a:noFill/>
                    </a:lnT>
                    <a:lnB>
                      <a:noFill/>
                    </a:lnB>
                  </a:tcPr>
                </a:tc>
                <a:tc>
                  <a:txBody>
                    <a:bodyPr/>
                    <a:lstStyle/>
                    <a:p>
                      <a:pPr algn="r" fontAlgn="ctr"/>
                      <a:r>
                        <a:rPr lang="ca-ES" sz="1400" b="1" i="0" u="none" strike="noStrike">
                          <a:solidFill>
                            <a:srgbClr val="FFFFFF"/>
                          </a:solidFill>
                          <a:latin typeface="Arial"/>
                        </a:rPr>
                        <a:t>0,0</a:t>
                      </a:r>
                    </a:p>
                  </a:txBody>
                  <a:tcPr marL="0" marR="0" marT="0" marB="0" anchor="ctr">
                    <a:lnL>
                      <a:noFill/>
                    </a:lnL>
                    <a:lnR>
                      <a:noFill/>
                    </a:lnR>
                    <a:lnT>
                      <a:noFill/>
                    </a:lnT>
                    <a:lnB>
                      <a:noFill/>
                    </a:lnB>
                  </a:tcPr>
                </a:tc>
                <a:tc>
                  <a:txBody>
                    <a:bodyPr/>
                    <a:lstStyle/>
                    <a:p>
                      <a:pPr algn="r" fontAlgn="ctr"/>
                      <a:endParaRPr lang="ca-ES" sz="1400" b="1" i="0" u="none" strike="noStrike">
                        <a:solidFill>
                          <a:srgbClr val="FFFFFF"/>
                        </a:solidFill>
                        <a:latin typeface="Arial"/>
                      </a:endParaRPr>
                    </a:p>
                  </a:txBody>
                  <a:tcPr marL="0" marR="0" marT="0" marB="0" anchor="ctr">
                    <a:lnL>
                      <a:noFill/>
                    </a:lnL>
                    <a:lnR>
                      <a:noFill/>
                    </a:lnR>
                    <a:lnT>
                      <a:noFill/>
                    </a:lnT>
                    <a:lnB>
                      <a:noFill/>
                    </a:lnB>
                  </a:tcPr>
                </a:tc>
              </a:tr>
              <a:tr h="218766">
                <a:tc>
                  <a:txBody>
                    <a:bodyPr/>
                    <a:lstStyle/>
                    <a:p>
                      <a:pPr algn="l" rtl="0" fontAlgn="ctr"/>
                      <a:r>
                        <a:rPr lang="ca-ES" sz="1400" b="1" i="0" u="none" strike="noStrike">
                          <a:solidFill>
                            <a:srgbClr val="FFFFFF"/>
                          </a:solidFill>
                          <a:latin typeface="Arial"/>
                        </a:rPr>
                        <a:t> </a:t>
                      </a:r>
                    </a:p>
                  </a:txBody>
                  <a:tcPr marL="0" marR="0" marT="0" marB="0" anchor="ctr">
                    <a:lnL>
                      <a:noFill/>
                    </a:lnL>
                    <a:lnR>
                      <a:noFill/>
                    </a:lnR>
                    <a:lnT>
                      <a:noFill/>
                    </a:lnT>
                    <a:lnB>
                      <a:noFill/>
                    </a:lnB>
                    <a:solidFill>
                      <a:srgbClr val="808080"/>
                    </a:solidFill>
                  </a:tcPr>
                </a:tc>
                <a:tc>
                  <a:txBody>
                    <a:bodyPr/>
                    <a:lstStyle/>
                    <a:p>
                      <a:pPr algn="l" rtl="0" fontAlgn="ctr"/>
                      <a:r>
                        <a:rPr lang="ca-ES" sz="1400" b="1" i="0" u="none" strike="noStrike" dirty="0">
                          <a:solidFill>
                            <a:srgbClr val="FFFFFF"/>
                          </a:solidFill>
                          <a:latin typeface="Arial"/>
                        </a:rPr>
                        <a:t>Total personal sector </a:t>
                      </a:r>
                      <a:r>
                        <a:rPr lang="ca-ES" sz="1400" b="1" i="0" u="none" strike="noStrike" dirty="0" smtClean="0">
                          <a:solidFill>
                            <a:srgbClr val="FFFFFF"/>
                          </a:solidFill>
                          <a:latin typeface="Arial"/>
                        </a:rPr>
                        <a:t>públic </a:t>
                      </a:r>
                      <a:r>
                        <a:rPr lang="ca-ES" sz="1400" b="1" i="0" u="none" strike="noStrike" baseline="30000" dirty="0" smtClean="0">
                          <a:solidFill>
                            <a:srgbClr val="FFFFFF"/>
                          </a:solidFill>
                          <a:latin typeface="Arial"/>
                        </a:rPr>
                        <a:t>(4)</a:t>
                      </a:r>
                      <a:endParaRPr lang="ca-ES" sz="1400" b="1" i="0" u="none" strike="noStrike" baseline="30000" dirty="0">
                        <a:solidFill>
                          <a:srgbClr val="FFFFFF"/>
                        </a:solidFill>
                        <a:latin typeface="Arial"/>
                      </a:endParaRPr>
                    </a:p>
                  </a:txBody>
                  <a:tcPr marL="0" marR="0" marT="0" marB="0" anchor="ctr">
                    <a:lnL>
                      <a:noFill/>
                    </a:lnL>
                    <a:lnR>
                      <a:noFill/>
                    </a:lnR>
                    <a:lnT>
                      <a:noFill/>
                    </a:lnT>
                    <a:lnB>
                      <a:noFill/>
                    </a:lnB>
                    <a:solidFill>
                      <a:srgbClr val="808080"/>
                    </a:solidFill>
                  </a:tcPr>
                </a:tc>
                <a:tc>
                  <a:txBody>
                    <a:bodyPr/>
                    <a:lstStyle/>
                    <a:p>
                      <a:pPr algn="r" rtl="0" fontAlgn="ctr"/>
                      <a:r>
                        <a:rPr lang="ca-ES" sz="1400" b="1" i="0" u="none" strike="noStrike">
                          <a:solidFill>
                            <a:srgbClr val="FFFFFF"/>
                          </a:solidFill>
                          <a:latin typeface="Arial"/>
                        </a:rPr>
                        <a:t>226.322</a:t>
                      </a:r>
                    </a:p>
                  </a:txBody>
                  <a:tcPr marL="0" marR="0" marT="0" marB="0" anchor="ctr">
                    <a:lnL>
                      <a:noFill/>
                    </a:lnL>
                    <a:lnR>
                      <a:noFill/>
                    </a:lnR>
                    <a:lnT>
                      <a:noFill/>
                    </a:lnT>
                    <a:lnB>
                      <a:noFill/>
                    </a:lnB>
                    <a:solidFill>
                      <a:srgbClr val="808080"/>
                    </a:solidFill>
                  </a:tcPr>
                </a:tc>
                <a:tc>
                  <a:txBody>
                    <a:bodyPr/>
                    <a:lstStyle/>
                    <a:p>
                      <a:pPr algn="r" rtl="0" fontAlgn="ctr"/>
                      <a:r>
                        <a:rPr lang="ca-ES" sz="1400" b="1" i="0" u="none" strike="noStrike">
                          <a:solidFill>
                            <a:srgbClr val="FFFFFF"/>
                          </a:solidFill>
                          <a:latin typeface="Arial"/>
                        </a:rPr>
                        <a:t>223.460</a:t>
                      </a:r>
                    </a:p>
                  </a:txBody>
                  <a:tcPr marL="0" marR="0" marT="0" marB="0" anchor="ctr">
                    <a:lnL>
                      <a:noFill/>
                    </a:lnL>
                    <a:lnR>
                      <a:noFill/>
                    </a:lnR>
                    <a:lnT>
                      <a:noFill/>
                    </a:lnT>
                    <a:lnB>
                      <a:noFill/>
                    </a:lnB>
                    <a:solidFill>
                      <a:srgbClr val="808080"/>
                    </a:solidFill>
                  </a:tcPr>
                </a:tc>
                <a:tc>
                  <a:txBody>
                    <a:bodyPr/>
                    <a:lstStyle/>
                    <a:p>
                      <a:pPr algn="r" rtl="0" fontAlgn="ctr"/>
                      <a:r>
                        <a:rPr lang="ca-ES" sz="1400" b="1" i="0" u="none" strike="noStrike">
                          <a:solidFill>
                            <a:srgbClr val="FFFFFF"/>
                          </a:solidFill>
                          <a:latin typeface="Arial"/>
                        </a:rPr>
                        <a:t>222.685</a:t>
                      </a:r>
                    </a:p>
                  </a:txBody>
                  <a:tcPr marL="0" marR="0" marT="0" marB="0" anchor="ctr">
                    <a:lnL>
                      <a:noFill/>
                    </a:lnL>
                    <a:lnR>
                      <a:noFill/>
                    </a:lnR>
                    <a:lnT>
                      <a:noFill/>
                    </a:lnT>
                    <a:lnB>
                      <a:noFill/>
                    </a:lnB>
                    <a:solidFill>
                      <a:srgbClr val="808080"/>
                    </a:solidFill>
                  </a:tcPr>
                </a:tc>
                <a:tc>
                  <a:txBody>
                    <a:bodyPr/>
                    <a:lstStyle/>
                    <a:p>
                      <a:pPr algn="r" rtl="0" fontAlgn="ctr"/>
                      <a:r>
                        <a:rPr lang="ca-ES" sz="1400" b="1" i="0" u="none" strike="noStrike">
                          <a:solidFill>
                            <a:srgbClr val="FFFFFF"/>
                          </a:solidFill>
                          <a:latin typeface="Arial"/>
                        </a:rPr>
                        <a:t>-775</a:t>
                      </a:r>
                    </a:p>
                  </a:txBody>
                  <a:tcPr marL="0" marR="0" marT="0" marB="0" anchor="ctr">
                    <a:lnL>
                      <a:noFill/>
                    </a:lnL>
                    <a:lnR>
                      <a:noFill/>
                    </a:lnR>
                    <a:lnT>
                      <a:noFill/>
                    </a:lnT>
                    <a:lnB>
                      <a:noFill/>
                    </a:lnB>
                    <a:solidFill>
                      <a:srgbClr val="808080"/>
                    </a:solidFill>
                  </a:tcPr>
                </a:tc>
                <a:tc>
                  <a:txBody>
                    <a:bodyPr/>
                    <a:lstStyle/>
                    <a:p>
                      <a:pPr algn="r" rtl="0" fontAlgn="ctr"/>
                      <a:r>
                        <a:rPr lang="ca-ES" sz="1400" b="1" i="0" u="none" strike="noStrike">
                          <a:solidFill>
                            <a:srgbClr val="FFFFFF"/>
                          </a:solidFill>
                          <a:latin typeface="Arial"/>
                        </a:rPr>
                        <a:t>-0,3</a:t>
                      </a:r>
                    </a:p>
                  </a:txBody>
                  <a:tcPr marL="0" marR="0" marT="0" marB="0" anchor="ctr">
                    <a:lnL>
                      <a:noFill/>
                    </a:lnL>
                    <a:lnR>
                      <a:noFill/>
                    </a:lnR>
                    <a:lnT>
                      <a:noFill/>
                    </a:lnT>
                    <a:lnB>
                      <a:noFill/>
                    </a:lnB>
                    <a:solidFill>
                      <a:srgbClr val="808080"/>
                    </a:solidFill>
                  </a:tcPr>
                </a:tc>
                <a:tc>
                  <a:txBody>
                    <a:bodyPr/>
                    <a:lstStyle/>
                    <a:p>
                      <a:pPr algn="r" rtl="0" fontAlgn="ctr"/>
                      <a:r>
                        <a:rPr lang="ca-ES" sz="1400" b="1" i="0" u="none" strike="noStrike">
                          <a:solidFill>
                            <a:srgbClr val="FFFFFF"/>
                          </a:solidFill>
                          <a:latin typeface="Arial"/>
                        </a:rPr>
                        <a:t>-3.637</a:t>
                      </a:r>
                    </a:p>
                  </a:txBody>
                  <a:tcPr marL="0" marR="0" marT="0" marB="0" anchor="ctr">
                    <a:lnL>
                      <a:noFill/>
                    </a:lnL>
                    <a:lnR>
                      <a:noFill/>
                    </a:lnR>
                    <a:lnT>
                      <a:noFill/>
                    </a:lnT>
                    <a:lnB>
                      <a:noFill/>
                    </a:lnB>
                    <a:solidFill>
                      <a:srgbClr val="808080"/>
                    </a:solidFill>
                  </a:tcPr>
                </a:tc>
                <a:tc>
                  <a:txBody>
                    <a:bodyPr/>
                    <a:lstStyle/>
                    <a:p>
                      <a:pPr algn="r" rtl="0" fontAlgn="ctr"/>
                      <a:r>
                        <a:rPr lang="ca-ES" sz="1400" b="1" i="0" u="none" strike="noStrike">
                          <a:solidFill>
                            <a:srgbClr val="FFFFFF"/>
                          </a:solidFill>
                          <a:latin typeface="Arial"/>
                        </a:rPr>
                        <a:t>-1,6</a:t>
                      </a:r>
                    </a:p>
                  </a:txBody>
                  <a:tcPr marL="0" marR="0" marT="0" marB="0" anchor="ctr">
                    <a:lnL>
                      <a:noFill/>
                    </a:lnL>
                    <a:lnR>
                      <a:noFill/>
                    </a:lnR>
                    <a:lnT>
                      <a:noFill/>
                    </a:lnT>
                    <a:lnB>
                      <a:noFill/>
                    </a:lnB>
                    <a:solidFill>
                      <a:srgbClr val="808080"/>
                    </a:solidFill>
                  </a:tcPr>
                </a:tc>
                <a:tc>
                  <a:txBody>
                    <a:bodyPr/>
                    <a:lstStyle/>
                    <a:p>
                      <a:pPr algn="r" rtl="0" fontAlgn="ctr"/>
                      <a:r>
                        <a:rPr lang="ca-ES" sz="1400" b="1" i="0" u="none" strike="noStrike" dirty="0">
                          <a:solidFill>
                            <a:srgbClr val="FFFFFF"/>
                          </a:solidFill>
                          <a:latin typeface="Arial"/>
                        </a:rPr>
                        <a:t> </a:t>
                      </a:r>
                    </a:p>
                  </a:txBody>
                  <a:tcPr marL="0" marR="0" marT="0" marB="0" anchor="ctr">
                    <a:lnL>
                      <a:noFill/>
                    </a:lnL>
                    <a:lnR>
                      <a:noFill/>
                    </a:lnR>
                    <a:lnT>
                      <a:noFill/>
                    </a:lnT>
                    <a:lnB>
                      <a:noFill/>
                    </a:lnB>
                    <a:solidFill>
                      <a:srgbClr val="808080"/>
                    </a:solidFill>
                  </a:tcPr>
                </a:tc>
              </a:tr>
            </a:tbl>
          </a:graphicData>
        </a:graphic>
      </p:graphicFrame>
      <p:graphicFrame>
        <p:nvGraphicFramePr>
          <p:cNvPr id="7" name="6 Tabla"/>
          <p:cNvGraphicFramePr>
            <a:graphicFrameLocks noGrp="1"/>
          </p:cNvGraphicFramePr>
          <p:nvPr/>
        </p:nvGraphicFramePr>
        <p:xfrm>
          <a:off x="198128" y="5969649"/>
          <a:ext cx="10153128" cy="960120"/>
        </p:xfrm>
        <a:graphic>
          <a:graphicData uri="http://schemas.openxmlformats.org/drawingml/2006/table">
            <a:tbl>
              <a:tblPr/>
              <a:tblGrid>
                <a:gridCol w="10153128"/>
              </a:tblGrid>
              <a:tr h="123196">
                <a:tc>
                  <a:txBody>
                    <a:bodyPr/>
                    <a:lstStyle/>
                    <a:p>
                      <a:pPr algn="l" rtl="0" fontAlgn="b"/>
                      <a:r>
                        <a:rPr lang="fr-FR" sz="900" b="0" i="0" u="none" strike="noStrike" baseline="30000" dirty="0">
                          <a:solidFill>
                            <a:srgbClr val="000000"/>
                          </a:solidFill>
                          <a:latin typeface="Arial"/>
                        </a:rPr>
                        <a:t>(1) </a:t>
                      </a:r>
                      <a:r>
                        <a:rPr lang="fr-FR" sz="900" b="0" i="0" u="none" strike="noStrike" dirty="0">
                          <a:solidFill>
                            <a:srgbClr val="000000"/>
                          </a:solidFill>
                          <a:latin typeface="Arial"/>
                        </a:rPr>
                        <a:t>S’</a:t>
                      </a:r>
                      <a:r>
                        <a:rPr lang="fr-FR" sz="900" b="0" i="0" u="none" strike="noStrike" dirty="0" err="1">
                          <a:solidFill>
                            <a:srgbClr val="000000"/>
                          </a:solidFill>
                          <a:latin typeface="Arial"/>
                        </a:rPr>
                        <a:t>entén</a:t>
                      </a:r>
                      <a:r>
                        <a:rPr lang="fr-FR" sz="900" b="0" i="0" u="none" strike="noStrike" dirty="0">
                          <a:solidFill>
                            <a:srgbClr val="000000"/>
                          </a:solidFill>
                          <a:latin typeface="Arial"/>
                        </a:rPr>
                        <a:t> per </a:t>
                      </a:r>
                      <a:r>
                        <a:rPr lang="fr-FR" sz="900" b="0" i="0" u="none" strike="noStrike" dirty="0" err="1">
                          <a:solidFill>
                            <a:srgbClr val="000000"/>
                          </a:solidFill>
                          <a:latin typeface="Arial"/>
                        </a:rPr>
                        <a:t>dotacions</a:t>
                      </a:r>
                      <a:r>
                        <a:rPr lang="fr-FR" sz="900" b="0" i="0" u="none" strike="noStrike" dirty="0">
                          <a:solidFill>
                            <a:srgbClr val="000000"/>
                          </a:solidFill>
                          <a:latin typeface="Arial"/>
                        </a:rPr>
                        <a:t> de </a:t>
                      </a:r>
                      <a:r>
                        <a:rPr lang="fr-FR" sz="900" b="0" i="0" u="none" strike="noStrike" dirty="0" err="1">
                          <a:solidFill>
                            <a:srgbClr val="000000"/>
                          </a:solidFill>
                          <a:latin typeface="Arial"/>
                        </a:rPr>
                        <a:t>personal</a:t>
                      </a:r>
                      <a:r>
                        <a:rPr lang="fr-FR" sz="900" b="0" i="0" u="none" strike="noStrike" dirty="0">
                          <a:solidFill>
                            <a:srgbClr val="000000"/>
                          </a:solidFill>
                          <a:latin typeface="Arial"/>
                        </a:rPr>
                        <a:t> les places </a:t>
                      </a:r>
                      <a:r>
                        <a:rPr lang="fr-FR" sz="900" b="0" i="0" u="none" strike="noStrike" dirty="0" err="1">
                          <a:solidFill>
                            <a:srgbClr val="000000"/>
                          </a:solidFill>
                          <a:latin typeface="Arial"/>
                        </a:rPr>
                        <a:t>pressupostades</a:t>
                      </a:r>
                      <a:r>
                        <a:rPr lang="fr-FR" sz="900" b="0" i="0" u="none" strike="noStrike" dirty="0">
                          <a:solidFill>
                            <a:srgbClr val="000000"/>
                          </a:solidFill>
                          <a:latin typeface="Arial"/>
                        </a:rPr>
                        <a:t> de l'</a:t>
                      </a:r>
                      <a:r>
                        <a:rPr lang="fr-FR" sz="900" b="0" i="0" u="none" strike="noStrike" dirty="0" err="1">
                          <a:solidFill>
                            <a:srgbClr val="000000"/>
                          </a:solidFill>
                          <a:latin typeface="Arial"/>
                        </a:rPr>
                        <a:t>Annex</a:t>
                      </a:r>
                      <a:r>
                        <a:rPr lang="fr-FR" sz="900" b="0" i="0" u="none" strike="noStrike" dirty="0">
                          <a:solidFill>
                            <a:srgbClr val="000000"/>
                          </a:solidFill>
                          <a:latin typeface="Arial"/>
                        </a:rPr>
                        <a:t> de </a:t>
                      </a:r>
                      <a:r>
                        <a:rPr lang="fr-FR" sz="900" b="0" i="0" u="none" strike="noStrike" dirty="0" err="1">
                          <a:solidFill>
                            <a:srgbClr val="000000"/>
                          </a:solidFill>
                          <a:latin typeface="Arial"/>
                        </a:rPr>
                        <a:t>Personal</a:t>
                      </a:r>
                      <a:r>
                        <a:rPr lang="fr-FR" sz="900" b="0" i="0" u="none" strike="noStrike" dirty="0">
                          <a:solidFill>
                            <a:srgbClr val="000000"/>
                          </a:solidFill>
                          <a:latin typeface="Arial"/>
                        </a:rPr>
                        <a:t>.</a:t>
                      </a:r>
                    </a:p>
                  </a:txBody>
                  <a:tcPr marL="0" marR="0" marT="0" marB="0" anchor="b">
                    <a:lnL>
                      <a:noFill/>
                    </a:lnL>
                    <a:lnR>
                      <a:noFill/>
                    </a:lnR>
                    <a:lnT>
                      <a:noFill/>
                    </a:lnT>
                    <a:lnB>
                      <a:noFill/>
                    </a:lnB>
                  </a:tcPr>
                </a:tc>
              </a:tr>
              <a:tr h="123196">
                <a:tc>
                  <a:txBody>
                    <a:bodyPr/>
                    <a:lstStyle/>
                    <a:p>
                      <a:pPr algn="l" fontAlgn="b"/>
                      <a:r>
                        <a:rPr lang="ca-ES" sz="900" b="0" i="0" u="none" strike="noStrike" baseline="30000">
                          <a:solidFill>
                            <a:srgbClr val="000000"/>
                          </a:solidFill>
                          <a:latin typeface="Arial"/>
                        </a:rPr>
                        <a:t>(2) </a:t>
                      </a:r>
                      <a:r>
                        <a:rPr lang="ca-ES" sz="900" b="0" i="0" u="none" strike="noStrike">
                          <a:solidFill>
                            <a:srgbClr val="000000"/>
                          </a:solidFill>
                          <a:latin typeface="Arial"/>
                        </a:rPr>
                        <a:t>Segons previsions 2013.</a:t>
                      </a:r>
                    </a:p>
                  </a:txBody>
                  <a:tcPr marL="0" marR="0" marT="0" marB="0" anchor="b">
                    <a:lnL>
                      <a:noFill/>
                    </a:lnL>
                    <a:lnR>
                      <a:noFill/>
                    </a:lnR>
                    <a:lnT>
                      <a:noFill/>
                    </a:lnT>
                    <a:lnB>
                      <a:noFill/>
                    </a:lnB>
                  </a:tcPr>
                </a:tc>
              </a:tr>
              <a:tr h="271031">
                <a:tc>
                  <a:txBody>
                    <a:bodyPr/>
                    <a:lstStyle/>
                    <a:p>
                      <a:pPr algn="l" fontAlgn="b"/>
                      <a:r>
                        <a:rPr lang="ca-ES" sz="900" b="0" i="0" u="none" strike="noStrike" baseline="30000" dirty="0">
                          <a:solidFill>
                            <a:srgbClr val="000000"/>
                          </a:solidFill>
                          <a:latin typeface="Arial"/>
                        </a:rPr>
                        <a:t>(3) </a:t>
                      </a:r>
                      <a:r>
                        <a:rPr lang="ca-ES" sz="900" b="0" i="0" u="none" strike="noStrike" dirty="0">
                          <a:solidFill>
                            <a:srgbClr val="000000"/>
                          </a:solidFill>
                          <a:latin typeface="Arial"/>
                        </a:rPr>
                        <a:t>El Sector Públic Administratiu comprèn les entitats autònomes administratives, el </a:t>
                      </a:r>
                      <a:r>
                        <a:rPr lang="ca-ES" sz="900" b="0" i="0" u="none" strike="noStrike" dirty="0" err="1">
                          <a:solidFill>
                            <a:srgbClr val="000000"/>
                          </a:solidFill>
                          <a:latin typeface="Arial"/>
                        </a:rPr>
                        <a:t>CatSalut</a:t>
                      </a:r>
                      <a:r>
                        <a:rPr lang="ca-ES" sz="900" b="0" i="0" u="none" strike="noStrike" dirty="0">
                          <a:solidFill>
                            <a:srgbClr val="000000"/>
                          </a:solidFill>
                          <a:latin typeface="Arial"/>
                        </a:rPr>
                        <a:t>, </a:t>
                      </a:r>
                      <a:r>
                        <a:rPr lang="ca-ES" sz="900" b="0" i="0" u="none" strike="noStrike" dirty="0" err="1">
                          <a:solidFill>
                            <a:srgbClr val="000000"/>
                          </a:solidFill>
                          <a:latin typeface="Arial"/>
                        </a:rPr>
                        <a:t>l'Institut</a:t>
                      </a:r>
                      <a:r>
                        <a:rPr lang="ca-ES" sz="900" b="0" i="0" u="none" strike="noStrike" dirty="0">
                          <a:solidFill>
                            <a:srgbClr val="000000"/>
                          </a:solidFill>
                          <a:latin typeface="Arial"/>
                        </a:rPr>
                        <a:t> Català de la Salut i </a:t>
                      </a:r>
                      <a:r>
                        <a:rPr lang="ca-ES" sz="900" b="0" i="0" u="none" strike="noStrike" dirty="0" err="1">
                          <a:solidFill>
                            <a:srgbClr val="000000"/>
                          </a:solidFill>
                          <a:latin typeface="Arial"/>
                        </a:rPr>
                        <a:t>l'Institut</a:t>
                      </a:r>
                      <a:r>
                        <a:rPr lang="ca-ES" sz="900" b="0" i="0" u="none" strike="noStrike" dirty="0">
                          <a:solidFill>
                            <a:srgbClr val="000000"/>
                          </a:solidFill>
                          <a:latin typeface="Arial"/>
                        </a:rPr>
                        <a:t> Català d'Assistència i Serveis Socials. En aquest cas, també s'hi han inclòs les entitats autònomes comercials i financeres.</a:t>
                      </a:r>
                    </a:p>
                  </a:txBody>
                  <a:tcPr marL="0" marR="0" marT="0" marB="0" anchor="b">
                    <a:lnL>
                      <a:noFill/>
                    </a:lnL>
                    <a:lnR>
                      <a:noFill/>
                    </a:lnR>
                    <a:lnT>
                      <a:noFill/>
                    </a:lnT>
                    <a:lnB>
                      <a:noFill/>
                    </a:lnB>
                  </a:tcPr>
                </a:tc>
              </a:tr>
              <a:tr h="332629">
                <a:tc>
                  <a:txBody>
                    <a:bodyPr/>
                    <a:lstStyle/>
                    <a:p>
                      <a:pPr algn="l" fontAlgn="b"/>
                      <a:r>
                        <a:rPr lang="ca-ES" sz="900" b="0" i="0" u="none" strike="noStrike" baseline="30000" dirty="0">
                          <a:solidFill>
                            <a:srgbClr val="000000"/>
                          </a:solidFill>
                          <a:latin typeface="Arial"/>
                        </a:rPr>
                        <a:t>(4) </a:t>
                      </a:r>
                      <a:r>
                        <a:rPr lang="ca-ES" sz="900" b="0" i="0" u="none" strike="noStrike" dirty="0">
                          <a:solidFill>
                            <a:srgbClr val="000000"/>
                          </a:solidFill>
                          <a:latin typeface="Arial"/>
                        </a:rPr>
                        <a:t>La reducció respecte de les dotacions dels pressupostos per al 2011 és de -8.328  places que representa una reducció del -3,6%, degut a </a:t>
                      </a:r>
                      <a:r>
                        <a:rPr lang="ca-ES" sz="900" b="0" i="0" u="none" strike="noStrike" dirty="0" err="1">
                          <a:solidFill>
                            <a:srgbClr val="000000"/>
                          </a:solidFill>
                          <a:latin typeface="Arial"/>
                        </a:rPr>
                        <a:t>l'increment</a:t>
                      </a:r>
                      <a:r>
                        <a:rPr lang="ca-ES" sz="900" b="0" i="0" u="none" strike="noStrike" dirty="0">
                          <a:solidFill>
                            <a:srgbClr val="000000"/>
                          </a:solidFill>
                          <a:latin typeface="Arial"/>
                        </a:rPr>
                        <a:t> de les dotacions dels pressupostos 2011 respecte del 2010 per la incorporació de diverses entitats. Les més significatives són el Consorci Mar Parc de Salut de Barcelona amb 3.374 places i la Fundació Hospital Universitari Vall </a:t>
                      </a:r>
                      <a:r>
                        <a:rPr lang="ca-ES" sz="900" b="0" i="0" u="none" strike="noStrike" dirty="0" err="1">
                          <a:solidFill>
                            <a:srgbClr val="000000"/>
                          </a:solidFill>
                          <a:latin typeface="Arial"/>
                        </a:rPr>
                        <a:t>d'Hebron-Institut</a:t>
                      </a:r>
                      <a:r>
                        <a:rPr lang="ca-ES" sz="900" b="0" i="0" u="none" strike="noStrike" dirty="0">
                          <a:solidFill>
                            <a:srgbClr val="000000"/>
                          </a:solidFill>
                          <a:latin typeface="Arial"/>
                        </a:rPr>
                        <a:t> de Recerca (533 places). D'altra banda, les dotacions de mossos d'esquadra es van incrementar en l'exercici 2011 en 600 places.</a:t>
                      </a: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8"/>
          <p:cNvSpPr>
            <a:spLocks noChangeArrowheads="1"/>
          </p:cNvSpPr>
          <p:nvPr/>
        </p:nvSpPr>
        <p:spPr bwMode="auto">
          <a:xfrm>
            <a:off x="-17896" y="3203575"/>
            <a:ext cx="10711296" cy="1296988"/>
          </a:xfrm>
          <a:prstGeom prst="rect">
            <a:avLst/>
          </a:prstGeom>
          <a:solidFill>
            <a:srgbClr val="FA6E00"/>
          </a:solidFill>
          <a:ln w="9525">
            <a:noFill/>
            <a:miter lim="800000"/>
            <a:headEnd/>
            <a:tailEnd/>
          </a:ln>
        </p:spPr>
        <p:txBody>
          <a:bodyPr wrap="none" lIns="87272" tIns="43637" rIns="87272" bIns="43637" anchor="ctr"/>
          <a:lstStyle/>
          <a:p>
            <a:pPr algn="ctr" defTabSz="873125"/>
            <a:endParaRPr lang="ca-ES" sz="2800" u="sng"/>
          </a:p>
        </p:txBody>
      </p:sp>
      <p:sp>
        <p:nvSpPr>
          <p:cNvPr id="83970" name="Rectangle 9"/>
          <p:cNvSpPr>
            <a:spLocks noChangeArrowheads="1"/>
          </p:cNvSpPr>
          <p:nvPr/>
        </p:nvSpPr>
        <p:spPr bwMode="auto">
          <a:xfrm>
            <a:off x="0" y="3563938"/>
            <a:ext cx="10693400" cy="504825"/>
          </a:xfrm>
          <a:prstGeom prst="rect">
            <a:avLst/>
          </a:prstGeom>
          <a:noFill/>
          <a:ln w="9525">
            <a:noFill/>
            <a:miter lim="800000"/>
            <a:headEnd/>
            <a:tailEnd/>
          </a:ln>
        </p:spPr>
        <p:txBody>
          <a:bodyPr lIns="87272" tIns="43637" rIns="87272" bIns="43637" anchor="ctr"/>
          <a:lstStyle/>
          <a:p>
            <a:pPr algn="ctr" defTabSz="1042988"/>
            <a:r>
              <a:rPr lang="ca-ES" sz="3000" b="1" dirty="0" smtClean="0">
                <a:solidFill>
                  <a:schemeClr val="bg1"/>
                </a:solidFill>
              </a:rPr>
              <a:t>Annex 2</a:t>
            </a:r>
          </a:p>
          <a:p>
            <a:pPr algn="ctr" defTabSz="1042988"/>
            <a:r>
              <a:rPr lang="ca-ES" sz="3000" b="1" dirty="0" smtClean="0">
                <a:solidFill>
                  <a:schemeClr val="bg1"/>
                </a:solidFill>
              </a:rPr>
              <a:t>Anàlisi </a:t>
            </a:r>
            <a:r>
              <a:rPr lang="ca-ES" sz="3000" b="1" dirty="0">
                <a:solidFill>
                  <a:schemeClr val="bg1"/>
                </a:solidFill>
              </a:rPr>
              <a:t>de les </a:t>
            </a:r>
            <a:r>
              <a:rPr lang="ca-ES" sz="3000" b="1" dirty="0" smtClean="0">
                <a:solidFill>
                  <a:schemeClr val="bg1"/>
                </a:solidFill>
              </a:rPr>
              <a:t>polítiques de despesa</a:t>
            </a:r>
            <a:endParaRPr lang="ca-ES" sz="3000" b="1" dirty="0">
              <a:solidFill>
                <a:schemeClr val="bg1"/>
              </a:solidFill>
            </a:endParaRPr>
          </a:p>
        </p:txBody>
      </p:sp>
      <p:sp>
        <p:nvSpPr>
          <p:cNvPr id="83971"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sp>
        <p:nvSpPr>
          <p:cNvPr id="5" name="Rectangle 3"/>
          <p:cNvSpPr>
            <a:spLocks noChangeArrowheads="1"/>
          </p:cNvSpPr>
          <p:nvPr/>
        </p:nvSpPr>
        <p:spPr bwMode="auto">
          <a:xfrm>
            <a:off x="109184" y="5796855"/>
            <a:ext cx="10351256" cy="646236"/>
          </a:xfrm>
          <a:prstGeom prst="rect">
            <a:avLst/>
          </a:prstGeom>
          <a:noFill/>
          <a:ln w="9525">
            <a:noFill/>
            <a:miter lim="800000"/>
            <a:headEnd/>
            <a:tailEnd/>
          </a:ln>
        </p:spPr>
        <p:txBody>
          <a:bodyPr lIns="87272" tIns="43637" rIns="87272" bIns="43637" anchor="ctr"/>
          <a:lstStyle/>
          <a:p>
            <a:pPr defTabSz="1042988"/>
            <a:r>
              <a:rPr lang="ca-ES" sz="1200" b="1" dirty="0" smtClean="0">
                <a:solidFill>
                  <a:schemeClr val="tx2"/>
                </a:solidFill>
              </a:rPr>
              <a:t>Les dades d’aquest apartat fan referència al total de la despesa dels capítols 1 a 8 del sector públic de la Generalitat que inclou, també, la finançada amb els ingressos propis de les entitats que l’integren i amb els ingressos finalistes procedents d’altres administracions.</a:t>
            </a:r>
          </a:p>
          <a:p>
            <a:pPr defTabSz="1042988"/>
            <a:endParaRPr lang="ca-ES" sz="1200" b="1" dirty="0" smtClean="0">
              <a:solidFill>
                <a:schemeClr val="tx2"/>
              </a:solidFill>
            </a:endParaRPr>
          </a:p>
          <a:p>
            <a:pPr defTabSz="1042988"/>
            <a:r>
              <a:rPr lang="ca-ES" sz="1200" b="1" dirty="0" smtClean="0">
                <a:solidFill>
                  <a:schemeClr val="tx2"/>
                </a:solidFill>
              </a:rPr>
              <a:t>Els indicadors de referència són la previsió per al 2014, llevat que s’indiqui una altra cosa. </a:t>
            </a:r>
            <a:endParaRPr lang="ca-ES" sz="1200" b="1" dirty="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ctr" anchorCtr="0" compatLnSpc="1">
            <a:prstTxWarp prst="textNoShape">
              <a:avLst/>
            </a:prstTxWarp>
          </a:bodyPr>
          <a:lstStyle/>
          <a:p>
            <a:pPr lvl="0" fontAlgn="auto">
              <a:spcBef>
                <a:spcPts val="0"/>
              </a:spcBef>
              <a:spcAft>
                <a:spcPts val="0"/>
              </a:spcAft>
              <a:defRPr/>
            </a:pPr>
            <a:r>
              <a:rPr lang="ca-ES" sz="2000" b="1" dirty="0" smtClean="0">
                <a:cs typeface="Arial" charset="0"/>
              </a:rPr>
              <a:t>8.276,8 M€</a:t>
            </a: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2" y="4572720"/>
          <a:ext cx="7793070" cy="2390160"/>
        </p:xfrm>
        <a:graphic>
          <a:graphicData uri="http://schemas.openxmlformats.org/drawingml/2006/table">
            <a:tbl>
              <a:tblPr firstRow="1" bandRow="1">
                <a:tableStyleId>{5C22544A-7EE6-4342-B048-85BDC9FD1C3A}</a:tableStyleId>
              </a:tblPr>
              <a:tblGrid>
                <a:gridCol w="204736"/>
                <a:gridCol w="7588334"/>
              </a:tblGrid>
              <a:tr h="144948">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endParaRPr lang="ca-ES" sz="800" b="0" i="0" u="none" strike="noStrike" noProof="0" dirty="0">
                        <a:solidFill>
                          <a:srgbClr val="000000"/>
                        </a:solidFill>
                        <a:latin typeface="+mn-lt"/>
                      </a:endParaRPr>
                    </a:p>
                  </a:txBody>
                  <a:tcPr marL="0" marR="36000" marT="0" marB="0" anchor="ctr">
                    <a:solidFill>
                      <a:schemeClr val="bg1"/>
                    </a:solidFill>
                  </a:tcPr>
                </a:tc>
              </a:tr>
              <a:tr h="353725">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r>
                        <a:rPr lang="ca-ES" sz="900" b="0" i="0" u="none" strike="noStrike" noProof="0" dirty="0" smtClean="0">
                          <a:solidFill>
                            <a:srgbClr val="000000"/>
                          </a:solidFill>
                          <a:latin typeface="+mn-lt"/>
                        </a:rPr>
                        <a:t>Continuar avançant per desplegar un model sanitari propi, de cobertura universal, d'acord amb el Pla de salut 2011-2015 per aconseguir millors resultats en salut i qualitat de vida de la població amb la participació de tots els agents del sistema.</a:t>
                      </a:r>
                    </a:p>
                    <a:p>
                      <a:pPr algn="just" fontAlgn="ctr"/>
                      <a:endParaRPr lang="ca-ES" sz="600" b="0" i="0" u="none" strike="noStrike" noProof="0" dirty="0">
                        <a:solidFill>
                          <a:srgbClr val="000000"/>
                        </a:solidFill>
                        <a:latin typeface="+mn-lt"/>
                      </a:endParaRPr>
                    </a:p>
                  </a:txBody>
                  <a:tcPr marL="0" marR="36000" marT="0" marB="0" anchor="ctr">
                    <a:solidFill>
                      <a:schemeClr val="bg1"/>
                    </a:solidFill>
                  </a:tcPr>
                </a:tc>
              </a:tr>
              <a:tr h="1812842">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r>
                        <a:rPr lang="ca-ES" sz="900" b="0" i="0" u="none" strike="noStrike" noProof="0" dirty="0" smtClean="0">
                          <a:solidFill>
                            <a:srgbClr val="000000"/>
                          </a:solidFill>
                          <a:latin typeface="+mn-lt"/>
                        </a:rPr>
                        <a:t>Millorar la capacitat resolutiva de l’atenció primària per resoldre els problemes de salut: reordenar la cartera de serveis, potenciar la proximitat als pacients i protegir els grups amb risc.</a:t>
                      </a:r>
                    </a:p>
                    <a:p>
                      <a:pPr algn="just" fontAlgn="ctr"/>
                      <a:endParaRPr lang="ca-ES" sz="600" b="0" i="0" u="none" strike="noStrike" noProof="0" dirty="0" smtClean="0">
                        <a:solidFill>
                          <a:srgbClr val="000000"/>
                        </a:solidFill>
                        <a:latin typeface="+mn-lt"/>
                      </a:endParaRPr>
                    </a:p>
                    <a:p>
                      <a:pPr algn="just" fontAlgn="ctr"/>
                      <a:r>
                        <a:rPr lang="ca-ES" sz="900" b="0" i="0" u="none" strike="noStrike" noProof="0" dirty="0" smtClean="0">
                          <a:solidFill>
                            <a:srgbClr val="000000"/>
                          </a:solidFill>
                          <a:latin typeface="+mn-lt"/>
                        </a:rPr>
                        <a:t>Estendre a tot el SISCAT els acords entre atenció primària i especialitzada i avançar per disposar del marc normatiu que permeti implantar un nou model de sistema de pagament per a la contractació</a:t>
                      </a:r>
                      <a:r>
                        <a:rPr lang="ca-ES" sz="900" b="0" i="0" u="none" strike="noStrike" baseline="0" noProof="0" dirty="0" smtClean="0">
                          <a:solidFill>
                            <a:srgbClr val="000000"/>
                          </a:solidFill>
                          <a:latin typeface="+mn-lt"/>
                        </a:rPr>
                        <a:t> de serveis que</a:t>
                      </a:r>
                      <a:r>
                        <a:rPr lang="ca-ES" sz="900" b="0" i="0" u="none" strike="noStrike" noProof="0" dirty="0" smtClean="0">
                          <a:solidFill>
                            <a:srgbClr val="000000"/>
                          </a:solidFill>
                          <a:latin typeface="+mn-lt"/>
                        </a:rPr>
                        <a:t>, conjuntament amb </a:t>
                      </a:r>
                      <a:r>
                        <a:rPr lang="ca-ES" sz="900" b="0" i="0" u="none" strike="noStrike" noProof="0" dirty="0" smtClean="0">
                          <a:solidFill>
                            <a:schemeClr val="tx1"/>
                          </a:solidFill>
                          <a:latin typeface="+mn-lt"/>
                        </a:rPr>
                        <a:t>el procés de reordenacions assistencials en el territori, han </a:t>
                      </a:r>
                      <a:r>
                        <a:rPr lang="ca-ES" sz="900" b="0" i="0" u="none" strike="noStrike" noProof="0" dirty="0" smtClean="0">
                          <a:solidFill>
                            <a:srgbClr val="000000"/>
                          </a:solidFill>
                          <a:latin typeface="+mn-lt"/>
                        </a:rPr>
                        <a:t>de permetre millorar l’enfocament a resultats, la integració de nivells assistencials i estimular l'eficiència global del sistema.</a:t>
                      </a:r>
                    </a:p>
                    <a:p>
                      <a:pPr algn="just" fontAlgn="ctr"/>
                      <a:endParaRPr lang="es-ES" sz="600" b="0" i="0" u="none" strike="noStrike" noProof="0" dirty="0" smtClean="0">
                        <a:solidFill>
                          <a:srgbClr val="000000"/>
                        </a:solidFill>
                        <a:latin typeface="+mn-lt"/>
                      </a:endParaRPr>
                    </a:p>
                    <a:p>
                      <a:pPr algn="just" fontAlgn="ctr"/>
                      <a:r>
                        <a:rPr lang="ca-ES" sz="900" b="0" i="0" u="none" strike="noStrike" noProof="0" dirty="0" smtClean="0">
                          <a:solidFill>
                            <a:srgbClr val="000000"/>
                          </a:solidFill>
                          <a:latin typeface="+mn-lt"/>
                        </a:rPr>
                        <a:t>Potenciar els canals d’atenció a l’usuari i avançar cap a la implantació efectiva del model únic d'història clínica compartida, de la recepta electrònica i de la carpeta de salut del ciutadà. </a:t>
                      </a:r>
                    </a:p>
                    <a:p>
                      <a:pPr algn="just" fontAlgn="ctr"/>
                      <a:endParaRPr lang="ca-ES" sz="600" b="0" i="0" u="none" strike="noStrike" noProof="0" dirty="0" smtClean="0">
                        <a:solidFill>
                          <a:srgbClr val="000000"/>
                        </a:solidFill>
                        <a:latin typeface="+mn-lt"/>
                      </a:endParaRPr>
                    </a:p>
                    <a:p>
                      <a:pPr marL="0" marR="0" indent="0" algn="just" defTabSz="914400" rtl="0" eaLnBrk="1" fontAlgn="ctr" latinLnBrk="0" hangingPunct="1">
                        <a:lnSpc>
                          <a:spcPct val="100000"/>
                        </a:lnSpc>
                        <a:spcBef>
                          <a:spcPts val="0"/>
                        </a:spcBef>
                        <a:spcAft>
                          <a:spcPts val="0"/>
                        </a:spcAft>
                        <a:buClrTx/>
                        <a:buSzTx/>
                        <a:buFontTx/>
                        <a:buNone/>
                        <a:tabLst/>
                        <a:defRPr/>
                      </a:pPr>
                      <a:r>
                        <a:rPr lang="ca-ES" sz="900" b="0" i="0" u="none" strike="noStrike" noProof="0" dirty="0" smtClean="0">
                          <a:solidFill>
                            <a:srgbClr val="000000"/>
                          </a:solidFill>
                          <a:latin typeface="+mn-lt"/>
                        </a:rPr>
                        <a:t>Implicar proveïdors, centres i professionals en les actuacions de prevenció i promoció de la salut i en el bon ús dels recursos del sistema. </a:t>
                      </a:r>
                    </a:p>
                    <a:p>
                      <a:pPr algn="just" fontAlgn="ctr"/>
                      <a:endParaRPr lang="es-ES" sz="600" b="0" i="0" u="none" strike="noStrike" noProof="0" dirty="0" smtClean="0">
                        <a:solidFill>
                          <a:srgbClr val="000000"/>
                        </a:solidFill>
                        <a:latin typeface="+mn-lt"/>
                      </a:endParaRPr>
                    </a:p>
                    <a:p>
                      <a:pPr algn="just" fontAlgn="ctr"/>
                      <a:r>
                        <a:rPr lang="ca-ES" sz="900" b="0" i="0" u="none" strike="noStrike" noProof="0" dirty="0" smtClean="0">
                          <a:solidFill>
                            <a:srgbClr val="000000"/>
                          </a:solidFill>
                          <a:latin typeface="+mn-lt"/>
                        </a:rPr>
                        <a:t>Implementar mesures per garantir una política farmacèutica i del medicament integrada amb la resta del sistema sanitari i sectors productius, que fomenti l'ús racional, segur i adequat dels medicaments i els productes sanitaris i que promogui alhora una gestió eficient .</a:t>
                      </a:r>
                    </a:p>
                    <a:p>
                      <a:pPr algn="just" fontAlgn="ctr"/>
                      <a:endParaRPr lang="ca-ES" sz="900" b="0" i="0" u="none" strike="noStrike" noProof="0" dirty="0">
                        <a:solidFill>
                          <a:srgbClr val="000000"/>
                        </a:solidFill>
                        <a:latin typeface="+mn-lt"/>
                      </a:endParaRPr>
                    </a:p>
                  </a:txBody>
                  <a:tcPr marL="0" marR="36000" marT="0" marB="0" anchor="ctr">
                    <a:solidFill>
                      <a:schemeClr val="bg1"/>
                    </a:solidFill>
                  </a:tcPr>
                </a:tc>
              </a:tr>
            </a:tbl>
          </a:graphicData>
        </a:graphic>
      </p:graphicFrame>
      <p:graphicFrame>
        <p:nvGraphicFramePr>
          <p:cNvPr id="12" name="Taula 11"/>
          <p:cNvGraphicFramePr>
            <a:graphicFrameLocks noGrp="1"/>
          </p:cNvGraphicFramePr>
          <p:nvPr/>
        </p:nvGraphicFramePr>
        <p:xfrm>
          <a:off x="2840390" y="1978858"/>
          <a:ext cx="5004556" cy="1981793"/>
        </p:xfrm>
        <a:graphic>
          <a:graphicData uri="http://schemas.openxmlformats.org/drawingml/2006/table">
            <a:tbl>
              <a:tblPr firstRow="1" bandRow="1">
                <a:tableStyleId>{5C22544A-7EE6-4342-B048-85BDC9FD1C3A}</a:tableStyleId>
              </a:tblPr>
              <a:tblGrid>
                <a:gridCol w="356048"/>
                <a:gridCol w="4439665"/>
                <a:gridCol w="208843"/>
              </a:tblGrid>
              <a:tr h="1265308">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200" b="0" noProof="0" dirty="0" smtClean="0">
                          <a:solidFill>
                            <a:schemeClr val="tx1"/>
                          </a:solidFill>
                        </a:rPr>
                        <a:t>Definició i implantació del Pla de Salut de Catalunya 2011-2015, com a eix vertebrador de la reforma del sistema sanitari català basat en l'abordatge integral de la cronicitat, la millora de la resolució i accessibilitat als serveis sanitaris i l'ordenació de l'alta complexitat.</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716485">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Model de salut pública que reforci la protecció i la promoció de la salut, la prevenció de la malaltia i la seguretat alimentària </a:t>
                      </a:r>
                      <a:endParaRPr lang="ca-ES" sz="12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13" name="Taula 12"/>
          <p:cNvGraphicFramePr>
            <a:graphicFrameLocks noGrp="1"/>
          </p:cNvGraphicFramePr>
          <p:nvPr/>
        </p:nvGraphicFramePr>
        <p:xfrm>
          <a:off x="0" y="1188208"/>
          <a:ext cx="10693400" cy="428880"/>
        </p:xfrm>
        <a:graphic>
          <a:graphicData uri="http://schemas.openxmlformats.org/drawingml/2006/table">
            <a:tbl>
              <a:tblPr/>
              <a:tblGrid>
                <a:gridCol w="258112"/>
                <a:gridCol w="6384732"/>
                <a:gridCol w="4050556"/>
              </a:tblGrid>
              <a:tr h="0">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es-ES" sz="2200" b="1" i="0" u="none" strike="noStrike" cap="none" normalizeH="0" baseline="0" noProof="0" dirty="0" err="1" smtClean="0">
                          <a:ln>
                            <a:noFill/>
                          </a:ln>
                          <a:solidFill>
                            <a:schemeClr val="bg1"/>
                          </a:solidFill>
                          <a:effectLst/>
                          <a:latin typeface="Arial" charset="0"/>
                          <a:cs typeface="Arial" charset="0"/>
                        </a:rPr>
                        <a:t>Salut</a:t>
                      </a:r>
                      <a:endParaRPr kumimoji="0" lang="ca-ES" sz="2200" b="1" i="0" u="none" strike="noStrike" cap="none" normalizeH="0" baseline="0" noProof="0" dirty="0" smtClean="0">
                        <a:ln>
                          <a:noFill/>
                        </a:ln>
                        <a:solidFill>
                          <a:schemeClr val="bg1"/>
                        </a:solidFill>
                        <a:effectLst/>
                        <a:latin typeface="Arial" charset="0"/>
                        <a:cs typeface="Arial" charset="0"/>
                      </a:endParaRP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17800" y="2160451"/>
          <a:ext cx="2775600" cy="4269084"/>
        </p:xfrm>
        <a:graphic>
          <a:graphicData uri="http://schemas.openxmlformats.org/drawingml/2006/table">
            <a:tbl>
              <a:tblPr firstRow="1" bandRow="1">
                <a:tableStyleId>{5C22544A-7EE6-4342-B048-85BDC9FD1C3A}</a:tableStyleId>
              </a:tblPr>
              <a:tblGrid>
                <a:gridCol w="666000"/>
                <a:gridCol w="2109600"/>
              </a:tblGrid>
              <a:tr h="470579">
                <a:tc>
                  <a:txBody>
                    <a:bodyPr/>
                    <a:lstStyle/>
                    <a:p>
                      <a:pPr algn="r" fontAlgn="ctr"/>
                      <a:r>
                        <a:rPr lang="es-ES" sz="1100" b="0" i="0" u="none" strike="noStrike" noProof="0" dirty="0" smtClean="0">
                          <a:solidFill>
                            <a:srgbClr val="000000"/>
                          </a:solidFill>
                          <a:latin typeface="+mn-lt"/>
                        </a:rPr>
                        <a:t>425</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lang="ca-ES" sz="1100" b="0" dirty="0" smtClean="0">
                          <a:solidFill>
                            <a:schemeClr val="tx1"/>
                          </a:solidFill>
                          <a:cs typeface="Arial" charset="0"/>
                        </a:rPr>
                        <a:t>Centres d’atenció primària</a:t>
                      </a:r>
                      <a:endParaRPr kumimoji="0" lang="ca-ES" sz="1100" b="0" i="0" u="none" strike="noStrike" cap="none" normalizeH="0" baseline="0" noProof="0" dirty="0" smtClean="0">
                        <a:ln>
                          <a:noFill/>
                        </a:ln>
                        <a:solidFill>
                          <a:schemeClr val="tx1"/>
                        </a:solidFill>
                        <a:effectLst/>
                        <a:latin typeface="+mn-lt"/>
                        <a:cs typeface="Arial"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470579">
                <a:tc>
                  <a:txBody>
                    <a:bodyPr/>
                    <a:lstStyle/>
                    <a:p>
                      <a:pPr algn="r" fontAlgn="ctr"/>
                      <a:r>
                        <a:rPr lang="es-ES" sz="1100" b="0" i="0" u="none" strike="noStrike" noProof="0" dirty="0" smtClean="0">
                          <a:solidFill>
                            <a:srgbClr val="000000"/>
                          </a:solidFill>
                          <a:latin typeface="+mn-lt"/>
                        </a:rPr>
                        <a:t>369</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kumimoji="0" lang="ca-ES" sz="1100" b="0" i="0" u="none" strike="noStrike" cap="none" normalizeH="0" baseline="0" noProof="0" dirty="0" smtClean="0">
                          <a:ln>
                            <a:noFill/>
                          </a:ln>
                          <a:solidFill>
                            <a:schemeClr val="tx1"/>
                          </a:solidFill>
                          <a:effectLst/>
                          <a:latin typeface="+mn-lt"/>
                          <a:cs typeface="Arial" charset="0"/>
                        </a:rPr>
                        <a:t>Nombre d'equips d'atenció primària</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470579">
                <a:tc>
                  <a:txBody>
                    <a:bodyPr/>
                    <a:lstStyle/>
                    <a:p>
                      <a:pPr algn="r" fontAlgn="ctr"/>
                      <a:r>
                        <a:rPr lang="es-ES" sz="1100" b="0" i="0" u="none" strike="noStrike" noProof="0" dirty="0" smtClean="0">
                          <a:solidFill>
                            <a:srgbClr val="000000"/>
                          </a:solidFill>
                          <a:latin typeface="+mn-lt"/>
                        </a:rPr>
                        <a:t>827</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dirty="0" smtClean="0">
                          <a:solidFill>
                            <a:schemeClr val="tx1"/>
                          </a:solidFill>
                          <a:latin typeface="+mn-lt"/>
                        </a:rPr>
                        <a:t>Consultoris locals</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81870">
                <a:tc>
                  <a:txBody>
                    <a:bodyPr/>
                    <a:lstStyle/>
                    <a:p>
                      <a:pPr algn="r" fontAlgn="ctr"/>
                      <a:r>
                        <a:rPr lang="es-ES" sz="1100" b="0" i="0" u="none" strike="noStrike" noProof="0" dirty="0" smtClean="0">
                          <a:solidFill>
                            <a:srgbClr val="000000"/>
                          </a:solidFill>
                          <a:latin typeface="+mn-lt"/>
                        </a:rPr>
                        <a:t>69</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dirty="0" smtClean="0">
                          <a:solidFill>
                            <a:schemeClr val="tx1"/>
                          </a:solidFill>
                          <a:latin typeface="+mn-lt"/>
                        </a:rPr>
                        <a:t>Hospitals de la XHUP</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70579">
                <a:tc>
                  <a:txBody>
                    <a:bodyPr/>
                    <a:lstStyle/>
                    <a:p>
                      <a:pPr algn="r" fontAlgn="ctr"/>
                      <a:r>
                        <a:rPr lang="es-ES" sz="1100" b="0" i="0" u="none" strike="noStrike" noProof="0" dirty="0" smtClean="0">
                          <a:solidFill>
                            <a:srgbClr val="000000"/>
                          </a:solidFill>
                          <a:latin typeface="+mn-lt"/>
                        </a:rPr>
                        <a:t>40</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dirty="0" smtClean="0">
                          <a:solidFill>
                            <a:schemeClr val="tx1"/>
                          </a:solidFill>
                          <a:latin typeface="+mn-lt"/>
                        </a:rPr>
                        <a:t>Centres amb hospitalització psiquiàtrica</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70579">
                <a:tc>
                  <a:txBody>
                    <a:bodyPr/>
                    <a:lstStyle/>
                    <a:p>
                      <a:pPr algn="r" fontAlgn="ctr"/>
                      <a:r>
                        <a:rPr lang="es-ES" sz="1100" b="0" i="0" u="none" strike="noStrike" noProof="0" dirty="0" smtClean="0">
                          <a:solidFill>
                            <a:srgbClr val="000000"/>
                          </a:solidFill>
                          <a:latin typeface="+mn-lt"/>
                        </a:rPr>
                        <a:t>93</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dirty="0" smtClean="0">
                          <a:solidFill>
                            <a:schemeClr val="tx1"/>
                          </a:solidFill>
                          <a:latin typeface="+mn-lt"/>
                        </a:rPr>
                        <a:t>Centres </a:t>
                      </a:r>
                      <a:r>
                        <a:rPr lang="ca-ES" sz="1100" b="0" noProof="0" dirty="0" err="1" smtClean="0">
                          <a:solidFill>
                            <a:schemeClr val="tx1"/>
                          </a:solidFill>
                          <a:latin typeface="+mn-lt"/>
                        </a:rPr>
                        <a:t>sociosanitaris</a:t>
                      </a:r>
                      <a:r>
                        <a:rPr lang="ca-ES" sz="1100" b="0" noProof="0" dirty="0" smtClean="0">
                          <a:solidFill>
                            <a:schemeClr val="tx1"/>
                          </a:solidFill>
                          <a:latin typeface="+mn-lt"/>
                        </a:rPr>
                        <a:t> amb internament</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81870">
                <a:tc>
                  <a:txBody>
                    <a:bodyPr/>
                    <a:lstStyle/>
                    <a:p>
                      <a:pPr algn="r" fontAlgn="ctr"/>
                      <a:r>
                        <a:rPr lang="es-ES" sz="1100" b="0" i="0" u="none" strike="noStrike" noProof="0" dirty="0" smtClean="0">
                          <a:solidFill>
                            <a:srgbClr val="000000"/>
                          </a:solidFill>
                          <a:latin typeface="+mn-lt"/>
                        </a:rPr>
                        <a:t>2.037</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pt-BR" sz="1100" b="0" noProof="0" dirty="0" err="1" smtClean="0">
                          <a:solidFill>
                            <a:schemeClr val="tx1"/>
                          </a:solidFill>
                          <a:latin typeface="+mn-lt"/>
                        </a:rPr>
                        <a:t>Places</a:t>
                      </a:r>
                      <a:r>
                        <a:rPr lang="pt-BR" sz="1100" b="0" noProof="0" dirty="0" smtClean="0">
                          <a:solidFill>
                            <a:schemeClr val="tx1"/>
                          </a:solidFill>
                          <a:latin typeface="+mn-lt"/>
                        </a:rPr>
                        <a:t> </a:t>
                      </a:r>
                      <a:r>
                        <a:rPr lang="pt-BR" sz="1100" b="0" noProof="0" dirty="0" err="1" smtClean="0">
                          <a:solidFill>
                            <a:schemeClr val="tx1"/>
                          </a:solidFill>
                          <a:latin typeface="+mn-lt"/>
                        </a:rPr>
                        <a:t>d’hospital</a:t>
                      </a:r>
                      <a:r>
                        <a:rPr lang="pt-BR" sz="1100" b="0" noProof="0" dirty="0" smtClean="0">
                          <a:solidFill>
                            <a:schemeClr val="tx1"/>
                          </a:solidFill>
                          <a:latin typeface="+mn-lt"/>
                        </a:rPr>
                        <a:t> de dia </a:t>
                      </a:r>
                      <a:r>
                        <a:rPr lang="pt-BR" sz="1100" b="0" noProof="0" dirty="0" err="1" smtClean="0">
                          <a:solidFill>
                            <a:schemeClr val="tx1"/>
                          </a:solidFill>
                          <a:latin typeface="+mn-lt"/>
                        </a:rPr>
                        <a:t>sociosanitaris</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81870">
                <a:tc>
                  <a:txBody>
                    <a:bodyPr/>
                    <a:lstStyle/>
                    <a:p>
                      <a:pPr algn="r" fontAlgn="ctr"/>
                      <a:r>
                        <a:rPr lang="es-ES" sz="1100" b="0" i="0" u="none" strike="noStrike" noProof="0" dirty="0" smtClean="0">
                          <a:solidFill>
                            <a:srgbClr val="000000"/>
                          </a:solidFill>
                          <a:latin typeface="+mn-lt"/>
                        </a:rPr>
                        <a:t>1.055</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dirty="0" smtClean="0">
                          <a:solidFill>
                            <a:schemeClr val="tx1"/>
                          </a:solidFill>
                          <a:latin typeface="+mn-lt"/>
                        </a:rPr>
                        <a:t>Places d’hospital de dia de salut mental</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70579">
                <a:tc>
                  <a:txBody>
                    <a:bodyPr/>
                    <a:lstStyle/>
                    <a:p>
                      <a:pPr algn="r" fontAlgn="ctr"/>
                      <a:r>
                        <a:rPr lang="es-ES" sz="1100" b="0" i="0" u="none" strike="noStrike" noProof="0" dirty="0" smtClean="0">
                          <a:solidFill>
                            <a:srgbClr val="000000"/>
                          </a:solidFill>
                          <a:latin typeface="+mn-lt"/>
                        </a:rPr>
                        <a:t>922</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100" b="0" noProof="0" dirty="0" err="1" smtClean="0">
                          <a:solidFill>
                            <a:schemeClr val="tx1"/>
                          </a:solidFill>
                          <a:latin typeface="+mn-lt"/>
                        </a:rPr>
                        <a:t>Professionals</a:t>
                      </a:r>
                      <a:r>
                        <a:rPr lang="fr-FR" sz="1100" b="0" noProof="0" dirty="0" smtClean="0">
                          <a:solidFill>
                            <a:schemeClr val="tx1"/>
                          </a:solidFill>
                          <a:latin typeface="+mn-lt"/>
                        </a:rPr>
                        <a:t> </a:t>
                      </a:r>
                      <a:r>
                        <a:rPr lang="fr-FR" sz="1100" b="0" noProof="0" dirty="0" err="1" smtClean="0">
                          <a:solidFill>
                            <a:schemeClr val="tx1"/>
                          </a:solidFill>
                          <a:latin typeface="+mn-lt"/>
                        </a:rPr>
                        <a:t>vinculats</a:t>
                      </a:r>
                      <a:r>
                        <a:rPr lang="fr-FR" sz="1100" b="0" noProof="0" dirty="0" smtClean="0">
                          <a:solidFill>
                            <a:schemeClr val="tx1"/>
                          </a:solidFill>
                          <a:latin typeface="+mn-lt"/>
                        </a:rPr>
                        <a:t> </a:t>
                      </a:r>
                      <a:r>
                        <a:rPr lang="fr-FR" sz="1100" b="0" noProof="0" dirty="0" err="1" smtClean="0">
                          <a:solidFill>
                            <a:schemeClr val="tx1"/>
                          </a:solidFill>
                          <a:latin typeface="+mn-lt"/>
                        </a:rPr>
                        <a:t>als</a:t>
                      </a:r>
                      <a:r>
                        <a:rPr lang="fr-FR" sz="1100" b="0" noProof="0" dirty="0" smtClean="0">
                          <a:solidFill>
                            <a:schemeClr val="tx1"/>
                          </a:solidFill>
                          <a:latin typeface="+mn-lt"/>
                        </a:rPr>
                        <a:t> </a:t>
                      </a:r>
                      <a:r>
                        <a:rPr lang="fr-FR" sz="1100" b="0" noProof="0" dirty="0" err="1" smtClean="0">
                          <a:solidFill>
                            <a:schemeClr val="tx1"/>
                          </a:solidFill>
                          <a:latin typeface="+mn-lt"/>
                        </a:rPr>
                        <a:t>serveis</a:t>
                      </a:r>
                      <a:r>
                        <a:rPr lang="fr-FR" sz="1100" b="0" noProof="0" dirty="0" smtClean="0">
                          <a:solidFill>
                            <a:schemeClr val="tx1"/>
                          </a:solidFill>
                          <a:latin typeface="+mn-lt"/>
                        </a:rPr>
                        <a:t> de salut  </a:t>
                      </a:r>
                      <a:r>
                        <a:rPr lang="fr-FR" sz="1100" b="0" noProof="0" dirty="0" err="1" smtClean="0">
                          <a:solidFill>
                            <a:schemeClr val="tx1"/>
                          </a:solidFill>
                          <a:latin typeface="+mn-lt"/>
                        </a:rPr>
                        <a:t>pública</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18408" cy="2431742"/>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ctr" anchorCtr="0" compatLnSpc="1">
            <a:prstTxWarp prst="textNoShape">
              <a:avLst/>
            </a:prstTxWarp>
          </a:bodyPr>
          <a:lstStyle/>
          <a:p>
            <a:pPr lvl="0">
              <a:spcBef>
                <a:spcPct val="20000"/>
              </a:spcBef>
            </a:pPr>
            <a:endParaRPr lang="ca-ES" sz="1400" b="1" dirty="0" smtClean="0">
              <a:cs typeface="Arial" charset="0"/>
            </a:endParaRPr>
          </a:p>
          <a:p>
            <a:pPr lvl="0">
              <a:spcBef>
                <a:spcPct val="20000"/>
              </a:spcBef>
            </a:pPr>
            <a:r>
              <a:rPr lang="ca-ES" sz="2000" b="1" dirty="0" smtClean="0">
                <a:cs typeface="Arial" charset="0"/>
              </a:rPr>
              <a:t>4.850,1 M€</a:t>
            </a:r>
          </a:p>
          <a:p>
            <a:pPr lvl="0">
              <a:spcBef>
                <a:spcPct val="20000"/>
              </a:spcBef>
            </a:pPr>
            <a:endParaRPr lang="ca-ES" sz="1400" b="1" dirty="0" smtClean="0">
              <a:cs typeface="Arial" charset="0"/>
            </a:endParaRPr>
          </a:p>
          <a:p>
            <a:pPr lvl="0">
              <a:spcBef>
                <a:spcPct val="20000"/>
              </a:spcBef>
            </a:pPr>
            <a:r>
              <a:rPr lang="ca-ES" sz="1200" b="1" dirty="0" smtClean="0">
                <a:cs typeface="Arial" charset="0"/>
              </a:rPr>
              <a:t>3.955,6 M€ </a:t>
            </a:r>
            <a:r>
              <a:rPr lang="ca-ES" sz="1200" dirty="0" smtClean="0">
                <a:cs typeface="Arial" charset="0"/>
              </a:rPr>
              <a:t>per a educació general</a:t>
            </a:r>
          </a:p>
          <a:p>
            <a:pPr lvl="0">
              <a:spcBef>
                <a:spcPct val="20000"/>
              </a:spcBef>
            </a:pPr>
            <a:endParaRPr lang="ca-ES" sz="1200" b="1" dirty="0" smtClean="0">
              <a:cs typeface="Arial" charset="0"/>
            </a:endParaRPr>
          </a:p>
          <a:p>
            <a:pPr lvl="0">
              <a:spcBef>
                <a:spcPct val="20000"/>
              </a:spcBef>
            </a:pPr>
            <a:r>
              <a:rPr lang="ca-ES" sz="1200" b="1" dirty="0" smtClean="0">
                <a:cs typeface="Arial" charset="0"/>
              </a:rPr>
              <a:t>117,4 M€ </a:t>
            </a:r>
            <a:r>
              <a:rPr lang="ca-ES" sz="1200" dirty="0" smtClean="0">
                <a:cs typeface="Arial" charset="0"/>
              </a:rPr>
              <a:t>per a serveis complementaris</a:t>
            </a:r>
          </a:p>
          <a:p>
            <a:pPr lvl="0">
              <a:spcBef>
                <a:spcPct val="20000"/>
              </a:spcBef>
            </a:pPr>
            <a:endParaRPr lang="ca-ES" sz="1200" b="1" dirty="0" smtClean="0">
              <a:cs typeface="Arial" charset="0"/>
            </a:endParaRPr>
          </a:p>
          <a:p>
            <a:pPr lvl="0">
              <a:spcBef>
                <a:spcPct val="20000"/>
              </a:spcBef>
            </a:pPr>
            <a:r>
              <a:rPr lang="ca-ES" sz="1200" b="1" dirty="0" smtClean="0">
                <a:cs typeface="Arial" charset="0"/>
              </a:rPr>
              <a:t>763,5 M€ </a:t>
            </a:r>
            <a:r>
              <a:rPr lang="ca-ES" sz="1200" dirty="0" smtClean="0">
                <a:cs typeface="Arial" charset="0"/>
              </a:rPr>
              <a:t>per a educació universitària</a:t>
            </a:r>
            <a:endParaRPr lang="ca-ES" sz="1400" dirty="0" smtClean="0">
              <a:cs typeface="Arial" charset="0"/>
            </a:endParaRPr>
          </a:p>
          <a:p>
            <a:pPr lvl="0">
              <a:spcBef>
                <a:spcPct val="20000"/>
              </a:spcBef>
            </a:pPr>
            <a:endParaRPr lang="ca-ES" sz="1400" b="1" dirty="0" smtClean="0">
              <a:cs typeface="Arial" charset="0"/>
            </a:endParaRP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2" name="Taula 11"/>
          <p:cNvGraphicFramePr>
            <a:graphicFrameLocks noGrp="1"/>
          </p:cNvGraphicFramePr>
          <p:nvPr/>
        </p:nvGraphicFramePr>
        <p:xfrm>
          <a:off x="2862424" y="1978857"/>
          <a:ext cx="5000660" cy="2125811"/>
        </p:xfrm>
        <a:graphic>
          <a:graphicData uri="http://schemas.openxmlformats.org/drawingml/2006/table">
            <a:tbl>
              <a:tblPr firstRow="1" bandRow="1">
                <a:tableStyleId>{5C22544A-7EE6-4342-B048-85BDC9FD1C3A}</a:tableStyleId>
              </a:tblPr>
              <a:tblGrid>
                <a:gridCol w="355771"/>
                <a:gridCol w="4436209"/>
                <a:gridCol w="208680"/>
              </a:tblGrid>
              <a:tr h="658264">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200" b="0" noProof="0" dirty="0" smtClean="0">
                          <a:solidFill>
                            <a:schemeClr val="tx1"/>
                          </a:solidFill>
                        </a:rPr>
                        <a:t>Millorar l'èxit escolar garantint un ensenyament de qualitat</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800550">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Incrementar l'oferta </a:t>
                      </a:r>
                      <a:r>
                        <a:rPr lang="ca-ES" sz="1200" b="0" noProof="0" dirty="0" err="1" smtClean="0">
                          <a:solidFill>
                            <a:schemeClr val="tx1"/>
                          </a:solidFill>
                        </a:rPr>
                        <a:t>postobligatòria</a:t>
                      </a:r>
                      <a:r>
                        <a:rPr lang="ca-ES" sz="1200" b="0" noProof="0" dirty="0" smtClean="0">
                          <a:solidFill>
                            <a:schemeClr val="tx1"/>
                          </a:solidFill>
                        </a:rPr>
                        <a:t> i potenciar la formació professional</a:t>
                      </a:r>
                      <a:endParaRPr lang="ca-ES" sz="12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666997">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Adequar l'estructura acadèmica de les universitats i impulsar els serveis comuns per afrontar millor els reptes de la docència, la recerca i la transferència de coneixement</a:t>
                      </a:r>
                      <a:endParaRPr lang="ca-ES" sz="12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sp>
        <p:nvSpPr>
          <p:cNvPr id="14" name="Text Box 15"/>
          <p:cNvSpPr txBox="1">
            <a:spLocks noChangeArrowheads="1"/>
          </p:cNvSpPr>
          <p:nvPr/>
        </p:nvSpPr>
        <p:spPr bwMode="auto">
          <a:xfrm>
            <a:off x="6369064" y="731996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866097" y="2064520"/>
          <a:ext cx="2827303" cy="4890658"/>
        </p:xfrm>
        <a:graphic>
          <a:graphicData uri="http://schemas.openxmlformats.org/drawingml/2006/table">
            <a:tbl>
              <a:tblPr firstRow="1" bandRow="1">
                <a:tableStyleId>{5C22544A-7EE6-4342-B048-85BDC9FD1C3A}</a:tableStyleId>
              </a:tblPr>
              <a:tblGrid>
                <a:gridCol w="678406"/>
                <a:gridCol w="2148897"/>
              </a:tblGrid>
              <a:tr h="474942">
                <a:tc>
                  <a:txBody>
                    <a:bodyPr/>
                    <a:lstStyle/>
                    <a:p>
                      <a:pPr marL="0" algn="r" defTabSz="914400" rtl="0" eaLnBrk="1" fontAlgn="ctr" latinLnBrk="0" hangingPunct="1"/>
                      <a:r>
                        <a:rPr lang="ca-ES" sz="1100" b="0" kern="1200" noProof="0" dirty="0" smtClean="0">
                          <a:solidFill>
                            <a:schemeClr val="tx1"/>
                          </a:solidFill>
                          <a:latin typeface="+mn-lt"/>
                          <a:ea typeface="+mn-ea"/>
                          <a:cs typeface="+mn-cs"/>
                        </a:rPr>
                        <a:t>68.969</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algn="l" defTabSz="914400" rtl="0" eaLnBrk="1" fontAlgn="ctr" latinLnBrk="0" hangingPunct="1"/>
                      <a:r>
                        <a:rPr lang="ca-ES" sz="1100" b="0" kern="1200" noProof="0" dirty="0" smtClean="0">
                          <a:solidFill>
                            <a:schemeClr val="tx1"/>
                          </a:solidFill>
                          <a:latin typeface="+mn-lt"/>
                          <a:ea typeface="+mn-ea"/>
                          <a:cs typeface="+mn-cs"/>
                        </a:rPr>
                        <a:t>Plantilla de personal docent</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512415">
                <a:tc>
                  <a:txBody>
                    <a:bodyPr/>
                    <a:lstStyle/>
                    <a:p>
                      <a:pPr marL="0" algn="r" defTabSz="914400" rtl="0" eaLnBrk="1" fontAlgn="ctr" latinLnBrk="0" hangingPunct="1"/>
                      <a:r>
                        <a:rPr lang="ca-ES" sz="1100" b="0" kern="1200" noProof="0" dirty="0" smtClean="0">
                          <a:solidFill>
                            <a:schemeClr val="tx1"/>
                          </a:solidFill>
                          <a:latin typeface="+mn-lt"/>
                          <a:ea typeface="+mn-ea"/>
                          <a:cs typeface="+mn-cs"/>
                        </a:rPr>
                        <a:t>6.725</a:t>
                      </a:r>
                    </a:p>
                  </a:txBody>
                  <a:tcPr marL="9525" marR="9525" marT="9525"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fontAlgn="ctr" latinLnBrk="0" hangingPunct="1"/>
                      <a:r>
                        <a:rPr lang="ca-ES" sz="1100" b="0" kern="1200" noProof="0" dirty="0" smtClean="0">
                          <a:solidFill>
                            <a:schemeClr val="tx1"/>
                          </a:solidFill>
                          <a:latin typeface="+mn-lt"/>
                          <a:ea typeface="+mn-ea"/>
                          <a:cs typeface="+mn-cs"/>
                        </a:rPr>
                        <a:t>Plantilla de personal      d'administració i serveis als centres docents</a:t>
                      </a:r>
                    </a:p>
                  </a:txBody>
                  <a:tcPr marL="9525" marR="9525" marT="9525"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474942">
                <a:tc>
                  <a:txBody>
                    <a:bodyPr/>
                    <a:lstStyle/>
                    <a:p>
                      <a:pPr marL="0" algn="r" defTabSz="914400" rtl="0" eaLnBrk="1" fontAlgn="ctr" latinLnBrk="0" hangingPunct="1"/>
                      <a:r>
                        <a:rPr lang="ca-ES" sz="1100" b="0" kern="1200" noProof="0" dirty="0" smtClean="0">
                          <a:solidFill>
                            <a:schemeClr val="tx1"/>
                          </a:solidFill>
                          <a:latin typeface="+mn-lt"/>
                          <a:ea typeface="+mn-ea"/>
                          <a:cs typeface="+mn-cs"/>
                        </a:rPr>
                        <a:t>1.551</a:t>
                      </a:r>
                    </a:p>
                    <a:p>
                      <a:pPr marL="0" algn="r" defTabSz="914400" rtl="0" eaLnBrk="1" fontAlgn="ctr" latinLnBrk="0" hangingPunct="1"/>
                      <a:r>
                        <a:rPr lang="ca-ES" sz="1100" b="0" kern="1200" noProof="0" dirty="0" smtClean="0">
                          <a:solidFill>
                            <a:schemeClr val="tx1"/>
                          </a:solidFill>
                          <a:latin typeface="+mn-lt"/>
                          <a:ea typeface="+mn-ea"/>
                          <a:cs typeface="+mn-cs"/>
                        </a:rPr>
                        <a:t>milers</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fontAlgn="ctr" latinLnBrk="0" hangingPunct="1"/>
                      <a:r>
                        <a:rPr lang="ca-ES" sz="1100" b="0" kern="1200" noProof="0" dirty="0" smtClean="0">
                          <a:solidFill>
                            <a:schemeClr val="tx1"/>
                          </a:solidFill>
                          <a:latin typeface="+mn-lt"/>
                          <a:ea typeface="+mn-ea"/>
                          <a:cs typeface="+mn-cs"/>
                        </a:rPr>
                        <a:t>Alumnes no universitaris</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86337">
                <a:tc>
                  <a:txBody>
                    <a:bodyPr/>
                    <a:lstStyle/>
                    <a:p>
                      <a:pPr marL="0" algn="r" defTabSz="914400" rtl="0" eaLnBrk="1" fontAlgn="ctr" latinLnBrk="0" hangingPunct="1"/>
                      <a:r>
                        <a:rPr lang="ca-ES" sz="1100" b="0" kern="1200" noProof="0" dirty="0" smtClean="0">
                          <a:solidFill>
                            <a:schemeClr val="tx1"/>
                          </a:solidFill>
                          <a:latin typeface="+mn-lt"/>
                          <a:ea typeface="+mn-ea"/>
                          <a:cs typeface="+mn-cs"/>
                        </a:rPr>
                        <a:t>3.275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fontAlgn="ctr" latinLnBrk="0" hangingPunct="1"/>
                      <a:r>
                        <a:rPr lang="es-ES" sz="1100" b="0" kern="1200" noProof="0" dirty="0" smtClean="0">
                          <a:solidFill>
                            <a:schemeClr val="tx1"/>
                          </a:solidFill>
                          <a:latin typeface="+mn-lt"/>
                          <a:ea typeface="+mn-ea"/>
                          <a:cs typeface="+mn-cs"/>
                        </a:rPr>
                        <a:t> Centres </a:t>
                      </a:r>
                      <a:r>
                        <a:rPr lang="es-ES" sz="1100" b="0" kern="1200" noProof="0" dirty="0" err="1" smtClean="0">
                          <a:solidFill>
                            <a:schemeClr val="tx1"/>
                          </a:solidFill>
                          <a:latin typeface="+mn-lt"/>
                          <a:ea typeface="+mn-ea"/>
                          <a:cs typeface="+mn-cs"/>
                        </a:rPr>
                        <a:t>públics</a:t>
                      </a:r>
                      <a:r>
                        <a:rPr lang="es-ES" sz="1100" b="0" kern="1200" baseline="0" noProof="0" dirty="0" smtClean="0">
                          <a:solidFill>
                            <a:schemeClr val="tx1"/>
                          </a:solidFill>
                          <a:latin typeface="+mn-lt"/>
                          <a:ea typeface="+mn-ea"/>
                          <a:cs typeface="+mn-cs"/>
                        </a:rPr>
                        <a:t> </a:t>
                      </a:r>
                      <a:r>
                        <a:rPr lang="es-ES" sz="1100" b="0" kern="1200" noProof="0" dirty="0" err="1" smtClean="0">
                          <a:solidFill>
                            <a:schemeClr val="tx1"/>
                          </a:solidFill>
                          <a:latin typeface="+mn-lt"/>
                          <a:ea typeface="+mn-ea"/>
                          <a:cs typeface="+mn-cs"/>
                        </a:rPr>
                        <a:t>d’educació</a:t>
                      </a:r>
                      <a:r>
                        <a:rPr lang="es-ES" sz="1100" b="0" kern="1200" noProof="0" dirty="0" smtClean="0">
                          <a:solidFill>
                            <a:schemeClr val="tx1"/>
                          </a:solidFill>
                          <a:latin typeface="+mn-lt"/>
                          <a:ea typeface="+mn-ea"/>
                          <a:cs typeface="+mn-cs"/>
                        </a:rPr>
                        <a:t> general</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88166">
                <a:tc>
                  <a:txBody>
                    <a:bodyPr/>
                    <a:lstStyle/>
                    <a:p>
                      <a:pPr marL="0" algn="r" defTabSz="914400" rtl="0" eaLnBrk="1" fontAlgn="ctr" latinLnBrk="0" hangingPunct="1"/>
                      <a:r>
                        <a:rPr lang="ca-ES" sz="1100" b="0" kern="1200" noProof="0" dirty="0" smtClean="0">
                          <a:solidFill>
                            <a:schemeClr val="tx1"/>
                          </a:solidFill>
                          <a:latin typeface="+mn-lt"/>
                          <a:ea typeface="+mn-ea"/>
                          <a:cs typeface="+mn-cs"/>
                        </a:rPr>
                        <a:t>710 </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fontAlgn="ctr" latinLnBrk="0" hangingPunct="1"/>
                      <a:r>
                        <a:rPr lang="ca-ES" sz="1100" b="0" kern="1200" noProof="0" dirty="0" smtClean="0">
                          <a:solidFill>
                            <a:schemeClr val="tx1"/>
                          </a:solidFill>
                          <a:latin typeface="+mn-lt"/>
                          <a:ea typeface="+mn-ea"/>
                          <a:cs typeface="+mn-cs"/>
                        </a:rPr>
                        <a:t>Centres concertats</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74942">
                <a:tc>
                  <a:txBody>
                    <a:bodyPr/>
                    <a:lstStyle/>
                    <a:p>
                      <a:pPr marL="0" algn="r" defTabSz="914400" rtl="0" eaLnBrk="1" fontAlgn="ctr" latinLnBrk="0" hangingPunct="1"/>
                      <a:r>
                        <a:rPr lang="ca-ES" sz="1100" b="0" kern="1200" noProof="0" dirty="0" smtClean="0">
                          <a:solidFill>
                            <a:schemeClr val="tx1"/>
                          </a:solidFill>
                          <a:latin typeface="+mn-lt"/>
                          <a:ea typeface="+mn-ea"/>
                          <a:cs typeface="+mn-cs"/>
                        </a:rPr>
                        <a:t>16.300</a:t>
                      </a:r>
                    </a:p>
                    <a:p>
                      <a:pPr marL="0" algn="r" defTabSz="914400" rtl="0" eaLnBrk="1" fontAlgn="ctr" latinLnBrk="0" hangingPunct="1"/>
                      <a:endParaRPr lang="ca-ES" sz="1100" b="0" kern="1200" noProof="0" dirty="0">
                        <a:solidFill>
                          <a:schemeClr val="tx1"/>
                        </a:solidFill>
                        <a:latin typeface="+mn-lt"/>
                        <a:ea typeface="+mn-ea"/>
                        <a:cs typeface="+mn-cs"/>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fontAlgn="ctr" latinLnBrk="0" hangingPunct="1"/>
                      <a:r>
                        <a:rPr lang="ca-ES" sz="1100" b="0" kern="1200" noProof="0" dirty="0" smtClean="0">
                          <a:solidFill>
                            <a:schemeClr val="tx1"/>
                          </a:solidFill>
                          <a:latin typeface="+mn-lt"/>
                          <a:ea typeface="+mn-ea"/>
                          <a:cs typeface="+mn-cs"/>
                        </a:rPr>
                        <a:t>Professors en universitats públiques (gener 2012)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23214">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ca-ES" sz="1100" b="0" kern="1200" noProof="0" dirty="0" smtClean="0">
                          <a:solidFill>
                            <a:schemeClr val="tx1"/>
                          </a:solidFill>
                          <a:latin typeface="+mn-lt"/>
                          <a:ea typeface="+mn-ea"/>
                          <a:cs typeface="+mn-cs"/>
                        </a:rPr>
                        <a:t>150</a:t>
                      </a:r>
                    </a:p>
                    <a:p>
                      <a:pPr marL="0" marR="0" indent="0" algn="r" defTabSz="914400" rtl="0" eaLnBrk="1" fontAlgn="ctr" latinLnBrk="0" hangingPunct="1">
                        <a:lnSpc>
                          <a:spcPct val="100000"/>
                        </a:lnSpc>
                        <a:spcBef>
                          <a:spcPts val="0"/>
                        </a:spcBef>
                        <a:spcAft>
                          <a:spcPts val="0"/>
                        </a:spcAft>
                        <a:buClrTx/>
                        <a:buSzTx/>
                        <a:buFontTx/>
                        <a:buNone/>
                        <a:tabLst/>
                        <a:defRPr/>
                      </a:pPr>
                      <a:r>
                        <a:rPr lang="ca-ES" sz="1100" b="0" kern="1200" noProof="0" dirty="0" smtClean="0">
                          <a:solidFill>
                            <a:schemeClr val="tx1"/>
                          </a:solidFill>
                          <a:latin typeface="+mn-lt"/>
                          <a:ea typeface="+mn-ea"/>
                          <a:cs typeface="+mn-cs"/>
                        </a:rPr>
                        <a:t>milers</a:t>
                      </a:r>
                    </a:p>
                    <a:p>
                      <a:pPr marL="0" algn="r" defTabSz="914400" rtl="0" eaLnBrk="1" fontAlgn="ctr" latinLnBrk="0" hangingPunct="1"/>
                      <a:endParaRPr lang="ca-ES" sz="1100" b="0" kern="1200" noProof="0" dirty="0">
                        <a:solidFill>
                          <a:schemeClr val="tx1"/>
                        </a:solidFill>
                        <a:latin typeface="+mn-lt"/>
                        <a:ea typeface="+mn-ea"/>
                        <a:cs typeface="+mn-cs"/>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fontAlgn="ctr" latinLnBrk="0" hangingPunct="1"/>
                      <a:r>
                        <a:rPr lang="ca-ES" sz="1100" b="0" kern="1200" noProof="0" dirty="0" smtClean="0">
                          <a:solidFill>
                            <a:schemeClr val="tx1"/>
                          </a:solidFill>
                          <a:latin typeface="+mn-lt"/>
                          <a:ea typeface="+mn-ea"/>
                          <a:cs typeface="+mn-cs"/>
                        </a:rPr>
                        <a:t>Alumnes d'educació universitària (curs 2012-2013)</a:t>
                      </a:r>
                      <a:endParaRPr lang="ca-ES" sz="1100" b="0" kern="1200" noProof="0" dirty="0">
                        <a:solidFill>
                          <a:schemeClr val="tx1"/>
                        </a:solidFill>
                        <a:latin typeface="+mn-lt"/>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86337">
                <a:tc>
                  <a:txBody>
                    <a:bodyPr/>
                    <a:lstStyle/>
                    <a:p>
                      <a:pPr marL="0" algn="r" defTabSz="914400" rtl="0" eaLnBrk="1" fontAlgn="ctr" latinLnBrk="0" hangingPunct="1"/>
                      <a:r>
                        <a:rPr lang="ca-ES" sz="1100" b="0" kern="1200" noProof="0" dirty="0" smtClean="0">
                          <a:solidFill>
                            <a:schemeClr val="tx1"/>
                          </a:solidFill>
                          <a:latin typeface="+mn-lt"/>
                          <a:ea typeface="+mn-ea"/>
                          <a:cs typeface="+mn-cs"/>
                        </a:rPr>
                        <a:t>455</a:t>
                      </a:r>
                      <a:endParaRPr lang="ca-ES" sz="1100" b="0" kern="1200" noProof="0" dirty="0">
                        <a:solidFill>
                          <a:schemeClr val="tx1"/>
                        </a:solidFill>
                        <a:latin typeface="+mn-lt"/>
                        <a:ea typeface="+mn-ea"/>
                        <a:cs typeface="+mn-cs"/>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r>
                        <a:rPr lang="ca-ES" sz="1100" b="0" kern="1200" noProof="0" dirty="0" smtClean="0">
                          <a:solidFill>
                            <a:schemeClr val="tx1"/>
                          </a:solidFill>
                          <a:latin typeface="+mn-lt"/>
                          <a:ea typeface="+mn-ea"/>
                          <a:cs typeface="+mn-cs"/>
                        </a:rPr>
                        <a:t>Programes de grau oficials (curs 2012-2013)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74942">
                <a:tc>
                  <a:txBody>
                    <a:bodyPr/>
                    <a:lstStyle/>
                    <a:p>
                      <a:pPr marL="0" algn="r" defTabSz="914400" rtl="0" eaLnBrk="1" fontAlgn="ctr" latinLnBrk="0" hangingPunct="1"/>
                      <a:r>
                        <a:rPr lang="ca-ES" sz="1100" b="0" kern="1200" noProof="0" dirty="0" smtClean="0">
                          <a:solidFill>
                            <a:schemeClr val="tx1"/>
                          </a:solidFill>
                          <a:latin typeface="+mn-lt"/>
                          <a:ea typeface="+mn-ea"/>
                          <a:cs typeface="+mn-cs"/>
                        </a:rPr>
                        <a:t>473</a:t>
                      </a:r>
                      <a:endParaRPr lang="ca-ES" sz="1100" b="0" kern="1200" noProof="0" dirty="0">
                        <a:solidFill>
                          <a:schemeClr val="tx1"/>
                        </a:solidFill>
                        <a:latin typeface="+mn-lt"/>
                        <a:ea typeface="+mn-ea"/>
                        <a:cs typeface="+mn-cs"/>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r>
                        <a:rPr lang="ca-ES" sz="1100" b="0" kern="1200" noProof="0" dirty="0" smtClean="0">
                          <a:solidFill>
                            <a:schemeClr val="tx1"/>
                          </a:solidFill>
                          <a:latin typeface="+mn-lt"/>
                          <a:ea typeface="+mn-ea"/>
                          <a:cs typeface="+mn-cs"/>
                        </a:rPr>
                        <a:t>Programes de màster oficials (curs 2012-2013)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94325">
                <a:tc>
                  <a:txBody>
                    <a:bodyPr/>
                    <a:lstStyle/>
                    <a:p>
                      <a:pPr marL="0" algn="r" defTabSz="914400" rtl="0" eaLnBrk="1" fontAlgn="ctr" latinLnBrk="0" hangingPunct="1"/>
                      <a:r>
                        <a:rPr lang="ca-ES" sz="1100" b="0" kern="1200" noProof="0" dirty="0" smtClean="0">
                          <a:solidFill>
                            <a:schemeClr val="tx1"/>
                          </a:solidFill>
                          <a:latin typeface="+mn-lt"/>
                          <a:ea typeface="+mn-ea"/>
                          <a:cs typeface="+mn-cs"/>
                        </a:rPr>
                        <a:t>38.000</a:t>
                      </a:r>
                      <a:endParaRPr lang="ca-ES" sz="1100" b="0" kern="1200" noProof="0" dirty="0">
                        <a:solidFill>
                          <a:schemeClr val="tx1"/>
                        </a:solidFill>
                        <a:latin typeface="+mn-lt"/>
                        <a:ea typeface="+mn-ea"/>
                        <a:cs typeface="+mn-cs"/>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r>
                        <a:rPr lang="fr-FR" sz="1100" b="0" kern="1200" noProof="0" dirty="0" err="1" smtClean="0">
                          <a:solidFill>
                            <a:schemeClr val="tx1"/>
                          </a:solidFill>
                          <a:latin typeface="+mn-lt"/>
                          <a:ea typeface="+mn-ea"/>
                          <a:cs typeface="+mn-cs"/>
                        </a:rPr>
                        <a:t>Estudiants</a:t>
                      </a:r>
                      <a:r>
                        <a:rPr lang="fr-FR" sz="1100" b="0" kern="1200" noProof="0" dirty="0" smtClean="0">
                          <a:solidFill>
                            <a:schemeClr val="tx1"/>
                          </a:solidFill>
                          <a:latin typeface="+mn-lt"/>
                          <a:ea typeface="+mn-ea"/>
                          <a:cs typeface="+mn-cs"/>
                        </a:rPr>
                        <a:t> </a:t>
                      </a:r>
                      <a:r>
                        <a:rPr lang="fr-FR" sz="1100" b="0" kern="1200" noProof="0" dirty="0" err="1" smtClean="0">
                          <a:solidFill>
                            <a:schemeClr val="tx1"/>
                          </a:solidFill>
                          <a:latin typeface="+mn-lt"/>
                          <a:ea typeface="+mn-ea"/>
                          <a:cs typeface="+mn-cs"/>
                        </a:rPr>
                        <a:t>matriculats</a:t>
                      </a:r>
                      <a:r>
                        <a:rPr lang="fr-FR" sz="1100" b="0" kern="1200" noProof="0" dirty="0" smtClean="0">
                          <a:solidFill>
                            <a:schemeClr val="tx1"/>
                          </a:solidFill>
                          <a:latin typeface="+mn-lt"/>
                          <a:ea typeface="+mn-ea"/>
                          <a:cs typeface="+mn-cs"/>
                        </a:rPr>
                        <a:t> per a la </a:t>
                      </a:r>
                      <a:r>
                        <a:rPr lang="fr-FR" sz="1100" b="0" kern="1200" noProof="0" dirty="0" err="1" smtClean="0">
                          <a:solidFill>
                            <a:schemeClr val="tx1"/>
                          </a:solidFill>
                          <a:latin typeface="+mn-lt"/>
                          <a:ea typeface="+mn-ea"/>
                          <a:cs typeface="+mn-cs"/>
                        </a:rPr>
                        <a:t>realització</a:t>
                      </a:r>
                      <a:r>
                        <a:rPr lang="fr-FR" sz="1100" b="0" kern="1200" noProof="0" dirty="0" smtClean="0">
                          <a:solidFill>
                            <a:schemeClr val="tx1"/>
                          </a:solidFill>
                          <a:latin typeface="+mn-lt"/>
                          <a:ea typeface="+mn-ea"/>
                          <a:cs typeface="+mn-cs"/>
                        </a:rPr>
                        <a:t> de les </a:t>
                      </a:r>
                      <a:r>
                        <a:rPr lang="fr-FR" sz="1100" b="0" kern="1200" noProof="0" dirty="0" err="1" smtClean="0">
                          <a:solidFill>
                            <a:schemeClr val="tx1"/>
                          </a:solidFill>
                          <a:latin typeface="+mn-lt"/>
                          <a:ea typeface="+mn-ea"/>
                          <a:cs typeface="+mn-cs"/>
                        </a:rPr>
                        <a:t>proves</a:t>
                      </a:r>
                      <a:r>
                        <a:rPr lang="fr-FR" sz="1100" b="0" kern="1200" noProof="0" dirty="0" smtClean="0">
                          <a:solidFill>
                            <a:schemeClr val="tx1"/>
                          </a:solidFill>
                          <a:latin typeface="+mn-lt"/>
                          <a:ea typeface="+mn-ea"/>
                          <a:cs typeface="+mn-cs"/>
                        </a:rPr>
                        <a:t> d'</a:t>
                      </a:r>
                      <a:r>
                        <a:rPr lang="fr-FR" sz="1100" b="0" kern="1200" noProof="0" dirty="0" err="1" smtClean="0">
                          <a:solidFill>
                            <a:schemeClr val="tx1"/>
                          </a:solidFill>
                          <a:latin typeface="+mn-lt"/>
                          <a:ea typeface="+mn-ea"/>
                          <a:cs typeface="+mn-cs"/>
                        </a:rPr>
                        <a:t>accés</a:t>
                      </a:r>
                      <a:r>
                        <a:rPr lang="fr-FR" sz="1100" b="0" kern="1200" noProof="0" dirty="0" smtClean="0">
                          <a:solidFill>
                            <a:schemeClr val="tx1"/>
                          </a:solidFill>
                          <a:latin typeface="+mn-lt"/>
                          <a:ea typeface="+mn-ea"/>
                          <a:cs typeface="+mn-cs"/>
                        </a:rPr>
                        <a:t> a la </a:t>
                      </a:r>
                      <a:r>
                        <a:rPr lang="fr-FR" sz="1100" b="0" kern="1200" noProof="0" dirty="0" err="1" smtClean="0">
                          <a:solidFill>
                            <a:schemeClr val="tx1"/>
                          </a:solidFill>
                          <a:latin typeface="+mn-lt"/>
                          <a:ea typeface="+mn-ea"/>
                          <a:cs typeface="+mn-cs"/>
                        </a:rPr>
                        <a:t>universitat</a:t>
                      </a:r>
                      <a:r>
                        <a:rPr lang="fr-FR" sz="1100" b="0" kern="1200" noProof="0" dirty="0" smtClean="0">
                          <a:solidFill>
                            <a:schemeClr val="tx1"/>
                          </a:solidFill>
                          <a:latin typeface="+mn-lt"/>
                          <a:ea typeface="+mn-ea"/>
                          <a:cs typeface="+mn-cs"/>
                        </a:rPr>
                        <a:t>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16" name="Taula 15"/>
          <p:cNvGraphicFramePr>
            <a:graphicFrameLocks noGrp="1"/>
          </p:cNvGraphicFramePr>
          <p:nvPr/>
        </p:nvGraphicFramePr>
        <p:xfrm>
          <a:off x="2" y="4583203"/>
          <a:ext cx="7830974" cy="2263037"/>
        </p:xfrm>
        <a:graphic>
          <a:graphicData uri="http://schemas.openxmlformats.org/drawingml/2006/table">
            <a:tbl>
              <a:tblPr firstRow="1" bandRow="1">
                <a:tableStyleId>{5C22544A-7EE6-4342-B048-85BDC9FD1C3A}</a:tableStyleId>
              </a:tblPr>
              <a:tblGrid>
                <a:gridCol w="230392"/>
                <a:gridCol w="7600582"/>
              </a:tblGrid>
              <a:tr h="2113157">
                <a:tc>
                  <a:txBody>
                    <a:bodyPr/>
                    <a:lstStyle/>
                    <a:p>
                      <a:endParaRPr lang="ca-ES" sz="800" b="0" i="0" u="none" strike="noStrike" kern="1200" noProof="0" dirty="0">
                        <a:solidFill>
                          <a:srgbClr val="000000"/>
                        </a:solidFill>
                        <a:latin typeface="+mn-lt"/>
                        <a:ea typeface="+mn-ea"/>
                        <a:cs typeface="+mn-cs"/>
                      </a:endParaRPr>
                    </a:p>
                  </a:txBody>
                  <a:tcPr marL="36000" marR="36000" marT="21600" marB="21600">
                    <a:solidFill>
                      <a:schemeClr val="bg1"/>
                    </a:solidFill>
                  </a:tcPr>
                </a:tc>
                <a:tc>
                  <a:txBody>
                    <a:bodyPr/>
                    <a:lstStyle/>
                    <a:p>
                      <a:pPr algn="just" fontAlgn="ctr">
                        <a:lnSpc>
                          <a:spcPct val="150000"/>
                        </a:lnSpc>
                      </a:pPr>
                      <a:r>
                        <a:rPr lang="ca-ES" sz="900" b="0" kern="1200" noProof="0" dirty="0" smtClean="0">
                          <a:solidFill>
                            <a:schemeClr val="tx1"/>
                          </a:solidFill>
                          <a:latin typeface="+mn-lt"/>
                          <a:ea typeface="+mn-ea"/>
                          <a:cs typeface="+mn-cs"/>
                        </a:rPr>
                        <a:t>Ampliar l’oferta de places a FP, formació d’adults i ensenyament a distància per tal de garantir la formació al llarg de la vida</a:t>
                      </a:r>
                    </a:p>
                    <a:p>
                      <a:pPr algn="just" fontAlgn="ctr">
                        <a:lnSpc>
                          <a:spcPct val="150000"/>
                        </a:lnSpc>
                      </a:pPr>
                      <a:r>
                        <a:rPr lang="ca-ES" sz="900" b="0" kern="1200" noProof="0" dirty="0" smtClean="0">
                          <a:solidFill>
                            <a:schemeClr val="tx1"/>
                          </a:solidFill>
                          <a:latin typeface="+mn-lt"/>
                          <a:ea typeface="+mn-ea"/>
                          <a:cs typeface="+mn-cs"/>
                        </a:rPr>
                        <a:t>Desenvolupar un model d’ensenyament </a:t>
                      </a:r>
                      <a:r>
                        <a:rPr lang="ca-ES" sz="900" b="0" kern="1200" noProof="0" dirty="0" err="1" smtClean="0">
                          <a:solidFill>
                            <a:schemeClr val="tx1"/>
                          </a:solidFill>
                          <a:latin typeface="+mn-lt"/>
                          <a:ea typeface="+mn-ea"/>
                          <a:cs typeface="+mn-cs"/>
                        </a:rPr>
                        <a:t>plurilingüe</a:t>
                      </a:r>
                      <a:r>
                        <a:rPr lang="ca-ES" sz="900" b="0" kern="1200" noProof="0" dirty="0" smtClean="0">
                          <a:solidFill>
                            <a:schemeClr val="tx1"/>
                          </a:solidFill>
                          <a:latin typeface="+mn-lt"/>
                          <a:ea typeface="+mn-ea"/>
                          <a:cs typeface="+mn-cs"/>
                        </a:rPr>
                        <a:t>, tot incorporant l’anglès com a llengua vehicular en el sistema educatiu</a:t>
                      </a:r>
                    </a:p>
                    <a:p>
                      <a:pPr algn="just" fontAlgn="ctr">
                        <a:lnSpc>
                          <a:spcPct val="150000"/>
                        </a:lnSpc>
                      </a:pPr>
                      <a:r>
                        <a:rPr lang="ca-ES" sz="900" b="0" kern="1200" noProof="0" dirty="0" smtClean="0">
                          <a:solidFill>
                            <a:schemeClr val="tx1"/>
                          </a:solidFill>
                          <a:latin typeface="+mn-lt"/>
                          <a:ea typeface="+mn-ea"/>
                          <a:cs typeface="+mn-cs"/>
                        </a:rPr>
                        <a:t>Consolidar el sistema de beques per a minorar les desigualtats econòmiques en l'accés a l'ensenyament</a:t>
                      </a:r>
                    </a:p>
                    <a:p>
                      <a:pPr algn="just" fontAlgn="ctr">
                        <a:lnSpc>
                          <a:spcPct val="150000"/>
                        </a:lnSpc>
                      </a:pPr>
                      <a:r>
                        <a:rPr lang="ca-ES" sz="900" b="0" kern="1200" noProof="0" dirty="0" smtClean="0">
                          <a:solidFill>
                            <a:schemeClr val="tx1"/>
                          </a:solidFill>
                          <a:latin typeface="+mn-lt"/>
                          <a:ea typeface="+mn-ea"/>
                          <a:cs typeface="+mn-cs"/>
                        </a:rPr>
                        <a:t>Establir plans de millora de la qualitat del sistema educatiu: Pla lectura, auditories pedagògiques, Programa intensiu de millora en secundària, etc</a:t>
                      </a:r>
                    </a:p>
                    <a:p>
                      <a:pPr algn="just" fontAlgn="ctr">
                        <a:lnSpc>
                          <a:spcPct val="150000"/>
                        </a:lnSpc>
                      </a:pPr>
                      <a:r>
                        <a:rPr lang="ca-ES" sz="900" b="0" kern="1200" noProof="0" dirty="0" smtClean="0">
                          <a:solidFill>
                            <a:schemeClr val="tx1"/>
                          </a:solidFill>
                          <a:latin typeface="+mn-lt"/>
                          <a:ea typeface="+mn-ea"/>
                          <a:cs typeface="+mn-cs"/>
                        </a:rPr>
                        <a:t>Impulsar actuacions per a garantir l’atenció educativa a alumnat amb necessitats educatives especials</a:t>
                      </a:r>
                    </a:p>
                    <a:p>
                      <a:pPr algn="just" fontAlgn="ctr">
                        <a:lnSpc>
                          <a:spcPct val="150000"/>
                        </a:lnSpc>
                      </a:pPr>
                      <a:r>
                        <a:rPr lang="ca-ES" sz="900" b="0" kern="1200" noProof="0" dirty="0" smtClean="0">
                          <a:solidFill>
                            <a:schemeClr val="tx1"/>
                          </a:solidFill>
                          <a:latin typeface="+mn-lt"/>
                          <a:ea typeface="+mn-ea"/>
                          <a:cs typeface="+mn-cs"/>
                        </a:rPr>
                        <a:t>Estimular l'excel·lència i l'eficiència del sistema universitari mitjançant el finançament condicionat al compliment d'objectius </a:t>
                      </a:r>
                    </a:p>
                    <a:p>
                      <a:pPr algn="just" fontAlgn="ctr">
                        <a:lnSpc>
                          <a:spcPct val="150000"/>
                        </a:lnSpc>
                      </a:pPr>
                      <a:r>
                        <a:rPr lang="ca-ES" sz="900" b="0" kern="1200" noProof="0" dirty="0" smtClean="0">
                          <a:solidFill>
                            <a:schemeClr val="tx1"/>
                          </a:solidFill>
                          <a:latin typeface="+mn-lt"/>
                          <a:ea typeface="+mn-ea"/>
                          <a:cs typeface="+mn-cs"/>
                        </a:rPr>
                        <a:t>Desplegar el Pla Serra </a:t>
                      </a:r>
                      <a:r>
                        <a:rPr lang="ca-ES" sz="900" b="0" kern="1200" noProof="0" dirty="0" err="1" smtClean="0">
                          <a:solidFill>
                            <a:schemeClr val="tx1"/>
                          </a:solidFill>
                          <a:latin typeface="+mn-lt"/>
                          <a:ea typeface="+mn-ea"/>
                          <a:cs typeface="+mn-cs"/>
                        </a:rPr>
                        <a:t>Húnter</a:t>
                      </a:r>
                      <a:r>
                        <a:rPr lang="ca-ES" sz="900" b="0" kern="1200" noProof="0" dirty="0" smtClean="0">
                          <a:solidFill>
                            <a:schemeClr val="tx1"/>
                          </a:solidFill>
                          <a:latin typeface="+mn-lt"/>
                          <a:ea typeface="+mn-ea"/>
                          <a:cs typeface="+mn-cs"/>
                        </a:rPr>
                        <a:t> amb l'objectiu d'aconseguir figures internacionals d'excel·lència</a:t>
                      </a:r>
                    </a:p>
                    <a:p>
                      <a:pPr algn="just" fontAlgn="ctr">
                        <a:lnSpc>
                          <a:spcPct val="150000"/>
                        </a:lnSpc>
                      </a:pPr>
                      <a:r>
                        <a:rPr lang="ca-ES" sz="900" b="0" kern="1200" noProof="0" dirty="0" smtClean="0">
                          <a:solidFill>
                            <a:schemeClr val="tx1"/>
                          </a:solidFill>
                          <a:latin typeface="+mn-lt"/>
                          <a:ea typeface="+mn-ea"/>
                          <a:cs typeface="+mn-cs"/>
                        </a:rPr>
                        <a:t>Proposar un nou model de </a:t>
                      </a:r>
                      <a:r>
                        <a:rPr lang="ca-ES" sz="900" b="0" kern="1200" noProof="0" dirty="0" err="1" smtClean="0">
                          <a:solidFill>
                            <a:schemeClr val="tx1"/>
                          </a:solidFill>
                          <a:latin typeface="+mn-lt"/>
                          <a:ea typeface="+mn-ea"/>
                          <a:cs typeface="+mn-cs"/>
                        </a:rPr>
                        <a:t>governança</a:t>
                      </a:r>
                      <a:r>
                        <a:rPr lang="ca-ES" sz="900" b="0" kern="1200" noProof="0" dirty="0" smtClean="0">
                          <a:solidFill>
                            <a:schemeClr val="tx1"/>
                          </a:solidFill>
                          <a:latin typeface="+mn-lt"/>
                          <a:ea typeface="+mn-ea"/>
                          <a:cs typeface="+mn-cs"/>
                        </a:rPr>
                        <a:t> i revisar el finançament de les universitats</a:t>
                      </a:r>
                    </a:p>
                    <a:p>
                      <a:pPr algn="just" fontAlgn="ctr">
                        <a:lnSpc>
                          <a:spcPct val="150000"/>
                        </a:lnSpc>
                      </a:pPr>
                      <a:r>
                        <a:rPr lang="ca-ES" sz="900" b="0" kern="1200" noProof="0" dirty="0" smtClean="0">
                          <a:solidFill>
                            <a:schemeClr val="tx1"/>
                          </a:solidFill>
                          <a:latin typeface="+mn-lt"/>
                          <a:ea typeface="+mn-ea"/>
                          <a:cs typeface="+mn-cs"/>
                        </a:rPr>
                        <a:t>Potenciar el sistema</a:t>
                      </a:r>
                      <a:r>
                        <a:rPr lang="ca-ES" sz="900" b="0" kern="1200" baseline="0" noProof="0" dirty="0" smtClean="0">
                          <a:solidFill>
                            <a:schemeClr val="tx1"/>
                          </a:solidFill>
                          <a:latin typeface="+mn-lt"/>
                          <a:ea typeface="+mn-ea"/>
                          <a:cs typeface="+mn-cs"/>
                        </a:rPr>
                        <a:t> universitari català com a motor del desenvolupament </a:t>
                      </a:r>
                      <a:r>
                        <a:rPr lang="ca-ES" sz="900" b="0" kern="1200" baseline="0" noProof="0" dirty="0" err="1" smtClean="0">
                          <a:solidFill>
                            <a:schemeClr val="tx1"/>
                          </a:solidFill>
                          <a:latin typeface="+mn-lt"/>
                          <a:ea typeface="+mn-ea"/>
                          <a:cs typeface="+mn-cs"/>
                        </a:rPr>
                        <a:t>ecònòmic</a:t>
                      </a:r>
                      <a:r>
                        <a:rPr lang="ca-ES" sz="900" b="0" kern="1200" baseline="0" noProof="0" dirty="0" smtClean="0">
                          <a:solidFill>
                            <a:schemeClr val="tx1"/>
                          </a:solidFill>
                          <a:latin typeface="+mn-lt"/>
                          <a:ea typeface="+mn-ea"/>
                          <a:cs typeface="+mn-cs"/>
                        </a:rPr>
                        <a:t> i social</a:t>
                      </a:r>
                      <a:endParaRPr lang="ca-ES" sz="900" b="0" kern="1200" noProof="0" dirty="0" smtClean="0">
                        <a:solidFill>
                          <a:schemeClr val="tx1"/>
                        </a:solidFill>
                        <a:latin typeface="+mn-lt"/>
                        <a:ea typeface="+mn-ea"/>
                        <a:cs typeface="+mn-cs"/>
                      </a:endParaRPr>
                    </a:p>
                  </a:txBody>
                  <a:tcPr marL="0" marR="36000" marT="0" marB="0" anchor="ctr">
                    <a:solidFill>
                      <a:schemeClr val="bg1"/>
                    </a:solidFill>
                  </a:tcPr>
                </a:tc>
              </a:tr>
              <a:tr h="144611">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endParaRPr lang="ca-ES" sz="800" b="0" i="0" u="none" strike="noStrike" noProof="0" dirty="0">
                        <a:solidFill>
                          <a:srgbClr val="000000"/>
                        </a:solidFill>
                        <a:latin typeface="+mn-lt"/>
                      </a:endParaRPr>
                    </a:p>
                  </a:txBody>
                  <a:tcPr marL="0" marR="36000" marT="0" marB="0" anchor="ctr">
                    <a:solidFill>
                      <a:schemeClr val="bg1"/>
                    </a:solidFill>
                  </a:tcPr>
                </a:tc>
              </a:tr>
            </a:tbl>
          </a:graphicData>
        </a:graphic>
      </p:graphicFrame>
      <p:graphicFrame>
        <p:nvGraphicFramePr>
          <p:cNvPr id="17" name="Taula 16"/>
          <p:cNvGraphicFramePr>
            <a:graphicFrameLocks noGrp="1"/>
          </p:cNvGraphicFramePr>
          <p:nvPr/>
        </p:nvGraphicFramePr>
        <p:xfrm>
          <a:off x="0" y="1188208"/>
          <a:ext cx="10693400" cy="428880"/>
        </p:xfrm>
        <a:graphic>
          <a:graphicData uri="http://schemas.openxmlformats.org/drawingml/2006/table">
            <a:tbl>
              <a:tblPr/>
              <a:tblGrid>
                <a:gridCol w="258112"/>
                <a:gridCol w="6384732"/>
                <a:gridCol w="4050556"/>
              </a:tblGrid>
              <a:tr h="0">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Educació</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ctr" anchorCtr="0" compatLnSpc="1">
            <a:prstTxWarp prst="textNoShape">
              <a:avLst/>
            </a:prstTxWarp>
          </a:bodyPr>
          <a:lstStyle/>
          <a:p>
            <a:pPr lvl="0">
              <a:spcBef>
                <a:spcPct val="20000"/>
              </a:spcBef>
            </a:pPr>
            <a:r>
              <a:rPr lang="ca-ES" sz="2000" b="1" dirty="0" smtClean="0">
                <a:cs typeface="Arial" charset="0"/>
              </a:rPr>
              <a:t>4.329,3 M€</a:t>
            </a:r>
          </a:p>
          <a:p>
            <a:pPr lvl="0">
              <a:spcBef>
                <a:spcPct val="20000"/>
              </a:spcBef>
            </a:pPr>
            <a:r>
              <a:rPr lang="ca-ES" sz="2000" dirty="0" smtClean="0">
                <a:cs typeface="Arial" charset="0"/>
              </a:rPr>
              <a:t>per als ens locals</a:t>
            </a:r>
          </a:p>
          <a:p>
            <a:pPr lvl="0">
              <a:spcBef>
                <a:spcPct val="20000"/>
              </a:spcBef>
            </a:pPr>
            <a:endParaRPr lang="ca-ES" sz="1200" b="1" dirty="0" smtClean="0">
              <a:cs typeface="Arial" charset="0"/>
            </a:endParaRPr>
          </a:p>
          <a:p>
            <a:pPr lvl="0" fontAlgn="t">
              <a:spcBef>
                <a:spcPct val="20000"/>
              </a:spcBef>
            </a:pPr>
            <a:r>
              <a:rPr lang="ca-ES" sz="1200" b="1" dirty="0" smtClean="0">
                <a:cs typeface="Arial" charset="0"/>
              </a:rPr>
              <a:t>3.260,2 M€ </a:t>
            </a:r>
            <a:r>
              <a:rPr lang="ca-ES" sz="1200" dirty="0" smtClean="0">
                <a:cs typeface="Arial" charset="0"/>
              </a:rPr>
              <a:t>per al suport financer als ens locals</a:t>
            </a:r>
          </a:p>
          <a:p>
            <a:pPr lvl="0" fontAlgn="t">
              <a:spcBef>
                <a:spcPct val="20000"/>
              </a:spcBef>
            </a:pPr>
            <a:endParaRPr lang="ca-ES" sz="1200" b="1" dirty="0" smtClean="0">
              <a:cs typeface="Arial" charset="0"/>
            </a:endParaRPr>
          </a:p>
          <a:p>
            <a:pPr lvl="0" fontAlgn="t">
              <a:spcBef>
                <a:spcPct val="20000"/>
              </a:spcBef>
            </a:pPr>
            <a:r>
              <a:rPr lang="ca-ES" sz="1200" b="1" dirty="0" smtClean="0">
                <a:cs typeface="Arial" charset="0"/>
              </a:rPr>
              <a:t>1.069,1 M€ </a:t>
            </a:r>
            <a:r>
              <a:rPr lang="ca-ES" sz="1200" dirty="0" smtClean="0">
                <a:cs typeface="Arial" charset="0"/>
              </a:rPr>
              <a:t>per a altres transferències</a:t>
            </a:r>
            <a:endParaRPr lang="ca-ES" sz="1200" b="1" dirty="0" smtClean="0">
              <a:cs typeface="Arial" charset="0"/>
            </a:endParaRP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0" y="4620430"/>
          <a:ext cx="7829583" cy="2227294"/>
        </p:xfrm>
        <a:graphic>
          <a:graphicData uri="http://schemas.openxmlformats.org/drawingml/2006/table">
            <a:tbl>
              <a:tblPr firstRow="1" bandRow="1">
                <a:tableStyleId>{5C22544A-7EE6-4342-B048-85BDC9FD1C3A}</a:tableStyleId>
              </a:tblPr>
              <a:tblGrid>
                <a:gridCol w="272664"/>
                <a:gridCol w="7556919"/>
              </a:tblGrid>
              <a:tr h="276115">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r>
                        <a:rPr lang="ca-ES" sz="800" b="0" i="0" u="none" strike="noStrike" noProof="0" dirty="0" smtClean="0">
                          <a:solidFill>
                            <a:srgbClr val="000000"/>
                          </a:solidFill>
                          <a:latin typeface="+mn-lt"/>
                        </a:rPr>
                        <a:t>Finalitzar l'avantprojecte de Llei d'Hisendes Locals i  l’avantprojecte de llei de simplificació i millora de les regulacions sectorials per a les administracions locals</a:t>
                      </a:r>
                      <a:endParaRPr lang="ca-ES" sz="800" b="0" i="0" u="none" strike="noStrike" noProof="0" dirty="0">
                        <a:solidFill>
                          <a:srgbClr val="000000"/>
                        </a:solidFill>
                        <a:latin typeface="+mn-lt"/>
                      </a:endParaRPr>
                    </a:p>
                  </a:txBody>
                  <a:tcPr marL="0" marR="36000" marT="0" marB="0" anchor="ctr">
                    <a:solidFill>
                      <a:schemeClr val="bg1"/>
                    </a:solidFill>
                  </a:tcPr>
                </a:tc>
              </a:tr>
              <a:tr h="199424">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r>
                        <a:rPr lang="es-ES" sz="800" b="0" i="0" u="none" strike="noStrike" noProof="0" dirty="0" smtClean="0">
                          <a:solidFill>
                            <a:srgbClr val="000000"/>
                          </a:solidFill>
                          <a:latin typeface="+mn-lt"/>
                        </a:rPr>
                        <a:t>Tramitar la </a:t>
                      </a:r>
                      <a:r>
                        <a:rPr lang="es-ES" sz="800" b="0" i="0" u="none" strike="noStrike" noProof="0" dirty="0" err="1" smtClean="0">
                          <a:solidFill>
                            <a:srgbClr val="000000"/>
                          </a:solidFill>
                          <a:latin typeface="+mn-lt"/>
                        </a:rPr>
                        <a:t>distribució</a:t>
                      </a:r>
                      <a:r>
                        <a:rPr lang="es-ES" sz="800" b="0" i="0" u="none" strike="noStrike" noProof="0" dirty="0" smtClean="0">
                          <a:solidFill>
                            <a:srgbClr val="000000"/>
                          </a:solidFill>
                          <a:latin typeface="+mn-lt"/>
                        </a:rPr>
                        <a:t> </a:t>
                      </a:r>
                      <a:r>
                        <a:rPr lang="es-ES" sz="800" b="0" i="0" u="none" strike="noStrike" noProof="0" dirty="0" err="1" smtClean="0">
                          <a:solidFill>
                            <a:srgbClr val="000000"/>
                          </a:solidFill>
                          <a:latin typeface="+mn-lt"/>
                        </a:rPr>
                        <a:t>als</a:t>
                      </a:r>
                      <a:r>
                        <a:rPr lang="es-ES" sz="800" b="0" i="0" u="none" strike="noStrike" noProof="0" dirty="0" smtClean="0">
                          <a:solidFill>
                            <a:srgbClr val="000000"/>
                          </a:solidFill>
                          <a:latin typeface="+mn-lt"/>
                        </a:rPr>
                        <a:t> </a:t>
                      </a:r>
                      <a:r>
                        <a:rPr lang="es-ES" sz="800" b="0" i="0" u="none" strike="noStrike" noProof="0" dirty="0" err="1" smtClean="0">
                          <a:solidFill>
                            <a:srgbClr val="000000"/>
                          </a:solidFill>
                          <a:latin typeface="+mn-lt"/>
                        </a:rPr>
                        <a:t>municipis</a:t>
                      </a:r>
                      <a:r>
                        <a:rPr lang="es-ES" sz="800" b="0" i="0" u="none" strike="noStrike" noProof="0" dirty="0" smtClean="0">
                          <a:solidFill>
                            <a:srgbClr val="000000"/>
                          </a:solidFill>
                          <a:latin typeface="+mn-lt"/>
                        </a:rPr>
                        <a:t> de Catalunya de la </a:t>
                      </a:r>
                      <a:r>
                        <a:rPr lang="es-ES" sz="800" b="0" i="0" u="none" strike="noStrike" noProof="0" dirty="0" err="1" smtClean="0">
                          <a:solidFill>
                            <a:srgbClr val="000000"/>
                          </a:solidFill>
                          <a:latin typeface="+mn-lt"/>
                        </a:rPr>
                        <a:t>participació</a:t>
                      </a:r>
                      <a:r>
                        <a:rPr lang="es-ES" sz="800" b="0" i="0" u="none" strike="noStrike" noProof="0" dirty="0" smtClean="0">
                          <a:solidFill>
                            <a:srgbClr val="000000"/>
                          </a:solidFill>
                          <a:latin typeface="+mn-lt"/>
                        </a:rPr>
                        <a:t> en </a:t>
                      </a:r>
                      <a:r>
                        <a:rPr lang="es-ES" sz="800" b="0" i="0" u="none" strike="noStrike" noProof="0" dirty="0" err="1" smtClean="0">
                          <a:solidFill>
                            <a:srgbClr val="000000"/>
                          </a:solidFill>
                          <a:latin typeface="+mn-lt"/>
                        </a:rPr>
                        <a:t>els</a:t>
                      </a:r>
                      <a:r>
                        <a:rPr lang="es-ES" sz="800" b="0" i="0" u="none" strike="noStrike" noProof="0" dirty="0" smtClean="0">
                          <a:solidFill>
                            <a:srgbClr val="000000"/>
                          </a:solidFill>
                          <a:latin typeface="+mn-lt"/>
                        </a:rPr>
                        <a:t> </a:t>
                      </a:r>
                      <a:r>
                        <a:rPr lang="es-ES" sz="800" b="0" i="0" u="none" strike="noStrike" noProof="0" dirty="0" err="1" smtClean="0">
                          <a:solidFill>
                            <a:srgbClr val="000000"/>
                          </a:solidFill>
                          <a:latin typeface="+mn-lt"/>
                        </a:rPr>
                        <a:t>ingressos</a:t>
                      </a:r>
                      <a:r>
                        <a:rPr lang="es-ES" sz="800" b="0" i="0" u="none" strike="noStrike" noProof="0" dirty="0" smtClean="0">
                          <a:solidFill>
                            <a:srgbClr val="000000"/>
                          </a:solidFill>
                          <a:latin typeface="+mn-lt"/>
                        </a:rPr>
                        <a:t> de la Generalitat integrada en el </a:t>
                      </a:r>
                      <a:r>
                        <a:rPr lang="es-ES" sz="800" b="0" i="0" u="none" strike="noStrike" noProof="0" dirty="0" err="1" smtClean="0">
                          <a:solidFill>
                            <a:srgbClr val="000000"/>
                          </a:solidFill>
                          <a:latin typeface="+mn-lt"/>
                        </a:rPr>
                        <a:t>Fons</a:t>
                      </a:r>
                      <a:r>
                        <a:rPr lang="es-ES" sz="800" b="0" i="0" u="none" strike="noStrike" noProof="0" dirty="0" smtClean="0">
                          <a:solidFill>
                            <a:srgbClr val="000000"/>
                          </a:solidFill>
                          <a:latin typeface="+mn-lt"/>
                        </a:rPr>
                        <a:t> de </a:t>
                      </a:r>
                      <a:r>
                        <a:rPr lang="es-ES" sz="800" b="0" i="0" u="none" strike="noStrike" noProof="0" dirty="0" err="1" smtClean="0">
                          <a:solidFill>
                            <a:srgbClr val="000000"/>
                          </a:solidFill>
                          <a:latin typeface="+mn-lt"/>
                        </a:rPr>
                        <a:t>Cooperació</a:t>
                      </a:r>
                      <a:r>
                        <a:rPr lang="es-ES" sz="800" b="0" i="0" u="none" strike="noStrike" noProof="0" dirty="0" smtClean="0">
                          <a:solidFill>
                            <a:srgbClr val="000000"/>
                          </a:solidFill>
                          <a:latin typeface="+mn-lt"/>
                        </a:rPr>
                        <a:t> Local de Catalunya</a:t>
                      </a:r>
                      <a:endParaRPr lang="ca-ES" sz="600" b="0" i="0" u="none" strike="noStrike" noProof="0" dirty="0">
                        <a:solidFill>
                          <a:srgbClr val="000000"/>
                        </a:solidFill>
                        <a:latin typeface="+mn-lt"/>
                      </a:endParaRPr>
                    </a:p>
                  </a:txBody>
                  <a:tcPr marL="0" marR="36000" marT="0" marB="0" anchor="ctr">
                    <a:solidFill>
                      <a:schemeClr val="bg1"/>
                    </a:solidFill>
                  </a:tcPr>
                </a:tc>
              </a:tr>
              <a:tr h="1595767">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r>
                        <a:rPr lang="fr-FR" sz="800" b="0" i="0" u="none" strike="noStrike" noProof="0" dirty="0" err="1" smtClean="0">
                          <a:solidFill>
                            <a:srgbClr val="000000"/>
                          </a:solidFill>
                          <a:latin typeface="+mn-lt"/>
                        </a:rPr>
                        <a:t>Gestionar</a:t>
                      </a:r>
                      <a:r>
                        <a:rPr lang="fr-FR" sz="800" b="0" i="0" u="none" strike="noStrike" noProof="0" dirty="0" smtClean="0">
                          <a:solidFill>
                            <a:srgbClr val="000000"/>
                          </a:solidFill>
                          <a:latin typeface="+mn-lt"/>
                        </a:rPr>
                        <a:t> la </a:t>
                      </a:r>
                      <a:r>
                        <a:rPr lang="fr-FR" sz="800" b="0" i="0" u="none" strike="noStrike" noProof="0" dirty="0" err="1" smtClean="0">
                          <a:solidFill>
                            <a:srgbClr val="000000"/>
                          </a:solidFill>
                          <a:latin typeface="+mn-lt"/>
                        </a:rPr>
                        <a:t>línia</a:t>
                      </a:r>
                      <a:r>
                        <a:rPr lang="fr-FR" sz="800" b="0" i="0" u="none" strike="noStrike" noProof="0" dirty="0" smtClean="0">
                          <a:solidFill>
                            <a:srgbClr val="000000"/>
                          </a:solidFill>
                          <a:latin typeface="+mn-lt"/>
                        </a:rPr>
                        <a:t> de </a:t>
                      </a:r>
                      <a:r>
                        <a:rPr lang="fr-FR" sz="800" b="0" i="0" u="none" strike="noStrike" noProof="0" dirty="0" err="1" smtClean="0">
                          <a:solidFill>
                            <a:srgbClr val="000000"/>
                          </a:solidFill>
                          <a:latin typeface="+mn-lt"/>
                        </a:rPr>
                        <a:t>subvencions</a:t>
                      </a:r>
                      <a:r>
                        <a:rPr lang="fr-FR" sz="800" b="0" i="0" u="none" strike="noStrike" noProof="0" dirty="0" smtClean="0">
                          <a:solidFill>
                            <a:srgbClr val="000000"/>
                          </a:solidFill>
                          <a:latin typeface="+mn-lt"/>
                        </a:rPr>
                        <a:t> PUOSC 2013-2017 (</a:t>
                      </a:r>
                      <a:r>
                        <a:rPr lang="fr-FR" sz="800" b="0" i="0" u="none" strike="noStrike" noProof="0" dirty="0" err="1" smtClean="0">
                          <a:solidFill>
                            <a:srgbClr val="000000"/>
                          </a:solidFill>
                          <a:latin typeface="+mn-lt"/>
                        </a:rPr>
                        <a:t>manteniment</a:t>
                      </a:r>
                      <a:r>
                        <a:rPr lang="fr-FR" sz="800" b="0" i="0" u="none" strike="noStrike" noProof="0" dirty="0" smtClean="0">
                          <a:solidFill>
                            <a:srgbClr val="000000"/>
                          </a:solidFill>
                          <a:latin typeface="+mn-lt"/>
                        </a:rPr>
                        <a:t> i </a:t>
                      </a:r>
                      <a:r>
                        <a:rPr lang="fr-FR" sz="800" b="0" i="0" u="none" strike="noStrike" noProof="0" dirty="0" err="1" smtClean="0">
                          <a:solidFill>
                            <a:srgbClr val="000000"/>
                          </a:solidFill>
                          <a:latin typeface="+mn-lt"/>
                        </a:rPr>
                        <a:t>inversió</a:t>
                      </a:r>
                      <a:r>
                        <a:rPr lang="fr-FR" sz="800" b="0" i="0" u="none" strike="noStrike" noProof="0" dirty="0" smtClean="0">
                          <a:solidFill>
                            <a:srgbClr val="000000"/>
                          </a:solidFill>
                          <a:latin typeface="+mn-lt"/>
                        </a:rPr>
                        <a:t>), </a:t>
                      </a:r>
                      <a:r>
                        <a:rPr lang="fr-FR" sz="800" b="0" i="0" u="none" strike="noStrike" noProof="0" dirty="0" err="1" smtClean="0">
                          <a:solidFill>
                            <a:srgbClr val="000000"/>
                          </a:solidFill>
                          <a:latin typeface="+mn-lt"/>
                        </a:rPr>
                        <a:t>corresponent</a:t>
                      </a:r>
                      <a:r>
                        <a:rPr lang="fr-FR" sz="800" b="0" i="0" u="none" strike="noStrike" noProof="0" dirty="0" smtClean="0">
                          <a:solidFill>
                            <a:srgbClr val="000000"/>
                          </a:solidFill>
                          <a:latin typeface="+mn-lt"/>
                        </a:rPr>
                        <a:t> a l'</a:t>
                      </a:r>
                      <a:r>
                        <a:rPr lang="fr-FR" sz="800" b="0" i="0" u="none" strike="noStrike" noProof="0" dirty="0" err="1" smtClean="0">
                          <a:solidFill>
                            <a:srgbClr val="000000"/>
                          </a:solidFill>
                          <a:latin typeface="+mn-lt"/>
                        </a:rPr>
                        <a:t>exercici</a:t>
                      </a:r>
                      <a:r>
                        <a:rPr lang="fr-FR" sz="800" b="0" i="0" u="none" strike="noStrike" noProof="0" dirty="0" smtClean="0">
                          <a:solidFill>
                            <a:srgbClr val="000000"/>
                          </a:solidFill>
                          <a:latin typeface="+mn-lt"/>
                        </a:rPr>
                        <a:t> 2014 i les </a:t>
                      </a:r>
                      <a:r>
                        <a:rPr lang="fr-FR" sz="800" b="0" i="0" u="none" strike="noStrike" noProof="0" dirty="0" err="1" smtClean="0">
                          <a:solidFill>
                            <a:srgbClr val="000000"/>
                          </a:solidFill>
                          <a:latin typeface="+mn-lt"/>
                        </a:rPr>
                        <a:t>liquidacions</a:t>
                      </a:r>
                      <a:r>
                        <a:rPr lang="fr-FR" sz="800" b="0" i="0" u="none" strike="noStrike" noProof="0" dirty="0" smtClean="0">
                          <a:solidFill>
                            <a:srgbClr val="000000"/>
                          </a:solidFill>
                          <a:latin typeface="+mn-lt"/>
                        </a:rPr>
                        <a:t> </a:t>
                      </a:r>
                      <a:r>
                        <a:rPr lang="fr-FR" sz="800" b="0" i="0" u="none" strike="noStrike" noProof="0" dirty="0" err="1" smtClean="0">
                          <a:solidFill>
                            <a:srgbClr val="000000"/>
                          </a:solidFill>
                          <a:latin typeface="+mn-lt"/>
                        </a:rPr>
                        <a:t>dels</a:t>
                      </a:r>
                      <a:r>
                        <a:rPr lang="fr-FR" sz="800" b="0" i="0" u="none" strike="noStrike" noProof="0" dirty="0" smtClean="0">
                          <a:solidFill>
                            <a:srgbClr val="000000"/>
                          </a:solidFill>
                          <a:latin typeface="+mn-lt"/>
                        </a:rPr>
                        <a:t> </a:t>
                      </a:r>
                      <a:r>
                        <a:rPr lang="fr-FR" sz="800" b="0" i="0" u="none" strike="noStrike" noProof="0" dirty="0" err="1" smtClean="0">
                          <a:solidFill>
                            <a:srgbClr val="000000"/>
                          </a:solidFill>
                          <a:latin typeface="+mn-lt"/>
                        </a:rPr>
                        <a:t>períodes</a:t>
                      </a:r>
                      <a:r>
                        <a:rPr lang="fr-FR" sz="800" b="0" i="0" u="none" strike="noStrike" noProof="0" dirty="0" smtClean="0">
                          <a:solidFill>
                            <a:srgbClr val="000000"/>
                          </a:solidFill>
                          <a:latin typeface="+mn-lt"/>
                        </a:rPr>
                        <a:t> </a:t>
                      </a:r>
                      <a:r>
                        <a:rPr lang="fr-FR" sz="800" b="0" i="0" u="none" strike="noStrike" noProof="0" dirty="0" err="1" smtClean="0">
                          <a:solidFill>
                            <a:srgbClr val="000000"/>
                          </a:solidFill>
                          <a:latin typeface="+mn-lt"/>
                        </a:rPr>
                        <a:t>anteriors</a:t>
                      </a:r>
                      <a:endParaRPr lang="fr-FR" sz="800" b="0" i="0" u="none" strike="noStrike" noProof="0" dirty="0" smtClean="0">
                        <a:solidFill>
                          <a:srgbClr val="000000"/>
                        </a:solidFill>
                        <a:latin typeface="+mn-lt"/>
                      </a:endParaRPr>
                    </a:p>
                    <a:p>
                      <a:pPr algn="just" fontAlgn="ctr"/>
                      <a:endParaRPr lang="fr-FR" sz="600" b="0" i="0" u="none" strike="noStrike" noProof="0" dirty="0" smtClean="0">
                        <a:solidFill>
                          <a:srgbClr val="000000"/>
                        </a:solidFill>
                        <a:latin typeface="+mn-lt"/>
                      </a:endParaRPr>
                    </a:p>
                    <a:p>
                      <a:pPr algn="just" fontAlgn="ctr"/>
                      <a:r>
                        <a:rPr lang="es-ES" sz="800" b="0" i="0" u="none" strike="noStrike" noProof="0" dirty="0" smtClean="0">
                          <a:solidFill>
                            <a:srgbClr val="000000"/>
                          </a:solidFill>
                          <a:latin typeface="+mn-lt"/>
                        </a:rPr>
                        <a:t>Tramitar la </a:t>
                      </a:r>
                      <a:r>
                        <a:rPr lang="es-ES" sz="800" b="0" i="0" u="none" strike="noStrike" noProof="0" dirty="0" err="1" smtClean="0">
                          <a:solidFill>
                            <a:srgbClr val="000000"/>
                          </a:solidFill>
                          <a:latin typeface="+mn-lt"/>
                        </a:rPr>
                        <a:t>convocatòria</a:t>
                      </a:r>
                      <a:r>
                        <a:rPr lang="es-ES" sz="800" b="0" i="0" u="none" strike="noStrike" noProof="0" dirty="0" smtClean="0">
                          <a:solidFill>
                            <a:srgbClr val="000000"/>
                          </a:solidFill>
                          <a:latin typeface="+mn-lt"/>
                        </a:rPr>
                        <a:t> de </a:t>
                      </a:r>
                      <a:r>
                        <a:rPr lang="es-ES" sz="800" b="0" i="0" u="none" strike="noStrike" noProof="0" dirty="0" err="1" smtClean="0">
                          <a:solidFill>
                            <a:srgbClr val="000000"/>
                          </a:solidFill>
                          <a:latin typeface="+mn-lt"/>
                        </a:rPr>
                        <a:t>càrrecs</a:t>
                      </a:r>
                      <a:r>
                        <a:rPr lang="es-ES" sz="800" b="0" i="0" u="none" strike="noStrike" noProof="0" dirty="0" smtClean="0">
                          <a:solidFill>
                            <a:srgbClr val="000000"/>
                          </a:solidFill>
                          <a:latin typeface="+mn-lt"/>
                        </a:rPr>
                        <a:t> </a:t>
                      </a:r>
                      <a:r>
                        <a:rPr lang="es-ES" sz="800" b="0" i="0" u="none" strike="noStrike" noProof="0" dirty="0" err="1" smtClean="0">
                          <a:solidFill>
                            <a:srgbClr val="000000"/>
                          </a:solidFill>
                          <a:latin typeface="+mn-lt"/>
                        </a:rPr>
                        <a:t>electes</a:t>
                      </a:r>
                      <a:endParaRPr lang="es-ES" sz="800" b="0" i="0" u="none" strike="noStrike" noProof="0" dirty="0" smtClean="0">
                        <a:solidFill>
                          <a:srgbClr val="000000"/>
                        </a:solidFill>
                        <a:latin typeface="+mn-lt"/>
                      </a:endParaRPr>
                    </a:p>
                    <a:p>
                      <a:pPr algn="just" fontAlgn="ctr"/>
                      <a:endParaRPr lang="es-ES" sz="800" b="0" i="0" u="none" strike="noStrike" noProof="0" dirty="0" smtClean="0">
                        <a:solidFill>
                          <a:srgbClr val="000000"/>
                        </a:solidFill>
                        <a:latin typeface="+mn-lt"/>
                      </a:endParaRPr>
                    </a:p>
                    <a:p>
                      <a:pPr algn="just" fontAlgn="ctr"/>
                      <a:r>
                        <a:rPr lang="es-ES" sz="800" b="0" i="0" u="none" strike="noStrike" noProof="0" dirty="0" smtClean="0">
                          <a:solidFill>
                            <a:srgbClr val="000000"/>
                          </a:solidFill>
                          <a:latin typeface="+mn-lt"/>
                        </a:rPr>
                        <a:t>Gestionar la </a:t>
                      </a:r>
                      <a:r>
                        <a:rPr lang="es-ES" sz="800" b="0" i="0" u="none" strike="noStrike" noProof="0" dirty="0" err="1" smtClean="0">
                          <a:solidFill>
                            <a:srgbClr val="000000"/>
                          </a:solidFill>
                          <a:latin typeface="+mn-lt"/>
                        </a:rPr>
                        <a:t>línia</a:t>
                      </a:r>
                      <a:r>
                        <a:rPr lang="es-ES" sz="800" b="0" i="0" u="none" strike="noStrike" noProof="0" dirty="0" smtClean="0">
                          <a:solidFill>
                            <a:srgbClr val="000000"/>
                          </a:solidFill>
                          <a:latin typeface="+mn-lt"/>
                        </a:rPr>
                        <a:t> de </a:t>
                      </a:r>
                      <a:r>
                        <a:rPr lang="es-ES" sz="800" b="0" i="0" u="none" strike="noStrike" noProof="0" dirty="0" err="1" smtClean="0">
                          <a:solidFill>
                            <a:srgbClr val="000000"/>
                          </a:solidFill>
                          <a:latin typeface="+mn-lt"/>
                        </a:rPr>
                        <a:t>subvencions</a:t>
                      </a:r>
                      <a:r>
                        <a:rPr lang="es-ES" sz="800" b="0" i="0" u="none" strike="noStrike" noProof="0" dirty="0" smtClean="0">
                          <a:solidFill>
                            <a:srgbClr val="000000"/>
                          </a:solidFill>
                          <a:latin typeface="+mn-lt"/>
                        </a:rPr>
                        <a:t> del programa FEDER </a:t>
                      </a:r>
                      <a:r>
                        <a:rPr lang="es-ES" sz="800" b="0" i="0" u="none" strike="noStrike" noProof="0" dirty="0" err="1" smtClean="0">
                          <a:solidFill>
                            <a:srgbClr val="000000"/>
                          </a:solidFill>
                          <a:latin typeface="+mn-lt"/>
                        </a:rPr>
                        <a:t>corresponent</a:t>
                      </a:r>
                      <a:r>
                        <a:rPr lang="es-ES" sz="800" b="0" i="0" u="none" strike="noStrike" noProof="0" dirty="0" smtClean="0">
                          <a:solidFill>
                            <a:srgbClr val="000000"/>
                          </a:solidFill>
                          <a:latin typeface="+mn-lt"/>
                        </a:rPr>
                        <a:t> </a:t>
                      </a:r>
                      <a:r>
                        <a:rPr lang="es-ES" sz="800" b="0" i="0" u="none" strike="noStrike" noProof="0" dirty="0" err="1" smtClean="0">
                          <a:solidFill>
                            <a:srgbClr val="000000"/>
                          </a:solidFill>
                          <a:latin typeface="+mn-lt"/>
                        </a:rPr>
                        <a:t>als</a:t>
                      </a:r>
                      <a:r>
                        <a:rPr lang="es-ES" sz="800" b="0" i="0" u="none" strike="noStrike" noProof="0" dirty="0" smtClean="0">
                          <a:solidFill>
                            <a:srgbClr val="000000"/>
                          </a:solidFill>
                          <a:latin typeface="+mn-lt"/>
                        </a:rPr>
                        <a:t> </a:t>
                      </a:r>
                      <a:r>
                        <a:rPr lang="es-ES" sz="800" b="0" i="0" u="none" strike="noStrike" noProof="0" dirty="0" err="1" smtClean="0">
                          <a:solidFill>
                            <a:srgbClr val="000000"/>
                          </a:solidFill>
                          <a:latin typeface="+mn-lt"/>
                        </a:rPr>
                        <a:t>eixos</a:t>
                      </a:r>
                      <a:r>
                        <a:rPr lang="es-ES" sz="800" b="0" i="0" u="none" strike="noStrike" noProof="0" dirty="0" smtClean="0">
                          <a:solidFill>
                            <a:srgbClr val="000000"/>
                          </a:solidFill>
                          <a:latin typeface="+mn-lt"/>
                        </a:rPr>
                        <a:t> 2 i 4</a:t>
                      </a:r>
                    </a:p>
                    <a:p>
                      <a:pPr algn="just" fontAlgn="ctr"/>
                      <a:endParaRPr lang="es-ES" sz="800" b="0" i="0" u="none" strike="noStrike" noProof="0" dirty="0" smtClean="0">
                        <a:solidFill>
                          <a:srgbClr val="000000"/>
                        </a:solidFill>
                        <a:latin typeface="+mn-lt"/>
                      </a:endParaRPr>
                    </a:p>
                    <a:p>
                      <a:pPr algn="just" fontAlgn="ctr"/>
                      <a:r>
                        <a:rPr lang="es-ES" sz="800" b="0" i="0" u="none" strike="noStrike" noProof="0" dirty="0" smtClean="0">
                          <a:solidFill>
                            <a:srgbClr val="000000"/>
                          </a:solidFill>
                          <a:latin typeface="+mn-lt"/>
                        </a:rPr>
                        <a:t>Tramitar la </a:t>
                      </a:r>
                      <a:r>
                        <a:rPr lang="es-ES" sz="800" b="0" i="0" u="none" strike="noStrike" noProof="0" dirty="0" err="1" smtClean="0">
                          <a:solidFill>
                            <a:srgbClr val="000000"/>
                          </a:solidFill>
                          <a:latin typeface="+mn-lt"/>
                        </a:rPr>
                        <a:t>convocatòria</a:t>
                      </a:r>
                      <a:r>
                        <a:rPr lang="es-ES" sz="800" b="0" i="0" u="none" strike="noStrike" noProof="0" dirty="0" smtClean="0">
                          <a:solidFill>
                            <a:srgbClr val="000000"/>
                          </a:solidFill>
                          <a:latin typeface="+mn-lt"/>
                        </a:rPr>
                        <a:t> del personal </a:t>
                      </a:r>
                      <a:r>
                        <a:rPr lang="es-ES" sz="800" b="0" i="0" u="none" strike="noStrike" noProof="0" dirty="0" err="1" smtClean="0">
                          <a:solidFill>
                            <a:srgbClr val="000000"/>
                          </a:solidFill>
                          <a:latin typeface="+mn-lt"/>
                        </a:rPr>
                        <a:t>funcionari</a:t>
                      </a:r>
                      <a:r>
                        <a:rPr lang="es-ES" sz="800" b="0" i="0" u="none" strike="noStrike" noProof="0" dirty="0" smtClean="0">
                          <a:solidFill>
                            <a:srgbClr val="000000"/>
                          </a:solidFill>
                          <a:latin typeface="+mn-lt"/>
                        </a:rPr>
                        <a:t> </a:t>
                      </a:r>
                      <a:r>
                        <a:rPr lang="es-ES" sz="800" b="0" i="0" u="none" strike="noStrike" noProof="0" dirty="0" err="1" smtClean="0">
                          <a:solidFill>
                            <a:srgbClr val="000000"/>
                          </a:solidFill>
                          <a:latin typeface="+mn-lt"/>
                        </a:rPr>
                        <a:t>amb</a:t>
                      </a:r>
                      <a:r>
                        <a:rPr lang="es-ES" sz="800" b="0" i="0" u="none" strike="noStrike" noProof="0" dirty="0" smtClean="0">
                          <a:solidFill>
                            <a:srgbClr val="000000"/>
                          </a:solidFill>
                          <a:latin typeface="+mn-lt"/>
                        </a:rPr>
                        <a:t> </a:t>
                      </a:r>
                      <a:r>
                        <a:rPr lang="es-ES" sz="800" b="0" i="0" u="none" strike="noStrike" noProof="0" dirty="0" err="1" smtClean="0">
                          <a:solidFill>
                            <a:srgbClr val="000000"/>
                          </a:solidFill>
                          <a:latin typeface="+mn-lt"/>
                        </a:rPr>
                        <a:t>habilitació</a:t>
                      </a:r>
                      <a:r>
                        <a:rPr lang="es-ES" sz="800" b="0" i="0" u="none" strike="noStrike" noProof="0" dirty="0" smtClean="0">
                          <a:solidFill>
                            <a:srgbClr val="000000"/>
                          </a:solidFill>
                          <a:latin typeface="+mn-lt"/>
                        </a:rPr>
                        <a:t> de </a:t>
                      </a:r>
                      <a:r>
                        <a:rPr lang="es-ES" sz="800" b="0" i="0" u="none" strike="noStrike" noProof="0" dirty="0" err="1" smtClean="0">
                          <a:solidFill>
                            <a:srgbClr val="000000"/>
                          </a:solidFill>
                          <a:latin typeface="+mn-lt"/>
                        </a:rPr>
                        <a:t>caràcter</a:t>
                      </a:r>
                      <a:r>
                        <a:rPr lang="es-ES" sz="800" b="0" i="0" u="none" strike="noStrike" noProof="0" dirty="0" smtClean="0">
                          <a:solidFill>
                            <a:srgbClr val="000000"/>
                          </a:solidFill>
                          <a:latin typeface="+mn-lt"/>
                        </a:rPr>
                        <a:t> estatal</a:t>
                      </a:r>
                    </a:p>
                    <a:p>
                      <a:pPr algn="just" fontAlgn="ctr"/>
                      <a:endParaRPr lang="es-ES" sz="800" b="0" i="0" u="none" strike="noStrike" noProof="0" dirty="0" smtClean="0">
                        <a:solidFill>
                          <a:srgbClr val="000000"/>
                        </a:solidFill>
                        <a:latin typeface="+mn-lt"/>
                      </a:endParaRPr>
                    </a:p>
                    <a:p>
                      <a:pPr algn="just" fontAlgn="ctr"/>
                      <a:r>
                        <a:rPr lang="ca-ES" sz="800" b="0" i="0" u="none" strike="noStrike" noProof="0" dirty="0" smtClean="0">
                          <a:solidFill>
                            <a:srgbClr val="000000"/>
                          </a:solidFill>
                          <a:latin typeface="+mn-lt"/>
                        </a:rPr>
                        <a:t>Millorar els sistemes d'informació telemàtica entre els ens locals de Catalunya i la Generalitat</a:t>
                      </a:r>
                    </a:p>
                    <a:p>
                      <a:pPr algn="just" fontAlgn="ctr"/>
                      <a:endParaRPr lang="ca-ES" sz="800" b="0" i="0" u="none" strike="noStrike" noProof="0" dirty="0" smtClean="0">
                        <a:solidFill>
                          <a:srgbClr val="000000"/>
                        </a:solidFill>
                        <a:latin typeface="+mn-lt"/>
                      </a:endParaRPr>
                    </a:p>
                    <a:p>
                      <a:pPr algn="just" fontAlgn="ctr"/>
                      <a:r>
                        <a:rPr lang="ca-ES" sz="800" b="0" i="0" u="none" strike="noStrike" noProof="0" dirty="0" smtClean="0">
                          <a:solidFill>
                            <a:srgbClr val="000000"/>
                          </a:solidFill>
                          <a:latin typeface="+mn-lt"/>
                        </a:rPr>
                        <a:t>Avançar en la delimitació territorial dels municipis de Catalunya</a:t>
                      </a:r>
                    </a:p>
                  </a:txBody>
                  <a:tcPr marL="0" marR="36000" marT="0" marB="0" anchor="ctr">
                    <a:solidFill>
                      <a:schemeClr val="bg1"/>
                    </a:solidFill>
                  </a:tcPr>
                </a:tc>
              </a:tr>
              <a:tr h="155988">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r>
                        <a:rPr lang="ca-ES" sz="800" b="0" i="0" u="none" strike="noStrike" noProof="0" dirty="0" smtClean="0">
                          <a:solidFill>
                            <a:srgbClr val="000000"/>
                          </a:solidFill>
                          <a:latin typeface="+mn-lt"/>
                        </a:rPr>
                        <a:t>Impulsar la col·laboració i coordinació </a:t>
                      </a:r>
                      <a:r>
                        <a:rPr lang="ca-ES" sz="800" b="0" i="0" u="none" strike="noStrike" noProof="0" dirty="0" err="1" smtClean="0">
                          <a:solidFill>
                            <a:srgbClr val="000000"/>
                          </a:solidFill>
                          <a:latin typeface="+mn-lt"/>
                        </a:rPr>
                        <a:t>interadministrativa</a:t>
                      </a:r>
                      <a:r>
                        <a:rPr lang="ca-ES" sz="800" b="0" i="0" u="none" strike="noStrike" noProof="0" dirty="0" smtClean="0">
                          <a:solidFill>
                            <a:srgbClr val="000000"/>
                          </a:solidFill>
                          <a:latin typeface="+mn-lt"/>
                        </a:rPr>
                        <a:t> de suport econòmic i d'assistència als ens locals</a:t>
                      </a:r>
                      <a:endParaRPr lang="ca-ES" sz="800" b="0" i="0" u="none" strike="noStrike" noProof="0" dirty="0">
                        <a:solidFill>
                          <a:srgbClr val="000000"/>
                        </a:solidFill>
                        <a:latin typeface="+mn-lt"/>
                      </a:endParaRPr>
                    </a:p>
                  </a:txBody>
                  <a:tcPr marL="0" marR="36000" marT="0" marB="0" anchor="ctr">
                    <a:solidFill>
                      <a:schemeClr val="bg1"/>
                    </a:solidFill>
                  </a:tcPr>
                </a:tc>
              </a:tr>
            </a:tbl>
          </a:graphicData>
        </a:graphic>
      </p:graphicFrame>
      <p:graphicFrame>
        <p:nvGraphicFramePr>
          <p:cNvPr id="12" name="Taula 11"/>
          <p:cNvGraphicFramePr>
            <a:graphicFrameLocks noGrp="1"/>
          </p:cNvGraphicFramePr>
          <p:nvPr/>
        </p:nvGraphicFramePr>
        <p:xfrm>
          <a:off x="2827304" y="2101033"/>
          <a:ext cx="5038794" cy="2044728"/>
        </p:xfrm>
        <a:graphic>
          <a:graphicData uri="http://schemas.openxmlformats.org/drawingml/2006/table">
            <a:tbl>
              <a:tblPr firstRow="1" bandRow="1">
                <a:tableStyleId>{5C22544A-7EE6-4342-B048-85BDC9FD1C3A}</a:tableStyleId>
              </a:tblPr>
              <a:tblGrid>
                <a:gridCol w="358484"/>
                <a:gridCol w="4470039"/>
                <a:gridCol w="210271"/>
              </a:tblGrid>
              <a:tr h="664193">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noProof="0" dirty="0" err="1" smtClean="0">
                          <a:solidFill>
                            <a:schemeClr val="tx1"/>
                          </a:solidFill>
                        </a:rPr>
                        <a:t>Aconseguir</a:t>
                      </a:r>
                      <a:r>
                        <a:rPr lang="es-ES" sz="1200" b="0" noProof="0" dirty="0" smtClean="0">
                          <a:solidFill>
                            <a:schemeClr val="tx1"/>
                          </a:solidFill>
                        </a:rPr>
                        <a:t> el </a:t>
                      </a:r>
                      <a:r>
                        <a:rPr lang="es-ES" sz="1200" b="0" noProof="0" dirty="0" err="1" smtClean="0">
                          <a:solidFill>
                            <a:schemeClr val="tx1"/>
                          </a:solidFill>
                        </a:rPr>
                        <a:t>desenvolupament</a:t>
                      </a:r>
                      <a:r>
                        <a:rPr lang="es-ES" sz="1200" b="0" noProof="0" dirty="0" smtClean="0">
                          <a:solidFill>
                            <a:schemeClr val="tx1"/>
                          </a:solidFill>
                        </a:rPr>
                        <a:t> del </a:t>
                      </a:r>
                      <a:r>
                        <a:rPr lang="es-ES" sz="1200" b="0" noProof="0" dirty="0" err="1" smtClean="0">
                          <a:solidFill>
                            <a:schemeClr val="tx1"/>
                          </a:solidFill>
                        </a:rPr>
                        <a:t>marc</a:t>
                      </a:r>
                      <a:r>
                        <a:rPr lang="es-ES" sz="1200" b="0" noProof="0" dirty="0" smtClean="0">
                          <a:solidFill>
                            <a:schemeClr val="tx1"/>
                          </a:solidFill>
                        </a:rPr>
                        <a:t> </a:t>
                      </a:r>
                      <a:r>
                        <a:rPr lang="es-ES" sz="1200" b="0" noProof="0" dirty="0" err="1" smtClean="0">
                          <a:solidFill>
                            <a:schemeClr val="tx1"/>
                          </a:solidFill>
                        </a:rPr>
                        <a:t>normatiu</a:t>
                      </a:r>
                      <a:r>
                        <a:rPr lang="es-ES" sz="1200" b="0" noProof="0" dirty="0" smtClean="0">
                          <a:solidFill>
                            <a:schemeClr val="tx1"/>
                          </a:solidFill>
                        </a:rPr>
                        <a:t> </a:t>
                      </a:r>
                      <a:r>
                        <a:rPr lang="es-ES" sz="1200" b="0" noProof="0" dirty="0" err="1" smtClean="0">
                          <a:solidFill>
                            <a:schemeClr val="tx1"/>
                          </a:solidFill>
                        </a:rPr>
                        <a:t>adequat</a:t>
                      </a:r>
                      <a:r>
                        <a:rPr lang="es-ES" sz="1200" b="0" noProof="0" dirty="0" smtClean="0">
                          <a:solidFill>
                            <a:schemeClr val="tx1"/>
                          </a:solidFill>
                        </a:rPr>
                        <a:t> </a:t>
                      </a:r>
                      <a:r>
                        <a:rPr lang="es-ES" sz="1200" b="0" noProof="0" dirty="0" err="1" smtClean="0">
                          <a:solidFill>
                            <a:schemeClr val="tx1"/>
                          </a:solidFill>
                        </a:rPr>
                        <a:t>als</a:t>
                      </a:r>
                      <a:r>
                        <a:rPr lang="es-ES" sz="1200" b="0" noProof="0" dirty="0" smtClean="0">
                          <a:solidFill>
                            <a:schemeClr val="tx1"/>
                          </a:solidFill>
                        </a:rPr>
                        <a:t> </a:t>
                      </a:r>
                      <a:r>
                        <a:rPr lang="es-ES" sz="1200" b="0" noProof="0" dirty="0" err="1" smtClean="0">
                          <a:solidFill>
                            <a:schemeClr val="tx1"/>
                          </a:solidFill>
                        </a:rPr>
                        <a:t>governs</a:t>
                      </a:r>
                      <a:r>
                        <a:rPr lang="es-ES" sz="1200" b="0" noProof="0" dirty="0" smtClean="0">
                          <a:solidFill>
                            <a:schemeClr val="tx1"/>
                          </a:solidFill>
                        </a:rPr>
                        <a:t> </a:t>
                      </a:r>
                      <a:r>
                        <a:rPr lang="es-ES" sz="1200" b="0" noProof="0" dirty="0" err="1" smtClean="0">
                          <a:solidFill>
                            <a:schemeClr val="tx1"/>
                          </a:solidFill>
                        </a:rPr>
                        <a:t>locals</a:t>
                      </a:r>
                      <a:r>
                        <a:rPr lang="es-ES" sz="1200" b="0" noProof="0" dirty="0" smtClean="0">
                          <a:solidFill>
                            <a:schemeClr val="tx1"/>
                          </a:solidFill>
                        </a:rPr>
                        <a:t> i fomentar la </a:t>
                      </a:r>
                      <a:r>
                        <a:rPr lang="es-ES" sz="1200" b="0" noProof="0" dirty="0" err="1" smtClean="0">
                          <a:solidFill>
                            <a:schemeClr val="tx1"/>
                          </a:solidFill>
                        </a:rPr>
                        <a:t>participació</a:t>
                      </a:r>
                      <a:r>
                        <a:rPr lang="es-ES" sz="1200" b="0" noProof="0" dirty="0" smtClean="0">
                          <a:solidFill>
                            <a:schemeClr val="tx1"/>
                          </a:solidFill>
                        </a:rPr>
                        <a:t> del </a:t>
                      </a:r>
                      <a:r>
                        <a:rPr lang="es-ES" sz="1200" b="0" noProof="0" dirty="0" err="1" smtClean="0">
                          <a:solidFill>
                            <a:schemeClr val="tx1"/>
                          </a:solidFill>
                        </a:rPr>
                        <a:t>món</a:t>
                      </a:r>
                      <a:r>
                        <a:rPr lang="es-ES" sz="1200" b="0" noProof="0" dirty="0" smtClean="0">
                          <a:solidFill>
                            <a:schemeClr val="tx1"/>
                          </a:solidFill>
                        </a:rPr>
                        <a:t> local en les </a:t>
                      </a:r>
                      <a:r>
                        <a:rPr lang="es-ES" sz="1200" b="0" noProof="0" dirty="0" err="1" smtClean="0">
                          <a:solidFill>
                            <a:schemeClr val="tx1"/>
                          </a:solidFill>
                        </a:rPr>
                        <a:t>polítiques</a:t>
                      </a:r>
                      <a:r>
                        <a:rPr lang="es-ES" sz="1200" b="0" noProof="0" dirty="0" smtClean="0">
                          <a:solidFill>
                            <a:schemeClr val="tx1"/>
                          </a:solidFill>
                        </a:rPr>
                        <a:t> de la Generalitat</a:t>
                      </a:r>
                      <a:endParaRPr lang="ca-ES" sz="1200" b="0" noProof="0" dirty="0" smtClean="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649395">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Millorar l'eficiència i la qualitat dels serveis oferts als ens locals mitjançant la implementació de mecanismes de relació i coordinació</a:t>
                      </a:r>
                      <a:endParaRPr lang="ca-ES" sz="12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731140">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s-ES" sz="1200" b="0" noProof="0" dirty="0" smtClean="0">
                          <a:solidFill>
                            <a:schemeClr val="tx1"/>
                          </a:solidFill>
                        </a:rPr>
                        <a:t>Contribuir a la </a:t>
                      </a:r>
                      <a:r>
                        <a:rPr lang="es-ES" sz="1200" b="0" noProof="0" dirty="0" err="1" smtClean="0">
                          <a:solidFill>
                            <a:schemeClr val="tx1"/>
                          </a:solidFill>
                        </a:rPr>
                        <a:t>suficiència</a:t>
                      </a:r>
                      <a:r>
                        <a:rPr lang="es-ES" sz="1200" b="0" noProof="0" dirty="0" smtClean="0">
                          <a:solidFill>
                            <a:schemeClr val="tx1"/>
                          </a:solidFill>
                        </a:rPr>
                        <a:t> </a:t>
                      </a:r>
                      <a:r>
                        <a:rPr lang="es-ES" sz="1200" b="0" noProof="0" dirty="0" err="1" smtClean="0">
                          <a:solidFill>
                            <a:schemeClr val="tx1"/>
                          </a:solidFill>
                        </a:rPr>
                        <a:t>financera</a:t>
                      </a:r>
                      <a:r>
                        <a:rPr lang="es-ES" sz="1200" b="0" noProof="0" dirty="0" smtClean="0">
                          <a:solidFill>
                            <a:schemeClr val="tx1"/>
                          </a:solidFill>
                        </a:rPr>
                        <a:t> </a:t>
                      </a:r>
                      <a:r>
                        <a:rPr lang="es-ES" sz="1200" b="0" noProof="0" dirty="0" err="1" smtClean="0">
                          <a:solidFill>
                            <a:schemeClr val="tx1"/>
                          </a:solidFill>
                        </a:rPr>
                        <a:t>dels</a:t>
                      </a:r>
                      <a:r>
                        <a:rPr lang="es-ES" sz="1200" b="0" noProof="0" dirty="0" smtClean="0">
                          <a:solidFill>
                            <a:schemeClr val="tx1"/>
                          </a:solidFill>
                        </a:rPr>
                        <a:t> </a:t>
                      </a:r>
                      <a:r>
                        <a:rPr lang="es-ES" sz="1200" b="0" noProof="0" dirty="0" err="1" smtClean="0">
                          <a:solidFill>
                            <a:schemeClr val="tx1"/>
                          </a:solidFill>
                        </a:rPr>
                        <a:t>ens</a:t>
                      </a:r>
                      <a:r>
                        <a:rPr lang="es-ES" sz="1200" b="0" noProof="0" dirty="0" smtClean="0">
                          <a:solidFill>
                            <a:schemeClr val="tx1"/>
                          </a:solidFill>
                        </a:rPr>
                        <a:t> </a:t>
                      </a:r>
                      <a:r>
                        <a:rPr lang="es-ES" sz="1200" b="0" noProof="0" dirty="0" err="1" smtClean="0">
                          <a:solidFill>
                            <a:schemeClr val="tx1"/>
                          </a:solidFill>
                        </a:rPr>
                        <a:t>locals</a:t>
                      </a:r>
                      <a:r>
                        <a:rPr lang="es-ES" sz="1200" b="0" noProof="0" dirty="0" smtClean="0">
                          <a:solidFill>
                            <a:schemeClr val="tx1"/>
                          </a:solidFill>
                        </a:rPr>
                        <a:t> </a:t>
                      </a:r>
                      <a:r>
                        <a:rPr lang="es-ES" sz="1200" b="0" noProof="0" dirty="0" err="1" smtClean="0">
                          <a:solidFill>
                            <a:schemeClr val="tx1"/>
                          </a:solidFill>
                        </a:rPr>
                        <a:t>amb</a:t>
                      </a:r>
                      <a:r>
                        <a:rPr lang="es-ES" sz="1200" b="0" noProof="0" dirty="0" smtClean="0">
                          <a:solidFill>
                            <a:schemeClr val="tx1"/>
                          </a:solidFill>
                        </a:rPr>
                        <a:t> </a:t>
                      </a:r>
                      <a:r>
                        <a:rPr lang="es-ES" sz="1200" b="0" noProof="0" dirty="0" err="1" smtClean="0">
                          <a:solidFill>
                            <a:schemeClr val="tx1"/>
                          </a:solidFill>
                        </a:rPr>
                        <a:t>atenció</a:t>
                      </a:r>
                      <a:r>
                        <a:rPr lang="es-ES" sz="1200" b="0" noProof="0" dirty="0" smtClean="0">
                          <a:solidFill>
                            <a:schemeClr val="tx1"/>
                          </a:solidFill>
                        </a:rPr>
                        <a:t> a la </a:t>
                      </a:r>
                      <a:r>
                        <a:rPr lang="es-ES" sz="1200" b="0" noProof="0" dirty="0" err="1" smtClean="0">
                          <a:solidFill>
                            <a:schemeClr val="tx1"/>
                          </a:solidFill>
                        </a:rPr>
                        <a:t>seva</a:t>
                      </a:r>
                      <a:r>
                        <a:rPr lang="es-ES" sz="1200" b="0" noProof="0" dirty="0" smtClean="0">
                          <a:solidFill>
                            <a:schemeClr val="tx1"/>
                          </a:solidFill>
                        </a:rPr>
                        <a:t> </a:t>
                      </a:r>
                      <a:r>
                        <a:rPr lang="es-ES" sz="1200" b="0" noProof="0" dirty="0" err="1" smtClean="0">
                          <a:solidFill>
                            <a:schemeClr val="tx1"/>
                          </a:solidFill>
                        </a:rPr>
                        <a:t>diversitat</a:t>
                      </a:r>
                      <a:endParaRPr lang="ca-ES" sz="12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39123" y="2028009"/>
          <a:ext cx="2592424" cy="3286168"/>
        </p:xfrm>
        <a:graphic>
          <a:graphicData uri="http://schemas.openxmlformats.org/drawingml/2006/table">
            <a:tbl>
              <a:tblPr firstRow="1" bandRow="1">
                <a:tableStyleId>{5C22544A-7EE6-4342-B048-85BDC9FD1C3A}</a:tableStyleId>
              </a:tblPr>
              <a:tblGrid>
                <a:gridCol w="622048"/>
                <a:gridCol w="1970376"/>
              </a:tblGrid>
              <a:tr h="579696">
                <a:tc>
                  <a:txBody>
                    <a:bodyPr/>
                    <a:lstStyle/>
                    <a:p>
                      <a:pPr algn="r" fontAlgn="ctr"/>
                      <a:r>
                        <a:rPr lang="ca-ES" sz="1100" b="0" i="0" u="none" strike="noStrike" noProof="0" dirty="0" smtClean="0">
                          <a:solidFill>
                            <a:srgbClr val="000000"/>
                          </a:solidFill>
                          <a:latin typeface="+mn-lt"/>
                        </a:rPr>
                        <a:t>60%</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kumimoji="0" lang="pt-BR" sz="1100" b="0" i="0" u="none" strike="noStrike" cap="none" normalizeH="0" baseline="0" noProof="0" dirty="0" err="1" smtClean="0">
                          <a:ln>
                            <a:noFill/>
                          </a:ln>
                          <a:solidFill>
                            <a:schemeClr val="tx1"/>
                          </a:solidFill>
                          <a:effectLst/>
                          <a:latin typeface="+mn-lt"/>
                          <a:cs typeface="Arial" charset="0"/>
                        </a:rPr>
                        <a:t>Percentatge</a:t>
                      </a:r>
                      <a:r>
                        <a:rPr kumimoji="0" lang="pt-BR" sz="1100" b="0" i="0" u="none" strike="noStrike" cap="none" normalizeH="0" baseline="0" noProof="0" dirty="0" smtClean="0">
                          <a:ln>
                            <a:noFill/>
                          </a:ln>
                          <a:solidFill>
                            <a:schemeClr val="tx1"/>
                          </a:solidFill>
                          <a:effectLst/>
                          <a:latin typeface="+mn-lt"/>
                          <a:cs typeface="Arial" charset="0"/>
                        </a:rPr>
                        <a:t> d'</a:t>
                      </a:r>
                      <a:r>
                        <a:rPr kumimoji="0" lang="pt-BR" sz="1100" b="0" i="0" u="none" strike="noStrike" cap="none" normalizeH="0" baseline="0" noProof="0" dirty="0" err="1" smtClean="0">
                          <a:ln>
                            <a:noFill/>
                          </a:ln>
                          <a:solidFill>
                            <a:schemeClr val="tx1"/>
                          </a:solidFill>
                          <a:effectLst/>
                          <a:latin typeface="+mn-lt"/>
                          <a:cs typeface="Arial" charset="0"/>
                        </a:rPr>
                        <a:t>execució</a:t>
                      </a:r>
                      <a:r>
                        <a:rPr kumimoji="0" lang="pt-BR" sz="1100" b="0" i="0" u="none" strike="noStrike" cap="none" normalizeH="0" baseline="0" noProof="0" dirty="0" smtClean="0">
                          <a:ln>
                            <a:noFill/>
                          </a:ln>
                          <a:solidFill>
                            <a:schemeClr val="tx1"/>
                          </a:solidFill>
                          <a:effectLst/>
                          <a:latin typeface="+mn-lt"/>
                          <a:cs typeface="Arial" charset="0"/>
                        </a:rPr>
                        <a:t> </a:t>
                      </a:r>
                      <a:r>
                        <a:rPr kumimoji="0" lang="pt-BR" sz="1100" b="0" i="0" u="none" strike="noStrike" cap="none" normalizeH="0" baseline="0" noProof="0" dirty="0" err="1" smtClean="0">
                          <a:ln>
                            <a:noFill/>
                          </a:ln>
                          <a:solidFill>
                            <a:schemeClr val="tx1"/>
                          </a:solidFill>
                          <a:effectLst/>
                          <a:latin typeface="+mn-lt"/>
                          <a:cs typeface="Arial" charset="0"/>
                        </a:rPr>
                        <a:t>dels</a:t>
                      </a:r>
                      <a:r>
                        <a:rPr kumimoji="0" lang="pt-BR" sz="1100" b="0" i="0" u="none" strike="noStrike" cap="none" normalizeH="0" baseline="0" noProof="0" dirty="0" smtClean="0">
                          <a:ln>
                            <a:noFill/>
                          </a:ln>
                          <a:solidFill>
                            <a:schemeClr val="tx1"/>
                          </a:solidFill>
                          <a:effectLst/>
                          <a:latin typeface="+mn-lt"/>
                          <a:cs typeface="Arial" charset="0"/>
                        </a:rPr>
                        <a:t> </a:t>
                      </a:r>
                      <a:r>
                        <a:rPr kumimoji="0" lang="pt-BR" sz="1100" b="0" i="0" u="none" strike="noStrike" cap="none" normalizeH="0" baseline="0" noProof="0" dirty="0" err="1" smtClean="0">
                          <a:ln>
                            <a:noFill/>
                          </a:ln>
                          <a:solidFill>
                            <a:schemeClr val="tx1"/>
                          </a:solidFill>
                          <a:effectLst/>
                          <a:latin typeface="+mn-lt"/>
                          <a:cs typeface="Arial" charset="0"/>
                        </a:rPr>
                        <a:t>fons</a:t>
                      </a:r>
                      <a:r>
                        <a:rPr kumimoji="0" lang="pt-BR" sz="1100" b="0" i="0" u="none" strike="noStrike" cap="none" normalizeH="0" baseline="0" noProof="0" dirty="0" smtClean="0">
                          <a:ln>
                            <a:noFill/>
                          </a:ln>
                          <a:solidFill>
                            <a:schemeClr val="tx1"/>
                          </a:solidFill>
                          <a:effectLst/>
                          <a:latin typeface="+mn-lt"/>
                          <a:cs typeface="Arial" charset="0"/>
                        </a:rPr>
                        <a:t> europeus, </a:t>
                      </a:r>
                      <a:r>
                        <a:rPr kumimoji="0" lang="pt-BR" sz="1100" b="0" i="0" u="none" strike="noStrike" cap="none" normalizeH="0" baseline="0" noProof="0" dirty="0" err="1" smtClean="0">
                          <a:ln>
                            <a:noFill/>
                          </a:ln>
                          <a:solidFill>
                            <a:schemeClr val="tx1"/>
                          </a:solidFill>
                          <a:effectLst/>
                          <a:latin typeface="+mn-lt"/>
                          <a:cs typeface="Arial" charset="0"/>
                        </a:rPr>
                        <a:t>tram</a:t>
                      </a:r>
                      <a:r>
                        <a:rPr kumimoji="0" lang="pt-BR" sz="1100" b="0" i="0" u="none" strike="noStrike" cap="none" normalizeH="0" baseline="0" noProof="0" dirty="0" smtClean="0">
                          <a:ln>
                            <a:noFill/>
                          </a:ln>
                          <a:solidFill>
                            <a:schemeClr val="tx1"/>
                          </a:solidFill>
                          <a:effectLst/>
                          <a:latin typeface="+mn-lt"/>
                          <a:cs typeface="Arial" charset="0"/>
                        </a:rPr>
                        <a:t> local</a:t>
                      </a:r>
                      <a:endParaRPr kumimoji="0" lang="ca-ES" sz="1100" b="0" i="0" u="none" strike="noStrike" cap="none" normalizeH="0" baseline="0" noProof="0" dirty="0" smtClean="0">
                        <a:ln>
                          <a:noFill/>
                        </a:ln>
                        <a:solidFill>
                          <a:schemeClr val="tx1"/>
                        </a:solidFill>
                        <a:effectLst/>
                        <a:latin typeface="+mn-lt"/>
                        <a:cs typeface="Arial"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1100632">
                <a:tc>
                  <a:txBody>
                    <a:bodyPr/>
                    <a:lstStyle/>
                    <a:p>
                      <a:pPr algn="r" fontAlgn="ctr"/>
                      <a:r>
                        <a:rPr lang="ca-ES" sz="1100" b="0" i="0" u="none" strike="noStrike" noProof="0" dirty="0" smtClean="0">
                          <a:solidFill>
                            <a:srgbClr val="000000"/>
                          </a:solidFill>
                          <a:latin typeface="+mn-lt"/>
                        </a:rPr>
                        <a:t>50%</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100" b="0" i="0" u="none" strike="noStrike" cap="none" normalizeH="0" baseline="0" noProof="0" dirty="0" err="1" smtClean="0">
                          <a:ln>
                            <a:noFill/>
                          </a:ln>
                          <a:solidFill>
                            <a:schemeClr val="tx1"/>
                          </a:solidFill>
                          <a:effectLst/>
                          <a:latin typeface="+mn-lt"/>
                          <a:cs typeface="Arial" charset="0"/>
                        </a:rPr>
                        <a:t>Percentatge</a:t>
                      </a:r>
                      <a:r>
                        <a:rPr kumimoji="0" lang="es-ES" sz="1100" b="0" i="0" u="none" strike="noStrike" cap="none" normalizeH="0" baseline="0" noProof="0" dirty="0" smtClean="0">
                          <a:ln>
                            <a:noFill/>
                          </a:ln>
                          <a:solidFill>
                            <a:schemeClr val="tx1"/>
                          </a:solidFill>
                          <a:effectLst/>
                          <a:latin typeface="+mn-lt"/>
                          <a:cs typeface="Arial" charset="0"/>
                        </a:rPr>
                        <a:t> </a:t>
                      </a:r>
                      <a:r>
                        <a:rPr kumimoji="0" lang="es-ES" sz="1100" b="0" i="0" u="none" strike="noStrike" cap="none" normalizeH="0" baseline="0" noProof="0" dirty="0" err="1" smtClean="0">
                          <a:ln>
                            <a:noFill/>
                          </a:ln>
                          <a:solidFill>
                            <a:schemeClr val="tx1"/>
                          </a:solidFill>
                          <a:effectLst/>
                          <a:latin typeface="+mn-lt"/>
                          <a:cs typeface="Arial" charset="0"/>
                        </a:rPr>
                        <a:t>dels</a:t>
                      </a:r>
                      <a:r>
                        <a:rPr kumimoji="0" lang="es-ES" sz="1100" b="0" i="0" u="none" strike="noStrike" cap="none" normalizeH="0" baseline="0" noProof="0" dirty="0" smtClean="0">
                          <a:ln>
                            <a:noFill/>
                          </a:ln>
                          <a:solidFill>
                            <a:schemeClr val="tx1"/>
                          </a:solidFill>
                          <a:effectLst/>
                          <a:latin typeface="+mn-lt"/>
                          <a:cs typeface="Arial" charset="0"/>
                        </a:rPr>
                        <a:t> </a:t>
                      </a:r>
                      <a:r>
                        <a:rPr kumimoji="0" lang="es-ES" sz="1100" b="0" i="0" u="none" strike="noStrike" cap="none" normalizeH="0" baseline="0" noProof="0" dirty="0" err="1" smtClean="0">
                          <a:ln>
                            <a:noFill/>
                          </a:ln>
                          <a:solidFill>
                            <a:schemeClr val="tx1"/>
                          </a:solidFill>
                          <a:effectLst/>
                          <a:latin typeface="+mn-lt"/>
                          <a:cs typeface="Arial" charset="0"/>
                        </a:rPr>
                        <a:t>sistemes</a:t>
                      </a:r>
                      <a:r>
                        <a:rPr kumimoji="0" lang="es-ES" sz="1100" b="0" i="0" u="none" strike="noStrike" cap="none" normalizeH="0" baseline="0" noProof="0" dirty="0" smtClean="0">
                          <a:ln>
                            <a:noFill/>
                          </a:ln>
                          <a:solidFill>
                            <a:schemeClr val="tx1"/>
                          </a:solidFill>
                          <a:effectLst/>
                          <a:latin typeface="+mn-lt"/>
                          <a:cs typeface="Arial" charset="0"/>
                        </a:rPr>
                        <a:t> </a:t>
                      </a:r>
                      <a:r>
                        <a:rPr kumimoji="0" lang="es-ES" sz="1100" b="0" i="0" u="none" strike="noStrike" cap="none" normalizeH="0" baseline="0" noProof="0" dirty="0" err="1" smtClean="0">
                          <a:ln>
                            <a:noFill/>
                          </a:ln>
                          <a:solidFill>
                            <a:schemeClr val="tx1"/>
                          </a:solidFill>
                          <a:effectLst/>
                          <a:latin typeface="+mn-lt"/>
                          <a:cs typeface="Arial" charset="0"/>
                        </a:rPr>
                        <a:t>d'informació</a:t>
                      </a:r>
                      <a:r>
                        <a:rPr kumimoji="0" lang="es-ES" sz="1100" b="0" i="0" u="none" strike="noStrike" cap="none" normalizeH="0" baseline="0" noProof="0" dirty="0" smtClean="0">
                          <a:ln>
                            <a:noFill/>
                          </a:ln>
                          <a:solidFill>
                            <a:schemeClr val="tx1"/>
                          </a:solidFill>
                          <a:effectLst/>
                          <a:latin typeface="+mn-lt"/>
                          <a:cs typeface="Arial" charset="0"/>
                        </a:rPr>
                        <a:t> de la Secretaria de </a:t>
                      </a:r>
                      <a:r>
                        <a:rPr kumimoji="0" lang="es-ES" sz="1100" b="0" i="0" u="none" strike="noStrike" cap="none" normalizeH="0" baseline="0" noProof="0" dirty="0" err="1" smtClean="0">
                          <a:ln>
                            <a:noFill/>
                          </a:ln>
                          <a:solidFill>
                            <a:schemeClr val="tx1"/>
                          </a:solidFill>
                          <a:effectLst/>
                          <a:latin typeface="+mn-lt"/>
                          <a:cs typeface="Arial" charset="0"/>
                        </a:rPr>
                        <a:t>Cooperació</a:t>
                      </a:r>
                      <a:r>
                        <a:rPr kumimoji="0" lang="es-ES" sz="1100" b="0" i="0" u="none" strike="noStrike" cap="none" normalizeH="0" baseline="0" noProof="0" dirty="0" smtClean="0">
                          <a:ln>
                            <a:noFill/>
                          </a:ln>
                          <a:solidFill>
                            <a:schemeClr val="tx1"/>
                          </a:solidFill>
                          <a:effectLst/>
                          <a:latin typeface="+mn-lt"/>
                          <a:cs typeface="Arial" charset="0"/>
                        </a:rPr>
                        <a:t> i </a:t>
                      </a:r>
                      <a:r>
                        <a:rPr kumimoji="0" lang="es-ES" sz="1100" b="0" i="0" u="none" strike="noStrike" cap="none" normalizeH="0" baseline="0" noProof="0" dirty="0" err="1" smtClean="0">
                          <a:ln>
                            <a:noFill/>
                          </a:ln>
                          <a:solidFill>
                            <a:schemeClr val="tx1"/>
                          </a:solidFill>
                          <a:effectLst/>
                          <a:latin typeface="+mn-lt"/>
                          <a:cs typeface="Arial" charset="0"/>
                        </a:rPr>
                        <a:t>Coordinació</a:t>
                      </a:r>
                      <a:r>
                        <a:rPr kumimoji="0" lang="es-ES" sz="1100" b="0" i="0" u="none" strike="noStrike" cap="none" normalizeH="0" baseline="0" noProof="0" dirty="0" smtClean="0">
                          <a:ln>
                            <a:noFill/>
                          </a:ln>
                          <a:solidFill>
                            <a:schemeClr val="tx1"/>
                          </a:solidFill>
                          <a:effectLst/>
                          <a:latin typeface="+mn-lt"/>
                          <a:cs typeface="Arial" charset="0"/>
                        </a:rPr>
                        <a:t> de les </a:t>
                      </a:r>
                      <a:r>
                        <a:rPr kumimoji="0" lang="es-ES" sz="1100" b="0" i="0" u="none" strike="noStrike" cap="none" normalizeH="0" baseline="0" noProof="0" dirty="0" err="1" smtClean="0">
                          <a:ln>
                            <a:noFill/>
                          </a:ln>
                          <a:solidFill>
                            <a:schemeClr val="tx1"/>
                          </a:solidFill>
                          <a:effectLst/>
                          <a:latin typeface="+mn-lt"/>
                          <a:cs typeface="Arial" charset="0"/>
                        </a:rPr>
                        <a:t>Administracions</a:t>
                      </a:r>
                      <a:r>
                        <a:rPr kumimoji="0" lang="es-ES" sz="1100" b="0" i="0" u="none" strike="noStrike" cap="none" normalizeH="0" baseline="0" noProof="0" dirty="0" smtClean="0">
                          <a:ln>
                            <a:noFill/>
                          </a:ln>
                          <a:solidFill>
                            <a:schemeClr val="tx1"/>
                          </a:solidFill>
                          <a:effectLst/>
                          <a:latin typeface="+mn-lt"/>
                          <a:cs typeface="Arial" charset="0"/>
                        </a:rPr>
                        <a:t> </a:t>
                      </a:r>
                      <a:r>
                        <a:rPr kumimoji="0" lang="es-ES" sz="1100" b="0" i="0" u="none" strike="noStrike" cap="none" normalizeH="0" baseline="0" noProof="0" dirty="0" err="1" smtClean="0">
                          <a:ln>
                            <a:noFill/>
                          </a:ln>
                          <a:solidFill>
                            <a:schemeClr val="tx1"/>
                          </a:solidFill>
                          <a:effectLst/>
                          <a:latin typeface="+mn-lt"/>
                          <a:cs typeface="Arial" charset="0"/>
                        </a:rPr>
                        <a:t>Locals</a:t>
                      </a:r>
                      <a:r>
                        <a:rPr kumimoji="0" lang="es-ES" sz="1100" b="0" i="0" u="none" strike="noStrike" cap="none" normalizeH="0" baseline="0" noProof="0" dirty="0" smtClean="0">
                          <a:ln>
                            <a:noFill/>
                          </a:ln>
                          <a:solidFill>
                            <a:schemeClr val="tx1"/>
                          </a:solidFill>
                          <a:effectLst/>
                          <a:latin typeface="+mn-lt"/>
                          <a:cs typeface="Arial" charset="0"/>
                        </a:rPr>
                        <a:t> que </a:t>
                      </a:r>
                      <a:r>
                        <a:rPr kumimoji="0" lang="es-ES" sz="1100" b="0" i="0" u="none" strike="noStrike" cap="none" normalizeH="0" baseline="0" noProof="0" dirty="0" err="1" smtClean="0">
                          <a:ln>
                            <a:noFill/>
                          </a:ln>
                          <a:solidFill>
                            <a:schemeClr val="tx1"/>
                          </a:solidFill>
                          <a:effectLst/>
                          <a:latin typeface="+mn-lt"/>
                          <a:cs typeface="Arial" charset="0"/>
                        </a:rPr>
                        <a:t>s'han</a:t>
                      </a:r>
                      <a:r>
                        <a:rPr kumimoji="0" lang="es-ES" sz="1100" b="0" i="0" u="none" strike="noStrike" cap="none" normalizeH="0" baseline="0" noProof="0" dirty="0" smtClean="0">
                          <a:ln>
                            <a:noFill/>
                          </a:ln>
                          <a:solidFill>
                            <a:schemeClr val="tx1"/>
                          </a:solidFill>
                          <a:effectLst/>
                          <a:latin typeface="+mn-lt"/>
                          <a:cs typeface="Arial" charset="0"/>
                        </a:rPr>
                        <a:t> </a:t>
                      </a:r>
                      <a:r>
                        <a:rPr kumimoji="0" lang="es-ES" sz="1100" b="0" i="0" u="none" strike="noStrike" cap="none" normalizeH="0" baseline="0" noProof="0" dirty="0" err="1" smtClean="0">
                          <a:ln>
                            <a:noFill/>
                          </a:ln>
                          <a:solidFill>
                            <a:schemeClr val="tx1"/>
                          </a:solidFill>
                          <a:effectLst/>
                          <a:latin typeface="+mn-lt"/>
                          <a:cs typeface="Arial" charset="0"/>
                        </a:rPr>
                        <a:t>millorat</a:t>
                      </a:r>
                      <a:endParaRPr kumimoji="0" lang="ca-ES" sz="1100" b="0" i="0" u="none" strike="noStrike" cap="none" normalizeH="0" baseline="0" noProof="0" dirty="0" smtClean="0">
                        <a:ln>
                          <a:noFill/>
                        </a:ln>
                        <a:solidFill>
                          <a:schemeClr val="tx1"/>
                        </a:solidFill>
                        <a:effectLst/>
                        <a:latin typeface="+mn-lt"/>
                        <a:cs typeface="Arial"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902157">
                <a:tc>
                  <a:txBody>
                    <a:bodyPr/>
                    <a:lstStyle/>
                    <a:p>
                      <a:pPr algn="r" fontAlgn="ctr"/>
                      <a:r>
                        <a:rPr lang="ca-ES" sz="1100" b="0" i="0" u="none" strike="noStrike" noProof="0" dirty="0" smtClean="0">
                          <a:solidFill>
                            <a:srgbClr val="000000"/>
                          </a:solidFill>
                          <a:latin typeface="+mn-lt"/>
                        </a:rPr>
                        <a:t>60%</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dirty="0" smtClean="0">
                          <a:solidFill>
                            <a:schemeClr val="tx1"/>
                          </a:solidFill>
                          <a:latin typeface="+mn-lt"/>
                        </a:rPr>
                        <a:t>Percentatge de demanda assolida pel PUOSC en relació a les sol·licituds presentades</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03683">
                <a:tc>
                  <a:txBody>
                    <a:bodyPr/>
                    <a:lstStyle/>
                    <a:p>
                      <a:pPr algn="r" fontAlgn="ctr"/>
                      <a:r>
                        <a:rPr lang="ca-ES" sz="1100" b="0" i="0" u="none" strike="noStrike" noProof="0" dirty="0" smtClean="0">
                          <a:solidFill>
                            <a:srgbClr val="000000"/>
                          </a:solidFill>
                          <a:latin typeface="+mn-lt"/>
                        </a:rPr>
                        <a:t>1.300</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dirty="0" smtClean="0">
                          <a:solidFill>
                            <a:schemeClr val="tx1"/>
                          </a:solidFill>
                          <a:latin typeface="+mn-lt"/>
                        </a:rPr>
                        <a:t>Nombre de sol·licituds de convocatòria de PUOSC (mitjana anual)</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16" name="Taula 15"/>
          <p:cNvGraphicFramePr>
            <a:graphicFrameLocks noGrp="1"/>
          </p:cNvGraphicFramePr>
          <p:nvPr/>
        </p:nvGraphicFramePr>
        <p:xfrm>
          <a:off x="0" y="1151695"/>
          <a:ext cx="10693400" cy="449535"/>
        </p:xfrm>
        <a:graphic>
          <a:graphicData uri="http://schemas.openxmlformats.org/drawingml/2006/table">
            <a:tbl>
              <a:tblPr/>
              <a:tblGrid>
                <a:gridCol w="258112"/>
                <a:gridCol w="6384732"/>
                <a:gridCol w="4050556"/>
              </a:tblGrid>
              <a:tr h="449535">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Organització territorial i govern local</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216000" tIns="45720" rIns="108000" bIns="45720" numCol="1" rtlCol="0" anchor="ctr" anchorCtr="0" compatLnSpc="1">
            <a:prstTxWarp prst="textNoShape">
              <a:avLst/>
            </a:prstTxWarp>
          </a:bodyPr>
          <a:lstStyle/>
          <a:p>
            <a:pPr lvl="0" fontAlgn="t">
              <a:spcBef>
                <a:spcPct val="20000"/>
              </a:spcBef>
            </a:pPr>
            <a:r>
              <a:rPr lang="ca-ES" sz="2000" b="1" dirty="0" smtClean="0">
                <a:cs typeface="Arial" charset="0"/>
              </a:rPr>
              <a:t>2.173,7 M€</a:t>
            </a:r>
          </a:p>
          <a:p>
            <a:pPr lvl="0" fontAlgn="t">
              <a:spcBef>
                <a:spcPct val="20000"/>
              </a:spcBef>
            </a:pPr>
            <a:endParaRPr lang="ca-ES" sz="200" b="1" dirty="0" smtClean="0">
              <a:cs typeface="Arial" charset="0"/>
            </a:endParaRPr>
          </a:p>
          <a:p>
            <a:pPr lvl="0" fontAlgn="t">
              <a:spcBef>
                <a:spcPct val="20000"/>
              </a:spcBef>
            </a:pPr>
            <a:r>
              <a:rPr lang="ca-ES" sz="1200" b="1" dirty="0" smtClean="0">
                <a:cs typeface="Arial" charset="0"/>
              </a:rPr>
              <a:t>1.683 M€ </a:t>
            </a:r>
            <a:r>
              <a:rPr lang="ca-ES" sz="1200" dirty="0" smtClean="0">
                <a:cs typeface="Arial" charset="0"/>
              </a:rPr>
              <a:t>per a transport públic</a:t>
            </a:r>
          </a:p>
          <a:p>
            <a:pPr lvl="0" fontAlgn="t">
              <a:spcBef>
                <a:spcPct val="20000"/>
              </a:spcBef>
            </a:pPr>
            <a:endParaRPr lang="ca-ES" sz="200" dirty="0" smtClean="0">
              <a:cs typeface="Arial" charset="0"/>
            </a:endParaRPr>
          </a:p>
          <a:p>
            <a:pPr lvl="0" fontAlgn="t">
              <a:spcBef>
                <a:spcPct val="20000"/>
              </a:spcBef>
            </a:pPr>
            <a:r>
              <a:rPr lang="ca-ES" sz="1000" b="1" dirty="0" smtClean="0">
                <a:cs typeface="Arial" charset="0"/>
              </a:rPr>
              <a:t>570,6 M€</a:t>
            </a:r>
            <a:r>
              <a:rPr lang="ca-ES" sz="1000" dirty="0" smtClean="0">
                <a:cs typeface="Arial" charset="0"/>
              </a:rPr>
              <a:t> per a infraestructures ferroviàries</a:t>
            </a:r>
          </a:p>
          <a:p>
            <a:pPr lvl="0" fontAlgn="t">
              <a:spcBef>
                <a:spcPct val="20000"/>
              </a:spcBef>
            </a:pPr>
            <a:endParaRPr lang="ca-ES" sz="200" dirty="0" smtClean="0">
              <a:cs typeface="Arial" charset="0"/>
            </a:endParaRPr>
          </a:p>
          <a:p>
            <a:pPr lvl="0" fontAlgn="t">
              <a:spcBef>
                <a:spcPct val="20000"/>
              </a:spcBef>
            </a:pPr>
            <a:r>
              <a:rPr lang="ca-ES" sz="1000" b="1" dirty="0" smtClean="0">
                <a:cs typeface="Arial" charset="0"/>
              </a:rPr>
              <a:t>1.109,3 M€</a:t>
            </a:r>
            <a:r>
              <a:rPr lang="ca-ES" sz="1000" dirty="0" smtClean="0">
                <a:cs typeface="Arial" charset="0"/>
              </a:rPr>
              <a:t> per al suport al transport públic de viatgers</a:t>
            </a:r>
          </a:p>
          <a:p>
            <a:pPr lvl="0" fontAlgn="t">
              <a:spcBef>
                <a:spcPct val="20000"/>
              </a:spcBef>
            </a:pPr>
            <a:endParaRPr lang="ca-ES" sz="200" dirty="0" smtClean="0">
              <a:cs typeface="Arial" charset="0"/>
            </a:endParaRPr>
          </a:p>
          <a:p>
            <a:pPr lvl="0" fontAlgn="t">
              <a:spcBef>
                <a:spcPct val="20000"/>
              </a:spcBef>
            </a:pPr>
            <a:r>
              <a:rPr lang="ca-ES" sz="1000" b="1" dirty="0" smtClean="0">
                <a:cs typeface="Arial" charset="0"/>
              </a:rPr>
              <a:t>3,1 M€</a:t>
            </a:r>
            <a:r>
              <a:rPr lang="ca-ES" sz="1000" dirty="0" smtClean="0">
                <a:cs typeface="Arial" charset="0"/>
              </a:rPr>
              <a:t> per a infraestructures de transport de viatgers per carretera</a:t>
            </a:r>
          </a:p>
          <a:p>
            <a:pPr fontAlgn="t">
              <a:spcBef>
                <a:spcPct val="20000"/>
              </a:spcBef>
            </a:pPr>
            <a:endParaRPr lang="ca-ES" sz="200" b="1" dirty="0" smtClean="0">
              <a:cs typeface="Arial" charset="0"/>
            </a:endParaRPr>
          </a:p>
          <a:p>
            <a:pPr fontAlgn="t">
              <a:spcBef>
                <a:spcPct val="20000"/>
              </a:spcBef>
            </a:pPr>
            <a:r>
              <a:rPr lang="ca-ES" sz="1200" b="1" dirty="0" smtClean="0">
                <a:cs typeface="Arial" charset="0"/>
              </a:rPr>
              <a:t>490,7 M€ </a:t>
            </a:r>
            <a:r>
              <a:rPr lang="ca-ES" sz="1200" dirty="0" smtClean="0">
                <a:cs typeface="Arial" charset="0"/>
              </a:rPr>
              <a:t>per a comunicacions i logística</a:t>
            </a:r>
          </a:p>
          <a:p>
            <a:pPr fontAlgn="t">
              <a:spcBef>
                <a:spcPct val="20000"/>
              </a:spcBef>
            </a:pPr>
            <a:endParaRPr lang="ca-ES" sz="200" dirty="0" smtClean="0">
              <a:cs typeface="Arial" charset="0"/>
            </a:endParaRPr>
          </a:p>
          <a:p>
            <a:pPr fontAlgn="t">
              <a:spcBef>
                <a:spcPct val="20000"/>
              </a:spcBef>
            </a:pPr>
            <a:r>
              <a:rPr lang="ca-ES" sz="1000" b="1" dirty="0" smtClean="0">
                <a:cs typeface="Arial" charset="0"/>
              </a:rPr>
              <a:t>446,6 M€</a:t>
            </a:r>
            <a:r>
              <a:rPr lang="ca-ES" sz="1000" dirty="0" smtClean="0">
                <a:cs typeface="Arial" charset="0"/>
              </a:rPr>
              <a:t> per a carreteres</a:t>
            </a:r>
            <a:endParaRPr lang="ca-ES" sz="1200" dirty="0" smtClean="0">
              <a:cs typeface="Arial" charset="0"/>
            </a:endParaRP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0" y="4656943"/>
          <a:ext cx="7870755" cy="2255520"/>
        </p:xfrm>
        <a:graphic>
          <a:graphicData uri="http://schemas.openxmlformats.org/drawingml/2006/table">
            <a:tbl>
              <a:tblPr firstRow="1" bandRow="1">
                <a:tableStyleId>{5C22544A-7EE6-4342-B048-85BDC9FD1C3A}</a:tableStyleId>
              </a:tblPr>
              <a:tblGrid>
                <a:gridCol w="198367"/>
                <a:gridCol w="7672388"/>
              </a:tblGrid>
              <a:tr h="2182494">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r>
                        <a:rPr lang="ca-ES" sz="800" b="0" i="0" u="none" strike="noStrike" noProof="0" dirty="0" smtClean="0">
                          <a:solidFill>
                            <a:srgbClr val="000000"/>
                          </a:solidFill>
                          <a:latin typeface="+mn-lt"/>
                        </a:rPr>
                        <a:t>Finançament</a:t>
                      </a:r>
                      <a:r>
                        <a:rPr lang="ca-ES" sz="800" b="0" i="0" u="none" strike="noStrike" baseline="0" noProof="0" dirty="0" smtClean="0">
                          <a:solidFill>
                            <a:srgbClr val="000000"/>
                          </a:solidFill>
                          <a:latin typeface="+mn-lt"/>
                        </a:rPr>
                        <a:t> </a:t>
                      </a:r>
                      <a:r>
                        <a:rPr lang="ca-ES" sz="800" b="0" i="0" u="none" strike="noStrike" noProof="0" dirty="0" smtClean="0">
                          <a:solidFill>
                            <a:srgbClr val="000000"/>
                          </a:solidFill>
                          <a:latin typeface="+mn-lt"/>
                        </a:rPr>
                        <a:t> Autoritats del Transport Metropolità de Barcelona, Lleida, Camp de Tarragona i Girona </a:t>
                      </a:r>
                    </a:p>
                    <a:p>
                      <a:pPr algn="just" fontAlgn="ctr"/>
                      <a:endParaRPr lang="ca-ES" sz="600" b="0" i="0" u="none" strike="noStrike" noProof="0" dirty="0" smtClean="0">
                        <a:solidFill>
                          <a:srgbClr val="000000"/>
                        </a:solidFill>
                        <a:latin typeface="+mn-lt"/>
                      </a:endParaRPr>
                    </a:p>
                    <a:p>
                      <a:pPr algn="just" fontAlgn="ctr"/>
                      <a:r>
                        <a:rPr lang="ca-ES" sz="800" b="0" i="0" u="none" strike="noStrike" noProof="0" dirty="0" smtClean="0">
                          <a:solidFill>
                            <a:srgbClr val="000000"/>
                          </a:solidFill>
                          <a:latin typeface="+mn-lt"/>
                        </a:rPr>
                        <a:t>Perllongament dels FGC a Sabadell</a:t>
                      </a:r>
                    </a:p>
                    <a:p>
                      <a:pPr algn="just" fontAlgn="ctr"/>
                      <a:endParaRPr lang="ca-ES" sz="600" b="0" i="0" u="none" strike="noStrike" noProof="0" dirty="0" smtClean="0">
                        <a:solidFill>
                          <a:srgbClr val="000000"/>
                        </a:solidFill>
                        <a:latin typeface="+mn-lt"/>
                      </a:endParaRPr>
                    </a:p>
                    <a:p>
                      <a:pPr algn="just" fontAlgn="ctr"/>
                      <a:r>
                        <a:rPr lang="fr-FR" sz="800" b="0" i="0" u="none" strike="noStrike" noProof="0" dirty="0" err="1" smtClean="0">
                          <a:solidFill>
                            <a:srgbClr val="000000"/>
                          </a:solidFill>
                          <a:latin typeface="+mn-lt"/>
                        </a:rPr>
                        <a:t>Perllongament</a:t>
                      </a:r>
                      <a:r>
                        <a:rPr lang="fr-FR" sz="800" b="0" i="0" u="none" strike="noStrike" noProof="0" dirty="0" smtClean="0">
                          <a:solidFill>
                            <a:srgbClr val="000000"/>
                          </a:solidFill>
                          <a:latin typeface="+mn-lt"/>
                        </a:rPr>
                        <a:t> </a:t>
                      </a:r>
                      <a:r>
                        <a:rPr lang="fr-FR" sz="800" b="0" i="0" u="none" strike="noStrike" noProof="0" dirty="0" err="1" smtClean="0">
                          <a:solidFill>
                            <a:srgbClr val="000000"/>
                          </a:solidFill>
                          <a:latin typeface="+mn-lt"/>
                        </a:rPr>
                        <a:t>dels</a:t>
                      </a:r>
                      <a:r>
                        <a:rPr lang="fr-FR" sz="800" b="0" i="0" u="none" strike="noStrike" noProof="0" dirty="0" smtClean="0">
                          <a:solidFill>
                            <a:srgbClr val="000000"/>
                          </a:solidFill>
                          <a:latin typeface="+mn-lt"/>
                        </a:rPr>
                        <a:t> FGC a Terrassa</a:t>
                      </a:r>
                    </a:p>
                    <a:p>
                      <a:pPr algn="just" fontAlgn="ctr"/>
                      <a:endParaRPr lang="fr-FR" sz="600" b="0" i="0" u="none" strike="noStrike" noProof="0" dirty="0" smtClean="0">
                        <a:solidFill>
                          <a:srgbClr val="000000"/>
                        </a:solidFill>
                        <a:latin typeface="+mn-lt"/>
                      </a:endParaRPr>
                    </a:p>
                    <a:p>
                      <a:pPr algn="just" fontAlgn="ctr"/>
                      <a:r>
                        <a:rPr lang="ca-ES" sz="800" b="0" i="0" u="none" strike="noStrike" noProof="0" dirty="0" smtClean="0">
                          <a:solidFill>
                            <a:srgbClr val="000000"/>
                          </a:solidFill>
                          <a:latin typeface="+mn-lt"/>
                        </a:rPr>
                        <a:t>Actuacions de millora a la xarxa de metro</a:t>
                      </a:r>
                    </a:p>
                    <a:p>
                      <a:pPr algn="just" fontAlgn="ctr"/>
                      <a:endParaRPr lang="ca-ES" sz="600" b="0" i="0" u="none" strike="noStrike" noProof="0" dirty="0" smtClean="0">
                        <a:solidFill>
                          <a:srgbClr val="000000"/>
                        </a:solidFill>
                        <a:latin typeface="+mn-lt"/>
                      </a:endParaRPr>
                    </a:p>
                    <a:p>
                      <a:pPr algn="just" fontAlgn="ctr"/>
                      <a:r>
                        <a:rPr lang="ca-ES" sz="800" b="0" i="0" u="none" strike="noStrike" noProof="0" dirty="0" smtClean="0">
                          <a:solidFill>
                            <a:srgbClr val="000000"/>
                          </a:solidFill>
                          <a:latin typeface="+mn-lt"/>
                        </a:rPr>
                        <a:t>Actuacions de conservació de carreteres </a:t>
                      </a:r>
                    </a:p>
                    <a:p>
                      <a:pPr algn="just" fontAlgn="ctr"/>
                      <a:endParaRPr lang="ca-ES" sz="600" b="0" i="0" u="none" strike="noStrike" noProof="0" dirty="0" smtClean="0">
                        <a:solidFill>
                          <a:srgbClr val="000000"/>
                        </a:solidFill>
                        <a:latin typeface="+mn-lt"/>
                      </a:endParaRPr>
                    </a:p>
                    <a:p>
                      <a:pPr algn="just" fontAlgn="ctr"/>
                      <a:r>
                        <a:rPr lang="ca-ES" sz="800" b="0" i="0" u="none" strike="noStrike" noProof="0" dirty="0" smtClean="0">
                          <a:solidFill>
                            <a:srgbClr val="000000"/>
                          </a:solidFill>
                          <a:latin typeface="+mn-lt"/>
                        </a:rPr>
                        <a:t>Inversió en sòl per a activitats econòmiques</a:t>
                      </a:r>
                    </a:p>
                    <a:p>
                      <a:pPr algn="just" fontAlgn="ctr"/>
                      <a:endParaRPr lang="ca-ES" sz="600" b="0" i="0" u="none" strike="noStrike" noProof="0" dirty="0" smtClean="0">
                        <a:solidFill>
                          <a:srgbClr val="000000"/>
                        </a:solidFill>
                        <a:latin typeface="+mn-lt"/>
                      </a:endParaRPr>
                    </a:p>
                    <a:p>
                      <a:pPr algn="just" fontAlgn="ctr"/>
                      <a:r>
                        <a:rPr lang="ca-ES" sz="800" b="0" i="0" u="none" strike="noStrike" noProof="0" dirty="0" smtClean="0">
                          <a:solidFill>
                            <a:srgbClr val="000000"/>
                          </a:solidFill>
                          <a:latin typeface="+mn-lt"/>
                        </a:rPr>
                        <a:t>Ajuts a ens locals i empreses privades per línies de transport i  renovació material mòbil </a:t>
                      </a:r>
                    </a:p>
                    <a:p>
                      <a:pPr algn="just" fontAlgn="ctr"/>
                      <a:endParaRPr lang="ca-ES" sz="600" b="0" i="0" u="none" strike="noStrike" noProof="0" dirty="0" smtClean="0">
                        <a:solidFill>
                          <a:srgbClr val="000000"/>
                        </a:solidFill>
                        <a:latin typeface="+mn-lt"/>
                      </a:endParaRPr>
                    </a:p>
                    <a:p>
                      <a:pPr algn="just" fontAlgn="ctr"/>
                      <a:r>
                        <a:rPr lang="ca-ES" sz="800" b="0" i="0" u="none" strike="noStrike" noProof="0" dirty="0" smtClean="0">
                          <a:solidFill>
                            <a:srgbClr val="000000"/>
                          </a:solidFill>
                          <a:latin typeface="+mn-lt"/>
                        </a:rPr>
                        <a:t>Noves estacions d'autobusos a Torrella de Montgrí i</a:t>
                      </a:r>
                      <a:r>
                        <a:rPr lang="ca-ES" sz="800" b="0" i="0" u="none" strike="noStrike" baseline="0" noProof="0" dirty="0" smtClean="0">
                          <a:solidFill>
                            <a:srgbClr val="000000"/>
                          </a:solidFill>
                          <a:latin typeface="+mn-lt"/>
                        </a:rPr>
                        <a:t> </a:t>
                      </a:r>
                      <a:r>
                        <a:rPr lang="ca-ES" sz="800" b="0" i="0" u="none" strike="noStrike" noProof="0" dirty="0" smtClean="0">
                          <a:solidFill>
                            <a:srgbClr val="000000"/>
                          </a:solidFill>
                          <a:latin typeface="+mn-lt"/>
                        </a:rPr>
                        <a:t>a Amposta </a:t>
                      </a:r>
                    </a:p>
                    <a:p>
                      <a:pPr algn="just" fontAlgn="ctr"/>
                      <a:endParaRPr lang="ca-ES" sz="600" b="0" i="0" u="none" strike="noStrike" noProof="0" dirty="0" smtClean="0">
                        <a:solidFill>
                          <a:srgbClr val="000000"/>
                        </a:solidFill>
                        <a:latin typeface="+mn-lt"/>
                      </a:endParaRPr>
                    </a:p>
                    <a:p>
                      <a:pPr algn="just" fontAlgn="ctr"/>
                      <a:r>
                        <a:rPr lang="ca-ES" sz="800" b="0" i="0" u="none" strike="noStrike" noProof="0" dirty="0" smtClean="0">
                          <a:solidFill>
                            <a:srgbClr val="000000"/>
                          </a:solidFill>
                          <a:latin typeface="+mn-lt"/>
                        </a:rPr>
                        <a:t>Inversió en les estacions d'esquí: La Molina, Vall de Núria, Espot i Port </a:t>
                      </a:r>
                      <a:r>
                        <a:rPr lang="ca-ES" sz="800" b="0" i="0" u="none" strike="noStrike" noProof="0" dirty="0" err="1" smtClean="0">
                          <a:solidFill>
                            <a:srgbClr val="000000"/>
                          </a:solidFill>
                          <a:latin typeface="+mn-lt"/>
                        </a:rPr>
                        <a:t>Ainé</a:t>
                      </a:r>
                      <a:r>
                        <a:rPr lang="ca-ES" sz="800" b="0" i="0" u="none" strike="noStrike" noProof="0" dirty="0" smtClean="0">
                          <a:solidFill>
                            <a:srgbClr val="000000"/>
                          </a:solidFill>
                          <a:latin typeface="+mn-lt"/>
                        </a:rPr>
                        <a:t> </a:t>
                      </a:r>
                    </a:p>
                    <a:p>
                      <a:pPr algn="just" fontAlgn="ctr"/>
                      <a:endParaRPr lang="ca-ES" sz="600" b="0" i="0" u="none" strike="noStrike" noProof="0" dirty="0" smtClean="0">
                        <a:solidFill>
                          <a:srgbClr val="000000"/>
                        </a:solidFill>
                        <a:latin typeface="+mn-lt"/>
                      </a:endParaRPr>
                    </a:p>
                    <a:p>
                      <a:pPr algn="just" fontAlgn="ctr"/>
                      <a:r>
                        <a:rPr lang="fr-FR" sz="800" b="0" i="0" u="none" strike="noStrike" noProof="0" dirty="0" err="1" smtClean="0">
                          <a:solidFill>
                            <a:srgbClr val="000000"/>
                          </a:solidFill>
                          <a:latin typeface="+mn-lt"/>
                        </a:rPr>
                        <a:t>Pagaments</a:t>
                      </a:r>
                      <a:r>
                        <a:rPr lang="fr-FR" sz="800" b="0" i="0" u="none" strike="noStrike" noProof="0" dirty="0" smtClean="0">
                          <a:solidFill>
                            <a:srgbClr val="000000"/>
                          </a:solidFill>
                          <a:latin typeface="+mn-lt"/>
                        </a:rPr>
                        <a:t> de </a:t>
                      </a:r>
                      <a:r>
                        <a:rPr lang="fr-FR" sz="800" b="0" i="0" u="none" strike="noStrike" noProof="0" dirty="0" err="1" smtClean="0">
                          <a:solidFill>
                            <a:srgbClr val="000000"/>
                          </a:solidFill>
                          <a:latin typeface="+mn-lt"/>
                        </a:rPr>
                        <a:t>peatges</a:t>
                      </a:r>
                      <a:r>
                        <a:rPr lang="fr-FR" sz="800" b="0" i="0" u="none" strike="noStrike" noProof="0" dirty="0" smtClean="0">
                          <a:solidFill>
                            <a:srgbClr val="000000"/>
                          </a:solidFill>
                          <a:latin typeface="+mn-lt"/>
                        </a:rPr>
                        <a:t> a l'ombra i</a:t>
                      </a:r>
                      <a:r>
                        <a:rPr lang="fr-FR" sz="800" b="0" i="0" u="none" strike="noStrike" baseline="0" noProof="0" dirty="0" smtClean="0">
                          <a:solidFill>
                            <a:srgbClr val="000000"/>
                          </a:solidFill>
                          <a:latin typeface="+mn-lt"/>
                        </a:rPr>
                        <a:t> </a:t>
                      </a:r>
                      <a:r>
                        <a:rPr lang="fr-FR" sz="800" b="0" i="0" u="none" strike="noStrike" noProof="0" dirty="0" err="1" smtClean="0">
                          <a:solidFill>
                            <a:srgbClr val="000000"/>
                          </a:solidFill>
                          <a:latin typeface="+mn-lt"/>
                        </a:rPr>
                        <a:t>compensacions</a:t>
                      </a:r>
                      <a:r>
                        <a:rPr lang="fr-FR" sz="800" b="0" i="0" u="none" strike="noStrike" noProof="0" dirty="0" smtClean="0">
                          <a:solidFill>
                            <a:srgbClr val="000000"/>
                          </a:solidFill>
                          <a:latin typeface="+mn-lt"/>
                        </a:rPr>
                        <a:t> per </a:t>
                      </a:r>
                      <a:r>
                        <a:rPr lang="fr-FR" sz="800" b="0" i="0" u="none" strike="noStrike" noProof="0" dirty="0" err="1" smtClean="0">
                          <a:solidFill>
                            <a:srgbClr val="000000"/>
                          </a:solidFill>
                          <a:latin typeface="+mn-lt"/>
                        </a:rPr>
                        <a:t>descomptes</a:t>
                      </a:r>
                      <a:r>
                        <a:rPr lang="fr-FR" sz="800" b="0" i="0" u="none" strike="noStrike" noProof="0" dirty="0" smtClean="0">
                          <a:solidFill>
                            <a:srgbClr val="000000"/>
                          </a:solidFill>
                          <a:latin typeface="+mn-lt"/>
                        </a:rPr>
                        <a:t> en </a:t>
                      </a:r>
                      <a:r>
                        <a:rPr lang="fr-FR" sz="800" b="0" i="0" u="none" strike="noStrike" noProof="0" dirty="0" err="1" smtClean="0">
                          <a:solidFill>
                            <a:srgbClr val="000000"/>
                          </a:solidFill>
                          <a:latin typeface="+mn-lt"/>
                        </a:rPr>
                        <a:t>peatges</a:t>
                      </a:r>
                      <a:r>
                        <a:rPr lang="fr-FR" sz="800" b="0" i="0" u="none" strike="noStrike" noProof="0" dirty="0" smtClean="0">
                          <a:solidFill>
                            <a:srgbClr val="000000"/>
                          </a:solidFill>
                          <a:latin typeface="+mn-lt"/>
                        </a:rPr>
                        <a:t> </a:t>
                      </a:r>
                    </a:p>
                    <a:p>
                      <a:pPr algn="just" fontAlgn="ctr"/>
                      <a:endParaRPr lang="fr-FR" sz="600" b="0" i="0" u="none" strike="noStrike" noProof="0" dirty="0" smtClean="0">
                        <a:solidFill>
                          <a:srgbClr val="000000"/>
                        </a:solidFill>
                        <a:latin typeface="+mn-lt"/>
                      </a:endParaRPr>
                    </a:p>
                    <a:p>
                      <a:pPr algn="just" fontAlgn="ctr"/>
                      <a:r>
                        <a:rPr lang="fr-FR" sz="800" b="0" i="0" u="none" strike="noStrike" noProof="0" dirty="0" smtClean="0">
                          <a:solidFill>
                            <a:srgbClr val="000000"/>
                          </a:solidFill>
                          <a:latin typeface="+mn-lt"/>
                        </a:rPr>
                        <a:t>Inversions en ports de la </a:t>
                      </a:r>
                      <a:r>
                        <a:rPr lang="fr-FR" sz="800" b="0" i="0" u="none" strike="noStrike" noProof="0" dirty="0" err="1" smtClean="0">
                          <a:solidFill>
                            <a:srgbClr val="000000"/>
                          </a:solidFill>
                          <a:latin typeface="+mn-lt"/>
                        </a:rPr>
                        <a:t>Generalitat</a:t>
                      </a:r>
                      <a:r>
                        <a:rPr lang="fr-FR" sz="800" b="0" i="0" u="none" strike="noStrike" noProof="0" dirty="0" smtClean="0">
                          <a:solidFill>
                            <a:srgbClr val="000000"/>
                          </a:solidFill>
                          <a:latin typeface="+mn-lt"/>
                        </a:rPr>
                        <a:t> </a:t>
                      </a:r>
                      <a:endParaRPr lang="ca-ES" sz="800" b="0" i="0" u="none" strike="noStrike" noProof="0" dirty="0">
                        <a:solidFill>
                          <a:srgbClr val="000000"/>
                        </a:solidFill>
                        <a:latin typeface="+mn-lt"/>
                      </a:endParaRPr>
                    </a:p>
                  </a:txBody>
                  <a:tcPr marL="0" marR="36000" marT="0" marB="0" anchor="ctr">
                    <a:solidFill>
                      <a:schemeClr val="bg1"/>
                    </a:solidFill>
                  </a:tcPr>
                </a:tc>
              </a:tr>
            </a:tbl>
          </a:graphicData>
        </a:graphic>
      </p:graphicFrame>
      <p:graphicFrame>
        <p:nvGraphicFramePr>
          <p:cNvPr id="12" name="Taula 11"/>
          <p:cNvGraphicFramePr>
            <a:graphicFrameLocks noGrp="1"/>
          </p:cNvGraphicFramePr>
          <p:nvPr/>
        </p:nvGraphicFramePr>
        <p:xfrm>
          <a:off x="2790791" y="2101034"/>
          <a:ext cx="4965768" cy="2154267"/>
        </p:xfrm>
        <a:graphic>
          <a:graphicData uri="http://schemas.openxmlformats.org/drawingml/2006/table">
            <a:tbl>
              <a:tblPr firstRow="1" bandRow="1">
                <a:tableStyleId>{5C22544A-7EE6-4342-B048-85BDC9FD1C3A}</a:tableStyleId>
              </a:tblPr>
              <a:tblGrid>
                <a:gridCol w="352004"/>
                <a:gridCol w="4406482"/>
                <a:gridCol w="207282"/>
              </a:tblGrid>
              <a:tr h="564763">
                <a:tc>
                  <a:txBody>
                    <a:bodyPr/>
                    <a:lstStyle/>
                    <a:p>
                      <a:pPr algn="ctr"/>
                      <a:r>
                        <a:rPr lang="ca-ES" sz="1100" b="1" noProof="0" dirty="0" smtClean="0">
                          <a:solidFill>
                            <a:schemeClr val="tx1"/>
                          </a:solidFill>
                        </a:rPr>
                        <a:t>-</a:t>
                      </a:r>
                      <a:endParaRPr lang="ca-ES" sz="11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100" b="0" noProof="0" dirty="0" smtClean="0">
                          <a:solidFill>
                            <a:schemeClr val="tx1"/>
                          </a:solidFill>
                        </a:rPr>
                        <a:t>Dotar el país d'una xarxa viària més segura i que garanteixi l'accessibilitat a tot el territori</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548218">
                <a:tc>
                  <a:txBody>
                    <a:bodyPr/>
                    <a:lstStyle/>
                    <a:p>
                      <a:pPr algn="ctr"/>
                      <a:r>
                        <a:rPr lang="ca-ES" sz="1100" b="1" noProof="0" dirty="0" smtClean="0">
                          <a:solidFill>
                            <a:schemeClr val="tx1"/>
                          </a:solidFill>
                        </a:rPr>
                        <a:t>-</a:t>
                      </a:r>
                      <a:endParaRPr lang="ca-ES" sz="11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100" b="0" noProof="0" dirty="0" smtClean="0">
                          <a:solidFill>
                            <a:schemeClr val="tx1"/>
                          </a:solidFill>
                        </a:rPr>
                        <a:t>Promoure la competitivitat i el desenvolupament econòmic per mitjà d’una xarxa d’infraestructures integrada</a:t>
                      </a:r>
                      <a:endParaRPr lang="ca-ES" sz="11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548218">
                <a:tc>
                  <a:txBody>
                    <a:bodyPr/>
                    <a:lstStyle/>
                    <a:p>
                      <a:pPr algn="ctr"/>
                      <a:r>
                        <a:rPr lang="ca-ES" sz="1100" b="1" noProof="0" dirty="0" smtClean="0">
                          <a:solidFill>
                            <a:schemeClr val="tx1"/>
                          </a:solidFill>
                        </a:rPr>
                        <a:t>-</a:t>
                      </a:r>
                      <a:endParaRPr lang="ca-ES" sz="11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s-ES" sz="1100" b="0" noProof="0" dirty="0" smtClean="0">
                          <a:solidFill>
                            <a:schemeClr val="tx1"/>
                          </a:solidFill>
                        </a:rPr>
                        <a:t>Fomentar el </a:t>
                      </a:r>
                      <a:r>
                        <a:rPr lang="es-ES" sz="1100" b="0" noProof="0" dirty="0" err="1" smtClean="0">
                          <a:solidFill>
                            <a:schemeClr val="tx1"/>
                          </a:solidFill>
                        </a:rPr>
                        <a:t>transport</a:t>
                      </a:r>
                      <a:r>
                        <a:rPr lang="es-ES" sz="1100" b="0" noProof="0" dirty="0" smtClean="0">
                          <a:solidFill>
                            <a:schemeClr val="tx1"/>
                          </a:solidFill>
                        </a:rPr>
                        <a:t> </a:t>
                      </a:r>
                      <a:r>
                        <a:rPr lang="es-ES" sz="1100" b="0" noProof="0" dirty="0" err="1" smtClean="0">
                          <a:solidFill>
                            <a:schemeClr val="tx1"/>
                          </a:solidFill>
                        </a:rPr>
                        <a:t>públic</a:t>
                      </a:r>
                      <a:r>
                        <a:rPr lang="es-ES" sz="1100" b="0" noProof="0" dirty="0" smtClean="0">
                          <a:solidFill>
                            <a:schemeClr val="tx1"/>
                          </a:solidFill>
                        </a:rPr>
                        <a:t> </a:t>
                      </a:r>
                      <a:r>
                        <a:rPr lang="es-ES" sz="1100" b="0" noProof="0" dirty="0" err="1" smtClean="0">
                          <a:solidFill>
                            <a:schemeClr val="tx1"/>
                          </a:solidFill>
                        </a:rPr>
                        <a:t>com</a:t>
                      </a:r>
                      <a:r>
                        <a:rPr lang="es-ES" sz="1100" b="0" noProof="0" dirty="0" smtClean="0">
                          <a:solidFill>
                            <a:schemeClr val="tx1"/>
                          </a:solidFill>
                        </a:rPr>
                        <a:t> a </a:t>
                      </a:r>
                      <a:r>
                        <a:rPr lang="es-ES" sz="1100" b="0" noProof="0" dirty="0" err="1" smtClean="0">
                          <a:solidFill>
                            <a:schemeClr val="tx1"/>
                          </a:solidFill>
                        </a:rPr>
                        <a:t>element</a:t>
                      </a:r>
                      <a:r>
                        <a:rPr lang="es-ES" sz="1100" b="0" noProof="0" dirty="0" smtClean="0">
                          <a:solidFill>
                            <a:schemeClr val="tx1"/>
                          </a:solidFill>
                        </a:rPr>
                        <a:t> de </a:t>
                      </a:r>
                      <a:r>
                        <a:rPr lang="es-ES" sz="1100" b="0" noProof="0" dirty="0" err="1" smtClean="0">
                          <a:solidFill>
                            <a:schemeClr val="tx1"/>
                          </a:solidFill>
                        </a:rPr>
                        <a:t>cohesió</a:t>
                      </a:r>
                      <a:r>
                        <a:rPr lang="es-ES" sz="1100" b="0" noProof="0" dirty="0" smtClean="0">
                          <a:solidFill>
                            <a:schemeClr val="tx1"/>
                          </a:solidFill>
                        </a:rPr>
                        <a:t> social i territorial </a:t>
                      </a:r>
                      <a:r>
                        <a:rPr lang="es-ES" sz="1100" b="0" noProof="0" dirty="0" err="1" smtClean="0">
                          <a:solidFill>
                            <a:schemeClr val="tx1"/>
                          </a:solidFill>
                        </a:rPr>
                        <a:t>amb</a:t>
                      </a:r>
                      <a:r>
                        <a:rPr lang="es-ES" sz="1100" b="0" noProof="0" dirty="0" smtClean="0">
                          <a:solidFill>
                            <a:schemeClr val="tx1"/>
                          </a:solidFill>
                        </a:rPr>
                        <a:t> un </a:t>
                      </a:r>
                      <a:r>
                        <a:rPr lang="es-ES" sz="1100" b="0" noProof="0" dirty="0" err="1" smtClean="0">
                          <a:solidFill>
                            <a:schemeClr val="tx1"/>
                          </a:solidFill>
                        </a:rPr>
                        <a:t>model</a:t>
                      </a:r>
                      <a:r>
                        <a:rPr lang="es-ES" sz="1100" b="0" noProof="0" dirty="0" smtClean="0">
                          <a:solidFill>
                            <a:schemeClr val="tx1"/>
                          </a:solidFill>
                        </a:rPr>
                        <a:t> sostenible </a:t>
                      </a:r>
                      <a:r>
                        <a:rPr lang="es-ES" sz="1100" b="0" noProof="0" dirty="0" err="1" smtClean="0">
                          <a:solidFill>
                            <a:schemeClr val="tx1"/>
                          </a:solidFill>
                        </a:rPr>
                        <a:t>econòmicament</a:t>
                      </a:r>
                      <a:endParaRPr lang="ca-ES" sz="11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493068">
                <a:tc>
                  <a:txBody>
                    <a:bodyPr/>
                    <a:lstStyle/>
                    <a:p>
                      <a:pPr algn="ctr"/>
                      <a:r>
                        <a:rPr lang="ca-ES" sz="1100" b="1" noProof="0" dirty="0" smtClean="0">
                          <a:solidFill>
                            <a:schemeClr val="tx1"/>
                          </a:solidFill>
                        </a:rPr>
                        <a:t>-</a:t>
                      </a:r>
                      <a:endParaRPr lang="ca-ES" sz="11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100" b="0" noProof="0" dirty="0" smtClean="0">
                          <a:solidFill>
                            <a:schemeClr val="tx1"/>
                          </a:solidFill>
                        </a:rPr>
                        <a:t>Millorar les infraestructures del transport públic</a:t>
                      </a:r>
                      <a:endParaRPr lang="ca-ES" sz="11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17800" y="2064520"/>
          <a:ext cx="2775600" cy="4564123"/>
        </p:xfrm>
        <a:graphic>
          <a:graphicData uri="http://schemas.openxmlformats.org/drawingml/2006/table">
            <a:tbl>
              <a:tblPr firstRow="1" bandRow="1">
                <a:tableStyleId>{5C22544A-7EE6-4342-B048-85BDC9FD1C3A}</a:tableStyleId>
              </a:tblPr>
              <a:tblGrid>
                <a:gridCol w="861122"/>
                <a:gridCol w="1914478"/>
              </a:tblGrid>
              <a:tr h="781730">
                <a:tc>
                  <a:txBody>
                    <a:bodyPr/>
                    <a:lstStyle/>
                    <a:p>
                      <a:pPr algn="r" fontAlgn="ctr"/>
                      <a:r>
                        <a:rPr lang="ca-ES" sz="800" b="0" i="0" u="none" strike="noStrike" noProof="0" dirty="0" smtClean="0">
                          <a:solidFill>
                            <a:srgbClr val="000000"/>
                          </a:solidFill>
                          <a:latin typeface="+mn-lt"/>
                        </a:rPr>
                        <a:t>736</a:t>
                      </a:r>
                      <a:endParaRPr lang="ca-ES" sz="8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a-ES" sz="900" b="0" i="0" u="none" strike="noStrike" cap="none" normalizeH="0" baseline="0" dirty="0" smtClean="0">
                          <a:ln>
                            <a:noFill/>
                          </a:ln>
                          <a:solidFill>
                            <a:schemeClr val="tx1"/>
                          </a:solidFill>
                          <a:effectLst/>
                          <a:latin typeface="Arial" charset="0"/>
                          <a:cs typeface="Arial" charset="0"/>
                        </a:rPr>
                        <a:t>Línies regulars d’autobusos </a:t>
                      </a:r>
                      <a:r>
                        <a:rPr kumimoji="0" lang="ca-ES" sz="900" b="0" i="0" u="none" strike="noStrike" cap="none" normalizeH="0" baseline="0" dirty="0" err="1" smtClean="0">
                          <a:ln>
                            <a:noFill/>
                          </a:ln>
                          <a:solidFill>
                            <a:schemeClr val="tx1"/>
                          </a:solidFill>
                          <a:effectLst/>
                          <a:latin typeface="Arial" charset="0"/>
                          <a:cs typeface="Arial" charset="0"/>
                        </a:rPr>
                        <a:t>concessionades</a:t>
                      </a:r>
                      <a:r>
                        <a:rPr kumimoji="0" lang="ca-ES" sz="900" b="0" i="0" u="none" strike="noStrike" cap="none" normalizeH="0" baseline="0" dirty="0" smtClean="0">
                          <a:ln>
                            <a:noFill/>
                          </a:ln>
                          <a:solidFill>
                            <a:schemeClr val="tx1"/>
                          </a:solidFill>
                          <a:effectLst/>
                          <a:latin typeface="Arial" charset="0"/>
                          <a:cs typeface="Arial" charset="0"/>
                        </a:rPr>
                        <a:t> pe la DG de Transports i Mobilitat (2012)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a-ES" sz="900" b="0" i="0" u="none" strike="noStrike" cap="none" normalizeH="0" baseline="0" noProof="0" dirty="0" smtClean="0">
                        <a:ln>
                          <a:noFill/>
                        </a:ln>
                        <a:solidFill>
                          <a:schemeClr val="tx1"/>
                        </a:solidFill>
                        <a:effectLst/>
                        <a:latin typeface="+mn-lt"/>
                        <a:cs typeface="Arial"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512730">
                <a:tc>
                  <a:txBody>
                    <a:bodyPr/>
                    <a:lstStyle/>
                    <a:p>
                      <a:pPr algn="r" fontAlgn="ctr"/>
                      <a:r>
                        <a:rPr lang="ca-ES" sz="800" b="0" i="0" u="none" strike="noStrike" noProof="0" dirty="0" smtClean="0">
                          <a:solidFill>
                            <a:srgbClr val="000000"/>
                          </a:solidFill>
                          <a:latin typeface="+mn-lt"/>
                        </a:rPr>
                        <a:t>26</a:t>
                      </a:r>
                    </a:p>
                    <a:p>
                      <a:pPr algn="r" fontAlgn="ctr"/>
                      <a:r>
                        <a:rPr lang="ca-ES" sz="800" b="0" i="0" u="none" strike="noStrike" noProof="0" dirty="0" smtClean="0">
                          <a:solidFill>
                            <a:srgbClr val="000000"/>
                          </a:solidFill>
                          <a:latin typeface="+mn-lt"/>
                        </a:rPr>
                        <a:t> (ports i </a:t>
                      </a:r>
                      <a:r>
                        <a:rPr lang="ca-ES" sz="800" b="0" i="0" u="none" strike="noStrike" noProof="0" dirty="0" err="1" smtClean="0">
                          <a:solidFill>
                            <a:srgbClr val="000000"/>
                          </a:solidFill>
                          <a:latin typeface="+mn-lt"/>
                        </a:rPr>
                        <a:t>dàrsenas</a:t>
                      </a:r>
                      <a:r>
                        <a:rPr lang="ca-ES" sz="800" b="0" i="0" u="none" strike="noStrike" noProof="0" dirty="0" smtClean="0">
                          <a:solidFill>
                            <a:srgbClr val="000000"/>
                          </a:solidFill>
                          <a:latin typeface="+mn-lt"/>
                        </a:rPr>
                        <a:t>)</a:t>
                      </a:r>
                      <a:endParaRPr lang="ca-ES" sz="800" b="0" i="0" u="none" strike="noStrike" noProof="0" dirty="0">
                        <a:solidFill>
                          <a:srgbClr val="000000"/>
                        </a:solidFill>
                        <a:latin typeface="+mn-lt"/>
                      </a:endParaRPr>
                    </a:p>
                  </a:txBody>
                  <a:tcPr marL="9525" marR="108000" marT="9525" marB="108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Instal·lacions portuàries gestionades directament per la Generalitat de Catalunya</a:t>
                      </a:r>
                      <a:endParaRPr lang="ca-ES" sz="900" b="0" noProof="0" dirty="0">
                        <a:solidFill>
                          <a:schemeClr val="tx1"/>
                        </a:solidFill>
                        <a:latin typeface="+mn-lt"/>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539622">
                <a:tc>
                  <a:txBody>
                    <a:bodyPr/>
                    <a:lstStyle/>
                    <a:p>
                      <a:pPr algn="r" fontAlgn="ctr"/>
                      <a:r>
                        <a:rPr lang="ca-ES" sz="800" b="0" i="0" u="none" strike="noStrike" noProof="0" dirty="0" smtClean="0">
                          <a:solidFill>
                            <a:srgbClr val="000000"/>
                          </a:solidFill>
                          <a:latin typeface="+mn-lt"/>
                        </a:rPr>
                        <a:t>13</a:t>
                      </a: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Línies ferroviàries gestionades directament per FGC</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9478">
                <a:tc>
                  <a:txBody>
                    <a:bodyPr/>
                    <a:lstStyle/>
                    <a:p>
                      <a:pPr algn="r" fontAlgn="ctr"/>
                      <a:r>
                        <a:rPr lang="ca-ES" sz="800" b="0" i="0" u="none" strike="noStrike" noProof="0" dirty="0" smtClean="0">
                          <a:solidFill>
                            <a:srgbClr val="000000"/>
                          </a:solidFill>
                          <a:latin typeface="+mn-lt"/>
                        </a:rPr>
                        <a:t>10</a:t>
                      </a:r>
                      <a:endParaRPr lang="ca-ES" sz="8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s-ES" sz="900" b="0" noProof="0" dirty="0" err="1" smtClean="0">
                          <a:solidFill>
                            <a:schemeClr val="tx1"/>
                          </a:solidFill>
                          <a:latin typeface="+mn-lt"/>
                        </a:rPr>
                        <a:t>Centrals</a:t>
                      </a:r>
                      <a:r>
                        <a:rPr lang="es-ES" sz="900" b="0" noProof="0" dirty="0" smtClean="0">
                          <a:solidFill>
                            <a:schemeClr val="tx1"/>
                          </a:solidFill>
                          <a:latin typeface="+mn-lt"/>
                        </a:rPr>
                        <a:t> </a:t>
                      </a:r>
                      <a:r>
                        <a:rPr lang="es-ES" sz="900" b="0" noProof="0" dirty="0" err="1" smtClean="0">
                          <a:solidFill>
                            <a:schemeClr val="tx1"/>
                          </a:solidFill>
                          <a:latin typeface="+mn-lt"/>
                        </a:rPr>
                        <a:t>logístiques</a:t>
                      </a:r>
                      <a:r>
                        <a:rPr lang="es-ES" sz="900" b="0" noProof="0" dirty="0" smtClean="0">
                          <a:solidFill>
                            <a:schemeClr val="tx1"/>
                          </a:solidFill>
                          <a:latin typeface="+mn-lt"/>
                        </a:rPr>
                        <a:t> en </a:t>
                      </a:r>
                      <a:r>
                        <a:rPr lang="es-ES" sz="900" b="0" noProof="0" dirty="0" err="1" smtClean="0">
                          <a:solidFill>
                            <a:schemeClr val="tx1"/>
                          </a:solidFill>
                          <a:latin typeface="+mn-lt"/>
                        </a:rPr>
                        <a:t>funcionament</a:t>
                      </a:r>
                      <a:r>
                        <a:rPr lang="es-ES" sz="900" b="0" noProof="0" dirty="0" smtClean="0">
                          <a:solidFill>
                            <a:schemeClr val="tx1"/>
                          </a:solidFill>
                          <a:latin typeface="+mn-lt"/>
                        </a:rPr>
                        <a:t> o en </a:t>
                      </a:r>
                      <a:r>
                        <a:rPr lang="es-ES" sz="900" b="0" noProof="0" dirty="0" err="1" smtClean="0">
                          <a:solidFill>
                            <a:schemeClr val="tx1"/>
                          </a:solidFill>
                          <a:latin typeface="+mn-lt"/>
                        </a:rPr>
                        <a:t>execució</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12730">
                <a:tc>
                  <a:txBody>
                    <a:bodyPr/>
                    <a:lstStyle/>
                    <a:p>
                      <a:pPr algn="r" fontAlgn="ctr"/>
                      <a:r>
                        <a:rPr lang="ca-ES" sz="800" b="0" i="0" u="none" strike="noStrike" noProof="0" dirty="0" smtClean="0">
                          <a:solidFill>
                            <a:srgbClr val="000000"/>
                          </a:solidFill>
                          <a:latin typeface="+mn-lt"/>
                        </a:rPr>
                        <a:t>17,47</a:t>
                      </a:r>
                    </a:p>
                    <a:p>
                      <a:pPr algn="r" fontAlgn="ctr"/>
                      <a:r>
                        <a:rPr lang="ca-ES" sz="800" b="0" i="0" u="none" strike="noStrike" noProof="0" dirty="0" smtClean="0">
                          <a:solidFill>
                            <a:srgbClr val="000000"/>
                          </a:solidFill>
                          <a:latin typeface="+mn-lt"/>
                        </a:rPr>
                        <a:t> milions</a:t>
                      </a:r>
                      <a:endParaRPr lang="ca-ES" sz="8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900" b="0" noProof="0" dirty="0" smtClean="0">
                          <a:solidFill>
                            <a:schemeClr val="tx1"/>
                          </a:solidFill>
                          <a:latin typeface="+mn-lt"/>
                        </a:rPr>
                        <a:t>Nombre de </a:t>
                      </a:r>
                      <a:r>
                        <a:rPr lang="fr-FR" sz="900" b="0" noProof="0" dirty="0" err="1" smtClean="0">
                          <a:solidFill>
                            <a:schemeClr val="tx1"/>
                          </a:solidFill>
                          <a:latin typeface="+mn-lt"/>
                        </a:rPr>
                        <a:t>trànsits</a:t>
                      </a:r>
                      <a:r>
                        <a:rPr lang="fr-FR" sz="900" b="0" noProof="0" dirty="0" smtClean="0">
                          <a:solidFill>
                            <a:schemeClr val="tx1"/>
                          </a:solidFill>
                          <a:latin typeface="+mn-lt"/>
                        </a:rPr>
                        <a:t> </a:t>
                      </a:r>
                      <a:r>
                        <a:rPr lang="fr-FR" sz="900" b="0" noProof="0" dirty="0" err="1" smtClean="0">
                          <a:solidFill>
                            <a:schemeClr val="tx1"/>
                          </a:solidFill>
                          <a:latin typeface="+mn-lt"/>
                        </a:rPr>
                        <a:t>amb</a:t>
                      </a:r>
                      <a:r>
                        <a:rPr lang="fr-FR" sz="900" b="0" noProof="0" dirty="0" smtClean="0">
                          <a:solidFill>
                            <a:schemeClr val="tx1"/>
                          </a:solidFill>
                          <a:latin typeface="+mn-lt"/>
                        </a:rPr>
                        <a:t> </a:t>
                      </a:r>
                      <a:r>
                        <a:rPr lang="fr-FR" sz="900" b="0" noProof="0" dirty="0" err="1" smtClean="0">
                          <a:solidFill>
                            <a:schemeClr val="tx1"/>
                          </a:solidFill>
                          <a:latin typeface="+mn-lt"/>
                        </a:rPr>
                        <a:t>descomptes</a:t>
                      </a:r>
                      <a:r>
                        <a:rPr lang="fr-FR" sz="900" b="0" noProof="0" dirty="0" smtClean="0">
                          <a:solidFill>
                            <a:schemeClr val="tx1"/>
                          </a:solidFill>
                          <a:latin typeface="+mn-lt"/>
                        </a:rPr>
                        <a:t> a les autopistes de </a:t>
                      </a:r>
                      <a:r>
                        <a:rPr lang="fr-FR" sz="900" b="0" noProof="0" dirty="0" err="1" smtClean="0">
                          <a:solidFill>
                            <a:schemeClr val="tx1"/>
                          </a:solidFill>
                          <a:latin typeface="+mn-lt"/>
                        </a:rPr>
                        <a:t>peatge</a:t>
                      </a:r>
                      <a:r>
                        <a:rPr lang="fr-FR" sz="900" b="0" noProof="0" dirty="0" smtClean="0">
                          <a:solidFill>
                            <a:schemeClr val="tx1"/>
                          </a:solidFill>
                          <a:latin typeface="+mn-lt"/>
                        </a:rPr>
                        <a:t> </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9478">
                <a:tc>
                  <a:txBody>
                    <a:bodyPr/>
                    <a:lstStyle/>
                    <a:p>
                      <a:pPr algn="r" fontAlgn="ctr"/>
                      <a:r>
                        <a:rPr lang="ca-ES" sz="800" b="0" i="0" u="none" strike="noStrike" noProof="0" dirty="0" smtClean="0">
                          <a:solidFill>
                            <a:srgbClr val="000000"/>
                          </a:solidFill>
                          <a:latin typeface="+mn-lt"/>
                        </a:rPr>
                        <a:t>6.081</a:t>
                      </a:r>
                      <a:endParaRPr lang="ca-ES" sz="8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Km totals  de xarxa viària competència de la Generalitat</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12730">
                <a:tc>
                  <a:txBody>
                    <a:bodyPr/>
                    <a:lstStyle/>
                    <a:p>
                      <a:pPr algn="r" fontAlgn="ctr"/>
                      <a:r>
                        <a:rPr lang="ca-ES" sz="800" b="0" i="0" u="none" strike="noStrike" noProof="0" dirty="0" smtClean="0">
                          <a:solidFill>
                            <a:srgbClr val="000000"/>
                          </a:solidFill>
                          <a:latin typeface="+mn-lt"/>
                        </a:rPr>
                        <a:t>725,5</a:t>
                      </a:r>
                      <a:endParaRPr lang="ca-ES" sz="8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Km d'autopistes i vies d'alta capacitat competència de la Generalitat</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2895">
                <a:tc>
                  <a:txBody>
                    <a:bodyPr/>
                    <a:lstStyle/>
                    <a:p>
                      <a:pPr algn="r" fontAlgn="ctr"/>
                      <a:r>
                        <a:rPr lang="ca-ES" sz="800" b="0" i="0" u="none" strike="noStrike" noProof="0" dirty="0" smtClean="0">
                          <a:solidFill>
                            <a:srgbClr val="000000"/>
                          </a:solidFill>
                          <a:latin typeface="+mn-lt"/>
                        </a:rPr>
                        <a:t>4</a:t>
                      </a:r>
                    </a:p>
                    <a:p>
                      <a:pPr algn="r" fontAlgn="ctr"/>
                      <a:r>
                        <a:rPr lang="ca-ES" sz="800" b="0" i="0" u="none" strike="noStrike" noProof="0" dirty="0" smtClean="0">
                          <a:solidFill>
                            <a:srgbClr val="000000"/>
                          </a:solidFill>
                          <a:latin typeface="+mn-lt"/>
                        </a:rPr>
                        <a:t> (finalitzats)</a:t>
                      </a:r>
                      <a:endParaRPr lang="ca-ES" sz="8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900" b="0" noProof="0" dirty="0" err="1" smtClean="0">
                          <a:solidFill>
                            <a:schemeClr val="tx1"/>
                          </a:solidFill>
                          <a:latin typeface="+mn-lt"/>
                        </a:rPr>
                        <a:t>Sectors</a:t>
                      </a:r>
                      <a:r>
                        <a:rPr lang="fr-FR" sz="900" b="0" noProof="0" dirty="0" smtClean="0">
                          <a:solidFill>
                            <a:schemeClr val="tx1"/>
                          </a:solidFill>
                          <a:latin typeface="+mn-lt"/>
                        </a:rPr>
                        <a:t> de </a:t>
                      </a:r>
                      <a:r>
                        <a:rPr lang="fr-FR" sz="900" b="0" noProof="0" dirty="0" err="1" smtClean="0">
                          <a:solidFill>
                            <a:schemeClr val="tx1"/>
                          </a:solidFill>
                          <a:latin typeface="+mn-lt"/>
                        </a:rPr>
                        <a:t>sòl</a:t>
                      </a:r>
                      <a:r>
                        <a:rPr lang="fr-FR" sz="900" b="0" noProof="0" dirty="0" smtClean="0">
                          <a:solidFill>
                            <a:schemeClr val="tx1"/>
                          </a:solidFill>
                          <a:latin typeface="+mn-lt"/>
                        </a:rPr>
                        <a:t> </a:t>
                      </a:r>
                      <a:r>
                        <a:rPr lang="fr-FR" sz="900" b="0" noProof="0" dirty="0" err="1" smtClean="0">
                          <a:solidFill>
                            <a:schemeClr val="tx1"/>
                          </a:solidFill>
                          <a:latin typeface="+mn-lt"/>
                        </a:rPr>
                        <a:t>impulsats</a:t>
                      </a:r>
                      <a:r>
                        <a:rPr lang="fr-FR" sz="900" b="0" noProof="0" dirty="0" smtClean="0">
                          <a:solidFill>
                            <a:schemeClr val="tx1"/>
                          </a:solidFill>
                          <a:latin typeface="+mn-lt"/>
                        </a:rPr>
                        <a:t> per </a:t>
                      </a:r>
                      <a:r>
                        <a:rPr lang="fr-FR" sz="900" b="0" noProof="0" dirty="0" err="1" smtClean="0">
                          <a:solidFill>
                            <a:schemeClr val="tx1"/>
                          </a:solidFill>
                          <a:latin typeface="+mn-lt"/>
                        </a:rPr>
                        <a:t>activitats</a:t>
                      </a:r>
                      <a:r>
                        <a:rPr lang="fr-FR" sz="900" b="0" noProof="0" dirty="0" smtClean="0">
                          <a:solidFill>
                            <a:schemeClr val="tx1"/>
                          </a:solidFill>
                          <a:latin typeface="+mn-lt"/>
                        </a:rPr>
                        <a:t> </a:t>
                      </a:r>
                      <a:r>
                        <a:rPr lang="fr-FR" sz="900" b="0" noProof="0" dirty="0" err="1" smtClean="0">
                          <a:solidFill>
                            <a:schemeClr val="tx1"/>
                          </a:solidFill>
                          <a:latin typeface="+mn-lt"/>
                        </a:rPr>
                        <a:t>econòmiques</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12730">
                <a:tc>
                  <a:txBody>
                    <a:bodyPr/>
                    <a:lstStyle/>
                    <a:p>
                      <a:pPr algn="r" fontAlgn="ctr"/>
                      <a:r>
                        <a:rPr lang="ca-ES" sz="800" b="0" i="0" u="none" strike="noStrike" noProof="0" dirty="0" smtClean="0">
                          <a:solidFill>
                            <a:srgbClr val="000000"/>
                          </a:solidFill>
                          <a:latin typeface="+mn-lt"/>
                        </a:rPr>
                        <a:t>141,2</a:t>
                      </a:r>
                      <a:endParaRPr lang="ca-ES" sz="8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Obres iniciades en sòl per activitats econòmiques (hectàrees de sòl)</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18" name="Taula 17"/>
          <p:cNvGraphicFramePr>
            <a:graphicFrameLocks noGrp="1"/>
          </p:cNvGraphicFramePr>
          <p:nvPr/>
        </p:nvGraphicFramePr>
        <p:xfrm>
          <a:off x="0" y="1188208"/>
          <a:ext cx="10693400" cy="428880"/>
        </p:xfrm>
        <a:graphic>
          <a:graphicData uri="http://schemas.openxmlformats.org/drawingml/2006/table">
            <a:tbl>
              <a:tblPr/>
              <a:tblGrid>
                <a:gridCol w="258112"/>
                <a:gridCol w="6384732"/>
                <a:gridCol w="4050556"/>
              </a:tblGrid>
              <a:tr h="0">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Infraestructures i mobilitat</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graphicFrame>
        <p:nvGraphicFramePr>
          <p:cNvPr id="19" name="Taula 18"/>
          <p:cNvGraphicFramePr>
            <a:graphicFrameLocks noGrp="1"/>
          </p:cNvGraphicFramePr>
          <p:nvPr/>
        </p:nvGraphicFramePr>
        <p:xfrm>
          <a:off x="0" y="1151695"/>
          <a:ext cx="10693400" cy="465393"/>
        </p:xfrm>
        <a:graphic>
          <a:graphicData uri="http://schemas.openxmlformats.org/drawingml/2006/table">
            <a:tbl>
              <a:tblPr/>
              <a:tblGrid>
                <a:gridCol w="258112"/>
                <a:gridCol w="6384732"/>
                <a:gridCol w="4050556"/>
              </a:tblGrid>
              <a:tr h="465393">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Infraestructures i mobilitat</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9"/>
          <p:cNvSpPr>
            <a:spLocks noChangeArrowheads="1"/>
          </p:cNvSpPr>
          <p:nvPr/>
        </p:nvSpPr>
        <p:spPr bwMode="auto">
          <a:xfrm>
            <a:off x="-17896" y="3205163"/>
            <a:ext cx="10711296" cy="1296987"/>
          </a:xfrm>
          <a:prstGeom prst="rect">
            <a:avLst/>
          </a:prstGeom>
          <a:solidFill>
            <a:srgbClr val="FA6E00"/>
          </a:solidFill>
          <a:ln w="9525" algn="ctr">
            <a:noFill/>
            <a:miter lim="800000"/>
            <a:headEnd/>
            <a:tailEnd/>
          </a:ln>
        </p:spPr>
        <p:txBody>
          <a:bodyPr wrap="none" lIns="87272" tIns="43637" rIns="87272" bIns="43637" anchor="ctr"/>
          <a:lstStyle/>
          <a:p>
            <a:pPr algn="ctr" defTabSz="873125"/>
            <a:endParaRPr lang="ca-ES" sz="1700" u="sng"/>
          </a:p>
        </p:txBody>
      </p:sp>
      <p:sp>
        <p:nvSpPr>
          <p:cNvPr id="75778" name="Rectangle 10"/>
          <p:cNvSpPr>
            <a:spLocks noGrp="1" noChangeArrowheads="1"/>
          </p:cNvSpPr>
          <p:nvPr>
            <p:ph type="title"/>
          </p:nvPr>
        </p:nvSpPr>
        <p:spPr bwMode="auto">
          <a:xfrm>
            <a:off x="71438" y="3342475"/>
            <a:ext cx="10621962" cy="1014220"/>
          </a:xfrm>
          <a:noFill/>
          <a:ln>
            <a:miter lim="800000"/>
            <a:headEnd/>
            <a:tailEnd/>
          </a:ln>
        </p:spPr>
        <p:txBody>
          <a:bodyPr vert="horz" wrap="square" lIns="87272" tIns="43637" rIns="87272" bIns="43637" numCol="1" anchor="t" anchorCtr="0" compatLnSpc="1">
            <a:prstTxWarp prst="textNoShape">
              <a:avLst/>
            </a:prstTxWarp>
          </a:bodyPr>
          <a:lstStyle/>
          <a:p>
            <a:pPr eaLnBrk="1" hangingPunct="1"/>
            <a:r>
              <a:rPr lang="ca-ES" sz="3000" b="1" dirty="0" smtClean="0">
                <a:solidFill>
                  <a:schemeClr val="bg1"/>
                </a:solidFill>
              </a:rPr>
              <a:t>Les grans xifres dels pressupostos de la Generalitat per al 2014</a:t>
            </a:r>
          </a:p>
        </p:txBody>
      </p:sp>
      <p:sp>
        <p:nvSpPr>
          <p:cNvPr id="5"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180000" tIns="45720" rIns="108000" bIns="45720" numCol="1" rtlCol="0" anchor="ctr" anchorCtr="0" compatLnSpc="1">
            <a:prstTxWarp prst="textNoShape">
              <a:avLst/>
            </a:prstTxWarp>
          </a:bodyPr>
          <a:lstStyle/>
          <a:p>
            <a:pPr lvl="0">
              <a:spcBef>
                <a:spcPct val="20000"/>
              </a:spcBef>
            </a:pPr>
            <a:r>
              <a:rPr lang="ca-ES" sz="2000" b="1" dirty="0" smtClean="0">
                <a:cs typeface="Arial" charset="0"/>
              </a:rPr>
              <a:t>1.786,5 M€</a:t>
            </a:r>
          </a:p>
          <a:p>
            <a:pPr lvl="0">
              <a:spcBef>
                <a:spcPct val="20000"/>
              </a:spcBef>
            </a:pPr>
            <a:endParaRPr lang="ca-ES" sz="200" b="1" dirty="0" smtClean="0">
              <a:cs typeface="Arial" charset="0"/>
            </a:endParaRPr>
          </a:p>
          <a:p>
            <a:pPr lvl="0">
              <a:spcBef>
                <a:spcPct val="20000"/>
              </a:spcBef>
            </a:pPr>
            <a:r>
              <a:rPr lang="ca-ES" sz="1050" b="1" dirty="0" smtClean="0">
                <a:cs typeface="Arial" charset="0"/>
              </a:rPr>
              <a:t>1.378 M€ </a:t>
            </a:r>
            <a:r>
              <a:rPr lang="ca-ES" sz="1050" dirty="0" smtClean="0">
                <a:cs typeface="Arial" charset="0"/>
              </a:rPr>
              <a:t>per a promoció de l’autonomia personal</a:t>
            </a:r>
          </a:p>
          <a:p>
            <a:pPr lvl="0">
              <a:spcBef>
                <a:spcPct val="20000"/>
              </a:spcBef>
            </a:pPr>
            <a:endParaRPr lang="ca-ES" sz="200" dirty="0" smtClean="0">
              <a:cs typeface="Arial" charset="0"/>
            </a:endParaRPr>
          </a:p>
          <a:p>
            <a:pPr>
              <a:spcBef>
                <a:spcPct val="20000"/>
              </a:spcBef>
            </a:pPr>
            <a:r>
              <a:rPr lang="ca-ES" sz="1050" b="1" dirty="0" smtClean="0">
                <a:cs typeface="Arial" charset="0"/>
              </a:rPr>
              <a:t>192,6 M€ </a:t>
            </a:r>
            <a:r>
              <a:rPr lang="ca-ES" sz="1050" dirty="0" smtClean="0">
                <a:cs typeface="Arial" charset="0"/>
              </a:rPr>
              <a:t>per a inclusió social i lluita contra la pobresa</a:t>
            </a:r>
          </a:p>
          <a:p>
            <a:pPr lvl="0">
              <a:spcBef>
                <a:spcPct val="20000"/>
              </a:spcBef>
            </a:pPr>
            <a:endParaRPr lang="es-ES" sz="200" b="1" dirty="0" smtClean="0">
              <a:cs typeface="Arial" charset="0"/>
            </a:endParaRPr>
          </a:p>
          <a:p>
            <a:pPr lvl="0">
              <a:spcBef>
                <a:spcPct val="20000"/>
              </a:spcBef>
            </a:pPr>
            <a:r>
              <a:rPr lang="ca-ES" sz="1050" b="1" dirty="0" smtClean="0">
                <a:cs typeface="Arial" charset="0"/>
              </a:rPr>
              <a:t>183.6 M€ </a:t>
            </a:r>
            <a:r>
              <a:rPr lang="ca-ES" sz="1050" dirty="0" smtClean="0">
                <a:cs typeface="Arial" charset="0"/>
              </a:rPr>
              <a:t>per a atenció a la infància i l’adolescència</a:t>
            </a:r>
          </a:p>
          <a:p>
            <a:pPr lvl="0">
              <a:spcBef>
                <a:spcPct val="20000"/>
              </a:spcBef>
            </a:pPr>
            <a:endParaRPr lang="ca-ES" sz="200" dirty="0" smtClean="0">
              <a:cs typeface="Arial" charset="0"/>
            </a:endParaRPr>
          </a:p>
          <a:p>
            <a:pPr lvl="0">
              <a:spcBef>
                <a:spcPct val="20000"/>
              </a:spcBef>
            </a:pPr>
            <a:endParaRPr lang="es-ES" sz="200" b="1" dirty="0" smtClean="0">
              <a:cs typeface="Arial" charset="0"/>
            </a:endParaRPr>
          </a:p>
          <a:p>
            <a:pPr>
              <a:spcBef>
                <a:spcPct val="20000"/>
              </a:spcBef>
            </a:pPr>
            <a:r>
              <a:rPr lang="ca-ES" sz="1050" b="1" dirty="0" smtClean="0">
                <a:cs typeface="Arial" charset="0"/>
              </a:rPr>
              <a:t>16,9 M€ </a:t>
            </a:r>
            <a:r>
              <a:rPr lang="ca-ES" sz="1050" dirty="0" smtClean="0">
                <a:cs typeface="Arial" charset="0"/>
              </a:rPr>
              <a:t>per a suport a la família</a:t>
            </a:r>
          </a:p>
          <a:p>
            <a:pPr>
              <a:spcBef>
                <a:spcPct val="20000"/>
              </a:spcBef>
            </a:pPr>
            <a:endParaRPr lang="ca-ES" sz="200" dirty="0" smtClean="0">
              <a:cs typeface="Arial" charset="0"/>
            </a:endParaRPr>
          </a:p>
          <a:p>
            <a:pPr>
              <a:spcBef>
                <a:spcPct val="20000"/>
              </a:spcBef>
            </a:pPr>
            <a:r>
              <a:rPr lang="ca-ES" sz="1050" b="1" dirty="0" smtClean="0">
                <a:cs typeface="Arial" charset="0"/>
              </a:rPr>
              <a:t>9,1 M€ </a:t>
            </a:r>
            <a:r>
              <a:rPr lang="ca-ES" sz="1050" dirty="0" smtClean="0">
                <a:cs typeface="Arial" charset="0"/>
              </a:rPr>
              <a:t>per a atenció a la immigració</a:t>
            </a:r>
          </a:p>
          <a:p>
            <a:pPr>
              <a:spcBef>
                <a:spcPct val="20000"/>
              </a:spcBef>
            </a:pPr>
            <a:endParaRPr lang="ca-ES" sz="200" dirty="0" smtClean="0">
              <a:cs typeface="Arial" charset="0"/>
            </a:endParaRPr>
          </a:p>
          <a:p>
            <a:pPr>
              <a:spcBef>
                <a:spcPct val="20000"/>
              </a:spcBef>
            </a:pPr>
            <a:r>
              <a:rPr lang="ca-ES" sz="1050" b="1" dirty="0" smtClean="0">
                <a:cs typeface="Arial" charset="0"/>
              </a:rPr>
              <a:t>6,3 M€ </a:t>
            </a:r>
            <a:r>
              <a:rPr lang="ca-ES" sz="1050" dirty="0" smtClean="0">
                <a:cs typeface="Arial" charset="0"/>
              </a:rPr>
              <a:t>per a atenció a les persones amb discapacitat</a:t>
            </a:r>
            <a:endParaRPr lang="ca-ES" sz="1050" b="1" dirty="0" smtClean="0">
              <a:cs typeface="Arial" charset="0"/>
            </a:endParaRP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57150" y="4650591"/>
          <a:ext cx="7720045" cy="2176800"/>
        </p:xfrm>
        <a:graphic>
          <a:graphicData uri="http://schemas.openxmlformats.org/drawingml/2006/table">
            <a:tbl>
              <a:tblPr firstRow="1" bandRow="1">
                <a:tableStyleId>{5C22544A-7EE6-4342-B048-85BDC9FD1C3A}</a:tableStyleId>
              </a:tblPr>
              <a:tblGrid>
                <a:gridCol w="198366"/>
                <a:gridCol w="7521679"/>
              </a:tblGrid>
              <a:tr h="1977900">
                <a:tc>
                  <a:txBody>
                    <a:bodyPr/>
                    <a:lstStyle/>
                    <a:p>
                      <a:endParaRPr lang="ca-ES" sz="900" noProof="0" dirty="0">
                        <a:solidFill>
                          <a:schemeClr val="tx1"/>
                        </a:solidFill>
                        <a:latin typeface="+mn-lt"/>
                      </a:endParaRPr>
                    </a:p>
                  </a:txBody>
                  <a:tcPr marL="36000" marR="36000" marT="21600" marB="21600">
                    <a:solidFill>
                      <a:schemeClr val="bg1"/>
                    </a:solidFill>
                  </a:tcPr>
                </a:tc>
                <a:tc>
                  <a:txBody>
                    <a:bodyPr/>
                    <a:lstStyle/>
                    <a:p>
                      <a:pPr algn="just" fontAlgn="ctr"/>
                      <a:r>
                        <a:rPr lang="ca-ES" sz="900" b="0" i="0" u="none" strike="noStrike" noProof="0" dirty="0" smtClean="0">
                          <a:solidFill>
                            <a:srgbClr val="000000"/>
                          </a:solidFill>
                          <a:latin typeface="+mn-lt"/>
                        </a:rPr>
                        <a:t>Avançar en l'elaboració del model català de promoció de l'autonomia i d'atenció a les persones en situació de dependència </a:t>
                      </a:r>
                    </a:p>
                    <a:p>
                      <a:pPr algn="just" fontAlgn="ctr"/>
                      <a:endParaRPr lang="ca-ES" sz="400" b="0" i="0" u="none" strike="noStrike" noProof="0" dirty="0" smtClean="0">
                        <a:solidFill>
                          <a:srgbClr val="000000"/>
                        </a:solidFill>
                        <a:latin typeface="+mn-lt"/>
                      </a:endParaRPr>
                    </a:p>
                    <a:p>
                      <a:pPr algn="just" fontAlgn="ctr"/>
                      <a:r>
                        <a:rPr lang="ca-ES" sz="900" b="0" i="0" u="none" strike="noStrike" noProof="0" dirty="0" smtClean="0">
                          <a:solidFill>
                            <a:srgbClr val="000000"/>
                          </a:solidFill>
                          <a:latin typeface="+mn-lt"/>
                        </a:rPr>
                        <a:t>Mantenir els serveis i prestacions destinats a l'atenció de les necessitats socials prioritàries: promoció de l'autonomia personal i atenció a les persones en situació de dependència, atenció a la infància i l'adolescència, prestacions socials de caràcter econòmic i resta de prestacions i serveis socials</a:t>
                      </a:r>
                    </a:p>
                    <a:p>
                      <a:pPr algn="just" fontAlgn="ctr"/>
                      <a:endParaRPr lang="ca-ES" sz="400" b="0" i="0" u="none" strike="noStrike" noProof="0" dirty="0" smtClean="0">
                        <a:solidFill>
                          <a:srgbClr val="000000"/>
                        </a:solidFill>
                        <a:latin typeface="+mn-lt"/>
                      </a:endParaRPr>
                    </a:p>
                    <a:p>
                      <a:pPr marL="0" marR="0" indent="0" algn="just" defTabSz="914400" rtl="0" eaLnBrk="1" fontAlgn="ctr" latinLnBrk="0" hangingPunct="1">
                        <a:lnSpc>
                          <a:spcPct val="100000"/>
                        </a:lnSpc>
                        <a:spcBef>
                          <a:spcPts val="0"/>
                        </a:spcBef>
                        <a:spcAft>
                          <a:spcPts val="0"/>
                        </a:spcAft>
                        <a:buClrTx/>
                        <a:buSzTx/>
                        <a:buFontTx/>
                        <a:buNone/>
                        <a:tabLst/>
                        <a:defRPr/>
                      </a:pPr>
                      <a:r>
                        <a:rPr lang="ca-ES" sz="900" b="0" i="0" u="none" strike="noStrike" noProof="0" dirty="0" smtClean="0">
                          <a:solidFill>
                            <a:srgbClr val="000000"/>
                          </a:solidFill>
                          <a:latin typeface="+mn-lt"/>
                        </a:rPr>
                        <a:t>Elaborar el Projecte de llei de protecció social</a:t>
                      </a:r>
                    </a:p>
                    <a:p>
                      <a:pPr marL="0" marR="0" indent="0" algn="just" defTabSz="914400" rtl="0" eaLnBrk="1" fontAlgn="ctr" latinLnBrk="0" hangingPunct="1">
                        <a:lnSpc>
                          <a:spcPct val="100000"/>
                        </a:lnSpc>
                        <a:spcBef>
                          <a:spcPts val="0"/>
                        </a:spcBef>
                        <a:spcAft>
                          <a:spcPts val="0"/>
                        </a:spcAft>
                        <a:buClrTx/>
                        <a:buSzTx/>
                        <a:buFontTx/>
                        <a:buNone/>
                        <a:tabLst/>
                        <a:defRPr/>
                      </a:pPr>
                      <a:endParaRPr lang="ca-ES" sz="400" b="0" i="0" u="none" strike="noStrike" noProof="0" dirty="0" smtClean="0">
                        <a:solidFill>
                          <a:srgbClr val="000000"/>
                        </a:solidFill>
                        <a:latin typeface="+mn-lt"/>
                      </a:endParaRPr>
                    </a:p>
                    <a:p>
                      <a:pPr marL="0" marR="0" indent="0" algn="just" defTabSz="914400" rtl="0" eaLnBrk="1" fontAlgn="ctr" latinLnBrk="0" hangingPunct="1">
                        <a:lnSpc>
                          <a:spcPct val="100000"/>
                        </a:lnSpc>
                        <a:spcBef>
                          <a:spcPts val="0"/>
                        </a:spcBef>
                        <a:spcAft>
                          <a:spcPts val="0"/>
                        </a:spcAft>
                        <a:buClrTx/>
                        <a:buSzTx/>
                        <a:buFontTx/>
                        <a:buNone/>
                        <a:tabLst/>
                        <a:defRPr/>
                      </a:pPr>
                      <a:r>
                        <a:rPr lang="ca-ES" sz="900" b="0" i="0" u="none" strike="noStrike" noProof="0" dirty="0" smtClean="0">
                          <a:solidFill>
                            <a:srgbClr val="000000"/>
                          </a:solidFill>
                          <a:latin typeface="+mn-lt"/>
                        </a:rPr>
                        <a:t>Iniciar</a:t>
                      </a:r>
                      <a:r>
                        <a:rPr lang="ca-ES" sz="900" b="0" i="0" u="none" strike="noStrike" baseline="0" noProof="0" dirty="0" smtClean="0">
                          <a:solidFill>
                            <a:srgbClr val="000000"/>
                          </a:solidFill>
                          <a:latin typeface="+mn-lt"/>
                        </a:rPr>
                        <a:t> els treballs d’elaboració del Decret d’accessibilitat, un cop aprovada la Llei d’accessibilitat</a:t>
                      </a:r>
                    </a:p>
                    <a:p>
                      <a:pPr marL="0" marR="0" indent="0" algn="just" defTabSz="914400" rtl="0" eaLnBrk="1" fontAlgn="ctr" latinLnBrk="0" hangingPunct="1">
                        <a:lnSpc>
                          <a:spcPct val="100000"/>
                        </a:lnSpc>
                        <a:spcBef>
                          <a:spcPts val="0"/>
                        </a:spcBef>
                        <a:spcAft>
                          <a:spcPts val="0"/>
                        </a:spcAft>
                        <a:buClrTx/>
                        <a:buSzTx/>
                        <a:buFontTx/>
                        <a:buNone/>
                        <a:tabLst/>
                        <a:defRPr/>
                      </a:pPr>
                      <a:endParaRPr lang="ca-ES" sz="400" b="0" i="0" u="none" strike="noStrike" baseline="0" noProof="0" dirty="0" smtClean="0">
                        <a:solidFill>
                          <a:srgbClr val="000000"/>
                        </a:solidFill>
                        <a:latin typeface="+mn-lt"/>
                      </a:endParaRPr>
                    </a:p>
                    <a:p>
                      <a:pPr marL="0" marR="0" indent="0" algn="just" defTabSz="914400" rtl="0" eaLnBrk="1" fontAlgn="ctr" latinLnBrk="0" hangingPunct="1">
                        <a:lnSpc>
                          <a:spcPct val="100000"/>
                        </a:lnSpc>
                        <a:spcBef>
                          <a:spcPts val="0"/>
                        </a:spcBef>
                        <a:spcAft>
                          <a:spcPts val="0"/>
                        </a:spcAft>
                        <a:buClrTx/>
                        <a:buSzTx/>
                        <a:buFontTx/>
                        <a:buNone/>
                        <a:tabLst/>
                        <a:defRPr/>
                      </a:pPr>
                      <a:r>
                        <a:rPr lang="ca-ES" sz="900" b="0" i="0" u="none" strike="noStrike" baseline="0" noProof="0" dirty="0" smtClean="0">
                          <a:solidFill>
                            <a:srgbClr val="000000"/>
                          </a:solidFill>
                          <a:latin typeface="+mn-lt"/>
                        </a:rPr>
                        <a:t>Implementar </a:t>
                      </a:r>
                      <a:r>
                        <a:rPr kumimoji="0" lang="ca-ES" sz="900" b="0" i="0" u="none" strike="noStrike" cap="none" normalizeH="0" baseline="0" dirty="0" smtClean="0">
                          <a:ln>
                            <a:noFill/>
                          </a:ln>
                          <a:solidFill>
                            <a:schemeClr val="tx1"/>
                          </a:solidFill>
                          <a:effectLst/>
                          <a:latin typeface="Arial" charset="0"/>
                        </a:rPr>
                        <a:t>el Pla integral de suport a la família i elaborar el Pla d‘atenció integral a la infància i l’adolescència 2014-2020</a:t>
                      </a:r>
                      <a:endParaRPr lang="ca-ES" sz="900" b="0" i="0" u="none" strike="noStrike" noProof="0" dirty="0" smtClean="0">
                        <a:solidFill>
                          <a:schemeClr val="tx1"/>
                        </a:solidFill>
                        <a:latin typeface="+mn-lt"/>
                      </a:endParaRPr>
                    </a:p>
                    <a:p>
                      <a:pPr algn="just" fontAlgn="ctr"/>
                      <a:endParaRPr lang="ca-ES" sz="400" b="0" i="0" u="none" strike="noStrike" noProof="0" dirty="0" smtClean="0">
                        <a:solidFill>
                          <a:srgbClr val="000000"/>
                        </a:solidFill>
                        <a:latin typeface="+mn-lt"/>
                      </a:endParaRPr>
                    </a:p>
                    <a:p>
                      <a:pPr algn="just" fontAlgn="ctr"/>
                      <a:r>
                        <a:rPr lang="ca-ES" sz="900" b="0" i="0" u="none" strike="noStrike" noProof="0" dirty="0" smtClean="0">
                          <a:solidFill>
                            <a:srgbClr val="000000"/>
                          </a:solidFill>
                          <a:latin typeface="+mn-lt"/>
                        </a:rPr>
                        <a:t>Prioritzar l'acolliment dels infants i adolescents en família per davant de l'acolliment institucionalitzat en centre</a:t>
                      </a:r>
                    </a:p>
                    <a:p>
                      <a:pPr algn="just" fontAlgn="ctr"/>
                      <a:endParaRPr lang="ca-ES" sz="400" b="0" i="0" u="none" strike="noStrike" noProof="0" dirty="0" smtClean="0">
                        <a:solidFill>
                          <a:srgbClr val="000000"/>
                        </a:solidFill>
                        <a:latin typeface="+mn-lt"/>
                      </a:endParaRPr>
                    </a:p>
                    <a:p>
                      <a:pPr algn="just" fontAlgn="ctr"/>
                      <a:r>
                        <a:rPr lang="ca-ES" sz="900" b="0" i="0" u="none" strike="noStrike" noProof="0" dirty="0" smtClean="0">
                          <a:solidFill>
                            <a:srgbClr val="000000"/>
                          </a:solidFill>
                          <a:latin typeface="+mn-lt"/>
                        </a:rPr>
                        <a:t>Elaborar el nou Pla de ciutadania i immigració</a:t>
                      </a:r>
                    </a:p>
                    <a:p>
                      <a:pPr algn="just" fontAlgn="ctr"/>
                      <a:endParaRPr lang="ca-ES" sz="400" b="0" i="0" u="none" strike="noStrike" noProof="0" dirty="0" smtClean="0">
                        <a:solidFill>
                          <a:srgbClr val="000000"/>
                        </a:solidFill>
                        <a:latin typeface="+mn-lt"/>
                      </a:endParaRPr>
                    </a:p>
                    <a:p>
                      <a:pPr algn="just" fontAlgn="ctr"/>
                      <a:r>
                        <a:rPr lang="ca-ES" sz="900" b="0" i="0" u="none" strike="noStrike" noProof="0" dirty="0" smtClean="0">
                          <a:solidFill>
                            <a:srgbClr val="000000"/>
                          </a:solidFill>
                          <a:latin typeface="+mn-lt"/>
                        </a:rPr>
                        <a:t>Reforçar </a:t>
                      </a:r>
                      <a:r>
                        <a:rPr kumimoji="0" lang="ca-ES" sz="900" b="0" i="0" u="none" strike="noStrike" cap="none" normalizeH="0" baseline="0" dirty="0" smtClean="0">
                          <a:ln>
                            <a:noFill/>
                          </a:ln>
                          <a:solidFill>
                            <a:schemeClr val="tx1"/>
                          </a:solidFill>
                          <a:effectLst/>
                          <a:latin typeface="Arial" charset="0"/>
                        </a:rPr>
                        <a:t>les actuacions de lluita contra la pobresa i per a la inclusió social</a:t>
                      </a:r>
                      <a:endParaRPr lang="ca-ES" sz="900" b="0" i="0" u="none" strike="noStrike" noProof="0" dirty="0" smtClean="0">
                        <a:solidFill>
                          <a:schemeClr val="tx1"/>
                        </a:solidFill>
                        <a:latin typeface="+mn-lt"/>
                      </a:endParaRPr>
                    </a:p>
                    <a:p>
                      <a:pPr marL="0" marR="0" indent="0" algn="just" defTabSz="914400" rtl="0" eaLnBrk="1" fontAlgn="ctr" latinLnBrk="0" hangingPunct="1">
                        <a:lnSpc>
                          <a:spcPct val="100000"/>
                        </a:lnSpc>
                        <a:spcBef>
                          <a:spcPts val="0"/>
                        </a:spcBef>
                        <a:spcAft>
                          <a:spcPts val="0"/>
                        </a:spcAft>
                        <a:buClrTx/>
                        <a:buSzTx/>
                        <a:buFontTx/>
                        <a:buNone/>
                        <a:tabLst/>
                        <a:defRPr/>
                      </a:pPr>
                      <a:endParaRPr lang="ca-ES" sz="400" b="0" i="0" u="none" strike="noStrike" noProof="0" dirty="0" smtClean="0">
                        <a:solidFill>
                          <a:srgbClr val="000000"/>
                        </a:solidFill>
                        <a:latin typeface="+mn-lt"/>
                      </a:endParaRPr>
                    </a:p>
                    <a:p>
                      <a:pPr marL="0" marR="0" indent="0" algn="just" defTabSz="914400" rtl="0" eaLnBrk="1" fontAlgn="ctr" latinLnBrk="0" hangingPunct="1">
                        <a:lnSpc>
                          <a:spcPct val="100000"/>
                        </a:lnSpc>
                        <a:spcBef>
                          <a:spcPts val="0"/>
                        </a:spcBef>
                        <a:spcAft>
                          <a:spcPts val="0"/>
                        </a:spcAft>
                        <a:buClrTx/>
                        <a:buSzTx/>
                        <a:buFontTx/>
                        <a:buNone/>
                        <a:tabLst/>
                        <a:defRPr/>
                      </a:pPr>
                      <a:r>
                        <a:rPr lang="ca-ES" sz="900" b="0" i="0" u="none" strike="noStrike" noProof="0" dirty="0" smtClean="0">
                          <a:solidFill>
                            <a:srgbClr val="000000"/>
                          </a:solidFill>
                          <a:latin typeface="+mn-lt"/>
                        </a:rPr>
                        <a:t>Garantir la coordinació i cooperació </a:t>
                      </a:r>
                      <a:r>
                        <a:rPr lang="ca-ES" sz="900" b="0" i="0" u="none" strike="noStrike" noProof="0" dirty="0" err="1" smtClean="0">
                          <a:solidFill>
                            <a:srgbClr val="000000"/>
                          </a:solidFill>
                          <a:latin typeface="+mn-lt"/>
                        </a:rPr>
                        <a:t>interadministiva</a:t>
                      </a:r>
                      <a:r>
                        <a:rPr lang="ca-ES" sz="900" b="0" i="0" u="none" strike="noStrike" noProof="0" dirty="0" smtClean="0">
                          <a:solidFill>
                            <a:srgbClr val="000000"/>
                          </a:solidFill>
                          <a:latin typeface="+mn-lt"/>
                        </a:rPr>
                        <a:t> amb els ens locals mitjançant la subscripció de </a:t>
                      </a:r>
                      <a:r>
                        <a:rPr lang="ca-ES" sz="900" b="0" i="0" u="none" strike="noStrike" noProof="0" dirty="0" err="1" smtClean="0">
                          <a:solidFill>
                            <a:srgbClr val="000000"/>
                          </a:solidFill>
                          <a:latin typeface="+mn-lt"/>
                        </a:rPr>
                        <a:t>contractes-programa</a:t>
                      </a:r>
                      <a:r>
                        <a:rPr lang="ca-ES" sz="900" b="0" i="0" u="none" strike="noStrike" noProof="0" dirty="0" smtClean="0">
                          <a:solidFill>
                            <a:srgbClr val="000000"/>
                          </a:solidFill>
                          <a:latin typeface="+mn-lt"/>
                        </a:rPr>
                        <a:t>.</a:t>
                      </a:r>
                    </a:p>
                  </a:txBody>
                  <a:tcPr marL="0" marR="36000" marT="0" marB="0" anchor="ctr">
                    <a:solidFill>
                      <a:schemeClr val="bg1"/>
                    </a:solidFill>
                  </a:tcPr>
                </a:tc>
              </a:tr>
              <a:tr h="178685">
                <a:tc>
                  <a:txBody>
                    <a:bodyPr/>
                    <a:lstStyle/>
                    <a:p>
                      <a:endParaRPr lang="ca-ES" sz="900" noProof="0" dirty="0">
                        <a:solidFill>
                          <a:schemeClr val="tx1"/>
                        </a:solidFill>
                        <a:latin typeface="+mn-lt"/>
                      </a:endParaRPr>
                    </a:p>
                  </a:txBody>
                  <a:tcPr marL="36000" marR="36000" marT="21600" marB="21600">
                    <a:solidFill>
                      <a:schemeClr val="bg1"/>
                    </a:solidFill>
                  </a:tcPr>
                </a:tc>
                <a:tc>
                  <a:txBody>
                    <a:bodyPr/>
                    <a:lstStyle/>
                    <a:p>
                      <a:pPr algn="l" fontAlgn="ctr"/>
                      <a:endParaRPr lang="ca-ES" sz="900" b="0" i="0" u="none" strike="noStrike" noProof="0" dirty="0">
                        <a:solidFill>
                          <a:srgbClr val="000000"/>
                        </a:solidFill>
                        <a:latin typeface="+mn-lt"/>
                      </a:endParaRPr>
                    </a:p>
                  </a:txBody>
                  <a:tcPr marL="0" marR="36000" marT="0" marB="0" anchor="ctr">
                    <a:solidFill>
                      <a:schemeClr val="bg1"/>
                    </a:solidFill>
                  </a:tcPr>
                </a:tc>
              </a:tr>
            </a:tbl>
          </a:graphicData>
        </a:graphic>
      </p:graphicFrame>
      <p:graphicFrame>
        <p:nvGraphicFramePr>
          <p:cNvPr id="12" name="Taula 11"/>
          <p:cNvGraphicFramePr>
            <a:graphicFrameLocks noGrp="1"/>
          </p:cNvGraphicFramePr>
          <p:nvPr/>
        </p:nvGraphicFramePr>
        <p:xfrm>
          <a:off x="2862424" y="1978858"/>
          <a:ext cx="5004556" cy="2233821"/>
        </p:xfrm>
        <a:graphic>
          <a:graphicData uri="http://schemas.openxmlformats.org/drawingml/2006/table">
            <a:tbl>
              <a:tblPr firstRow="1" bandRow="1">
                <a:tableStyleId>{5C22544A-7EE6-4342-B048-85BDC9FD1C3A}</a:tableStyleId>
              </a:tblPr>
              <a:tblGrid>
                <a:gridCol w="356048"/>
                <a:gridCol w="4544311"/>
                <a:gridCol w="104197"/>
              </a:tblGrid>
              <a:tr h="712274">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a-ES" sz="1100" b="0" i="0" u="none" strike="noStrike" cap="none" normalizeH="0" baseline="0" dirty="0" smtClean="0">
                          <a:ln>
                            <a:noFill/>
                          </a:ln>
                          <a:solidFill>
                            <a:schemeClr val="tx1"/>
                          </a:solidFill>
                          <a:effectLst/>
                          <a:latin typeface="Arial" charset="0"/>
                        </a:rPr>
                        <a:t>Promoure l'autonomia personal i donar suport a les persones en situació de dependència i a les persones amb discapacitat per tal de potenciar la seva qualitat de vida, el seu benestar i la seva integració social.</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614983">
                <a:tc>
                  <a:txBody>
                    <a:bodyPr/>
                    <a:lstStyle/>
                    <a:p>
                      <a:pPr algn="ctr"/>
                      <a:r>
                        <a:rPr lang="ca-ES" sz="1200" b="1" noProof="0" smtClean="0">
                          <a:solidFill>
                            <a:schemeClr val="tx1"/>
                          </a:solidFill>
                        </a:rPr>
                        <a:t>-</a:t>
                      </a:r>
                      <a:endParaRPr lang="ca-ES" sz="1200" b="1" noProof="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100" b="0" noProof="0" dirty="0" smtClean="0">
                          <a:solidFill>
                            <a:schemeClr val="tx1"/>
                          </a:solidFill>
                        </a:rPr>
                        <a:t>Potenciar les polítiques de prevenció, suport i protecció a la infància i l'adolescència  i enfortir les polítiques de suport a la família per contribuir al seu desenvolupament integral.</a:t>
                      </a:r>
                      <a:endParaRPr lang="ca-ES" sz="11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453282">
                <a:tc>
                  <a:txBody>
                    <a:bodyPr/>
                    <a:lstStyle/>
                    <a:p>
                      <a:pPr algn="ctr"/>
                      <a:r>
                        <a:rPr lang="ca-ES" sz="1200" b="1" noProof="0" smtClean="0">
                          <a:solidFill>
                            <a:schemeClr val="tx1"/>
                          </a:solidFill>
                        </a:rPr>
                        <a:t>-</a:t>
                      </a:r>
                      <a:endParaRPr lang="ca-ES" sz="1200" b="1" noProof="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100" b="0" noProof="0" dirty="0" smtClean="0">
                          <a:solidFill>
                            <a:schemeClr val="tx1"/>
                          </a:solidFill>
                        </a:rPr>
                        <a:t>Fomentar la inclusió social i lluitar contra la pobresa per avançar cap a una societat més integradora i amb igualtat d’oportunitats.</a:t>
                      </a:r>
                      <a:endParaRPr lang="ca-ES" sz="11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r h="453282">
                <a:tc>
                  <a:txBody>
                    <a:bodyPr/>
                    <a:lstStyle/>
                    <a:p>
                      <a:pPr algn="ctr"/>
                      <a:r>
                        <a:rPr lang="ca-ES" sz="1200" b="1" noProof="0" smtClean="0">
                          <a:solidFill>
                            <a:schemeClr val="tx1"/>
                          </a:solidFill>
                        </a:rPr>
                        <a:t>-</a:t>
                      </a:r>
                      <a:endParaRPr lang="ca-ES" sz="1200" b="1" noProof="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100" b="0" noProof="0" dirty="0" smtClean="0">
                          <a:solidFill>
                            <a:schemeClr val="tx1"/>
                          </a:solidFill>
                        </a:rPr>
                        <a:t>Promoure la integració de les persones nouvingudes, amb drets i deures, per avançar cap a una societat més cohesionada.</a:t>
                      </a:r>
                      <a:endParaRPr lang="ca-ES" sz="11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17800" y="2028007"/>
          <a:ext cx="2775600" cy="4914874"/>
        </p:xfrm>
        <a:graphic>
          <a:graphicData uri="http://schemas.openxmlformats.org/drawingml/2006/table">
            <a:tbl>
              <a:tblPr firstRow="1" bandRow="1">
                <a:tableStyleId>{5C22544A-7EE6-4342-B048-85BDC9FD1C3A}</a:tableStyleId>
              </a:tblPr>
              <a:tblGrid>
                <a:gridCol w="597252"/>
                <a:gridCol w="2178348"/>
              </a:tblGrid>
              <a:tr h="413724">
                <a:tc>
                  <a:txBody>
                    <a:bodyPr/>
                    <a:lstStyle/>
                    <a:p>
                      <a:pPr algn="r" fontAlgn="ctr"/>
                      <a:r>
                        <a:rPr lang="ca-ES" sz="900" b="0" i="0" u="none" strike="noStrike" noProof="0" dirty="0" smtClean="0">
                          <a:solidFill>
                            <a:srgbClr val="000000"/>
                          </a:solidFill>
                          <a:latin typeface="+mn-lt"/>
                        </a:rPr>
                        <a:t>32.998</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kumimoji="0" lang="ca-ES" sz="900" b="0" i="0" u="none" strike="noStrike" cap="none" normalizeH="0" baseline="0" noProof="0" dirty="0" smtClean="0">
                          <a:ln>
                            <a:noFill/>
                          </a:ln>
                          <a:solidFill>
                            <a:schemeClr val="tx1"/>
                          </a:solidFill>
                          <a:effectLst/>
                          <a:latin typeface="+mn-lt"/>
                          <a:cs typeface="Arial" charset="0"/>
                        </a:rPr>
                        <a:t>Places en residències per a l'atenció a gent gran amb dependència</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404840">
                <a:tc>
                  <a:txBody>
                    <a:bodyPr/>
                    <a:lstStyle/>
                    <a:p>
                      <a:pPr algn="r" fontAlgn="ctr"/>
                      <a:r>
                        <a:rPr lang="ca-ES" sz="900" b="0" i="0" u="none" strike="noStrike" noProof="0" dirty="0" smtClean="0">
                          <a:solidFill>
                            <a:srgbClr val="000000"/>
                          </a:solidFill>
                          <a:latin typeface="+mn-lt"/>
                        </a:rPr>
                        <a:t>8.129</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a-ES" sz="900" b="0" i="0" u="none" strike="noStrike" cap="none" normalizeH="0" baseline="0" noProof="0" smtClean="0">
                          <a:ln>
                            <a:noFill/>
                          </a:ln>
                          <a:solidFill>
                            <a:schemeClr val="tx1"/>
                          </a:solidFill>
                          <a:effectLst/>
                          <a:latin typeface="+mn-lt"/>
                          <a:cs typeface="Arial" charset="0"/>
                        </a:rPr>
                        <a:t>Places de centres de dia per a l'atenció a gent gran amb dependència</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474669">
                <a:tc>
                  <a:txBody>
                    <a:bodyPr/>
                    <a:lstStyle/>
                    <a:p>
                      <a:pPr algn="r" fontAlgn="ctr"/>
                      <a:r>
                        <a:rPr lang="ca-ES" sz="900" b="0" i="0" u="none" strike="noStrike" noProof="0" dirty="0" smtClean="0">
                          <a:solidFill>
                            <a:srgbClr val="000000"/>
                          </a:solidFill>
                          <a:latin typeface="+mn-lt"/>
                        </a:rPr>
                        <a:t>6.926</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Places en residències i </a:t>
                      </a:r>
                      <a:r>
                        <a:rPr lang="ca-ES" sz="900" b="0" noProof="0" dirty="0" err="1" smtClean="0">
                          <a:solidFill>
                            <a:schemeClr val="tx1"/>
                          </a:solidFill>
                          <a:latin typeface="+mn-lt"/>
                        </a:rPr>
                        <a:t>llars-residències</a:t>
                      </a:r>
                      <a:r>
                        <a:rPr lang="ca-ES" sz="900" b="0" noProof="0" dirty="0" smtClean="0">
                          <a:solidFill>
                            <a:schemeClr val="tx1"/>
                          </a:solidFill>
                          <a:latin typeface="+mn-lt"/>
                        </a:rPr>
                        <a:t> per a l'atenció a persones amb discapacitat</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82931">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ca-ES" sz="900" b="0" i="0" u="none" strike="noStrike" cap="none" normalizeH="0" baseline="0" dirty="0" smtClean="0">
                          <a:ln>
                            <a:noFill/>
                          </a:ln>
                          <a:solidFill>
                            <a:schemeClr val="tx1"/>
                          </a:solidFill>
                          <a:effectLst/>
                          <a:latin typeface="Arial" charset="0"/>
                        </a:rPr>
                        <a:t>9.066</a:t>
                      </a: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Places en centres ocupacionals i centres de dia per a l'atenció a persones amb discapacitat</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81654">
                <a:tc>
                  <a:txBody>
                    <a:bodyPr/>
                    <a:lstStyle/>
                    <a:p>
                      <a:pPr algn="r" fontAlgn="ctr"/>
                      <a:r>
                        <a:rPr lang="ca-ES" sz="900" b="0" i="0" u="none" strike="noStrike" noProof="0" smtClean="0">
                          <a:solidFill>
                            <a:srgbClr val="000000"/>
                          </a:solidFill>
                          <a:latin typeface="+mn-lt"/>
                        </a:rPr>
                        <a:t>2.700</a:t>
                      </a:r>
                      <a:endParaRPr lang="ca-ES" sz="900" b="0" i="0" u="none" strike="noStrike" noProof="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smtClean="0">
                          <a:solidFill>
                            <a:schemeClr val="tx1"/>
                          </a:solidFill>
                          <a:latin typeface="+mn-lt"/>
                        </a:rPr>
                        <a:t>Places en centres residencials i d’acollida per a infants tutelats </a:t>
                      </a:r>
                      <a:endParaRPr lang="ca-ES" sz="900" b="0" noProof="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1643">
                <a:tc>
                  <a:txBody>
                    <a:bodyPr/>
                    <a:lstStyle/>
                    <a:p>
                      <a:pPr algn="r" fontAlgn="ctr"/>
                      <a:r>
                        <a:rPr lang="ca-ES" sz="900" b="0" i="0" u="none" strike="noStrike" noProof="0" smtClean="0">
                          <a:solidFill>
                            <a:srgbClr val="000000"/>
                          </a:solidFill>
                          <a:latin typeface="+mn-lt"/>
                        </a:rPr>
                        <a:t>67.950</a:t>
                      </a:r>
                      <a:endParaRPr lang="ca-ES" sz="900" b="0" i="0" u="none" strike="noStrike" noProof="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Beneficiaris de diverses prestacions econòmiques</a:t>
                      </a:r>
                      <a:r>
                        <a:rPr kumimoji="0" lang="ca-ES" sz="900" b="0" i="0" u="none" strike="noStrike" cap="none" normalizeH="0" baseline="0" dirty="0" smtClean="0">
                          <a:ln>
                            <a:noFill/>
                          </a:ln>
                          <a:solidFill>
                            <a:schemeClr val="tx1"/>
                          </a:solidFill>
                          <a:effectLst/>
                          <a:latin typeface="Arial" charset="0"/>
                        </a:rPr>
                        <a:t>econòmiques (atenció necessitats bàsiques, manteniment despeses de la llar i complement pensions no contributives)</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0715">
                <a:tc>
                  <a:txBody>
                    <a:bodyPr/>
                    <a:lstStyle/>
                    <a:p>
                      <a:pPr algn="r" fontAlgn="ctr"/>
                      <a:r>
                        <a:rPr lang="ca-ES" sz="900" b="0" i="0" u="none" strike="noStrike" noProof="0" dirty="0" smtClean="0">
                          <a:solidFill>
                            <a:srgbClr val="000000"/>
                          </a:solidFill>
                          <a:latin typeface="+mn-lt"/>
                        </a:rPr>
                        <a:t>93.755</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Beneficiaris de prestacions econòmiques d'atenció a la dependència</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610254">
                <a:tc>
                  <a:txBody>
                    <a:bodyPr/>
                    <a:lstStyle/>
                    <a:p>
                      <a:pPr algn="r" fontAlgn="ctr"/>
                      <a:r>
                        <a:rPr lang="ca-ES" sz="900" b="0" i="0" u="none" strike="noStrike" noProof="0" dirty="0" smtClean="0">
                          <a:solidFill>
                            <a:srgbClr val="000000"/>
                          </a:solidFill>
                          <a:latin typeface="+mn-lt"/>
                        </a:rPr>
                        <a:t>5.650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Beneficiaris de prestacions econòmiques per acolliment de menors tutelats i per a joves </a:t>
                      </a:r>
                      <a:r>
                        <a:rPr lang="ca-ES" sz="900" b="0" noProof="0" dirty="0" err="1" smtClean="0">
                          <a:solidFill>
                            <a:schemeClr val="tx1"/>
                          </a:solidFill>
                          <a:latin typeface="+mn-lt"/>
                        </a:rPr>
                        <a:t>extutelats</a:t>
                      </a:r>
                      <a:r>
                        <a:rPr lang="ca-ES" sz="900" b="0" noProof="0" dirty="0" smtClean="0">
                          <a:solidFill>
                            <a:schemeClr val="tx1"/>
                          </a:solidFill>
                          <a:latin typeface="+mn-lt"/>
                        </a:rPr>
                        <a:t> </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85086">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ca-ES" sz="900" b="0" i="0" u="none" strike="noStrike" cap="none" normalizeH="0" baseline="0" dirty="0" smtClean="0">
                          <a:ln>
                            <a:noFill/>
                          </a:ln>
                          <a:solidFill>
                            <a:schemeClr val="tx1"/>
                          </a:solidFill>
                          <a:effectLst/>
                          <a:latin typeface="Arial" charset="0"/>
                        </a:rPr>
                        <a:t>238</a:t>
                      </a:r>
                    </a:p>
                    <a:p>
                      <a:pPr algn="r" fontAlgn="ct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a-ES" sz="900" b="0" i="0" u="none" strike="noStrike" cap="none" normalizeH="0" baseline="0" dirty="0" smtClean="0">
                          <a:ln>
                            <a:noFill/>
                          </a:ln>
                          <a:solidFill>
                            <a:schemeClr val="tx1"/>
                          </a:solidFill>
                          <a:effectLst/>
                          <a:latin typeface="Arial" charset="0"/>
                        </a:rPr>
                        <a:t>Centres oberts per a infants i adolescents</a:t>
                      </a:r>
                    </a:p>
                    <a:p>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17" name="Taula 16"/>
          <p:cNvGraphicFramePr>
            <a:graphicFrameLocks noGrp="1"/>
          </p:cNvGraphicFramePr>
          <p:nvPr/>
        </p:nvGraphicFramePr>
        <p:xfrm>
          <a:off x="0" y="1188208"/>
          <a:ext cx="10693400" cy="428880"/>
        </p:xfrm>
        <a:graphic>
          <a:graphicData uri="http://schemas.openxmlformats.org/drawingml/2006/table">
            <a:tbl>
              <a:tblPr/>
              <a:tblGrid>
                <a:gridCol w="258112"/>
                <a:gridCol w="6384732"/>
                <a:gridCol w="4050556"/>
              </a:tblGrid>
              <a:tr h="401643">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es-ES" sz="2200" b="1" i="0" u="none" strike="noStrike" cap="none" normalizeH="0" baseline="0" noProof="0" dirty="0" err="1" smtClean="0">
                          <a:ln>
                            <a:noFill/>
                          </a:ln>
                          <a:solidFill>
                            <a:schemeClr val="bg1"/>
                          </a:solidFill>
                          <a:effectLst/>
                          <a:latin typeface="Arial" charset="0"/>
                          <a:cs typeface="Arial" charset="0"/>
                        </a:rPr>
                        <a:t>Protecció</a:t>
                      </a:r>
                      <a:r>
                        <a:rPr kumimoji="0" lang="es-ES" sz="2200" b="1" i="0" u="none" strike="noStrike" cap="none" normalizeH="0" baseline="0" noProof="0" dirty="0" smtClean="0">
                          <a:ln>
                            <a:noFill/>
                          </a:ln>
                          <a:solidFill>
                            <a:schemeClr val="bg1"/>
                          </a:solidFill>
                          <a:effectLst/>
                          <a:latin typeface="Arial" charset="0"/>
                          <a:cs typeface="Arial" charset="0"/>
                        </a:rPr>
                        <a:t> social</a:t>
                      </a:r>
                      <a:endParaRPr kumimoji="0" lang="ca-ES" sz="2200" b="1" i="0" u="none" strike="noStrike" cap="none" normalizeH="0" baseline="0" noProof="0" dirty="0" smtClean="0">
                        <a:ln>
                          <a:noFill/>
                        </a:ln>
                        <a:solidFill>
                          <a:schemeClr val="bg1"/>
                        </a:solidFill>
                        <a:effectLst/>
                        <a:latin typeface="Arial" charset="0"/>
                        <a:cs typeface="Arial" charset="0"/>
                      </a:endParaRP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t" anchorCtr="0" compatLnSpc="1">
            <a:prstTxWarp prst="textNoShape">
              <a:avLst/>
            </a:prstTxWarp>
          </a:bodyPr>
          <a:lstStyle/>
          <a:p>
            <a:pPr lvl="0">
              <a:spcBef>
                <a:spcPct val="20000"/>
              </a:spcBef>
            </a:pPr>
            <a:endParaRPr lang="ca-ES" sz="2000" b="1" dirty="0" smtClean="0">
              <a:cs typeface="Arial" charset="0"/>
            </a:endParaRPr>
          </a:p>
          <a:p>
            <a:pPr lvl="0">
              <a:spcBef>
                <a:spcPct val="20000"/>
              </a:spcBef>
            </a:pPr>
            <a:endParaRPr lang="ca-ES" sz="2000" b="1" dirty="0" smtClean="0">
              <a:cs typeface="Arial" charset="0"/>
            </a:endParaRPr>
          </a:p>
          <a:p>
            <a:pPr lvl="0">
              <a:spcBef>
                <a:spcPct val="20000"/>
              </a:spcBef>
            </a:pPr>
            <a:endParaRPr lang="ca-ES" sz="2000" b="1" dirty="0" smtClean="0">
              <a:cs typeface="Arial" charset="0"/>
            </a:endParaRPr>
          </a:p>
          <a:p>
            <a:pPr lvl="0" fontAlgn="t">
              <a:spcBef>
                <a:spcPct val="20000"/>
              </a:spcBef>
            </a:pPr>
            <a:r>
              <a:rPr lang="ca-ES" sz="2000" b="1" dirty="0" smtClean="0">
                <a:cs typeface="Arial" charset="0"/>
              </a:rPr>
              <a:t>1.117,8 M€</a:t>
            </a: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95536" y="4594702"/>
          <a:ext cx="7939123" cy="2376831"/>
        </p:xfrm>
        <a:graphic>
          <a:graphicData uri="http://schemas.openxmlformats.org/drawingml/2006/table">
            <a:tbl>
              <a:tblPr firstRow="1" bandRow="1">
                <a:tableStyleId>{5C22544A-7EE6-4342-B048-85BDC9FD1C3A}</a:tableStyleId>
              </a:tblPr>
              <a:tblGrid>
                <a:gridCol w="98839"/>
                <a:gridCol w="7840284"/>
              </a:tblGrid>
              <a:tr h="2226951">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r>
                        <a:rPr lang="ca-ES" sz="900" b="0" i="0" u="none" strike="noStrike" noProof="0" dirty="0" smtClean="0">
                          <a:solidFill>
                            <a:srgbClr val="000000"/>
                          </a:solidFill>
                          <a:latin typeface="+mn-lt"/>
                        </a:rPr>
                        <a:t>Elaborar i desenvolupar el Pla general de seguretat de Catalunya 2014 – 2015</a:t>
                      </a:r>
                    </a:p>
                    <a:p>
                      <a:pPr algn="just" fontAlgn="ctr"/>
                      <a:endParaRPr lang="ca-ES" sz="600" b="0" i="0" u="none" strike="noStrike" noProof="0" dirty="0" smtClean="0">
                        <a:solidFill>
                          <a:srgbClr val="000000"/>
                        </a:solidFill>
                        <a:latin typeface="+mn-lt"/>
                      </a:endParaRPr>
                    </a:p>
                    <a:p>
                      <a:pPr algn="just" fontAlgn="ctr"/>
                      <a:r>
                        <a:rPr lang="ca-ES" sz="900" b="0" i="0" u="none" strike="noStrike" noProof="0" dirty="0" smtClean="0">
                          <a:solidFill>
                            <a:srgbClr val="000000"/>
                          </a:solidFill>
                          <a:latin typeface="+mn-lt"/>
                        </a:rPr>
                        <a:t>Aprovar la Llei de regulació d'espectacles públics i activitats recreatives</a:t>
                      </a:r>
                    </a:p>
                    <a:p>
                      <a:pPr algn="just" fontAlgn="ctr"/>
                      <a:endParaRPr lang="ca-ES" sz="600" b="0" i="0" u="none" strike="noStrike" noProof="0" dirty="0" smtClean="0">
                        <a:solidFill>
                          <a:srgbClr val="000000"/>
                        </a:solidFill>
                        <a:latin typeface="+mn-lt"/>
                      </a:endParaRPr>
                    </a:p>
                    <a:p>
                      <a:pPr algn="just" fontAlgn="ctr"/>
                      <a:r>
                        <a:rPr lang="ca-ES" sz="900" b="0" i="0" u="none" strike="noStrike" noProof="0" dirty="0" smtClean="0">
                          <a:solidFill>
                            <a:srgbClr val="000000"/>
                          </a:solidFill>
                          <a:latin typeface="+mn-lt"/>
                        </a:rPr>
                        <a:t>Elaborar l'avantprojecte de Llei d'ordenació de la seguretat a l'espai públic</a:t>
                      </a:r>
                    </a:p>
                    <a:p>
                      <a:pPr algn="just" fontAlgn="ctr"/>
                      <a:endParaRPr lang="ca-ES" sz="600" b="0" i="0" u="none" strike="noStrike" noProof="0" dirty="0" smtClean="0">
                        <a:solidFill>
                          <a:srgbClr val="000000"/>
                        </a:solidFill>
                        <a:latin typeface="+mn-lt"/>
                      </a:endParaRPr>
                    </a:p>
                    <a:p>
                      <a:pPr algn="just" fontAlgn="ctr"/>
                      <a:r>
                        <a:rPr lang="es-ES" sz="900" b="0" i="0" u="none" strike="noStrike" noProof="0" dirty="0" err="1" smtClean="0">
                          <a:solidFill>
                            <a:srgbClr val="000000"/>
                          </a:solidFill>
                          <a:latin typeface="+mn-lt"/>
                        </a:rPr>
                        <a:t>Aprofundir</a:t>
                      </a:r>
                      <a:r>
                        <a:rPr lang="es-ES" sz="900" b="0" i="0" u="none" strike="noStrike" noProof="0" dirty="0" smtClean="0">
                          <a:solidFill>
                            <a:srgbClr val="000000"/>
                          </a:solidFill>
                          <a:latin typeface="+mn-lt"/>
                        </a:rPr>
                        <a:t> en el Pla </a:t>
                      </a:r>
                      <a:r>
                        <a:rPr lang="es-ES" sz="900" b="0" i="0" u="none" strike="noStrike" noProof="0" dirty="0" err="1" smtClean="0">
                          <a:solidFill>
                            <a:srgbClr val="000000"/>
                          </a:solidFill>
                          <a:latin typeface="+mn-lt"/>
                        </a:rPr>
                        <a:t>operatiu</a:t>
                      </a:r>
                      <a:r>
                        <a:rPr lang="es-ES" sz="900" b="0" i="0" u="none" strike="noStrike" noProof="0" dirty="0" smtClean="0">
                          <a:solidFill>
                            <a:srgbClr val="000000"/>
                          </a:solidFill>
                          <a:latin typeface="+mn-lt"/>
                        </a:rPr>
                        <a:t> de </a:t>
                      </a:r>
                      <a:r>
                        <a:rPr lang="es-ES" sz="900" b="0" i="0" u="none" strike="noStrike" noProof="0" dirty="0" err="1" smtClean="0">
                          <a:solidFill>
                            <a:srgbClr val="000000"/>
                          </a:solidFill>
                          <a:latin typeface="+mn-lt"/>
                        </a:rPr>
                        <a:t>lluita</a:t>
                      </a:r>
                      <a:r>
                        <a:rPr lang="es-ES" sz="900" b="0" i="0" u="none" strike="noStrike" noProof="0" dirty="0" smtClean="0">
                          <a:solidFill>
                            <a:srgbClr val="000000"/>
                          </a:solidFill>
                          <a:latin typeface="+mn-lt"/>
                        </a:rPr>
                        <a:t> contra el </a:t>
                      </a:r>
                      <a:r>
                        <a:rPr lang="es-ES" sz="900" b="0" i="0" u="none" strike="noStrike" noProof="0" dirty="0" err="1" smtClean="0">
                          <a:solidFill>
                            <a:srgbClr val="000000"/>
                          </a:solidFill>
                          <a:latin typeface="+mn-lt"/>
                        </a:rPr>
                        <a:t>tràfic</a:t>
                      </a:r>
                      <a:r>
                        <a:rPr lang="es-ES" sz="900" b="0" i="0" u="none" strike="noStrike" noProof="0" dirty="0" smtClean="0">
                          <a:solidFill>
                            <a:srgbClr val="000000"/>
                          </a:solidFill>
                          <a:latin typeface="+mn-lt"/>
                        </a:rPr>
                        <a:t> </a:t>
                      </a:r>
                      <a:r>
                        <a:rPr lang="es-ES" sz="900" b="0" i="0" u="none" strike="noStrike" noProof="0" dirty="0" err="1" smtClean="0">
                          <a:solidFill>
                            <a:srgbClr val="000000"/>
                          </a:solidFill>
                          <a:latin typeface="+mn-lt"/>
                        </a:rPr>
                        <a:t>d’éssers</a:t>
                      </a:r>
                      <a:r>
                        <a:rPr lang="es-ES" sz="900" b="0" i="0" u="none" strike="noStrike" noProof="0" dirty="0" smtClean="0">
                          <a:solidFill>
                            <a:srgbClr val="000000"/>
                          </a:solidFill>
                          <a:latin typeface="+mn-lt"/>
                        </a:rPr>
                        <a:t> </a:t>
                      </a:r>
                      <a:r>
                        <a:rPr lang="es-ES" sz="900" b="0" i="0" u="none" strike="noStrike" noProof="0" dirty="0" err="1" smtClean="0">
                          <a:solidFill>
                            <a:srgbClr val="000000"/>
                          </a:solidFill>
                          <a:latin typeface="+mn-lt"/>
                        </a:rPr>
                        <a:t>humans</a:t>
                      </a:r>
                      <a:endParaRPr lang="es-ES" sz="900" b="0" i="0" u="none" strike="noStrike" noProof="0" dirty="0" smtClean="0">
                        <a:solidFill>
                          <a:srgbClr val="000000"/>
                        </a:solidFill>
                        <a:latin typeface="+mn-lt"/>
                      </a:endParaRPr>
                    </a:p>
                    <a:p>
                      <a:pPr algn="just" fontAlgn="ctr"/>
                      <a:endParaRPr lang="es-ES" sz="600" b="0" i="0" u="none" strike="noStrike" noProof="0" dirty="0" smtClean="0">
                        <a:solidFill>
                          <a:srgbClr val="000000"/>
                        </a:solidFill>
                        <a:latin typeface="+mn-lt"/>
                      </a:endParaRPr>
                    </a:p>
                    <a:p>
                      <a:pPr algn="just" fontAlgn="ctr"/>
                      <a:r>
                        <a:rPr lang="es-ES" sz="900" b="0" i="0" u="none" strike="noStrike" noProof="0" dirty="0" smtClean="0">
                          <a:solidFill>
                            <a:srgbClr val="000000"/>
                          </a:solidFill>
                          <a:latin typeface="+mn-lt"/>
                        </a:rPr>
                        <a:t>Elaborar el </a:t>
                      </a:r>
                      <a:r>
                        <a:rPr lang="es-ES" sz="900" b="0" i="0" u="none" strike="noStrike" noProof="0" dirty="0" err="1" smtClean="0">
                          <a:solidFill>
                            <a:srgbClr val="000000"/>
                          </a:solidFill>
                          <a:latin typeface="+mn-lt"/>
                        </a:rPr>
                        <a:t>nou</a:t>
                      </a:r>
                      <a:r>
                        <a:rPr lang="es-ES" sz="900" b="0" i="0" u="none" strike="noStrike" noProof="0" dirty="0" smtClean="0">
                          <a:solidFill>
                            <a:srgbClr val="000000"/>
                          </a:solidFill>
                          <a:latin typeface="+mn-lt"/>
                        </a:rPr>
                        <a:t> </a:t>
                      </a:r>
                      <a:r>
                        <a:rPr lang="es-ES" sz="900" b="0" i="0" u="none" strike="noStrike" noProof="0" dirty="0" err="1" smtClean="0">
                          <a:solidFill>
                            <a:srgbClr val="000000"/>
                          </a:solidFill>
                          <a:latin typeface="+mn-lt"/>
                        </a:rPr>
                        <a:t>codi</a:t>
                      </a:r>
                      <a:r>
                        <a:rPr lang="es-ES" sz="900" b="0" i="0" u="none" strike="noStrike" noProof="0" dirty="0" smtClean="0">
                          <a:solidFill>
                            <a:srgbClr val="000000"/>
                          </a:solidFill>
                          <a:latin typeface="+mn-lt"/>
                        </a:rPr>
                        <a:t> </a:t>
                      </a:r>
                      <a:r>
                        <a:rPr lang="es-ES" sz="900" b="0" i="0" u="none" strike="noStrike" noProof="0" dirty="0" err="1" smtClean="0">
                          <a:solidFill>
                            <a:srgbClr val="000000"/>
                          </a:solidFill>
                          <a:latin typeface="+mn-lt"/>
                        </a:rPr>
                        <a:t>ètic</a:t>
                      </a:r>
                      <a:r>
                        <a:rPr lang="es-ES" sz="900" b="0" i="0" u="none" strike="noStrike" noProof="0" dirty="0" smtClean="0">
                          <a:solidFill>
                            <a:srgbClr val="000000"/>
                          </a:solidFill>
                          <a:latin typeface="+mn-lt"/>
                        </a:rPr>
                        <a:t> de la </a:t>
                      </a:r>
                      <a:r>
                        <a:rPr lang="es-ES" sz="900" b="0" i="0" u="none" strike="noStrike" noProof="0" dirty="0" err="1" smtClean="0">
                          <a:solidFill>
                            <a:srgbClr val="000000"/>
                          </a:solidFill>
                          <a:latin typeface="+mn-lt"/>
                        </a:rPr>
                        <a:t>policia</a:t>
                      </a:r>
                      <a:r>
                        <a:rPr lang="es-ES" sz="900" b="0" i="0" u="none" strike="noStrike" noProof="0" dirty="0" smtClean="0">
                          <a:solidFill>
                            <a:srgbClr val="000000"/>
                          </a:solidFill>
                          <a:latin typeface="+mn-lt"/>
                        </a:rPr>
                        <a:t> de Catalunya</a:t>
                      </a:r>
                    </a:p>
                    <a:p>
                      <a:pPr algn="just" fontAlgn="ctr"/>
                      <a:endParaRPr lang="ca-ES" sz="600" b="0" i="0" u="none" strike="noStrike" noProof="0" dirty="0" smtClean="0">
                        <a:solidFill>
                          <a:srgbClr val="000000"/>
                        </a:solidFill>
                        <a:latin typeface="+mn-lt"/>
                      </a:endParaRPr>
                    </a:p>
                    <a:p>
                      <a:pPr algn="just" fontAlgn="ctr"/>
                      <a:r>
                        <a:rPr lang="ca-ES" sz="900" b="0" i="0" u="none" strike="noStrike" noProof="0" dirty="0" smtClean="0">
                          <a:solidFill>
                            <a:srgbClr val="000000"/>
                          </a:solidFill>
                          <a:latin typeface="+mn-lt"/>
                        </a:rPr>
                        <a:t>Desenvolupar serveis d'atenció a les famílies de persones desaparegudes</a:t>
                      </a:r>
                    </a:p>
                    <a:p>
                      <a:pPr algn="just" fontAlgn="ctr"/>
                      <a:endParaRPr lang="ca-ES" sz="600" b="0" i="0" u="none" strike="noStrike" noProof="0" dirty="0" smtClean="0">
                        <a:solidFill>
                          <a:srgbClr val="000000"/>
                        </a:solidFill>
                        <a:latin typeface="+mn-lt"/>
                      </a:endParaRPr>
                    </a:p>
                    <a:p>
                      <a:pPr algn="just" fontAlgn="ctr"/>
                      <a:r>
                        <a:rPr lang="ca-ES" sz="900" b="0" i="0" u="none" strike="noStrike" noProof="0" dirty="0" smtClean="0">
                          <a:solidFill>
                            <a:srgbClr val="000000"/>
                          </a:solidFill>
                          <a:latin typeface="+mn-lt"/>
                        </a:rPr>
                        <a:t>Desenvolupar el model de prestació del servei d'extinció d'incendis en els aeroports públics gestionats per la Generalitat</a:t>
                      </a:r>
                    </a:p>
                    <a:p>
                      <a:pPr algn="just" fontAlgn="ctr"/>
                      <a:endParaRPr lang="ca-ES" sz="600" b="0" i="0" u="none" strike="noStrike" noProof="0" dirty="0" smtClean="0">
                        <a:solidFill>
                          <a:srgbClr val="000000"/>
                        </a:solidFill>
                        <a:latin typeface="+mn-lt"/>
                      </a:endParaRPr>
                    </a:p>
                    <a:p>
                      <a:pPr algn="just" fontAlgn="ctr"/>
                      <a:r>
                        <a:rPr lang="pt-BR" sz="900" b="0" i="0" u="none" strike="noStrike" noProof="0" dirty="0" smtClean="0">
                          <a:solidFill>
                            <a:srgbClr val="000000"/>
                          </a:solidFill>
                          <a:latin typeface="+mn-lt"/>
                        </a:rPr>
                        <a:t>Elaborar i aprovar </a:t>
                      </a:r>
                      <a:r>
                        <a:rPr lang="pt-BR" sz="900" b="0" i="0" u="none" strike="noStrike" noProof="0" dirty="0" err="1" smtClean="0">
                          <a:solidFill>
                            <a:srgbClr val="000000"/>
                          </a:solidFill>
                          <a:latin typeface="+mn-lt"/>
                        </a:rPr>
                        <a:t>el</a:t>
                      </a:r>
                      <a:r>
                        <a:rPr lang="pt-BR" sz="900" b="0" i="0" u="none" strike="noStrike" noProof="0" dirty="0" smtClean="0">
                          <a:solidFill>
                            <a:srgbClr val="000000"/>
                          </a:solidFill>
                          <a:latin typeface="+mn-lt"/>
                        </a:rPr>
                        <a:t> </a:t>
                      </a:r>
                      <a:r>
                        <a:rPr lang="pt-BR" sz="900" b="0" i="0" u="none" strike="noStrike" noProof="0" dirty="0" err="1" smtClean="0">
                          <a:solidFill>
                            <a:srgbClr val="000000"/>
                          </a:solidFill>
                          <a:latin typeface="+mn-lt"/>
                        </a:rPr>
                        <a:t>nou</a:t>
                      </a:r>
                      <a:r>
                        <a:rPr lang="pt-BR" sz="900" b="0" i="0" u="none" strike="noStrike" noProof="0" dirty="0" smtClean="0">
                          <a:solidFill>
                            <a:srgbClr val="000000"/>
                          </a:solidFill>
                          <a:latin typeface="+mn-lt"/>
                        </a:rPr>
                        <a:t> </a:t>
                      </a:r>
                      <a:r>
                        <a:rPr lang="pt-BR" sz="900" b="0" i="0" u="none" strike="noStrike" noProof="0" dirty="0" err="1" smtClean="0">
                          <a:solidFill>
                            <a:srgbClr val="000000"/>
                          </a:solidFill>
                          <a:latin typeface="+mn-lt"/>
                        </a:rPr>
                        <a:t>Pla</a:t>
                      </a:r>
                      <a:r>
                        <a:rPr lang="pt-BR" sz="900" b="0" i="0" u="none" strike="noStrike" noProof="0" dirty="0" smtClean="0">
                          <a:solidFill>
                            <a:srgbClr val="000000"/>
                          </a:solidFill>
                          <a:latin typeface="+mn-lt"/>
                        </a:rPr>
                        <a:t> </a:t>
                      </a:r>
                      <a:r>
                        <a:rPr lang="pt-BR" sz="900" b="0" i="0" u="none" strike="noStrike" noProof="0" dirty="0" err="1" smtClean="0">
                          <a:solidFill>
                            <a:srgbClr val="000000"/>
                          </a:solidFill>
                          <a:latin typeface="+mn-lt"/>
                        </a:rPr>
                        <a:t>Estratègic</a:t>
                      </a:r>
                      <a:r>
                        <a:rPr lang="pt-BR" sz="900" b="0" i="0" u="none" strike="noStrike" noProof="0" dirty="0" smtClean="0">
                          <a:solidFill>
                            <a:srgbClr val="000000"/>
                          </a:solidFill>
                          <a:latin typeface="+mn-lt"/>
                        </a:rPr>
                        <a:t> de </a:t>
                      </a:r>
                      <a:r>
                        <a:rPr lang="pt-BR" sz="900" b="0" i="0" u="none" strike="noStrike" noProof="0" dirty="0" err="1" smtClean="0">
                          <a:solidFill>
                            <a:srgbClr val="000000"/>
                          </a:solidFill>
                          <a:latin typeface="+mn-lt"/>
                        </a:rPr>
                        <a:t>Seguretat</a:t>
                      </a:r>
                      <a:r>
                        <a:rPr lang="pt-BR" sz="900" b="0" i="0" u="none" strike="noStrike" noProof="0" dirty="0" smtClean="0">
                          <a:solidFill>
                            <a:srgbClr val="000000"/>
                          </a:solidFill>
                          <a:latin typeface="+mn-lt"/>
                        </a:rPr>
                        <a:t> </a:t>
                      </a:r>
                      <a:r>
                        <a:rPr lang="pt-BR" sz="900" b="0" i="0" u="none" strike="noStrike" noProof="0" dirty="0" err="1" smtClean="0">
                          <a:solidFill>
                            <a:srgbClr val="000000"/>
                          </a:solidFill>
                          <a:latin typeface="+mn-lt"/>
                        </a:rPr>
                        <a:t>Viària</a:t>
                      </a:r>
                      <a:r>
                        <a:rPr lang="pt-BR" sz="900" b="0" i="0" u="none" strike="noStrike" noProof="0" dirty="0" smtClean="0">
                          <a:solidFill>
                            <a:srgbClr val="000000"/>
                          </a:solidFill>
                          <a:latin typeface="+mn-lt"/>
                        </a:rPr>
                        <a:t> 2014 – 2020</a:t>
                      </a:r>
                    </a:p>
                    <a:p>
                      <a:pPr algn="just" fontAlgn="ctr"/>
                      <a:endParaRPr lang="pt-BR" sz="600" b="0" i="0" u="none" strike="noStrike" noProof="0" dirty="0" smtClean="0">
                        <a:solidFill>
                          <a:srgbClr val="000000"/>
                        </a:solidFill>
                        <a:latin typeface="+mn-lt"/>
                      </a:endParaRPr>
                    </a:p>
                    <a:p>
                      <a:pPr algn="just" fontAlgn="ctr"/>
                      <a:r>
                        <a:rPr lang="ca-ES" sz="900" b="0" i="0" u="none" strike="noStrike" noProof="0" dirty="0" smtClean="0">
                          <a:solidFill>
                            <a:srgbClr val="000000"/>
                          </a:solidFill>
                          <a:latin typeface="+mn-lt"/>
                        </a:rPr>
                        <a:t>Implantar la velocitat per trams a la N-340 (St. Carles de la Ràpita - Amposta) i a la C-65 (Cassà de la Selva - Llagostera)</a:t>
                      </a:r>
                    </a:p>
                    <a:p>
                      <a:pPr algn="just" fontAlgn="ctr"/>
                      <a:endParaRPr lang="ca-ES" sz="600" b="0" i="0" u="none" strike="noStrike" noProof="0" dirty="0" smtClean="0">
                        <a:solidFill>
                          <a:srgbClr val="000000"/>
                        </a:solidFill>
                        <a:latin typeface="+mn-lt"/>
                      </a:endParaRPr>
                    </a:p>
                    <a:p>
                      <a:pPr algn="just" fontAlgn="ctr"/>
                      <a:r>
                        <a:rPr lang="es-ES" sz="900" b="0" i="0" u="none" strike="noStrike" noProof="0" dirty="0" smtClean="0">
                          <a:solidFill>
                            <a:srgbClr val="000000"/>
                          </a:solidFill>
                          <a:latin typeface="+mn-lt"/>
                        </a:rPr>
                        <a:t>Crear un </a:t>
                      </a:r>
                      <a:r>
                        <a:rPr lang="es-ES" sz="900" b="0" i="0" u="none" strike="noStrike" noProof="0" dirty="0" err="1" smtClean="0">
                          <a:solidFill>
                            <a:srgbClr val="000000"/>
                          </a:solidFill>
                          <a:latin typeface="+mn-lt"/>
                        </a:rPr>
                        <a:t>grau</a:t>
                      </a:r>
                      <a:r>
                        <a:rPr lang="es-ES" sz="900" b="0" i="0" u="none" strike="noStrike" noProof="0" dirty="0" smtClean="0">
                          <a:solidFill>
                            <a:srgbClr val="000000"/>
                          </a:solidFill>
                          <a:latin typeface="+mn-lt"/>
                        </a:rPr>
                        <a:t> </a:t>
                      </a:r>
                      <a:r>
                        <a:rPr lang="es-ES" sz="900" b="0" i="0" u="none" strike="noStrike" noProof="0" dirty="0" err="1" smtClean="0">
                          <a:solidFill>
                            <a:srgbClr val="000000"/>
                          </a:solidFill>
                          <a:latin typeface="+mn-lt"/>
                        </a:rPr>
                        <a:t>universitari</a:t>
                      </a:r>
                      <a:r>
                        <a:rPr lang="es-ES" sz="900" b="0" i="0" u="none" strike="noStrike" noProof="0" dirty="0" smtClean="0">
                          <a:solidFill>
                            <a:srgbClr val="000000"/>
                          </a:solidFill>
                          <a:latin typeface="+mn-lt"/>
                        </a:rPr>
                        <a:t> en </a:t>
                      </a:r>
                      <a:r>
                        <a:rPr lang="es-ES" sz="900" b="0" i="0" u="none" strike="noStrike" noProof="0" dirty="0" err="1" smtClean="0">
                          <a:solidFill>
                            <a:srgbClr val="000000"/>
                          </a:solidFill>
                          <a:latin typeface="+mn-lt"/>
                        </a:rPr>
                        <a:t>seguretat</a:t>
                      </a:r>
                      <a:r>
                        <a:rPr lang="es-ES" sz="900" b="0" i="0" u="none" strike="noStrike" noProof="0" dirty="0" smtClean="0">
                          <a:solidFill>
                            <a:srgbClr val="000000"/>
                          </a:solidFill>
                          <a:latin typeface="+mn-lt"/>
                        </a:rPr>
                        <a:t> en </a:t>
                      </a:r>
                      <a:r>
                        <a:rPr lang="es-ES" sz="900" b="0" i="0" u="none" strike="noStrike" noProof="0" dirty="0" err="1" smtClean="0">
                          <a:solidFill>
                            <a:srgbClr val="000000"/>
                          </a:solidFill>
                          <a:latin typeface="+mn-lt"/>
                        </a:rPr>
                        <a:t>col·laboració</a:t>
                      </a:r>
                      <a:r>
                        <a:rPr lang="es-ES" sz="900" b="0" i="0" u="none" strike="noStrike" noProof="0" dirty="0" smtClean="0">
                          <a:solidFill>
                            <a:srgbClr val="000000"/>
                          </a:solidFill>
                          <a:latin typeface="+mn-lt"/>
                        </a:rPr>
                        <a:t> </a:t>
                      </a:r>
                      <a:r>
                        <a:rPr lang="es-ES" sz="900" b="0" i="0" u="none" strike="noStrike" noProof="0" dirty="0" err="1" smtClean="0">
                          <a:solidFill>
                            <a:srgbClr val="000000"/>
                          </a:solidFill>
                          <a:latin typeface="+mn-lt"/>
                        </a:rPr>
                        <a:t>amb</a:t>
                      </a:r>
                      <a:r>
                        <a:rPr lang="es-ES" sz="900" b="0" i="0" u="none" strike="noStrike" noProof="0" dirty="0" smtClean="0">
                          <a:solidFill>
                            <a:srgbClr val="000000"/>
                          </a:solidFill>
                          <a:latin typeface="+mn-lt"/>
                        </a:rPr>
                        <a:t> la </a:t>
                      </a:r>
                      <a:r>
                        <a:rPr lang="es-ES" sz="900" b="0" i="0" u="none" strike="noStrike" noProof="0" dirty="0" err="1" smtClean="0">
                          <a:solidFill>
                            <a:srgbClr val="000000"/>
                          </a:solidFill>
                          <a:latin typeface="+mn-lt"/>
                        </a:rPr>
                        <a:t>Universitat</a:t>
                      </a:r>
                      <a:r>
                        <a:rPr lang="es-ES" sz="900" b="0" i="0" u="none" strike="noStrike" noProof="0" dirty="0" smtClean="0">
                          <a:solidFill>
                            <a:srgbClr val="000000"/>
                          </a:solidFill>
                          <a:latin typeface="+mn-lt"/>
                        </a:rPr>
                        <a:t> de Barcelona</a:t>
                      </a:r>
                      <a:endParaRPr lang="ca-ES" sz="900" b="0" i="0" u="none" strike="noStrike" noProof="0" dirty="0">
                        <a:solidFill>
                          <a:srgbClr val="000000"/>
                        </a:solidFill>
                        <a:latin typeface="+mn-lt"/>
                      </a:endParaRPr>
                    </a:p>
                  </a:txBody>
                  <a:tcPr marL="0" marR="36000" marT="0" marB="0" anchor="ctr">
                    <a:solidFill>
                      <a:schemeClr val="bg1"/>
                    </a:solidFill>
                  </a:tcPr>
                </a:tc>
              </a:tr>
              <a:tr h="146395">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endParaRPr lang="ca-ES" sz="800" b="0" i="0" u="none" strike="noStrike" noProof="0" dirty="0">
                        <a:solidFill>
                          <a:srgbClr val="000000"/>
                        </a:solidFill>
                        <a:latin typeface="+mn-lt"/>
                      </a:endParaRPr>
                    </a:p>
                  </a:txBody>
                  <a:tcPr marL="0" marR="36000" marT="0" marB="0" anchor="ctr">
                    <a:solidFill>
                      <a:schemeClr val="bg1"/>
                    </a:solidFill>
                  </a:tcPr>
                </a:tc>
              </a:tr>
            </a:tbl>
          </a:graphicData>
        </a:graphic>
      </p:graphicFrame>
      <p:graphicFrame>
        <p:nvGraphicFramePr>
          <p:cNvPr id="12" name="Taula 11"/>
          <p:cNvGraphicFramePr>
            <a:graphicFrameLocks noGrp="1"/>
          </p:cNvGraphicFramePr>
          <p:nvPr/>
        </p:nvGraphicFramePr>
        <p:xfrm>
          <a:off x="2862424" y="1978857"/>
          <a:ext cx="5000660" cy="2224104"/>
        </p:xfrm>
        <a:graphic>
          <a:graphicData uri="http://schemas.openxmlformats.org/drawingml/2006/table">
            <a:tbl>
              <a:tblPr firstRow="1" bandRow="1">
                <a:tableStyleId>{5C22544A-7EE6-4342-B048-85BDC9FD1C3A}</a:tableStyleId>
              </a:tblPr>
              <a:tblGrid>
                <a:gridCol w="355771"/>
                <a:gridCol w="4436209"/>
                <a:gridCol w="208680"/>
              </a:tblGrid>
              <a:tr h="1010956">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noProof="0" dirty="0" smtClean="0">
                          <a:solidFill>
                            <a:schemeClr val="tx1"/>
                          </a:solidFill>
                        </a:rPr>
                        <a:t>Garantir la </a:t>
                      </a:r>
                      <a:r>
                        <a:rPr lang="es-ES" sz="1200" b="0" noProof="0" dirty="0" err="1" smtClean="0">
                          <a:solidFill>
                            <a:schemeClr val="tx1"/>
                          </a:solidFill>
                        </a:rPr>
                        <a:t>seguretat</a:t>
                      </a:r>
                      <a:r>
                        <a:rPr lang="es-ES" sz="1200" b="0" noProof="0" dirty="0" smtClean="0">
                          <a:solidFill>
                            <a:schemeClr val="tx1"/>
                          </a:solidFill>
                        </a:rPr>
                        <a:t> de les persones i </a:t>
                      </a:r>
                      <a:r>
                        <a:rPr lang="es-ES" sz="1200" b="0" noProof="0" dirty="0" err="1" smtClean="0">
                          <a:solidFill>
                            <a:schemeClr val="tx1"/>
                          </a:solidFill>
                        </a:rPr>
                        <a:t>vetllar</a:t>
                      </a:r>
                      <a:r>
                        <a:rPr lang="es-ES" sz="1200" b="0" noProof="0" dirty="0" smtClean="0">
                          <a:solidFill>
                            <a:schemeClr val="tx1"/>
                          </a:solidFill>
                        </a:rPr>
                        <a:t> per </a:t>
                      </a:r>
                      <a:r>
                        <a:rPr lang="es-ES" sz="1200" b="0" noProof="0" dirty="0" err="1" smtClean="0">
                          <a:solidFill>
                            <a:schemeClr val="tx1"/>
                          </a:solidFill>
                        </a:rPr>
                        <a:t>l’ordre</a:t>
                      </a:r>
                      <a:r>
                        <a:rPr lang="es-ES" sz="1200" b="0" noProof="0" dirty="0" smtClean="0">
                          <a:solidFill>
                            <a:schemeClr val="tx1"/>
                          </a:solidFill>
                        </a:rPr>
                        <a:t> </a:t>
                      </a:r>
                      <a:r>
                        <a:rPr lang="es-ES" sz="1200" b="0" noProof="0" dirty="0" err="1" smtClean="0">
                          <a:solidFill>
                            <a:schemeClr val="tx1"/>
                          </a:solidFill>
                        </a:rPr>
                        <a:t>públic</a:t>
                      </a:r>
                      <a:r>
                        <a:rPr lang="es-ES" sz="1200" b="0" noProof="0" dirty="0" smtClean="0">
                          <a:solidFill>
                            <a:schemeClr val="tx1"/>
                          </a:solidFill>
                        </a:rPr>
                        <a:t>, </a:t>
                      </a:r>
                      <a:r>
                        <a:rPr lang="es-ES" sz="1200" b="0" noProof="0" dirty="0" err="1" smtClean="0">
                          <a:solidFill>
                            <a:schemeClr val="tx1"/>
                          </a:solidFill>
                        </a:rPr>
                        <a:t>incrementant</a:t>
                      </a:r>
                      <a:r>
                        <a:rPr lang="es-ES" sz="1200" b="0" noProof="0" dirty="0" smtClean="0">
                          <a:solidFill>
                            <a:schemeClr val="tx1"/>
                          </a:solidFill>
                        </a:rPr>
                        <a:t> el </a:t>
                      </a:r>
                      <a:r>
                        <a:rPr lang="es-ES" sz="1200" b="0" noProof="0" dirty="0" err="1" smtClean="0">
                          <a:solidFill>
                            <a:schemeClr val="tx1"/>
                          </a:solidFill>
                        </a:rPr>
                        <a:t>nivell</a:t>
                      </a:r>
                      <a:r>
                        <a:rPr lang="es-ES" sz="1200" b="0" noProof="0" dirty="0" smtClean="0">
                          <a:solidFill>
                            <a:schemeClr val="tx1"/>
                          </a:solidFill>
                        </a:rPr>
                        <a:t> de </a:t>
                      </a:r>
                      <a:r>
                        <a:rPr lang="es-ES" sz="1200" b="0" noProof="0" dirty="0" err="1" smtClean="0">
                          <a:solidFill>
                            <a:schemeClr val="tx1"/>
                          </a:solidFill>
                        </a:rPr>
                        <a:t>percepció</a:t>
                      </a:r>
                      <a:r>
                        <a:rPr lang="es-ES" sz="1200" b="0" noProof="0" dirty="0" smtClean="0">
                          <a:solidFill>
                            <a:schemeClr val="tx1"/>
                          </a:solidFill>
                        </a:rPr>
                        <a:t> de </a:t>
                      </a:r>
                      <a:r>
                        <a:rPr lang="es-ES" sz="1200" b="0" noProof="0" dirty="0" err="1" smtClean="0">
                          <a:solidFill>
                            <a:schemeClr val="tx1"/>
                          </a:solidFill>
                        </a:rPr>
                        <a:t>seguretat</a:t>
                      </a:r>
                      <a:r>
                        <a:rPr lang="es-ES" sz="1200" b="0" noProof="0" dirty="0" smtClean="0">
                          <a:solidFill>
                            <a:schemeClr val="tx1"/>
                          </a:solidFill>
                        </a:rPr>
                        <a:t> </a:t>
                      </a:r>
                      <a:r>
                        <a:rPr lang="es-ES" sz="1200" b="0" noProof="0" dirty="0" err="1" smtClean="0">
                          <a:solidFill>
                            <a:schemeClr val="tx1"/>
                          </a:solidFill>
                        </a:rPr>
                        <a:t>ciutadana</a:t>
                      </a:r>
                      <a:r>
                        <a:rPr lang="es-ES" sz="1200" b="0" noProof="0" dirty="0" smtClean="0">
                          <a:solidFill>
                            <a:schemeClr val="tx1"/>
                          </a:solidFill>
                        </a:rPr>
                        <a:t> per </a:t>
                      </a:r>
                      <a:r>
                        <a:rPr lang="es-ES" sz="1200" b="0" noProof="0" dirty="0" err="1" smtClean="0">
                          <a:solidFill>
                            <a:schemeClr val="tx1"/>
                          </a:solidFill>
                        </a:rPr>
                        <a:t>part</a:t>
                      </a:r>
                      <a:r>
                        <a:rPr lang="es-ES" sz="1200" b="0" noProof="0" dirty="0" smtClean="0">
                          <a:solidFill>
                            <a:schemeClr val="tx1"/>
                          </a:solidFill>
                        </a:rPr>
                        <a:t> de la </a:t>
                      </a:r>
                      <a:r>
                        <a:rPr lang="es-ES" sz="1200" b="0" noProof="0" dirty="0" err="1" smtClean="0">
                          <a:solidFill>
                            <a:schemeClr val="tx1"/>
                          </a:solidFill>
                        </a:rPr>
                        <a:t>població</a:t>
                      </a:r>
                      <a:endParaRPr lang="ca-ES" sz="1200" b="0" noProof="0" dirty="0" smtClean="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808765">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Garantir l’acció efectiva i coordinada dels cossos operatius per tal de donar resposta a les situacions d’emergència i protegir les persones i els béns</a:t>
                      </a:r>
                      <a:endParaRPr lang="ca-ES" sz="12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404383">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Reduir els índex de víctimes mortals i de ferits amb seqüeles de per vida en accidents de trànsit</a:t>
                      </a:r>
                      <a:endParaRPr lang="ca-ES" sz="12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17800" y="1982005"/>
          <a:ext cx="2775600" cy="4616896"/>
        </p:xfrm>
        <a:graphic>
          <a:graphicData uri="http://schemas.openxmlformats.org/drawingml/2006/table">
            <a:tbl>
              <a:tblPr firstRow="1" bandRow="1">
                <a:tableStyleId>{5C22544A-7EE6-4342-B048-85BDC9FD1C3A}</a:tableStyleId>
              </a:tblPr>
              <a:tblGrid>
                <a:gridCol w="666000"/>
                <a:gridCol w="2109600"/>
              </a:tblGrid>
              <a:tr h="494138">
                <a:tc>
                  <a:txBody>
                    <a:bodyPr/>
                    <a:lstStyle/>
                    <a:p>
                      <a:pPr algn="r" fontAlgn="ctr"/>
                      <a:r>
                        <a:rPr lang="ca-ES" sz="1200" b="0" i="0" u="none" strike="noStrike" noProof="0" dirty="0" smtClean="0">
                          <a:solidFill>
                            <a:srgbClr val="000000"/>
                          </a:solidFill>
                          <a:latin typeface="+mn-lt"/>
                        </a:rPr>
                        <a:t>17.342</a:t>
                      </a:r>
                      <a:endParaRPr lang="ca-ES" sz="12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kumimoji="0" lang="ca-ES" sz="1200" b="0" i="0" u="none" strike="noStrike" cap="none" normalizeH="0" baseline="0" noProof="0" dirty="0" smtClean="0">
                          <a:ln>
                            <a:noFill/>
                          </a:ln>
                          <a:solidFill>
                            <a:schemeClr val="tx1"/>
                          </a:solidFill>
                          <a:effectLst/>
                          <a:latin typeface="+mn-lt"/>
                          <a:cs typeface="Arial" charset="0"/>
                        </a:rPr>
                        <a:t>Cos de mossos d’esquadra</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ca-ES" sz="1200" b="0" i="0" u="none" strike="noStrike" noProof="0" dirty="0" smtClean="0">
                          <a:solidFill>
                            <a:srgbClr val="000000"/>
                          </a:solidFill>
                          <a:latin typeface="+mn-lt"/>
                        </a:rPr>
                        <a:t>970</a:t>
                      </a:r>
                      <a:endParaRPr lang="ca-ES" sz="1200" b="0" i="0" u="none" strike="noStrike" noProof="0" dirty="0">
                        <a:solidFill>
                          <a:srgbClr val="000000"/>
                        </a:solidFill>
                        <a:latin typeface="+mn-lt"/>
                      </a:endParaRPr>
                    </a:p>
                  </a:txBody>
                  <a:tcPr marL="9525" marR="108000" marT="9525" marB="108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a-ES" sz="1200" b="0" i="0" u="none" strike="noStrike" cap="none" normalizeH="0" baseline="0" noProof="0" dirty="0" smtClean="0">
                          <a:ln>
                            <a:noFill/>
                          </a:ln>
                          <a:solidFill>
                            <a:schemeClr val="tx1"/>
                          </a:solidFill>
                          <a:effectLst/>
                          <a:latin typeface="+mn-lt"/>
                          <a:cs typeface="Arial" charset="0"/>
                        </a:rPr>
                        <a:t>Personal administratiu de comissaries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ca-ES" sz="1200" b="0" i="0" u="none" strike="noStrike" noProof="0" dirty="0" smtClean="0">
                          <a:solidFill>
                            <a:srgbClr val="000000"/>
                          </a:solidFill>
                          <a:latin typeface="+mn-lt"/>
                        </a:rPr>
                        <a:t>2.541</a:t>
                      </a:r>
                      <a:endParaRPr lang="ca-ES" sz="12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200" b="0" noProof="0" dirty="0" smtClean="0">
                          <a:solidFill>
                            <a:schemeClr val="tx1"/>
                          </a:solidFill>
                          <a:latin typeface="+mn-lt"/>
                        </a:rPr>
                        <a:t>Cos de bombers de la Generalitat</a:t>
                      </a:r>
                      <a:endParaRPr lang="ca-ES" sz="12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5994">
                <a:tc>
                  <a:txBody>
                    <a:bodyPr/>
                    <a:lstStyle/>
                    <a:p>
                      <a:pPr algn="r" fontAlgn="ctr"/>
                      <a:r>
                        <a:rPr lang="ca-ES" sz="1200" b="0" i="0" u="none" strike="noStrike" noProof="0" dirty="0" smtClean="0">
                          <a:solidFill>
                            <a:srgbClr val="000000"/>
                          </a:solidFill>
                          <a:latin typeface="+mn-lt"/>
                        </a:rPr>
                        <a:t>93</a:t>
                      </a:r>
                      <a:endParaRPr lang="ca-ES" sz="12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200" b="0" noProof="0" dirty="0" smtClean="0">
                          <a:solidFill>
                            <a:schemeClr val="tx1"/>
                          </a:solidFill>
                          <a:latin typeface="+mn-lt"/>
                        </a:rPr>
                        <a:t>Comissaries</a:t>
                      </a:r>
                      <a:endParaRPr lang="ca-ES" sz="12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ca-ES" sz="1200" b="0" i="0" u="none" strike="noStrike" noProof="0" dirty="0" smtClean="0">
                          <a:solidFill>
                            <a:srgbClr val="000000"/>
                          </a:solidFill>
                          <a:latin typeface="+mn-lt"/>
                        </a:rPr>
                        <a:t>150</a:t>
                      </a:r>
                      <a:endParaRPr lang="ca-ES" sz="12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200" b="0" noProof="0" dirty="0" smtClean="0">
                          <a:solidFill>
                            <a:schemeClr val="tx1"/>
                          </a:solidFill>
                          <a:latin typeface="+mn-lt"/>
                        </a:rPr>
                        <a:t>Parcs de bombers</a:t>
                      </a:r>
                      <a:endParaRPr lang="ca-ES" sz="12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ca-ES" sz="1200" b="0" i="0" u="none" strike="noStrike" noProof="0" dirty="0" smtClean="0">
                          <a:solidFill>
                            <a:srgbClr val="000000"/>
                          </a:solidFill>
                          <a:latin typeface="+mn-lt"/>
                        </a:rPr>
                        <a:t>2.963</a:t>
                      </a:r>
                      <a:endParaRPr lang="ca-ES" sz="12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200" b="0" noProof="0" dirty="0" smtClean="0">
                          <a:solidFill>
                            <a:schemeClr val="tx1"/>
                          </a:solidFill>
                          <a:latin typeface="+mn-lt"/>
                        </a:rPr>
                        <a:t>Vehicles de mossos d’esquadra</a:t>
                      </a:r>
                      <a:endParaRPr lang="ca-ES" sz="12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5994">
                <a:tc>
                  <a:txBody>
                    <a:bodyPr/>
                    <a:lstStyle/>
                    <a:p>
                      <a:pPr algn="r" fontAlgn="ctr"/>
                      <a:r>
                        <a:rPr lang="ca-ES" sz="1200" b="0" i="0" u="none" strike="noStrike" noProof="0" dirty="0" smtClean="0">
                          <a:solidFill>
                            <a:srgbClr val="000000"/>
                          </a:solidFill>
                          <a:latin typeface="+mn-lt"/>
                        </a:rPr>
                        <a:t>770</a:t>
                      </a:r>
                      <a:endParaRPr lang="ca-ES" sz="12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200" b="0" noProof="0" dirty="0" smtClean="0">
                          <a:solidFill>
                            <a:schemeClr val="tx1"/>
                          </a:solidFill>
                          <a:latin typeface="+mn-lt"/>
                        </a:rPr>
                        <a:t>Vehicles de bombers</a:t>
                      </a:r>
                      <a:endParaRPr lang="ca-ES" sz="12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5994">
                <a:tc>
                  <a:txBody>
                    <a:bodyPr/>
                    <a:lstStyle/>
                    <a:p>
                      <a:pPr algn="r" fontAlgn="ctr"/>
                      <a:r>
                        <a:rPr lang="ca-ES" sz="1200" b="0" i="0" u="none" strike="noStrike" noProof="0" dirty="0" smtClean="0">
                          <a:solidFill>
                            <a:srgbClr val="000000"/>
                          </a:solidFill>
                          <a:latin typeface="+mn-lt"/>
                        </a:rPr>
                        <a:t>5%</a:t>
                      </a:r>
                      <a:endParaRPr lang="ca-ES" sz="12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s-ES" sz="1200" b="0" noProof="0" dirty="0" err="1" smtClean="0">
                          <a:solidFill>
                            <a:schemeClr val="tx1"/>
                          </a:solidFill>
                          <a:latin typeface="+mn-lt"/>
                        </a:rPr>
                        <a:t>Reducció</a:t>
                      </a:r>
                      <a:r>
                        <a:rPr lang="es-ES" sz="1200" b="0" noProof="0" dirty="0" smtClean="0">
                          <a:solidFill>
                            <a:schemeClr val="tx1"/>
                          </a:solidFill>
                          <a:latin typeface="+mn-lt"/>
                        </a:rPr>
                        <a:t> anual de les </a:t>
                      </a:r>
                      <a:r>
                        <a:rPr lang="es-ES" sz="1200" b="0" noProof="0" dirty="0" err="1" smtClean="0">
                          <a:solidFill>
                            <a:schemeClr val="tx1"/>
                          </a:solidFill>
                          <a:latin typeface="+mn-lt"/>
                        </a:rPr>
                        <a:t>víctimes</a:t>
                      </a:r>
                      <a:r>
                        <a:rPr lang="es-ES" sz="1200" b="0" noProof="0" dirty="0" smtClean="0">
                          <a:solidFill>
                            <a:schemeClr val="tx1"/>
                          </a:solidFill>
                          <a:latin typeface="+mn-lt"/>
                        </a:rPr>
                        <a:t> </a:t>
                      </a:r>
                      <a:r>
                        <a:rPr lang="es-ES" sz="1200" b="0" noProof="0" dirty="0" err="1" smtClean="0">
                          <a:solidFill>
                            <a:schemeClr val="tx1"/>
                          </a:solidFill>
                          <a:latin typeface="+mn-lt"/>
                        </a:rPr>
                        <a:t>mortals</a:t>
                      </a:r>
                      <a:r>
                        <a:rPr lang="es-ES" sz="1200" b="0" noProof="0" dirty="0" smtClean="0">
                          <a:solidFill>
                            <a:schemeClr val="tx1"/>
                          </a:solidFill>
                          <a:latin typeface="+mn-lt"/>
                        </a:rPr>
                        <a:t> en </a:t>
                      </a:r>
                      <a:r>
                        <a:rPr lang="es-ES" sz="1200" b="0" noProof="0" dirty="0" err="1" smtClean="0">
                          <a:solidFill>
                            <a:schemeClr val="tx1"/>
                          </a:solidFill>
                          <a:latin typeface="+mn-lt"/>
                        </a:rPr>
                        <a:t>accident</a:t>
                      </a:r>
                      <a:r>
                        <a:rPr lang="es-ES" sz="1200" b="0" noProof="0" dirty="0" smtClean="0">
                          <a:solidFill>
                            <a:schemeClr val="tx1"/>
                          </a:solidFill>
                          <a:latin typeface="+mn-lt"/>
                        </a:rPr>
                        <a:t> de </a:t>
                      </a:r>
                      <a:r>
                        <a:rPr lang="es-ES" sz="1200" b="0" noProof="0" dirty="0" err="1" smtClean="0">
                          <a:solidFill>
                            <a:schemeClr val="tx1"/>
                          </a:solidFill>
                          <a:latin typeface="+mn-lt"/>
                        </a:rPr>
                        <a:t>trànsit</a:t>
                      </a:r>
                      <a:endParaRPr lang="ca-ES" sz="12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ca-ES" sz="1200" b="0" i="0" u="none" strike="noStrike" noProof="0" dirty="0" smtClean="0">
                          <a:solidFill>
                            <a:srgbClr val="000000"/>
                          </a:solidFill>
                          <a:latin typeface="+mn-lt"/>
                        </a:rPr>
                        <a:t>13.100</a:t>
                      </a:r>
                    </a:p>
                    <a:p>
                      <a:pPr algn="r" fontAlgn="ctr"/>
                      <a:endParaRPr lang="ca-ES" sz="12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200" b="0" noProof="0" dirty="0" smtClean="0">
                          <a:solidFill>
                            <a:schemeClr val="tx1"/>
                          </a:solidFill>
                          <a:latin typeface="+mn-lt"/>
                        </a:rPr>
                        <a:t>Alumnes formats en seguretat i emergències</a:t>
                      </a:r>
                      <a:endParaRPr lang="ca-ES" sz="12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16" name="Taula 15"/>
          <p:cNvGraphicFramePr>
            <a:graphicFrameLocks noGrp="1"/>
          </p:cNvGraphicFramePr>
          <p:nvPr/>
        </p:nvGraphicFramePr>
        <p:xfrm>
          <a:off x="0" y="1188208"/>
          <a:ext cx="10693400" cy="428880"/>
        </p:xfrm>
        <a:graphic>
          <a:graphicData uri="http://schemas.openxmlformats.org/drawingml/2006/table">
            <a:tbl>
              <a:tblPr/>
              <a:tblGrid>
                <a:gridCol w="258112"/>
                <a:gridCol w="6384732"/>
                <a:gridCol w="4050556"/>
              </a:tblGrid>
              <a:tr h="365129">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Seguretat i protecció civil</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ctr" anchorCtr="0" compatLnSpc="1">
            <a:prstTxWarp prst="textNoShape">
              <a:avLst/>
            </a:prstTxWarp>
          </a:bodyPr>
          <a:lstStyle/>
          <a:p>
            <a:pPr lvl="0" fontAlgn="t">
              <a:spcBef>
                <a:spcPct val="20000"/>
              </a:spcBef>
            </a:pPr>
            <a:r>
              <a:rPr lang="ca-ES" sz="2000" b="1" dirty="0" smtClean="0">
                <a:cs typeface="Arial" charset="0"/>
              </a:rPr>
              <a:t>783,4 M€</a:t>
            </a: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120166" y="4638088"/>
          <a:ext cx="8058373" cy="2274891"/>
        </p:xfrm>
        <a:graphic>
          <a:graphicData uri="http://schemas.openxmlformats.org/drawingml/2006/table">
            <a:tbl>
              <a:tblPr firstRow="1" bandRow="1">
                <a:tableStyleId>{5C22544A-7EE6-4342-B048-85BDC9FD1C3A}</a:tableStyleId>
              </a:tblPr>
              <a:tblGrid>
                <a:gridCol w="97518"/>
                <a:gridCol w="7960855"/>
              </a:tblGrid>
              <a:tr h="2274891">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r>
                        <a:rPr lang="ca-ES" sz="900" b="0" i="0" u="none" strike="noStrike" dirty="0">
                          <a:solidFill>
                            <a:srgbClr val="000000"/>
                          </a:solidFill>
                          <a:latin typeface="+mn-lt"/>
                        </a:rPr>
                        <a:t>Promoure la modernització de l'Administració de justícia mitjançant el </a:t>
                      </a:r>
                      <a:r>
                        <a:rPr lang="ca-ES" sz="900" b="0" i="0" u="none" strike="noStrike" dirty="0" smtClean="0">
                          <a:solidFill>
                            <a:srgbClr val="000000"/>
                          </a:solidFill>
                          <a:latin typeface="+mn-lt"/>
                        </a:rPr>
                        <a:t>desenvolupament </a:t>
                      </a:r>
                      <a:r>
                        <a:rPr lang="ca-ES" sz="900" b="0" i="0" u="none" strike="noStrike" dirty="0">
                          <a:solidFill>
                            <a:srgbClr val="000000"/>
                          </a:solidFill>
                          <a:latin typeface="+mn-lt"/>
                        </a:rPr>
                        <a:t>de l'entorn </a:t>
                      </a:r>
                      <a:r>
                        <a:rPr lang="ca-ES" sz="900" b="0" i="0" u="none" strike="noStrike" dirty="0" err="1">
                          <a:solidFill>
                            <a:srgbClr val="000000"/>
                          </a:solidFill>
                          <a:latin typeface="+mn-lt"/>
                        </a:rPr>
                        <a:t>e-justicia.cat</a:t>
                      </a:r>
                      <a:r>
                        <a:rPr lang="ca-ES" sz="900" b="0" i="0" u="none" strike="noStrike" dirty="0">
                          <a:solidFill>
                            <a:srgbClr val="000000"/>
                          </a:solidFill>
                          <a:latin typeface="+mn-lt"/>
                        </a:rPr>
                        <a:t> i l'adequació dels </a:t>
                      </a:r>
                      <a:r>
                        <a:rPr lang="ca-ES" sz="900" b="0" i="0" u="none" strike="noStrike" dirty="0" smtClean="0">
                          <a:solidFill>
                            <a:srgbClr val="000000"/>
                          </a:solidFill>
                          <a:latin typeface="+mn-lt"/>
                        </a:rPr>
                        <a:t>edific</a:t>
                      </a:r>
                      <a:r>
                        <a:rPr lang="ca-ES" sz="1000" b="0" i="0" u="none" strike="noStrike" dirty="0" smtClean="0">
                          <a:solidFill>
                            <a:srgbClr val="000000"/>
                          </a:solidFill>
                          <a:latin typeface="+mn-lt"/>
                        </a:rPr>
                        <a:t>is</a:t>
                      </a:r>
                    </a:p>
                    <a:p>
                      <a:pPr algn="l" fontAlgn="ctr"/>
                      <a:endParaRPr lang="ca-ES" sz="600" b="0" i="0" u="none" strike="noStrike" dirty="0" smtClean="0">
                        <a:solidFill>
                          <a:srgbClr val="000000"/>
                        </a:solidFill>
                        <a:latin typeface="+mn-lt"/>
                      </a:endParaRPr>
                    </a:p>
                    <a:p>
                      <a:pPr algn="l" fontAlgn="ctr"/>
                      <a:r>
                        <a:rPr lang="ca-ES" sz="900" b="0" i="0" u="none" strike="noStrike" dirty="0" smtClean="0">
                          <a:solidFill>
                            <a:srgbClr val="000000"/>
                          </a:solidFill>
                          <a:latin typeface="+mn-lt"/>
                        </a:rPr>
                        <a:t>Avançar en la implantació de la nova oficina judicial d'acord amb el model organitzatiu i de recursos humans previst</a:t>
                      </a:r>
                    </a:p>
                    <a:p>
                      <a:pPr algn="l" fontAlgn="ctr"/>
                      <a:endParaRPr lang="ca-ES" sz="600" b="0" i="0" u="none" strike="noStrike" dirty="0" smtClean="0">
                        <a:solidFill>
                          <a:srgbClr val="000000"/>
                        </a:solidFill>
                        <a:latin typeface="+mn-lt"/>
                      </a:endParaRPr>
                    </a:p>
                    <a:p>
                      <a:pPr algn="l" fontAlgn="ctr"/>
                      <a:r>
                        <a:rPr lang="es-ES" sz="900" b="0" i="0" u="none" strike="noStrike" dirty="0" smtClean="0">
                          <a:solidFill>
                            <a:srgbClr val="000000"/>
                          </a:solidFill>
                          <a:latin typeface="+mn-lt"/>
                        </a:rPr>
                        <a:t>Garantir el </a:t>
                      </a:r>
                      <a:r>
                        <a:rPr lang="es-ES" sz="900" b="0" i="0" u="none" strike="noStrike" dirty="0" err="1" smtClean="0">
                          <a:solidFill>
                            <a:srgbClr val="000000"/>
                          </a:solidFill>
                          <a:latin typeface="+mn-lt"/>
                        </a:rPr>
                        <a:t>nivell</a:t>
                      </a:r>
                      <a:r>
                        <a:rPr lang="es-ES" sz="900" b="0" i="0" u="none" strike="noStrike" dirty="0" smtClean="0">
                          <a:solidFill>
                            <a:srgbClr val="000000"/>
                          </a:solidFill>
                          <a:latin typeface="+mn-lt"/>
                        </a:rPr>
                        <a:t> de </a:t>
                      </a:r>
                      <a:r>
                        <a:rPr lang="es-ES" sz="900" b="0" i="0" u="none" strike="noStrike" dirty="0" err="1" smtClean="0">
                          <a:solidFill>
                            <a:srgbClr val="000000"/>
                          </a:solidFill>
                          <a:latin typeface="+mn-lt"/>
                        </a:rPr>
                        <a:t>prestació</a:t>
                      </a:r>
                      <a:r>
                        <a:rPr lang="es-ES" sz="900" b="0" i="0" u="none" strike="noStrike" dirty="0" smtClean="0">
                          <a:solidFill>
                            <a:srgbClr val="000000"/>
                          </a:solidFill>
                          <a:latin typeface="+mn-lt"/>
                        </a:rPr>
                        <a:t> del </a:t>
                      </a:r>
                      <a:r>
                        <a:rPr lang="es-ES" sz="900" b="0" i="0" u="none" strike="noStrike" dirty="0" err="1" smtClean="0">
                          <a:solidFill>
                            <a:srgbClr val="000000"/>
                          </a:solidFill>
                          <a:latin typeface="+mn-lt"/>
                        </a:rPr>
                        <a:t>dret</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d'assistència</a:t>
                      </a:r>
                      <a:r>
                        <a:rPr lang="es-ES" sz="900" b="0" i="0" u="none" strike="noStrike" dirty="0" smtClean="0">
                          <a:solidFill>
                            <a:srgbClr val="000000"/>
                          </a:solidFill>
                          <a:latin typeface="+mn-lt"/>
                        </a:rPr>
                        <a:t> jurídica </a:t>
                      </a:r>
                      <a:r>
                        <a:rPr lang="es-ES" sz="900" b="0" i="0" u="none" strike="noStrike" dirty="0" err="1" smtClean="0">
                          <a:solidFill>
                            <a:srgbClr val="000000"/>
                          </a:solidFill>
                          <a:latin typeface="+mn-lt"/>
                        </a:rPr>
                        <a:t>gratuït</a:t>
                      </a:r>
                      <a:r>
                        <a:rPr lang="es-ES" sz="1000" b="0" i="0" u="none" strike="noStrike" dirty="0" err="1" smtClean="0">
                          <a:solidFill>
                            <a:srgbClr val="000000"/>
                          </a:solidFill>
                          <a:latin typeface="+mn-lt"/>
                        </a:rPr>
                        <a:t>a</a:t>
                      </a:r>
                      <a:endParaRPr lang="es-ES" sz="1000" b="0" i="0" u="none" strike="noStrike" dirty="0" smtClean="0">
                        <a:solidFill>
                          <a:srgbClr val="000000"/>
                        </a:solidFill>
                        <a:latin typeface="+mn-lt"/>
                      </a:endParaRPr>
                    </a:p>
                    <a:p>
                      <a:pPr algn="l" fontAlgn="ctr"/>
                      <a:endParaRPr lang="es-ES" sz="600" b="0" i="0" u="none" strike="noStrike" dirty="0" smtClean="0">
                        <a:solidFill>
                          <a:srgbClr val="000000"/>
                        </a:solidFill>
                        <a:latin typeface="+mn-lt"/>
                      </a:endParaRPr>
                    </a:p>
                    <a:p>
                      <a:pPr algn="l" fontAlgn="ctr"/>
                      <a:r>
                        <a:rPr lang="es-ES" sz="900" b="0" i="0" u="none" strike="noStrike" dirty="0" err="1" smtClean="0">
                          <a:solidFill>
                            <a:srgbClr val="000000"/>
                          </a:solidFill>
                          <a:latin typeface="+mn-lt"/>
                        </a:rPr>
                        <a:t>Millorar</a:t>
                      </a:r>
                      <a:r>
                        <a:rPr lang="es-ES" sz="900" b="0" i="0" u="none" strike="noStrike" dirty="0" smtClean="0">
                          <a:solidFill>
                            <a:srgbClr val="000000"/>
                          </a:solidFill>
                          <a:latin typeface="+mn-lt"/>
                        </a:rPr>
                        <a:t> la </a:t>
                      </a:r>
                      <a:r>
                        <a:rPr lang="es-ES" sz="900" b="0" i="0" u="none" strike="noStrike" dirty="0" err="1" smtClean="0">
                          <a:solidFill>
                            <a:srgbClr val="000000"/>
                          </a:solidFill>
                          <a:latin typeface="+mn-lt"/>
                        </a:rPr>
                        <a:t>rehabilitació</a:t>
                      </a:r>
                      <a:r>
                        <a:rPr lang="es-ES" sz="900" b="0" i="0" u="none" strike="noStrike" dirty="0" smtClean="0">
                          <a:solidFill>
                            <a:srgbClr val="000000"/>
                          </a:solidFill>
                          <a:latin typeface="+mn-lt"/>
                        </a:rPr>
                        <a:t> i </a:t>
                      </a:r>
                      <a:r>
                        <a:rPr lang="es-ES" sz="900" b="0" i="0" u="none" strike="noStrike" dirty="0" err="1" smtClean="0">
                          <a:solidFill>
                            <a:srgbClr val="000000"/>
                          </a:solidFill>
                          <a:latin typeface="+mn-lt"/>
                        </a:rPr>
                        <a:t>inserció</a:t>
                      </a:r>
                      <a:r>
                        <a:rPr lang="es-ES" sz="900" b="0" i="0" u="none" strike="noStrike" dirty="0" smtClean="0">
                          <a:solidFill>
                            <a:srgbClr val="000000"/>
                          </a:solidFill>
                          <a:latin typeface="+mn-lt"/>
                        </a:rPr>
                        <a:t> de les persones </a:t>
                      </a:r>
                      <a:r>
                        <a:rPr lang="es-ES" sz="900" b="0" i="0" u="none" strike="noStrike" dirty="0" err="1" smtClean="0">
                          <a:solidFill>
                            <a:srgbClr val="000000"/>
                          </a:solidFill>
                          <a:latin typeface="+mn-lt"/>
                        </a:rPr>
                        <a:t>penades</a:t>
                      </a:r>
                      <a:r>
                        <a:rPr lang="es-ES" sz="900" b="0" i="0" u="none" strike="noStrike" baseline="0" dirty="0" smtClean="0">
                          <a:solidFill>
                            <a:srgbClr val="000000"/>
                          </a:solidFill>
                          <a:latin typeface="+mn-lt"/>
                        </a:rPr>
                        <a:t> en centres </a:t>
                      </a:r>
                      <a:r>
                        <a:rPr lang="es-ES" sz="900" b="0" i="0" u="none" strike="noStrike" baseline="0" dirty="0" err="1" smtClean="0">
                          <a:solidFill>
                            <a:srgbClr val="000000"/>
                          </a:solidFill>
                          <a:latin typeface="+mn-lt"/>
                        </a:rPr>
                        <a:t>penitenciaris</a:t>
                      </a:r>
                      <a:r>
                        <a:rPr lang="es-ES" sz="900" b="0" i="0" u="none" strike="noStrike" baseline="0" dirty="0" smtClean="0">
                          <a:solidFill>
                            <a:srgbClr val="000000"/>
                          </a:solidFill>
                          <a:latin typeface="+mn-lt"/>
                        </a:rPr>
                        <a:t> i donar </a:t>
                      </a:r>
                      <a:r>
                        <a:rPr lang="es-ES" sz="900" b="0" i="0" u="none" strike="noStrike" baseline="0" dirty="0" err="1" smtClean="0">
                          <a:solidFill>
                            <a:srgbClr val="000000"/>
                          </a:solidFill>
                          <a:latin typeface="+mn-lt"/>
                        </a:rPr>
                        <a:t>resposta</a:t>
                      </a:r>
                      <a:r>
                        <a:rPr lang="es-ES" sz="900" b="0" i="0" u="none" strike="noStrike" baseline="0" dirty="0" smtClean="0">
                          <a:solidFill>
                            <a:srgbClr val="000000"/>
                          </a:solidFill>
                          <a:latin typeface="+mn-lt"/>
                        </a:rPr>
                        <a:t> </a:t>
                      </a:r>
                      <a:r>
                        <a:rPr lang="es-ES" sz="900" b="0" i="0" u="none" strike="noStrike" baseline="0" dirty="0" err="1" smtClean="0">
                          <a:solidFill>
                            <a:srgbClr val="000000"/>
                          </a:solidFill>
                          <a:latin typeface="+mn-lt"/>
                        </a:rPr>
                        <a:t>eficaç</a:t>
                      </a:r>
                      <a:r>
                        <a:rPr lang="es-ES" sz="900" b="0" i="0" u="none" strike="noStrike" baseline="0" dirty="0" smtClean="0">
                          <a:solidFill>
                            <a:srgbClr val="000000"/>
                          </a:solidFill>
                          <a:latin typeface="+mn-lt"/>
                        </a:rPr>
                        <a:t> a les mesures </a:t>
                      </a:r>
                      <a:r>
                        <a:rPr lang="es-ES" sz="900" b="0" i="0" u="none" strike="noStrike" baseline="0" dirty="0" err="1" smtClean="0">
                          <a:solidFill>
                            <a:srgbClr val="000000"/>
                          </a:solidFill>
                          <a:latin typeface="+mn-lt"/>
                        </a:rPr>
                        <a:t>penals</a:t>
                      </a:r>
                      <a:r>
                        <a:rPr lang="es-ES" sz="900" b="0" i="0" u="none" strike="noStrike" baseline="0" dirty="0" smtClean="0">
                          <a:solidFill>
                            <a:srgbClr val="000000"/>
                          </a:solidFill>
                          <a:latin typeface="+mn-lt"/>
                        </a:rPr>
                        <a:t> </a:t>
                      </a:r>
                      <a:r>
                        <a:rPr lang="es-ES" sz="900" b="0" i="0" u="none" strike="noStrike" baseline="0" dirty="0" err="1" smtClean="0">
                          <a:solidFill>
                            <a:srgbClr val="000000"/>
                          </a:solidFill>
                          <a:latin typeface="+mn-lt"/>
                        </a:rPr>
                        <a:t>alternatives</a:t>
                      </a:r>
                      <a:r>
                        <a:rPr lang="es-ES" sz="900" b="0" i="0" u="none" strike="noStrike" baseline="0" dirty="0" smtClean="0">
                          <a:solidFill>
                            <a:srgbClr val="000000"/>
                          </a:solidFill>
                          <a:latin typeface="+mn-lt"/>
                        </a:rPr>
                        <a:t> </a:t>
                      </a:r>
                      <a:r>
                        <a:rPr lang="es-ES" sz="900" b="0" i="0" u="none" strike="noStrike" baseline="0" dirty="0" err="1" smtClean="0">
                          <a:solidFill>
                            <a:srgbClr val="000000"/>
                          </a:solidFill>
                          <a:latin typeface="+mn-lt"/>
                        </a:rPr>
                        <a:t>imposades</a:t>
                      </a:r>
                      <a:endParaRPr lang="es-ES" sz="900" b="0" i="0" u="none" strike="noStrike" dirty="0" smtClean="0">
                        <a:solidFill>
                          <a:srgbClr val="000000"/>
                        </a:solidFill>
                        <a:latin typeface="+mn-lt"/>
                      </a:endParaRPr>
                    </a:p>
                    <a:p>
                      <a:pPr algn="l" fontAlgn="ctr"/>
                      <a:endParaRPr lang="es-ES" sz="600" b="0" i="0" u="none" strike="noStrike" dirty="0" smtClean="0">
                        <a:solidFill>
                          <a:srgbClr val="000000"/>
                        </a:solidFill>
                        <a:latin typeface="+mn-lt"/>
                      </a:endParaRPr>
                    </a:p>
                    <a:p>
                      <a:pPr algn="l" fontAlgn="ctr"/>
                      <a:r>
                        <a:rPr lang="ca-ES" sz="900" b="0" i="0" u="none" strike="noStrike" dirty="0" smtClean="0">
                          <a:solidFill>
                            <a:srgbClr val="000000"/>
                          </a:solidFill>
                          <a:latin typeface="+mn-lt"/>
                        </a:rPr>
                        <a:t>Executar el Pla director d'equipaments penitenciaris. Obertura dels CP Puig de les Basses i CO Girona i tancament del CP Figueres i CP Girona</a:t>
                      </a:r>
                    </a:p>
                    <a:p>
                      <a:pPr algn="l" fontAlgn="ctr"/>
                      <a:endParaRPr lang="ca-ES" sz="600" b="0" i="0" u="none" strike="noStrike" dirty="0" smtClean="0">
                        <a:solidFill>
                          <a:srgbClr val="000000"/>
                        </a:solidFill>
                        <a:latin typeface="+mn-lt"/>
                      </a:endParaRPr>
                    </a:p>
                    <a:p>
                      <a:pPr marL="0" marR="0" indent="0" algn="l" defTabSz="914400" rtl="0" eaLnBrk="1" fontAlgn="ctr" latinLnBrk="0" hangingPunct="1">
                        <a:lnSpc>
                          <a:spcPct val="100000"/>
                        </a:lnSpc>
                        <a:spcBef>
                          <a:spcPts val="0"/>
                        </a:spcBef>
                        <a:spcAft>
                          <a:spcPts val="0"/>
                        </a:spcAft>
                        <a:buClrTx/>
                        <a:buSzTx/>
                        <a:buFontTx/>
                        <a:buNone/>
                        <a:tabLst/>
                        <a:defRPr/>
                      </a:pPr>
                      <a:r>
                        <a:rPr lang="es-ES" sz="900" b="0" i="0" u="none" strike="noStrike" dirty="0" err="1" smtClean="0">
                          <a:solidFill>
                            <a:srgbClr val="000000"/>
                          </a:solidFill>
                          <a:latin typeface="+mn-lt"/>
                        </a:rPr>
                        <a:t>Optimitzar</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l'organització</a:t>
                      </a:r>
                      <a:r>
                        <a:rPr lang="es-ES" sz="900" b="0" i="0" u="none" strike="noStrike" dirty="0" smtClean="0">
                          <a:solidFill>
                            <a:srgbClr val="000000"/>
                          </a:solidFill>
                          <a:latin typeface="+mn-lt"/>
                        </a:rPr>
                        <a:t>, recursos i </a:t>
                      </a:r>
                      <a:r>
                        <a:rPr lang="es-ES" sz="900" b="0" i="0" u="none" strike="noStrike" dirty="0" err="1" smtClean="0">
                          <a:solidFill>
                            <a:srgbClr val="000000"/>
                          </a:solidFill>
                          <a:latin typeface="+mn-lt"/>
                        </a:rPr>
                        <a:t>equipaments</a:t>
                      </a:r>
                      <a:r>
                        <a:rPr lang="es-ES" sz="900" b="0" i="0" u="none" strike="noStrike" dirty="0" smtClean="0">
                          <a:solidFill>
                            <a:srgbClr val="000000"/>
                          </a:solidFill>
                          <a:latin typeface="+mn-lt"/>
                        </a:rPr>
                        <a:t> per garantir les </a:t>
                      </a:r>
                      <a:r>
                        <a:rPr lang="es-ES" sz="900" b="0" i="0" u="none" strike="noStrike" dirty="0" err="1" smtClean="0">
                          <a:solidFill>
                            <a:srgbClr val="000000"/>
                          </a:solidFill>
                          <a:latin typeface="+mn-lt"/>
                        </a:rPr>
                        <a:t>funcions</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reeducatives</a:t>
                      </a:r>
                      <a:r>
                        <a:rPr lang="es-ES" sz="900" b="0" i="0" u="none" strike="noStrike" dirty="0" smtClean="0">
                          <a:solidFill>
                            <a:srgbClr val="000000"/>
                          </a:solidFill>
                          <a:latin typeface="+mn-lt"/>
                        </a:rPr>
                        <a:t> i de </a:t>
                      </a:r>
                      <a:r>
                        <a:rPr lang="es-ES" sz="900" b="0" i="0" u="none" strike="noStrike" dirty="0" err="1" smtClean="0">
                          <a:solidFill>
                            <a:srgbClr val="000000"/>
                          </a:solidFill>
                          <a:latin typeface="+mn-lt"/>
                        </a:rPr>
                        <a:t>custòdia</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dels</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menors</a:t>
                      </a:r>
                      <a:r>
                        <a:rPr lang="es-ES" sz="900" b="0" i="0" u="none" strike="noStrike" dirty="0" smtClean="0">
                          <a:solidFill>
                            <a:srgbClr val="000000"/>
                          </a:solidFill>
                          <a:latin typeface="+mn-lt"/>
                        </a:rPr>
                        <a:t> i </a:t>
                      </a:r>
                      <a:r>
                        <a:rPr lang="es-ES" sz="900" b="0" i="0" u="none" strike="noStrike" dirty="0" err="1" smtClean="0">
                          <a:solidFill>
                            <a:srgbClr val="000000"/>
                          </a:solidFill>
                          <a:latin typeface="+mn-lt"/>
                        </a:rPr>
                        <a:t>joves</a:t>
                      </a:r>
                      <a:r>
                        <a:rPr lang="es-ES" sz="900" b="0" i="0" u="none" strike="noStrike" dirty="0" smtClean="0">
                          <a:solidFill>
                            <a:srgbClr val="000000"/>
                          </a:solidFill>
                          <a:latin typeface="+mn-lt"/>
                        </a:rPr>
                        <a:t> en </a:t>
                      </a:r>
                      <a:r>
                        <a:rPr lang="es-ES" sz="900" b="0" i="0" u="none" strike="noStrike" dirty="0" err="1" smtClean="0">
                          <a:solidFill>
                            <a:srgbClr val="000000"/>
                          </a:solidFill>
                          <a:latin typeface="+mn-lt"/>
                        </a:rPr>
                        <a:t>l'àmbit</a:t>
                      </a:r>
                      <a:r>
                        <a:rPr lang="es-ES" sz="900" b="0" i="0" u="none" strike="noStrike" dirty="0" smtClean="0">
                          <a:solidFill>
                            <a:srgbClr val="000000"/>
                          </a:solidFill>
                          <a:latin typeface="+mn-lt"/>
                        </a:rPr>
                        <a:t> de la </a:t>
                      </a:r>
                      <a:r>
                        <a:rPr lang="es-ES" sz="900" b="0" i="0" u="none" strike="noStrike" dirty="0" err="1" smtClean="0">
                          <a:solidFill>
                            <a:srgbClr val="000000"/>
                          </a:solidFill>
                          <a:latin typeface="+mn-lt"/>
                        </a:rPr>
                        <a:t>justícia</a:t>
                      </a:r>
                      <a:r>
                        <a:rPr lang="es-ES" sz="900" b="0" i="0" u="none" strike="noStrike" dirty="0" smtClean="0">
                          <a:solidFill>
                            <a:srgbClr val="000000"/>
                          </a:solidFill>
                          <a:latin typeface="+mn-lt"/>
                        </a:rPr>
                        <a:t> juvenil</a:t>
                      </a:r>
                    </a:p>
                    <a:p>
                      <a:pPr algn="l" fontAlgn="ctr"/>
                      <a:endParaRPr lang="es-ES" sz="600" b="0" i="0" u="none" strike="noStrike" dirty="0" smtClean="0">
                        <a:solidFill>
                          <a:srgbClr val="000000"/>
                        </a:solidFill>
                        <a:latin typeface="+mn-lt"/>
                      </a:endParaRPr>
                    </a:p>
                    <a:p>
                      <a:pPr algn="l" fontAlgn="ctr"/>
                      <a:r>
                        <a:rPr lang="es-ES" sz="900" b="0" i="0" u="none" strike="noStrike" dirty="0" err="1" smtClean="0">
                          <a:solidFill>
                            <a:srgbClr val="000000"/>
                          </a:solidFill>
                          <a:latin typeface="+mn-lt"/>
                        </a:rPr>
                        <a:t>Millorar</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els</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sistemes</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d'atenció</a:t>
                      </a:r>
                      <a:r>
                        <a:rPr lang="es-ES" sz="900" b="0" i="0" u="none" strike="noStrike" dirty="0" smtClean="0">
                          <a:solidFill>
                            <a:srgbClr val="000000"/>
                          </a:solidFill>
                          <a:latin typeface="+mn-lt"/>
                        </a:rPr>
                        <a:t> i </a:t>
                      </a:r>
                      <a:r>
                        <a:rPr lang="es-ES" sz="900" b="0" i="0" u="none" strike="noStrike" dirty="0" err="1" smtClean="0">
                          <a:solidFill>
                            <a:srgbClr val="000000"/>
                          </a:solidFill>
                          <a:latin typeface="+mn-lt"/>
                        </a:rPr>
                        <a:t>protecció</a:t>
                      </a:r>
                      <a:r>
                        <a:rPr lang="es-ES" sz="900" b="0" i="0" u="none" strike="noStrike" dirty="0" smtClean="0">
                          <a:solidFill>
                            <a:srgbClr val="000000"/>
                          </a:solidFill>
                          <a:latin typeface="+mn-lt"/>
                        </a:rPr>
                        <a:t> a les </a:t>
                      </a:r>
                      <a:r>
                        <a:rPr lang="es-ES" sz="900" b="0" i="0" u="none" strike="noStrike" dirty="0" err="1" smtClean="0">
                          <a:solidFill>
                            <a:srgbClr val="000000"/>
                          </a:solidFill>
                          <a:latin typeface="+mn-lt"/>
                        </a:rPr>
                        <a:t>víctimes</a:t>
                      </a:r>
                      <a:r>
                        <a:rPr lang="es-ES" sz="900" b="0" i="0" u="none" strike="noStrike" dirty="0" smtClean="0">
                          <a:solidFill>
                            <a:srgbClr val="000000"/>
                          </a:solidFill>
                          <a:latin typeface="+mn-lt"/>
                        </a:rPr>
                        <a:t> del </a:t>
                      </a:r>
                      <a:r>
                        <a:rPr lang="es-ES" sz="900" b="0" i="0" u="none" strike="noStrike" dirty="0" err="1" smtClean="0">
                          <a:solidFill>
                            <a:srgbClr val="000000"/>
                          </a:solidFill>
                          <a:latin typeface="+mn-lt"/>
                        </a:rPr>
                        <a:t>delicte</a:t>
                      </a:r>
                      <a:endParaRPr lang="es-ES" sz="900" b="0" i="0" u="none" strike="noStrike" dirty="0" smtClean="0">
                        <a:solidFill>
                          <a:srgbClr val="000000"/>
                        </a:solidFill>
                        <a:latin typeface="+mn-lt"/>
                      </a:endParaRPr>
                    </a:p>
                    <a:p>
                      <a:pPr algn="l" fontAlgn="ctr"/>
                      <a:endParaRPr lang="es-ES" sz="600" b="0" i="0" u="none" strike="noStrike" dirty="0" smtClean="0">
                        <a:solidFill>
                          <a:srgbClr val="000000"/>
                        </a:solidFill>
                        <a:latin typeface="+mn-lt"/>
                      </a:endParaRPr>
                    </a:p>
                    <a:p>
                      <a:pPr algn="l" fontAlgn="ctr"/>
                      <a:r>
                        <a:rPr lang="es-ES" sz="900" b="0" i="0" u="none" strike="noStrike" dirty="0" smtClean="0">
                          <a:solidFill>
                            <a:srgbClr val="000000"/>
                          </a:solidFill>
                          <a:latin typeface="+mn-lt"/>
                        </a:rPr>
                        <a:t>Integrar </a:t>
                      </a:r>
                      <a:r>
                        <a:rPr lang="es-ES" sz="900" b="0" i="0" u="none" strike="noStrike" dirty="0" err="1" smtClean="0">
                          <a:solidFill>
                            <a:srgbClr val="000000"/>
                          </a:solidFill>
                          <a:latin typeface="+mn-lt"/>
                        </a:rPr>
                        <a:t>els</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tràmits</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telemàtics</a:t>
                      </a:r>
                      <a:r>
                        <a:rPr lang="es-ES" sz="900" b="0" i="0" u="none" strike="noStrike" dirty="0" smtClean="0">
                          <a:solidFill>
                            <a:srgbClr val="000000"/>
                          </a:solidFill>
                          <a:latin typeface="+mn-lt"/>
                        </a:rPr>
                        <a:t> de les </a:t>
                      </a:r>
                      <a:r>
                        <a:rPr lang="es-ES" sz="900" b="0" i="0" u="none" strike="noStrike" dirty="0" err="1" smtClean="0">
                          <a:solidFill>
                            <a:srgbClr val="000000"/>
                          </a:solidFill>
                          <a:latin typeface="+mn-lt"/>
                        </a:rPr>
                        <a:t>entitats</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jurídiques</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vinculats</a:t>
                      </a:r>
                      <a:r>
                        <a:rPr lang="es-ES" sz="900" b="0" i="0" u="none" strike="noStrike" dirty="0" smtClean="0">
                          <a:solidFill>
                            <a:srgbClr val="000000"/>
                          </a:solidFill>
                          <a:latin typeface="+mn-lt"/>
                        </a:rPr>
                        <a:t> a la </a:t>
                      </a:r>
                      <a:r>
                        <a:rPr lang="es-ES" sz="900" b="0" i="0" u="none" strike="noStrike" dirty="0" err="1" smtClean="0">
                          <a:solidFill>
                            <a:srgbClr val="000000"/>
                          </a:solidFill>
                          <a:latin typeface="+mn-lt"/>
                        </a:rPr>
                        <a:t>Finestreta</a:t>
                      </a:r>
                      <a:r>
                        <a:rPr lang="es-ES" sz="900" b="0" i="0" u="none" strike="noStrike" dirty="0" smtClean="0">
                          <a:solidFill>
                            <a:srgbClr val="000000"/>
                          </a:solidFill>
                          <a:latin typeface="+mn-lt"/>
                        </a:rPr>
                        <a:t> única empresarial</a:t>
                      </a:r>
                    </a:p>
                    <a:p>
                      <a:pPr algn="l" fontAlgn="ctr"/>
                      <a:endParaRPr lang="es-ES" sz="600" b="0" i="0" u="none" strike="noStrike" dirty="0" smtClean="0">
                        <a:solidFill>
                          <a:srgbClr val="000000"/>
                        </a:solidFill>
                        <a:latin typeface="+mn-lt"/>
                      </a:endParaRPr>
                    </a:p>
                    <a:p>
                      <a:pPr algn="l" fontAlgn="ctr"/>
                      <a:r>
                        <a:rPr lang="es-ES" sz="900" b="0" i="0" u="none" strike="noStrike" dirty="0" smtClean="0">
                          <a:solidFill>
                            <a:srgbClr val="000000"/>
                          </a:solidFill>
                          <a:latin typeface="+mn-lt"/>
                        </a:rPr>
                        <a:t>Incrementar la </a:t>
                      </a:r>
                      <a:r>
                        <a:rPr lang="es-ES" sz="900" b="0" i="0" u="none" strike="noStrike" dirty="0" err="1" smtClean="0">
                          <a:solidFill>
                            <a:srgbClr val="000000"/>
                          </a:solidFill>
                          <a:latin typeface="+mn-lt"/>
                        </a:rPr>
                        <a:t>mediació</a:t>
                      </a:r>
                      <a:r>
                        <a:rPr lang="es-ES" sz="900" b="0" i="0" u="none" strike="noStrike" dirty="0" smtClean="0">
                          <a:solidFill>
                            <a:srgbClr val="000000"/>
                          </a:solidFill>
                          <a:latin typeface="+mn-lt"/>
                        </a:rPr>
                        <a:t> en </a:t>
                      </a:r>
                      <a:r>
                        <a:rPr lang="es-ES" sz="900" b="0" i="0" u="none" strike="noStrike" dirty="0" err="1" smtClean="0">
                          <a:solidFill>
                            <a:srgbClr val="000000"/>
                          </a:solidFill>
                          <a:latin typeface="+mn-lt"/>
                        </a:rPr>
                        <a:t>l'àmbit</a:t>
                      </a:r>
                      <a:r>
                        <a:rPr lang="es-ES" sz="900" b="0" i="0" u="none" strike="noStrike" dirty="0" smtClean="0">
                          <a:solidFill>
                            <a:srgbClr val="000000"/>
                          </a:solidFill>
                          <a:latin typeface="+mn-lt"/>
                        </a:rPr>
                        <a:t> del </a:t>
                      </a:r>
                      <a:r>
                        <a:rPr lang="es-ES" sz="900" b="0" i="0" u="none" strike="noStrike" dirty="0" err="1" smtClean="0">
                          <a:solidFill>
                            <a:srgbClr val="000000"/>
                          </a:solidFill>
                          <a:latin typeface="+mn-lt"/>
                        </a:rPr>
                        <a:t>dret</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privat</a:t>
                      </a:r>
                      <a:r>
                        <a:rPr lang="es-ES" sz="900" b="0" i="0" u="none" strike="noStrike" dirty="0" smtClean="0">
                          <a:solidFill>
                            <a:srgbClr val="000000"/>
                          </a:solidFill>
                          <a:latin typeface="+mn-lt"/>
                        </a:rPr>
                        <a:t> i </a:t>
                      </a:r>
                      <a:r>
                        <a:rPr lang="es-ES" sz="900" b="0" i="0" u="none" strike="noStrike" dirty="0" err="1" smtClean="0">
                          <a:solidFill>
                            <a:srgbClr val="000000"/>
                          </a:solidFill>
                          <a:latin typeface="+mn-lt"/>
                        </a:rPr>
                        <a:t>reforçar</a:t>
                      </a:r>
                      <a:r>
                        <a:rPr lang="es-ES" sz="900" b="0" i="0" u="none" strike="noStrike" dirty="0" smtClean="0">
                          <a:solidFill>
                            <a:srgbClr val="000000"/>
                          </a:solidFill>
                          <a:latin typeface="+mn-lt"/>
                        </a:rPr>
                        <a:t> la </a:t>
                      </a:r>
                      <a:r>
                        <a:rPr lang="es-ES" sz="900" b="0" i="0" u="none" strike="noStrike" dirty="0" err="1" smtClean="0">
                          <a:solidFill>
                            <a:srgbClr val="000000"/>
                          </a:solidFill>
                          <a:latin typeface="+mn-lt"/>
                        </a:rPr>
                        <a:t>col·laboració</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amb</a:t>
                      </a:r>
                      <a:r>
                        <a:rPr lang="es-ES" sz="900" b="0" i="0" u="none" strike="noStrike" dirty="0" smtClean="0">
                          <a:solidFill>
                            <a:srgbClr val="000000"/>
                          </a:solidFill>
                          <a:latin typeface="+mn-lt"/>
                        </a:rPr>
                        <a:t> les </a:t>
                      </a:r>
                      <a:r>
                        <a:rPr lang="es-ES" sz="900" b="0" i="0" u="none" strike="noStrike" dirty="0" err="1" smtClean="0">
                          <a:solidFill>
                            <a:srgbClr val="000000"/>
                          </a:solidFill>
                          <a:latin typeface="+mn-lt"/>
                        </a:rPr>
                        <a:t>corporacions</a:t>
                      </a:r>
                      <a:r>
                        <a:rPr lang="es-ES" sz="900" b="0" i="0" u="none" strike="noStrike" dirty="0" smtClean="0">
                          <a:solidFill>
                            <a:srgbClr val="000000"/>
                          </a:solidFill>
                          <a:latin typeface="+mn-lt"/>
                        </a:rPr>
                        <a:t> de </a:t>
                      </a:r>
                      <a:r>
                        <a:rPr lang="es-ES" sz="900" b="0" i="0" u="none" strike="noStrike" dirty="0" err="1" smtClean="0">
                          <a:solidFill>
                            <a:srgbClr val="000000"/>
                          </a:solidFill>
                          <a:latin typeface="+mn-lt"/>
                        </a:rPr>
                        <a:t>dret</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públic</a:t>
                      </a:r>
                      <a:endParaRPr lang="es-ES" sz="900" b="0" i="0" u="none" strike="noStrike" dirty="0" smtClean="0">
                        <a:solidFill>
                          <a:srgbClr val="000000"/>
                        </a:solidFill>
                        <a:latin typeface="+mn-lt"/>
                      </a:endParaRPr>
                    </a:p>
                    <a:p>
                      <a:pPr algn="l" fontAlgn="ctr"/>
                      <a:endParaRPr lang="es-ES" sz="600" b="0" i="0" u="none" strike="noStrike" dirty="0" smtClean="0">
                        <a:solidFill>
                          <a:srgbClr val="000000"/>
                        </a:solidFill>
                        <a:latin typeface="+mn-lt"/>
                      </a:endParaRPr>
                    </a:p>
                    <a:p>
                      <a:pPr algn="l" fontAlgn="ctr"/>
                      <a:r>
                        <a:rPr lang="es-ES" sz="900" b="0" i="0" u="none" strike="noStrike" dirty="0" err="1" smtClean="0">
                          <a:solidFill>
                            <a:srgbClr val="000000"/>
                          </a:solidFill>
                          <a:latin typeface="+mn-lt"/>
                        </a:rPr>
                        <a:t>Finalitzar</a:t>
                      </a:r>
                      <a:r>
                        <a:rPr lang="es-ES" sz="900" b="0" i="0" u="none" strike="noStrike" dirty="0" smtClean="0">
                          <a:solidFill>
                            <a:srgbClr val="000000"/>
                          </a:solidFill>
                          <a:latin typeface="+mn-lt"/>
                        </a:rPr>
                        <a:t> el </a:t>
                      </a:r>
                      <a:r>
                        <a:rPr lang="es-ES" sz="900" b="0" i="0" u="none" strike="noStrike" dirty="0" err="1" smtClean="0">
                          <a:solidFill>
                            <a:srgbClr val="000000"/>
                          </a:solidFill>
                          <a:latin typeface="+mn-lt"/>
                        </a:rPr>
                        <a:t>desplegament</a:t>
                      </a:r>
                      <a:r>
                        <a:rPr lang="es-ES" sz="900" b="0" i="0" u="none" strike="noStrike" dirty="0" smtClean="0">
                          <a:solidFill>
                            <a:srgbClr val="000000"/>
                          </a:solidFill>
                          <a:latin typeface="+mn-lt"/>
                        </a:rPr>
                        <a:t> del </a:t>
                      </a:r>
                      <a:r>
                        <a:rPr lang="es-ES" sz="900" b="0" i="0" u="none" strike="noStrike" dirty="0" err="1" smtClean="0">
                          <a:solidFill>
                            <a:srgbClr val="000000"/>
                          </a:solidFill>
                          <a:latin typeface="+mn-lt"/>
                        </a:rPr>
                        <a:t>Codi</a:t>
                      </a:r>
                      <a:r>
                        <a:rPr lang="es-ES" sz="900" b="0" i="0" u="none" strike="noStrike" dirty="0" smtClean="0">
                          <a:solidFill>
                            <a:srgbClr val="000000"/>
                          </a:solidFill>
                          <a:latin typeface="+mn-lt"/>
                        </a:rPr>
                        <a:t> civil </a:t>
                      </a:r>
                      <a:r>
                        <a:rPr lang="es-ES" sz="900" b="0" i="0" u="none" strike="noStrike" dirty="0" err="1" smtClean="0">
                          <a:solidFill>
                            <a:srgbClr val="000000"/>
                          </a:solidFill>
                          <a:latin typeface="+mn-lt"/>
                        </a:rPr>
                        <a:t>català</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complert</a:t>
                      </a:r>
                      <a:r>
                        <a:rPr lang="es-ES" sz="900" b="0" i="0" u="none" strike="noStrike" dirty="0" smtClean="0">
                          <a:solidFill>
                            <a:srgbClr val="000000"/>
                          </a:solidFill>
                          <a:latin typeface="+mn-lt"/>
                        </a:rPr>
                        <a:t> </a:t>
                      </a:r>
                      <a:r>
                        <a:rPr lang="es-ES" sz="900" b="0" i="0" u="none" strike="noStrike" dirty="0" err="1" smtClean="0">
                          <a:solidFill>
                            <a:srgbClr val="000000"/>
                          </a:solidFill>
                          <a:latin typeface="+mn-lt"/>
                        </a:rPr>
                        <a:t>amb</a:t>
                      </a:r>
                      <a:r>
                        <a:rPr lang="es-ES" sz="900" b="0" i="0" u="none" strike="noStrike" dirty="0" smtClean="0">
                          <a:solidFill>
                            <a:srgbClr val="000000"/>
                          </a:solidFill>
                          <a:latin typeface="+mn-lt"/>
                        </a:rPr>
                        <a:t> la </a:t>
                      </a:r>
                      <a:r>
                        <a:rPr lang="es-ES" sz="900" b="0" i="0" u="none" strike="noStrike" dirty="0" err="1" smtClean="0">
                          <a:solidFill>
                            <a:srgbClr val="000000"/>
                          </a:solidFill>
                          <a:latin typeface="+mn-lt"/>
                        </a:rPr>
                        <a:t>presentació</a:t>
                      </a:r>
                      <a:r>
                        <a:rPr lang="es-ES" sz="900" b="0" i="0" u="none" strike="noStrike" dirty="0" smtClean="0">
                          <a:solidFill>
                            <a:srgbClr val="000000"/>
                          </a:solidFill>
                          <a:latin typeface="+mn-lt"/>
                        </a:rPr>
                        <a:t> del </a:t>
                      </a:r>
                      <a:r>
                        <a:rPr lang="es-ES" sz="900" b="0" i="0" u="none" strike="noStrike" dirty="0" err="1" smtClean="0">
                          <a:solidFill>
                            <a:srgbClr val="000000"/>
                          </a:solidFill>
                          <a:latin typeface="+mn-lt"/>
                        </a:rPr>
                        <a:t>Llibre</a:t>
                      </a:r>
                      <a:r>
                        <a:rPr lang="es-ES" sz="900" b="0" i="0" u="none" strike="noStrike" dirty="0" smtClean="0">
                          <a:solidFill>
                            <a:srgbClr val="000000"/>
                          </a:solidFill>
                          <a:latin typeface="+mn-lt"/>
                        </a:rPr>
                        <a:t> 6è</a:t>
                      </a:r>
                      <a:endParaRPr lang="ca-ES" sz="1100" b="0" i="0" u="none" strike="noStrike" dirty="0">
                        <a:solidFill>
                          <a:srgbClr val="000000"/>
                        </a:solidFill>
                        <a:latin typeface="+mn-lt"/>
                      </a:endParaRPr>
                    </a:p>
                  </a:txBody>
                  <a:tcPr marL="9525" marR="9525" marT="9525" marB="0" anchor="ctr">
                    <a:solidFill>
                      <a:schemeClr val="bg1"/>
                    </a:solidFill>
                  </a:tcPr>
                </a:tc>
              </a:tr>
            </a:tbl>
          </a:graphicData>
        </a:graphic>
      </p:graphicFrame>
      <p:graphicFrame>
        <p:nvGraphicFramePr>
          <p:cNvPr id="12" name="Taula 11"/>
          <p:cNvGraphicFramePr>
            <a:graphicFrameLocks noGrp="1"/>
          </p:cNvGraphicFramePr>
          <p:nvPr/>
        </p:nvGraphicFramePr>
        <p:xfrm>
          <a:off x="2827303" y="2028007"/>
          <a:ext cx="5000660" cy="2065584"/>
        </p:xfrm>
        <a:graphic>
          <a:graphicData uri="http://schemas.openxmlformats.org/drawingml/2006/table">
            <a:tbl>
              <a:tblPr firstRow="1" bandRow="1">
                <a:tableStyleId>{5C22544A-7EE6-4342-B048-85BDC9FD1C3A}</a:tableStyleId>
              </a:tblPr>
              <a:tblGrid>
                <a:gridCol w="355771"/>
                <a:gridCol w="4436209"/>
                <a:gridCol w="208680"/>
              </a:tblGrid>
              <a:tr h="852436">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noProof="0" dirty="0" smtClean="0">
                          <a:solidFill>
                            <a:schemeClr val="tx1"/>
                          </a:solidFill>
                        </a:rPr>
                        <a:t>Donar </a:t>
                      </a:r>
                      <a:r>
                        <a:rPr lang="es-ES" sz="1200" b="0" noProof="0" dirty="0" err="1" smtClean="0">
                          <a:solidFill>
                            <a:schemeClr val="tx1"/>
                          </a:solidFill>
                        </a:rPr>
                        <a:t>suport</a:t>
                      </a:r>
                      <a:r>
                        <a:rPr lang="es-ES" sz="1200" b="0" noProof="0" dirty="0" smtClean="0">
                          <a:solidFill>
                            <a:schemeClr val="tx1"/>
                          </a:solidFill>
                        </a:rPr>
                        <a:t> a </a:t>
                      </a:r>
                      <a:r>
                        <a:rPr lang="es-ES" sz="1200" b="0" noProof="0" dirty="0" err="1" smtClean="0">
                          <a:solidFill>
                            <a:schemeClr val="tx1"/>
                          </a:solidFill>
                        </a:rPr>
                        <a:t>l'Administració</a:t>
                      </a:r>
                      <a:r>
                        <a:rPr lang="es-ES" sz="1200" b="0" noProof="0" dirty="0" smtClean="0">
                          <a:solidFill>
                            <a:schemeClr val="tx1"/>
                          </a:solidFill>
                        </a:rPr>
                        <a:t> de </a:t>
                      </a:r>
                      <a:r>
                        <a:rPr lang="es-ES" sz="1200" b="0" noProof="0" dirty="0" err="1" smtClean="0">
                          <a:solidFill>
                            <a:schemeClr val="tx1"/>
                          </a:solidFill>
                        </a:rPr>
                        <a:t>justícia</a:t>
                      </a:r>
                      <a:r>
                        <a:rPr lang="es-ES" sz="1200" b="0" noProof="0" dirty="0" smtClean="0">
                          <a:solidFill>
                            <a:schemeClr val="tx1"/>
                          </a:solidFill>
                        </a:rPr>
                        <a:t> per a la </a:t>
                      </a:r>
                      <a:r>
                        <a:rPr lang="es-ES" sz="1200" b="0" noProof="0" dirty="0" err="1" smtClean="0">
                          <a:solidFill>
                            <a:schemeClr val="tx1"/>
                          </a:solidFill>
                        </a:rPr>
                        <a:t>consecució</a:t>
                      </a:r>
                      <a:r>
                        <a:rPr lang="es-ES" sz="1200" b="0" noProof="0" dirty="0" smtClean="0">
                          <a:solidFill>
                            <a:schemeClr val="tx1"/>
                          </a:solidFill>
                        </a:rPr>
                        <a:t> </a:t>
                      </a:r>
                      <a:r>
                        <a:rPr lang="es-ES" sz="1200" b="0" noProof="0" dirty="0" err="1" smtClean="0">
                          <a:solidFill>
                            <a:schemeClr val="tx1"/>
                          </a:solidFill>
                        </a:rPr>
                        <a:t>d'un</a:t>
                      </a:r>
                      <a:r>
                        <a:rPr lang="es-ES" sz="1200" b="0" noProof="0" dirty="0" smtClean="0">
                          <a:solidFill>
                            <a:schemeClr val="tx1"/>
                          </a:solidFill>
                        </a:rPr>
                        <a:t> </a:t>
                      </a:r>
                      <a:r>
                        <a:rPr lang="es-ES" sz="1200" b="0" noProof="0" dirty="0" err="1" smtClean="0">
                          <a:solidFill>
                            <a:schemeClr val="tx1"/>
                          </a:solidFill>
                        </a:rPr>
                        <a:t>servei</a:t>
                      </a:r>
                      <a:r>
                        <a:rPr lang="es-ES" sz="1200" b="0" noProof="0" dirty="0" smtClean="0">
                          <a:solidFill>
                            <a:schemeClr val="tx1"/>
                          </a:solidFill>
                        </a:rPr>
                        <a:t> </a:t>
                      </a:r>
                      <a:r>
                        <a:rPr lang="es-ES" sz="1200" b="0" noProof="0" dirty="0" err="1" smtClean="0">
                          <a:solidFill>
                            <a:schemeClr val="tx1"/>
                          </a:solidFill>
                        </a:rPr>
                        <a:t>públic</a:t>
                      </a:r>
                      <a:r>
                        <a:rPr lang="es-ES" sz="1200" b="0" noProof="0" dirty="0" smtClean="0">
                          <a:solidFill>
                            <a:schemeClr val="tx1"/>
                          </a:solidFill>
                        </a:rPr>
                        <a:t> </a:t>
                      </a:r>
                      <a:r>
                        <a:rPr lang="es-ES" sz="1200" b="0" noProof="0" dirty="0" err="1" smtClean="0">
                          <a:solidFill>
                            <a:schemeClr val="tx1"/>
                          </a:solidFill>
                        </a:rPr>
                        <a:t>afavoridor</a:t>
                      </a:r>
                      <a:r>
                        <a:rPr lang="es-ES" sz="1200" b="0" noProof="0" dirty="0" smtClean="0">
                          <a:solidFill>
                            <a:schemeClr val="tx1"/>
                          </a:solidFill>
                        </a:rPr>
                        <a:t> de la </a:t>
                      </a:r>
                      <a:r>
                        <a:rPr lang="es-ES" sz="1200" b="0" noProof="0" dirty="0" err="1" smtClean="0">
                          <a:solidFill>
                            <a:schemeClr val="tx1"/>
                          </a:solidFill>
                        </a:rPr>
                        <a:t>millora</a:t>
                      </a:r>
                      <a:r>
                        <a:rPr lang="es-ES" sz="1200" b="0" noProof="0" dirty="0" smtClean="0">
                          <a:solidFill>
                            <a:schemeClr val="tx1"/>
                          </a:solidFill>
                        </a:rPr>
                        <a:t> </a:t>
                      </a:r>
                      <a:r>
                        <a:rPr lang="es-ES" sz="1200" b="0" noProof="0" dirty="0" err="1" smtClean="0">
                          <a:solidFill>
                            <a:schemeClr val="tx1"/>
                          </a:solidFill>
                        </a:rPr>
                        <a:t>socioeconòmica</a:t>
                      </a:r>
                      <a:r>
                        <a:rPr lang="es-ES" sz="1200" b="0" noProof="0" dirty="0" smtClean="0">
                          <a:solidFill>
                            <a:schemeClr val="tx1"/>
                          </a:solidFill>
                        </a:rPr>
                        <a:t> de Catalunya</a:t>
                      </a:r>
                      <a:endParaRPr lang="ca-ES" sz="1200" b="0" noProof="0" dirty="0" smtClean="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808765">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s-ES" sz="1200" b="0" noProof="0" dirty="0" smtClean="0">
                          <a:solidFill>
                            <a:schemeClr val="tx1"/>
                          </a:solidFill>
                        </a:rPr>
                        <a:t>Gestionar </a:t>
                      </a:r>
                      <a:r>
                        <a:rPr lang="es-ES" sz="1200" b="0" noProof="0" dirty="0" err="1" smtClean="0">
                          <a:solidFill>
                            <a:schemeClr val="tx1"/>
                          </a:solidFill>
                        </a:rPr>
                        <a:t>l'execució</a:t>
                      </a:r>
                      <a:r>
                        <a:rPr lang="es-ES" sz="1200" b="0" noProof="0" dirty="0" smtClean="0">
                          <a:solidFill>
                            <a:schemeClr val="tx1"/>
                          </a:solidFill>
                        </a:rPr>
                        <a:t> penal i la </a:t>
                      </a:r>
                      <a:r>
                        <a:rPr lang="es-ES" sz="1200" b="0" noProof="0" dirty="0" err="1" smtClean="0">
                          <a:solidFill>
                            <a:schemeClr val="tx1"/>
                          </a:solidFill>
                        </a:rPr>
                        <a:t>justícia</a:t>
                      </a:r>
                      <a:r>
                        <a:rPr lang="es-ES" sz="1200" b="0" noProof="0" dirty="0" smtClean="0">
                          <a:solidFill>
                            <a:schemeClr val="tx1"/>
                          </a:solidFill>
                        </a:rPr>
                        <a:t> juvenil </a:t>
                      </a:r>
                      <a:r>
                        <a:rPr lang="es-ES" sz="1200" b="0" noProof="0" dirty="0" err="1" smtClean="0">
                          <a:solidFill>
                            <a:schemeClr val="tx1"/>
                          </a:solidFill>
                        </a:rPr>
                        <a:t>amb</a:t>
                      </a:r>
                      <a:r>
                        <a:rPr lang="es-ES" sz="1200" b="0" noProof="0" dirty="0" smtClean="0">
                          <a:solidFill>
                            <a:schemeClr val="tx1"/>
                          </a:solidFill>
                        </a:rPr>
                        <a:t> el </a:t>
                      </a:r>
                      <a:r>
                        <a:rPr lang="es-ES" sz="1200" b="0" noProof="0" dirty="0" err="1" smtClean="0">
                          <a:solidFill>
                            <a:schemeClr val="tx1"/>
                          </a:solidFill>
                        </a:rPr>
                        <a:t>propòsit</a:t>
                      </a:r>
                      <a:r>
                        <a:rPr lang="es-ES" sz="1200" b="0" noProof="0" dirty="0" smtClean="0">
                          <a:solidFill>
                            <a:schemeClr val="tx1"/>
                          </a:solidFill>
                        </a:rPr>
                        <a:t> </a:t>
                      </a:r>
                      <a:r>
                        <a:rPr lang="es-ES" sz="1200" b="0" noProof="0" dirty="0" err="1" smtClean="0">
                          <a:solidFill>
                            <a:schemeClr val="tx1"/>
                          </a:solidFill>
                        </a:rPr>
                        <a:t>d'incrementar</a:t>
                      </a:r>
                      <a:r>
                        <a:rPr lang="es-ES" sz="1200" b="0" noProof="0" dirty="0" smtClean="0">
                          <a:solidFill>
                            <a:schemeClr val="tx1"/>
                          </a:solidFill>
                        </a:rPr>
                        <a:t> el </a:t>
                      </a:r>
                      <a:r>
                        <a:rPr lang="es-ES" sz="1200" b="0" noProof="0" dirty="0" err="1" smtClean="0">
                          <a:solidFill>
                            <a:schemeClr val="tx1"/>
                          </a:solidFill>
                        </a:rPr>
                        <a:t>grau</a:t>
                      </a:r>
                      <a:r>
                        <a:rPr lang="es-ES" sz="1200" b="0" noProof="0" dirty="0" smtClean="0">
                          <a:solidFill>
                            <a:schemeClr val="tx1"/>
                          </a:solidFill>
                        </a:rPr>
                        <a:t> de </a:t>
                      </a:r>
                      <a:r>
                        <a:rPr lang="es-ES" sz="1200" b="0" noProof="0" dirty="0" err="1" smtClean="0">
                          <a:solidFill>
                            <a:schemeClr val="tx1"/>
                          </a:solidFill>
                        </a:rPr>
                        <a:t>reinserció</a:t>
                      </a:r>
                      <a:r>
                        <a:rPr lang="es-ES" sz="1200" b="0" noProof="0" dirty="0" smtClean="0">
                          <a:solidFill>
                            <a:schemeClr val="tx1"/>
                          </a:solidFill>
                        </a:rPr>
                        <a:t> i </a:t>
                      </a:r>
                      <a:r>
                        <a:rPr lang="es-ES" sz="1200" b="0" noProof="0" dirty="0" err="1" smtClean="0">
                          <a:solidFill>
                            <a:schemeClr val="tx1"/>
                          </a:solidFill>
                        </a:rPr>
                        <a:t>rehabilitació</a:t>
                      </a:r>
                      <a:r>
                        <a:rPr lang="es-ES" sz="1200" b="0" noProof="0" dirty="0" smtClean="0">
                          <a:solidFill>
                            <a:schemeClr val="tx1"/>
                          </a:solidFill>
                        </a:rPr>
                        <a:t> de les persones </a:t>
                      </a:r>
                      <a:r>
                        <a:rPr lang="es-ES" sz="1200" b="0" noProof="0" dirty="0" err="1" smtClean="0">
                          <a:solidFill>
                            <a:schemeClr val="tx1"/>
                          </a:solidFill>
                        </a:rPr>
                        <a:t>penades</a:t>
                      </a:r>
                      <a:endParaRPr lang="ca-ES" sz="12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404383">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Impulsar a través dels instruments de mediació i de les entitats jurídiques la societat civil catalana </a:t>
                      </a:r>
                      <a:endParaRPr lang="ca-ES" sz="12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sp>
        <p:nvSpPr>
          <p:cNvPr id="14" name="Text Box 15"/>
          <p:cNvSpPr txBox="1">
            <a:spLocks noChangeArrowheads="1"/>
          </p:cNvSpPr>
          <p:nvPr/>
        </p:nvSpPr>
        <p:spPr bwMode="auto">
          <a:xfrm>
            <a:off x="6843733" y="731996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74992" y="2064524"/>
          <a:ext cx="2718408" cy="4833886"/>
        </p:xfrm>
        <a:graphic>
          <a:graphicData uri="http://schemas.openxmlformats.org/drawingml/2006/table">
            <a:tbl>
              <a:tblPr firstRow="1" bandRow="1">
                <a:tableStyleId>{5C22544A-7EE6-4342-B048-85BDC9FD1C3A}</a:tableStyleId>
              </a:tblPr>
              <a:tblGrid>
                <a:gridCol w="652277"/>
                <a:gridCol w="2066131"/>
              </a:tblGrid>
              <a:tr h="616308">
                <a:tc>
                  <a:txBody>
                    <a:bodyPr/>
                    <a:lstStyle/>
                    <a:p>
                      <a:pPr algn="r" fontAlgn="ctr"/>
                      <a:r>
                        <a:rPr lang="ca-ES" sz="1000" b="0" i="0" u="none" strike="noStrike" noProof="0" dirty="0" smtClean="0">
                          <a:solidFill>
                            <a:srgbClr val="000000"/>
                          </a:solidFill>
                          <a:latin typeface="+mn-lt"/>
                        </a:rPr>
                        <a:t>100.000</a:t>
                      </a:r>
                      <a:endParaRPr lang="ca-ES" sz="10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kumimoji="0" lang="es-ES" sz="1000" b="0" i="0" u="none" strike="noStrike" cap="none" normalizeH="0" baseline="0" noProof="0" dirty="0" smtClean="0">
                          <a:ln>
                            <a:noFill/>
                          </a:ln>
                          <a:solidFill>
                            <a:schemeClr val="tx1"/>
                          </a:solidFill>
                          <a:effectLst/>
                          <a:latin typeface="+mn-lt"/>
                          <a:cs typeface="Arial" charset="0"/>
                        </a:rPr>
                        <a:t>Nombre de demandes de la </a:t>
                      </a:r>
                      <a:r>
                        <a:rPr kumimoji="0" lang="es-ES" sz="1000" b="0" i="0" u="none" strike="noStrike" cap="none" normalizeH="0" baseline="0" noProof="0" dirty="0" err="1" smtClean="0">
                          <a:ln>
                            <a:noFill/>
                          </a:ln>
                          <a:solidFill>
                            <a:schemeClr val="tx1"/>
                          </a:solidFill>
                          <a:effectLst/>
                          <a:latin typeface="+mn-lt"/>
                          <a:cs typeface="Arial" charset="0"/>
                        </a:rPr>
                        <a:t>jurisdicció</a:t>
                      </a:r>
                      <a:r>
                        <a:rPr kumimoji="0" lang="es-ES" sz="1000" b="0" i="0" u="none" strike="noStrike" cap="none" normalizeH="0" baseline="0" noProof="0" dirty="0" smtClean="0">
                          <a:ln>
                            <a:noFill/>
                          </a:ln>
                          <a:solidFill>
                            <a:schemeClr val="tx1"/>
                          </a:solidFill>
                          <a:effectLst/>
                          <a:latin typeface="+mn-lt"/>
                          <a:cs typeface="Arial" charset="0"/>
                        </a:rPr>
                        <a:t> civil </a:t>
                      </a:r>
                      <a:r>
                        <a:rPr kumimoji="0" lang="es-ES" sz="1000" b="0" i="0" u="none" strike="noStrike" cap="none" normalizeH="0" baseline="0" noProof="0" dirty="0" err="1" smtClean="0">
                          <a:ln>
                            <a:noFill/>
                          </a:ln>
                          <a:solidFill>
                            <a:schemeClr val="tx1"/>
                          </a:solidFill>
                          <a:effectLst/>
                          <a:latin typeface="+mn-lt"/>
                          <a:cs typeface="Arial" charset="0"/>
                        </a:rPr>
                        <a:t>tramitades</a:t>
                      </a:r>
                      <a:r>
                        <a:rPr kumimoji="0" lang="es-ES" sz="1000" b="0" i="0" u="none" strike="noStrike" cap="none" normalizeH="0" baseline="0" noProof="0" dirty="0" smtClean="0">
                          <a:ln>
                            <a:noFill/>
                          </a:ln>
                          <a:solidFill>
                            <a:schemeClr val="tx1"/>
                          </a:solidFill>
                          <a:effectLst/>
                          <a:latin typeface="+mn-lt"/>
                          <a:cs typeface="Arial" charset="0"/>
                        </a:rPr>
                        <a:t> per vía </a:t>
                      </a:r>
                      <a:r>
                        <a:rPr kumimoji="0" lang="es-ES" sz="1000" b="0" i="0" u="none" strike="noStrike" cap="none" normalizeH="0" baseline="0" noProof="0" dirty="0" err="1" smtClean="0">
                          <a:ln>
                            <a:noFill/>
                          </a:ln>
                          <a:solidFill>
                            <a:schemeClr val="tx1"/>
                          </a:solidFill>
                          <a:effectLst/>
                          <a:latin typeface="+mn-lt"/>
                          <a:cs typeface="Arial" charset="0"/>
                        </a:rPr>
                        <a:t>telemàtica</a:t>
                      </a:r>
                      <a:endParaRPr kumimoji="0" lang="ca-ES" sz="1000" b="0" i="0" u="none" strike="noStrike" cap="none" normalizeH="0" baseline="0" noProof="0" dirty="0" smtClean="0">
                        <a:ln>
                          <a:noFill/>
                        </a:ln>
                        <a:solidFill>
                          <a:schemeClr val="tx1"/>
                        </a:solidFill>
                        <a:effectLst/>
                        <a:latin typeface="+mn-lt"/>
                        <a:cs typeface="Arial"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399694">
                <a:tc>
                  <a:txBody>
                    <a:bodyPr/>
                    <a:lstStyle/>
                    <a:p>
                      <a:pPr algn="r" fontAlgn="ctr"/>
                      <a:r>
                        <a:rPr lang="ca-ES" sz="1000" b="0" i="0" u="none" strike="noStrike" noProof="0" dirty="0" smtClean="0">
                          <a:solidFill>
                            <a:srgbClr val="000000"/>
                          </a:solidFill>
                          <a:latin typeface="+mn-lt"/>
                        </a:rPr>
                        <a:t>460.000</a:t>
                      </a:r>
                      <a:endParaRPr lang="ca-ES" sz="1000" b="0" i="0" u="none" strike="noStrike" noProof="0" dirty="0">
                        <a:solidFill>
                          <a:srgbClr val="000000"/>
                        </a:solidFill>
                        <a:latin typeface="+mn-lt"/>
                      </a:endParaRPr>
                    </a:p>
                  </a:txBody>
                  <a:tcPr marL="9525" marR="108000" marT="9525" marB="108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a-ES" sz="1000" b="0" i="0" u="none" strike="noStrike" cap="none" normalizeH="0" baseline="0" noProof="0" dirty="0" smtClean="0">
                          <a:ln>
                            <a:noFill/>
                          </a:ln>
                          <a:solidFill>
                            <a:schemeClr val="tx1"/>
                          </a:solidFill>
                          <a:effectLst/>
                          <a:latin typeface="+mn-lt"/>
                          <a:cs typeface="Arial" charset="0"/>
                        </a:rPr>
                        <a:t>Actuacions d'assistència jurídica gratuïta</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399694">
                <a:tc>
                  <a:txBody>
                    <a:bodyPr/>
                    <a:lstStyle/>
                    <a:p>
                      <a:pPr algn="r" fontAlgn="ctr"/>
                      <a:r>
                        <a:rPr lang="ca-ES" sz="1000" b="0" i="0" u="none" strike="noStrike" noProof="0" dirty="0" smtClean="0">
                          <a:solidFill>
                            <a:srgbClr val="000000"/>
                          </a:solidFill>
                          <a:latin typeface="+mn-lt"/>
                        </a:rPr>
                        <a:t>9.869</a:t>
                      </a:r>
                      <a:endParaRPr lang="ca-ES" sz="10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s-ES" sz="1000" b="0" noProof="0" dirty="0" err="1" smtClean="0">
                          <a:solidFill>
                            <a:schemeClr val="tx1"/>
                          </a:solidFill>
                          <a:latin typeface="+mn-lt"/>
                        </a:rPr>
                        <a:t>Població</a:t>
                      </a:r>
                      <a:r>
                        <a:rPr lang="es-ES" sz="1000" b="0" noProof="0" dirty="0" smtClean="0">
                          <a:solidFill>
                            <a:schemeClr val="tx1"/>
                          </a:solidFill>
                          <a:latin typeface="+mn-lt"/>
                        </a:rPr>
                        <a:t> </a:t>
                      </a:r>
                      <a:r>
                        <a:rPr lang="es-ES" sz="1000" b="0" noProof="0" dirty="0" err="1" smtClean="0">
                          <a:solidFill>
                            <a:schemeClr val="tx1"/>
                          </a:solidFill>
                          <a:latin typeface="+mn-lt"/>
                        </a:rPr>
                        <a:t>atesa</a:t>
                      </a:r>
                      <a:r>
                        <a:rPr lang="es-ES" sz="1000" b="0" noProof="0" dirty="0" smtClean="0">
                          <a:solidFill>
                            <a:schemeClr val="tx1"/>
                          </a:solidFill>
                          <a:latin typeface="+mn-lt"/>
                        </a:rPr>
                        <a:t> en centres </a:t>
                      </a:r>
                      <a:r>
                        <a:rPr lang="es-ES" sz="1000" b="0" noProof="0" dirty="0" err="1" smtClean="0">
                          <a:solidFill>
                            <a:schemeClr val="tx1"/>
                          </a:solidFill>
                          <a:latin typeface="+mn-lt"/>
                        </a:rPr>
                        <a:t>penitenciaris</a:t>
                      </a:r>
                      <a:endParaRPr lang="ca-ES" sz="10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99694">
                <a:tc>
                  <a:txBody>
                    <a:bodyPr/>
                    <a:lstStyle/>
                    <a:p>
                      <a:pPr algn="r" fontAlgn="ctr"/>
                      <a:r>
                        <a:rPr lang="ca-ES" sz="1000" b="0" i="0" u="none" strike="noStrike" noProof="0" dirty="0" smtClean="0">
                          <a:solidFill>
                            <a:srgbClr val="000000"/>
                          </a:solidFill>
                          <a:latin typeface="+mn-lt"/>
                        </a:rPr>
                        <a:t>15.000</a:t>
                      </a:r>
                      <a:endParaRPr lang="ca-ES" sz="10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000" b="0" noProof="0" dirty="0" smtClean="0">
                          <a:solidFill>
                            <a:schemeClr val="tx1"/>
                          </a:solidFill>
                          <a:latin typeface="+mn-lt"/>
                        </a:rPr>
                        <a:t>Mesures </a:t>
                      </a:r>
                      <a:r>
                        <a:rPr lang="fr-FR" sz="1000" b="0" noProof="0" dirty="0" err="1" smtClean="0">
                          <a:solidFill>
                            <a:schemeClr val="tx1"/>
                          </a:solidFill>
                          <a:latin typeface="+mn-lt"/>
                        </a:rPr>
                        <a:t>penals</a:t>
                      </a:r>
                      <a:r>
                        <a:rPr lang="fr-FR" sz="1000" b="0" noProof="0" dirty="0" smtClean="0">
                          <a:solidFill>
                            <a:schemeClr val="tx1"/>
                          </a:solidFill>
                          <a:latin typeface="+mn-lt"/>
                        </a:rPr>
                        <a:t> alternatives en </a:t>
                      </a:r>
                      <a:r>
                        <a:rPr lang="fr-FR" sz="1000" b="0" noProof="0" dirty="0" err="1" smtClean="0">
                          <a:solidFill>
                            <a:schemeClr val="tx1"/>
                          </a:solidFill>
                          <a:latin typeface="+mn-lt"/>
                        </a:rPr>
                        <a:t>seguiment</a:t>
                      </a:r>
                      <a:r>
                        <a:rPr lang="fr-FR" sz="1000" b="0" noProof="0" dirty="0" smtClean="0">
                          <a:solidFill>
                            <a:schemeClr val="tx1"/>
                          </a:solidFill>
                          <a:latin typeface="+mn-lt"/>
                        </a:rPr>
                        <a:t> </a:t>
                      </a:r>
                      <a:r>
                        <a:rPr lang="fr-FR" sz="1000" b="0" noProof="0" dirty="0" err="1" smtClean="0">
                          <a:solidFill>
                            <a:schemeClr val="tx1"/>
                          </a:solidFill>
                          <a:latin typeface="+mn-lt"/>
                        </a:rPr>
                        <a:t>anual</a:t>
                      </a:r>
                      <a:endParaRPr lang="ca-ES" sz="10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99694">
                <a:tc>
                  <a:txBody>
                    <a:bodyPr/>
                    <a:lstStyle/>
                    <a:p>
                      <a:pPr algn="r" fontAlgn="ctr"/>
                      <a:r>
                        <a:rPr lang="ca-ES" sz="1000" b="0" i="0" u="none" strike="noStrike" noProof="0" dirty="0" smtClean="0">
                          <a:solidFill>
                            <a:srgbClr val="000000"/>
                          </a:solidFill>
                          <a:latin typeface="+mn-lt"/>
                        </a:rPr>
                        <a:t>3.800</a:t>
                      </a:r>
                      <a:endParaRPr lang="ca-ES" sz="10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s-ES" sz="1000" b="0" noProof="0" dirty="0" smtClean="0">
                          <a:solidFill>
                            <a:schemeClr val="tx1"/>
                          </a:solidFill>
                          <a:latin typeface="+mn-lt"/>
                        </a:rPr>
                        <a:t>Persones </a:t>
                      </a:r>
                      <a:r>
                        <a:rPr lang="es-ES" sz="1000" b="0" noProof="0" dirty="0" err="1" smtClean="0">
                          <a:solidFill>
                            <a:schemeClr val="tx1"/>
                          </a:solidFill>
                          <a:latin typeface="+mn-lt"/>
                        </a:rPr>
                        <a:t>ocupades</a:t>
                      </a:r>
                      <a:r>
                        <a:rPr lang="es-ES" sz="1000" b="0" noProof="0" dirty="0" smtClean="0">
                          <a:solidFill>
                            <a:schemeClr val="tx1"/>
                          </a:solidFill>
                          <a:latin typeface="+mn-lt"/>
                        </a:rPr>
                        <a:t> </a:t>
                      </a:r>
                      <a:r>
                        <a:rPr lang="es-ES" sz="1000" b="0" noProof="0" dirty="0" err="1" smtClean="0">
                          <a:solidFill>
                            <a:schemeClr val="tx1"/>
                          </a:solidFill>
                          <a:latin typeface="+mn-lt"/>
                        </a:rPr>
                        <a:t>als</a:t>
                      </a:r>
                      <a:r>
                        <a:rPr lang="es-ES" sz="1000" b="0" noProof="0" dirty="0" smtClean="0">
                          <a:solidFill>
                            <a:schemeClr val="tx1"/>
                          </a:solidFill>
                          <a:latin typeface="+mn-lt"/>
                        </a:rPr>
                        <a:t> </a:t>
                      </a:r>
                      <a:r>
                        <a:rPr lang="es-ES" sz="1000" b="0" noProof="0" dirty="0" err="1" smtClean="0">
                          <a:solidFill>
                            <a:schemeClr val="tx1"/>
                          </a:solidFill>
                          <a:latin typeface="+mn-lt"/>
                        </a:rPr>
                        <a:t>tallers</a:t>
                      </a:r>
                      <a:r>
                        <a:rPr lang="es-ES" sz="1000" b="0" noProof="0" dirty="0" smtClean="0">
                          <a:solidFill>
                            <a:schemeClr val="tx1"/>
                          </a:solidFill>
                          <a:latin typeface="+mn-lt"/>
                        </a:rPr>
                        <a:t> del CIRE</a:t>
                      </a:r>
                      <a:endParaRPr lang="ca-ES" sz="10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41149">
                <a:tc>
                  <a:txBody>
                    <a:bodyPr/>
                    <a:lstStyle/>
                    <a:p>
                      <a:pPr algn="r" fontAlgn="ctr"/>
                      <a:r>
                        <a:rPr lang="ca-ES" sz="1000" b="0" i="0" u="none" strike="noStrike" noProof="0" dirty="0" smtClean="0">
                          <a:solidFill>
                            <a:srgbClr val="000000"/>
                          </a:solidFill>
                          <a:latin typeface="+mn-lt"/>
                        </a:rPr>
                        <a:t>12.540</a:t>
                      </a:r>
                      <a:endParaRPr lang="ca-ES" sz="10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000" b="0" noProof="0" dirty="0" smtClean="0">
                          <a:solidFill>
                            <a:schemeClr val="tx1"/>
                          </a:solidFill>
                          <a:latin typeface="+mn-lt"/>
                        </a:rPr>
                        <a:t>Intervencions anuals</a:t>
                      </a:r>
                      <a:r>
                        <a:rPr lang="ca-ES" sz="1000" b="0" baseline="0" noProof="0" dirty="0" smtClean="0">
                          <a:solidFill>
                            <a:schemeClr val="tx1"/>
                          </a:solidFill>
                          <a:latin typeface="+mn-lt"/>
                        </a:rPr>
                        <a:t> </a:t>
                      </a:r>
                      <a:r>
                        <a:rPr lang="ca-ES" sz="1000" b="0" noProof="0" dirty="0" smtClean="0">
                          <a:solidFill>
                            <a:schemeClr val="tx1"/>
                          </a:solidFill>
                          <a:latin typeface="+mn-lt"/>
                        </a:rPr>
                        <a:t>en menors i joves per aplicació d’ordres  i mesures judicials</a:t>
                      </a:r>
                      <a:endParaRPr lang="ca-ES" sz="10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99694">
                <a:tc>
                  <a:txBody>
                    <a:bodyPr/>
                    <a:lstStyle/>
                    <a:p>
                      <a:pPr algn="r" fontAlgn="ctr"/>
                      <a:r>
                        <a:rPr lang="ca-ES" sz="1000" b="0" i="0" u="none" strike="noStrike" noProof="0" dirty="0" smtClean="0">
                          <a:solidFill>
                            <a:srgbClr val="000000"/>
                          </a:solidFill>
                          <a:latin typeface="+mn-lt"/>
                        </a:rPr>
                        <a:t>7.500</a:t>
                      </a:r>
                      <a:endParaRPr lang="ca-ES" sz="10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000" b="0" noProof="0" dirty="0" smtClean="0">
                          <a:solidFill>
                            <a:schemeClr val="tx1"/>
                          </a:solidFill>
                          <a:latin typeface="+mn-lt"/>
                        </a:rPr>
                        <a:t>Nombre de víctimes ateses a les Oficines d'Atenció (OAVD)</a:t>
                      </a:r>
                      <a:endParaRPr lang="ca-ES" sz="10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90830">
                <a:tc>
                  <a:txBody>
                    <a:bodyPr/>
                    <a:lstStyle/>
                    <a:p>
                      <a:pPr algn="r" fontAlgn="ctr"/>
                      <a:r>
                        <a:rPr lang="ca-ES" sz="1000" b="0" i="0" u="none" strike="noStrike" noProof="0" dirty="0" smtClean="0">
                          <a:solidFill>
                            <a:srgbClr val="000000"/>
                          </a:solidFill>
                          <a:latin typeface="+mn-lt"/>
                        </a:rPr>
                        <a:t>68</a:t>
                      </a:r>
                      <a:r>
                        <a:rPr lang="ca-ES" sz="1000" b="1" i="0" u="none" strike="noStrike" noProof="0" dirty="0" smtClean="0">
                          <a:solidFill>
                            <a:srgbClr val="000000"/>
                          </a:solidFill>
                          <a:latin typeface="+mn-lt"/>
                        </a:rPr>
                        <a:t>.</a:t>
                      </a:r>
                      <a:r>
                        <a:rPr lang="ca-ES" sz="1000" b="0" i="0" u="none" strike="noStrike" noProof="0" dirty="0" smtClean="0">
                          <a:solidFill>
                            <a:srgbClr val="000000"/>
                          </a:solidFill>
                          <a:latin typeface="+mn-lt"/>
                        </a:rPr>
                        <a:t>000</a:t>
                      </a:r>
                      <a:endParaRPr lang="ca-ES" sz="10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000" b="0" noProof="0" dirty="0" smtClean="0">
                          <a:solidFill>
                            <a:schemeClr val="tx1"/>
                          </a:solidFill>
                          <a:latin typeface="+mn-lt"/>
                        </a:rPr>
                        <a:t>Nombre total d'associacions i fundacions inscrites</a:t>
                      </a:r>
                      <a:endParaRPr lang="ca-ES" sz="10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10566">
                <a:tc>
                  <a:txBody>
                    <a:bodyPr/>
                    <a:lstStyle/>
                    <a:p>
                      <a:pPr algn="r" fontAlgn="ctr"/>
                      <a:r>
                        <a:rPr lang="ca-ES" sz="1000" b="0" i="0" u="none" strike="noStrike" noProof="0" dirty="0" smtClean="0">
                          <a:solidFill>
                            <a:srgbClr val="000000"/>
                          </a:solidFill>
                          <a:latin typeface="+mn-lt"/>
                        </a:rPr>
                        <a:t>612</a:t>
                      </a:r>
                      <a:endParaRPr lang="ca-ES" sz="10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000" b="0" noProof="0" dirty="0" smtClean="0">
                          <a:solidFill>
                            <a:schemeClr val="tx1"/>
                          </a:solidFill>
                          <a:latin typeface="+mn-lt"/>
                        </a:rPr>
                        <a:t>Òrgans judicials</a:t>
                      </a:r>
                      <a:endParaRPr lang="ca-ES" sz="10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55130">
                <a:tc>
                  <a:txBody>
                    <a:bodyPr/>
                    <a:lstStyle/>
                    <a:p>
                      <a:pPr algn="r" fontAlgn="ctr"/>
                      <a:r>
                        <a:rPr lang="ca-ES" sz="1000" b="0" i="0" u="none" strike="noStrike" noProof="0" dirty="0" smtClean="0">
                          <a:solidFill>
                            <a:srgbClr val="000000"/>
                          </a:solidFill>
                          <a:latin typeface="+mn-lt"/>
                        </a:rPr>
                        <a:t>21</a:t>
                      </a:r>
                      <a:endParaRPr lang="ca-ES" sz="10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000" b="0" noProof="0" dirty="0" smtClean="0">
                          <a:solidFill>
                            <a:schemeClr val="tx1"/>
                          </a:solidFill>
                          <a:latin typeface="+mn-lt"/>
                        </a:rPr>
                        <a:t>Centres penitenciaris i centres de justícia</a:t>
                      </a:r>
                      <a:r>
                        <a:rPr lang="ca-ES" sz="1000" b="0" baseline="0" noProof="0" dirty="0" smtClean="0">
                          <a:solidFill>
                            <a:schemeClr val="tx1"/>
                          </a:solidFill>
                          <a:latin typeface="+mn-lt"/>
                        </a:rPr>
                        <a:t> juvenil en funcionament</a:t>
                      </a:r>
                      <a:endParaRPr lang="ca-ES" sz="10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16" name="Taula 15"/>
          <p:cNvGraphicFramePr>
            <a:graphicFrameLocks noGrp="1"/>
          </p:cNvGraphicFramePr>
          <p:nvPr/>
        </p:nvGraphicFramePr>
        <p:xfrm>
          <a:off x="0" y="1151695"/>
          <a:ext cx="10693400" cy="465393"/>
        </p:xfrm>
        <a:graphic>
          <a:graphicData uri="http://schemas.openxmlformats.org/drawingml/2006/table">
            <a:tbl>
              <a:tblPr/>
              <a:tblGrid>
                <a:gridCol w="258112"/>
                <a:gridCol w="6384732"/>
                <a:gridCol w="4050556"/>
              </a:tblGrid>
              <a:tr h="465393">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Justícia</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ctr" anchorCtr="0" compatLnSpc="1">
            <a:prstTxWarp prst="textNoShape">
              <a:avLst/>
            </a:prstTxWarp>
          </a:bodyPr>
          <a:lstStyle/>
          <a:p>
            <a:pPr>
              <a:spcAft>
                <a:spcPts val="2400"/>
              </a:spcAft>
            </a:pPr>
            <a:r>
              <a:rPr lang="es-ES" sz="2000" b="1" dirty="0" smtClean="0"/>
              <a:t>541,9 M€</a:t>
            </a:r>
            <a:endParaRPr lang="ca-ES" sz="2000" b="1" dirty="0" smtClean="0"/>
          </a:p>
          <a:p>
            <a:r>
              <a:rPr lang="ca-ES" sz="1200" b="1" dirty="0" smtClean="0"/>
              <a:t>498,4 M€</a:t>
            </a:r>
          </a:p>
          <a:p>
            <a:pPr>
              <a:spcAft>
                <a:spcPts val="1800"/>
              </a:spcAft>
            </a:pPr>
            <a:r>
              <a:rPr lang="ca-ES" sz="1200" dirty="0" smtClean="0"/>
              <a:t>per a crèdit oficial i sector financer</a:t>
            </a:r>
          </a:p>
          <a:p>
            <a:r>
              <a:rPr lang="ca-ES" sz="1200" b="1" dirty="0" smtClean="0"/>
              <a:t>43,5 M€</a:t>
            </a:r>
          </a:p>
          <a:p>
            <a:r>
              <a:rPr lang="ca-ES" sz="1200" dirty="0" smtClean="0"/>
              <a:t>per a gestió d’equipaments i inversions públiques</a:t>
            </a: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122832" y="4599683"/>
          <a:ext cx="7915420" cy="2349079"/>
        </p:xfrm>
        <a:graphic>
          <a:graphicData uri="http://schemas.openxmlformats.org/drawingml/2006/table">
            <a:tbl>
              <a:tblPr firstRow="1" bandRow="1">
                <a:tableStyleId>{5C22544A-7EE6-4342-B048-85BDC9FD1C3A}</a:tableStyleId>
              </a:tblPr>
              <a:tblGrid>
                <a:gridCol w="97400"/>
                <a:gridCol w="7818020"/>
              </a:tblGrid>
              <a:tr h="280249">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r>
                        <a:rPr lang="ca-ES" sz="1100" b="0" kern="1200" noProof="0" dirty="0" smtClean="0">
                          <a:solidFill>
                            <a:schemeClr val="tx1"/>
                          </a:solidFill>
                          <a:latin typeface="+mn-lt"/>
                          <a:ea typeface="+mn-ea"/>
                          <a:cs typeface="+mn-cs"/>
                        </a:rPr>
                        <a:t>Finançament de projectes de capitalització i d'inversió dirigits a PIMES</a:t>
                      </a:r>
                    </a:p>
                    <a:p>
                      <a:pPr algn="l" fontAlgn="ctr"/>
                      <a:endParaRPr lang="ca-ES" sz="1100" b="0" kern="1200" noProof="0" dirty="0" smtClean="0">
                        <a:solidFill>
                          <a:schemeClr val="tx1"/>
                        </a:solidFill>
                        <a:latin typeface="+mn-lt"/>
                        <a:ea typeface="+mn-ea"/>
                        <a:cs typeface="+mn-cs"/>
                      </a:endParaRPr>
                    </a:p>
                  </a:txBody>
                  <a:tcPr marL="9525" marR="9525" marT="9525" marB="0" anchor="ctr">
                    <a:solidFill>
                      <a:schemeClr val="bg1"/>
                    </a:solidFill>
                  </a:tcPr>
                </a:tc>
              </a:tr>
              <a:tr h="172260">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r>
                        <a:rPr lang="ca-ES" sz="1100" b="0" kern="1200" noProof="0" dirty="0" smtClean="0">
                          <a:solidFill>
                            <a:schemeClr val="tx1"/>
                          </a:solidFill>
                          <a:latin typeface="+mn-lt"/>
                          <a:ea typeface="+mn-ea"/>
                          <a:cs typeface="+mn-cs"/>
                        </a:rPr>
                        <a:t>Finançament del capital circulant a PIMES i autònoms a través de la concessió d'avals i garanties</a:t>
                      </a:r>
                    </a:p>
                    <a:p>
                      <a:pPr algn="l" fontAlgn="ctr"/>
                      <a:endParaRPr lang="ca-ES" sz="1100" b="0" kern="1200" noProof="0" dirty="0" smtClean="0">
                        <a:solidFill>
                          <a:schemeClr val="tx1"/>
                        </a:solidFill>
                        <a:latin typeface="+mn-lt"/>
                        <a:ea typeface="+mn-ea"/>
                        <a:cs typeface="+mn-cs"/>
                      </a:endParaRPr>
                    </a:p>
                  </a:txBody>
                  <a:tcPr marL="9525" marR="9525" marT="9525" marB="0" anchor="ctr">
                    <a:solidFill>
                      <a:schemeClr val="bg1"/>
                    </a:solidFill>
                  </a:tcPr>
                </a:tc>
              </a:tr>
              <a:tr h="280249">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r>
                        <a:rPr lang="ca-ES" sz="1100" b="0" kern="1200" noProof="0" dirty="0" smtClean="0">
                          <a:solidFill>
                            <a:schemeClr val="tx1"/>
                          </a:solidFill>
                          <a:latin typeface="+mn-lt"/>
                          <a:ea typeface="+mn-ea"/>
                          <a:cs typeface="+mn-cs"/>
                        </a:rPr>
                        <a:t>Crèdit agroalimentari per al desenvolupament econòmic d'activitats del medi rural i la seva explotació</a:t>
                      </a:r>
                    </a:p>
                    <a:p>
                      <a:pPr algn="l" fontAlgn="ctr"/>
                      <a:endParaRPr lang="ca-ES" sz="1100" b="0" kern="1200" noProof="0" dirty="0" smtClean="0">
                        <a:solidFill>
                          <a:schemeClr val="tx1"/>
                        </a:solidFill>
                        <a:latin typeface="+mn-lt"/>
                        <a:ea typeface="+mn-ea"/>
                        <a:cs typeface="+mn-cs"/>
                      </a:endParaRPr>
                    </a:p>
                  </a:txBody>
                  <a:tcPr marL="9525" marR="9525" marT="9525" marB="0" anchor="ctr">
                    <a:solidFill>
                      <a:schemeClr val="bg1"/>
                    </a:solidFill>
                  </a:tcPr>
                </a:tc>
              </a:tr>
              <a:tr h="280249">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r>
                        <a:rPr lang="ca-ES" sz="1100" b="0" kern="1200" noProof="0" dirty="0" smtClean="0">
                          <a:solidFill>
                            <a:schemeClr val="tx1"/>
                          </a:solidFill>
                          <a:latin typeface="+mn-lt"/>
                          <a:ea typeface="+mn-ea"/>
                          <a:cs typeface="+mn-cs"/>
                        </a:rPr>
                        <a:t>Línies d'avals per al tercer sector, per al sector turístic i per a inversió i circulant</a:t>
                      </a:r>
                      <a:r>
                        <a:rPr lang="ca-ES" sz="1100" b="0" kern="1200" baseline="0" noProof="0" dirty="0" smtClean="0">
                          <a:solidFill>
                            <a:schemeClr val="tx1"/>
                          </a:solidFill>
                          <a:latin typeface="+mn-lt"/>
                          <a:ea typeface="+mn-ea"/>
                          <a:cs typeface="+mn-cs"/>
                        </a:rPr>
                        <a:t> de PIMES</a:t>
                      </a:r>
                    </a:p>
                    <a:p>
                      <a:pPr algn="l" fontAlgn="ctr"/>
                      <a:endParaRPr lang="ca-ES" sz="1100" b="0" kern="1200" noProof="0" dirty="0" smtClean="0">
                        <a:solidFill>
                          <a:schemeClr val="tx1"/>
                        </a:solidFill>
                        <a:latin typeface="+mn-lt"/>
                        <a:ea typeface="+mn-ea"/>
                        <a:cs typeface="+mn-cs"/>
                      </a:endParaRPr>
                    </a:p>
                  </a:txBody>
                  <a:tcPr marL="9525" marR="9525" marT="9525" marB="0" anchor="ctr">
                    <a:solidFill>
                      <a:schemeClr val="bg1"/>
                    </a:solidFill>
                  </a:tcPr>
                </a:tc>
              </a:tr>
              <a:tr h="280249">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r>
                        <a:rPr lang="ca-ES" sz="1100" b="0" kern="1200" noProof="0" dirty="0" smtClean="0">
                          <a:solidFill>
                            <a:schemeClr val="tx1"/>
                          </a:solidFill>
                          <a:latin typeface="+mn-lt"/>
                          <a:ea typeface="+mn-ea"/>
                          <a:cs typeface="+mn-cs"/>
                        </a:rPr>
                        <a:t>Gestió i execució</a:t>
                      </a:r>
                      <a:r>
                        <a:rPr lang="ca-ES" sz="1100" b="0" kern="1200" baseline="0" noProof="0" dirty="0" smtClean="0">
                          <a:solidFill>
                            <a:schemeClr val="tx1"/>
                          </a:solidFill>
                          <a:latin typeface="+mn-lt"/>
                          <a:ea typeface="+mn-ea"/>
                          <a:cs typeface="+mn-cs"/>
                        </a:rPr>
                        <a:t> d’</a:t>
                      </a:r>
                      <a:r>
                        <a:rPr lang="ca-ES" sz="1100" b="0" kern="1200" noProof="0" dirty="0" smtClean="0">
                          <a:solidFill>
                            <a:schemeClr val="tx1"/>
                          </a:solidFill>
                          <a:latin typeface="+mn-lt"/>
                          <a:ea typeface="+mn-ea"/>
                          <a:cs typeface="+mn-cs"/>
                        </a:rPr>
                        <a:t>obres i projectes encarregats pels departaments de la Generalitat</a:t>
                      </a:r>
                    </a:p>
                    <a:p>
                      <a:pPr algn="l" fontAlgn="ctr"/>
                      <a:endParaRPr lang="ca-ES" sz="1100" b="0" kern="1200" noProof="0" dirty="0" smtClean="0">
                        <a:solidFill>
                          <a:schemeClr val="tx1"/>
                        </a:solidFill>
                        <a:latin typeface="+mn-lt"/>
                        <a:ea typeface="+mn-ea"/>
                        <a:cs typeface="+mn-cs"/>
                      </a:endParaRPr>
                    </a:p>
                  </a:txBody>
                  <a:tcPr marL="9525" marR="9525" marT="9525" marB="0" anchor="ctr">
                    <a:solidFill>
                      <a:schemeClr val="bg1"/>
                    </a:solidFill>
                  </a:tcPr>
                </a:tc>
              </a:tr>
              <a:tr h="172260">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r>
                        <a:rPr lang="es-ES" sz="1100" b="0" kern="1200" noProof="0" dirty="0" smtClean="0">
                          <a:solidFill>
                            <a:schemeClr val="tx1"/>
                          </a:solidFill>
                          <a:latin typeface="+mn-lt"/>
                          <a:ea typeface="+mn-ea"/>
                          <a:cs typeface="+mn-cs"/>
                        </a:rPr>
                        <a:t>Rendibilització dels immobles no ocupats o sobrants per la a reubicació de </a:t>
                      </a:r>
                      <a:r>
                        <a:rPr lang="es-ES" sz="1100" b="0" kern="1200" noProof="0" dirty="0" err="1" smtClean="0">
                          <a:solidFill>
                            <a:schemeClr val="tx1"/>
                          </a:solidFill>
                          <a:latin typeface="+mn-lt"/>
                          <a:ea typeface="+mn-ea"/>
                          <a:cs typeface="+mn-cs"/>
                        </a:rPr>
                        <a:t>serveis</a:t>
                      </a:r>
                      <a:endParaRPr lang="es-ES" sz="1100" b="0" kern="1200" noProof="0" dirty="0" smtClean="0">
                        <a:solidFill>
                          <a:schemeClr val="tx1"/>
                        </a:solidFill>
                        <a:latin typeface="+mn-lt"/>
                        <a:ea typeface="+mn-ea"/>
                        <a:cs typeface="+mn-cs"/>
                      </a:endParaRPr>
                    </a:p>
                    <a:p>
                      <a:pPr algn="l" fontAlgn="ctr"/>
                      <a:endParaRPr lang="es-ES" sz="1100" b="0" kern="1200" noProof="0" dirty="0" smtClean="0">
                        <a:solidFill>
                          <a:schemeClr val="tx1"/>
                        </a:solidFill>
                        <a:latin typeface="+mn-lt"/>
                        <a:ea typeface="+mn-ea"/>
                        <a:cs typeface="+mn-cs"/>
                      </a:endParaRPr>
                    </a:p>
                  </a:txBody>
                  <a:tcPr marL="9525" marR="9525" marT="9525" marB="0" anchor="ctr">
                    <a:solidFill>
                      <a:schemeClr val="bg1"/>
                    </a:solidFill>
                  </a:tcPr>
                </a:tc>
              </a:tr>
              <a:tr h="280249">
                <a:tc>
                  <a:txBody>
                    <a:bodyPr/>
                    <a:lstStyle/>
                    <a:p>
                      <a:endParaRPr lang="ca-ES" sz="700" noProof="0">
                        <a:solidFill>
                          <a:schemeClr val="tx1"/>
                        </a:solidFill>
                        <a:latin typeface="+mn-lt"/>
                      </a:endParaRPr>
                    </a:p>
                  </a:txBody>
                  <a:tcPr marL="36000" marR="36000" marT="21600" marB="21600">
                    <a:solidFill>
                      <a:schemeClr val="bg1"/>
                    </a:solidFill>
                  </a:tcPr>
                </a:tc>
                <a:tc>
                  <a:txBody>
                    <a:bodyPr/>
                    <a:lstStyle/>
                    <a:p>
                      <a:pPr algn="l" fontAlgn="ctr"/>
                      <a:r>
                        <a:rPr lang="es-ES" sz="1100" b="0" kern="1200" noProof="0" dirty="0" err="1" smtClean="0">
                          <a:solidFill>
                            <a:schemeClr val="tx1"/>
                          </a:solidFill>
                          <a:latin typeface="+mn-lt"/>
                          <a:ea typeface="+mn-ea"/>
                          <a:cs typeface="+mn-cs"/>
                        </a:rPr>
                        <a:t>Alienació</a:t>
                      </a:r>
                      <a:r>
                        <a:rPr lang="es-ES" sz="1100" b="0" kern="1200" noProof="0" dirty="0" smtClean="0">
                          <a:solidFill>
                            <a:schemeClr val="tx1"/>
                          </a:solidFill>
                          <a:latin typeface="+mn-lt"/>
                          <a:ea typeface="+mn-ea"/>
                          <a:cs typeface="+mn-cs"/>
                        </a:rPr>
                        <a:t> de </a:t>
                      </a:r>
                      <a:r>
                        <a:rPr lang="es-ES" sz="1100" b="0" kern="1200" noProof="0" dirty="0" err="1" smtClean="0">
                          <a:solidFill>
                            <a:schemeClr val="tx1"/>
                          </a:solidFill>
                          <a:latin typeface="+mn-lt"/>
                          <a:ea typeface="+mn-ea"/>
                          <a:cs typeface="+mn-cs"/>
                        </a:rPr>
                        <a:t>participacions</a:t>
                      </a:r>
                      <a:r>
                        <a:rPr lang="es-ES" sz="1100" b="0" kern="1200" noProof="0" dirty="0" smtClean="0">
                          <a:solidFill>
                            <a:schemeClr val="tx1"/>
                          </a:solidFill>
                          <a:latin typeface="+mn-lt"/>
                          <a:ea typeface="+mn-ea"/>
                          <a:cs typeface="+mn-cs"/>
                        </a:rPr>
                        <a:t> en </a:t>
                      </a:r>
                      <a:r>
                        <a:rPr lang="es-ES" sz="1100" b="0" kern="1200" noProof="0" dirty="0" err="1" smtClean="0">
                          <a:solidFill>
                            <a:schemeClr val="tx1"/>
                          </a:solidFill>
                          <a:latin typeface="+mn-lt"/>
                          <a:ea typeface="+mn-ea"/>
                          <a:cs typeface="+mn-cs"/>
                        </a:rPr>
                        <a:t>empreses</a:t>
                      </a:r>
                      <a:r>
                        <a:rPr lang="es-ES" sz="1100" b="0" kern="1200" noProof="0" dirty="0" smtClean="0">
                          <a:solidFill>
                            <a:schemeClr val="tx1"/>
                          </a:solidFill>
                          <a:latin typeface="+mn-lt"/>
                          <a:ea typeface="+mn-ea"/>
                          <a:cs typeface="+mn-cs"/>
                        </a:rPr>
                        <a:t>, </a:t>
                      </a:r>
                      <a:r>
                        <a:rPr lang="es-ES" sz="1100" b="0" kern="1200" noProof="0" dirty="0" err="1" smtClean="0">
                          <a:solidFill>
                            <a:schemeClr val="tx1"/>
                          </a:solidFill>
                          <a:latin typeface="+mn-lt"/>
                          <a:ea typeface="+mn-ea"/>
                          <a:cs typeface="+mn-cs"/>
                        </a:rPr>
                        <a:t>captació</a:t>
                      </a:r>
                      <a:r>
                        <a:rPr lang="es-ES" sz="1100" b="0" kern="1200" noProof="0" dirty="0" smtClean="0">
                          <a:solidFill>
                            <a:schemeClr val="tx1"/>
                          </a:solidFill>
                          <a:latin typeface="+mn-lt"/>
                          <a:ea typeface="+mn-ea"/>
                          <a:cs typeface="+mn-cs"/>
                        </a:rPr>
                        <a:t> de capital </a:t>
                      </a:r>
                      <a:r>
                        <a:rPr lang="es-ES" sz="1100" b="0" kern="1200" noProof="0" dirty="0" err="1" smtClean="0">
                          <a:solidFill>
                            <a:schemeClr val="tx1"/>
                          </a:solidFill>
                          <a:latin typeface="+mn-lt"/>
                          <a:ea typeface="+mn-ea"/>
                          <a:cs typeface="+mn-cs"/>
                        </a:rPr>
                        <a:t>privat</a:t>
                      </a:r>
                      <a:r>
                        <a:rPr lang="es-ES" sz="1100" b="0" kern="1200" noProof="0" dirty="0" smtClean="0">
                          <a:solidFill>
                            <a:schemeClr val="tx1"/>
                          </a:solidFill>
                          <a:latin typeface="+mn-lt"/>
                          <a:ea typeface="+mn-ea"/>
                          <a:cs typeface="+mn-cs"/>
                        </a:rPr>
                        <a:t> en </a:t>
                      </a:r>
                      <a:r>
                        <a:rPr lang="es-ES" sz="1100" b="0" kern="1200" noProof="0" dirty="0" err="1" smtClean="0">
                          <a:solidFill>
                            <a:schemeClr val="tx1"/>
                          </a:solidFill>
                          <a:latin typeface="+mn-lt"/>
                          <a:ea typeface="+mn-ea"/>
                          <a:cs typeface="+mn-cs"/>
                        </a:rPr>
                        <a:t>participades</a:t>
                      </a:r>
                      <a:r>
                        <a:rPr lang="es-ES" sz="1100" b="0" kern="1200" baseline="0" noProof="0" dirty="0" smtClean="0">
                          <a:solidFill>
                            <a:schemeClr val="tx1"/>
                          </a:solidFill>
                          <a:latin typeface="+mn-lt"/>
                          <a:ea typeface="+mn-ea"/>
                          <a:cs typeface="+mn-cs"/>
                        </a:rPr>
                        <a:t> i</a:t>
                      </a:r>
                      <a:r>
                        <a:rPr lang="es-ES" sz="1100" b="0" kern="1200" noProof="0" dirty="0" smtClean="0">
                          <a:solidFill>
                            <a:schemeClr val="tx1"/>
                          </a:solidFill>
                          <a:latin typeface="+mn-lt"/>
                          <a:ea typeface="+mn-ea"/>
                          <a:cs typeface="+mn-cs"/>
                        </a:rPr>
                        <a:t> </a:t>
                      </a:r>
                      <a:r>
                        <a:rPr lang="es-ES" sz="1100" b="0" kern="1200" noProof="0" dirty="0" err="1" smtClean="0">
                          <a:solidFill>
                            <a:schemeClr val="tx1"/>
                          </a:solidFill>
                          <a:latin typeface="+mn-lt"/>
                          <a:ea typeface="+mn-ea"/>
                          <a:cs typeface="+mn-cs"/>
                        </a:rPr>
                        <a:t>externalització</a:t>
                      </a:r>
                      <a:r>
                        <a:rPr lang="es-ES" sz="1100" b="0" kern="1200" noProof="0" dirty="0" smtClean="0">
                          <a:solidFill>
                            <a:schemeClr val="tx1"/>
                          </a:solidFill>
                          <a:latin typeface="+mn-lt"/>
                          <a:ea typeface="+mn-ea"/>
                          <a:cs typeface="+mn-cs"/>
                        </a:rPr>
                        <a:t> de </a:t>
                      </a:r>
                      <a:r>
                        <a:rPr lang="es-ES" sz="1100" b="0" kern="1200" noProof="0" dirty="0" err="1" smtClean="0">
                          <a:solidFill>
                            <a:schemeClr val="tx1"/>
                          </a:solidFill>
                          <a:latin typeface="+mn-lt"/>
                          <a:ea typeface="+mn-ea"/>
                          <a:cs typeface="+mn-cs"/>
                        </a:rPr>
                        <a:t>serveis</a:t>
                      </a:r>
                      <a:endParaRPr lang="es-ES" sz="1100" b="0" kern="1200" noProof="0" dirty="0" smtClean="0">
                        <a:solidFill>
                          <a:schemeClr val="tx1"/>
                        </a:solidFill>
                        <a:latin typeface="+mn-lt"/>
                        <a:ea typeface="+mn-ea"/>
                        <a:cs typeface="+mn-cs"/>
                      </a:endParaRPr>
                    </a:p>
                  </a:txBody>
                  <a:tcPr marL="9525" marR="9525" marT="9525" marB="0" anchor="ctr">
                    <a:solidFill>
                      <a:schemeClr val="bg1"/>
                    </a:solidFill>
                  </a:tcPr>
                </a:tc>
              </a:tr>
            </a:tbl>
          </a:graphicData>
        </a:graphic>
      </p:graphicFrame>
      <p:graphicFrame>
        <p:nvGraphicFramePr>
          <p:cNvPr id="12" name="Taula 11"/>
          <p:cNvGraphicFramePr>
            <a:graphicFrameLocks noGrp="1"/>
          </p:cNvGraphicFramePr>
          <p:nvPr/>
        </p:nvGraphicFramePr>
        <p:xfrm>
          <a:off x="2862424" y="2088585"/>
          <a:ext cx="5000658" cy="2017799"/>
        </p:xfrm>
        <a:graphic>
          <a:graphicData uri="http://schemas.openxmlformats.org/drawingml/2006/table">
            <a:tbl>
              <a:tblPr firstRow="1" bandRow="1">
                <a:tableStyleId>{5C22544A-7EE6-4342-B048-85BDC9FD1C3A}</a:tableStyleId>
              </a:tblPr>
              <a:tblGrid>
                <a:gridCol w="288032"/>
                <a:gridCol w="4712626"/>
              </a:tblGrid>
              <a:tr h="801514">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algn="l" defTabSz="914400" rtl="0" eaLnBrk="1" fontAlgn="ctr" latinLnBrk="0" hangingPunct="1"/>
                      <a:r>
                        <a:rPr lang="ca-ES" sz="1200" b="0" kern="1200" noProof="0" dirty="0" smtClean="0">
                          <a:solidFill>
                            <a:schemeClr val="tx1"/>
                          </a:solidFill>
                          <a:latin typeface="+mn-lt"/>
                          <a:ea typeface="+mn-ea"/>
                          <a:cs typeface="+mn-cs"/>
                        </a:rPr>
                        <a:t>Incrementar l'oferta financera per tal de facilitar el finançament del sector empresarial  i reactivar l'economia catalana.</a:t>
                      </a:r>
                    </a:p>
                  </a:txBody>
                  <a:tcPr marL="9525" marR="9525" marT="9525"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541062">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l" defTabSz="914400" rtl="0" eaLnBrk="1" fontAlgn="ctr" latinLnBrk="0" hangingPunct="1"/>
                      <a:r>
                        <a:rPr lang="pt-BR" sz="1200" b="0" kern="1200" noProof="0" dirty="0" smtClean="0">
                          <a:solidFill>
                            <a:schemeClr val="tx1"/>
                          </a:solidFill>
                          <a:latin typeface="+mn-lt"/>
                          <a:ea typeface="+mn-ea"/>
                          <a:cs typeface="+mn-cs"/>
                        </a:rPr>
                        <a:t>Construir, finançar i mantenir equipaments públics</a:t>
                      </a: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675223">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l" defTabSz="914400" rtl="0" eaLnBrk="1" fontAlgn="ctr" latinLnBrk="0" hangingPunct="1"/>
                      <a:r>
                        <a:rPr lang="ca-ES" sz="1200" b="0" kern="1200" noProof="0" dirty="0" smtClean="0">
                          <a:solidFill>
                            <a:schemeClr val="tx1"/>
                          </a:solidFill>
                          <a:latin typeface="+mn-lt"/>
                          <a:ea typeface="+mn-ea"/>
                          <a:cs typeface="+mn-cs"/>
                        </a:rPr>
                        <a:t>Generar ingressos per </a:t>
                      </a:r>
                      <a:r>
                        <a:rPr lang="ca-ES" sz="1200" b="0" kern="1200" baseline="0" noProof="0" dirty="0" smtClean="0">
                          <a:solidFill>
                            <a:schemeClr val="tx1"/>
                          </a:solidFill>
                          <a:latin typeface="+mn-lt"/>
                          <a:ea typeface="+mn-ea"/>
                          <a:cs typeface="+mn-cs"/>
                        </a:rPr>
                        <a:t> </a:t>
                      </a:r>
                      <a:r>
                        <a:rPr lang="ca-ES" sz="1200" b="0" kern="1200" noProof="0" dirty="0" smtClean="0">
                          <a:solidFill>
                            <a:schemeClr val="tx1"/>
                          </a:solidFill>
                          <a:latin typeface="+mn-lt"/>
                          <a:ea typeface="+mn-ea"/>
                          <a:cs typeface="+mn-cs"/>
                        </a:rPr>
                        <a:t>venda d'immobles, rendiments de les participacions en empreses i concessió de serveis.</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13" name="Taula 12"/>
          <p:cNvGraphicFramePr>
            <a:graphicFrameLocks noGrp="1"/>
          </p:cNvGraphicFramePr>
          <p:nvPr/>
        </p:nvGraphicFramePr>
        <p:xfrm>
          <a:off x="0" y="1176212"/>
          <a:ext cx="10693400" cy="450152"/>
        </p:xfrm>
        <a:graphic>
          <a:graphicData uri="http://schemas.openxmlformats.org/drawingml/2006/table">
            <a:tbl>
              <a:tblPr/>
              <a:tblGrid>
                <a:gridCol w="208280"/>
                <a:gridCol w="7365713"/>
                <a:gridCol w="3119407"/>
              </a:tblGrid>
              <a:tr h="450152">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2100" b="1" i="0" u="none" strike="noStrike" cap="none" normalizeH="0" baseline="0" noProof="0" dirty="0" smtClean="0">
                          <a:ln>
                            <a:noFill/>
                          </a:ln>
                          <a:solidFill>
                            <a:schemeClr val="bg1"/>
                          </a:solidFill>
                          <a:effectLst/>
                          <a:latin typeface="Arial" charset="0"/>
                          <a:cs typeface="Arial" charset="0"/>
                        </a:rPr>
                        <a:t>Suport financer a l’activitat econòmica i als equipaments</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950" b="0" i="0" u="none" strike="noStrike" cap="none" normalizeH="0" baseline="0" noProof="0" dirty="0" smtClean="0">
                          <a:ln>
                            <a:noFill/>
                          </a:ln>
                          <a:solidFill>
                            <a:schemeClr val="bg1"/>
                          </a:solidFill>
                          <a:effectLst/>
                          <a:latin typeface="Arial" charset="0"/>
                          <a:cs typeface="Arial" charset="0"/>
                        </a:rPr>
                        <a:t>   </a:t>
                      </a:r>
                      <a:r>
                        <a:rPr kumimoji="0" lang="ca-ES" sz="950" b="1" i="0" u="none" strike="noStrike" cap="none" normalizeH="0" baseline="0" noProof="0" dirty="0" smtClean="0">
                          <a:ln>
                            <a:noFill/>
                          </a:ln>
                          <a:solidFill>
                            <a:schemeClr val="bg1"/>
                          </a:solidFill>
                          <a:effectLst/>
                          <a:latin typeface="Arial" charset="0"/>
                          <a:cs typeface="Arial" charset="0"/>
                        </a:rPr>
                        <a:t>Import consolidat del sector públic (capítols 1 a 8</a:t>
                      </a:r>
                      <a:r>
                        <a:rPr kumimoji="0" lang="ca-ES" sz="1200" b="1" i="0" u="none" strike="noStrike" cap="none" normalizeH="0" baseline="0" noProof="0" dirty="0" smtClean="0">
                          <a:ln>
                            <a:noFill/>
                          </a:ln>
                          <a:solidFill>
                            <a:schemeClr val="bg1"/>
                          </a:solidFill>
                          <a:effectLst/>
                          <a:latin typeface="Arial" charset="0"/>
                          <a:cs typeface="Arial" charset="0"/>
                        </a:rPr>
                        <a:t>)</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35908" y="2088443"/>
          <a:ext cx="2559364" cy="3348373"/>
        </p:xfrm>
        <a:graphic>
          <a:graphicData uri="http://schemas.openxmlformats.org/drawingml/2006/table">
            <a:tbl>
              <a:tblPr firstRow="1" bandRow="1">
                <a:tableStyleId>{5C22544A-7EE6-4342-B048-85BDC9FD1C3A}</a:tableStyleId>
              </a:tblPr>
              <a:tblGrid>
                <a:gridCol w="454088"/>
                <a:gridCol w="2105276"/>
              </a:tblGrid>
              <a:tr h="642320">
                <a:tc>
                  <a:txBody>
                    <a:bodyPr/>
                    <a:lstStyle/>
                    <a:p>
                      <a:pPr algn="r" fontAlgn="ctr"/>
                      <a:r>
                        <a:rPr lang="ca-ES" sz="1200" b="0" kern="1200" noProof="0" dirty="0" smtClean="0">
                          <a:solidFill>
                            <a:schemeClr val="tx1"/>
                          </a:solidFill>
                          <a:latin typeface="+mn-lt"/>
                          <a:ea typeface="+mn-ea"/>
                          <a:cs typeface="+mn-cs"/>
                        </a:rPr>
                        <a:t>1.783</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l" fontAlgn="ctr"/>
                      <a:r>
                        <a:rPr lang="ca-ES" sz="1200" b="0" kern="1200" noProof="0" dirty="0" smtClean="0">
                          <a:solidFill>
                            <a:schemeClr val="tx1"/>
                          </a:solidFill>
                          <a:latin typeface="+mn-lt"/>
                          <a:ea typeface="+mn-ea"/>
                          <a:cs typeface="+mn-cs"/>
                        </a:rPr>
                        <a:t>Nombre de projectes inversors finançats pel programa de crèdit oficial</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642320">
                <a:tc>
                  <a:txBody>
                    <a:bodyPr/>
                    <a:lstStyle/>
                    <a:p>
                      <a:pPr algn="r" fontAlgn="ctr"/>
                      <a:r>
                        <a:rPr lang="ca-ES" sz="1200" b="0" kern="1200" noProof="0" dirty="0" smtClean="0">
                          <a:solidFill>
                            <a:schemeClr val="tx1"/>
                          </a:solidFill>
                          <a:latin typeface="+mn-lt"/>
                          <a:ea typeface="+mn-ea"/>
                          <a:cs typeface="+mn-cs"/>
                        </a:rPr>
                        <a:t>52</a:t>
                      </a:r>
                    </a:p>
                    <a:p>
                      <a:pPr algn="r" fontAlgn="ctr"/>
                      <a:r>
                        <a:rPr lang="ca-ES" sz="1200" b="0" kern="1200" noProof="0" dirty="0" smtClean="0">
                          <a:solidFill>
                            <a:schemeClr val="tx1"/>
                          </a:solidFill>
                          <a:latin typeface="+mn-lt"/>
                          <a:ea typeface="+mn-ea"/>
                          <a:cs typeface="+mn-cs"/>
                        </a:rPr>
                        <a:t>M€</a:t>
                      </a:r>
                    </a:p>
                  </a:txBody>
                  <a:tcPr marL="9525" marR="9525" marT="9525"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200" b="0" kern="1200" noProof="0" dirty="0" smtClean="0">
                          <a:solidFill>
                            <a:schemeClr val="tx1"/>
                          </a:solidFill>
                          <a:latin typeface="+mn-lt"/>
                          <a:ea typeface="+mn-ea"/>
                          <a:cs typeface="+mn-cs"/>
                        </a:rPr>
                        <a:t>Volum total gestionat per ICF Capital, de societats de capital risc </a:t>
                      </a:r>
                    </a:p>
                  </a:txBody>
                  <a:tcPr marL="9525" marR="9525" marT="9525"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568640">
                <a:tc>
                  <a:txBody>
                    <a:bodyPr/>
                    <a:lstStyle/>
                    <a:p>
                      <a:pPr algn="r" fontAlgn="ctr"/>
                      <a:r>
                        <a:rPr lang="ca-ES" sz="1200" b="0" kern="1200" noProof="0" dirty="0" smtClean="0">
                          <a:solidFill>
                            <a:schemeClr val="tx1"/>
                          </a:solidFill>
                          <a:latin typeface="+mn-lt"/>
                          <a:ea typeface="+mn-ea"/>
                          <a:cs typeface="+mn-cs"/>
                        </a:rPr>
                        <a:t>124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200" b="0" kern="1200" noProof="0" dirty="0" smtClean="0">
                          <a:solidFill>
                            <a:schemeClr val="tx1"/>
                          </a:solidFill>
                          <a:latin typeface="+mn-lt"/>
                          <a:ea typeface="+mn-ea"/>
                          <a:cs typeface="+mn-cs"/>
                        </a:rPr>
                        <a:t>Nombre total d'obres en execució per Infraestructures</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852773">
                <a:tc>
                  <a:txBody>
                    <a:bodyPr/>
                    <a:lstStyle/>
                    <a:p>
                      <a:pPr algn="r" fontAlgn="ctr"/>
                      <a:r>
                        <a:rPr lang="ca-ES" sz="1200" b="0" kern="1200" noProof="0" dirty="0" smtClean="0">
                          <a:solidFill>
                            <a:schemeClr val="tx1"/>
                          </a:solidFill>
                          <a:latin typeface="+mn-lt"/>
                          <a:ea typeface="+mn-ea"/>
                          <a:cs typeface="+mn-cs"/>
                        </a:rPr>
                        <a:t>349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fr-FR" sz="1200" b="0" kern="1200" noProof="0" dirty="0" smtClean="0">
                          <a:solidFill>
                            <a:schemeClr val="tx1"/>
                          </a:solidFill>
                          <a:latin typeface="+mn-lt"/>
                          <a:ea typeface="+mn-ea"/>
                          <a:cs typeface="+mn-cs"/>
                        </a:rPr>
                        <a:t>Nombre d'actuacions d'equipaments gestionades per Infraestructures, SAU dins l'àmbit de l'Administració </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642320">
                <a:tc>
                  <a:txBody>
                    <a:bodyPr/>
                    <a:lstStyle/>
                    <a:p>
                      <a:pPr algn="r" fontAlgn="ctr"/>
                      <a:r>
                        <a:rPr lang="ca-ES" sz="1200" b="0" kern="1200" noProof="0" dirty="0" smtClean="0">
                          <a:solidFill>
                            <a:schemeClr val="tx1"/>
                          </a:solidFill>
                          <a:latin typeface="+mn-lt"/>
                          <a:ea typeface="+mn-ea"/>
                          <a:cs typeface="+mn-cs"/>
                        </a:rPr>
                        <a:t>100</a:t>
                      </a:r>
                    </a:p>
                    <a:p>
                      <a:pPr algn="r" fontAlgn="ctr"/>
                      <a:r>
                        <a:rPr lang="ca-ES" sz="1200" b="0" kern="1200" noProof="0" dirty="0" smtClean="0">
                          <a:solidFill>
                            <a:schemeClr val="tx1"/>
                          </a:solidFill>
                          <a:latin typeface="+mn-lt"/>
                          <a:ea typeface="+mn-ea"/>
                          <a:cs typeface="+mn-cs"/>
                        </a:rPr>
                        <a:t>M€</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200" b="0" kern="1200" noProof="0" dirty="0" smtClean="0">
                          <a:solidFill>
                            <a:schemeClr val="tx1"/>
                          </a:solidFill>
                          <a:latin typeface="+mn-lt"/>
                          <a:ea typeface="+mn-ea"/>
                          <a:cs typeface="+mn-cs"/>
                        </a:rPr>
                        <a:t> Ingressos o reducció d'endeutament per alienacions d'immobles proposades </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ctr" anchorCtr="0" compatLnSpc="1">
            <a:prstTxWarp prst="textNoShape">
              <a:avLst/>
            </a:prstTxWarp>
          </a:bodyPr>
          <a:lstStyle/>
          <a:p>
            <a:pPr>
              <a:spcBef>
                <a:spcPts val="480"/>
              </a:spcBef>
              <a:spcAft>
                <a:spcPts val="0"/>
              </a:spcAft>
            </a:pPr>
            <a:r>
              <a:rPr lang="ca-ES" sz="2000" b="1" dirty="0" smtClean="0">
                <a:latin typeface="Arial"/>
                <a:cs typeface="Arial"/>
              </a:rPr>
              <a:t>480,5 M€</a:t>
            </a:r>
            <a:endParaRPr lang="ca-ES" sz="2000" dirty="0" smtClean="0"/>
          </a:p>
          <a:p>
            <a:pPr>
              <a:spcBef>
                <a:spcPts val="192"/>
              </a:spcBef>
              <a:spcAft>
                <a:spcPts val="0"/>
              </a:spcAft>
            </a:pPr>
            <a:endParaRPr lang="ca-ES" sz="1100" b="1" dirty="0" smtClean="0">
              <a:latin typeface="Arial"/>
              <a:cs typeface="Arial"/>
            </a:endParaRPr>
          </a:p>
          <a:p>
            <a:pPr>
              <a:spcBef>
                <a:spcPts val="336"/>
              </a:spcBef>
              <a:spcAft>
                <a:spcPts val="0"/>
              </a:spcAft>
            </a:pPr>
            <a:r>
              <a:rPr lang="ca-ES" sz="1200" b="1" dirty="0" smtClean="0">
                <a:latin typeface="Arial"/>
                <a:cs typeface="Arial"/>
              </a:rPr>
              <a:t>239,1 M€ </a:t>
            </a:r>
            <a:r>
              <a:rPr lang="ca-ES" sz="1200" dirty="0" smtClean="0">
                <a:latin typeface="Arial"/>
                <a:cs typeface="Arial"/>
              </a:rPr>
              <a:t>per a </a:t>
            </a:r>
            <a:r>
              <a:rPr lang="ca-ES" sz="1200" dirty="0" err="1" smtClean="0">
                <a:latin typeface="Arial"/>
                <a:cs typeface="Arial"/>
              </a:rPr>
              <a:t>ocupabilitat</a:t>
            </a:r>
            <a:endParaRPr lang="ca-ES" sz="1200" dirty="0" smtClean="0">
              <a:latin typeface="Arial"/>
              <a:cs typeface="Arial"/>
            </a:endParaRPr>
          </a:p>
          <a:p>
            <a:pPr>
              <a:spcBef>
                <a:spcPts val="192"/>
              </a:spcBef>
              <a:spcAft>
                <a:spcPts val="0"/>
              </a:spcAft>
            </a:pPr>
            <a:endParaRPr lang="es-ES" sz="1200" b="1" dirty="0" smtClean="0">
              <a:latin typeface="Arial"/>
              <a:cs typeface="Arial"/>
            </a:endParaRPr>
          </a:p>
          <a:p>
            <a:pPr>
              <a:spcBef>
                <a:spcPts val="336"/>
              </a:spcBef>
              <a:spcAft>
                <a:spcPts val="0"/>
              </a:spcAft>
            </a:pPr>
            <a:r>
              <a:rPr lang="ca-ES" sz="1200" b="1" dirty="0" smtClean="0">
                <a:latin typeface="Arial"/>
                <a:cs typeface="Arial"/>
              </a:rPr>
              <a:t>240,1 M€ </a:t>
            </a:r>
            <a:r>
              <a:rPr lang="ca-ES" sz="1200" dirty="0" smtClean="0">
                <a:latin typeface="Arial"/>
                <a:cs typeface="Arial"/>
              </a:rPr>
              <a:t>per a igualtat, qualitat i integració laboral</a:t>
            </a:r>
            <a:endParaRPr lang="ca-ES" sz="1200" dirty="0" smtClean="0"/>
          </a:p>
          <a:p>
            <a:pPr>
              <a:spcBef>
                <a:spcPts val="192"/>
              </a:spcBef>
              <a:spcAft>
                <a:spcPts val="0"/>
              </a:spcAft>
            </a:pPr>
            <a:endParaRPr lang="es-ES" sz="1100" b="1" dirty="0" smtClean="0">
              <a:latin typeface="Arial"/>
              <a:cs typeface="Arial"/>
            </a:endParaRPr>
          </a:p>
          <a:p>
            <a:pPr>
              <a:spcBef>
                <a:spcPts val="336"/>
              </a:spcBef>
              <a:spcAft>
                <a:spcPts val="0"/>
              </a:spcAft>
            </a:pPr>
            <a:r>
              <a:rPr lang="ca-ES" sz="1200" b="1" dirty="0" smtClean="0">
                <a:latin typeface="Arial"/>
                <a:cs typeface="Arial"/>
              </a:rPr>
              <a:t>1,4 M€ </a:t>
            </a:r>
            <a:r>
              <a:rPr lang="ca-ES" sz="1200" dirty="0" smtClean="0">
                <a:latin typeface="Arial"/>
                <a:cs typeface="Arial"/>
              </a:rPr>
              <a:t>per a formació professional agrària i pesquera</a:t>
            </a:r>
            <a:endParaRPr lang="ca-ES" sz="1200" dirty="0"/>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10466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109184" y="4403993"/>
          <a:ext cx="7830976" cy="2592288"/>
        </p:xfrm>
        <a:graphic>
          <a:graphicData uri="http://schemas.openxmlformats.org/drawingml/2006/table">
            <a:tbl>
              <a:tblPr firstRow="1" bandRow="1">
                <a:tableStyleId>{5C22544A-7EE6-4342-B048-85BDC9FD1C3A}</a:tableStyleId>
              </a:tblPr>
              <a:tblGrid>
                <a:gridCol w="100114"/>
                <a:gridCol w="7730862"/>
              </a:tblGrid>
              <a:tr h="760749">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ca-ES" sz="1100" b="0" kern="1200" noProof="0" dirty="0" smtClean="0">
                          <a:solidFill>
                            <a:schemeClr val="tx1"/>
                          </a:solidFill>
                          <a:latin typeface="+mn-lt"/>
                          <a:ea typeface="+mn-ea"/>
                          <a:cs typeface="+mn-cs"/>
                        </a:rPr>
                        <a:t>Impulsar la formació orientada als treballadors/ores ocupats/des</a:t>
                      </a:r>
                    </a:p>
                    <a:p>
                      <a:pPr algn="l" fontAlgn="ctr"/>
                      <a:endParaRPr lang="ca-ES" sz="1100" b="0" kern="1200" noProof="0" dirty="0" smtClean="0">
                        <a:solidFill>
                          <a:schemeClr val="tx1"/>
                        </a:solidFill>
                        <a:latin typeface="+mn-lt"/>
                        <a:ea typeface="+mn-ea"/>
                        <a:cs typeface="+mn-cs"/>
                      </a:endParaRPr>
                    </a:p>
                    <a:p>
                      <a:pPr algn="l" fontAlgn="ctr"/>
                      <a:r>
                        <a:rPr lang="ca-ES" sz="1100" b="0" kern="1200" noProof="0" dirty="0" smtClean="0">
                          <a:solidFill>
                            <a:schemeClr val="tx1"/>
                          </a:solidFill>
                          <a:latin typeface="+mn-lt"/>
                          <a:ea typeface="+mn-ea"/>
                          <a:cs typeface="+mn-cs"/>
                        </a:rPr>
                        <a:t>Millorar les polítiques d'orientació i el disseny d'itineraris professionals</a:t>
                      </a:r>
                    </a:p>
                  </a:txBody>
                  <a:tcPr marL="9525" marR="9525" marT="9525" marB="0" anchor="ctr">
                    <a:solidFill>
                      <a:schemeClr val="bg1"/>
                    </a:solidFill>
                  </a:tcPr>
                </a:tc>
              </a:tr>
              <a:tr h="385702">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r>
                        <a:rPr lang="ca-ES" sz="1100" b="0" kern="1200" noProof="0" dirty="0" smtClean="0">
                          <a:solidFill>
                            <a:schemeClr val="tx1"/>
                          </a:solidFill>
                          <a:latin typeface="+mn-lt"/>
                          <a:ea typeface="+mn-ea"/>
                          <a:cs typeface="+mn-cs"/>
                        </a:rPr>
                        <a:t>Subvencions a l’execució de plans de formació  destinats a treballadors/ores ocupats/des.</a:t>
                      </a:r>
                    </a:p>
                  </a:txBody>
                  <a:tcPr marL="9525" marR="9525" marT="9525" marB="0" anchor="ctr">
                    <a:solidFill>
                      <a:schemeClr val="bg1"/>
                    </a:solidFill>
                  </a:tcPr>
                </a:tc>
              </a:tr>
              <a:tr h="385702">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r>
                        <a:rPr lang="ca-ES" sz="1100" b="0" kern="1200" noProof="0" dirty="0" smtClean="0">
                          <a:solidFill>
                            <a:schemeClr val="tx1"/>
                          </a:solidFill>
                          <a:latin typeface="+mn-lt"/>
                          <a:ea typeface="+mn-ea"/>
                          <a:cs typeface="+mn-cs"/>
                        </a:rPr>
                        <a:t>Atenció individualitzada als demandants d’ocupació mitjançant els recursos propis i la col·laboració públic/privada. </a:t>
                      </a:r>
                    </a:p>
                  </a:txBody>
                  <a:tcPr marL="9525" marR="9525" marT="9525" marB="0" anchor="ctr">
                    <a:solidFill>
                      <a:schemeClr val="bg1"/>
                    </a:solidFill>
                  </a:tcPr>
                </a:tc>
              </a:tr>
              <a:tr h="288731">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r>
                        <a:rPr lang="pt-BR" sz="1100" b="0" kern="1200" noProof="0" dirty="0" smtClean="0">
                          <a:solidFill>
                            <a:schemeClr val="tx1"/>
                          </a:solidFill>
                          <a:latin typeface="+mn-lt"/>
                          <a:ea typeface="+mn-ea"/>
                          <a:cs typeface="+mn-cs"/>
                        </a:rPr>
                        <a:t>Assessorar, formar i sensibilitzar a les empreses en matèria d’igualtat, seguretat i salut laboral</a:t>
                      </a:r>
                    </a:p>
                  </a:txBody>
                  <a:tcPr marL="9525" marR="9525" marT="9525" marB="0" anchor="ctr">
                    <a:solidFill>
                      <a:schemeClr val="bg1"/>
                    </a:solidFill>
                  </a:tcPr>
                </a:tc>
              </a:tr>
              <a:tr h="385702">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r>
                        <a:rPr lang="pt-BR" sz="1100" b="0" kern="1200" noProof="0" dirty="0" smtClean="0">
                          <a:solidFill>
                            <a:schemeClr val="tx1"/>
                          </a:solidFill>
                          <a:latin typeface="+mn-lt"/>
                          <a:ea typeface="+mn-ea"/>
                          <a:cs typeface="+mn-cs"/>
                        </a:rPr>
                        <a:t>Definir </a:t>
                      </a:r>
                      <a:r>
                        <a:rPr lang="pt-BR" sz="1100" b="0" kern="1200" noProof="0" dirty="0" err="1" smtClean="0">
                          <a:solidFill>
                            <a:schemeClr val="tx1"/>
                          </a:solidFill>
                          <a:latin typeface="+mn-lt"/>
                          <a:ea typeface="+mn-ea"/>
                          <a:cs typeface="+mn-cs"/>
                        </a:rPr>
                        <a:t>un</a:t>
                      </a:r>
                      <a:r>
                        <a:rPr lang="pt-BR" sz="1100" b="0" kern="1200" noProof="0" dirty="0" smtClean="0">
                          <a:solidFill>
                            <a:schemeClr val="tx1"/>
                          </a:solidFill>
                          <a:latin typeface="+mn-lt"/>
                          <a:ea typeface="+mn-ea"/>
                          <a:cs typeface="+mn-cs"/>
                        </a:rPr>
                        <a:t> </a:t>
                      </a:r>
                      <a:r>
                        <a:rPr lang="pt-BR" sz="1100" b="0" kern="1200" noProof="0" dirty="0" err="1" smtClean="0">
                          <a:solidFill>
                            <a:schemeClr val="tx1"/>
                          </a:solidFill>
                          <a:latin typeface="+mn-lt"/>
                          <a:ea typeface="+mn-ea"/>
                          <a:cs typeface="+mn-cs"/>
                        </a:rPr>
                        <a:t>nou</a:t>
                      </a:r>
                      <a:r>
                        <a:rPr lang="pt-BR" sz="1100" b="0" kern="1200" noProof="0" dirty="0" smtClean="0">
                          <a:solidFill>
                            <a:schemeClr val="tx1"/>
                          </a:solidFill>
                          <a:latin typeface="+mn-lt"/>
                          <a:ea typeface="+mn-ea"/>
                          <a:cs typeface="+mn-cs"/>
                        </a:rPr>
                        <a:t> model de finançament i normativa reguladora de polítiques actives per a persones amb discapacitat.</a:t>
                      </a:r>
                    </a:p>
                  </a:txBody>
                  <a:tcPr marL="9525" marR="9525" marT="9525" marB="0" anchor="ctr">
                    <a:solidFill>
                      <a:schemeClr val="bg1"/>
                    </a:solidFill>
                  </a:tcPr>
                </a:tc>
              </a:tr>
              <a:tr h="385702">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r>
                        <a:rPr lang="ca-ES" sz="1100" b="0" kern="1200" noProof="0" dirty="0" smtClean="0">
                          <a:solidFill>
                            <a:schemeClr val="tx1"/>
                          </a:solidFill>
                          <a:latin typeface="+mn-lt"/>
                          <a:ea typeface="+mn-ea"/>
                          <a:cs typeface="+mn-cs"/>
                        </a:rPr>
                        <a:t>Polítiques actives per a la inserció, ajuts per a la contractació de les persones destinatàries de la Renda mínima d’inserció (RMI) i projectes </a:t>
                      </a:r>
                      <a:r>
                        <a:rPr lang="ca-ES" sz="1100" b="0" kern="1200" noProof="0" dirty="0" err="1" smtClean="0">
                          <a:solidFill>
                            <a:schemeClr val="tx1"/>
                          </a:solidFill>
                          <a:latin typeface="+mn-lt"/>
                          <a:ea typeface="+mn-ea"/>
                          <a:cs typeface="+mn-cs"/>
                        </a:rPr>
                        <a:t>d’autoocupació</a:t>
                      </a:r>
                      <a:r>
                        <a:rPr lang="ca-ES" sz="1100" b="0" kern="1200" noProof="0" dirty="0" smtClean="0">
                          <a:solidFill>
                            <a:schemeClr val="tx1"/>
                          </a:solidFill>
                          <a:latin typeface="+mn-lt"/>
                          <a:ea typeface="+mn-ea"/>
                          <a:cs typeface="+mn-cs"/>
                        </a:rPr>
                        <a:t>.</a:t>
                      </a:r>
                    </a:p>
                  </a:txBody>
                  <a:tcPr marL="9525" marR="9525" marT="9525" marB="0" anchor="ctr">
                    <a:solidFill>
                      <a:schemeClr val="bg1"/>
                    </a:solidFill>
                  </a:tcPr>
                </a:tc>
              </a:tr>
            </a:tbl>
          </a:graphicData>
        </a:graphic>
      </p:graphicFrame>
      <p:graphicFrame>
        <p:nvGraphicFramePr>
          <p:cNvPr id="12" name="Taula 11"/>
          <p:cNvGraphicFramePr>
            <a:graphicFrameLocks noGrp="1"/>
          </p:cNvGraphicFramePr>
          <p:nvPr/>
        </p:nvGraphicFramePr>
        <p:xfrm>
          <a:off x="2850232" y="2039817"/>
          <a:ext cx="5000660" cy="1945790"/>
        </p:xfrm>
        <a:graphic>
          <a:graphicData uri="http://schemas.openxmlformats.org/drawingml/2006/table">
            <a:tbl>
              <a:tblPr firstRow="1" bandRow="1">
                <a:tableStyleId>{5C22544A-7EE6-4342-B048-85BDC9FD1C3A}</a:tableStyleId>
              </a:tblPr>
              <a:tblGrid>
                <a:gridCol w="355771"/>
                <a:gridCol w="4436209"/>
                <a:gridCol w="208680"/>
              </a:tblGrid>
              <a:tr h="756328">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200" b="0" noProof="0" dirty="0" smtClean="0">
                          <a:solidFill>
                            <a:schemeClr val="tx1"/>
                          </a:solidFill>
                        </a:rPr>
                        <a:t>Impulsar </a:t>
                      </a:r>
                      <a:r>
                        <a:rPr lang="ca-ES" sz="1200" b="0" noProof="0" dirty="0" err="1" smtClean="0">
                          <a:solidFill>
                            <a:schemeClr val="tx1"/>
                          </a:solidFill>
                        </a:rPr>
                        <a:t>l'ocupabilitat</a:t>
                      </a:r>
                      <a:r>
                        <a:rPr lang="ca-ES" sz="1200" b="0" noProof="0" dirty="0" smtClean="0">
                          <a:solidFill>
                            <a:schemeClr val="tx1"/>
                          </a:solidFill>
                        </a:rPr>
                        <a:t> de les persones al llarg de la vida com a garantia de l'ocupació i de la competitivitat de les empreses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659984">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Impulsar un nou marc de relacions laborals orientat a les persones i a la productivitat</a:t>
                      </a:r>
                      <a:endParaRPr lang="ca-ES" sz="12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529478">
                <a:tc>
                  <a:txBody>
                    <a:bodyPr/>
                    <a:lstStyle/>
                    <a:p>
                      <a:pPr algn="ctr"/>
                      <a:r>
                        <a:rPr lang="ca-ES" sz="1200" b="1" noProof="0" smtClean="0">
                          <a:solidFill>
                            <a:schemeClr val="tx1"/>
                          </a:solidFill>
                        </a:rPr>
                        <a:t>-</a:t>
                      </a:r>
                      <a:endParaRPr lang="ca-ES" sz="1200" b="1" noProof="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Impulsar la igualtat d'oportunitats, la qualitat en el treball i la integració laboral d'aquelles persones amb especials dificultats</a:t>
                      </a:r>
                      <a:endParaRPr lang="ca-ES" sz="12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13" name="Taula 12"/>
          <p:cNvGraphicFramePr>
            <a:graphicFrameLocks noGrp="1"/>
          </p:cNvGraphicFramePr>
          <p:nvPr/>
        </p:nvGraphicFramePr>
        <p:xfrm>
          <a:off x="0" y="1188208"/>
          <a:ext cx="10693400" cy="428880"/>
        </p:xfrm>
        <a:graphic>
          <a:graphicData uri="http://schemas.openxmlformats.org/drawingml/2006/table">
            <a:tbl>
              <a:tblPr/>
              <a:tblGrid>
                <a:gridCol w="258112"/>
                <a:gridCol w="6512595"/>
                <a:gridCol w="3922693"/>
              </a:tblGrid>
              <a:tr h="428880">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Ocupació</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0" i="0" u="none" strike="noStrike" cap="none" normalizeH="0" baseline="0" noProof="0" dirty="0" smtClean="0">
                          <a:ln>
                            <a:noFill/>
                          </a:ln>
                          <a:solidFill>
                            <a:schemeClr val="bg1"/>
                          </a:solidFill>
                          <a:effectLst/>
                          <a:latin typeface="Arial" charset="0"/>
                          <a:cs typeface="Arial" charset="0"/>
                        </a:rPr>
                        <a:t>   </a:t>
                      </a:r>
                      <a:r>
                        <a:rPr kumimoji="0" lang="ca-ES" sz="1200" b="1" i="0" u="none" strike="noStrike" cap="none" normalizeH="0" baseline="0" noProof="0" dirty="0" smtClean="0">
                          <a:ln>
                            <a:noFill/>
                          </a:ln>
                          <a:solidFill>
                            <a:schemeClr val="bg1"/>
                          </a:solidFill>
                          <a:effectLst/>
                          <a:latin typeface="Arial" charset="0"/>
                          <a:cs typeface="Arial" charset="0"/>
                        </a:rPr>
                        <a:t>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17801" y="2016434"/>
          <a:ext cx="2577472" cy="4824534"/>
        </p:xfrm>
        <a:graphic>
          <a:graphicData uri="http://schemas.openxmlformats.org/drawingml/2006/table">
            <a:tbl>
              <a:tblPr firstRow="1" bandRow="1">
                <a:tableStyleId>{5C22544A-7EE6-4342-B048-85BDC9FD1C3A}</a:tableStyleId>
              </a:tblPr>
              <a:tblGrid>
                <a:gridCol w="554619"/>
                <a:gridCol w="2022853"/>
              </a:tblGrid>
              <a:tr h="613212">
                <a:tc>
                  <a:txBody>
                    <a:bodyPr/>
                    <a:lstStyle/>
                    <a:p>
                      <a:pPr algn="r" fontAlgn="ctr"/>
                      <a:r>
                        <a:rPr lang="ca-ES" sz="1100" b="0" kern="1200" noProof="0" dirty="0" smtClean="0">
                          <a:solidFill>
                            <a:schemeClr val="tx1"/>
                          </a:solidFill>
                          <a:latin typeface="+mn-lt"/>
                          <a:ea typeface="+mn-ea"/>
                          <a:cs typeface="+mn-cs"/>
                        </a:rPr>
                        <a:t>140.000 </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l" fontAlgn="ctr"/>
                      <a:r>
                        <a:rPr lang="ca-ES" sz="1100" b="0" kern="1200" noProof="0" dirty="0" smtClean="0">
                          <a:solidFill>
                            <a:schemeClr val="tx1"/>
                          </a:solidFill>
                          <a:latin typeface="+mn-lt"/>
                          <a:ea typeface="+mn-ea"/>
                          <a:cs typeface="+mn-cs"/>
                        </a:rPr>
                        <a:t>Persones que realitzen un procés d'orientació</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591304">
                <a:tc>
                  <a:txBody>
                    <a:bodyPr/>
                    <a:lstStyle/>
                    <a:p>
                      <a:pPr algn="r" fontAlgn="ctr"/>
                      <a:r>
                        <a:rPr lang="ca-ES" sz="1100" b="0" kern="1200" noProof="0" dirty="0" smtClean="0">
                          <a:solidFill>
                            <a:schemeClr val="tx1"/>
                          </a:solidFill>
                          <a:latin typeface="+mn-lt"/>
                          <a:ea typeface="+mn-ea"/>
                          <a:cs typeface="+mn-cs"/>
                        </a:rPr>
                        <a:t>16.000</a:t>
                      </a:r>
                    </a:p>
                  </a:txBody>
                  <a:tcPr marL="9525" marR="9525" marT="9525"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100" b="0" kern="1200" noProof="0" dirty="0" smtClean="0">
                          <a:solidFill>
                            <a:schemeClr val="tx1"/>
                          </a:solidFill>
                          <a:latin typeface="+mn-lt"/>
                          <a:ea typeface="+mn-ea"/>
                          <a:cs typeface="+mn-cs"/>
                        </a:rPr>
                        <a:t>Persones que realitzen un itinerari professional </a:t>
                      </a:r>
                    </a:p>
                  </a:txBody>
                  <a:tcPr marL="9525" marR="9525" marT="9525"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591304">
                <a:tc>
                  <a:txBody>
                    <a:bodyPr/>
                    <a:lstStyle/>
                    <a:p>
                      <a:pPr algn="r" fontAlgn="ctr"/>
                      <a:r>
                        <a:rPr lang="ca-ES" sz="1100" b="0" kern="1200" noProof="0" dirty="0" smtClean="0">
                          <a:solidFill>
                            <a:schemeClr val="tx1"/>
                          </a:solidFill>
                          <a:latin typeface="+mn-lt"/>
                          <a:ea typeface="+mn-ea"/>
                          <a:cs typeface="+mn-cs"/>
                        </a:rPr>
                        <a:t>70.000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100" b="0" kern="1200" noProof="0" dirty="0" smtClean="0">
                          <a:solidFill>
                            <a:schemeClr val="tx1"/>
                          </a:solidFill>
                          <a:latin typeface="+mn-lt"/>
                          <a:ea typeface="+mn-ea"/>
                          <a:cs typeface="+mn-cs"/>
                        </a:rPr>
                        <a:t>Aturats/des que participen en accions de formació d'oferta</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605493">
                <a:tc>
                  <a:txBody>
                    <a:bodyPr/>
                    <a:lstStyle/>
                    <a:p>
                      <a:pPr algn="r" fontAlgn="ctr"/>
                      <a:r>
                        <a:rPr lang="ca-ES" sz="1100" b="0" kern="1200" noProof="0" dirty="0" smtClean="0">
                          <a:solidFill>
                            <a:schemeClr val="tx1"/>
                          </a:solidFill>
                          <a:latin typeface="+mn-lt"/>
                          <a:ea typeface="+mn-ea"/>
                          <a:cs typeface="+mn-cs"/>
                        </a:rPr>
                        <a:t>60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100" b="0" kern="1200" noProof="0" dirty="0" smtClean="0">
                          <a:solidFill>
                            <a:schemeClr val="tx1"/>
                          </a:solidFill>
                          <a:latin typeface="+mn-lt"/>
                          <a:ea typeface="+mn-ea"/>
                          <a:cs typeface="+mn-cs"/>
                        </a:rPr>
                        <a:t>Percentatge d'alumnes de la convocatòria de Forma i Contracta que s'insereixen</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613212">
                <a:tc>
                  <a:txBody>
                    <a:bodyPr/>
                    <a:lstStyle/>
                    <a:p>
                      <a:pPr algn="r" fontAlgn="ctr"/>
                      <a:r>
                        <a:rPr lang="ca-ES" sz="1100" b="0" kern="1200" noProof="0" dirty="0" smtClean="0">
                          <a:solidFill>
                            <a:schemeClr val="tx1"/>
                          </a:solidFill>
                          <a:latin typeface="+mn-lt"/>
                          <a:ea typeface="+mn-ea"/>
                          <a:cs typeface="+mn-cs"/>
                        </a:rPr>
                        <a:t>900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es-ES" sz="1100" b="0" kern="1200" noProof="0" dirty="0" err="1" smtClean="0">
                          <a:solidFill>
                            <a:schemeClr val="tx1"/>
                          </a:solidFill>
                          <a:latin typeface="+mn-lt"/>
                          <a:ea typeface="+mn-ea"/>
                          <a:cs typeface="+mn-cs"/>
                        </a:rPr>
                        <a:t>Treballadors</a:t>
                      </a:r>
                      <a:r>
                        <a:rPr lang="es-ES" sz="1100" b="0" kern="1200" noProof="0" dirty="0" smtClean="0">
                          <a:solidFill>
                            <a:schemeClr val="tx1"/>
                          </a:solidFill>
                          <a:latin typeface="+mn-lt"/>
                          <a:ea typeface="+mn-ea"/>
                          <a:cs typeface="+mn-cs"/>
                        </a:rPr>
                        <a:t>/es en procés d’inserció a les empreses d’inserció a Catalunya</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91304">
                <a:tc>
                  <a:txBody>
                    <a:bodyPr/>
                    <a:lstStyle/>
                    <a:p>
                      <a:pPr algn="r" fontAlgn="ctr"/>
                      <a:r>
                        <a:rPr lang="ca-ES" sz="1100" b="0" kern="1200" noProof="0" dirty="0" smtClean="0">
                          <a:solidFill>
                            <a:schemeClr val="tx1"/>
                          </a:solidFill>
                          <a:latin typeface="+mn-lt"/>
                          <a:ea typeface="+mn-ea"/>
                          <a:cs typeface="+mn-cs"/>
                        </a:rPr>
                        <a:t>50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fr-FR" sz="1100" b="0" kern="1200" noProof="0" dirty="0" err="1" smtClean="0">
                          <a:solidFill>
                            <a:schemeClr val="tx1"/>
                          </a:solidFill>
                          <a:latin typeface="+mn-lt"/>
                          <a:ea typeface="+mn-ea"/>
                          <a:cs typeface="+mn-cs"/>
                        </a:rPr>
                        <a:t>Empreses</a:t>
                      </a:r>
                      <a:r>
                        <a:rPr lang="fr-FR" sz="1100" b="0" kern="1200" noProof="0" dirty="0" smtClean="0">
                          <a:solidFill>
                            <a:schemeClr val="tx1"/>
                          </a:solidFill>
                          <a:latin typeface="+mn-lt"/>
                          <a:ea typeface="+mn-ea"/>
                          <a:cs typeface="+mn-cs"/>
                        </a:rPr>
                        <a:t> que implementen plans d'igualtat i mesures de conciliació</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613212">
                <a:tc>
                  <a:txBody>
                    <a:bodyPr/>
                    <a:lstStyle/>
                    <a:p>
                      <a:pPr algn="r" fontAlgn="ctr"/>
                      <a:r>
                        <a:rPr lang="ca-ES" sz="1100" b="0" kern="1200" noProof="0" dirty="0" smtClean="0">
                          <a:solidFill>
                            <a:schemeClr val="tx1"/>
                          </a:solidFill>
                          <a:latin typeface="+mn-lt"/>
                          <a:ea typeface="+mn-ea"/>
                          <a:cs typeface="+mn-cs"/>
                        </a:rPr>
                        <a:t>5.000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fr-FR" sz="1100" b="0" kern="1200" noProof="0" dirty="0" err="1" smtClean="0">
                          <a:solidFill>
                            <a:schemeClr val="tx1"/>
                          </a:solidFill>
                          <a:latin typeface="+mn-lt"/>
                          <a:ea typeface="+mn-ea"/>
                          <a:cs typeface="+mn-cs"/>
                        </a:rPr>
                        <a:t>Actuacions</a:t>
                      </a:r>
                      <a:r>
                        <a:rPr lang="fr-FR" sz="1100" b="0" kern="1200" noProof="0" dirty="0" smtClean="0">
                          <a:solidFill>
                            <a:schemeClr val="tx1"/>
                          </a:solidFill>
                          <a:latin typeface="+mn-lt"/>
                          <a:ea typeface="+mn-ea"/>
                          <a:cs typeface="+mn-cs"/>
                        </a:rPr>
                        <a:t> d'inserció laboral adreçades a les persones destinatàries de l'RMI</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605493">
                <a:tc>
                  <a:txBody>
                    <a:bodyPr/>
                    <a:lstStyle/>
                    <a:p>
                      <a:pPr algn="r" fontAlgn="ctr"/>
                      <a:r>
                        <a:rPr lang="ca-ES" sz="1100" b="0" kern="1200" noProof="0" dirty="0" smtClean="0">
                          <a:solidFill>
                            <a:schemeClr val="tx1"/>
                          </a:solidFill>
                          <a:latin typeface="+mn-lt"/>
                          <a:ea typeface="+mn-ea"/>
                          <a:cs typeface="+mn-cs"/>
                        </a:rPr>
                        <a:t>12.350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100" b="0" kern="1200" noProof="0" dirty="0" smtClean="0">
                          <a:solidFill>
                            <a:schemeClr val="tx1"/>
                          </a:solidFill>
                          <a:latin typeface="+mn-lt"/>
                          <a:ea typeface="+mn-ea"/>
                          <a:cs typeface="+mn-cs"/>
                        </a:rPr>
                        <a:t>Treballadors/es amb discapacitat contractats a Centres Especials de Treball</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ctr" anchorCtr="0" compatLnSpc="1">
            <a:prstTxWarp prst="textNoShape">
              <a:avLst/>
            </a:prstTxWarp>
          </a:bodyPr>
          <a:lstStyle/>
          <a:p>
            <a:pPr>
              <a:spcAft>
                <a:spcPts val="2400"/>
              </a:spcAft>
            </a:pPr>
            <a:r>
              <a:rPr lang="es-ES" sz="2000" b="1" dirty="0" smtClean="0"/>
              <a:t>456,7 M€</a:t>
            </a:r>
            <a:endParaRPr lang="ca-ES" sz="2000" b="1" dirty="0" smtClean="0"/>
          </a:p>
          <a:p>
            <a:r>
              <a:rPr lang="ca-ES" sz="1400" b="1" dirty="0" smtClean="0"/>
              <a:t>183,5 M€</a:t>
            </a:r>
            <a:endParaRPr lang="ca-ES" sz="1400" dirty="0" smtClean="0"/>
          </a:p>
          <a:p>
            <a:pPr>
              <a:spcAft>
                <a:spcPts val="1200"/>
              </a:spcAft>
            </a:pPr>
            <a:r>
              <a:rPr lang="ca-ES" sz="1400" dirty="0" smtClean="0"/>
              <a:t>per a actuacions ambientals</a:t>
            </a:r>
            <a:endParaRPr lang="es-ES" sz="1400" dirty="0" smtClean="0"/>
          </a:p>
          <a:p>
            <a:r>
              <a:rPr lang="ca-ES" sz="1400" b="1" dirty="0" smtClean="0"/>
              <a:t>273,2 M€</a:t>
            </a:r>
            <a:endParaRPr lang="ca-ES" sz="1400" dirty="0" smtClean="0"/>
          </a:p>
          <a:p>
            <a:r>
              <a:rPr lang="ca-ES" sz="1400" dirty="0" smtClean="0"/>
              <a:t>per a cicle de l’aigua</a:t>
            </a:r>
            <a:endParaRPr lang="ca-ES" sz="1400" dirty="0"/>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122832" y="4594702"/>
          <a:ext cx="7902610" cy="2365575"/>
        </p:xfrm>
        <a:graphic>
          <a:graphicData uri="http://schemas.openxmlformats.org/drawingml/2006/table">
            <a:tbl>
              <a:tblPr firstRow="1" bandRow="1">
                <a:tableStyleId>{5C22544A-7EE6-4342-B048-85BDC9FD1C3A}</a:tableStyleId>
              </a:tblPr>
              <a:tblGrid>
                <a:gridCol w="200217"/>
                <a:gridCol w="7702393"/>
              </a:tblGrid>
              <a:tr h="2365575">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r>
                        <a:rPr lang="ca-ES" sz="1050" b="0" i="0" u="none" strike="noStrike" noProof="0" dirty="0" smtClean="0">
                          <a:solidFill>
                            <a:srgbClr val="000000"/>
                          </a:solidFill>
                          <a:latin typeface="+mn-lt"/>
                        </a:rPr>
                        <a:t>Transferències a corporacions locals per finançar inversions en infraestructures de tractament de residus (35,52)</a:t>
                      </a:r>
                    </a:p>
                    <a:p>
                      <a:pPr algn="just" fontAlgn="ctr"/>
                      <a:endParaRPr lang="ca-ES" sz="800" b="0" i="0" u="none" strike="noStrike" noProof="0" dirty="0" smtClean="0">
                        <a:solidFill>
                          <a:srgbClr val="000000"/>
                        </a:solidFill>
                        <a:latin typeface="+mn-lt"/>
                      </a:endParaRPr>
                    </a:p>
                    <a:p>
                      <a:pPr algn="just" fontAlgn="ctr"/>
                      <a:r>
                        <a:rPr lang="fr-FR" sz="1050" b="0" i="0" u="none" strike="noStrike" noProof="0" dirty="0" smtClean="0">
                          <a:solidFill>
                            <a:srgbClr val="000000"/>
                          </a:solidFill>
                          <a:latin typeface="+mn-lt"/>
                        </a:rPr>
                        <a:t>Inversions</a:t>
                      </a:r>
                      <a:r>
                        <a:rPr lang="fr-FR" sz="1050" b="0" i="0" u="none" strike="noStrike" baseline="0" noProof="0" dirty="0" smtClean="0">
                          <a:solidFill>
                            <a:srgbClr val="000000"/>
                          </a:solidFill>
                          <a:latin typeface="+mn-lt"/>
                        </a:rPr>
                        <a:t> </a:t>
                      </a:r>
                      <a:r>
                        <a:rPr lang="fr-FR" sz="1050" b="0" i="0" u="none" strike="noStrike" noProof="0" dirty="0" smtClean="0">
                          <a:solidFill>
                            <a:srgbClr val="000000"/>
                          </a:solidFill>
                          <a:latin typeface="+mn-lt"/>
                        </a:rPr>
                        <a:t>de l‘</a:t>
                      </a:r>
                      <a:r>
                        <a:rPr lang="fr-FR" sz="1050" b="0" i="0" u="none" strike="noStrike" noProof="0" dirty="0" err="1" smtClean="0">
                          <a:solidFill>
                            <a:srgbClr val="000000"/>
                          </a:solidFill>
                          <a:latin typeface="+mn-lt"/>
                        </a:rPr>
                        <a:t>Agència</a:t>
                      </a:r>
                      <a:r>
                        <a:rPr lang="fr-FR" sz="1050" b="0" i="0" u="none" strike="noStrike" noProof="0" dirty="0" smtClean="0">
                          <a:solidFill>
                            <a:srgbClr val="000000"/>
                          </a:solidFill>
                          <a:latin typeface="+mn-lt"/>
                        </a:rPr>
                        <a:t> </a:t>
                      </a:r>
                      <a:r>
                        <a:rPr lang="fr-FR" sz="1050" b="0" i="0" u="none" strike="noStrike" noProof="0" dirty="0" err="1" smtClean="0">
                          <a:solidFill>
                            <a:srgbClr val="000000"/>
                          </a:solidFill>
                          <a:latin typeface="+mn-lt"/>
                        </a:rPr>
                        <a:t>Catalana</a:t>
                      </a:r>
                      <a:r>
                        <a:rPr lang="fr-FR" sz="1050" b="0" i="0" u="none" strike="noStrike" noProof="0" dirty="0" smtClean="0">
                          <a:solidFill>
                            <a:srgbClr val="000000"/>
                          </a:solidFill>
                          <a:latin typeface="+mn-lt"/>
                        </a:rPr>
                        <a:t> de</a:t>
                      </a:r>
                      <a:r>
                        <a:rPr lang="fr-FR" sz="1050" b="0" i="0" u="none" strike="noStrike" baseline="0" noProof="0" dirty="0" smtClean="0">
                          <a:solidFill>
                            <a:srgbClr val="000000"/>
                          </a:solidFill>
                          <a:latin typeface="+mn-lt"/>
                        </a:rPr>
                        <a:t> l’Aigua (</a:t>
                      </a:r>
                      <a:r>
                        <a:rPr lang="fr-FR" sz="1050" b="0" i="0" u="none" strike="noStrike" noProof="0" dirty="0" smtClean="0">
                          <a:solidFill>
                            <a:srgbClr val="000000"/>
                          </a:solidFill>
                          <a:latin typeface="+mn-lt"/>
                        </a:rPr>
                        <a:t>ACA) en </a:t>
                      </a:r>
                      <a:r>
                        <a:rPr lang="fr-FR" sz="1050" b="0" i="0" u="none" strike="noStrike" noProof="0" dirty="0" err="1" smtClean="0">
                          <a:solidFill>
                            <a:srgbClr val="000000"/>
                          </a:solidFill>
                          <a:latin typeface="+mn-lt"/>
                        </a:rPr>
                        <a:t>infraestructures</a:t>
                      </a:r>
                      <a:r>
                        <a:rPr lang="fr-FR" sz="1050" b="0" i="0" u="none" strike="noStrike" noProof="0" dirty="0" smtClean="0">
                          <a:solidFill>
                            <a:srgbClr val="000000"/>
                          </a:solidFill>
                          <a:latin typeface="+mn-lt"/>
                        </a:rPr>
                        <a:t> de </a:t>
                      </a:r>
                      <a:r>
                        <a:rPr lang="fr-FR" sz="1050" b="0" i="0" u="none" strike="noStrike" noProof="0" dirty="0" err="1" smtClean="0">
                          <a:solidFill>
                            <a:srgbClr val="000000"/>
                          </a:solidFill>
                          <a:latin typeface="+mn-lt"/>
                        </a:rPr>
                        <a:t>sanejament</a:t>
                      </a:r>
                      <a:r>
                        <a:rPr lang="fr-FR" sz="1050" b="0" i="0" u="none" strike="noStrike" noProof="0" dirty="0" smtClean="0">
                          <a:solidFill>
                            <a:srgbClr val="000000"/>
                          </a:solidFill>
                          <a:latin typeface="+mn-lt"/>
                        </a:rPr>
                        <a:t> d'aigua </a:t>
                      </a:r>
                    </a:p>
                    <a:p>
                      <a:pPr algn="just" fontAlgn="ctr"/>
                      <a:endParaRPr lang="fr-FR" sz="800" b="0" i="0" u="none" strike="noStrike" noProof="0" dirty="0" smtClean="0">
                        <a:solidFill>
                          <a:srgbClr val="000000"/>
                        </a:solidFill>
                        <a:latin typeface="+mn-lt"/>
                      </a:endParaRPr>
                    </a:p>
                    <a:p>
                      <a:pPr algn="just" fontAlgn="ctr"/>
                      <a:r>
                        <a:rPr lang="ca-ES" sz="1050" b="0" i="0" u="none" strike="noStrike" noProof="0" dirty="0" smtClean="0">
                          <a:solidFill>
                            <a:srgbClr val="000000"/>
                          </a:solidFill>
                          <a:latin typeface="+mn-lt"/>
                        </a:rPr>
                        <a:t>Aplicació de </a:t>
                      </a:r>
                      <a:r>
                        <a:rPr lang="ca-ES" sz="1050" b="0" i="0" u="none" strike="noStrike" noProof="0" dirty="0" err="1" smtClean="0">
                          <a:solidFill>
                            <a:srgbClr val="000000"/>
                          </a:solidFill>
                          <a:latin typeface="+mn-lt"/>
                        </a:rPr>
                        <a:t>l'Estrategia</a:t>
                      </a:r>
                      <a:r>
                        <a:rPr lang="ca-ES" sz="1050" b="0" i="0" u="none" strike="noStrike" noProof="0" dirty="0" smtClean="0">
                          <a:solidFill>
                            <a:srgbClr val="000000"/>
                          </a:solidFill>
                          <a:latin typeface="+mn-lt"/>
                        </a:rPr>
                        <a:t> Catalana d'adaptació al canvi climàtic i del Pla d'Energia i Canvi Climàtic 2020</a:t>
                      </a:r>
                    </a:p>
                    <a:p>
                      <a:pPr algn="just" fontAlgn="ctr"/>
                      <a:endParaRPr lang="ca-ES" sz="800" b="0" i="0" u="none" strike="noStrike" noProof="0" dirty="0" smtClean="0">
                        <a:solidFill>
                          <a:srgbClr val="000000"/>
                        </a:solidFill>
                        <a:latin typeface="+mn-lt"/>
                      </a:endParaRPr>
                    </a:p>
                    <a:p>
                      <a:pPr algn="just" fontAlgn="ctr"/>
                      <a:r>
                        <a:rPr lang="es-ES" sz="1050" b="0" i="0" u="none" strike="noStrike" noProof="0" dirty="0" smtClean="0">
                          <a:solidFill>
                            <a:srgbClr val="000000"/>
                          </a:solidFill>
                          <a:latin typeface="+mn-lt"/>
                        </a:rPr>
                        <a:t>Impulsar el Pla de </a:t>
                      </a:r>
                      <a:r>
                        <a:rPr lang="es-ES" sz="1050" b="0" i="0" u="none" strike="noStrike" noProof="0" dirty="0" err="1" smtClean="0">
                          <a:solidFill>
                            <a:srgbClr val="000000"/>
                          </a:solidFill>
                          <a:latin typeface="+mn-lt"/>
                        </a:rPr>
                        <a:t>Suport</a:t>
                      </a:r>
                      <a:r>
                        <a:rPr lang="es-ES" sz="1050" b="0" i="0" u="none" strike="noStrike" noProof="0" dirty="0" smtClean="0">
                          <a:solidFill>
                            <a:srgbClr val="000000"/>
                          </a:solidFill>
                          <a:latin typeface="+mn-lt"/>
                        </a:rPr>
                        <a:t> al Tercer Sector Ambiental 2011-2014</a:t>
                      </a:r>
                    </a:p>
                    <a:p>
                      <a:pPr algn="just" fontAlgn="ctr"/>
                      <a:endParaRPr lang="es-ES" sz="800" b="0" i="0" u="none" strike="noStrike" noProof="0" dirty="0" smtClean="0">
                        <a:solidFill>
                          <a:srgbClr val="000000"/>
                        </a:solidFill>
                        <a:latin typeface="+mn-lt"/>
                      </a:endParaRPr>
                    </a:p>
                    <a:p>
                      <a:pPr algn="just" fontAlgn="ctr"/>
                      <a:r>
                        <a:rPr lang="ca-ES" sz="1050" b="0" i="0" u="none" strike="noStrike" noProof="0" dirty="0" smtClean="0">
                          <a:solidFill>
                            <a:srgbClr val="000000"/>
                          </a:solidFill>
                          <a:latin typeface="+mn-lt"/>
                        </a:rPr>
                        <a:t>Desenvolupament del Pla d'Economia Verda mitjançant acords d'impuls a l'Economia Verda</a:t>
                      </a:r>
                    </a:p>
                    <a:p>
                      <a:pPr algn="just" fontAlgn="ctr"/>
                      <a:endParaRPr lang="ca-ES" sz="800" b="0" i="0" u="none" strike="noStrike" noProof="0" dirty="0" smtClean="0">
                        <a:solidFill>
                          <a:srgbClr val="000000"/>
                        </a:solidFill>
                        <a:latin typeface="+mn-lt"/>
                      </a:endParaRPr>
                    </a:p>
                    <a:p>
                      <a:pPr algn="just" fontAlgn="ctr"/>
                      <a:r>
                        <a:rPr lang="ca-ES" sz="1050" b="0" i="0" u="none" strike="noStrike" noProof="0" dirty="0" smtClean="0">
                          <a:solidFill>
                            <a:srgbClr val="000000"/>
                          </a:solidFill>
                          <a:latin typeface="+mn-lt"/>
                        </a:rPr>
                        <a:t>Foment d'activitats per la prevenció d'incendis forestals i per garantir una gestió forestal sostenible, suport a les ADF</a:t>
                      </a:r>
                    </a:p>
                    <a:p>
                      <a:pPr algn="just" fontAlgn="ctr"/>
                      <a:endParaRPr lang="ca-ES" sz="800" b="0" i="0" u="none" strike="noStrike" noProof="0" dirty="0" smtClean="0">
                        <a:solidFill>
                          <a:srgbClr val="000000"/>
                        </a:solidFill>
                        <a:latin typeface="+mn-lt"/>
                      </a:endParaRPr>
                    </a:p>
                    <a:p>
                      <a:pPr algn="just" fontAlgn="ctr"/>
                      <a:r>
                        <a:rPr lang="ca-ES" sz="1050" b="0" i="0" u="none" strike="noStrike" noProof="0" dirty="0" smtClean="0">
                          <a:solidFill>
                            <a:srgbClr val="000000"/>
                          </a:solidFill>
                          <a:latin typeface="+mn-lt"/>
                        </a:rPr>
                        <a:t>Desenvolupament de plans de recuperació i conservació d'espècies amenaçades </a:t>
                      </a:r>
                    </a:p>
                    <a:p>
                      <a:pPr algn="just" fontAlgn="ctr"/>
                      <a:endParaRPr lang="ca-ES" sz="800" b="0" i="0" u="none" strike="noStrike" noProof="0" dirty="0" smtClean="0">
                        <a:solidFill>
                          <a:srgbClr val="000000"/>
                        </a:solidFill>
                        <a:latin typeface="+mn-lt"/>
                      </a:endParaRPr>
                    </a:p>
                    <a:p>
                      <a:pPr algn="just" fontAlgn="ctr"/>
                      <a:r>
                        <a:rPr lang="es-ES" sz="1050" b="0" i="0" u="none" strike="noStrike" noProof="0" dirty="0" err="1" smtClean="0">
                          <a:solidFill>
                            <a:srgbClr val="000000"/>
                          </a:solidFill>
                          <a:latin typeface="+mn-lt"/>
                        </a:rPr>
                        <a:t>Suport</a:t>
                      </a:r>
                      <a:r>
                        <a:rPr lang="es-ES" sz="1050" b="0" i="0" u="none" strike="noStrike" noProof="0" dirty="0" smtClean="0">
                          <a:solidFill>
                            <a:srgbClr val="000000"/>
                          </a:solidFill>
                          <a:latin typeface="+mn-lt"/>
                        </a:rPr>
                        <a:t> a la </a:t>
                      </a:r>
                      <a:r>
                        <a:rPr lang="es-ES" sz="1050" b="0" i="0" u="none" strike="noStrike" noProof="0" dirty="0" err="1" smtClean="0">
                          <a:solidFill>
                            <a:srgbClr val="000000"/>
                          </a:solidFill>
                          <a:latin typeface="+mn-lt"/>
                        </a:rPr>
                        <a:t>conservació</a:t>
                      </a:r>
                      <a:r>
                        <a:rPr lang="es-ES" sz="1050" b="0" i="0" u="none" strike="noStrike" noProof="0" dirty="0" smtClean="0">
                          <a:solidFill>
                            <a:srgbClr val="000000"/>
                          </a:solidFill>
                          <a:latin typeface="+mn-lt"/>
                        </a:rPr>
                        <a:t> i </a:t>
                      </a:r>
                      <a:r>
                        <a:rPr lang="es-ES" sz="1050" b="0" i="0" u="none" strike="noStrike" noProof="0" dirty="0" err="1" smtClean="0">
                          <a:solidFill>
                            <a:srgbClr val="000000"/>
                          </a:solidFill>
                          <a:latin typeface="+mn-lt"/>
                        </a:rPr>
                        <a:t>gestió</a:t>
                      </a:r>
                      <a:r>
                        <a:rPr lang="es-ES" sz="1050" b="0" i="0" u="none" strike="noStrike" noProof="0" dirty="0" smtClean="0">
                          <a:solidFill>
                            <a:srgbClr val="000000"/>
                          </a:solidFill>
                          <a:latin typeface="+mn-lt"/>
                        </a:rPr>
                        <a:t> </a:t>
                      </a:r>
                      <a:r>
                        <a:rPr lang="es-ES" sz="1050" b="0" i="0" u="none" strike="noStrike" noProof="0" dirty="0" err="1" smtClean="0">
                          <a:solidFill>
                            <a:srgbClr val="000000"/>
                          </a:solidFill>
                          <a:latin typeface="+mn-lt"/>
                        </a:rPr>
                        <a:t>dels</a:t>
                      </a:r>
                      <a:r>
                        <a:rPr lang="es-ES" sz="1050" b="0" i="0" u="none" strike="noStrike" noProof="0" dirty="0" smtClean="0">
                          <a:solidFill>
                            <a:srgbClr val="000000"/>
                          </a:solidFill>
                          <a:latin typeface="+mn-lt"/>
                        </a:rPr>
                        <a:t> </a:t>
                      </a:r>
                      <a:r>
                        <a:rPr lang="es-ES" sz="1050" b="0" i="0" u="none" strike="noStrike" noProof="0" dirty="0" err="1" smtClean="0">
                          <a:solidFill>
                            <a:srgbClr val="000000"/>
                          </a:solidFill>
                          <a:latin typeface="+mn-lt"/>
                        </a:rPr>
                        <a:t>parcs</a:t>
                      </a:r>
                      <a:r>
                        <a:rPr lang="es-ES" sz="1050" b="0" i="0" u="none" strike="noStrike" noProof="0" dirty="0" smtClean="0">
                          <a:solidFill>
                            <a:srgbClr val="000000"/>
                          </a:solidFill>
                          <a:latin typeface="+mn-lt"/>
                        </a:rPr>
                        <a:t> </a:t>
                      </a:r>
                      <a:r>
                        <a:rPr lang="es-ES" sz="1050" b="0" i="0" u="none" strike="noStrike" noProof="0" dirty="0" err="1" smtClean="0">
                          <a:solidFill>
                            <a:srgbClr val="000000"/>
                          </a:solidFill>
                          <a:latin typeface="+mn-lt"/>
                        </a:rPr>
                        <a:t>naturals</a:t>
                      </a:r>
                      <a:r>
                        <a:rPr lang="es-ES" sz="1050" b="0" i="0" u="none" strike="noStrike" noProof="0" dirty="0" smtClean="0">
                          <a:solidFill>
                            <a:srgbClr val="000000"/>
                          </a:solidFill>
                          <a:latin typeface="+mn-lt"/>
                        </a:rPr>
                        <a:t> </a:t>
                      </a:r>
                      <a:endParaRPr lang="ca-ES" sz="1050" b="0" i="0" u="none" strike="noStrike" noProof="0" dirty="0">
                        <a:solidFill>
                          <a:srgbClr val="000000"/>
                        </a:solidFill>
                        <a:latin typeface="+mn-lt"/>
                      </a:endParaRPr>
                    </a:p>
                  </a:txBody>
                  <a:tcPr marL="0" marR="36000" marT="0" marB="0" anchor="ctr">
                    <a:solidFill>
                      <a:schemeClr val="bg1"/>
                    </a:solidFill>
                  </a:tcPr>
                </a:tc>
              </a:tr>
            </a:tbl>
          </a:graphicData>
        </a:graphic>
      </p:graphicFrame>
      <p:graphicFrame>
        <p:nvGraphicFramePr>
          <p:cNvPr id="12" name="Taula 11"/>
          <p:cNvGraphicFramePr>
            <a:graphicFrameLocks noGrp="1"/>
          </p:cNvGraphicFramePr>
          <p:nvPr/>
        </p:nvGraphicFramePr>
        <p:xfrm>
          <a:off x="2790790" y="2101035"/>
          <a:ext cx="5075307" cy="2154267"/>
        </p:xfrm>
        <a:graphic>
          <a:graphicData uri="http://schemas.openxmlformats.org/drawingml/2006/table">
            <a:tbl>
              <a:tblPr firstRow="1" bandRow="1">
                <a:tableStyleId>{5C22544A-7EE6-4342-B048-85BDC9FD1C3A}</a:tableStyleId>
              </a:tblPr>
              <a:tblGrid>
                <a:gridCol w="361082"/>
                <a:gridCol w="4502430"/>
                <a:gridCol w="211795"/>
              </a:tblGrid>
              <a:tr h="523505">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0" noProof="0" dirty="0" smtClean="0">
                          <a:solidFill>
                            <a:schemeClr val="tx1"/>
                          </a:solidFill>
                        </a:rPr>
                        <a:t>Impulsar </a:t>
                      </a:r>
                      <a:r>
                        <a:rPr lang="es-ES" sz="1000" b="0" noProof="0" dirty="0" err="1" smtClean="0">
                          <a:solidFill>
                            <a:schemeClr val="tx1"/>
                          </a:solidFill>
                        </a:rPr>
                        <a:t>polítiques</a:t>
                      </a:r>
                      <a:r>
                        <a:rPr lang="es-ES" sz="1000" b="0" noProof="0" dirty="0" smtClean="0">
                          <a:solidFill>
                            <a:schemeClr val="tx1"/>
                          </a:solidFill>
                        </a:rPr>
                        <a:t> de </a:t>
                      </a:r>
                      <a:r>
                        <a:rPr lang="es-ES" sz="1000" b="0" noProof="0" dirty="0" err="1" smtClean="0">
                          <a:solidFill>
                            <a:schemeClr val="tx1"/>
                          </a:solidFill>
                        </a:rPr>
                        <a:t>lluita</a:t>
                      </a:r>
                      <a:r>
                        <a:rPr lang="es-ES" sz="1000" b="0" noProof="0" dirty="0" smtClean="0">
                          <a:solidFill>
                            <a:schemeClr val="tx1"/>
                          </a:solidFill>
                        </a:rPr>
                        <a:t> contra el </a:t>
                      </a:r>
                      <a:r>
                        <a:rPr lang="es-ES" sz="1000" b="0" noProof="0" dirty="0" err="1" smtClean="0">
                          <a:solidFill>
                            <a:schemeClr val="tx1"/>
                          </a:solidFill>
                        </a:rPr>
                        <a:t>canvi</a:t>
                      </a:r>
                      <a:r>
                        <a:rPr lang="es-ES" sz="1000" b="0" noProof="0" dirty="0" smtClean="0">
                          <a:solidFill>
                            <a:schemeClr val="tx1"/>
                          </a:solidFill>
                        </a:rPr>
                        <a:t> </a:t>
                      </a:r>
                      <a:r>
                        <a:rPr lang="es-ES" sz="1000" b="0" noProof="0" dirty="0" err="1" smtClean="0">
                          <a:solidFill>
                            <a:schemeClr val="tx1"/>
                          </a:solidFill>
                        </a:rPr>
                        <a:t>climàtic</a:t>
                      </a:r>
                      <a:r>
                        <a:rPr lang="es-ES" sz="1000" b="0" noProof="0" dirty="0" smtClean="0">
                          <a:solidFill>
                            <a:schemeClr val="tx1"/>
                          </a:solidFill>
                        </a:rPr>
                        <a:t> i </a:t>
                      </a:r>
                      <a:r>
                        <a:rPr lang="es-ES" sz="1000" b="0" noProof="0" dirty="0" err="1" smtClean="0">
                          <a:solidFill>
                            <a:schemeClr val="tx1"/>
                          </a:solidFill>
                        </a:rPr>
                        <a:t>promoure</a:t>
                      </a:r>
                      <a:r>
                        <a:rPr lang="es-ES" sz="1000" b="0" noProof="0" dirty="0" smtClean="0">
                          <a:solidFill>
                            <a:schemeClr val="tx1"/>
                          </a:solidFill>
                        </a:rPr>
                        <a:t> la </a:t>
                      </a:r>
                      <a:r>
                        <a:rPr lang="es-ES" sz="1000" b="0" noProof="0" dirty="0" err="1" smtClean="0">
                          <a:solidFill>
                            <a:schemeClr val="tx1"/>
                          </a:solidFill>
                        </a:rPr>
                        <a:t>qualitat</a:t>
                      </a:r>
                      <a:r>
                        <a:rPr lang="es-ES" sz="1000" b="0" noProof="0" dirty="0" smtClean="0">
                          <a:solidFill>
                            <a:schemeClr val="tx1"/>
                          </a:solidFill>
                        </a:rPr>
                        <a:t> ambiental </a:t>
                      </a:r>
                      <a:r>
                        <a:rPr lang="es-ES" sz="1000" b="0" noProof="0" dirty="0" err="1" smtClean="0">
                          <a:solidFill>
                            <a:schemeClr val="tx1"/>
                          </a:solidFill>
                        </a:rPr>
                        <a:t>mitjançant</a:t>
                      </a:r>
                      <a:r>
                        <a:rPr lang="es-ES" sz="1000" b="0" noProof="0" dirty="0" smtClean="0">
                          <a:solidFill>
                            <a:schemeClr val="tx1"/>
                          </a:solidFill>
                        </a:rPr>
                        <a:t> la </a:t>
                      </a:r>
                      <a:r>
                        <a:rPr lang="es-ES" sz="1000" b="0" noProof="0" dirty="0" err="1" smtClean="0">
                          <a:solidFill>
                            <a:schemeClr val="tx1"/>
                          </a:solidFill>
                        </a:rPr>
                        <a:t>prevenció</a:t>
                      </a:r>
                      <a:r>
                        <a:rPr lang="es-ES" sz="1000" b="0" noProof="0" dirty="0" smtClean="0">
                          <a:solidFill>
                            <a:schemeClr val="tx1"/>
                          </a:solidFill>
                        </a:rPr>
                        <a:t> i el control de la </a:t>
                      </a:r>
                      <a:r>
                        <a:rPr lang="es-ES" sz="1000" b="0" noProof="0" dirty="0" err="1" smtClean="0">
                          <a:solidFill>
                            <a:schemeClr val="tx1"/>
                          </a:solidFill>
                        </a:rPr>
                        <a:t>contaminació</a:t>
                      </a:r>
                      <a:r>
                        <a:rPr lang="es-ES" sz="1000" b="0" noProof="0" dirty="0" smtClean="0">
                          <a:solidFill>
                            <a:schemeClr val="tx1"/>
                          </a:solidFill>
                        </a:rPr>
                        <a:t> i la </a:t>
                      </a:r>
                      <a:r>
                        <a:rPr lang="es-ES" sz="1000" b="0" noProof="0" dirty="0" err="1" smtClean="0">
                          <a:solidFill>
                            <a:schemeClr val="tx1"/>
                          </a:solidFill>
                        </a:rPr>
                        <a:t>responsabilitat</a:t>
                      </a:r>
                      <a:r>
                        <a:rPr lang="es-ES" sz="1000" b="0" noProof="0" dirty="0" smtClean="0">
                          <a:solidFill>
                            <a:schemeClr val="tx1"/>
                          </a:solidFill>
                        </a:rPr>
                        <a:t> ambiental</a:t>
                      </a:r>
                      <a:endParaRPr lang="ca-ES" sz="1000" b="0" noProof="0" dirty="0" smtClean="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395252">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000" b="0" noProof="0" dirty="0" smtClean="0">
                          <a:solidFill>
                            <a:schemeClr val="tx1"/>
                          </a:solidFill>
                        </a:rPr>
                        <a:t>Gestionar millor l’aigua com a recurs escàs i valuós, amb una visió integral del cicle i amb especial cura de la qualitat dels nostres rius</a:t>
                      </a:r>
                      <a:endParaRPr lang="ca-ES" sz="10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395252">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s-ES" sz="1000" b="0" noProof="0" dirty="0" smtClean="0">
                          <a:solidFill>
                            <a:schemeClr val="tx1"/>
                          </a:solidFill>
                        </a:rPr>
                        <a:t>Impulsar una </a:t>
                      </a:r>
                      <a:r>
                        <a:rPr lang="es-ES" sz="1000" b="0" noProof="0" dirty="0" err="1" smtClean="0">
                          <a:solidFill>
                            <a:schemeClr val="tx1"/>
                          </a:solidFill>
                        </a:rPr>
                        <a:t>gestió</a:t>
                      </a:r>
                      <a:r>
                        <a:rPr lang="es-ES" sz="1000" b="0" noProof="0" dirty="0" smtClean="0">
                          <a:solidFill>
                            <a:schemeClr val="tx1"/>
                          </a:solidFill>
                        </a:rPr>
                        <a:t> de </a:t>
                      </a:r>
                      <a:r>
                        <a:rPr lang="es-ES" sz="1000" b="0" noProof="0" dirty="0" err="1" smtClean="0">
                          <a:solidFill>
                            <a:schemeClr val="tx1"/>
                          </a:solidFill>
                        </a:rPr>
                        <a:t>residus</a:t>
                      </a:r>
                      <a:r>
                        <a:rPr lang="es-ES" sz="1000" b="0" noProof="0" dirty="0" smtClean="0">
                          <a:solidFill>
                            <a:schemeClr val="tx1"/>
                          </a:solidFill>
                        </a:rPr>
                        <a:t> sostenible en el triple </a:t>
                      </a:r>
                      <a:r>
                        <a:rPr lang="es-ES" sz="1000" b="0" noProof="0" dirty="0" err="1" smtClean="0">
                          <a:solidFill>
                            <a:schemeClr val="tx1"/>
                          </a:solidFill>
                        </a:rPr>
                        <a:t>vessant</a:t>
                      </a:r>
                      <a:r>
                        <a:rPr lang="es-ES" sz="1000" b="0" noProof="0" dirty="0" smtClean="0">
                          <a:solidFill>
                            <a:schemeClr val="tx1"/>
                          </a:solidFill>
                        </a:rPr>
                        <a:t> ambiental, </a:t>
                      </a:r>
                      <a:r>
                        <a:rPr lang="es-ES" sz="1000" b="0" noProof="0" dirty="0" err="1" smtClean="0">
                          <a:solidFill>
                            <a:schemeClr val="tx1"/>
                          </a:solidFill>
                        </a:rPr>
                        <a:t>econòmic</a:t>
                      </a:r>
                      <a:r>
                        <a:rPr lang="es-ES" sz="1000" b="0" noProof="0" dirty="0" smtClean="0">
                          <a:solidFill>
                            <a:schemeClr val="tx1"/>
                          </a:solidFill>
                        </a:rPr>
                        <a:t> i social</a:t>
                      </a:r>
                      <a:endParaRPr lang="ca-ES" sz="10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395252">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s-ES" sz="1000" b="0" noProof="0" dirty="0" smtClean="0">
                          <a:solidFill>
                            <a:schemeClr val="tx1"/>
                          </a:solidFill>
                        </a:rPr>
                        <a:t>Evitar la </a:t>
                      </a:r>
                      <a:r>
                        <a:rPr lang="es-ES" sz="1000" b="0" noProof="0" dirty="0" err="1" smtClean="0">
                          <a:solidFill>
                            <a:schemeClr val="tx1"/>
                          </a:solidFill>
                        </a:rPr>
                        <a:t>forestació</a:t>
                      </a:r>
                      <a:r>
                        <a:rPr lang="es-ES" sz="1000" b="0" noProof="0" dirty="0" smtClean="0">
                          <a:solidFill>
                            <a:schemeClr val="tx1"/>
                          </a:solidFill>
                        </a:rPr>
                        <a:t> de la </a:t>
                      </a:r>
                      <a:r>
                        <a:rPr lang="es-ES" sz="1000" b="0" noProof="0" dirty="0" err="1" smtClean="0">
                          <a:solidFill>
                            <a:schemeClr val="tx1"/>
                          </a:solidFill>
                        </a:rPr>
                        <a:t>superfície</a:t>
                      </a:r>
                      <a:r>
                        <a:rPr lang="es-ES" sz="1000" b="0" noProof="0" dirty="0" smtClean="0">
                          <a:solidFill>
                            <a:schemeClr val="tx1"/>
                          </a:solidFill>
                        </a:rPr>
                        <a:t> </a:t>
                      </a:r>
                      <a:r>
                        <a:rPr lang="es-ES" sz="1000" b="0" noProof="0" dirty="0" err="1" smtClean="0">
                          <a:solidFill>
                            <a:schemeClr val="tx1"/>
                          </a:solidFill>
                        </a:rPr>
                        <a:t>agrària</a:t>
                      </a:r>
                      <a:r>
                        <a:rPr lang="es-ES" sz="1000" b="0" noProof="0" dirty="0" smtClean="0">
                          <a:solidFill>
                            <a:schemeClr val="tx1"/>
                          </a:solidFill>
                        </a:rPr>
                        <a:t>, impulsar una </a:t>
                      </a:r>
                      <a:r>
                        <a:rPr lang="es-ES" sz="1000" b="0" noProof="0" dirty="0" err="1" smtClean="0">
                          <a:solidFill>
                            <a:schemeClr val="tx1"/>
                          </a:solidFill>
                        </a:rPr>
                        <a:t>gestió</a:t>
                      </a:r>
                      <a:r>
                        <a:rPr lang="es-ES" sz="1000" b="0" noProof="0" dirty="0" smtClean="0">
                          <a:solidFill>
                            <a:schemeClr val="tx1"/>
                          </a:solidFill>
                        </a:rPr>
                        <a:t> forestal</a:t>
                      </a:r>
                      <a:r>
                        <a:rPr lang="es-ES" sz="1000" b="0" baseline="0" noProof="0" dirty="0" smtClean="0">
                          <a:solidFill>
                            <a:schemeClr val="tx1"/>
                          </a:solidFill>
                        </a:rPr>
                        <a:t> </a:t>
                      </a:r>
                      <a:r>
                        <a:rPr lang="es-ES" sz="1000" b="0" noProof="0" dirty="0" smtClean="0">
                          <a:solidFill>
                            <a:schemeClr val="tx1"/>
                          </a:solidFill>
                        </a:rPr>
                        <a:t>sostenible i prevenir </a:t>
                      </a:r>
                      <a:r>
                        <a:rPr lang="es-ES" sz="1000" b="0" noProof="0" dirty="0" err="1" smtClean="0">
                          <a:solidFill>
                            <a:schemeClr val="tx1"/>
                          </a:solidFill>
                        </a:rPr>
                        <a:t>els</a:t>
                      </a:r>
                      <a:r>
                        <a:rPr lang="es-ES" sz="1000" b="0" noProof="0" dirty="0" smtClean="0">
                          <a:solidFill>
                            <a:schemeClr val="tx1"/>
                          </a:solidFill>
                        </a:rPr>
                        <a:t> </a:t>
                      </a:r>
                      <a:r>
                        <a:rPr lang="es-ES" sz="1000" b="0" noProof="0" dirty="0" err="1" smtClean="0">
                          <a:solidFill>
                            <a:schemeClr val="tx1"/>
                          </a:solidFill>
                        </a:rPr>
                        <a:t>incendis</a:t>
                      </a:r>
                      <a:r>
                        <a:rPr lang="es-ES" sz="1000" b="0" noProof="0" dirty="0" smtClean="0">
                          <a:solidFill>
                            <a:schemeClr val="tx1"/>
                          </a:solidFill>
                        </a:rPr>
                        <a:t> </a:t>
                      </a:r>
                      <a:r>
                        <a:rPr lang="es-ES" sz="1000" b="0" noProof="0" dirty="0" err="1" smtClean="0">
                          <a:solidFill>
                            <a:schemeClr val="tx1"/>
                          </a:solidFill>
                        </a:rPr>
                        <a:t>forestals</a:t>
                      </a:r>
                      <a:endParaRPr lang="ca-ES" sz="10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445006">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s-ES" sz="1000" b="0" noProof="0" dirty="0" smtClean="0">
                          <a:solidFill>
                            <a:schemeClr val="tx1"/>
                          </a:solidFill>
                        </a:rPr>
                        <a:t>Incrementar les </a:t>
                      </a:r>
                      <a:r>
                        <a:rPr lang="es-ES" sz="1000" b="0" noProof="0" dirty="0" err="1" smtClean="0">
                          <a:solidFill>
                            <a:schemeClr val="tx1"/>
                          </a:solidFill>
                        </a:rPr>
                        <a:t>actuacions</a:t>
                      </a:r>
                      <a:r>
                        <a:rPr lang="es-ES" sz="1000" b="0" noProof="0" dirty="0" smtClean="0">
                          <a:solidFill>
                            <a:schemeClr val="tx1"/>
                          </a:solidFill>
                        </a:rPr>
                        <a:t> de </a:t>
                      </a:r>
                      <a:r>
                        <a:rPr lang="es-ES" sz="1000" b="0" noProof="0" dirty="0" err="1" smtClean="0">
                          <a:solidFill>
                            <a:schemeClr val="tx1"/>
                          </a:solidFill>
                        </a:rPr>
                        <a:t>conservació</a:t>
                      </a:r>
                      <a:r>
                        <a:rPr lang="es-ES" sz="1000" b="0" noProof="0" dirty="0" smtClean="0">
                          <a:solidFill>
                            <a:schemeClr val="tx1"/>
                          </a:solidFill>
                        </a:rPr>
                        <a:t> de </a:t>
                      </a:r>
                      <a:r>
                        <a:rPr lang="es-ES" sz="1000" b="0" noProof="0" dirty="0" err="1" smtClean="0">
                          <a:solidFill>
                            <a:schemeClr val="tx1"/>
                          </a:solidFill>
                        </a:rPr>
                        <a:t>biodiversitat</a:t>
                      </a:r>
                      <a:r>
                        <a:rPr lang="es-ES" sz="1000" b="0" noProof="0" dirty="0" smtClean="0">
                          <a:solidFill>
                            <a:schemeClr val="tx1"/>
                          </a:solidFill>
                        </a:rPr>
                        <a:t> i </a:t>
                      </a:r>
                      <a:r>
                        <a:rPr lang="es-ES" sz="1000" b="0" noProof="0" dirty="0" err="1" smtClean="0">
                          <a:solidFill>
                            <a:schemeClr val="tx1"/>
                          </a:solidFill>
                        </a:rPr>
                        <a:t>fer</a:t>
                      </a:r>
                      <a:r>
                        <a:rPr lang="es-ES" sz="1000" b="0" noProof="0" dirty="0" smtClean="0">
                          <a:solidFill>
                            <a:schemeClr val="tx1"/>
                          </a:solidFill>
                        </a:rPr>
                        <a:t> compatible el </a:t>
                      </a:r>
                      <a:r>
                        <a:rPr lang="es-ES" sz="1000" b="0" noProof="0" dirty="0" err="1" smtClean="0">
                          <a:solidFill>
                            <a:schemeClr val="tx1"/>
                          </a:solidFill>
                        </a:rPr>
                        <a:t>creixement</a:t>
                      </a:r>
                      <a:r>
                        <a:rPr lang="es-ES" sz="1000" b="0" noProof="0" dirty="0" smtClean="0">
                          <a:solidFill>
                            <a:schemeClr val="tx1"/>
                          </a:solidFill>
                        </a:rPr>
                        <a:t> </a:t>
                      </a:r>
                      <a:r>
                        <a:rPr lang="es-ES" sz="1000" b="0" noProof="0" dirty="0" err="1" smtClean="0">
                          <a:solidFill>
                            <a:schemeClr val="tx1"/>
                          </a:solidFill>
                        </a:rPr>
                        <a:t>econòmic</a:t>
                      </a:r>
                      <a:r>
                        <a:rPr lang="es-ES" sz="1000" b="0" noProof="0" dirty="0" smtClean="0">
                          <a:solidFill>
                            <a:schemeClr val="tx1"/>
                          </a:solidFill>
                        </a:rPr>
                        <a:t> </a:t>
                      </a:r>
                      <a:r>
                        <a:rPr lang="es-ES" sz="1000" b="0" noProof="0" dirty="0" err="1" smtClean="0">
                          <a:solidFill>
                            <a:schemeClr val="tx1"/>
                          </a:solidFill>
                        </a:rPr>
                        <a:t>amb</a:t>
                      </a:r>
                      <a:r>
                        <a:rPr lang="es-ES" sz="1000" b="0" noProof="0" dirty="0" smtClean="0">
                          <a:solidFill>
                            <a:schemeClr val="tx1"/>
                          </a:solidFill>
                        </a:rPr>
                        <a:t> la </a:t>
                      </a:r>
                      <a:r>
                        <a:rPr lang="es-ES" sz="1000" b="0" noProof="0" dirty="0" err="1" smtClean="0">
                          <a:solidFill>
                            <a:schemeClr val="tx1"/>
                          </a:solidFill>
                        </a:rPr>
                        <a:t>preservació</a:t>
                      </a:r>
                      <a:r>
                        <a:rPr lang="es-ES" sz="1000" b="0" noProof="0" dirty="0" smtClean="0">
                          <a:solidFill>
                            <a:schemeClr val="tx1"/>
                          </a:solidFill>
                        </a:rPr>
                        <a:t> </a:t>
                      </a:r>
                      <a:r>
                        <a:rPr lang="es-ES" sz="1000" b="0" noProof="0" dirty="0" err="1" smtClean="0">
                          <a:solidFill>
                            <a:schemeClr val="tx1"/>
                          </a:solidFill>
                        </a:rPr>
                        <a:t>dels</a:t>
                      </a:r>
                      <a:r>
                        <a:rPr lang="es-ES" sz="1000" b="0" noProof="0" dirty="0" smtClean="0">
                          <a:solidFill>
                            <a:schemeClr val="tx1"/>
                          </a:solidFill>
                        </a:rPr>
                        <a:t> </a:t>
                      </a:r>
                      <a:r>
                        <a:rPr lang="es-ES" sz="1000" b="0" noProof="0" dirty="0" err="1" smtClean="0">
                          <a:solidFill>
                            <a:schemeClr val="tx1"/>
                          </a:solidFill>
                        </a:rPr>
                        <a:t>valors</a:t>
                      </a:r>
                      <a:r>
                        <a:rPr lang="es-ES" sz="1000" b="0" noProof="0" dirty="0" smtClean="0">
                          <a:solidFill>
                            <a:schemeClr val="tx1"/>
                          </a:solidFill>
                        </a:rPr>
                        <a:t> </a:t>
                      </a:r>
                      <a:r>
                        <a:rPr lang="es-ES" sz="1000" b="0" noProof="0" dirty="0" err="1" smtClean="0">
                          <a:solidFill>
                            <a:schemeClr val="tx1"/>
                          </a:solidFill>
                        </a:rPr>
                        <a:t>naturals</a:t>
                      </a:r>
                      <a:endParaRPr lang="ca-ES" sz="10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13" name="Taula 12"/>
          <p:cNvGraphicFramePr>
            <a:graphicFrameLocks noGrp="1"/>
          </p:cNvGraphicFramePr>
          <p:nvPr/>
        </p:nvGraphicFramePr>
        <p:xfrm>
          <a:off x="0" y="1188208"/>
          <a:ext cx="10693400" cy="428880"/>
        </p:xfrm>
        <a:graphic>
          <a:graphicData uri="http://schemas.openxmlformats.org/drawingml/2006/table">
            <a:tbl>
              <a:tblPr/>
              <a:tblGrid>
                <a:gridCol w="258112"/>
                <a:gridCol w="6512595"/>
                <a:gridCol w="3922693"/>
              </a:tblGrid>
              <a:tr h="392367">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Medi ambient i cicle de l’aigua</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0" i="0" u="none" strike="noStrike" cap="none" normalizeH="0" baseline="0" noProof="0" dirty="0" smtClean="0">
                          <a:ln>
                            <a:noFill/>
                          </a:ln>
                          <a:solidFill>
                            <a:schemeClr val="bg1"/>
                          </a:solidFill>
                          <a:effectLst/>
                          <a:latin typeface="Arial" charset="0"/>
                          <a:cs typeface="Arial" charset="0"/>
                        </a:rPr>
                        <a:t>   </a:t>
                      </a:r>
                      <a:r>
                        <a:rPr kumimoji="0" lang="ca-ES" sz="1200" b="1" i="0" u="none" strike="noStrike" cap="none" normalizeH="0" baseline="0" noProof="0" dirty="0" smtClean="0">
                          <a:ln>
                            <a:noFill/>
                          </a:ln>
                          <a:solidFill>
                            <a:schemeClr val="bg1"/>
                          </a:solidFill>
                          <a:effectLst/>
                          <a:latin typeface="Arial" charset="0"/>
                          <a:cs typeface="Arial" charset="0"/>
                        </a:rPr>
                        <a:t>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829584" y="1703600"/>
          <a:ext cx="2863816" cy="5180636"/>
        </p:xfrm>
        <a:graphic>
          <a:graphicData uri="http://schemas.openxmlformats.org/drawingml/2006/table">
            <a:tbl>
              <a:tblPr firstRow="1" bandRow="1">
                <a:tableStyleId>{5C22544A-7EE6-4342-B048-85BDC9FD1C3A}</a:tableStyleId>
              </a:tblPr>
              <a:tblGrid>
                <a:gridCol w="613460"/>
                <a:gridCol w="2250356"/>
              </a:tblGrid>
              <a:tr h="500886">
                <a:tc>
                  <a:txBody>
                    <a:bodyPr/>
                    <a:lstStyle/>
                    <a:p>
                      <a:pPr algn="r" fontAlgn="ctr"/>
                      <a:r>
                        <a:rPr lang="ca-ES" sz="900" b="0" i="0" u="none" strike="noStrike" noProof="0" dirty="0" smtClean="0">
                          <a:solidFill>
                            <a:srgbClr val="000000"/>
                          </a:solidFill>
                          <a:latin typeface="+mn-lt"/>
                        </a:rPr>
                        <a:t>487</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kumimoji="0" lang="ca-ES" sz="900" b="0" i="0" u="none" strike="noStrike" cap="none" normalizeH="0" baseline="0" noProof="0" dirty="0" smtClean="0">
                          <a:ln>
                            <a:noFill/>
                          </a:ln>
                          <a:solidFill>
                            <a:schemeClr val="tx1"/>
                          </a:solidFill>
                          <a:effectLst/>
                          <a:latin typeface="+mn-lt"/>
                          <a:cs typeface="Arial" charset="0"/>
                        </a:rPr>
                        <a:t>Estacions depuradores d'aigües residuals en </a:t>
                      </a:r>
                      <a:r>
                        <a:rPr kumimoji="0" lang="ca-ES" sz="900" b="0" i="0" u="none" strike="noStrike" cap="none" normalizeH="0" baseline="0" noProof="0" dirty="0" err="1" smtClean="0">
                          <a:ln>
                            <a:noFill/>
                          </a:ln>
                          <a:solidFill>
                            <a:schemeClr val="tx1"/>
                          </a:solidFill>
                          <a:effectLst/>
                          <a:latin typeface="+mn-lt"/>
                          <a:cs typeface="Arial" charset="0"/>
                        </a:rPr>
                        <a:t>fucionament</a:t>
                      </a:r>
                      <a:r>
                        <a:rPr kumimoji="0" lang="ca-ES" sz="900" b="0" i="0" u="none" strike="noStrike" cap="none" normalizeH="0" baseline="0" noProof="0" dirty="0" smtClean="0">
                          <a:ln>
                            <a:noFill/>
                          </a:ln>
                          <a:solidFill>
                            <a:schemeClr val="tx1"/>
                          </a:solidFill>
                          <a:effectLst/>
                          <a:latin typeface="+mn-lt"/>
                          <a:cs typeface="Arial" charset="0"/>
                        </a:rPr>
                        <a:t> (ACA)</a:t>
                      </a:r>
                    </a:p>
                  </a:txBody>
                  <a:tcPr marL="72000" marR="36000" marT="36000" marB="360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422378">
                <a:tc>
                  <a:txBody>
                    <a:bodyPr/>
                    <a:lstStyle/>
                    <a:p>
                      <a:pPr algn="r" fontAlgn="ctr"/>
                      <a:r>
                        <a:rPr lang="ca-ES" sz="900" b="0" i="0" u="none" strike="noStrike" noProof="0" dirty="0" smtClean="0">
                          <a:solidFill>
                            <a:srgbClr val="000000"/>
                          </a:solidFill>
                          <a:latin typeface="+mn-lt"/>
                        </a:rPr>
                        <a:t>671</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a-ES" sz="900" b="0" i="0" u="none" strike="noStrike" cap="none" normalizeH="0" baseline="0" noProof="0" dirty="0" smtClean="0">
                          <a:ln>
                            <a:noFill/>
                          </a:ln>
                          <a:solidFill>
                            <a:schemeClr val="tx1"/>
                          </a:solidFill>
                          <a:effectLst/>
                          <a:latin typeface="+mn-lt"/>
                          <a:cs typeface="Arial" charset="0"/>
                        </a:rPr>
                        <a:t>Cabal tractat, en hm</a:t>
                      </a:r>
                      <a:r>
                        <a:rPr kumimoji="0" lang="ca-ES" sz="900" b="0" i="0" u="none" strike="noStrike" cap="none" normalizeH="0" baseline="30000" noProof="0" dirty="0" smtClean="0">
                          <a:ln>
                            <a:noFill/>
                          </a:ln>
                          <a:solidFill>
                            <a:schemeClr val="tx1"/>
                          </a:solidFill>
                          <a:effectLst/>
                          <a:latin typeface="+mn-lt"/>
                          <a:cs typeface="Arial" charset="0"/>
                        </a:rPr>
                        <a:t>3</a:t>
                      </a:r>
                      <a:r>
                        <a:rPr kumimoji="0" lang="ca-ES" sz="900" b="0" i="0" u="none" strike="noStrike" cap="none" normalizeH="0" baseline="0" noProof="0" dirty="0" smtClean="0">
                          <a:ln>
                            <a:noFill/>
                          </a:ln>
                          <a:solidFill>
                            <a:schemeClr val="tx1"/>
                          </a:solidFill>
                          <a:effectLst/>
                          <a:latin typeface="+mn-lt"/>
                          <a:cs typeface="Arial" charset="0"/>
                        </a:rPr>
                        <a:t>/any, (estacions depuradores d'aigües residuals ACA)</a:t>
                      </a:r>
                    </a:p>
                  </a:txBody>
                  <a:tcPr marL="72000" marR="36000" marT="36000" marB="360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552699">
                <a:tc>
                  <a:txBody>
                    <a:bodyPr/>
                    <a:lstStyle/>
                    <a:p>
                      <a:pPr algn="r" fontAlgn="ctr"/>
                      <a:r>
                        <a:rPr lang="ca-ES" sz="900" b="0" i="0" u="none" strike="noStrike" noProof="0" dirty="0" smtClean="0">
                          <a:solidFill>
                            <a:srgbClr val="000000"/>
                          </a:solidFill>
                          <a:latin typeface="+mn-lt"/>
                        </a:rPr>
                        <a:t>11</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Infraestructures de tractament de residus subvencionades per l’Agència</a:t>
                      </a:r>
                      <a:r>
                        <a:rPr lang="ca-ES" sz="900" b="0" baseline="0" noProof="0" dirty="0" smtClean="0">
                          <a:solidFill>
                            <a:schemeClr val="tx1"/>
                          </a:solidFill>
                          <a:latin typeface="+mn-lt"/>
                        </a:rPr>
                        <a:t> de Residus de  Catalunya  (ARC )</a:t>
                      </a:r>
                      <a:endParaRPr lang="ca-ES" sz="900" b="0" noProof="0" dirty="0">
                        <a:solidFill>
                          <a:schemeClr val="tx1"/>
                        </a:solidFill>
                        <a:latin typeface="+mn-lt"/>
                      </a:endParaRPr>
                    </a:p>
                  </a:txBody>
                  <a:tcPr marL="72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67613">
                <a:tc>
                  <a:txBody>
                    <a:bodyPr/>
                    <a:lstStyle/>
                    <a:p>
                      <a:pPr algn="r" fontAlgn="ctr"/>
                      <a:r>
                        <a:rPr lang="ca-ES" sz="900" b="0" i="0" u="none" strike="noStrike" noProof="0" dirty="0" smtClean="0">
                          <a:solidFill>
                            <a:srgbClr val="000000"/>
                          </a:solidFill>
                          <a:latin typeface="+mn-lt"/>
                        </a:rPr>
                        <a:t>2.000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Tones de residus municipals recollits de manera selectiva </a:t>
                      </a:r>
                      <a:endParaRPr lang="ca-ES" sz="900" b="0" noProof="0" dirty="0">
                        <a:solidFill>
                          <a:schemeClr val="tx1"/>
                        </a:solidFill>
                        <a:latin typeface="+mn-lt"/>
                      </a:endParaRPr>
                    </a:p>
                  </a:txBody>
                  <a:tcPr marL="72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288110">
                <a:tc>
                  <a:txBody>
                    <a:bodyPr/>
                    <a:lstStyle/>
                    <a:p>
                      <a:pPr algn="r" fontAlgn="ctr"/>
                      <a:r>
                        <a:rPr lang="ca-ES" sz="900" b="0" i="0" u="none" strike="noStrike" noProof="0" dirty="0" smtClean="0">
                          <a:solidFill>
                            <a:srgbClr val="000000"/>
                          </a:solidFill>
                          <a:latin typeface="+mn-lt"/>
                        </a:rPr>
                        <a:t>3.200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Tones de residus industrial reciclats</a:t>
                      </a:r>
                      <a:endParaRPr lang="ca-ES" sz="900" b="0" noProof="0" dirty="0">
                        <a:solidFill>
                          <a:schemeClr val="tx1"/>
                        </a:solidFill>
                        <a:latin typeface="+mn-lt"/>
                      </a:endParaRPr>
                    </a:p>
                  </a:txBody>
                  <a:tcPr marL="72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616273">
                <a:tc>
                  <a:txBody>
                    <a:bodyPr/>
                    <a:lstStyle/>
                    <a:p>
                      <a:pPr algn="r" fontAlgn="ctr"/>
                      <a:r>
                        <a:rPr lang="ca-ES" sz="900" b="0" i="0" u="none" strike="noStrike" noProof="0" dirty="0" smtClean="0">
                          <a:solidFill>
                            <a:srgbClr val="000000"/>
                          </a:solidFill>
                          <a:latin typeface="+mn-lt"/>
                        </a:rPr>
                        <a:t>125</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Organitzacions adherides al programa d'Acords Voluntaris per reducció emissions gasos amb efecte hivernacle</a:t>
                      </a:r>
                      <a:endParaRPr lang="ca-ES" sz="900" b="0" noProof="0" dirty="0">
                        <a:solidFill>
                          <a:schemeClr val="tx1"/>
                        </a:solidFill>
                        <a:latin typeface="+mn-lt"/>
                      </a:endParaRPr>
                    </a:p>
                  </a:txBody>
                  <a:tcPr marL="72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617380">
                <a:tc>
                  <a:txBody>
                    <a:bodyPr/>
                    <a:lstStyle/>
                    <a:p>
                      <a:pPr algn="r" fontAlgn="ctr"/>
                      <a:r>
                        <a:rPr lang="ca-ES" sz="900" b="0" i="0" u="none" strike="noStrike" noProof="0" dirty="0" smtClean="0">
                          <a:solidFill>
                            <a:srgbClr val="000000"/>
                          </a:solidFill>
                          <a:latin typeface="+mn-lt"/>
                        </a:rPr>
                        <a:t>42.506</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Hectàrees de superfície d'espais naturals protegits amb instruments de planificació i/o gestió en tràmit d'aprovació</a:t>
                      </a:r>
                      <a:endParaRPr lang="ca-ES" sz="900" b="0" noProof="0" dirty="0">
                        <a:solidFill>
                          <a:schemeClr val="tx1"/>
                        </a:solidFill>
                        <a:latin typeface="+mn-lt"/>
                      </a:endParaRPr>
                    </a:p>
                  </a:txBody>
                  <a:tcPr marL="72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62901">
                <a:tc>
                  <a:txBody>
                    <a:bodyPr/>
                    <a:lstStyle/>
                    <a:p>
                      <a:pPr algn="r" fontAlgn="ctr"/>
                      <a:r>
                        <a:rPr lang="ca-ES" sz="900" b="0" i="0" u="none" strike="noStrike" noProof="0" dirty="0" smtClean="0">
                          <a:solidFill>
                            <a:srgbClr val="000000"/>
                          </a:solidFill>
                          <a:latin typeface="+mn-lt"/>
                        </a:rPr>
                        <a:t>1.995</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Hectàrees incloses en actuacions de prevenció d'incendis forestals</a:t>
                      </a:r>
                      <a:endParaRPr lang="ca-ES" sz="900" b="0" noProof="0" dirty="0">
                        <a:solidFill>
                          <a:schemeClr val="tx1"/>
                        </a:solidFill>
                        <a:latin typeface="+mn-lt"/>
                      </a:endParaRPr>
                    </a:p>
                  </a:txBody>
                  <a:tcPr marL="72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17405">
                <a:tc>
                  <a:txBody>
                    <a:bodyPr/>
                    <a:lstStyle/>
                    <a:p>
                      <a:pPr algn="r" fontAlgn="ctr"/>
                      <a:r>
                        <a:rPr lang="ca-ES" sz="900" b="0" i="0" u="none" strike="noStrike" noProof="0" dirty="0" smtClean="0">
                          <a:solidFill>
                            <a:srgbClr val="000000"/>
                          </a:solidFill>
                          <a:latin typeface="+mn-lt"/>
                        </a:rPr>
                        <a:t>281</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s-ES" sz="900" b="0" noProof="0" dirty="0" err="1" smtClean="0">
                          <a:solidFill>
                            <a:schemeClr val="tx1"/>
                          </a:solidFill>
                          <a:latin typeface="+mn-lt"/>
                        </a:rPr>
                        <a:t>Hectàrees</a:t>
                      </a:r>
                      <a:r>
                        <a:rPr lang="es-ES" sz="900" b="0" noProof="0" dirty="0" smtClean="0">
                          <a:solidFill>
                            <a:schemeClr val="tx1"/>
                          </a:solidFill>
                          <a:latin typeface="+mn-lt"/>
                        </a:rPr>
                        <a:t> que es </a:t>
                      </a:r>
                      <a:r>
                        <a:rPr lang="es-ES" sz="900" b="0" noProof="0" dirty="0" err="1" smtClean="0">
                          <a:solidFill>
                            <a:schemeClr val="tx1"/>
                          </a:solidFill>
                          <a:latin typeface="+mn-lt"/>
                        </a:rPr>
                        <a:t>milloraran</a:t>
                      </a:r>
                      <a:r>
                        <a:rPr lang="es-ES" sz="900" b="0" noProof="0" dirty="0" smtClean="0">
                          <a:solidFill>
                            <a:schemeClr val="tx1"/>
                          </a:solidFill>
                          <a:latin typeface="+mn-lt"/>
                        </a:rPr>
                        <a:t> </a:t>
                      </a:r>
                      <a:r>
                        <a:rPr lang="es-ES" sz="900" b="0" noProof="0" dirty="0" err="1" smtClean="0">
                          <a:solidFill>
                            <a:schemeClr val="tx1"/>
                          </a:solidFill>
                          <a:latin typeface="+mn-lt"/>
                        </a:rPr>
                        <a:t>mitjançant</a:t>
                      </a:r>
                      <a:r>
                        <a:rPr lang="es-ES" sz="900" b="0" noProof="0" dirty="0" smtClean="0">
                          <a:solidFill>
                            <a:schemeClr val="tx1"/>
                          </a:solidFill>
                          <a:latin typeface="+mn-lt"/>
                        </a:rPr>
                        <a:t> </a:t>
                      </a:r>
                      <a:r>
                        <a:rPr lang="es-ES" sz="900" b="0" noProof="0" dirty="0" err="1" smtClean="0">
                          <a:solidFill>
                            <a:schemeClr val="tx1"/>
                          </a:solidFill>
                          <a:latin typeface="+mn-lt"/>
                        </a:rPr>
                        <a:t>treballs</a:t>
                      </a:r>
                      <a:r>
                        <a:rPr lang="es-ES" sz="900" b="0" noProof="0" dirty="0" smtClean="0">
                          <a:solidFill>
                            <a:schemeClr val="tx1"/>
                          </a:solidFill>
                          <a:latin typeface="+mn-lt"/>
                        </a:rPr>
                        <a:t> </a:t>
                      </a:r>
                      <a:r>
                        <a:rPr lang="es-ES" sz="900" b="0" noProof="0" dirty="0" err="1" smtClean="0">
                          <a:solidFill>
                            <a:schemeClr val="tx1"/>
                          </a:solidFill>
                          <a:latin typeface="+mn-lt"/>
                        </a:rPr>
                        <a:t>silvícoles</a:t>
                      </a:r>
                      <a:endParaRPr lang="ca-ES" sz="900" b="0" noProof="0" dirty="0">
                        <a:solidFill>
                          <a:schemeClr val="tx1"/>
                        </a:solidFill>
                        <a:latin typeface="+mn-lt"/>
                      </a:endParaRPr>
                    </a:p>
                  </a:txBody>
                  <a:tcPr marL="72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282292">
                <a:tc>
                  <a:txBody>
                    <a:bodyPr/>
                    <a:lstStyle/>
                    <a:p>
                      <a:pPr algn="r" fontAlgn="ctr"/>
                      <a:r>
                        <a:rPr lang="ca-ES" sz="900" b="0" i="0" u="none" strike="noStrike" noProof="0" dirty="0" smtClean="0">
                          <a:solidFill>
                            <a:srgbClr val="000000"/>
                          </a:solidFill>
                          <a:latin typeface="+mn-lt"/>
                        </a:rPr>
                        <a:t>5.000</a:t>
                      </a: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Hectàrees de forest públiques ordenades</a:t>
                      </a:r>
                      <a:endParaRPr lang="ca-ES" sz="900" b="0" noProof="0" dirty="0">
                        <a:solidFill>
                          <a:schemeClr val="tx1"/>
                        </a:solidFill>
                        <a:latin typeface="+mn-lt"/>
                      </a:endParaRPr>
                    </a:p>
                  </a:txBody>
                  <a:tcPr marL="72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52699">
                <a:tc>
                  <a:txBody>
                    <a:bodyPr/>
                    <a:lstStyle/>
                    <a:p>
                      <a:pPr algn="r" fontAlgn="ctr"/>
                      <a:r>
                        <a:rPr lang="ca-ES" sz="900" b="0" i="0" u="none" strike="noStrike" noProof="0" dirty="0" smtClean="0">
                          <a:solidFill>
                            <a:srgbClr val="000000"/>
                          </a:solidFill>
                          <a:latin typeface="+mn-lt"/>
                        </a:rPr>
                        <a:t>101.700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Actuacions del agents rurals de gestió i control</a:t>
                      </a:r>
                      <a:r>
                        <a:rPr lang="ca-ES" sz="900" b="0" baseline="0" noProof="0" dirty="0" smtClean="0">
                          <a:solidFill>
                            <a:schemeClr val="tx1"/>
                          </a:solidFill>
                          <a:latin typeface="+mn-lt"/>
                        </a:rPr>
                        <a:t> dels recursos forestals, la pesca, les activitats cinegètiques i la fauna</a:t>
                      </a:r>
                      <a:endParaRPr lang="ca-ES" sz="900" b="0" noProof="0" dirty="0">
                        <a:solidFill>
                          <a:schemeClr val="tx1"/>
                        </a:solidFill>
                        <a:latin typeface="+mn-lt"/>
                      </a:endParaRPr>
                    </a:p>
                  </a:txBody>
                  <a:tcPr marL="72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t" anchorCtr="0" compatLnSpc="1">
            <a:prstTxWarp prst="textNoShape">
              <a:avLst/>
            </a:prstTxWarp>
          </a:bodyPr>
          <a:lstStyle/>
          <a:p>
            <a:pPr lvl="0">
              <a:spcBef>
                <a:spcPct val="20000"/>
              </a:spcBef>
            </a:pPr>
            <a:endParaRPr lang="ca-ES" sz="2000" b="1" dirty="0" smtClean="0">
              <a:cs typeface="Arial" charset="0"/>
            </a:endParaRPr>
          </a:p>
          <a:p>
            <a:pPr lvl="0">
              <a:spcBef>
                <a:spcPct val="20000"/>
              </a:spcBef>
            </a:pPr>
            <a:endParaRPr lang="ca-ES" sz="1400" b="1" dirty="0" smtClean="0">
              <a:cs typeface="Arial" charset="0"/>
            </a:endParaRPr>
          </a:p>
          <a:p>
            <a:pPr lvl="0">
              <a:spcBef>
                <a:spcPct val="20000"/>
              </a:spcBef>
            </a:pPr>
            <a:endParaRPr lang="ca-ES" sz="2000" b="1" dirty="0" smtClean="0">
              <a:cs typeface="Arial" charset="0"/>
            </a:endParaRPr>
          </a:p>
          <a:p>
            <a:pPr lvl="0" fontAlgn="t">
              <a:spcBef>
                <a:spcPct val="20000"/>
              </a:spcBef>
            </a:pPr>
            <a:r>
              <a:rPr lang="ca-ES" sz="2000" b="1" dirty="0" smtClean="0">
                <a:cs typeface="Arial" charset="0"/>
              </a:rPr>
              <a:t>442,7 M€</a:t>
            </a: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0" y="4656943"/>
          <a:ext cx="7902626" cy="2300321"/>
        </p:xfrm>
        <a:graphic>
          <a:graphicData uri="http://schemas.openxmlformats.org/drawingml/2006/table">
            <a:tbl>
              <a:tblPr firstRow="1" bandRow="1">
                <a:tableStyleId>{5C22544A-7EE6-4342-B048-85BDC9FD1C3A}</a:tableStyleId>
              </a:tblPr>
              <a:tblGrid>
                <a:gridCol w="98592"/>
                <a:gridCol w="7741883"/>
                <a:gridCol w="62151"/>
              </a:tblGrid>
              <a:tr h="281785">
                <a:tc>
                  <a:txBody>
                    <a:bodyPr/>
                    <a:lstStyle/>
                    <a:p>
                      <a:endParaRPr lang="ca-ES" sz="700" noProof="0" dirty="0">
                        <a:solidFill>
                          <a:schemeClr val="tx1"/>
                        </a:solidFill>
                        <a:latin typeface="+mn-lt"/>
                      </a:endParaRPr>
                    </a:p>
                  </a:txBody>
                  <a:tcPr marL="36000" marR="36000" marT="21600" marB="21600">
                    <a:solidFill>
                      <a:schemeClr val="bg1"/>
                    </a:solidFill>
                  </a:tcPr>
                </a:tc>
                <a:tc gridSpan="2">
                  <a:txBody>
                    <a:bodyPr/>
                    <a:lstStyle/>
                    <a:p>
                      <a:pPr algn="l" fontAlgn="ctr"/>
                      <a:r>
                        <a:rPr lang="ca-ES" sz="1050" b="0" kern="1200" baseline="0" noProof="0" dirty="0" smtClean="0">
                          <a:solidFill>
                            <a:schemeClr val="tx1"/>
                          </a:solidFill>
                          <a:latin typeface="+mn-lt"/>
                          <a:ea typeface="+mn-ea"/>
                          <a:cs typeface="+mn-cs"/>
                        </a:rPr>
                        <a:t>Suport al Programa ICREA per a la contractació d'investigadors en base al mèrit científic i l'excel·lència</a:t>
                      </a:r>
                    </a:p>
                    <a:p>
                      <a:pPr algn="l" fontAlgn="ctr"/>
                      <a:endParaRPr lang="ca-ES" sz="600" b="0" kern="1200" baseline="0" noProof="0" dirty="0" smtClean="0">
                        <a:solidFill>
                          <a:schemeClr val="tx1"/>
                        </a:solidFill>
                        <a:latin typeface="+mn-lt"/>
                        <a:ea typeface="+mn-ea"/>
                        <a:cs typeface="+mn-cs"/>
                      </a:endParaRPr>
                    </a:p>
                  </a:txBody>
                  <a:tcPr marL="9525" marR="9525" marT="9525" marB="0" anchor="ctr">
                    <a:solidFill>
                      <a:schemeClr val="bg1"/>
                    </a:solidFill>
                  </a:tcPr>
                </a:tc>
                <a:tc hMerge="1">
                  <a:txBody>
                    <a:bodyPr/>
                    <a:lstStyle/>
                    <a:p>
                      <a:endParaRPr lang="ca-ES"/>
                    </a:p>
                  </a:txBody>
                  <a:tcPr/>
                </a:tc>
              </a:tr>
              <a:tr h="591195">
                <a:tc>
                  <a:txBody>
                    <a:bodyPr/>
                    <a:lstStyle/>
                    <a:p>
                      <a:endParaRPr lang="ca-ES" sz="700" noProof="0" dirty="0">
                        <a:solidFill>
                          <a:schemeClr val="tx1"/>
                        </a:solidFill>
                        <a:latin typeface="+mn-lt"/>
                      </a:endParaRPr>
                    </a:p>
                  </a:txBody>
                  <a:tcPr marL="36000" marR="36000" marT="21600" marB="21600">
                    <a:solidFill>
                      <a:schemeClr val="bg1"/>
                    </a:solidFill>
                  </a:tcPr>
                </a:tc>
                <a:tc gridSpan="2">
                  <a:txBody>
                    <a:bodyPr/>
                    <a:lstStyle/>
                    <a:p>
                      <a:pPr algn="l" fontAlgn="ctr"/>
                      <a:r>
                        <a:rPr lang="ca-ES" sz="1050" b="0" kern="1200" baseline="0" noProof="0" dirty="0" smtClean="0">
                          <a:solidFill>
                            <a:schemeClr val="tx1"/>
                          </a:solidFill>
                          <a:latin typeface="+mn-lt"/>
                          <a:ea typeface="+mn-ea"/>
                          <a:cs typeface="+mn-cs"/>
                        </a:rPr>
                        <a:t>Suport i coordinació dels centres de recerca del sistema CERCA i de les grans instal·lacions científiques i tecnològiques</a:t>
                      </a:r>
                    </a:p>
                    <a:p>
                      <a:pPr algn="l" fontAlgn="ctr"/>
                      <a:endParaRPr lang="ca-ES" sz="600" b="0" kern="1200" baseline="0" noProof="0" dirty="0" smtClean="0">
                        <a:solidFill>
                          <a:schemeClr val="tx1"/>
                        </a:solidFill>
                        <a:latin typeface="+mn-lt"/>
                        <a:ea typeface="+mn-ea"/>
                        <a:cs typeface="+mn-cs"/>
                      </a:endParaRPr>
                    </a:p>
                    <a:p>
                      <a:pPr algn="l" fontAlgn="ctr"/>
                      <a:r>
                        <a:rPr lang="ca-ES" sz="1050" b="0" kern="1200" baseline="0" noProof="0" dirty="0" smtClean="0">
                          <a:solidFill>
                            <a:schemeClr val="tx1"/>
                          </a:solidFill>
                          <a:latin typeface="+mn-lt"/>
                          <a:ea typeface="+mn-ea"/>
                          <a:cs typeface="+mn-cs"/>
                        </a:rPr>
                        <a:t>Incrementar el suport a la  contractació de joves investigadors a Universitats i centres de recerca a  Catalunya.</a:t>
                      </a:r>
                    </a:p>
                    <a:p>
                      <a:pPr algn="l" fontAlgn="ctr"/>
                      <a:endParaRPr lang="ca-ES" sz="600" b="0" kern="1200" baseline="0" noProof="0" dirty="0" smtClean="0">
                        <a:solidFill>
                          <a:schemeClr val="tx1"/>
                        </a:solidFill>
                        <a:latin typeface="+mn-lt"/>
                        <a:ea typeface="+mn-ea"/>
                        <a:cs typeface="+mn-cs"/>
                      </a:endParaRPr>
                    </a:p>
                  </a:txBody>
                  <a:tcPr marL="9525" marR="9525" marT="9525" marB="0" anchor="ctr">
                    <a:solidFill>
                      <a:schemeClr val="bg1"/>
                    </a:solidFill>
                  </a:tcPr>
                </a:tc>
                <a:tc hMerge="1">
                  <a:txBody>
                    <a:bodyPr/>
                    <a:lstStyle/>
                    <a:p>
                      <a:endParaRPr lang="ca-ES"/>
                    </a:p>
                  </a:txBody>
                  <a:tcPr/>
                </a:tc>
              </a:tr>
              <a:tr h="281785">
                <a:tc>
                  <a:txBody>
                    <a:bodyPr/>
                    <a:lstStyle/>
                    <a:p>
                      <a:endParaRPr lang="ca-ES" sz="700" noProof="0" dirty="0">
                        <a:solidFill>
                          <a:schemeClr val="tx1"/>
                        </a:solidFill>
                        <a:latin typeface="+mn-lt"/>
                      </a:endParaRPr>
                    </a:p>
                  </a:txBody>
                  <a:tcPr marL="36000" marR="36000" marT="21600" marB="21600">
                    <a:solidFill>
                      <a:schemeClr val="bg1"/>
                    </a:solidFill>
                  </a:tcPr>
                </a:tc>
                <a:tc gridSpan="2">
                  <a:txBody>
                    <a:bodyPr/>
                    <a:lstStyle/>
                    <a:p>
                      <a:pPr algn="l" fontAlgn="ctr"/>
                      <a:r>
                        <a:rPr lang="ca-ES" sz="1050" b="0" kern="1200" baseline="0" noProof="0" dirty="0" smtClean="0">
                          <a:solidFill>
                            <a:schemeClr val="tx1"/>
                          </a:solidFill>
                          <a:latin typeface="+mn-lt"/>
                          <a:ea typeface="+mn-ea"/>
                          <a:cs typeface="+mn-cs"/>
                        </a:rPr>
                        <a:t>Finançar estructures i activitats diverses destinades a enfortir el sistema </a:t>
                      </a:r>
                      <a:r>
                        <a:rPr lang="ca-ES" sz="1050" b="0" kern="1200" baseline="0" noProof="0" dirty="0" err="1" smtClean="0">
                          <a:solidFill>
                            <a:schemeClr val="tx1"/>
                          </a:solidFill>
                          <a:latin typeface="+mn-lt"/>
                          <a:ea typeface="+mn-ea"/>
                          <a:cs typeface="+mn-cs"/>
                        </a:rPr>
                        <a:t>d'R</a:t>
                      </a:r>
                      <a:r>
                        <a:rPr lang="ca-ES" sz="1050" b="0" kern="1200" baseline="0" noProof="0" dirty="0" smtClean="0">
                          <a:solidFill>
                            <a:schemeClr val="tx1"/>
                          </a:solidFill>
                          <a:latin typeface="+mn-lt"/>
                          <a:ea typeface="+mn-ea"/>
                          <a:cs typeface="+mn-cs"/>
                        </a:rPr>
                        <a:t>+D català </a:t>
                      </a:r>
                    </a:p>
                    <a:p>
                      <a:pPr algn="l" fontAlgn="ctr"/>
                      <a:endParaRPr lang="ca-ES" sz="600" b="0" kern="1200" baseline="0" noProof="0" dirty="0" smtClean="0">
                        <a:solidFill>
                          <a:schemeClr val="tx1"/>
                        </a:solidFill>
                        <a:latin typeface="+mn-lt"/>
                        <a:ea typeface="+mn-ea"/>
                        <a:cs typeface="+mn-cs"/>
                      </a:endParaRPr>
                    </a:p>
                  </a:txBody>
                  <a:tcPr marL="9525" marR="9525" marT="9525" marB="0" anchor="ctr">
                    <a:solidFill>
                      <a:schemeClr val="bg1"/>
                    </a:solidFill>
                  </a:tcPr>
                </a:tc>
                <a:tc hMerge="1">
                  <a:txBody>
                    <a:bodyPr/>
                    <a:lstStyle/>
                    <a:p>
                      <a:endParaRPr lang="ca-ES"/>
                    </a:p>
                  </a:txBody>
                  <a:tcPr/>
                </a:tc>
              </a:tr>
              <a:tr h="281785">
                <a:tc>
                  <a:txBody>
                    <a:bodyPr/>
                    <a:lstStyle/>
                    <a:p>
                      <a:endParaRPr lang="ca-ES" sz="700" noProof="0" dirty="0">
                        <a:solidFill>
                          <a:schemeClr val="tx1"/>
                        </a:solidFill>
                        <a:latin typeface="+mn-lt"/>
                      </a:endParaRPr>
                    </a:p>
                  </a:txBody>
                  <a:tcPr marL="36000" marR="36000" marT="21600" marB="21600">
                    <a:solidFill>
                      <a:schemeClr val="bg1"/>
                    </a:solidFill>
                  </a:tcPr>
                </a:tc>
                <a:tc gridSpan="2">
                  <a:txBody>
                    <a:bodyPr/>
                    <a:lstStyle/>
                    <a:p>
                      <a:pPr algn="l" fontAlgn="ctr"/>
                      <a:r>
                        <a:rPr lang="ca-ES" sz="1050" b="0" kern="1200" baseline="0" noProof="0" dirty="0" smtClean="0">
                          <a:solidFill>
                            <a:schemeClr val="tx1"/>
                          </a:solidFill>
                          <a:latin typeface="+mn-lt"/>
                          <a:ea typeface="+mn-ea"/>
                          <a:cs typeface="+mn-cs"/>
                        </a:rPr>
                        <a:t>Consolidació dels centres tecnològics avançats mitjançant processos d'agregació i d'internacionalització</a:t>
                      </a:r>
                    </a:p>
                    <a:p>
                      <a:pPr algn="l" fontAlgn="ctr"/>
                      <a:endParaRPr lang="ca-ES" sz="600" b="0" kern="1200" baseline="0" noProof="0" dirty="0" smtClean="0">
                        <a:solidFill>
                          <a:schemeClr val="tx1"/>
                        </a:solidFill>
                        <a:latin typeface="+mn-lt"/>
                        <a:ea typeface="+mn-ea"/>
                        <a:cs typeface="+mn-cs"/>
                      </a:endParaRPr>
                    </a:p>
                  </a:txBody>
                  <a:tcPr marL="9525" marR="9525" marT="9525" marB="0" anchor="ctr">
                    <a:solidFill>
                      <a:schemeClr val="bg1"/>
                    </a:solidFill>
                  </a:tcPr>
                </a:tc>
                <a:tc hMerge="1">
                  <a:txBody>
                    <a:bodyPr/>
                    <a:lstStyle/>
                    <a:p>
                      <a:endParaRPr lang="ca-ES"/>
                    </a:p>
                  </a:txBody>
                  <a:tcPr/>
                </a:tc>
              </a:tr>
              <a:tr h="281785">
                <a:tc>
                  <a:txBody>
                    <a:bodyPr/>
                    <a:lstStyle/>
                    <a:p>
                      <a:endParaRPr lang="ca-ES" sz="1100" b="0" i="0" u="none" strike="noStrike" kern="1200" noProof="0">
                        <a:solidFill>
                          <a:srgbClr val="000000"/>
                        </a:solidFill>
                        <a:latin typeface="Calibri"/>
                        <a:ea typeface="+mn-ea"/>
                        <a:cs typeface="+mn-cs"/>
                      </a:endParaRPr>
                    </a:p>
                  </a:txBody>
                  <a:tcPr marL="36000" marR="36000" marT="21600" marB="21600">
                    <a:solidFill>
                      <a:schemeClr val="bg1"/>
                    </a:solidFill>
                  </a:tcPr>
                </a:tc>
                <a:tc gridSpan="2">
                  <a:txBody>
                    <a:bodyPr/>
                    <a:lstStyle/>
                    <a:p>
                      <a:pPr algn="l" fontAlgn="ctr"/>
                      <a:r>
                        <a:rPr lang="es-ES" sz="1050" b="0" kern="1200" baseline="0" noProof="0" dirty="0" err="1">
                          <a:solidFill>
                            <a:schemeClr val="tx1"/>
                          </a:solidFill>
                          <a:latin typeface="+mn-lt"/>
                          <a:ea typeface="+mn-ea"/>
                          <a:cs typeface="+mn-cs"/>
                        </a:rPr>
                        <a:t>Impuls</a:t>
                      </a:r>
                      <a:r>
                        <a:rPr lang="es-ES" sz="1050" b="0" kern="1200" baseline="0" noProof="0" dirty="0">
                          <a:solidFill>
                            <a:schemeClr val="tx1"/>
                          </a:solidFill>
                          <a:latin typeface="+mn-lt"/>
                          <a:ea typeface="+mn-ea"/>
                          <a:cs typeface="+mn-cs"/>
                        </a:rPr>
                        <a:t> de la </a:t>
                      </a:r>
                      <a:r>
                        <a:rPr lang="es-ES" sz="1050" b="0" kern="1200" baseline="0" noProof="0" dirty="0" err="1">
                          <a:solidFill>
                            <a:schemeClr val="tx1"/>
                          </a:solidFill>
                          <a:latin typeface="+mn-lt"/>
                          <a:ea typeface="+mn-ea"/>
                          <a:cs typeface="+mn-cs"/>
                        </a:rPr>
                        <a:t>incorporació</a:t>
                      </a:r>
                      <a:r>
                        <a:rPr lang="es-ES" sz="1050" b="0" kern="1200" baseline="0" noProof="0" dirty="0">
                          <a:solidFill>
                            <a:schemeClr val="tx1"/>
                          </a:solidFill>
                          <a:latin typeface="+mn-lt"/>
                          <a:ea typeface="+mn-ea"/>
                          <a:cs typeface="+mn-cs"/>
                        </a:rPr>
                        <a:t> de la </a:t>
                      </a:r>
                      <a:r>
                        <a:rPr lang="es-ES" sz="1050" b="0" kern="1200" baseline="0" noProof="0" dirty="0" err="1">
                          <a:solidFill>
                            <a:schemeClr val="tx1"/>
                          </a:solidFill>
                          <a:latin typeface="+mn-lt"/>
                          <a:ea typeface="+mn-ea"/>
                          <a:cs typeface="+mn-cs"/>
                        </a:rPr>
                        <a:t>innovació</a:t>
                      </a:r>
                      <a:r>
                        <a:rPr lang="es-ES" sz="1050" b="0" kern="1200" baseline="0" noProof="0" dirty="0">
                          <a:solidFill>
                            <a:schemeClr val="tx1"/>
                          </a:solidFill>
                          <a:latin typeface="+mn-lt"/>
                          <a:ea typeface="+mn-ea"/>
                          <a:cs typeface="+mn-cs"/>
                        </a:rPr>
                        <a:t> en les </a:t>
                      </a:r>
                      <a:r>
                        <a:rPr lang="es-ES" sz="1050" b="0" kern="1200" baseline="0" noProof="0" dirty="0" err="1">
                          <a:solidFill>
                            <a:schemeClr val="tx1"/>
                          </a:solidFill>
                          <a:latin typeface="+mn-lt"/>
                          <a:ea typeface="+mn-ea"/>
                          <a:cs typeface="+mn-cs"/>
                        </a:rPr>
                        <a:t>estratègies</a:t>
                      </a:r>
                      <a:r>
                        <a:rPr lang="es-ES" sz="1050" b="0" kern="1200" baseline="0" noProof="0" dirty="0">
                          <a:solidFill>
                            <a:schemeClr val="tx1"/>
                          </a:solidFill>
                          <a:latin typeface="+mn-lt"/>
                          <a:ea typeface="+mn-ea"/>
                          <a:cs typeface="+mn-cs"/>
                        </a:rPr>
                        <a:t> </a:t>
                      </a:r>
                      <a:r>
                        <a:rPr lang="es-ES" sz="1050" b="0" kern="1200" baseline="0" noProof="0" dirty="0" err="1">
                          <a:solidFill>
                            <a:schemeClr val="tx1"/>
                          </a:solidFill>
                          <a:latin typeface="+mn-lt"/>
                          <a:ea typeface="+mn-ea"/>
                          <a:cs typeface="+mn-cs"/>
                        </a:rPr>
                        <a:t>emprenedores</a:t>
                      </a:r>
                      <a:r>
                        <a:rPr lang="es-ES" sz="1050" b="0" kern="1200" baseline="0" noProof="0" dirty="0">
                          <a:solidFill>
                            <a:schemeClr val="tx1"/>
                          </a:solidFill>
                          <a:latin typeface="+mn-lt"/>
                          <a:ea typeface="+mn-ea"/>
                          <a:cs typeface="+mn-cs"/>
                        </a:rPr>
                        <a:t> de les PIME i </a:t>
                      </a:r>
                      <a:r>
                        <a:rPr lang="es-ES" sz="1050" b="0" kern="1200" baseline="0" noProof="0" dirty="0" err="1">
                          <a:solidFill>
                            <a:schemeClr val="tx1"/>
                          </a:solidFill>
                          <a:latin typeface="+mn-lt"/>
                          <a:ea typeface="+mn-ea"/>
                          <a:cs typeface="+mn-cs"/>
                        </a:rPr>
                        <a:t>dels</a:t>
                      </a:r>
                      <a:r>
                        <a:rPr lang="es-ES" sz="1050" b="0" kern="1200" baseline="0" noProof="0" dirty="0">
                          <a:solidFill>
                            <a:schemeClr val="tx1"/>
                          </a:solidFill>
                          <a:latin typeface="+mn-lt"/>
                          <a:ea typeface="+mn-ea"/>
                          <a:cs typeface="+mn-cs"/>
                        </a:rPr>
                        <a:t> </a:t>
                      </a:r>
                      <a:r>
                        <a:rPr lang="es-ES" sz="1050" b="0" kern="1200" baseline="0" noProof="0" dirty="0" err="1" smtClean="0">
                          <a:solidFill>
                            <a:schemeClr val="tx1"/>
                          </a:solidFill>
                          <a:latin typeface="+mn-lt"/>
                          <a:ea typeface="+mn-ea"/>
                          <a:cs typeface="+mn-cs"/>
                        </a:rPr>
                        <a:t>clústers</a:t>
                      </a:r>
                      <a:endParaRPr lang="es-ES" sz="1050" b="0" kern="1200" baseline="0" noProof="0" dirty="0">
                        <a:solidFill>
                          <a:schemeClr val="tx1"/>
                        </a:solidFill>
                        <a:latin typeface="+mn-lt"/>
                        <a:ea typeface="+mn-ea"/>
                        <a:cs typeface="+mn-cs"/>
                      </a:endParaRPr>
                    </a:p>
                    <a:p>
                      <a:pPr algn="l" fontAlgn="ctr"/>
                      <a:endParaRPr lang="es-ES" sz="600" b="0" kern="1200" baseline="0" noProof="0" dirty="0">
                        <a:solidFill>
                          <a:schemeClr val="tx1"/>
                        </a:solidFill>
                        <a:latin typeface="+mn-lt"/>
                        <a:ea typeface="+mn-ea"/>
                        <a:cs typeface="+mn-cs"/>
                      </a:endParaRPr>
                    </a:p>
                  </a:txBody>
                  <a:tcPr marL="9525" marR="9525" marT="9525" marB="0" anchor="ctr">
                    <a:solidFill>
                      <a:schemeClr val="bg1"/>
                    </a:solidFill>
                  </a:tcPr>
                </a:tc>
                <a:tc hMerge="1">
                  <a:txBody>
                    <a:bodyPr/>
                    <a:lstStyle/>
                    <a:p>
                      <a:endParaRPr lang="ca-ES"/>
                    </a:p>
                  </a:txBody>
                  <a:tcPr/>
                </a:tc>
              </a:tr>
              <a:tr h="581986">
                <a:tc>
                  <a:txBody>
                    <a:bodyPr/>
                    <a:lstStyle/>
                    <a:p>
                      <a:endParaRPr lang="ca-ES" sz="1100" b="0" i="0" u="none" strike="noStrike" kern="1200" noProof="0" dirty="0">
                        <a:solidFill>
                          <a:srgbClr val="000000"/>
                        </a:solidFill>
                        <a:latin typeface="Calibri"/>
                        <a:ea typeface="+mn-ea"/>
                        <a:cs typeface="+mn-cs"/>
                      </a:endParaRPr>
                    </a:p>
                  </a:txBody>
                  <a:tcPr marL="36000" marR="36000" marT="21600" marB="21600">
                    <a:solidFill>
                      <a:schemeClr val="bg1"/>
                    </a:solidFill>
                  </a:tcPr>
                </a:tc>
                <a:tc>
                  <a:txBody>
                    <a:bodyPr/>
                    <a:lstStyle/>
                    <a:p>
                      <a:pPr marL="0" algn="l" defTabSz="914400" rtl="0" eaLnBrk="1" fontAlgn="ctr" latinLnBrk="0" hangingPunct="1"/>
                      <a:r>
                        <a:rPr lang="ca-ES" sz="1050" b="0" kern="1200" baseline="0" noProof="0" dirty="0" smtClean="0">
                          <a:solidFill>
                            <a:schemeClr val="tx1"/>
                          </a:solidFill>
                          <a:latin typeface="+mn-lt"/>
                          <a:ea typeface="+mn-ea"/>
                          <a:cs typeface="+mn-cs"/>
                        </a:rPr>
                        <a:t>Impuls al desenvolupament tecnològic del sector agroalimentari</a:t>
                      </a:r>
                    </a:p>
                    <a:p>
                      <a:pPr marL="0" algn="l" defTabSz="914400" rtl="0" eaLnBrk="1" fontAlgn="ctr" latinLnBrk="0" hangingPunct="1"/>
                      <a:endParaRPr lang="ca-ES" sz="600" b="0" kern="1200" baseline="0" noProof="0" dirty="0" smtClean="0">
                        <a:solidFill>
                          <a:schemeClr val="tx1"/>
                        </a:solidFill>
                        <a:latin typeface="+mn-lt"/>
                        <a:ea typeface="+mn-ea"/>
                        <a:cs typeface="+mn-cs"/>
                      </a:endParaRPr>
                    </a:p>
                    <a:p>
                      <a:pPr marL="0" algn="l" defTabSz="914400" rtl="0" eaLnBrk="1" fontAlgn="ctr" latinLnBrk="0" hangingPunct="1"/>
                      <a:r>
                        <a:rPr lang="ca-ES" sz="1050" b="0" kern="1200" baseline="0" noProof="0" dirty="0" smtClean="0">
                          <a:solidFill>
                            <a:schemeClr val="tx1"/>
                          </a:solidFill>
                          <a:latin typeface="+mn-lt"/>
                          <a:ea typeface="+mn-ea"/>
                          <a:cs typeface="+mn-cs"/>
                        </a:rPr>
                        <a:t>Potenciar la Catalunya – </a:t>
                      </a:r>
                      <a:r>
                        <a:rPr lang="ca-ES" sz="1050" b="0" kern="1200" baseline="0" noProof="0" dirty="0" err="1" smtClean="0">
                          <a:solidFill>
                            <a:schemeClr val="tx1"/>
                          </a:solidFill>
                          <a:latin typeface="+mn-lt"/>
                          <a:ea typeface="+mn-ea"/>
                          <a:cs typeface="+mn-cs"/>
                        </a:rPr>
                        <a:t>Bioregió</a:t>
                      </a:r>
                      <a:r>
                        <a:rPr lang="ca-ES" sz="1050" b="0" kern="1200" baseline="0" noProof="0" dirty="0" smtClean="0">
                          <a:solidFill>
                            <a:schemeClr val="tx1"/>
                          </a:solidFill>
                          <a:latin typeface="+mn-lt"/>
                          <a:ea typeface="+mn-ea"/>
                          <a:cs typeface="+mn-cs"/>
                        </a:rPr>
                        <a:t> i la posada en marxa d’un programa per impulsar la compra pública innovadora (CPI)</a:t>
                      </a:r>
                    </a:p>
                    <a:p>
                      <a:pPr algn="l" fontAlgn="ctr"/>
                      <a:endParaRPr lang="ca-ES" sz="1050" b="0" kern="1200" baseline="0" noProof="0" dirty="0">
                        <a:solidFill>
                          <a:schemeClr val="tx1"/>
                        </a:solidFill>
                        <a:latin typeface="+mn-lt"/>
                        <a:ea typeface="+mn-ea"/>
                        <a:cs typeface="+mn-cs"/>
                      </a:endParaRPr>
                    </a:p>
                  </a:txBody>
                  <a:tcPr marL="0" marR="36000" marT="0" marB="0" anchor="ctr">
                    <a:solidFill>
                      <a:schemeClr val="bg1"/>
                    </a:solidFill>
                  </a:tcPr>
                </a:tc>
                <a:tc>
                  <a:txBody>
                    <a:bodyPr/>
                    <a:lstStyle/>
                    <a:p>
                      <a:endParaRPr lang="ca-ES" dirty="0"/>
                    </a:p>
                  </a:txBody>
                  <a:tcPr marL="0" marR="36000" marT="0" marB="0" anchor="ctr">
                    <a:solidFill>
                      <a:schemeClr val="bg1"/>
                    </a:solidFill>
                  </a:tcPr>
                </a:tc>
              </a:tr>
            </a:tbl>
          </a:graphicData>
        </a:graphic>
      </p:graphicFrame>
      <p:graphicFrame>
        <p:nvGraphicFramePr>
          <p:cNvPr id="12" name="Taula 11"/>
          <p:cNvGraphicFramePr>
            <a:graphicFrameLocks noGrp="1"/>
          </p:cNvGraphicFramePr>
          <p:nvPr/>
        </p:nvGraphicFramePr>
        <p:xfrm>
          <a:off x="2826420" y="2040819"/>
          <a:ext cx="5000660" cy="2114822"/>
        </p:xfrm>
        <a:graphic>
          <a:graphicData uri="http://schemas.openxmlformats.org/drawingml/2006/table">
            <a:tbl>
              <a:tblPr firstRow="1" bandRow="1">
                <a:tableStyleId>{5C22544A-7EE6-4342-B048-85BDC9FD1C3A}</a:tableStyleId>
              </a:tblPr>
              <a:tblGrid>
                <a:gridCol w="355771"/>
                <a:gridCol w="4436209"/>
                <a:gridCol w="208680"/>
              </a:tblGrid>
              <a:tr h="541634">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200" b="0" noProof="0" dirty="0" smtClean="0">
                          <a:solidFill>
                            <a:schemeClr val="tx1"/>
                          </a:solidFill>
                        </a:rPr>
                        <a:t>Consolidar el conjunt de centres de recerca vinculats a CERCA i les grans instal·lacions científiques i tecnològiques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360040">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Impulsar les polítiques de formació i captació d'investigadors</a:t>
                      </a:r>
                      <a:endParaRPr lang="ca-ES" sz="1200" b="0"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808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a-ES" sz="1200" b="1" noProof="0" dirty="0" smtClean="0">
                          <a:solidFill>
                            <a:schemeClr val="tx1"/>
                          </a:solidFill>
                        </a:rPr>
                        <a:t>-</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200" b="0" noProof="0" dirty="0" smtClean="0">
                          <a:solidFill>
                            <a:schemeClr val="tx1"/>
                          </a:solidFill>
                        </a:rPr>
                        <a:t>Incrementar la creació i el creixement d'empreses de base tecnològica,</a:t>
                      </a:r>
                      <a:r>
                        <a:rPr lang="ca-ES" sz="1200" b="0" baseline="0" noProof="0" dirty="0" smtClean="0">
                          <a:solidFill>
                            <a:schemeClr val="tx1"/>
                          </a:solidFill>
                        </a:rPr>
                        <a:t> i aprofundir en el nivell d’innovació de les empreses ja existents</a:t>
                      </a:r>
                      <a:endParaRPr lang="ca-ES" sz="1200" b="0" noProof="0" dirty="0" smtClean="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404383">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s-ES" sz="1200" b="0" noProof="0" dirty="0" err="1" smtClean="0">
                          <a:solidFill>
                            <a:schemeClr val="tx1"/>
                          </a:solidFill>
                        </a:rPr>
                        <a:t>Disseny</a:t>
                      </a:r>
                      <a:r>
                        <a:rPr lang="es-ES" sz="1200" b="0" noProof="0" dirty="0" smtClean="0">
                          <a:solidFill>
                            <a:schemeClr val="tx1"/>
                          </a:solidFill>
                        </a:rPr>
                        <a:t> </a:t>
                      </a:r>
                      <a:r>
                        <a:rPr lang="es-ES" sz="1200" b="0" noProof="0" dirty="0" err="1" smtClean="0">
                          <a:solidFill>
                            <a:schemeClr val="tx1"/>
                          </a:solidFill>
                        </a:rPr>
                        <a:t>d’instruments</a:t>
                      </a:r>
                      <a:r>
                        <a:rPr lang="es-ES" sz="1200" b="0" noProof="0" dirty="0" smtClean="0">
                          <a:solidFill>
                            <a:schemeClr val="tx1"/>
                          </a:solidFill>
                        </a:rPr>
                        <a:t> de </a:t>
                      </a:r>
                      <a:r>
                        <a:rPr lang="es-ES" sz="1200" b="0" noProof="0" dirty="0" err="1" smtClean="0">
                          <a:solidFill>
                            <a:schemeClr val="tx1"/>
                          </a:solidFill>
                        </a:rPr>
                        <a:t>suport</a:t>
                      </a:r>
                      <a:r>
                        <a:rPr lang="es-ES" sz="1200" b="0" noProof="0" dirty="0" smtClean="0">
                          <a:solidFill>
                            <a:schemeClr val="tx1"/>
                          </a:solidFill>
                        </a:rPr>
                        <a:t> a la </a:t>
                      </a:r>
                      <a:r>
                        <a:rPr lang="es-ES" sz="1200" b="0" noProof="0" dirty="0" err="1" smtClean="0">
                          <a:solidFill>
                            <a:schemeClr val="tx1"/>
                          </a:solidFill>
                        </a:rPr>
                        <a:t>projecció</a:t>
                      </a:r>
                      <a:r>
                        <a:rPr lang="es-ES" sz="1200" b="0" noProof="0" dirty="0" smtClean="0">
                          <a:solidFill>
                            <a:schemeClr val="tx1"/>
                          </a:solidFill>
                        </a:rPr>
                        <a:t> internacional de la </a:t>
                      </a:r>
                      <a:r>
                        <a:rPr lang="es-ES" sz="1200" b="0" noProof="0" dirty="0" err="1" smtClean="0">
                          <a:solidFill>
                            <a:schemeClr val="tx1"/>
                          </a:solidFill>
                        </a:rPr>
                        <a:t>innovació</a:t>
                      </a:r>
                      <a:r>
                        <a:rPr lang="es-ES" sz="1200" b="0" noProof="0" dirty="0" smtClean="0">
                          <a:solidFill>
                            <a:schemeClr val="tx1"/>
                          </a:solidFill>
                        </a:rPr>
                        <a:t> catalana</a:t>
                      </a:r>
                      <a:endParaRPr lang="ca-ES" sz="12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13" name="Taula 12"/>
          <p:cNvGraphicFramePr>
            <a:graphicFrameLocks noGrp="1"/>
          </p:cNvGraphicFramePr>
          <p:nvPr/>
        </p:nvGraphicFramePr>
        <p:xfrm>
          <a:off x="0" y="1188207"/>
          <a:ext cx="10693400" cy="428880"/>
        </p:xfrm>
        <a:graphic>
          <a:graphicData uri="http://schemas.openxmlformats.org/drawingml/2006/table">
            <a:tbl>
              <a:tblPr/>
              <a:tblGrid>
                <a:gridCol w="258112"/>
                <a:gridCol w="6549108"/>
                <a:gridCol w="3886180"/>
              </a:tblGrid>
              <a:tr h="401644">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2200" b="1" i="0" u="none" strike="noStrike" cap="none" normalizeH="0" baseline="0" noProof="0" dirty="0" smtClean="0">
                          <a:ln>
                            <a:noFill/>
                          </a:ln>
                          <a:solidFill>
                            <a:schemeClr val="bg1"/>
                          </a:solidFill>
                          <a:effectLst/>
                          <a:latin typeface="Arial" charset="0"/>
                          <a:cs typeface="Arial" charset="0"/>
                        </a:rPr>
                        <a:t>Recerca, desenvolupament i innovació (R+D+I)</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
        <p:nvSpPr>
          <p:cNvPr id="14" name="Text Box 15"/>
          <p:cNvSpPr txBox="1">
            <a:spLocks noChangeArrowheads="1"/>
          </p:cNvSpPr>
          <p:nvPr/>
        </p:nvSpPr>
        <p:spPr bwMode="auto">
          <a:xfrm>
            <a:off x="6369064" y="731996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866097" y="2028008"/>
          <a:ext cx="2827303" cy="4861207"/>
        </p:xfrm>
        <a:graphic>
          <a:graphicData uri="http://schemas.openxmlformats.org/drawingml/2006/table">
            <a:tbl>
              <a:tblPr firstRow="1" bandRow="1">
                <a:tableStyleId>{5C22544A-7EE6-4342-B048-85BDC9FD1C3A}</a:tableStyleId>
              </a:tblPr>
              <a:tblGrid>
                <a:gridCol w="511182"/>
                <a:gridCol w="2316121"/>
              </a:tblGrid>
              <a:tr h="537097">
                <a:tc>
                  <a:txBody>
                    <a:bodyPr/>
                    <a:lstStyle/>
                    <a:p>
                      <a:pPr algn="r" fontAlgn="b"/>
                      <a:r>
                        <a:rPr lang="ca-ES" sz="1050" b="0" kern="1200" baseline="0" noProof="0" dirty="0" smtClean="0">
                          <a:solidFill>
                            <a:schemeClr val="tx1"/>
                          </a:solidFill>
                          <a:latin typeface="+mn-lt"/>
                          <a:ea typeface="+mn-ea"/>
                          <a:cs typeface="+mn-cs"/>
                        </a:rPr>
                        <a:t>1,55</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l" fontAlgn="ctr"/>
                      <a:r>
                        <a:rPr lang="ca-ES" sz="1050" b="0" kern="1200" baseline="0" noProof="0" dirty="0" smtClean="0">
                          <a:solidFill>
                            <a:schemeClr val="tx1"/>
                          </a:solidFill>
                          <a:latin typeface="+mn-lt"/>
                          <a:ea typeface="+mn-ea"/>
                          <a:cs typeface="+mn-cs"/>
                        </a:rPr>
                        <a:t>Percentatge de despesa en R+D respecte el PIB (2011)</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436391">
                <a:tc>
                  <a:txBody>
                    <a:bodyPr/>
                    <a:lstStyle/>
                    <a:p>
                      <a:pPr algn="r" fontAlgn="ctr"/>
                      <a:r>
                        <a:rPr lang="ca-ES" sz="1050" b="0" kern="1200" baseline="0" noProof="0" dirty="0" smtClean="0">
                          <a:solidFill>
                            <a:schemeClr val="tx1"/>
                          </a:solidFill>
                          <a:latin typeface="+mn-lt"/>
                          <a:ea typeface="+mn-ea"/>
                          <a:cs typeface="+mn-cs"/>
                        </a:rPr>
                        <a:t>212</a:t>
                      </a:r>
                    </a:p>
                    <a:p>
                      <a:pPr algn="r" fontAlgn="ctr"/>
                      <a:r>
                        <a:rPr lang="ca-ES" sz="1050" b="0" kern="1200" baseline="0" noProof="0" dirty="0" smtClean="0">
                          <a:solidFill>
                            <a:schemeClr val="tx1"/>
                          </a:solidFill>
                          <a:latin typeface="+mn-lt"/>
                          <a:ea typeface="+mn-ea"/>
                          <a:cs typeface="+mn-cs"/>
                        </a:rPr>
                        <a:t>M€</a:t>
                      </a:r>
                    </a:p>
                  </a:txBody>
                  <a:tcPr marL="9525" marR="9525" marT="9525"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050" b="0" kern="1200" baseline="0" noProof="0" dirty="0" smtClean="0">
                          <a:solidFill>
                            <a:schemeClr val="tx1"/>
                          </a:solidFill>
                          <a:latin typeface="+mn-lt"/>
                          <a:ea typeface="+mn-ea"/>
                          <a:cs typeface="+mn-cs"/>
                        </a:rPr>
                        <a:t>Captació de fons externs dels centre CERCA</a:t>
                      </a:r>
                    </a:p>
                  </a:txBody>
                  <a:tcPr marL="9525" marR="9525" marT="9525"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375321">
                <a:tc>
                  <a:txBody>
                    <a:bodyPr/>
                    <a:lstStyle/>
                    <a:p>
                      <a:pPr algn="r" fontAlgn="ctr"/>
                      <a:r>
                        <a:rPr lang="ca-ES" sz="1050" b="0" kern="1200" baseline="0" noProof="0" dirty="0" smtClean="0">
                          <a:solidFill>
                            <a:schemeClr val="tx1"/>
                          </a:solidFill>
                          <a:latin typeface="+mn-lt"/>
                          <a:ea typeface="+mn-ea"/>
                          <a:cs typeface="+mn-cs"/>
                        </a:rPr>
                        <a:t>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050" b="0" kern="1200" baseline="0" noProof="0" dirty="0" smtClean="0">
                          <a:solidFill>
                            <a:schemeClr val="tx1"/>
                          </a:solidFill>
                          <a:latin typeface="+mn-lt"/>
                          <a:ea typeface="+mn-ea"/>
                          <a:cs typeface="+mn-cs"/>
                        </a:rPr>
                        <a:t>Grans instal·lacions científiques i tecnològiques</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7462">
                <a:tc>
                  <a:txBody>
                    <a:bodyPr/>
                    <a:lstStyle/>
                    <a:p>
                      <a:pPr algn="r" fontAlgn="ctr"/>
                      <a:r>
                        <a:rPr lang="ca-ES" sz="1050" b="0" kern="1200" baseline="0" noProof="0" dirty="0" smtClean="0">
                          <a:solidFill>
                            <a:schemeClr val="tx1"/>
                          </a:solidFill>
                          <a:latin typeface="+mn-lt"/>
                          <a:ea typeface="+mn-ea"/>
                          <a:cs typeface="+mn-cs"/>
                        </a:rPr>
                        <a:t>50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050" b="0" kern="1200" baseline="0" noProof="0" dirty="0" smtClean="0">
                          <a:solidFill>
                            <a:schemeClr val="tx1"/>
                          </a:solidFill>
                          <a:latin typeface="+mn-lt"/>
                          <a:ea typeface="+mn-ea"/>
                          <a:cs typeface="+mn-cs"/>
                        </a:rPr>
                        <a:t>Investigadors en procés de formació a les empreses</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70666">
                <a:tc>
                  <a:txBody>
                    <a:bodyPr/>
                    <a:lstStyle/>
                    <a:p>
                      <a:pPr algn="r" fontAlgn="ctr"/>
                      <a:r>
                        <a:rPr lang="ca-ES" sz="1050" b="0" kern="1200" baseline="0" noProof="0" dirty="0" smtClean="0">
                          <a:solidFill>
                            <a:schemeClr val="tx1"/>
                          </a:solidFill>
                          <a:latin typeface="+mn-lt"/>
                          <a:ea typeface="+mn-ea"/>
                          <a:cs typeface="+mn-cs"/>
                        </a:rPr>
                        <a:t>250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fr-FR" sz="1050" b="0" kern="1200" baseline="0" noProof="0" dirty="0" err="1" smtClean="0">
                          <a:solidFill>
                            <a:schemeClr val="tx1"/>
                          </a:solidFill>
                          <a:latin typeface="+mn-lt"/>
                          <a:ea typeface="+mn-ea"/>
                          <a:cs typeface="+mn-cs"/>
                        </a:rPr>
                        <a:t>Investigadors</a:t>
                      </a:r>
                      <a:r>
                        <a:rPr lang="fr-FR" sz="1050" b="0" kern="1200" baseline="0" noProof="0" dirty="0" smtClean="0">
                          <a:solidFill>
                            <a:schemeClr val="tx1"/>
                          </a:solidFill>
                          <a:latin typeface="+mn-lt"/>
                          <a:ea typeface="+mn-ea"/>
                          <a:cs typeface="+mn-cs"/>
                        </a:rPr>
                        <a:t> </a:t>
                      </a:r>
                      <a:r>
                        <a:rPr lang="fr-FR" sz="1050" b="0" kern="1200" baseline="0" noProof="0" dirty="0" err="1" smtClean="0">
                          <a:solidFill>
                            <a:schemeClr val="tx1"/>
                          </a:solidFill>
                          <a:latin typeface="+mn-lt"/>
                          <a:ea typeface="+mn-ea"/>
                          <a:cs typeface="+mn-cs"/>
                        </a:rPr>
                        <a:t>contractats</a:t>
                      </a:r>
                      <a:r>
                        <a:rPr lang="fr-FR" sz="1050" b="0" kern="1200" baseline="0" noProof="0" dirty="0" smtClean="0">
                          <a:solidFill>
                            <a:schemeClr val="tx1"/>
                          </a:solidFill>
                          <a:latin typeface="+mn-lt"/>
                          <a:ea typeface="+mn-ea"/>
                          <a:cs typeface="+mn-cs"/>
                        </a:rPr>
                        <a:t> </a:t>
                      </a:r>
                      <a:r>
                        <a:rPr lang="fr-FR" sz="1050" b="0" kern="1200" baseline="0" noProof="0" dirty="0" err="1" smtClean="0">
                          <a:solidFill>
                            <a:schemeClr val="tx1"/>
                          </a:solidFill>
                          <a:latin typeface="+mn-lt"/>
                          <a:ea typeface="+mn-ea"/>
                          <a:cs typeface="+mn-cs"/>
                        </a:rPr>
                        <a:t>mitjançant</a:t>
                      </a:r>
                      <a:r>
                        <a:rPr lang="fr-FR" sz="1050" b="0" kern="1200" baseline="0" noProof="0" dirty="0" smtClean="0">
                          <a:solidFill>
                            <a:schemeClr val="tx1"/>
                          </a:solidFill>
                          <a:latin typeface="+mn-lt"/>
                          <a:ea typeface="+mn-ea"/>
                          <a:cs typeface="+mn-cs"/>
                        </a:rPr>
                        <a:t> els </a:t>
                      </a:r>
                      <a:r>
                        <a:rPr lang="fr-FR" sz="1050" b="0" kern="1200" baseline="0" noProof="0" dirty="0" err="1" smtClean="0">
                          <a:solidFill>
                            <a:schemeClr val="tx1"/>
                          </a:solidFill>
                          <a:latin typeface="+mn-lt"/>
                          <a:ea typeface="+mn-ea"/>
                          <a:cs typeface="+mn-cs"/>
                        </a:rPr>
                        <a:t>programes</a:t>
                      </a:r>
                      <a:r>
                        <a:rPr lang="fr-FR" sz="1050" b="0" kern="1200" baseline="0" noProof="0" dirty="0" smtClean="0">
                          <a:solidFill>
                            <a:schemeClr val="tx1"/>
                          </a:solidFill>
                          <a:latin typeface="+mn-lt"/>
                          <a:ea typeface="+mn-ea"/>
                          <a:cs typeface="+mn-cs"/>
                        </a:rPr>
                        <a:t> ICREA de </a:t>
                      </a:r>
                      <a:r>
                        <a:rPr lang="fr-FR" sz="1050" b="0" kern="1200" baseline="0" noProof="0" dirty="0" err="1" smtClean="0">
                          <a:solidFill>
                            <a:schemeClr val="tx1"/>
                          </a:solidFill>
                          <a:latin typeface="+mn-lt"/>
                          <a:ea typeface="+mn-ea"/>
                          <a:cs typeface="+mn-cs"/>
                        </a:rPr>
                        <a:t>captació</a:t>
                      </a:r>
                      <a:r>
                        <a:rPr lang="fr-FR" sz="1050" b="0" kern="1200" baseline="0" noProof="0" dirty="0" smtClean="0">
                          <a:solidFill>
                            <a:schemeClr val="tx1"/>
                          </a:solidFill>
                          <a:latin typeface="+mn-lt"/>
                          <a:ea typeface="+mn-ea"/>
                          <a:cs typeface="+mn-cs"/>
                        </a:rPr>
                        <a:t> de talent </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36391">
                <a:tc>
                  <a:txBody>
                    <a:bodyPr/>
                    <a:lstStyle/>
                    <a:p>
                      <a:pPr algn="r" fontAlgn="ctr"/>
                      <a:r>
                        <a:rPr lang="ca-ES" sz="1050" b="0" kern="1200" baseline="0" noProof="0" dirty="0" smtClean="0">
                          <a:solidFill>
                            <a:schemeClr val="tx1"/>
                          </a:solidFill>
                          <a:latin typeface="+mn-lt"/>
                          <a:ea typeface="+mn-ea"/>
                          <a:cs typeface="+mn-cs"/>
                        </a:rPr>
                        <a:t>110</a:t>
                      </a:r>
                    </a:p>
                    <a:p>
                      <a:pPr algn="r" fontAlgn="ctr"/>
                      <a:r>
                        <a:rPr lang="ca-ES" sz="1050" b="0" kern="1200" baseline="0" noProof="0" dirty="0" smtClean="0">
                          <a:solidFill>
                            <a:schemeClr val="tx1"/>
                          </a:solidFill>
                          <a:latin typeface="+mn-lt"/>
                          <a:ea typeface="+mn-ea"/>
                          <a:cs typeface="+mn-cs"/>
                        </a:rPr>
                        <a:t>M€</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pt-BR" sz="1050" b="0" kern="1200" baseline="0" noProof="0" dirty="0" smtClean="0">
                          <a:solidFill>
                            <a:schemeClr val="tx1"/>
                          </a:solidFill>
                          <a:latin typeface="+mn-lt"/>
                          <a:ea typeface="+mn-ea"/>
                          <a:cs typeface="+mn-cs"/>
                        </a:rPr>
                        <a:t>Ingressos </a:t>
                      </a:r>
                      <a:r>
                        <a:rPr lang="pt-BR" sz="1050" b="0" kern="1200" baseline="0" noProof="0" dirty="0" err="1" smtClean="0">
                          <a:solidFill>
                            <a:schemeClr val="tx1"/>
                          </a:solidFill>
                          <a:latin typeface="+mn-lt"/>
                          <a:ea typeface="+mn-ea"/>
                          <a:cs typeface="+mn-cs"/>
                        </a:rPr>
                        <a:t>dels</a:t>
                      </a:r>
                      <a:r>
                        <a:rPr lang="pt-BR" sz="1050" b="0" kern="1200" baseline="0" noProof="0" dirty="0" smtClean="0">
                          <a:solidFill>
                            <a:schemeClr val="tx1"/>
                          </a:solidFill>
                          <a:latin typeface="+mn-lt"/>
                          <a:ea typeface="+mn-ea"/>
                          <a:cs typeface="+mn-cs"/>
                        </a:rPr>
                        <a:t> centres TECNIO</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36391">
                <a:tc>
                  <a:txBody>
                    <a:bodyPr/>
                    <a:lstStyle/>
                    <a:p>
                      <a:pPr algn="r" fontAlgn="ctr"/>
                      <a:r>
                        <a:rPr lang="ca-ES" sz="1050" b="0" kern="1200" baseline="0" noProof="0" dirty="0" smtClean="0">
                          <a:solidFill>
                            <a:schemeClr val="tx1"/>
                          </a:solidFill>
                          <a:latin typeface="+mn-lt"/>
                          <a:ea typeface="+mn-ea"/>
                          <a:cs typeface="+mn-cs"/>
                        </a:rPr>
                        <a:t>148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pt-BR" sz="1050" b="0" kern="1200" baseline="0" noProof="0" dirty="0" err="1" smtClean="0">
                          <a:solidFill>
                            <a:schemeClr val="tx1"/>
                          </a:solidFill>
                          <a:latin typeface="+mn-lt"/>
                          <a:ea typeface="+mn-ea"/>
                          <a:cs typeface="+mn-cs"/>
                        </a:rPr>
                        <a:t>Projectes</a:t>
                      </a:r>
                      <a:r>
                        <a:rPr lang="pt-BR" sz="1050" b="0" kern="1200" baseline="0" noProof="0" dirty="0" smtClean="0">
                          <a:solidFill>
                            <a:schemeClr val="tx1"/>
                          </a:solidFill>
                          <a:latin typeface="+mn-lt"/>
                          <a:ea typeface="+mn-ea"/>
                          <a:cs typeface="+mn-cs"/>
                        </a:rPr>
                        <a:t> d’innovació i R+D industrial promoguts</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693263">
                <a:tc>
                  <a:txBody>
                    <a:bodyPr/>
                    <a:lstStyle/>
                    <a:p>
                      <a:pPr algn="r" fontAlgn="ctr"/>
                      <a:r>
                        <a:rPr lang="ca-ES" sz="1050" b="0" kern="1200" baseline="0" noProof="0" dirty="0" smtClean="0">
                          <a:solidFill>
                            <a:schemeClr val="tx1"/>
                          </a:solidFill>
                          <a:latin typeface="+mn-lt"/>
                          <a:ea typeface="+mn-ea"/>
                          <a:cs typeface="+mn-cs"/>
                        </a:rPr>
                        <a:t>54</a:t>
                      </a:r>
                    </a:p>
                    <a:p>
                      <a:pPr algn="r" fontAlgn="ctr"/>
                      <a:r>
                        <a:rPr lang="ca-ES" sz="1050" b="0" kern="1200" baseline="0" noProof="0" dirty="0" smtClean="0">
                          <a:solidFill>
                            <a:schemeClr val="tx1"/>
                          </a:solidFill>
                          <a:latin typeface="+mn-lt"/>
                          <a:ea typeface="+mn-ea"/>
                          <a:cs typeface="+mn-cs"/>
                        </a:rPr>
                        <a:t>M€</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050" b="0" kern="1200" baseline="0" noProof="0" dirty="0" smtClean="0">
                          <a:solidFill>
                            <a:schemeClr val="tx1"/>
                          </a:solidFill>
                          <a:latin typeface="+mn-lt"/>
                          <a:ea typeface="+mn-ea"/>
                          <a:cs typeface="+mn-cs"/>
                        </a:rPr>
                        <a:t>Inversió mobilitzada  en projectes d’innovació i R+D industrial promoguts</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878225">
                <a:tc>
                  <a:txBody>
                    <a:bodyPr/>
                    <a:lstStyle/>
                    <a:p>
                      <a:pPr algn="r" fontAlgn="ctr"/>
                      <a:r>
                        <a:rPr lang="es-ES" sz="1050" b="0" kern="1200" baseline="0" noProof="0" dirty="0" smtClean="0">
                          <a:solidFill>
                            <a:schemeClr val="tx1"/>
                          </a:solidFill>
                          <a:latin typeface="+mn-lt"/>
                          <a:ea typeface="+mn-ea"/>
                          <a:cs typeface="+mn-cs"/>
                        </a:rPr>
                        <a:t>21</a:t>
                      </a:r>
                      <a:endParaRPr lang="ca-ES" sz="1050" b="0" kern="1200" baseline="0" noProof="0" dirty="0">
                        <a:solidFill>
                          <a:schemeClr val="tx1"/>
                        </a:solidFill>
                        <a:latin typeface="+mn-lt"/>
                        <a:ea typeface="+mn-ea"/>
                        <a:cs typeface="+mn-cs"/>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914400" rtl="0" eaLnBrk="1" fontAlgn="ctr" latinLnBrk="0" hangingPunct="1"/>
                      <a:r>
                        <a:rPr lang="ca-ES" sz="1050" b="0" kern="1200" baseline="0" noProof="0" dirty="0" smtClean="0">
                          <a:solidFill>
                            <a:schemeClr val="tx1"/>
                          </a:solidFill>
                          <a:latin typeface="+mn-lt"/>
                          <a:ea typeface="+mn-ea"/>
                          <a:cs typeface="+mn-cs"/>
                        </a:rPr>
                        <a:t>Centres i instituts de recerca biomèdica i en salut  amb finançament estructural</a:t>
                      </a:r>
                      <a:endParaRPr lang="ca-ES" sz="1050" b="0" kern="1200" baseline="0" noProof="0" dirty="0">
                        <a:solidFill>
                          <a:schemeClr val="tx1"/>
                        </a:solidFill>
                        <a:latin typeface="+mn-lt"/>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ctr" anchorCtr="0" compatLnSpc="1">
            <a:prstTxWarp prst="textNoShape">
              <a:avLst/>
            </a:prstTxWarp>
          </a:bodyPr>
          <a:lstStyle/>
          <a:p>
            <a:pPr>
              <a:spcAft>
                <a:spcPts val="2400"/>
              </a:spcAft>
            </a:pPr>
            <a:r>
              <a:rPr lang="es-ES" sz="2000" b="1" dirty="0" smtClean="0"/>
              <a:t>384,8 M€</a:t>
            </a:r>
          </a:p>
          <a:p>
            <a:r>
              <a:rPr lang="ca-ES" sz="1400" b="1" dirty="0" smtClean="0"/>
              <a:t>363,7 M€</a:t>
            </a:r>
          </a:p>
          <a:p>
            <a:pPr>
              <a:spcAft>
                <a:spcPts val="1800"/>
              </a:spcAft>
            </a:pPr>
            <a:r>
              <a:rPr lang="ca-ES" sz="1400" dirty="0" smtClean="0"/>
              <a:t>per a </a:t>
            </a:r>
            <a:r>
              <a:rPr lang="ca-ES" sz="1400" dirty="0" err="1" smtClean="0"/>
              <a:t>e-infraestructures</a:t>
            </a:r>
            <a:endParaRPr lang="ca-ES" sz="1400" dirty="0" smtClean="0"/>
          </a:p>
          <a:p>
            <a:r>
              <a:rPr lang="ca-ES" sz="1400" b="1" dirty="0" smtClean="0"/>
              <a:t>21,1 M€</a:t>
            </a:r>
          </a:p>
          <a:p>
            <a:r>
              <a:rPr lang="ca-ES" sz="1400" dirty="0" smtClean="0"/>
              <a:t>per a societat digital</a:t>
            </a:r>
            <a:endParaRPr lang="ca-ES" sz="1400" dirty="0" smtClean="0">
              <a:cs typeface="Arial" charset="0"/>
            </a:endParaRP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95536" y="4600882"/>
          <a:ext cx="7902610" cy="2346960"/>
        </p:xfrm>
        <a:graphic>
          <a:graphicData uri="http://schemas.openxmlformats.org/drawingml/2006/table">
            <a:tbl>
              <a:tblPr firstRow="1" bandRow="1">
                <a:tableStyleId>{5C22544A-7EE6-4342-B048-85BDC9FD1C3A}</a:tableStyleId>
              </a:tblPr>
              <a:tblGrid>
                <a:gridCol w="198367"/>
                <a:gridCol w="7704243"/>
              </a:tblGrid>
              <a:tr h="2249472">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r>
                        <a:rPr lang="ca-ES" sz="1000" b="0" i="0" u="none" strike="noStrike" noProof="0" dirty="0" smtClean="0">
                          <a:solidFill>
                            <a:srgbClr val="000000"/>
                          </a:solidFill>
                          <a:latin typeface="+mn-lt"/>
                        </a:rPr>
                        <a:t>Impulsar la gestió transversal i coordinada de les TIC de tots els departaments i organismes de la Generalitat de Catalunya</a:t>
                      </a:r>
                    </a:p>
                    <a:p>
                      <a:pPr algn="just" fontAlgn="ctr"/>
                      <a:endParaRPr lang="ca-ES" sz="600" b="0" i="0" u="none" strike="noStrike" noProof="0" dirty="0" smtClean="0">
                        <a:solidFill>
                          <a:srgbClr val="000000"/>
                        </a:solidFill>
                        <a:latin typeface="+mn-lt"/>
                      </a:endParaRPr>
                    </a:p>
                    <a:p>
                      <a:pPr algn="just" fontAlgn="ctr"/>
                      <a:r>
                        <a:rPr lang="es-ES" sz="1000" b="0" i="0" u="none" strike="noStrike" noProof="0" dirty="0" err="1" smtClean="0">
                          <a:solidFill>
                            <a:srgbClr val="000000"/>
                          </a:solidFill>
                          <a:latin typeface="+mn-lt"/>
                        </a:rPr>
                        <a:t>Centralitzar</a:t>
                      </a:r>
                      <a:r>
                        <a:rPr lang="es-ES" sz="1000" b="0" i="0" u="none" strike="noStrike" noProof="0" dirty="0" smtClean="0">
                          <a:solidFill>
                            <a:srgbClr val="000000"/>
                          </a:solidFill>
                          <a:latin typeface="+mn-lt"/>
                        </a:rPr>
                        <a:t> la </a:t>
                      </a:r>
                      <a:r>
                        <a:rPr lang="es-ES" sz="1000" b="0" i="0" u="none" strike="noStrike" noProof="0" dirty="0" err="1" smtClean="0">
                          <a:solidFill>
                            <a:srgbClr val="000000"/>
                          </a:solidFill>
                          <a:latin typeface="+mn-lt"/>
                        </a:rPr>
                        <a:t>contractació</a:t>
                      </a:r>
                      <a:r>
                        <a:rPr lang="es-ES" sz="1000" b="0" i="0" u="none" strike="noStrike" noProof="0" dirty="0" smtClean="0">
                          <a:solidFill>
                            <a:srgbClr val="000000"/>
                          </a:solidFill>
                          <a:latin typeface="+mn-lt"/>
                        </a:rPr>
                        <a:t> TIC, </a:t>
                      </a:r>
                      <a:r>
                        <a:rPr lang="es-ES" sz="1000" b="0" i="0" u="none" strike="noStrike" noProof="0" dirty="0" err="1" smtClean="0">
                          <a:solidFill>
                            <a:srgbClr val="000000"/>
                          </a:solidFill>
                          <a:latin typeface="+mn-lt"/>
                        </a:rPr>
                        <a:t>així</a:t>
                      </a:r>
                      <a:r>
                        <a:rPr lang="es-ES" sz="1000" b="0" i="0" u="none" strike="noStrike" noProof="0" dirty="0" smtClean="0">
                          <a:solidFill>
                            <a:srgbClr val="000000"/>
                          </a:solidFill>
                          <a:latin typeface="+mn-lt"/>
                        </a:rPr>
                        <a:t> </a:t>
                      </a:r>
                      <a:r>
                        <a:rPr lang="es-ES" sz="1000" b="0" i="0" u="none" strike="noStrike" noProof="0" dirty="0" err="1" smtClean="0">
                          <a:solidFill>
                            <a:srgbClr val="000000"/>
                          </a:solidFill>
                          <a:latin typeface="+mn-lt"/>
                        </a:rPr>
                        <a:t>com</a:t>
                      </a:r>
                      <a:r>
                        <a:rPr lang="es-ES" sz="1000" b="0" i="0" u="none" strike="noStrike" noProof="0" dirty="0" smtClean="0">
                          <a:solidFill>
                            <a:srgbClr val="000000"/>
                          </a:solidFill>
                          <a:latin typeface="+mn-lt"/>
                        </a:rPr>
                        <a:t> la </a:t>
                      </a:r>
                      <a:r>
                        <a:rPr lang="es-ES" sz="1000" b="0" i="0" u="none" strike="noStrike" noProof="0" dirty="0" err="1" smtClean="0">
                          <a:solidFill>
                            <a:srgbClr val="000000"/>
                          </a:solidFill>
                          <a:latin typeface="+mn-lt"/>
                        </a:rPr>
                        <a:t>planificació</a:t>
                      </a:r>
                      <a:r>
                        <a:rPr lang="es-ES" sz="1000" b="0" i="0" u="none" strike="noStrike" noProof="0" dirty="0" smtClean="0">
                          <a:solidFill>
                            <a:srgbClr val="000000"/>
                          </a:solidFill>
                          <a:latin typeface="+mn-lt"/>
                        </a:rPr>
                        <a:t>, </a:t>
                      </a:r>
                      <a:r>
                        <a:rPr lang="es-ES" sz="1000" b="0" i="0" u="none" strike="noStrike" noProof="0" dirty="0" err="1" smtClean="0">
                          <a:solidFill>
                            <a:srgbClr val="000000"/>
                          </a:solidFill>
                          <a:latin typeface="+mn-lt"/>
                        </a:rPr>
                        <a:t>definició</a:t>
                      </a:r>
                      <a:r>
                        <a:rPr lang="es-ES" sz="1000" b="0" i="0" u="none" strike="noStrike" noProof="0" dirty="0" smtClean="0">
                          <a:solidFill>
                            <a:srgbClr val="000000"/>
                          </a:solidFill>
                          <a:latin typeface="+mn-lt"/>
                        </a:rPr>
                        <a:t> i </a:t>
                      </a:r>
                      <a:r>
                        <a:rPr lang="es-ES" sz="1000" b="0" i="0" u="none" strike="noStrike" noProof="0" dirty="0" err="1" smtClean="0">
                          <a:solidFill>
                            <a:srgbClr val="000000"/>
                          </a:solidFill>
                          <a:latin typeface="+mn-lt"/>
                        </a:rPr>
                        <a:t>gestió</a:t>
                      </a:r>
                      <a:r>
                        <a:rPr lang="es-ES" sz="1000" b="0" i="0" u="none" strike="noStrike" noProof="0" dirty="0" smtClean="0">
                          <a:solidFill>
                            <a:srgbClr val="000000"/>
                          </a:solidFill>
                          <a:latin typeface="+mn-lt"/>
                        </a:rPr>
                        <a:t> de </a:t>
                      </a:r>
                      <a:r>
                        <a:rPr lang="es-ES" sz="1000" b="0" i="0" u="none" strike="noStrike" noProof="0" dirty="0" err="1" smtClean="0">
                          <a:solidFill>
                            <a:srgbClr val="000000"/>
                          </a:solidFill>
                          <a:latin typeface="+mn-lt"/>
                        </a:rPr>
                        <a:t>solucions</a:t>
                      </a:r>
                      <a:r>
                        <a:rPr lang="es-ES" sz="1000" b="0" i="0" u="none" strike="noStrike" noProof="0" dirty="0" smtClean="0">
                          <a:solidFill>
                            <a:srgbClr val="000000"/>
                          </a:solidFill>
                          <a:latin typeface="+mn-lt"/>
                        </a:rPr>
                        <a:t> TIC</a:t>
                      </a:r>
                    </a:p>
                    <a:p>
                      <a:pPr algn="just" fontAlgn="ctr"/>
                      <a:endParaRPr lang="es-ES" sz="600" b="0" i="0" u="none" strike="noStrike" noProof="0" dirty="0" smtClean="0">
                        <a:solidFill>
                          <a:srgbClr val="000000"/>
                        </a:solidFill>
                        <a:latin typeface="+mn-lt"/>
                      </a:endParaRPr>
                    </a:p>
                    <a:p>
                      <a:pPr algn="just" fontAlgn="ctr"/>
                      <a:r>
                        <a:rPr lang="ca-ES" sz="1000" b="0" i="0" u="none" strike="noStrike" noProof="0" dirty="0" smtClean="0">
                          <a:solidFill>
                            <a:srgbClr val="000000"/>
                          </a:solidFill>
                          <a:latin typeface="+mn-lt"/>
                        </a:rPr>
                        <a:t>Emprendre accions per a l'establiment de mecanismes en matèria de prevenció i gestió de </a:t>
                      </a:r>
                      <a:r>
                        <a:rPr lang="ca-ES" sz="1000" b="0" i="0" u="none" strike="noStrike" noProof="0" dirty="0" err="1" smtClean="0">
                          <a:solidFill>
                            <a:srgbClr val="000000"/>
                          </a:solidFill>
                          <a:latin typeface="+mn-lt"/>
                        </a:rPr>
                        <a:t>ciberatacs</a:t>
                      </a:r>
                      <a:r>
                        <a:rPr lang="ca-ES" sz="1000" b="0" i="0" u="none" strike="noStrike" noProof="0" dirty="0" smtClean="0">
                          <a:solidFill>
                            <a:srgbClr val="000000"/>
                          </a:solidFill>
                          <a:latin typeface="+mn-lt"/>
                        </a:rPr>
                        <a:t> i </a:t>
                      </a:r>
                      <a:r>
                        <a:rPr lang="ca-ES" sz="1000" b="0" i="0" u="none" strike="noStrike" noProof="0" dirty="0" err="1" smtClean="0">
                          <a:solidFill>
                            <a:srgbClr val="000000"/>
                          </a:solidFill>
                          <a:latin typeface="+mn-lt"/>
                        </a:rPr>
                        <a:t>ciberseguretat</a:t>
                      </a:r>
                      <a:endParaRPr lang="ca-ES" sz="1000" b="0" i="0" u="none" strike="noStrike" noProof="0" dirty="0" smtClean="0">
                        <a:solidFill>
                          <a:srgbClr val="000000"/>
                        </a:solidFill>
                        <a:latin typeface="+mn-lt"/>
                      </a:endParaRPr>
                    </a:p>
                    <a:p>
                      <a:pPr algn="just" fontAlgn="ctr"/>
                      <a:endParaRPr lang="ca-ES" sz="600" b="0" i="0" u="none" strike="noStrike" noProof="0" dirty="0" smtClean="0">
                        <a:solidFill>
                          <a:srgbClr val="000000"/>
                        </a:solidFill>
                        <a:latin typeface="+mn-lt"/>
                      </a:endParaRPr>
                    </a:p>
                    <a:p>
                      <a:pPr algn="just" fontAlgn="ctr"/>
                      <a:r>
                        <a:rPr lang="es-ES" sz="1000" b="0" i="0" u="none" strike="noStrike" noProof="0" dirty="0" err="1" smtClean="0">
                          <a:solidFill>
                            <a:srgbClr val="000000"/>
                          </a:solidFill>
                          <a:latin typeface="+mn-lt"/>
                        </a:rPr>
                        <a:t>Aprovar</a:t>
                      </a:r>
                      <a:r>
                        <a:rPr lang="es-ES" sz="1000" b="0" i="0" u="none" strike="noStrike" noProof="0" dirty="0" smtClean="0">
                          <a:solidFill>
                            <a:srgbClr val="000000"/>
                          </a:solidFill>
                          <a:latin typeface="+mn-lt"/>
                        </a:rPr>
                        <a:t> i desplegar el Pla de </a:t>
                      </a:r>
                      <a:r>
                        <a:rPr lang="es-ES" sz="1000" b="0" i="0" u="none" strike="noStrike" noProof="0" dirty="0" err="1" smtClean="0">
                          <a:solidFill>
                            <a:srgbClr val="000000"/>
                          </a:solidFill>
                          <a:latin typeface="+mn-lt"/>
                        </a:rPr>
                        <a:t>protecció</a:t>
                      </a:r>
                      <a:r>
                        <a:rPr lang="es-ES" sz="1000" b="0" i="0" u="none" strike="noStrike" noProof="0" dirty="0" smtClean="0">
                          <a:solidFill>
                            <a:srgbClr val="000000"/>
                          </a:solidFill>
                          <a:latin typeface="+mn-lt"/>
                        </a:rPr>
                        <a:t> </a:t>
                      </a:r>
                      <a:r>
                        <a:rPr lang="es-ES" sz="1000" b="0" i="0" u="none" strike="noStrike" noProof="0" dirty="0" err="1" smtClean="0">
                          <a:solidFill>
                            <a:srgbClr val="000000"/>
                          </a:solidFill>
                          <a:latin typeface="+mn-lt"/>
                        </a:rPr>
                        <a:t>d'infraestructures</a:t>
                      </a:r>
                      <a:r>
                        <a:rPr lang="es-ES" sz="1000" b="0" i="0" u="none" strike="noStrike" noProof="0" dirty="0" smtClean="0">
                          <a:solidFill>
                            <a:srgbClr val="000000"/>
                          </a:solidFill>
                          <a:latin typeface="+mn-lt"/>
                        </a:rPr>
                        <a:t> </a:t>
                      </a:r>
                      <a:r>
                        <a:rPr lang="es-ES" sz="1000" b="0" i="0" u="none" strike="noStrike" noProof="0" dirty="0" err="1" smtClean="0">
                          <a:solidFill>
                            <a:srgbClr val="000000"/>
                          </a:solidFill>
                          <a:latin typeface="+mn-lt"/>
                        </a:rPr>
                        <a:t>crítiques</a:t>
                      </a:r>
                      <a:r>
                        <a:rPr lang="es-ES" sz="1000" b="0" i="0" u="none" strike="noStrike" noProof="0" dirty="0" smtClean="0">
                          <a:solidFill>
                            <a:srgbClr val="000000"/>
                          </a:solidFill>
                          <a:latin typeface="+mn-lt"/>
                        </a:rPr>
                        <a:t> TIC </a:t>
                      </a:r>
                      <a:r>
                        <a:rPr lang="es-ES" sz="1000" b="0" i="0" u="none" strike="noStrike" noProof="0" dirty="0" err="1" smtClean="0">
                          <a:solidFill>
                            <a:srgbClr val="000000"/>
                          </a:solidFill>
                          <a:latin typeface="+mn-lt"/>
                        </a:rPr>
                        <a:t>nacionals</a:t>
                      </a:r>
                      <a:endParaRPr lang="es-ES" sz="1000" b="0" i="0" u="none" strike="noStrike" noProof="0" dirty="0" smtClean="0">
                        <a:solidFill>
                          <a:srgbClr val="000000"/>
                        </a:solidFill>
                        <a:latin typeface="+mn-lt"/>
                      </a:endParaRPr>
                    </a:p>
                    <a:p>
                      <a:pPr algn="just" fontAlgn="ctr"/>
                      <a:endParaRPr lang="es-ES" sz="600" b="0" i="0" u="none" strike="noStrike" noProof="0" dirty="0" smtClean="0">
                        <a:solidFill>
                          <a:srgbClr val="000000"/>
                        </a:solidFill>
                        <a:latin typeface="+mn-lt"/>
                      </a:endParaRPr>
                    </a:p>
                    <a:p>
                      <a:pPr algn="just" fontAlgn="ctr"/>
                      <a:r>
                        <a:rPr lang="ca-ES" sz="1000" b="0" i="0" u="none" strike="noStrike" noProof="0" dirty="0" smtClean="0">
                          <a:solidFill>
                            <a:srgbClr val="000000"/>
                          </a:solidFill>
                          <a:latin typeface="+mn-lt"/>
                        </a:rPr>
                        <a:t>Promoure el desplegaments de xarxes de fibra òptica de la Generalitat de Catalunya</a:t>
                      </a:r>
                    </a:p>
                    <a:p>
                      <a:pPr algn="just" fontAlgn="ctr"/>
                      <a:endParaRPr lang="ca-ES" sz="600" b="0" i="0" u="none" strike="noStrike" noProof="0" dirty="0" smtClean="0">
                        <a:solidFill>
                          <a:srgbClr val="000000"/>
                        </a:solidFill>
                        <a:latin typeface="+mn-lt"/>
                      </a:endParaRPr>
                    </a:p>
                    <a:p>
                      <a:pPr algn="just" fontAlgn="ctr"/>
                      <a:r>
                        <a:rPr lang="pt-BR" sz="1000" b="0" i="0" u="none" strike="noStrike" noProof="0" dirty="0" err="1" smtClean="0">
                          <a:solidFill>
                            <a:srgbClr val="000000"/>
                          </a:solidFill>
                          <a:latin typeface="+mn-lt"/>
                        </a:rPr>
                        <a:t>Realitzar</a:t>
                      </a:r>
                      <a:r>
                        <a:rPr lang="pt-BR" sz="1000" b="0" i="0" u="none" strike="noStrike" noProof="0" dirty="0" smtClean="0">
                          <a:solidFill>
                            <a:srgbClr val="000000"/>
                          </a:solidFill>
                          <a:latin typeface="+mn-lt"/>
                        </a:rPr>
                        <a:t> </a:t>
                      </a:r>
                      <a:r>
                        <a:rPr lang="pt-BR" sz="1000" b="0" i="0" u="none" strike="noStrike" noProof="0" dirty="0" err="1" smtClean="0">
                          <a:solidFill>
                            <a:srgbClr val="000000"/>
                          </a:solidFill>
                          <a:latin typeface="+mn-lt"/>
                        </a:rPr>
                        <a:t>jornades</a:t>
                      </a:r>
                      <a:r>
                        <a:rPr lang="pt-BR" sz="1000" b="0" i="0" u="none" strike="noStrike" noProof="0" dirty="0" smtClean="0">
                          <a:solidFill>
                            <a:srgbClr val="000000"/>
                          </a:solidFill>
                          <a:latin typeface="+mn-lt"/>
                        </a:rPr>
                        <a:t> de </a:t>
                      </a:r>
                      <a:r>
                        <a:rPr lang="pt-BR" sz="1000" b="0" i="0" u="none" strike="noStrike" noProof="0" dirty="0" err="1" smtClean="0">
                          <a:solidFill>
                            <a:srgbClr val="000000"/>
                          </a:solidFill>
                          <a:latin typeface="+mn-lt"/>
                        </a:rPr>
                        <a:t>difusió</a:t>
                      </a:r>
                      <a:r>
                        <a:rPr lang="pt-BR" sz="1000" b="0" i="0" u="none" strike="noStrike" noProof="0" dirty="0" smtClean="0">
                          <a:solidFill>
                            <a:srgbClr val="000000"/>
                          </a:solidFill>
                          <a:latin typeface="+mn-lt"/>
                        </a:rPr>
                        <a:t> i </a:t>
                      </a:r>
                      <a:r>
                        <a:rPr lang="pt-BR" sz="1000" b="0" i="0" u="none" strike="noStrike" noProof="0" dirty="0" err="1" smtClean="0">
                          <a:solidFill>
                            <a:srgbClr val="000000"/>
                          </a:solidFill>
                          <a:latin typeface="+mn-lt"/>
                        </a:rPr>
                        <a:t>assessorament</a:t>
                      </a:r>
                      <a:r>
                        <a:rPr lang="pt-BR" sz="1000" b="0" i="0" u="none" strike="noStrike" noProof="0" dirty="0" smtClean="0">
                          <a:solidFill>
                            <a:srgbClr val="000000"/>
                          </a:solidFill>
                          <a:latin typeface="+mn-lt"/>
                        </a:rPr>
                        <a:t> a PIMES, </a:t>
                      </a:r>
                      <a:r>
                        <a:rPr lang="pt-BR" sz="1000" b="0" i="0" u="none" strike="noStrike" noProof="0" dirty="0" err="1" smtClean="0">
                          <a:solidFill>
                            <a:srgbClr val="000000"/>
                          </a:solidFill>
                          <a:latin typeface="+mn-lt"/>
                        </a:rPr>
                        <a:t>autònoms</a:t>
                      </a:r>
                      <a:r>
                        <a:rPr lang="pt-BR" sz="1000" b="0" i="0" u="none" strike="noStrike" noProof="0" dirty="0" smtClean="0">
                          <a:solidFill>
                            <a:srgbClr val="000000"/>
                          </a:solidFill>
                          <a:latin typeface="+mn-lt"/>
                        </a:rPr>
                        <a:t> i </a:t>
                      </a:r>
                      <a:r>
                        <a:rPr lang="pt-BR" sz="1000" b="0" i="0" u="none" strike="noStrike" noProof="0" dirty="0" err="1" smtClean="0">
                          <a:solidFill>
                            <a:srgbClr val="000000"/>
                          </a:solidFill>
                          <a:latin typeface="+mn-lt"/>
                        </a:rPr>
                        <a:t>ciutadania</a:t>
                      </a:r>
                      <a:r>
                        <a:rPr lang="pt-BR" sz="1000" b="0" i="0" u="none" strike="noStrike" noProof="0" dirty="0" smtClean="0">
                          <a:solidFill>
                            <a:srgbClr val="000000"/>
                          </a:solidFill>
                          <a:latin typeface="+mn-lt"/>
                        </a:rPr>
                        <a:t> sobre </a:t>
                      </a:r>
                      <a:r>
                        <a:rPr lang="pt-BR" sz="1000" b="0" i="0" u="none" strike="noStrike" noProof="0" dirty="0" err="1" smtClean="0">
                          <a:solidFill>
                            <a:srgbClr val="000000"/>
                          </a:solidFill>
                          <a:latin typeface="+mn-lt"/>
                        </a:rPr>
                        <a:t>l’ús</a:t>
                      </a:r>
                      <a:r>
                        <a:rPr lang="pt-BR" sz="1000" b="0" i="0" u="none" strike="noStrike" noProof="0" dirty="0" smtClean="0">
                          <a:solidFill>
                            <a:srgbClr val="000000"/>
                          </a:solidFill>
                          <a:latin typeface="+mn-lt"/>
                        </a:rPr>
                        <a:t> de </a:t>
                      </a:r>
                      <a:r>
                        <a:rPr lang="pt-BR" sz="1000" b="0" i="0" u="none" strike="noStrike" noProof="0" dirty="0" err="1" smtClean="0">
                          <a:solidFill>
                            <a:srgbClr val="000000"/>
                          </a:solidFill>
                          <a:latin typeface="+mn-lt"/>
                        </a:rPr>
                        <a:t>les</a:t>
                      </a:r>
                      <a:r>
                        <a:rPr lang="pt-BR" sz="1000" b="0" i="0" u="none" strike="noStrike" noProof="0" dirty="0" smtClean="0">
                          <a:solidFill>
                            <a:srgbClr val="000000"/>
                          </a:solidFill>
                          <a:latin typeface="+mn-lt"/>
                        </a:rPr>
                        <a:t> TIC</a:t>
                      </a:r>
                      <a:r>
                        <a:rPr lang="pt-BR" sz="800" b="0" i="0" u="none" strike="noStrike" noProof="0" dirty="0" smtClean="0">
                          <a:solidFill>
                            <a:srgbClr val="000000"/>
                          </a:solidFill>
                          <a:latin typeface="+mn-lt"/>
                        </a:rPr>
                        <a:t> </a:t>
                      </a:r>
                    </a:p>
                    <a:p>
                      <a:pPr algn="just" fontAlgn="ctr"/>
                      <a:endParaRPr lang="pt-BR" sz="600" b="0" i="0" u="none" strike="noStrike" noProof="0" dirty="0" smtClean="0">
                        <a:solidFill>
                          <a:srgbClr val="000000"/>
                        </a:solidFill>
                        <a:latin typeface="+mn-lt"/>
                      </a:endParaRPr>
                    </a:p>
                    <a:p>
                      <a:pPr algn="just" fontAlgn="ctr"/>
                      <a:r>
                        <a:rPr lang="ca-ES" sz="1000" b="0" i="0" u="none" strike="noStrike" noProof="0" dirty="0" smtClean="0">
                          <a:solidFill>
                            <a:srgbClr val="000000"/>
                          </a:solidFill>
                          <a:latin typeface="+mn-lt"/>
                        </a:rPr>
                        <a:t>Realitzar exàmens i expedir diplomes sobre competències ACTIC</a:t>
                      </a:r>
                    </a:p>
                    <a:p>
                      <a:pPr algn="just" fontAlgn="ctr"/>
                      <a:endParaRPr lang="ca-ES" sz="600" b="0" i="0" u="none" strike="noStrike" noProof="0" dirty="0" smtClean="0">
                        <a:solidFill>
                          <a:srgbClr val="000000"/>
                        </a:solidFill>
                        <a:latin typeface="+mn-lt"/>
                      </a:endParaRPr>
                    </a:p>
                    <a:p>
                      <a:pPr algn="just" fontAlgn="ctr"/>
                      <a:r>
                        <a:rPr lang="fr-FR" sz="1000" b="0" i="0" u="none" strike="noStrike" noProof="0" dirty="0" err="1" smtClean="0">
                          <a:solidFill>
                            <a:srgbClr val="000000"/>
                          </a:solidFill>
                          <a:latin typeface="+mn-lt"/>
                        </a:rPr>
                        <a:t>Impulsar</a:t>
                      </a:r>
                      <a:r>
                        <a:rPr lang="fr-FR" sz="1000" b="0" i="0" u="none" strike="noStrike" noProof="0" dirty="0" smtClean="0">
                          <a:solidFill>
                            <a:srgbClr val="000000"/>
                          </a:solidFill>
                          <a:latin typeface="+mn-lt"/>
                        </a:rPr>
                        <a:t> les </a:t>
                      </a:r>
                      <a:r>
                        <a:rPr lang="fr-FR" sz="1000" b="0" i="0" u="none" strike="noStrike" noProof="0" dirty="0" err="1" smtClean="0">
                          <a:solidFill>
                            <a:srgbClr val="000000"/>
                          </a:solidFill>
                          <a:latin typeface="+mn-lt"/>
                        </a:rPr>
                        <a:t>anelles</a:t>
                      </a:r>
                      <a:r>
                        <a:rPr lang="fr-FR" sz="1000" b="0" i="0" u="none" strike="noStrike" noProof="0" dirty="0" smtClean="0">
                          <a:solidFill>
                            <a:srgbClr val="000000"/>
                          </a:solidFill>
                          <a:latin typeface="+mn-lt"/>
                        </a:rPr>
                        <a:t> </a:t>
                      </a:r>
                      <a:r>
                        <a:rPr lang="fr-FR" sz="1000" b="0" i="0" u="none" strike="noStrike" noProof="0" dirty="0" err="1" smtClean="0">
                          <a:solidFill>
                            <a:srgbClr val="000000"/>
                          </a:solidFill>
                          <a:latin typeface="+mn-lt"/>
                        </a:rPr>
                        <a:t>sectorials</a:t>
                      </a:r>
                      <a:r>
                        <a:rPr lang="fr-FR" sz="1000" b="0" i="0" u="none" strike="noStrike" noProof="0" dirty="0" smtClean="0">
                          <a:solidFill>
                            <a:srgbClr val="000000"/>
                          </a:solidFill>
                          <a:latin typeface="+mn-lt"/>
                        </a:rPr>
                        <a:t> i </a:t>
                      </a:r>
                      <a:r>
                        <a:rPr lang="fr-FR" sz="1000" b="0" i="0" u="none" strike="noStrike" noProof="0" dirty="0" err="1" smtClean="0">
                          <a:solidFill>
                            <a:srgbClr val="000000"/>
                          </a:solidFill>
                          <a:latin typeface="+mn-lt"/>
                        </a:rPr>
                        <a:t>clústers</a:t>
                      </a:r>
                      <a:r>
                        <a:rPr lang="fr-FR" sz="1000" b="0" i="0" u="none" strike="noStrike" noProof="0" dirty="0" smtClean="0">
                          <a:solidFill>
                            <a:srgbClr val="000000"/>
                          </a:solidFill>
                          <a:latin typeface="+mn-lt"/>
                        </a:rPr>
                        <a:t> d'</a:t>
                      </a:r>
                      <a:r>
                        <a:rPr lang="fr-FR" sz="1000" b="0" i="0" u="none" strike="noStrike" noProof="0" dirty="0" err="1" smtClean="0">
                          <a:solidFill>
                            <a:srgbClr val="000000"/>
                          </a:solidFill>
                          <a:latin typeface="+mn-lt"/>
                        </a:rPr>
                        <a:t>empreses</a:t>
                      </a:r>
                      <a:r>
                        <a:rPr lang="fr-FR" sz="1000" b="0" i="0" u="none" strike="noStrike" noProof="0" dirty="0" smtClean="0">
                          <a:solidFill>
                            <a:srgbClr val="000000"/>
                          </a:solidFill>
                          <a:latin typeface="+mn-lt"/>
                        </a:rPr>
                        <a:t> TIC</a:t>
                      </a:r>
                    </a:p>
                    <a:p>
                      <a:pPr algn="just" fontAlgn="ctr"/>
                      <a:endParaRPr lang="fr-FR" sz="600" b="0" i="0" u="none" strike="noStrike" noProof="0" dirty="0" smtClean="0">
                        <a:solidFill>
                          <a:srgbClr val="000000"/>
                        </a:solidFill>
                        <a:latin typeface="+mn-lt"/>
                      </a:endParaRPr>
                    </a:p>
                    <a:p>
                      <a:pPr algn="just" fontAlgn="ctr"/>
                      <a:r>
                        <a:rPr lang="es-ES" sz="1000" b="0" i="0" u="none" strike="noStrike" noProof="0" dirty="0" err="1" smtClean="0">
                          <a:solidFill>
                            <a:srgbClr val="000000"/>
                          </a:solidFill>
                          <a:latin typeface="+mn-lt"/>
                        </a:rPr>
                        <a:t>Dinamitzar</a:t>
                      </a:r>
                      <a:r>
                        <a:rPr lang="es-ES" sz="1000" b="0" i="0" u="none" strike="noStrike" noProof="0" dirty="0" smtClean="0">
                          <a:solidFill>
                            <a:srgbClr val="000000"/>
                          </a:solidFill>
                          <a:latin typeface="+mn-lt"/>
                        </a:rPr>
                        <a:t> la </a:t>
                      </a:r>
                      <a:r>
                        <a:rPr lang="es-ES" sz="1000" b="0" i="0" u="none" strike="noStrike" noProof="0" dirty="0" err="1" smtClean="0">
                          <a:solidFill>
                            <a:srgbClr val="000000"/>
                          </a:solidFill>
                          <a:latin typeface="+mn-lt"/>
                        </a:rPr>
                        <a:t>xarxa</a:t>
                      </a:r>
                      <a:r>
                        <a:rPr lang="es-ES" sz="1000" b="0" i="0" u="none" strike="noStrike" noProof="0" dirty="0" smtClean="0">
                          <a:solidFill>
                            <a:srgbClr val="000000"/>
                          </a:solidFill>
                          <a:latin typeface="+mn-lt"/>
                        </a:rPr>
                        <a:t> de </a:t>
                      </a:r>
                      <a:r>
                        <a:rPr lang="es-ES" sz="1000" b="0" i="0" u="none" strike="noStrike" noProof="0" dirty="0" err="1" smtClean="0">
                          <a:solidFill>
                            <a:srgbClr val="000000"/>
                          </a:solidFill>
                          <a:latin typeface="+mn-lt"/>
                        </a:rPr>
                        <a:t>punts</a:t>
                      </a:r>
                      <a:r>
                        <a:rPr lang="es-ES" sz="1000" b="0" i="0" u="none" strike="noStrike" noProof="0" dirty="0" smtClean="0">
                          <a:solidFill>
                            <a:srgbClr val="000000"/>
                          </a:solidFill>
                          <a:latin typeface="+mn-lt"/>
                        </a:rPr>
                        <a:t> TIC</a:t>
                      </a:r>
                      <a:endParaRPr lang="ca-ES" sz="1000" b="0" i="0" u="none" strike="noStrike" noProof="0" dirty="0" smtClean="0">
                        <a:solidFill>
                          <a:srgbClr val="000000"/>
                        </a:solidFill>
                        <a:latin typeface="+mn-lt"/>
                      </a:endParaRPr>
                    </a:p>
                    <a:p>
                      <a:pPr algn="just" fontAlgn="ctr"/>
                      <a:endParaRPr lang="ca-ES" sz="600" b="0" i="0" u="none" strike="noStrike" noProof="0" dirty="0" smtClean="0">
                        <a:solidFill>
                          <a:srgbClr val="000000"/>
                        </a:solidFill>
                        <a:latin typeface="+mn-lt"/>
                      </a:endParaRPr>
                    </a:p>
                    <a:p>
                      <a:pPr algn="just" fontAlgn="ctr"/>
                      <a:r>
                        <a:rPr lang="es-ES" sz="1000" b="0" i="0" u="none" strike="noStrike" noProof="0" dirty="0" smtClean="0">
                          <a:solidFill>
                            <a:srgbClr val="000000"/>
                          </a:solidFill>
                          <a:latin typeface="+mn-lt"/>
                        </a:rPr>
                        <a:t>Desplegar les </a:t>
                      </a:r>
                      <a:r>
                        <a:rPr lang="es-ES" sz="1000" b="0" i="0" u="none" strike="noStrike" noProof="0" dirty="0" err="1" smtClean="0">
                          <a:solidFill>
                            <a:srgbClr val="000000"/>
                          </a:solidFill>
                          <a:latin typeface="+mn-lt"/>
                        </a:rPr>
                        <a:t>actuacions</a:t>
                      </a:r>
                      <a:r>
                        <a:rPr lang="es-ES" sz="1000" b="0" i="0" u="none" strike="noStrike" noProof="0" dirty="0" smtClean="0">
                          <a:solidFill>
                            <a:srgbClr val="000000"/>
                          </a:solidFill>
                          <a:latin typeface="+mn-lt"/>
                        </a:rPr>
                        <a:t> </a:t>
                      </a:r>
                      <a:r>
                        <a:rPr lang="es-ES" sz="1000" b="0" i="0" u="none" strike="noStrike" noProof="0" dirty="0" err="1" smtClean="0">
                          <a:solidFill>
                            <a:srgbClr val="000000"/>
                          </a:solidFill>
                          <a:latin typeface="+mn-lt"/>
                        </a:rPr>
                        <a:t>associades</a:t>
                      </a:r>
                      <a:r>
                        <a:rPr lang="es-ES" sz="1000" b="0" i="0" u="none" strike="noStrike" noProof="0" dirty="0" smtClean="0">
                          <a:solidFill>
                            <a:srgbClr val="000000"/>
                          </a:solidFill>
                          <a:latin typeface="+mn-lt"/>
                        </a:rPr>
                        <a:t> a la Barcelona Mobile </a:t>
                      </a:r>
                      <a:r>
                        <a:rPr lang="es-ES" sz="1000" b="0" i="0" u="none" strike="noStrike" noProof="0" dirty="0" err="1" smtClean="0">
                          <a:solidFill>
                            <a:srgbClr val="000000"/>
                          </a:solidFill>
                          <a:latin typeface="+mn-lt"/>
                        </a:rPr>
                        <a:t>World</a:t>
                      </a:r>
                      <a:r>
                        <a:rPr lang="es-ES" sz="1000" b="0" i="0" u="none" strike="noStrike" noProof="0" dirty="0" smtClean="0">
                          <a:solidFill>
                            <a:srgbClr val="000000"/>
                          </a:solidFill>
                          <a:latin typeface="+mn-lt"/>
                        </a:rPr>
                        <a:t> Capital </a:t>
                      </a:r>
                      <a:r>
                        <a:rPr lang="es-ES" sz="1000" b="0" i="0" u="none" strike="noStrike" noProof="0" dirty="0" err="1" smtClean="0">
                          <a:solidFill>
                            <a:srgbClr val="000000"/>
                          </a:solidFill>
                          <a:latin typeface="+mn-lt"/>
                        </a:rPr>
                        <a:t>pel</a:t>
                      </a:r>
                      <a:r>
                        <a:rPr lang="es-ES" sz="1000" b="0" i="0" u="none" strike="noStrike" noProof="0" dirty="0" smtClean="0">
                          <a:solidFill>
                            <a:srgbClr val="000000"/>
                          </a:solidFill>
                          <a:latin typeface="+mn-lt"/>
                        </a:rPr>
                        <a:t> </a:t>
                      </a:r>
                      <a:r>
                        <a:rPr lang="es-ES" sz="1000" b="0" i="0" u="none" strike="noStrike" noProof="0" dirty="0" err="1" smtClean="0">
                          <a:solidFill>
                            <a:srgbClr val="000000"/>
                          </a:solidFill>
                          <a:latin typeface="+mn-lt"/>
                        </a:rPr>
                        <a:t>període</a:t>
                      </a:r>
                      <a:r>
                        <a:rPr lang="es-ES" sz="1000" b="0" i="0" u="none" strike="noStrike" noProof="0" dirty="0" smtClean="0">
                          <a:solidFill>
                            <a:srgbClr val="000000"/>
                          </a:solidFill>
                          <a:latin typeface="+mn-lt"/>
                        </a:rPr>
                        <a:t> 2013-2017</a:t>
                      </a:r>
                    </a:p>
                  </a:txBody>
                  <a:tcPr marL="0" marR="36000" marT="0" marB="0" anchor="ctr">
                    <a:solidFill>
                      <a:schemeClr val="bg1"/>
                    </a:solidFill>
                  </a:tcPr>
                </a:tc>
              </a:tr>
            </a:tbl>
          </a:graphicData>
        </a:graphic>
      </p:graphicFrame>
      <p:graphicFrame>
        <p:nvGraphicFramePr>
          <p:cNvPr id="12" name="Taula 11"/>
          <p:cNvGraphicFramePr>
            <a:graphicFrameLocks noGrp="1"/>
          </p:cNvGraphicFramePr>
          <p:nvPr/>
        </p:nvGraphicFramePr>
        <p:xfrm>
          <a:off x="2863816" y="2099308"/>
          <a:ext cx="5002281" cy="2042508"/>
        </p:xfrm>
        <a:graphic>
          <a:graphicData uri="http://schemas.openxmlformats.org/drawingml/2006/table">
            <a:tbl>
              <a:tblPr firstRow="1" bandRow="1">
                <a:tableStyleId>{5C22544A-7EE6-4342-B048-85BDC9FD1C3A}</a:tableStyleId>
              </a:tblPr>
              <a:tblGrid>
                <a:gridCol w="355886"/>
                <a:gridCol w="4437647"/>
                <a:gridCol w="208748"/>
              </a:tblGrid>
              <a:tr h="976328">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200" b="0" noProof="0" dirty="0" smtClean="0">
                          <a:solidFill>
                            <a:schemeClr val="tx1"/>
                          </a:solidFill>
                        </a:rPr>
                        <a:t>Consolidar els fonaments per al desenvolupament de la societat digital a Catalunya considerant tant les </a:t>
                      </a:r>
                      <a:r>
                        <a:rPr lang="ca-ES" sz="1200" b="0" noProof="0" dirty="0" err="1" smtClean="0">
                          <a:solidFill>
                            <a:schemeClr val="tx1"/>
                          </a:solidFill>
                        </a:rPr>
                        <a:t>e-infraestructures</a:t>
                      </a:r>
                      <a:r>
                        <a:rPr lang="ca-ES" sz="1200" b="0" noProof="0" dirty="0" smtClean="0">
                          <a:solidFill>
                            <a:schemeClr val="tx1"/>
                          </a:solidFill>
                        </a:rPr>
                        <a:t> com l'entorn econòmic i social que les ha de posar en valor </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1066180">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Convertir Catalunya en un pol d‘innovació de la societat digital, generador de creixement econòmic, competitivitat empresarial, ocupació de qualitat i transformador de l'Administració per aconseguir un major benestar social i una millor qualitat de vida</a:t>
                      </a:r>
                      <a:endParaRPr lang="ca-ES" sz="12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13" name="Taula 12"/>
          <p:cNvGraphicFramePr>
            <a:graphicFrameLocks noGrp="1"/>
          </p:cNvGraphicFramePr>
          <p:nvPr/>
        </p:nvGraphicFramePr>
        <p:xfrm>
          <a:off x="0" y="1151695"/>
          <a:ext cx="10693400" cy="428880"/>
        </p:xfrm>
        <a:graphic>
          <a:graphicData uri="http://schemas.openxmlformats.org/drawingml/2006/table">
            <a:tbl>
              <a:tblPr/>
              <a:tblGrid>
                <a:gridCol w="258112"/>
                <a:gridCol w="6476082"/>
                <a:gridCol w="3959206"/>
              </a:tblGrid>
              <a:tr h="401644">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es-ES" sz="2200" b="1" i="0" u="none" strike="noStrike" cap="none" normalizeH="0" baseline="0" noProof="0" dirty="0" err="1" smtClean="0">
                          <a:ln>
                            <a:noFill/>
                          </a:ln>
                          <a:solidFill>
                            <a:schemeClr val="bg1"/>
                          </a:solidFill>
                          <a:effectLst/>
                          <a:latin typeface="Arial" charset="0"/>
                          <a:cs typeface="Arial" charset="0"/>
                        </a:rPr>
                        <a:t>Societat</a:t>
                      </a:r>
                      <a:r>
                        <a:rPr kumimoji="0" lang="es-ES" sz="2200" b="1" i="0" u="none" strike="noStrike" cap="none" normalizeH="0" baseline="0" noProof="0" dirty="0" smtClean="0">
                          <a:ln>
                            <a:noFill/>
                          </a:ln>
                          <a:solidFill>
                            <a:schemeClr val="bg1"/>
                          </a:solidFill>
                          <a:effectLst/>
                          <a:latin typeface="Arial" charset="0"/>
                          <a:cs typeface="Arial" charset="0"/>
                        </a:rPr>
                        <a:t> de la </a:t>
                      </a:r>
                      <a:r>
                        <a:rPr kumimoji="0" lang="es-ES" sz="2200" b="1" i="0" u="none" strike="noStrike" cap="none" normalizeH="0" baseline="0" noProof="0" dirty="0" err="1" smtClean="0">
                          <a:ln>
                            <a:noFill/>
                          </a:ln>
                          <a:solidFill>
                            <a:schemeClr val="bg1"/>
                          </a:solidFill>
                          <a:effectLst/>
                          <a:latin typeface="Arial" charset="0"/>
                          <a:cs typeface="Arial" charset="0"/>
                        </a:rPr>
                        <a:t>informació</a:t>
                      </a:r>
                      <a:r>
                        <a:rPr kumimoji="0" lang="es-ES" sz="2200" b="1" i="0" u="none" strike="noStrike" cap="none" normalizeH="0" baseline="0" noProof="0" dirty="0" smtClean="0">
                          <a:ln>
                            <a:noFill/>
                          </a:ln>
                          <a:solidFill>
                            <a:schemeClr val="bg1"/>
                          </a:solidFill>
                          <a:effectLst/>
                          <a:latin typeface="Arial" charset="0"/>
                          <a:cs typeface="Arial" charset="0"/>
                        </a:rPr>
                        <a:t> i </a:t>
                      </a:r>
                      <a:r>
                        <a:rPr kumimoji="0" lang="es-ES" sz="2200" b="1" i="0" u="none" strike="noStrike" cap="none" normalizeH="0" baseline="0" noProof="0" dirty="0" err="1" smtClean="0">
                          <a:ln>
                            <a:noFill/>
                          </a:ln>
                          <a:solidFill>
                            <a:schemeClr val="bg1"/>
                          </a:solidFill>
                          <a:effectLst/>
                          <a:latin typeface="Arial" charset="0"/>
                          <a:cs typeface="Arial" charset="0"/>
                        </a:rPr>
                        <a:t>telecomunicacions</a:t>
                      </a:r>
                      <a:endParaRPr kumimoji="0" lang="ca-ES" sz="2200" b="1" i="0" u="none" strike="noStrike" cap="none" normalizeH="0" baseline="0" noProof="0" dirty="0" smtClean="0">
                        <a:ln>
                          <a:noFill/>
                        </a:ln>
                        <a:solidFill>
                          <a:schemeClr val="bg1"/>
                        </a:solidFill>
                        <a:effectLst/>
                        <a:latin typeface="Arial" charset="0"/>
                        <a:cs typeface="Arial" charset="0"/>
                      </a:endParaRP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0" i="0" u="none" strike="noStrike" cap="none" normalizeH="0" baseline="0" noProof="0" dirty="0" smtClean="0">
                          <a:ln>
                            <a:noFill/>
                          </a:ln>
                          <a:solidFill>
                            <a:schemeClr val="bg1"/>
                          </a:solidFill>
                          <a:effectLst/>
                          <a:latin typeface="Arial" charset="0"/>
                          <a:cs typeface="Arial" charset="0"/>
                        </a:rPr>
                        <a:t>   </a:t>
                      </a:r>
                      <a:r>
                        <a:rPr kumimoji="0" lang="ca-ES" sz="1200" b="1" i="0" u="none" strike="noStrike" cap="none" normalizeH="0" baseline="0" noProof="0" dirty="0" smtClean="0">
                          <a:ln>
                            <a:noFill/>
                          </a:ln>
                          <a:solidFill>
                            <a:schemeClr val="bg1"/>
                          </a:solidFill>
                          <a:effectLst/>
                          <a:latin typeface="Arial" charset="0"/>
                          <a:cs typeface="Arial" charset="0"/>
                        </a:rPr>
                        <a:t>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
        <p:nvSpPr>
          <p:cNvPr id="14" name="Text Box 15"/>
          <p:cNvSpPr txBox="1">
            <a:spLocks noChangeArrowheads="1"/>
          </p:cNvSpPr>
          <p:nvPr/>
        </p:nvSpPr>
        <p:spPr bwMode="auto">
          <a:xfrm>
            <a:off x="6296038" y="7103314"/>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02610" y="1982005"/>
          <a:ext cx="2790790" cy="4987288"/>
        </p:xfrm>
        <a:graphic>
          <a:graphicData uri="http://schemas.openxmlformats.org/drawingml/2006/table">
            <a:tbl>
              <a:tblPr firstRow="1" bandRow="1">
                <a:tableStyleId>{5C22544A-7EE6-4342-B048-85BDC9FD1C3A}</a:tableStyleId>
              </a:tblPr>
              <a:tblGrid>
                <a:gridCol w="669645"/>
                <a:gridCol w="2121145"/>
              </a:tblGrid>
              <a:tr h="445849">
                <a:tc>
                  <a:txBody>
                    <a:bodyPr/>
                    <a:lstStyle/>
                    <a:p>
                      <a:pPr algn="r" fontAlgn="ctr"/>
                      <a:r>
                        <a:rPr lang="ca-ES" sz="1050" b="0" i="0" u="none" strike="noStrike" noProof="0" dirty="0" smtClean="0">
                          <a:solidFill>
                            <a:srgbClr val="000000"/>
                          </a:solidFill>
                          <a:latin typeface="+mn-lt"/>
                        </a:rPr>
                        <a:t>150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kumimoji="0" lang="fr-FR" sz="1050" b="0" i="0" u="none" strike="noStrike" cap="none" normalizeH="0" baseline="0" noProof="0" dirty="0" smtClean="0">
                          <a:ln>
                            <a:noFill/>
                          </a:ln>
                          <a:solidFill>
                            <a:schemeClr val="tx1"/>
                          </a:solidFill>
                          <a:effectLst/>
                          <a:latin typeface="+mn-lt"/>
                          <a:cs typeface="Arial" charset="0"/>
                        </a:rPr>
                        <a:t>Nombre de </a:t>
                      </a:r>
                      <a:r>
                        <a:rPr kumimoji="0" lang="fr-FR" sz="1050" b="0" i="0" u="none" strike="noStrike" cap="none" normalizeH="0" baseline="0" noProof="0" dirty="0" err="1" smtClean="0">
                          <a:ln>
                            <a:noFill/>
                          </a:ln>
                          <a:solidFill>
                            <a:schemeClr val="tx1"/>
                          </a:solidFill>
                          <a:effectLst/>
                          <a:latin typeface="+mn-lt"/>
                          <a:cs typeface="Arial" charset="0"/>
                        </a:rPr>
                        <a:t>professionals</a:t>
                      </a:r>
                      <a:r>
                        <a:rPr kumimoji="0" lang="fr-FR" sz="1050" b="0" i="0" u="none" strike="noStrike" cap="none" normalizeH="0" baseline="0" noProof="0" dirty="0" smtClean="0">
                          <a:ln>
                            <a:noFill/>
                          </a:ln>
                          <a:solidFill>
                            <a:schemeClr val="tx1"/>
                          </a:solidFill>
                          <a:effectLst/>
                          <a:latin typeface="+mn-lt"/>
                          <a:cs typeface="Arial" charset="0"/>
                        </a:rPr>
                        <a:t> TIC formats</a:t>
                      </a:r>
                      <a:endParaRPr kumimoji="0" lang="ca-ES" sz="1050" b="0" i="0" u="none" strike="noStrike" cap="none" normalizeH="0" baseline="0" noProof="0" dirty="0" smtClean="0">
                        <a:ln>
                          <a:noFill/>
                        </a:ln>
                        <a:solidFill>
                          <a:schemeClr val="tx1"/>
                        </a:solidFill>
                        <a:effectLst/>
                        <a:latin typeface="+mn-lt"/>
                        <a:cs typeface="Arial"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410384">
                <a:tc>
                  <a:txBody>
                    <a:bodyPr/>
                    <a:lstStyle/>
                    <a:p>
                      <a:pPr algn="r" fontAlgn="ctr"/>
                      <a:r>
                        <a:rPr lang="ca-ES" sz="1050" b="0" i="0" u="none" strike="noStrike" noProof="0" dirty="0" smtClean="0">
                          <a:solidFill>
                            <a:srgbClr val="000000"/>
                          </a:solidFill>
                          <a:latin typeface="+mn-lt"/>
                        </a:rPr>
                        <a:t>3.258</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a-ES" sz="1050" b="0" i="0" u="none" strike="noStrike" cap="none" normalizeH="0" baseline="0" noProof="0" dirty="0" smtClean="0">
                          <a:ln>
                            <a:noFill/>
                          </a:ln>
                          <a:solidFill>
                            <a:schemeClr val="tx1"/>
                          </a:solidFill>
                          <a:effectLst/>
                          <a:latin typeface="+mn-lt"/>
                          <a:cs typeface="Arial" charset="0"/>
                        </a:rPr>
                        <a:t>Nombre de seus connectades amb fibra òptica</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410384">
                <a:tc>
                  <a:txBody>
                    <a:bodyPr/>
                    <a:lstStyle/>
                    <a:p>
                      <a:pPr algn="r" fontAlgn="ctr"/>
                      <a:r>
                        <a:rPr lang="ca-ES" sz="1050" b="0" i="0" u="none" strike="noStrike" noProof="0" dirty="0" smtClean="0">
                          <a:solidFill>
                            <a:srgbClr val="000000"/>
                          </a:solidFill>
                          <a:latin typeface="+mn-lt"/>
                        </a:rPr>
                        <a:t>2.370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050" b="0" noProof="0" dirty="0" smtClean="0">
                          <a:solidFill>
                            <a:schemeClr val="tx1"/>
                          </a:solidFill>
                          <a:latin typeface="+mn-lt"/>
                        </a:rPr>
                        <a:t>Quilòmetres de xarxa troncal de fibra òptica</a:t>
                      </a:r>
                      <a:endParaRPr lang="ca-ES" sz="105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29571">
                <a:tc>
                  <a:txBody>
                    <a:bodyPr/>
                    <a:lstStyle/>
                    <a:p>
                      <a:pPr algn="r" fontAlgn="ctr"/>
                      <a:r>
                        <a:rPr lang="ca-ES" sz="1050" b="0" i="0" u="none" strike="noStrike" noProof="0" dirty="0" smtClean="0">
                          <a:solidFill>
                            <a:srgbClr val="000000"/>
                          </a:solidFill>
                          <a:latin typeface="+mn-lt"/>
                        </a:rPr>
                        <a:t>450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050" b="0" noProof="0" dirty="0" smtClean="0">
                          <a:solidFill>
                            <a:schemeClr val="tx1"/>
                          </a:solidFill>
                          <a:latin typeface="+mn-lt"/>
                        </a:rPr>
                        <a:t>Nombre de torres de radiocomunicacions equipades per als difusors de televisió digital terrestre</a:t>
                      </a:r>
                      <a:endParaRPr lang="ca-ES" sz="105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29571">
                <a:tc>
                  <a:txBody>
                    <a:bodyPr/>
                    <a:lstStyle/>
                    <a:p>
                      <a:pPr algn="r" fontAlgn="ctr"/>
                      <a:r>
                        <a:rPr lang="ca-ES" sz="1050" b="0" i="0" u="none" strike="noStrike" noProof="0" dirty="0" smtClean="0">
                          <a:solidFill>
                            <a:srgbClr val="000000"/>
                          </a:solidFill>
                          <a:latin typeface="+mn-lt"/>
                        </a:rPr>
                        <a:t>784</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050" b="0" noProof="0" dirty="0" smtClean="0">
                          <a:solidFill>
                            <a:schemeClr val="tx1"/>
                          </a:solidFill>
                          <a:latin typeface="+mn-lt"/>
                        </a:rPr>
                        <a:t>Nombre de torres de radiocomunicacions equipades per  cadascun dels operadors mòbils</a:t>
                      </a:r>
                      <a:endParaRPr lang="ca-ES" sz="105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10445">
                <a:tc>
                  <a:txBody>
                    <a:bodyPr/>
                    <a:lstStyle/>
                    <a:p>
                      <a:pPr algn="r" fontAlgn="ctr"/>
                      <a:r>
                        <a:rPr lang="ca-ES" sz="1050" b="0" i="0" u="none" strike="noStrike" noProof="0" dirty="0" smtClean="0">
                          <a:solidFill>
                            <a:srgbClr val="000000"/>
                          </a:solidFill>
                          <a:latin typeface="+mn-lt"/>
                        </a:rPr>
                        <a:t>740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050" b="0" noProof="0" dirty="0" smtClean="0">
                          <a:solidFill>
                            <a:schemeClr val="tx1"/>
                          </a:solidFill>
                          <a:latin typeface="+mn-lt"/>
                        </a:rPr>
                        <a:t>Nombre de punts TIC </a:t>
                      </a:r>
                      <a:r>
                        <a:rPr lang="fr-FR" sz="1050" b="0" noProof="0" dirty="0" err="1" smtClean="0">
                          <a:solidFill>
                            <a:schemeClr val="tx1"/>
                          </a:solidFill>
                          <a:latin typeface="+mn-lt"/>
                        </a:rPr>
                        <a:t>adherits</a:t>
                      </a:r>
                      <a:r>
                        <a:rPr lang="fr-FR" sz="1050" b="0" noProof="0" dirty="0" smtClean="0">
                          <a:solidFill>
                            <a:schemeClr val="tx1"/>
                          </a:solidFill>
                          <a:latin typeface="+mn-lt"/>
                        </a:rPr>
                        <a:t> a la </a:t>
                      </a:r>
                      <a:r>
                        <a:rPr lang="fr-FR" sz="1050" b="0" noProof="0" dirty="0" err="1" smtClean="0">
                          <a:solidFill>
                            <a:schemeClr val="tx1"/>
                          </a:solidFill>
                          <a:latin typeface="+mn-lt"/>
                        </a:rPr>
                        <a:t>xarxa</a:t>
                      </a:r>
                      <a:endParaRPr lang="ca-ES" sz="105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10384">
                <a:tc>
                  <a:txBody>
                    <a:bodyPr/>
                    <a:lstStyle/>
                    <a:p>
                      <a:pPr algn="r" fontAlgn="ctr"/>
                      <a:r>
                        <a:rPr lang="ca-ES" sz="1050" b="0" i="0" u="none" strike="noStrike" noProof="0" dirty="0" smtClean="0">
                          <a:solidFill>
                            <a:srgbClr val="000000"/>
                          </a:solidFill>
                          <a:latin typeface="+mn-lt"/>
                        </a:rPr>
                        <a:t>3.000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050" b="0" noProof="0" dirty="0" smtClean="0">
                          <a:solidFill>
                            <a:schemeClr val="tx1"/>
                          </a:solidFill>
                          <a:latin typeface="+mn-lt"/>
                        </a:rPr>
                        <a:t>Nombre d'acreditacions de coneixements TIC expedides</a:t>
                      </a:r>
                      <a:endParaRPr lang="ca-ES" sz="105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10384">
                <a:tc>
                  <a:txBody>
                    <a:bodyPr/>
                    <a:lstStyle/>
                    <a:p>
                      <a:pPr algn="r" fontAlgn="ctr"/>
                      <a:r>
                        <a:rPr lang="ca-ES" sz="1050" b="0" i="0" u="none" strike="noStrike" noProof="0" dirty="0" smtClean="0">
                          <a:solidFill>
                            <a:srgbClr val="000000"/>
                          </a:solidFill>
                          <a:latin typeface="+mn-lt"/>
                        </a:rPr>
                        <a:t>95</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050" b="0" noProof="0" dirty="0" smtClean="0">
                          <a:solidFill>
                            <a:schemeClr val="tx1"/>
                          </a:solidFill>
                          <a:latin typeface="+mn-lt"/>
                        </a:rPr>
                        <a:t>Nombre d'</a:t>
                      </a:r>
                      <a:r>
                        <a:rPr lang="fr-FR" sz="1050" b="0" noProof="0" dirty="0" err="1" smtClean="0">
                          <a:solidFill>
                            <a:schemeClr val="tx1"/>
                          </a:solidFill>
                          <a:latin typeface="+mn-lt"/>
                        </a:rPr>
                        <a:t>empreses</a:t>
                      </a:r>
                      <a:r>
                        <a:rPr lang="fr-FR" sz="1050" b="0" noProof="0" dirty="0" smtClean="0">
                          <a:solidFill>
                            <a:schemeClr val="tx1"/>
                          </a:solidFill>
                          <a:latin typeface="+mn-lt"/>
                        </a:rPr>
                        <a:t> participants a les </a:t>
                      </a:r>
                      <a:r>
                        <a:rPr lang="fr-FR" sz="1050" b="0" noProof="0" dirty="0" err="1" smtClean="0">
                          <a:solidFill>
                            <a:schemeClr val="tx1"/>
                          </a:solidFill>
                          <a:latin typeface="+mn-lt"/>
                        </a:rPr>
                        <a:t>Anelles</a:t>
                      </a:r>
                      <a:r>
                        <a:rPr lang="fr-FR" sz="1050" b="0" noProof="0" dirty="0" smtClean="0">
                          <a:solidFill>
                            <a:schemeClr val="tx1"/>
                          </a:solidFill>
                          <a:latin typeface="+mn-lt"/>
                        </a:rPr>
                        <a:t> </a:t>
                      </a:r>
                      <a:r>
                        <a:rPr lang="fr-FR" sz="1050" b="0" noProof="0" dirty="0" err="1" smtClean="0">
                          <a:solidFill>
                            <a:schemeClr val="tx1"/>
                          </a:solidFill>
                          <a:latin typeface="+mn-lt"/>
                        </a:rPr>
                        <a:t>Sectorials</a:t>
                      </a:r>
                      <a:endParaRPr lang="ca-ES" sz="105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48308">
                <a:tc>
                  <a:txBody>
                    <a:bodyPr/>
                    <a:lstStyle/>
                    <a:p>
                      <a:pPr algn="r" fontAlgn="ctr"/>
                      <a:r>
                        <a:rPr lang="ca-ES" sz="1050" b="0" i="0" u="none" strike="noStrike" noProof="0" dirty="0" smtClean="0">
                          <a:solidFill>
                            <a:srgbClr val="000000"/>
                          </a:solidFill>
                          <a:latin typeface="+mn-lt"/>
                        </a:rPr>
                        <a:t>1.900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050" b="0" noProof="0" dirty="0" smtClean="0">
                          <a:solidFill>
                            <a:schemeClr val="tx1"/>
                          </a:solidFill>
                          <a:latin typeface="+mn-lt"/>
                        </a:rPr>
                        <a:t>Nombre d'</a:t>
                      </a:r>
                      <a:r>
                        <a:rPr lang="fr-FR" sz="1050" b="0" noProof="0" dirty="0" err="1" smtClean="0">
                          <a:solidFill>
                            <a:schemeClr val="tx1"/>
                          </a:solidFill>
                          <a:latin typeface="+mn-lt"/>
                        </a:rPr>
                        <a:t>empreses</a:t>
                      </a:r>
                      <a:r>
                        <a:rPr lang="fr-FR" sz="1050" b="0" noProof="0" dirty="0" smtClean="0">
                          <a:solidFill>
                            <a:schemeClr val="tx1"/>
                          </a:solidFill>
                          <a:latin typeface="+mn-lt"/>
                        </a:rPr>
                        <a:t> participants </a:t>
                      </a:r>
                      <a:r>
                        <a:rPr lang="fr-FR" sz="1050" b="0" noProof="0" dirty="0" err="1" smtClean="0">
                          <a:solidFill>
                            <a:schemeClr val="tx1"/>
                          </a:solidFill>
                          <a:latin typeface="+mn-lt"/>
                        </a:rPr>
                        <a:t>als</a:t>
                      </a:r>
                      <a:r>
                        <a:rPr lang="fr-FR" sz="1050" b="0" noProof="0" dirty="0" smtClean="0">
                          <a:solidFill>
                            <a:schemeClr val="tx1"/>
                          </a:solidFill>
                          <a:latin typeface="+mn-lt"/>
                        </a:rPr>
                        <a:t> </a:t>
                      </a:r>
                      <a:r>
                        <a:rPr lang="fr-FR" sz="1050" b="0" noProof="0" dirty="0" err="1" smtClean="0">
                          <a:solidFill>
                            <a:schemeClr val="tx1"/>
                          </a:solidFill>
                          <a:latin typeface="+mn-lt"/>
                        </a:rPr>
                        <a:t>Clústers</a:t>
                      </a:r>
                      <a:r>
                        <a:rPr lang="fr-FR" sz="1050" b="0" noProof="0" dirty="0" smtClean="0">
                          <a:solidFill>
                            <a:schemeClr val="tx1"/>
                          </a:solidFill>
                          <a:latin typeface="+mn-lt"/>
                        </a:rPr>
                        <a:t> d'</a:t>
                      </a:r>
                      <a:r>
                        <a:rPr lang="fr-FR" sz="1050" b="0" noProof="0" dirty="0" err="1" smtClean="0">
                          <a:solidFill>
                            <a:schemeClr val="tx1"/>
                          </a:solidFill>
                          <a:latin typeface="+mn-lt"/>
                        </a:rPr>
                        <a:t>Empreses</a:t>
                      </a:r>
                      <a:r>
                        <a:rPr lang="fr-FR" sz="1050" b="0" noProof="0" dirty="0" smtClean="0">
                          <a:solidFill>
                            <a:schemeClr val="tx1"/>
                          </a:solidFill>
                          <a:latin typeface="+mn-lt"/>
                        </a:rPr>
                        <a:t> TIC</a:t>
                      </a:r>
                      <a:endParaRPr lang="ca-ES" sz="105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69978">
                <a:tc>
                  <a:txBody>
                    <a:bodyPr/>
                    <a:lstStyle/>
                    <a:p>
                      <a:pPr algn="r" fontAlgn="ctr"/>
                      <a:r>
                        <a:rPr lang="ca-ES" sz="1050" b="0" i="0" u="none" strike="noStrike" noProof="0" dirty="0" smtClean="0">
                          <a:solidFill>
                            <a:srgbClr val="000000"/>
                          </a:solidFill>
                          <a:latin typeface="+mn-lt"/>
                        </a:rPr>
                        <a:t>30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050" b="0" noProof="0" dirty="0" smtClean="0">
                          <a:solidFill>
                            <a:schemeClr val="tx1"/>
                          </a:solidFill>
                          <a:latin typeface="+mn-lt"/>
                        </a:rPr>
                        <a:t>Nombre d'empreses assessorades al Servei d'Orientació Digital</a:t>
                      </a:r>
                      <a:endParaRPr lang="ca-ES" sz="105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ctr" anchorCtr="0" compatLnSpc="1">
            <a:prstTxWarp prst="textNoShape">
              <a:avLst/>
            </a:prstTxWarp>
          </a:bodyPr>
          <a:lstStyle/>
          <a:p>
            <a:pPr>
              <a:spcAft>
                <a:spcPts val="1200"/>
              </a:spcAft>
            </a:pPr>
            <a:r>
              <a:rPr lang="es-ES" sz="2000" b="1" kern="500" dirty="0" smtClean="0"/>
              <a:t>317,5 M€</a:t>
            </a:r>
            <a:endParaRPr lang="ca-ES" sz="2000" b="1" kern="500" dirty="0" smtClean="0"/>
          </a:p>
          <a:p>
            <a:r>
              <a:rPr lang="ca-ES" sz="1400" b="1" dirty="0" smtClean="0"/>
              <a:t>217,3 M€</a:t>
            </a:r>
            <a:endParaRPr lang="ca-ES" sz="1400" dirty="0" smtClean="0"/>
          </a:p>
          <a:p>
            <a:pPr>
              <a:spcAft>
                <a:spcPts val="1800"/>
              </a:spcAft>
            </a:pPr>
            <a:r>
              <a:rPr lang="ca-ES" sz="1400" dirty="0" smtClean="0"/>
              <a:t>per a habitatge</a:t>
            </a:r>
          </a:p>
          <a:p>
            <a:r>
              <a:rPr lang="ca-ES" sz="1400" b="1" dirty="0" smtClean="0"/>
              <a:t>39,1 M€</a:t>
            </a:r>
            <a:endParaRPr lang="ca-ES" sz="1400" dirty="0" smtClean="0"/>
          </a:p>
          <a:p>
            <a:r>
              <a:rPr lang="ca-ES" sz="1400" dirty="0" smtClean="0"/>
              <a:t>per a barris i nuclis antics</a:t>
            </a:r>
          </a:p>
          <a:p>
            <a:endParaRPr lang="ca-ES" sz="1400" dirty="0" smtClean="0"/>
          </a:p>
          <a:p>
            <a:r>
              <a:rPr lang="ca-ES" sz="1400" b="1" dirty="0" smtClean="0"/>
              <a:t>61,1 M€</a:t>
            </a:r>
            <a:r>
              <a:rPr lang="ca-ES" sz="1400" dirty="0" smtClean="0"/>
              <a:t> per a ordenació del territori i urbanisme</a:t>
            </a:r>
            <a:endParaRPr lang="ca-ES" sz="1400" dirty="0"/>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109184" y="4620430"/>
          <a:ext cx="7870755" cy="2270760"/>
        </p:xfrm>
        <a:graphic>
          <a:graphicData uri="http://schemas.openxmlformats.org/drawingml/2006/table">
            <a:tbl>
              <a:tblPr firstRow="1" bandRow="1">
                <a:tableStyleId>{5C22544A-7EE6-4342-B048-85BDC9FD1C3A}</a:tableStyleId>
              </a:tblPr>
              <a:tblGrid>
                <a:gridCol w="198367"/>
                <a:gridCol w="7672388"/>
              </a:tblGrid>
              <a:tr h="280249">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r>
                        <a:rPr lang="es-ES" sz="950" b="0" i="0" u="none" strike="noStrike" noProof="0" dirty="0" err="1" smtClean="0">
                          <a:solidFill>
                            <a:srgbClr val="000000"/>
                          </a:solidFill>
                          <a:latin typeface="+mn-lt"/>
                        </a:rPr>
                        <a:t>Promoció</a:t>
                      </a:r>
                      <a:r>
                        <a:rPr lang="es-ES" sz="950" b="0" i="0" u="none" strike="noStrike" noProof="0" dirty="0" smtClean="0">
                          <a:solidFill>
                            <a:srgbClr val="000000"/>
                          </a:solidFill>
                          <a:latin typeface="+mn-lt"/>
                        </a:rPr>
                        <a:t> de </a:t>
                      </a:r>
                      <a:r>
                        <a:rPr lang="es-ES" sz="950" b="0" i="0" u="none" strike="noStrike" noProof="0" dirty="0" err="1" smtClean="0">
                          <a:solidFill>
                            <a:srgbClr val="000000"/>
                          </a:solidFill>
                          <a:latin typeface="+mn-lt"/>
                        </a:rPr>
                        <a:t>sòl</a:t>
                      </a:r>
                      <a:r>
                        <a:rPr lang="es-ES" sz="950" b="0" i="0" u="none" strike="noStrike" noProof="0" dirty="0" smtClean="0">
                          <a:solidFill>
                            <a:srgbClr val="000000"/>
                          </a:solidFill>
                          <a:latin typeface="+mn-lt"/>
                        </a:rPr>
                        <a:t> residencial (</a:t>
                      </a:r>
                      <a:r>
                        <a:rPr lang="es-ES" sz="950" b="0" i="0" u="none" strike="noStrike" noProof="0" dirty="0" err="1" smtClean="0">
                          <a:solidFill>
                            <a:srgbClr val="000000"/>
                          </a:solidFill>
                          <a:latin typeface="+mn-lt"/>
                        </a:rPr>
                        <a:t>Incasòl</a:t>
                      </a:r>
                      <a:r>
                        <a:rPr lang="es-ES" sz="950" b="0" i="0" u="none" strike="noStrike" noProof="0" dirty="0" smtClean="0">
                          <a:solidFill>
                            <a:srgbClr val="000000"/>
                          </a:solidFill>
                          <a:latin typeface="+mn-lt"/>
                        </a:rPr>
                        <a:t>) </a:t>
                      </a:r>
                    </a:p>
                    <a:p>
                      <a:pPr algn="just" fontAlgn="ctr"/>
                      <a:endParaRPr lang="es-ES" sz="600" b="0" i="0" u="none" strike="noStrike" noProof="0" dirty="0" smtClean="0">
                        <a:solidFill>
                          <a:srgbClr val="000000"/>
                        </a:solidFill>
                        <a:latin typeface="+mn-lt"/>
                      </a:endParaRPr>
                    </a:p>
                    <a:p>
                      <a:pPr algn="just" fontAlgn="ctr"/>
                      <a:r>
                        <a:rPr lang="es-ES" sz="950" b="0" i="0" u="none" strike="noStrike" noProof="0" dirty="0" err="1" smtClean="0">
                          <a:solidFill>
                            <a:srgbClr val="000000"/>
                          </a:solidFill>
                          <a:latin typeface="+mn-lt"/>
                        </a:rPr>
                        <a:t>Inversió</a:t>
                      </a:r>
                      <a:r>
                        <a:rPr lang="es-ES" sz="950" b="0" i="0" u="none" strike="noStrike" noProof="0" dirty="0" smtClean="0">
                          <a:solidFill>
                            <a:srgbClr val="000000"/>
                          </a:solidFill>
                          <a:latin typeface="+mn-lt"/>
                        </a:rPr>
                        <a:t> en </a:t>
                      </a:r>
                      <a:r>
                        <a:rPr lang="es-ES" sz="950" b="0" i="0" u="none" strike="noStrike" noProof="0" dirty="0" err="1" smtClean="0">
                          <a:solidFill>
                            <a:srgbClr val="000000"/>
                          </a:solidFill>
                          <a:latin typeface="+mn-lt"/>
                        </a:rPr>
                        <a:t>promoció</a:t>
                      </a:r>
                      <a:r>
                        <a:rPr lang="es-ES" sz="950" b="0" i="0" u="none" strike="noStrike" noProof="0" dirty="0" smtClean="0">
                          <a:solidFill>
                            <a:srgbClr val="000000"/>
                          </a:solidFill>
                          <a:latin typeface="+mn-lt"/>
                        </a:rPr>
                        <a:t> pública </a:t>
                      </a:r>
                      <a:r>
                        <a:rPr lang="es-ES" sz="950" b="0" i="0" u="none" strike="noStrike" noProof="0" dirty="0" err="1" smtClean="0">
                          <a:solidFill>
                            <a:srgbClr val="000000"/>
                          </a:solidFill>
                          <a:latin typeface="+mn-lt"/>
                        </a:rPr>
                        <a:t>d'habitatges</a:t>
                      </a:r>
                      <a:r>
                        <a:rPr lang="es-ES" sz="950" b="0" i="0" u="none" strike="noStrike" noProof="0" dirty="0" smtClean="0">
                          <a:solidFill>
                            <a:srgbClr val="000000"/>
                          </a:solidFill>
                          <a:latin typeface="+mn-lt"/>
                        </a:rPr>
                        <a:t> (</a:t>
                      </a:r>
                      <a:r>
                        <a:rPr lang="es-ES" sz="950" b="0" i="0" u="none" strike="noStrike" noProof="0" dirty="0" err="1" smtClean="0">
                          <a:solidFill>
                            <a:srgbClr val="000000"/>
                          </a:solidFill>
                          <a:latin typeface="+mn-lt"/>
                        </a:rPr>
                        <a:t>Incasòl</a:t>
                      </a:r>
                      <a:r>
                        <a:rPr lang="es-ES" sz="950" b="0" i="0" u="none" strike="noStrike" noProof="0" dirty="0" smtClean="0">
                          <a:solidFill>
                            <a:srgbClr val="000000"/>
                          </a:solidFill>
                          <a:latin typeface="+mn-lt"/>
                        </a:rPr>
                        <a:t>) </a:t>
                      </a:r>
                    </a:p>
                    <a:p>
                      <a:pPr algn="just" fontAlgn="ctr"/>
                      <a:endParaRPr lang="es-ES" sz="600" b="0" i="0" u="none" strike="noStrike" noProof="0" dirty="0" smtClean="0">
                        <a:solidFill>
                          <a:srgbClr val="000000"/>
                        </a:solidFill>
                        <a:latin typeface="+mn-lt"/>
                      </a:endParaRPr>
                    </a:p>
                    <a:p>
                      <a:pPr algn="just" fontAlgn="ctr"/>
                      <a:r>
                        <a:rPr lang="es-ES" sz="950" b="0" i="0" u="none" strike="noStrike" noProof="0" dirty="0" err="1" smtClean="0">
                          <a:solidFill>
                            <a:srgbClr val="000000"/>
                          </a:solidFill>
                          <a:latin typeface="+mn-lt"/>
                        </a:rPr>
                        <a:t>Administració</a:t>
                      </a:r>
                      <a:r>
                        <a:rPr lang="es-ES" sz="950" b="0" i="0" u="none" strike="noStrike" noProof="0" dirty="0" smtClean="0">
                          <a:solidFill>
                            <a:srgbClr val="000000"/>
                          </a:solidFill>
                          <a:latin typeface="+mn-lt"/>
                        </a:rPr>
                        <a:t>, </a:t>
                      </a:r>
                      <a:r>
                        <a:rPr lang="es-ES" sz="950" b="0" i="0" u="none" strike="noStrike" noProof="0" dirty="0" err="1" smtClean="0">
                          <a:solidFill>
                            <a:srgbClr val="000000"/>
                          </a:solidFill>
                          <a:latin typeface="+mn-lt"/>
                        </a:rPr>
                        <a:t>conservació</a:t>
                      </a:r>
                      <a:r>
                        <a:rPr lang="es-ES" sz="950" b="0" i="0" u="none" strike="noStrike" noProof="0" dirty="0" smtClean="0">
                          <a:solidFill>
                            <a:srgbClr val="000000"/>
                          </a:solidFill>
                          <a:latin typeface="+mn-lt"/>
                        </a:rPr>
                        <a:t> i </a:t>
                      </a:r>
                      <a:r>
                        <a:rPr lang="es-ES" sz="950" b="0" i="0" u="none" strike="noStrike" noProof="0" dirty="0" err="1" smtClean="0">
                          <a:solidFill>
                            <a:srgbClr val="000000"/>
                          </a:solidFill>
                          <a:latin typeface="+mn-lt"/>
                        </a:rPr>
                        <a:t>millora</a:t>
                      </a:r>
                      <a:r>
                        <a:rPr lang="es-ES" sz="950" b="0" i="0" u="none" strike="noStrike" noProof="0" dirty="0" smtClean="0">
                          <a:solidFill>
                            <a:srgbClr val="000000"/>
                          </a:solidFill>
                          <a:latin typeface="+mn-lt"/>
                        </a:rPr>
                        <a:t> del </a:t>
                      </a:r>
                      <a:r>
                        <a:rPr lang="es-ES" sz="950" b="0" i="0" u="none" strike="noStrike" noProof="0" dirty="0" err="1" smtClean="0">
                          <a:solidFill>
                            <a:srgbClr val="000000"/>
                          </a:solidFill>
                          <a:latin typeface="+mn-lt"/>
                        </a:rPr>
                        <a:t>parc</a:t>
                      </a:r>
                      <a:r>
                        <a:rPr lang="es-ES" sz="950" b="0" i="0" u="none" strike="noStrike" noProof="0" dirty="0" smtClean="0">
                          <a:solidFill>
                            <a:srgbClr val="000000"/>
                          </a:solidFill>
                          <a:latin typeface="+mn-lt"/>
                        </a:rPr>
                        <a:t> </a:t>
                      </a:r>
                      <a:r>
                        <a:rPr lang="es-ES" sz="950" b="0" i="0" u="none" strike="noStrike" noProof="0" dirty="0" err="1" smtClean="0">
                          <a:solidFill>
                            <a:srgbClr val="000000"/>
                          </a:solidFill>
                          <a:latin typeface="+mn-lt"/>
                        </a:rPr>
                        <a:t>públic</a:t>
                      </a:r>
                      <a:r>
                        <a:rPr lang="es-ES" sz="950" b="0" i="0" u="none" strike="noStrike" noProof="0" dirty="0" smtClean="0">
                          <a:solidFill>
                            <a:srgbClr val="000000"/>
                          </a:solidFill>
                          <a:latin typeface="+mn-lt"/>
                        </a:rPr>
                        <a:t>  </a:t>
                      </a:r>
                      <a:r>
                        <a:rPr lang="es-ES" sz="950" b="0" i="0" u="none" strike="noStrike" noProof="0" dirty="0" err="1" smtClean="0">
                          <a:solidFill>
                            <a:srgbClr val="000000"/>
                          </a:solidFill>
                          <a:latin typeface="+mn-lt"/>
                        </a:rPr>
                        <a:t>d'habitatges</a:t>
                      </a:r>
                      <a:r>
                        <a:rPr lang="es-ES" sz="950" b="0" i="0" u="none" strike="noStrike" noProof="0" dirty="0" smtClean="0">
                          <a:solidFill>
                            <a:srgbClr val="000000"/>
                          </a:solidFill>
                          <a:latin typeface="+mn-lt"/>
                        </a:rPr>
                        <a:t> </a:t>
                      </a:r>
                    </a:p>
                    <a:p>
                      <a:pPr algn="just" fontAlgn="ctr"/>
                      <a:endParaRPr lang="es-ES" sz="600" b="0" i="0" u="none" strike="noStrike" noProof="0" dirty="0" smtClean="0">
                        <a:solidFill>
                          <a:srgbClr val="000000"/>
                        </a:solidFill>
                        <a:latin typeface="+mn-lt"/>
                      </a:endParaRPr>
                    </a:p>
                    <a:p>
                      <a:pPr algn="just" fontAlgn="ctr"/>
                      <a:r>
                        <a:rPr lang="es-ES" sz="950" b="0" i="0" u="none" strike="noStrike" noProof="0" dirty="0" err="1" smtClean="0">
                          <a:solidFill>
                            <a:srgbClr val="000000"/>
                          </a:solidFill>
                          <a:latin typeface="+mn-lt"/>
                        </a:rPr>
                        <a:t>Gestió</a:t>
                      </a:r>
                      <a:r>
                        <a:rPr lang="es-ES" sz="950" b="0" i="0" u="none" strike="noStrike" noProof="0" dirty="0" smtClean="0">
                          <a:solidFill>
                            <a:srgbClr val="000000"/>
                          </a:solidFill>
                          <a:latin typeface="+mn-lt"/>
                        </a:rPr>
                        <a:t> i </a:t>
                      </a:r>
                      <a:r>
                        <a:rPr lang="es-ES" sz="950" b="0" i="0" u="none" strike="noStrike" noProof="0" dirty="0" err="1" smtClean="0">
                          <a:solidFill>
                            <a:srgbClr val="000000"/>
                          </a:solidFill>
                          <a:latin typeface="+mn-lt"/>
                        </a:rPr>
                        <a:t>coordinació</a:t>
                      </a:r>
                      <a:r>
                        <a:rPr lang="es-ES" sz="950" b="0" i="0" u="none" strike="noStrike" noProof="0" dirty="0" smtClean="0">
                          <a:solidFill>
                            <a:srgbClr val="000000"/>
                          </a:solidFill>
                          <a:latin typeface="+mn-lt"/>
                        </a:rPr>
                        <a:t> de la </a:t>
                      </a:r>
                      <a:r>
                        <a:rPr lang="es-ES" sz="950" b="0" i="0" u="none" strike="noStrike" noProof="0" dirty="0" err="1" smtClean="0">
                          <a:solidFill>
                            <a:srgbClr val="000000"/>
                          </a:solidFill>
                          <a:latin typeface="+mn-lt"/>
                        </a:rPr>
                        <a:t>Xarxa</a:t>
                      </a:r>
                      <a:r>
                        <a:rPr lang="es-ES" sz="950" b="0" i="0" u="none" strike="noStrike" noProof="0" dirty="0" smtClean="0">
                          <a:solidFill>
                            <a:srgbClr val="000000"/>
                          </a:solidFill>
                          <a:latin typeface="+mn-lt"/>
                        </a:rPr>
                        <a:t> de </a:t>
                      </a:r>
                      <a:r>
                        <a:rPr lang="es-ES" sz="950" b="0" i="0" u="none" strike="noStrike" noProof="0" dirty="0" err="1" smtClean="0">
                          <a:solidFill>
                            <a:srgbClr val="000000"/>
                          </a:solidFill>
                          <a:latin typeface="+mn-lt"/>
                        </a:rPr>
                        <a:t>Mediació</a:t>
                      </a:r>
                      <a:r>
                        <a:rPr lang="es-ES" sz="950" b="0" i="0" u="none" strike="noStrike" noProof="0" dirty="0" smtClean="0">
                          <a:solidFill>
                            <a:srgbClr val="000000"/>
                          </a:solidFill>
                          <a:latin typeface="+mn-lt"/>
                        </a:rPr>
                        <a:t> per al </a:t>
                      </a:r>
                      <a:r>
                        <a:rPr lang="es-ES" sz="950" b="0" i="0" u="none" strike="noStrike" noProof="0" dirty="0" err="1" smtClean="0">
                          <a:solidFill>
                            <a:srgbClr val="000000"/>
                          </a:solidFill>
                          <a:latin typeface="+mn-lt"/>
                        </a:rPr>
                        <a:t>Lloguer</a:t>
                      </a:r>
                      <a:r>
                        <a:rPr lang="es-ES" sz="950" b="0" i="0" u="none" strike="noStrike" noProof="0" dirty="0" smtClean="0">
                          <a:solidFill>
                            <a:srgbClr val="000000"/>
                          </a:solidFill>
                          <a:latin typeface="+mn-lt"/>
                        </a:rPr>
                        <a:t> Social </a:t>
                      </a:r>
                    </a:p>
                    <a:p>
                      <a:pPr algn="just" fontAlgn="ctr"/>
                      <a:endParaRPr lang="es-ES" sz="600" b="0" i="0" u="none" strike="noStrike" noProof="0" dirty="0" smtClean="0">
                        <a:solidFill>
                          <a:srgbClr val="000000"/>
                        </a:solidFill>
                        <a:latin typeface="+mn-lt"/>
                      </a:endParaRPr>
                    </a:p>
                    <a:p>
                      <a:pPr algn="just" fontAlgn="ctr"/>
                      <a:r>
                        <a:rPr lang="fr-FR" sz="950" b="0" i="0" u="none" strike="noStrike" noProof="0" dirty="0" err="1" smtClean="0">
                          <a:solidFill>
                            <a:srgbClr val="000000"/>
                          </a:solidFill>
                          <a:latin typeface="+mn-lt"/>
                        </a:rPr>
                        <a:t>Pagament</a:t>
                      </a:r>
                      <a:r>
                        <a:rPr lang="fr-FR" sz="950" b="0" i="0" u="none" strike="noStrike" noProof="0" dirty="0" smtClean="0">
                          <a:solidFill>
                            <a:srgbClr val="000000"/>
                          </a:solidFill>
                          <a:latin typeface="+mn-lt"/>
                        </a:rPr>
                        <a:t> </a:t>
                      </a:r>
                      <a:r>
                        <a:rPr lang="fr-FR" sz="950" b="0" i="0" u="none" strike="noStrike" noProof="0" dirty="0" err="1" smtClean="0">
                          <a:solidFill>
                            <a:srgbClr val="000000"/>
                          </a:solidFill>
                          <a:latin typeface="+mn-lt"/>
                        </a:rPr>
                        <a:t>del</a:t>
                      </a:r>
                      <a:r>
                        <a:rPr lang="fr-FR" sz="950" b="0" i="0" u="none" strike="noStrike" noProof="0" dirty="0" smtClean="0">
                          <a:solidFill>
                            <a:srgbClr val="000000"/>
                          </a:solidFill>
                          <a:latin typeface="+mn-lt"/>
                        </a:rPr>
                        <a:t> </a:t>
                      </a:r>
                      <a:r>
                        <a:rPr lang="fr-FR" sz="950" b="0" i="0" u="none" strike="noStrike" noProof="0" dirty="0" err="1" smtClean="0">
                          <a:solidFill>
                            <a:srgbClr val="000000"/>
                          </a:solidFill>
                          <a:latin typeface="+mn-lt"/>
                        </a:rPr>
                        <a:t>lloguer</a:t>
                      </a:r>
                      <a:r>
                        <a:rPr lang="fr-FR" sz="950" b="0" i="0" u="none" strike="noStrike" noProof="0" dirty="0" smtClean="0">
                          <a:solidFill>
                            <a:srgbClr val="000000"/>
                          </a:solidFill>
                          <a:latin typeface="+mn-lt"/>
                        </a:rPr>
                        <a:t> d'</a:t>
                      </a:r>
                      <a:r>
                        <a:rPr lang="fr-FR" sz="950" b="0" i="0" u="none" strike="noStrike" noProof="0" dirty="0" err="1" smtClean="0">
                          <a:solidFill>
                            <a:srgbClr val="000000"/>
                          </a:solidFill>
                          <a:latin typeface="+mn-lt"/>
                        </a:rPr>
                        <a:t>habitatges</a:t>
                      </a:r>
                      <a:r>
                        <a:rPr lang="fr-FR" sz="950" b="0" i="0" u="none" strike="noStrike" noProof="0" dirty="0" smtClean="0">
                          <a:solidFill>
                            <a:srgbClr val="000000"/>
                          </a:solidFill>
                          <a:latin typeface="+mn-lt"/>
                        </a:rPr>
                        <a:t> </a:t>
                      </a:r>
                      <a:r>
                        <a:rPr lang="fr-FR" sz="950" b="0" i="0" u="none" strike="noStrike" noProof="0" dirty="0" err="1" smtClean="0">
                          <a:solidFill>
                            <a:srgbClr val="000000"/>
                          </a:solidFill>
                          <a:latin typeface="+mn-lt"/>
                        </a:rPr>
                        <a:t>privats</a:t>
                      </a:r>
                      <a:r>
                        <a:rPr lang="fr-FR" sz="950" b="0" i="0" u="none" strike="noStrike" noProof="0" dirty="0" smtClean="0">
                          <a:solidFill>
                            <a:srgbClr val="000000"/>
                          </a:solidFill>
                          <a:latin typeface="+mn-lt"/>
                        </a:rPr>
                        <a:t> </a:t>
                      </a:r>
                      <a:r>
                        <a:rPr lang="fr-FR" sz="950" b="0" i="0" u="none" strike="noStrike" noProof="0" dirty="0" err="1" smtClean="0">
                          <a:solidFill>
                            <a:srgbClr val="000000"/>
                          </a:solidFill>
                          <a:latin typeface="+mn-lt"/>
                        </a:rPr>
                        <a:t>gestionats</a:t>
                      </a:r>
                      <a:r>
                        <a:rPr lang="fr-FR" sz="950" b="0" i="0" u="none" strike="noStrike" noProof="0" dirty="0" smtClean="0">
                          <a:solidFill>
                            <a:srgbClr val="000000"/>
                          </a:solidFill>
                          <a:latin typeface="+mn-lt"/>
                        </a:rPr>
                        <a:t> per l'</a:t>
                      </a:r>
                      <a:r>
                        <a:rPr lang="fr-FR" sz="950" b="0" i="0" u="none" strike="noStrike" noProof="0" dirty="0" err="1" smtClean="0">
                          <a:solidFill>
                            <a:srgbClr val="000000"/>
                          </a:solidFill>
                          <a:latin typeface="+mn-lt"/>
                        </a:rPr>
                        <a:t>Agència</a:t>
                      </a:r>
                      <a:r>
                        <a:rPr lang="fr-FR" sz="950" b="0" i="0" u="none" strike="noStrike" noProof="0" dirty="0" smtClean="0">
                          <a:solidFill>
                            <a:srgbClr val="000000"/>
                          </a:solidFill>
                          <a:latin typeface="+mn-lt"/>
                        </a:rPr>
                        <a:t> de l'</a:t>
                      </a:r>
                      <a:r>
                        <a:rPr lang="fr-FR" sz="950" b="0" i="0" u="none" strike="noStrike" noProof="0" dirty="0" err="1" smtClean="0">
                          <a:solidFill>
                            <a:srgbClr val="000000"/>
                          </a:solidFill>
                          <a:latin typeface="+mn-lt"/>
                        </a:rPr>
                        <a:t>Habitatge</a:t>
                      </a:r>
                      <a:r>
                        <a:rPr lang="fr-FR" sz="950" b="0" i="0" u="none" strike="noStrike" noProof="0" dirty="0" smtClean="0">
                          <a:solidFill>
                            <a:srgbClr val="000000"/>
                          </a:solidFill>
                          <a:latin typeface="+mn-lt"/>
                        </a:rPr>
                        <a:t> de </a:t>
                      </a:r>
                      <a:r>
                        <a:rPr lang="fr-FR" sz="950" b="0" i="0" u="none" strike="noStrike" noProof="0" dirty="0" err="1" smtClean="0">
                          <a:solidFill>
                            <a:srgbClr val="000000"/>
                          </a:solidFill>
                          <a:latin typeface="+mn-lt"/>
                        </a:rPr>
                        <a:t>Catalunya</a:t>
                      </a:r>
                      <a:r>
                        <a:rPr lang="fr-FR" sz="950" b="0" i="0" u="none" strike="noStrike" noProof="0" dirty="0" smtClean="0">
                          <a:solidFill>
                            <a:srgbClr val="000000"/>
                          </a:solidFill>
                          <a:latin typeface="+mn-lt"/>
                        </a:rPr>
                        <a:t> -</a:t>
                      </a:r>
                      <a:r>
                        <a:rPr lang="fr-FR" sz="950" b="0" i="0" u="none" strike="noStrike" noProof="0" dirty="0" err="1" smtClean="0">
                          <a:solidFill>
                            <a:srgbClr val="000000"/>
                          </a:solidFill>
                          <a:latin typeface="+mn-lt"/>
                        </a:rPr>
                        <a:t>Programa</a:t>
                      </a:r>
                      <a:r>
                        <a:rPr lang="fr-FR" sz="950" b="0" i="0" u="none" strike="noStrike" noProof="0" dirty="0" smtClean="0">
                          <a:solidFill>
                            <a:srgbClr val="000000"/>
                          </a:solidFill>
                          <a:latin typeface="+mn-lt"/>
                        </a:rPr>
                        <a:t> de </a:t>
                      </a:r>
                      <a:r>
                        <a:rPr lang="fr-FR" sz="950" b="0" i="0" u="none" strike="noStrike" noProof="0" dirty="0" err="1" smtClean="0">
                          <a:solidFill>
                            <a:srgbClr val="000000"/>
                          </a:solidFill>
                          <a:latin typeface="+mn-lt"/>
                        </a:rPr>
                        <a:t>Cessió</a:t>
                      </a:r>
                      <a:r>
                        <a:rPr lang="fr-FR" sz="950" b="0" i="0" u="none" strike="noStrike" noProof="0" dirty="0" smtClean="0">
                          <a:solidFill>
                            <a:srgbClr val="000000"/>
                          </a:solidFill>
                          <a:latin typeface="+mn-lt"/>
                        </a:rPr>
                        <a:t> </a:t>
                      </a:r>
                    </a:p>
                    <a:p>
                      <a:pPr algn="just" fontAlgn="ctr"/>
                      <a:endParaRPr lang="fr-FR" sz="600" b="0" i="0" u="none" strike="noStrike" noProof="0" dirty="0" smtClean="0">
                        <a:solidFill>
                          <a:srgbClr val="000000"/>
                        </a:solidFill>
                        <a:latin typeface="+mn-lt"/>
                      </a:endParaRPr>
                    </a:p>
                    <a:p>
                      <a:pPr algn="just" fontAlgn="ctr"/>
                      <a:r>
                        <a:rPr lang="ca-ES" sz="950" b="0" i="0" u="none" strike="noStrike" noProof="0" dirty="0" smtClean="0">
                          <a:solidFill>
                            <a:srgbClr val="000000"/>
                          </a:solidFill>
                          <a:latin typeface="+mn-lt"/>
                        </a:rPr>
                        <a:t>Ajuts a la rehabilitació d'edificis d'ús residencial i habitatges </a:t>
                      </a:r>
                    </a:p>
                    <a:p>
                      <a:pPr algn="just" fontAlgn="ctr"/>
                      <a:endParaRPr lang="ca-ES" sz="600" b="0" i="0" u="none" strike="noStrike" noProof="0" dirty="0" smtClean="0">
                        <a:solidFill>
                          <a:srgbClr val="000000"/>
                        </a:solidFill>
                        <a:latin typeface="+mn-lt"/>
                      </a:endParaRPr>
                    </a:p>
                    <a:p>
                      <a:pPr algn="just" fontAlgn="ctr"/>
                      <a:r>
                        <a:rPr lang="fr-FR" sz="950" b="0" i="0" u="none" strike="noStrike" noProof="0" dirty="0" smtClean="0">
                          <a:solidFill>
                            <a:srgbClr val="000000"/>
                          </a:solidFill>
                          <a:latin typeface="+mn-lt"/>
                        </a:rPr>
                        <a:t>Ajuts per </a:t>
                      </a:r>
                      <a:r>
                        <a:rPr lang="fr-FR" sz="950" b="0" i="0" u="none" strike="noStrike" noProof="0" dirty="0" err="1" smtClean="0">
                          <a:solidFill>
                            <a:srgbClr val="000000"/>
                          </a:solidFill>
                          <a:latin typeface="+mn-lt"/>
                        </a:rPr>
                        <a:t>promoció</a:t>
                      </a:r>
                      <a:r>
                        <a:rPr lang="fr-FR" sz="950" b="0" i="0" u="none" strike="noStrike" noProof="0" dirty="0" smtClean="0">
                          <a:solidFill>
                            <a:srgbClr val="000000"/>
                          </a:solidFill>
                          <a:latin typeface="+mn-lt"/>
                        </a:rPr>
                        <a:t> d'</a:t>
                      </a:r>
                      <a:r>
                        <a:rPr lang="fr-FR" sz="950" b="0" i="0" u="none" strike="noStrike" noProof="0" dirty="0" err="1" smtClean="0">
                          <a:solidFill>
                            <a:srgbClr val="000000"/>
                          </a:solidFill>
                          <a:latin typeface="+mn-lt"/>
                        </a:rPr>
                        <a:t>habitatges</a:t>
                      </a:r>
                      <a:r>
                        <a:rPr lang="fr-FR" sz="950" b="0" i="0" u="none" strike="noStrike" noProof="0" dirty="0" smtClean="0">
                          <a:solidFill>
                            <a:srgbClr val="000000"/>
                          </a:solidFill>
                          <a:latin typeface="+mn-lt"/>
                        </a:rPr>
                        <a:t> </a:t>
                      </a:r>
                    </a:p>
                    <a:p>
                      <a:pPr algn="just" fontAlgn="ctr"/>
                      <a:endParaRPr lang="fr-FR" sz="600" b="0" i="0" u="none" strike="noStrike" noProof="0" dirty="0" smtClean="0">
                        <a:solidFill>
                          <a:srgbClr val="000000"/>
                        </a:solidFill>
                        <a:latin typeface="+mn-lt"/>
                      </a:endParaRPr>
                    </a:p>
                    <a:p>
                      <a:pPr algn="just" fontAlgn="ctr"/>
                      <a:r>
                        <a:rPr lang="ca-ES" sz="950" b="0" i="0" u="none" strike="noStrike" noProof="0" dirty="0" smtClean="0">
                          <a:solidFill>
                            <a:srgbClr val="000000"/>
                          </a:solidFill>
                          <a:latin typeface="+mn-lt"/>
                        </a:rPr>
                        <a:t>Ajuts per </a:t>
                      </a:r>
                      <a:r>
                        <a:rPr lang="ca-ES" sz="950" b="0" i="0" u="none" strike="noStrike" noProof="0" dirty="0" err="1" smtClean="0">
                          <a:solidFill>
                            <a:srgbClr val="000000"/>
                          </a:solidFill>
                          <a:latin typeface="+mn-lt"/>
                        </a:rPr>
                        <a:t>instal.lació</a:t>
                      </a:r>
                      <a:r>
                        <a:rPr lang="ca-ES" sz="950" b="0" i="0" u="none" strike="noStrike" noProof="0" dirty="0" smtClean="0">
                          <a:solidFill>
                            <a:srgbClr val="000000"/>
                          </a:solidFill>
                          <a:latin typeface="+mn-lt"/>
                        </a:rPr>
                        <a:t> i adequació d'ascensors </a:t>
                      </a:r>
                    </a:p>
                    <a:p>
                      <a:pPr algn="just" fontAlgn="ctr"/>
                      <a:endParaRPr lang="ca-ES" sz="600" b="0" i="0" u="none" strike="noStrike" noProof="0" dirty="0" smtClean="0">
                        <a:solidFill>
                          <a:srgbClr val="000000"/>
                        </a:solidFill>
                        <a:latin typeface="+mn-lt"/>
                      </a:endParaRPr>
                    </a:p>
                    <a:p>
                      <a:pPr algn="just" fontAlgn="ctr"/>
                      <a:r>
                        <a:rPr lang="ca-ES" sz="950" b="0" i="0" u="none" strike="noStrike" noProof="0" dirty="0" smtClean="0">
                          <a:solidFill>
                            <a:srgbClr val="000000"/>
                          </a:solidFill>
                          <a:latin typeface="+mn-lt"/>
                        </a:rPr>
                        <a:t>Ajuts per pagar el lloguer a arrendataris en risc d'exclusió social per motius residencials </a:t>
                      </a:r>
                    </a:p>
                    <a:p>
                      <a:pPr algn="just" fontAlgn="ctr"/>
                      <a:endParaRPr lang="ca-ES" sz="600" b="0" i="0" u="none" strike="noStrike" noProof="0" dirty="0" smtClean="0">
                        <a:solidFill>
                          <a:srgbClr val="000000"/>
                        </a:solidFill>
                        <a:latin typeface="+mn-lt"/>
                      </a:endParaRPr>
                    </a:p>
                    <a:p>
                      <a:pPr algn="just" fontAlgn="ctr"/>
                      <a:r>
                        <a:rPr lang="fr-FR" sz="950" b="0" i="0" u="none" strike="noStrike" noProof="0" dirty="0" smtClean="0">
                          <a:solidFill>
                            <a:srgbClr val="000000"/>
                          </a:solidFill>
                          <a:latin typeface="+mn-lt"/>
                        </a:rPr>
                        <a:t>Ajuts per </a:t>
                      </a:r>
                      <a:r>
                        <a:rPr lang="fr-FR" sz="950" b="0" i="0" u="none" strike="noStrike" noProof="0" dirty="0" err="1" smtClean="0">
                          <a:solidFill>
                            <a:srgbClr val="000000"/>
                          </a:solidFill>
                          <a:latin typeface="+mn-lt"/>
                        </a:rPr>
                        <a:t>millora</a:t>
                      </a:r>
                      <a:r>
                        <a:rPr lang="fr-FR" sz="950" b="0" i="0" u="none" strike="noStrike" noProof="0" dirty="0" smtClean="0">
                          <a:solidFill>
                            <a:srgbClr val="000000"/>
                          </a:solidFill>
                          <a:latin typeface="+mn-lt"/>
                        </a:rPr>
                        <a:t> de barris, </a:t>
                      </a:r>
                      <a:r>
                        <a:rPr lang="fr-FR" sz="950" b="0" i="0" u="none" strike="noStrike" noProof="0" dirty="0" err="1" smtClean="0">
                          <a:solidFill>
                            <a:srgbClr val="000000"/>
                          </a:solidFill>
                          <a:latin typeface="+mn-lt"/>
                        </a:rPr>
                        <a:t>àrees</a:t>
                      </a:r>
                      <a:r>
                        <a:rPr lang="fr-FR" sz="950" b="0" i="0" u="none" strike="noStrike" noProof="0" dirty="0" smtClean="0">
                          <a:solidFill>
                            <a:srgbClr val="000000"/>
                          </a:solidFill>
                          <a:latin typeface="+mn-lt"/>
                        </a:rPr>
                        <a:t> </a:t>
                      </a:r>
                      <a:r>
                        <a:rPr lang="fr-FR" sz="950" b="0" i="0" u="none" strike="noStrike" noProof="0" dirty="0" err="1" smtClean="0">
                          <a:solidFill>
                            <a:srgbClr val="000000"/>
                          </a:solidFill>
                          <a:latin typeface="+mn-lt"/>
                        </a:rPr>
                        <a:t>urbanes</a:t>
                      </a:r>
                      <a:r>
                        <a:rPr lang="fr-FR" sz="950" b="0" i="0" u="none" strike="noStrike" noProof="0" dirty="0" smtClean="0">
                          <a:solidFill>
                            <a:srgbClr val="000000"/>
                          </a:solidFill>
                          <a:latin typeface="+mn-lt"/>
                        </a:rPr>
                        <a:t> i viles </a:t>
                      </a:r>
                      <a:r>
                        <a:rPr lang="fr-FR" sz="950" b="0" i="0" u="none" strike="noStrike" noProof="0" dirty="0" err="1" smtClean="0">
                          <a:solidFill>
                            <a:srgbClr val="000000"/>
                          </a:solidFill>
                          <a:latin typeface="+mn-lt"/>
                        </a:rPr>
                        <a:t>amb</a:t>
                      </a:r>
                      <a:r>
                        <a:rPr lang="fr-FR" sz="950" b="0" i="0" u="none" strike="noStrike" noProof="0" dirty="0" smtClean="0">
                          <a:solidFill>
                            <a:srgbClr val="000000"/>
                          </a:solidFill>
                          <a:latin typeface="+mn-lt"/>
                        </a:rPr>
                        <a:t> </a:t>
                      </a:r>
                      <a:r>
                        <a:rPr lang="fr-FR" sz="950" b="0" i="0" u="none" strike="noStrike" noProof="0" dirty="0" err="1" smtClean="0">
                          <a:solidFill>
                            <a:srgbClr val="000000"/>
                          </a:solidFill>
                          <a:latin typeface="+mn-lt"/>
                        </a:rPr>
                        <a:t>projectes</a:t>
                      </a:r>
                      <a:r>
                        <a:rPr lang="fr-FR" sz="950" b="0" i="0" u="none" strike="noStrike" noProof="0" dirty="0" smtClean="0">
                          <a:solidFill>
                            <a:srgbClr val="000000"/>
                          </a:solidFill>
                          <a:latin typeface="+mn-lt"/>
                        </a:rPr>
                        <a:t> </a:t>
                      </a:r>
                      <a:endParaRPr lang="ca-ES" sz="950" b="0" i="0" u="none" strike="noStrike" noProof="0" dirty="0">
                        <a:solidFill>
                          <a:srgbClr val="000000"/>
                        </a:solidFill>
                        <a:latin typeface="+mn-lt"/>
                      </a:endParaRPr>
                    </a:p>
                  </a:txBody>
                  <a:tcPr marL="0" marR="36000" marT="0" marB="0" anchor="ctr">
                    <a:solidFill>
                      <a:schemeClr val="bg1"/>
                    </a:solidFill>
                  </a:tcPr>
                </a:tc>
              </a:tr>
            </a:tbl>
          </a:graphicData>
        </a:graphic>
      </p:graphicFrame>
      <p:graphicFrame>
        <p:nvGraphicFramePr>
          <p:cNvPr id="12" name="Taula 11"/>
          <p:cNvGraphicFramePr>
            <a:graphicFrameLocks noGrp="1"/>
          </p:cNvGraphicFramePr>
          <p:nvPr/>
        </p:nvGraphicFramePr>
        <p:xfrm>
          <a:off x="2863816" y="2028007"/>
          <a:ext cx="5000660" cy="1971702"/>
        </p:xfrm>
        <a:graphic>
          <a:graphicData uri="http://schemas.openxmlformats.org/drawingml/2006/table">
            <a:tbl>
              <a:tblPr firstRow="1" bandRow="1">
                <a:tableStyleId>{5C22544A-7EE6-4342-B048-85BDC9FD1C3A}</a:tableStyleId>
              </a:tblPr>
              <a:tblGrid>
                <a:gridCol w="355771"/>
                <a:gridCol w="4436209"/>
                <a:gridCol w="208680"/>
              </a:tblGrid>
              <a:tr h="762506">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100" b="0" noProof="0" dirty="0" smtClean="0">
                          <a:solidFill>
                            <a:schemeClr val="tx1"/>
                          </a:solidFill>
                        </a:rPr>
                        <a:t>Promoure el paper de les ciutats com a generadores d’oportunitats, el desenvolupament territorial i una gestió adequada dels actius del territori</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695605">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100" b="0" noProof="0" dirty="0" smtClean="0">
                          <a:solidFill>
                            <a:schemeClr val="tx1"/>
                          </a:solidFill>
                        </a:rPr>
                        <a:t>Protegir el dret a l'habitatge facilitant-ne l'accés i evitant-ne la pèrdua i reactivar el sector de la construcció per recuperar l'ocupació</a:t>
                      </a:r>
                      <a:endParaRPr lang="ca-ES" sz="11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513591">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100" b="0" noProof="0" dirty="0" smtClean="0">
                          <a:solidFill>
                            <a:schemeClr val="tx1"/>
                          </a:solidFill>
                        </a:rPr>
                        <a:t>Millorar les condicions i la qualitat de vida als barris i ciutats de Catalunya</a:t>
                      </a:r>
                      <a:endParaRPr lang="ca-ES" sz="11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13" name="Taula 12"/>
          <p:cNvGraphicFramePr>
            <a:graphicFrameLocks noGrp="1"/>
          </p:cNvGraphicFramePr>
          <p:nvPr/>
        </p:nvGraphicFramePr>
        <p:xfrm>
          <a:off x="0" y="1188208"/>
          <a:ext cx="10693400" cy="428880"/>
        </p:xfrm>
        <a:graphic>
          <a:graphicData uri="http://schemas.openxmlformats.org/drawingml/2006/table">
            <a:tbl>
              <a:tblPr/>
              <a:tblGrid>
                <a:gridCol w="258112"/>
                <a:gridCol w="6476082"/>
                <a:gridCol w="3959206"/>
              </a:tblGrid>
              <a:tr h="428879">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Habitatge i ordenació del territori</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17800" y="1982005"/>
          <a:ext cx="2775600" cy="4762853"/>
        </p:xfrm>
        <a:graphic>
          <a:graphicData uri="http://schemas.openxmlformats.org/drawingml/2006/table">
            <a:tbl>
              <a:tblPr firstRow="1" bandRow="1">
                <a:tableStyleId>{5C22544A-7EE6-4342-B048-85BDC9FD1C3A}</a:tableStyleId>
              </a:tblPr>
              <a:tblGrid>
                <a:gridCol w="666000"/>
                <a:gridCol w="2109600"/>
              </a:tblGrid>
              <a:tr h="374619">
                <a:tc>
                  <a:txBody>
                    <a:bodyPr/>
                    <a:lstStyle/>
                    <a:p>
                      <a:pPr algn="r" fontAlgn="ctr"/>
                      <a:r>
                        <a:rPr lang="ca-ES" sz="900" b="0" i="0" u="none" strike="noStrike" noProof="0" dirty="0" smtClean="0">
                          <a:solidFill>
                            <a:srgbClr val="000000"/>
                          </a:solidFill>
                          <a:latin typeface="+mn-lt"/>
                        </a:rPr>
                        <a:t>500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kumimoji="0" lang="ca-ES" sz="900" b="0" i="0" u="none" strike="noStrike" cap="none" normalizeH="0" baseline="0" noProof="0" dirty="0" smtClean="0">
                          <a:ln>
                            <a:noFill/>
                          </a:ln>
                          <a:solidFill>
                            <a:schemeClr val="tx1"/>
                          </a:solidFill>
                          <a:effectLst/>
                          <a:latin typeface="+mn-lt"/>
                          <a:cs typeface="Arial" charset="0"/>
                        </a:rPr>
                        <a:t>Nombre d'habitatges iniciats amb protecció oficial </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329222">
                <a:tc>
                  <a:txBody>
                    <a:bodyPr/>
                    <a:lstStyle/>
                    <a:p>
                      <a:pPr algn="r" fontAlgn="ctr"/>
                      <a:r>
                        <a:rPr lang="ca-ES" sz="900" b="0" i="0" u="none" strike="noStrike" noProof="0" dirty="0" smtClean="0">
                          <a:solidFill>
                            <a:srgbClr val="000000"/>
                          </a:solidFill>
                          <a:latin typeface="+mn-lt"/>
                        </a:rPr>
                        <a:t>1.000</a:t>
                      </a:r>
                    </a:p>
                    <a:p>
                      <a:pPr algn="r" fontAlgn="ct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a-ES" sz="900" b="0" i="0" u="none" strike="noStrike" cap="none" normalizeH="0" baseline="0" noProof="0" dirty="0" smtClean="0">
                          <a:ln>
                            <a:noFill/>
                          </a:ln>
                          <a:solidFill>
                            <a:schemeClr val="tx1"/>
                          </a:solidFill>
                          <a:effectLst/>
                          <a:latin typeface="+mn-lt"/>
                          <a:cs typeface="Arial" charset="0"/>
                        </a:rPr>
                        <a:t>Nombre d'habitatges acabats amb protecció oficial </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ca-ES" sz="900" b="0" i="0" u="none" strike="noStrike" noProof="0" dirty="0" smtClean="0">
                          <a:solidFill>
                            <a:srgbClr val="000000"/>
                          </a:solidFill>
                          <a:latin typeface="+mn-lt"/>
                        </a:rPr>
                        <a:t>2.000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900" b="0" noProof="0" dirty="0" smtClean="0">
                          <a:solidFill>
                            <a:schemeClr val="tx1"/>
                          </a:solidFill>
                          <a:latin typeface="+mn-lt"/>
                        </a:rPr>
                        <a:t>Nombre d'</a:t>
                      </a:r>
                      <a:r>
                        <a:rPr lang="fr-FR" sz="900" b="0" noProof="0" dirty="0" err="1" smtClean="0">
                          <a:solidFill>
                            <a:schemeClr val="tx1"/>
                          </a:solidFill>
                          <a:latin typeface="+mn-lt"/>
                        </a:rPr>
                        <a:t>habitatges</a:t>
                      </a:r>
                      <a:r>
                        <a:rPr lang="fr-FR" sz="900" b="0" noProof="0" dirty="0" smtClean="0">
                          <a:solidFill>
                            <a:schemeClr val="tx1"/>
                          </a:solidFill>
                          <a:latin typeface="+mn-lt"/>
                        </a:rPr>
                        <a:t> </a:t>
                      </a:r>
                      <a:r>
                        <a:rPr lang="fr-FR" sz="900" b="0" noProof="0" dirty="0" err="1" smtClean="0">
                          <a:solidFill>
                            <a:schemeClr val="tx1"/>
                          </a:solidFill>
                          <a:latin typeface="+mn-lt"/>
                        </a:rPr>
                        <a:t>privats</a:t>
                      </a:r>
                      <a:r>
                        <a:rPr lang="fr-FR" sz="900" b="0" noProof="0" dirty="0" smtClean="0">
                          <a:solidFill>
                            <a:schemeClr val="tx1"/>
                          </a:solidFill>
                          <a:latin typeface="+mn-lt"/>
                        </a:rPr>
                        <a:t> que </a:t>
                      </a:r>
                      <a:r>
                        <a:rPr lang="fr-FR" sz="900" b="0" noProof="0" dirty="0" err="1" smtClean="0">
                          <a:solidFill>
                            <a:schemeClr val="tx1"/>
                          </a:solidFill>
                          <a:latin typeface="+mn-lt"/>
                        </a:rPr>
                        <a:t>reben</a:t>
                      </a:r>
                      <a:r>
                        <a:rPr lang="fr-FR" sz="900" b="0" noProof="0" dirty="0" smtClean="0">
                          <a:solidFill>
                            <a:schemeClr val="tx1"/>
                          </a:solidFill>
                          <a:latin typeface="+mn-lt"/>
                        </a:rPr>
                        <a:t> </a:t>
                      </a:r>
                      <a:r>
                        <a:rPr lang="fr-FR" sz="900" b="0" noProof="0" dirty="0" err="1" smtClean="0">
                          <a:solidFill>
                            <a:schemeClr val="tx1"/>
                          </a:solidFill>
                          <a:latin typeface="+mn-lt"/>
                        </a:rPr>
                        <a:t>subvencions</a:t>
                      </a:r>
                      <a:r>
                        <a:rPr lang="fr-FR" sz="900" b="0" noProof="0" dirty="0" smtClean="0">
                          <a:solidFill>
                            <a:schemeClr val="tx1"/>
                          </a:solidFill>
                          <a:latin typeface="+mn-lt"/>
                        </a:rPr>
                        <a:t> per  a </a:t>
                      </a:r>
                      <a:r>
                        <a:rPr lang="fr-FR" sz="900" b="0" noProof="0" dirty="0" err="1" smtClean="0">
                          <a:solidFill>
                            <a:schemeClr val="tx1"/>
                          </a:solidFill>
                          <a:latin typeface="+mn-lt"/>
                        </a:rPr>
                        <a:t>rehabilitació</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45661">
                <a:tc>
                  <a:txBody>
                    <a:bodyPr/>
                    <a:lstStyle/>
                    <a:p>
                      <a:pPr algn="r" fontAlgn="ctr"/>
                      <a:r>
                        <a:rPr lang="ca-ES" sz="900" b="0" i="0" u="none" strike="noStrike" noProof="0" dirty="0" smtClean="0">
                          <a:solidFill>
                            <a:srgbClr val="000000"/>
                          </a:solidFill>
                          <a:latin typeface="+mn-lt"/>
                        </a:rPr>
                        <a:t>18.000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Nombre d'unitats de convivència que reben ajut per al pagament del lloguer</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18057">
                <a:tc>
                  <a:txBody>
                    <a:bodyPr/>
                    <a:lstStyle/>
                    <a:p>
                      <a:pPr algn="r" fontAlgn="ctr"/>
                      <a:r>
                        <a:rPr lang="ca-ES" sz="900" b="0" i="0" u="none" strike="noStrike" noProof="0" dirty="0" smtClean="0">
                          <a:solidFill>
                            <a:srgbClr val="000000"/>
                          </a:solidFill>
                          <a:latin typeface="+mn-lt"/>
                        </a:rPr>
                        <a:t>2.000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it-IT" sz="900" b="0" noProof="0" dirty="0" smtClean="0">
                          <a:solidFill>
                            <a:schemeClr val="tx1"/>
                          </a:solidFill>
                          <a:latin typeface="+mn-lt"/>
                        </a:rPr>
                        <a:t>Nombre d'ajuts personalitzats per al pagament del lloguer o l'hipoteca per evitar ser desnonats</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9905">
                <a:tc>
                  <a:txBody>
                    <a:bodyPr/>
                    <a:lstStyle/>
                    <a:p>
                      <a:pPr algn="r" fontAlgn="ctr"/>
                      <a:r>
                        <a:rPr lang="ca-ES" sz="900" b="0" i="0" u="none" strike="noStrike" noProof="0" dirty="0" smtClean="0">
                          <a:solidFill>
                            <a:srgbClr val="000000"/>
                          </a:solidFill>
                          <a:latin typeface="+mn-lt"/>
                        </a:rPr>
                        <a:t>95.000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900" b="0" noProof="0" dirty="0" smtClean="0">
                          <a:solidFill>
                            <a:schemeClr val="tx1"/>
                          </a:solidFill>
                          <a:latin typeface="+mn-lt"/>
                        </a:rPr>
                        <a:t>Nombre de </a:t>
                      </a:r>
                      <a:r>
                        <a:rPr lang="fr-FR" sz="900" b="0" noProof="0" dirty="0" err="1" smtClean="0">
                          <a:solidFill>
                            <a:schemeClr val="tx1"/>
                          </a:solidFill>
                          <a:latin typeface="+mn-lt"/>
                        </a:rPr>
                        <a:t>cèdules</a:t>
                      </a:r>
                      <a:r>
                        <a:rPr lang="fr-FR" sz="900" b="0" noProof="0" dirty="0" smtClean="0">
                          <a:solidFill>
                            <a:schemeClr val="tx1"/>
                          </a:solidFill>
                          <a:latin typeface="+mn-lt"/>
                        </a:rPr>
                        <a:t> d'</a:t>
                      </a:r>
                      <a:r>
                        <a:rPr lang="fr-FR" sz="900" b="0" noProof="0" dirty="0" err="1" smtClean="0">
                          <a:solidFill>
                            <a:schemeClr val="tx1"/>
                          </a:solidFill>
                          <a:latin typeface="+mn-lt"/>
                        </a:rPr>
                        <a:t>habitabilitat</a:t>
                      </a:r>
                      <a:r>
                        <a:rPr lang="fr-FR" sz="900" b="0" noProof="0" dirty="0" smtClean="0">
                          <a:solidFill>
                            <a:schemeClr val="tx1"/>
                          </a:solidFill>
                          <a:latin typeface="+mn-lt"/>
                        </a:rPr>
                        <a:t> </a:t>
                      </a:r>
                      <a:r>
                        <a:rPr lang="fr-FR" sz="900" b="0" noProof="0" dirty="0" err="1" smtClean="0">
                          <a:solidFill>
                            <a:schemeClr val="tx1"/>
                          </a:solidFill>
                          <a:latin typeface="+mn-lt"/>
                        </a:rPr>
                        <a:t>concedides</a:t>
                      </a:r>
                      <a:r>
                        <a:rPr lang="fr-FR" sz="900" b="0" noProof="0" dirty="0" smtClean="0">
                          <a:solidFill>
                            <a:schemeClr val="tx1"/>
                          </a:solidFill>
                          <a:latin typeface="+mn-lt"/>
                        </a:rPr>
                        <a:t> l'</a:t>
                      </a:r>
                      <a:r>
                        <a:rPr lang="fr-FR" sz="900" b="0" noProof="0" dirty="0" err="1" smtClean="0">
                          <a:solidFill>
                            <a:schemeClr val="tx1"/>
                          </a:solidFill>
                          <a:latin typeface="+mn-lt"/>
                        </a:rPr>
                        <a:t>any</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53923">
                <a:tc>
                  <a:txBody>
                    <a:bodyPr/>
                    <a:lstStyle/>
                    <a:p>
                      <a:pPr algn="r" fontAlgn="ctr"/>
                      <a:r>
                        <a:rPr lang="ca-ES" sz="900" b="0" i="0" u="none" strike="noStrike" noProof="0" dirty="0" smtClean="0">
                          <a:solidFill>
                            <a:srgbClr val="000000"/>
                          </a:solidFill>
                          <a:latin typeface="+mn-lt"/>
                        </a:rPr>
                        <a:t>3.000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Nombre de persones ateses per OFIDEUTE</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64500">
                <a:tc>
                  <a:txBody>
                    <a:bodyPr/>
                    <a:lstStyle/>
                    <a:p>
                      <a:pPr algn="r" fontAlgn="ctr"/>
                      <a:r>
                        <a:rPr lang="ca-ES" sz="900" b="0" i="0" u="none" strike="noStrike" noProof="0" dirty="0" smtClean="0">
                          <a:solidFill>
                            <a:srgbClr val="000000"/>
                          </a:solidFill>
                          <a:latin typeface="+mn-lt"/>
                        </a:rPr>
                        <a:t>14.500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900" b="0" noProof="0" dirty="0" smtClean="0">
                          <a:solidFill>
                            <a:schemeClr val="tx1"/>
                          </a:solidFill>
                          <a:latin typeface="+mn-lt"/>
                        </a:rPr>
                        <a:t>Nombre d'</a:t>
                      </a:r>
                      <a:r>
                        <a:rPr lang="fr-FR" sz="900" b="0" noProof="0" dirty="0" err="1" smtClean="0">
                          <a:solidFill>
                            <a:schemeClr val="tx1"/>
                          </a:solidFill>
                          <a:latin typeface="+mn-lt"/>
                        </a:rPr>
                        <a:t>habitatges</a:t>
                      </a:r>
                      <a:r>
                        <a:rPr lang="fr-FR" sz="900" b="0" noProof="0" dirty="0" smtClean="0">
                          <a:solidFill>
                            <a:schemeClr val="tx1"/>
                          </a:solidFill>
                          <a:latin typeface="+mn-lt"/>
                        </a:rPr>
                        <a:t> </a:t>
                      </a:r>
                      <a:r>
                        <a:rPr lang="fr-FR" sz="900" b="0" noProof="0" dirty="0" err="1" smtClean="0">
                          <a:solidFill>
                            <a:schemeClr val="tx1"/>
                          </a:solidFill>
                          <a:latin typeface="+mn-lt"/>
                        </a:rPr>
                        <a:t>del</a:t>
                      </a:r>
                      <a:r>
                        <a:rPr lang="fr-FR" sz="900" b="0" noProof="0" dirty="0" smtClean="0">
                          <a:solidFill>
                            <a:schemeClr val="tx1"/>
                          </a:solidFill>
                          <a:latin typeface="+mn-lt"/>
                        </a:rPr>
                        <a:t> parc </a:t>
                      </a:r>
                      <a:r>
                        <a:rPr lang="fr-FR" sz="900" b="0" noProof="0" dirty="0" err="1" smtClean="0">
                          <a:solidFill>
                            <a:schemeClr val="tx1"/>
                          </a:solidFill>
                          <a:latin typeface="+mn-lt"/>
                        </a:rPr>
                        <a:t>públic</a:t>
                      </a:r>
                      <a:r>
                        <a:rPr lang="fr-FR" sz="900" b="0" noProof="0" dirty="0" smtClean="0">
                          <a:solidFill>
                            <a:schemeClr val="tx1"/>
                          </a:solidFill>
                          <a:latin typeface="+mn-lt"/>
                        </a:rPr>
                        <a:t> de la </a:t>
                      </a:r>
                      <a:r>
                        <a:rPr lang="fr-FR" sz="900" b="0" noProof="0" dirty="0" err="1" smtClean="0">
                          <a:solidFill>
                            <a:schemeClr val="tx1"/>
                          </a:solidFill>
                          <a:latin typeface="+mn-lt"/>
                        </a:rPr>
                        <a:t>Generalitat</a:t>
                      </a:r>
                      <a:r>
                        <a:rPr lang="fr-FR" sz="900" b="0" noProof="0" dirty="0" smtClean="0">
                          <a:solidFill>
                            <a:schemeClr val="tx1"/>
                          </a:solidFill>
                          <a:latin typeface="+mn-lt"/>
                        </a:rPr>
                        <a:t> en </a:t>
                      </a:r>
                      <a:r>
                        <a:rPr lang="fr-FR" sz="900" b="0" noProof="0" dirty="0" err="1" smtClean="0">
                          <a:solidFill>
                            <a:schemeClr val="tx1"/>
                          </a:solidFill>
                          <a:latin typeface="+mn-lt"/>
                        </a:rPr>
                        <a:t>règim</a:t>
                      </a:r>
                      <a:r>
                        <a:rPr lang="fr-FR" sz="900" b="0" noProof="0" dirty="0" smtClean="0">
                          <a:solidFill>
                            <a:schemeClr val="tx1"/>
                          </a:solidFill>
                          <a:latin typeface="+mn-lt"/>
                        </a:rPr>
                        <a:t> de </a:t>
                      </a:r>
                      <a:r>
                        <a:rPr lang="fr-FR" sz="900" b="0" noProof="0" dirty="0" err="1" smtClean="0">
                          <a:solidFill>
                            <a:schemeClr val="tx1"/>
                          </a:solidFill>
                          <a:latin typeface="+mn-lt"/>
                        </a:rPr>
                        <a:t>lloguer</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36896">
                <a:tc>
                  <a:txBody>
                    <a:bodyPr/>
                    <a:lstStyle/>
                    <a:p>
                      <a:pPr algn="r" fontAlgn="ctr"/>
                      <a:r>
                        <a:rPr lang="ca-ES" sz="900" b="0" i="0" u="none" strike="noStrike" noProof="0" dirty="0" smtClean="0">
                          <a:solidFill>
                            <a:srgbClr val="000000"/>
                          </a:solidFill>
                          <a:latin typeface="+mn-lt"/>
                        </a:rPr>
                        <a:t>40.608</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900" b="0" noProof="0" dirty="0" smtClean="0">
                          <a:solidFill>
                            <a:schemeClr val="tx1"/>
                          </a:solidFill>
                          <a:latin typeface="+mn-lt"/>
                        </a:rPr>
                        <a:t>Nombre d'</a:t>
                      </a:r>
                      <a:r>
                        <a:rPr lang="fr-FR" sz="900" b="0" noProof="0" dirty="0" err="1" smtClean="0">
                          <a:solidFill>
                            <a:schemeClr val="tx1"/>
                          </a:solidFill>
                          <a:latin typeface="+mn-lt"/>
                        </a:rPr>
                        <a:t>habitatges</a:t>
                      </a:r>
                      <a:r>
                        <a:rPr lang="fr-FR" sz="900" b="0" noProof="0" dirty="0" smtClean="0">
                          <a:solidFill>
                            <a:schemeClr val="tx1"/>
                          </a:solidFill>
                          <a:latin typeface="+mn-lt"/>
                        </a:rPr>
                        <a:t> de </a:t>
                      </a:r>
                      <a:r>
                        <a:rPr lang="fr-FR" sz="900" b="0" noProof="0" dirty="0" err="1" smtClean="0">
                          <a:solidFill>
                            <a:schemeClr val="tx1"/>
                          </a:solidFill>
                          <a:latin typeface="+mn-lt"/>
                        </a:rPr>
                        <a:t>lloguer</a:t>
                      </a:r>
                      <a:r>
                        <a:rPr lang="fr-FR" sz="900" b="0" noProof="0" dirty="0" smtClean="0">
                          <a:solidFill>
                            <a:schemeClr val="tx1"/>
                          </a:solidFill>
                          <a:latin typeface="+mn-lt"/>
                        </a:rPr>
                        <a:t> que han </a:t>
                      </a:r>
                      <a:r>
                        <a:rPr lang="fr-FR" sz="900" b="0" noProof="0" dirty="0" err="1" smtClean="0">
                          <a:solidFill>
                            <a:schemeClr val="tx1"/>
                          </a:solidFill>
                          <a:latin typeface="+mn-lt"/>
                        </a:rPr>
                        <a:t>constituit</a:t>
                      </a:r>
                      <a:r>
                        <a:rPr lang="fr-FR" sz="900" b="0" noProof="0" dirty="0" smtClean="0">
                          <a:solidFill>
                            <a:schemeClr val="tx1"/>
                          </a:solidFill>
                          <a:latin typeface="+mn-lt"/>
                        </a:rPr>
                        <a:t> la </a:t>
                      </a:r>
                      <a:r>
                        <a:rPr lang="fr-FR" sz="900" b="0" noProof="0" dirty="0" err="1" smtClean="0">
                          <a:solidFill>
                            <a:schemeClr val="tx1"/>
                          </a:solidFill>
                          <a:latin typeface="+mn-lt"/>
                        </a:rPr>
                        <a:t>garantia</a:t>
                      </a:r>
                      <a:r>
                        <a:rPr lang="fr-FR" sz="900" b="0" noProof="0" dirty="0" smtClean="0">
                          <a:solidFill>
                            <a:schemeClr val="tx1"/>
                          </a:solidFill>
                          <a:latin typeface="+mn-lt"/>
                        </a:rPr>
                        <a:t> d'</a:t>
                      </a:r>
                      <a:r>
                        <a:rPr lang="fr-FR" sz="900" b="0" noProof="0" dirty="0" err="1" smtClean="0">
                          <a:solidFill>
                            <a:schemeClr val="tx1"/>
                          </a:solidFill>
                          <a:latin typeface="+mn-lt"/>
                        </a:rPr>
                        <a:t>Avallloguer</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ca-ES" sz="900" b="0" i="0" u="none" strike="noStrike" noProof="0" dirty="0" smtClean="0">
                          <a:solidFill>
                            <a:srgbClr val="000000"/>
                          </a:solidFill>
                          <a:latin typeface="+mn-lt"/>
                        </a:rPr>
                        <a:t>75.000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900" b="0" noProof="0" dirty="0" smtClean="0">
                          <a:solidFill>
                            <a:schemeClr val="tx1"/>
                          </a:solidFill>
                          <a:latin typeface="+mn-lt"/>
                        </a:rPr>
                        <a:t>Nombre de </a:t>
                      </a:r>
                      <a:r>
                        <a:rPr lang="fr-FR" sz="900" b="0" noProof="0" dirty="0" err="1" smtClean="0">
                          <a:solidFill>
                            <a:schemeClr val="tx1"/>
                          </a:solidFill>
                          <a:latin typeface="+mn-lt"/>
                        </a:rPr>
                        <a:t>persones</a:t>
                      </a:r>
                      <a:r>
                        <a:rPr lang="fr-FR" sz="900" b="0" noProof="0" dirty="0" smtClean="0">
                          <a:solidFill>
                            <a:schemeClr val="tx1"/>
                          </a:solidFill>
                          <a:latin typeface="+mn-lt"/>
                        </a:rPr>
                        <a:t> inscrites al registre de </a:t>
                      </a:r>
                      <a:r>
                        <a:rPr lang="fr-FR" sz="900" b="0" noProof="0" dirty="0" err="1" smtClean="0">
                          <a:solidFill>
                            <a:schemeClr val="tx1"/>
                          </a:solidFill>
                          <a:latin typeface="+mn-lt"/>
                        </a:rPr>
                        <a:t>sol.licitants</a:t>
                      </a:r>
                      <a:r>
                        <a:rPr lang="fr-FR" sz="900" b="0" noProof="0" dirty="0" smtClean="0">
                          <a:solidFill>
                            <a:schemeClr val="tx1"/>
                          </a:solidFill>
                          <a:latin typeface="+mn-lt"/>
                        </a:rPr>
                        <a:t> d'</a:t>
                      </a:r>
                      <a:r>
                        <a:rPr lang="fr-FR" sz="900" b="0" noProof="0" dirty="0" err="1" smtClean="0">
                          <a:solidFill>
                            <a:schemeClr val="tx1"/>
                          </a:solidFill>
                          <a:latin typeface="+mn-lt"/>
                        </a:rPr>
                        <a:t>habitatge</a:t>
                      </a:r>
                      <a:r>
                        <a:rPr lang="fr-FR" sz="900" b="0" noProof="0" dirty="0" smtClean="0">
                          <a:solidFill>
                            <a:schemeClr val="tx1"/>
                          </a:solidFill>
                          <a:latin typeface="+mn-lt"/>
                        </a:rPr>
                        <a:t> </a:t>
                      </a:r>
                      <a:r>
                        <a:rPr lang="fr-FR" sz="900" b="0" noProof="0" dirty="0" err="1" smtClean="0">
                          <a:solidFill>
                            <a:schemeClr val="tx1"/>
                          </a:solidFill>
                          <a:latin typeface="+mn-lt"/>
                        </a:rPr>
                        <a:t>protegit</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5994">
                <a:tc>
                  <a:txBody>
                    <a:bodyPr/>
                    <a:lstStyle/>
                    <a:p>
                      <a:pPr algn="r" fontAlgn="ctr"/>
                      <a:r>
                        <a:rPr lang="ca-ES" sz="900" b="0" i="0" u="none" strike="noStrike" noProof="0" dirty="0" smtClean="0">
                          <a:solidFill>
                            <a:srgbClr val="000000"/>
                          </a:solidFill>
                          <a:latin typeface="+mn-lt"/>
                        </a:rPr>
                        <a:t>140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Municipis amb projectes de millora de barris (total des de </a:t>
                      </a:r>
                      <a:r>
                        <a:rPr lang="ca-ES" sz="900" b="0" noProof="0" dirty="0" err="1" smtClean="0">
                          <a:solidFill>
                            <a:schemeClr val="tx1"/>
                          </a:solidFill>
                          <a:latin typeface="+mn-lt"/>
                        </a:rPr>
                        <a:t>l’inici</a:t>
                      </a:r>
                      <a:r>
                        <a:rPr lang="ca-ES" sz="900" b="0" noProof="0" dirty="0" smtClean="0">
                          <a:solidFill>
                            <a:schemeClr val="tx1"/>
                          </a:solidFill>
                          <a:latin typeface="+mn-lt"/>
                        </a:rPr>
                        <a:t> del programa de barris)</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656395"/>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ctr" anchorCtr="0" compatLnSpc="1">
            <a:prstTxWarp prst="textNoShape">
              <a:avLst/>
            </a:prstTxWarp>
          </a:bodyPr>
          <a:lstStyle/>
          <a:p>
            <a:r>
              <a:rPr lang="ca-ES" sz="2000" b="1" dirty="0" smtClean="0"/>
              <a:t>301,2 M€</a:t>
            </a: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109185" y="4620429"/>
          <a:ext cx="7756558" cy="2300319"/>
        </p:xfrm>
        <a:graphic>
          <a:graphicData uri="http://schemas.openxmlformats.org/drawingml/2006/table">
            <a:tbl>
              <a:tblPr firstRow="1" bandRow="1">
                <a:tableStyleId>{5C22544A-7EE6-4342-B048-85BDC9FD1C3A}</a:tableStyleId>
              </a:tblPr>
              <a:tblGrid>
                <a:gridCol w="159600"/>
                <a:gridCol w="7596958"/>
              </a:tblGrid>
              <a:tr h="2300319">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r>
                        <a:rPr lang="es-ES" sz="950" b="0" i="0" noProof="0" dirty="0" err="1" smtClean="0">
                          <a:solidFill>
                            <a:schemeClr val="tx1"/>
                          </a:solidFill>
                        </a:rPr>
                        <a:t>Optimitzar</a:t>
                      </a:r>
                      <a:r>
                        <a:rPr lang="es-ES" sz="950" b="0" i="0" noProof="0" dirty="0" smtClean="0">
                          <a:solidFill>
                            <a:schemeClr val="tx1"/>
                          </a:solidFill>
                        </a:rPr>
                        <a:t> </a:t>
                      </a:r>
                      <a:r>
                        <a:rPr lang="es-ES" sz="950" b="0" i="0" noProof="0" dirty="0" err="1" smtClean="0">
                          <a:solidFill>
                            <a:schemeClr val="tx1"/>
                          </a:solidFill>
                        </a:rPr>
                        <a:t>els</a:t>
                      </a:r>
                      <a:r>
                        <a:rPr lang="es-ES" sz="950" b="0" i="0" noProof="0" dirty="0" smtClean="0">
                          <a:solidFill>
                            <a:schemeClr val="tx1"/>
                          </a:solidFill>
                        </a:rPr>
                        <a:t> </a:t>
                      </a:r>
                      <a:r>
                        <a:rPr lang="es-ES" sz="950" b="0" i="0" noProof="0" dirty="0" err="1" smtClean="0">
                          <a:solidFill>
                            <a:schemeClr val="tx1"/>
                          </a:solidFill>
                        </a:rPr>
                        <a:t>ajuts</a:t>
                      </a:r>
                      <a:r>
                        <a:rPr lang="es-ES" sz="950" b="0" i="0" noProof="0" dirty="0" smtClean="0">
                          <a:solidFill>
                            <a:schemeClr val="tx1"/>
                          </a:solidFill>
                        </a:rPr>
                        <a:t> a </a:t>
                      </a:r>
                      <a:r>
                        <a:rPr lang="es-ES" sz="950" b="0" i="0" noProof="0" dirty="0" err="1" smtClean="0">
                          <a:solidFill>
                            <a:schemeClr val="tx1"/>
                          </a:solidFill>
                        </a:rPr>
                        <a:t>institucions</a:t>
                      </a:r>
                      <a:r>
                        <a:rPr lang="es-ES" sz="950" b="0" i="0" noProof="0" dirty="0" smtClean="0">
                          <a:solidFill>
                            <a:schemeClr val="tx1"/>
                          </a:solidFill>
                        </a:rPr>
                        <a:t>, </a:t>
                      </a:r>
                      <a:r>
                        <a:rPr lang="es-ES" sz="950" b="0" i="0" noProof="0" dirty="0" err="1" smtClean="0">
                          <a:solidFill>
                            <a:schemeClr val="tx1"/>
                          </a:solidFill>
                        </a:rPr>
                        <a:t>entitats</a:t>
                      </a:r>
                      <a:r>
                        <a:rPr lang="es-ES" sz="950" b="0" i="0" noProof="0" dirty="0" smtClean="0">
                          <a:solidFill>
                            <a:schemeClr val="tx1"/>
                          </a:solidFill>
                        </a:rPr>
                        <a:t> i </a:t>
                      </a:r>
                      <a:r>
                        <a:rPr lang="es-ES" sz="950" b="0" i="0" noProof="0" dirty="0" err="1" smtClean="0">
                          <a:solidFill>
                            <a:schemeClr val="tx1"/>
                          </a:solidFill>
                        </a:rPr>
                        <a:t>empreses</a:t>
                      </a:r>
                      <a:r>
                        <a:rPr lang="es-ES" sz="950" b="0" i="0" noProof="0" dirty="0" smtClean="0">
                          <a:solidFill>
                            <a:schemeClr val="tx1"/>
                          </a:solidFill>
                        </a:rPr>
                        <a:t> </a:t>
                      </a:r>
                      <a:r>
                        <a:rPr lang="es-ES" sz="950" b="0" i="0" noProof="0" dirty="0" err="1" smtClean="0">
                          <a:solidFill>
                            <a:schemeClr val="tx1"/>
                          </a:solidFill>
                        </a:rPr>
                        <a:t>privades</a:t>
                      </a:r>
                      <a:r>
                        <a:rPr lang="es-ES" sz="950" b="0" i="0" noProof="0" dirty="0" smtClean="0">
                          <a:solidFill>
                            <a:schemeClr val="tx1"/>
                          </a:solidFill>
                        </a:rPr>
                        <a:t> en </a:t>
                      </a:r>
                      <a:r>
                        <a:rPr lang="es-ES" sz="950" b="0" i="0" noProof="0" dirty="0" err="1" smtClean="0">
                          <a:solidFill>
                            <a:schemeClr val="tx1"/>
                          </a:solidFill>
                        </a:rPr>
                        <a:t>l’àmbit</a:t>
                      </a:r>
                      <a:r>
                        <a:rPr lang="es-ES" sz="950" b="0" i="0" noProof="0" dirty="0" smtClean="0">
                          <a:solidFill>
                            <a:schemeClr val="tx1"/>
                          </a:solidFill>
                        </a:rPr>
                        <a:t> de la </a:t>
                      </a:r>
                      <a:r>
                        <a:rPr lang="es-ES" sz="950" b="0" i="0" noProof="0" dirty="0" err="1" smtClean="0">
                          <a:solidFill>
                            <a:schemeClr val="tx1"/>
                          </a:solidFill>
                        </a:rPr>
                        <a:t>comunicació</a:t>
                      </a:r>
                      <a:endParaRPr lang="es-ES" sz="950" b="0" i="0" noProof="0" dirty="0" smtClean="0">
                        <a:solidFill>
                          <a:schemeClr val="tx1"/>
                        </a:solidFill>
                      </a:endParaRPr>
                    </a:p>
                    <a:p>
                      <a:endParaRPr lang="es-ES" sz="950" b="0" i="0" noProof="0" dirty="0" smtClean="0">
                        <a:solidFill>
                          <a:schemeClr val="tx1"/>
                        </a:solidFill>
                      </a:endParaRPr>
                    </a:p>
                    <a:p>
                      <a:r>
                        <a:rPr lang="es-ES" sz="950" b="0" i="0" noProof="0" dirty="0" smtClean="0">
                          <a:solidFill>
                            <a:schemeClr val="tx1"/>
                          </a:solidFill>
                        </a:rPr>
                        <a:t>Control de </a:t>
                      </a:r>
                      <a:r>
                        <a:rPr lang="es-ES" sz="950" b="0" i="0" noProof="0" dirty="0" err="1" smtClean="0">
                          <a:solidFill>
                            <a:schemeClr val="tx1"/>
                          </a:solidFill>
                        </a:rPr>
                        <a:t>l'espectre</a:t>
                      </a:r>
                      <a:r>
                        <a:rPr lang="es-ES" sz="950" b="0" i="0" noProof="0" dirty="0" smtClean="0">
                          <a:solidFill>
                            <a:schemeClr val="tx1"/>
                          </a:solidFill>
                        </a:rPr>
                        <a:t> </a:t>
                      </a:r>
                      <a:r>
                        <a:rPr lang="es-ES" sz="950" b="0" i="0" noProof="0" dirty="0" err="1" smtClean="0">
                          <a:solidFill>
                            <a:schemeClr val="tx1"/>
                          </a:solidFill>
                        </a:rPr>
                        <a:t>radioelèctric</a:t>
                      </a:r>
                      <a:r>
                        <a:rPr lang="es-ES" sz="950" b="0" i="0" noProof="0" dirty="0" smtClean="0">
                          <a:solidFill>
                            <a:schemeClr val="tx1"/>
                          </a:solidFill>
                        </a:rPr>
                        <a:t>. Intensificar el control i les </a:t>
                      </a:r>
                      <a:r>
                        <a:rPr lang="es-ES" sz="950" b="0" i="0" noProof="0" dirty="0" err="1" smtClean="0">
                          <a:solidFill>
                            <a:schemeClr val="tx1"/>
                          </a:solidFill>
                        </a:rPr>
                        <a:t>activitats</a:t>
                      </a:r>
                      <a:r>
                        <a:rPr lang="es-ES" sz="950" b="0" i="0" noProof="0" dirty="0" smtClean="0">
                          <a:solidFill>
                            <a:schemeClr val="tx1"/>
                          </a:solidFill>
                        </a:rPr>
                        <a:t> de </a:t>
                      </a:r>
                      <a:r>
                        <a:rPr lang="es-ES" sz="950" b="0" i="0" noProof="0" dirty="0" err="1" smtClean="0">
                          <a:solidFill>
                            <a:schemeClr val="tx1"/>
                          </a:solidFill>
                        </a:rPr>
                        <a:t>policia</a:t>
                      </a:r>
                      <a:endParaRPr lang="es-ES" sz="950" b="0" i="0" noProof="0" dirty="0" smtClean="0">
                        <a:solidFill>
                          <a:schemeClr val="tx1"/>
                        </a:solidFill>
                      </a:endParaRPr>
                    </a:p>
                    <a:p>
                      <a:endParaRPr lang="es-ES" sz="950" b="0" i="0" noProof="0" dirty="0" smtClean="0">
                        <a:solidFill>
                          <a:schemeClr val="tx1"/>
                        </a:solidFill>
                      </a:endParaRPr>
                    </a:p>
                    <a:p>
                      <a:r>
                        <a:rPr lang="es-ES" sz="950" b="0" i="0" noProof="0" dirty="0" err="1" smtClean="0">
                          <a:solidFill>
                            <a:schemeClr val="tx1"/>
                          </a:solidFill>
                        </a:rPr>
                        <a:t>Modificacions</a:t>
                      </a:r>
                      <a:r>
                        <a:rPr lang="es-ES" sz="950" b="0" i="0" noProof="0" dirty="0" smtClean="0">
                          <a:solidFill>
                            <a:schemeClr val="tx1"/>
                          </a:solidFill>
                        </a:rPr>
                        <a:t> </a:t>
                      </a:r>
                      <a:r>
                        <a:rPr lang="es-ES" sz="950" b="0" i="0" noProof="0" dirty="0" err="1" smtClean="0">
                          <a:solidFill>
                            <a:schemeClr val="tx1"/>
                          </a:solidFill>
                        </a:rPr>
                        <a:t>normatives</a:t>
                      </a:r>
                      <a:r>
                        <a:rPr lang="es-ES" sz="950" b="0" i="0" noProof="0" dirty="0" smtClean="0">
                          <a:solidFill>
                            <a:schemeClr val="tx1"/>
                          </a:solidFill>
                        </a:rPr>
                        <a:t> a </a:t>
                      </a:r>
                      <a:r>
                        <a:rPr lang="es-ES" sz="950" b="0" i="0" noProof="0" dirty="0" err="1" smtClean="0">
                          <a:solidFill>
                            <a:schemeClr val="tx1"/>
                          </a:solidFill>
                        </a:rPr>
                        <a:t>l'àmbit</a:t>
                      </a:r>
                      <a:r>
                        <a:rPr lang="es-ES" sz="950" b="0" i="0" noProof="0" dirty="0" smtClean="0">
                          <a:solidFill>
                            <a:schemeClr val="tx1"/>
                          </a:solidFill>
                        </a:rPr>
                        <a:t> audiovisual</a:t>
                      </a:r>
                    </a:p>
                    <a:p>
                      <a:endParaRPr lang="es-ES" sz="950" b="0" i="0" noProof="0" dirty="0" smtClean="0">
                        <a:solidFill>
                          <a:schemeClr val="tx1"/>
                        </a:solidFill>
                      </a:endParaRPr>
                    </a:p>
                    <a:p>
                      <a:r>
                        <a:rPr lang="es-ES" sz="950" b="0" i="0" noProof="0" dirty="0" err="1" smtClean="0">
                          <a:solidFill>
                            <a:schemeClr val="tx1"/>
                          </a:solidFill>
                        </a:rPr>
                        <a:t>Aportacions</a:t>
                      </a:r>
                      <a:r>
                        <a:rPr lang="es-ES" sz="950" b="0" i="0" noProof="0" dirty="0" smtClean="0">
                          <a:solidFill>
                            <a:schemeClr val="tx1"/>
                          </a:solidFill>
                        </a:rPr>
                        <a:t> a la </a:t>
                      </a:r>
                      <a:r>
                        <a:rPr lang="es-ES" sz="950" b="0" i="0" noProof="0" dirty="0" err="1" smtClean="0">
                          <a:solidFill>
                            <a:schemeClr val="tx1"/>
                          </a:solidFill>
                        </a:rPr>
                        <a:t>Corporació</a:t>
                      </a:r>
                      <a:r>
                        <a:rPr lang="es-ES" sz="950" b="0" i="0" noProof="0" dirty="0" smtClean="0">
                          <a:solidFill>
                            <a:schemeClr val="tx1"/>
                          </a:solidFill>
                        </a:rPr>
                        <a:t> Catalana de </a:t>
                      </a:r>
                      <a:r>
                        <a:rPr lang="es-ES" sz="950" b="0" i="0" noProof="0" dirty="0" err="1" smtClean="0">
                          <a:solidFill>
                            <a:schemeClr val="tx1"/>
                          </a:solidFill>
                        </a:rPr>
                        <a:t>Mitjans</a:t>
                      </a:r>
                      <a:r>
                        <a:rPr lang="es-ES" sz="950" b="0" i="0" noProof="0" dirty="0" smtClean="0">
                          <a:solidFill>
                            <a:schemeClr val="tx1"/>
                          </a:solidFill>
                        </a:rPr>
                        <a:t> </a:t>
                      </a:r>
                      <a:r>
                        <a:rPr lang="es-ES" sz="950" b="0" i="0" noProof="0" dirty="0" err="1" smtClean="0">
                          <a:solidFill>
                            <a:schemeClr val="tx1"/>
                          </a:solidFill>
                        </a:rPr>
                        <a:t>Audiovisuals</a:t>
                      </a:r>
                      <a:r>
                        <a:rPr lang="es-ES" sz="950" b="0" i="0" noProof="0" dirty="0" smtClean="0">
                          <a:solidFill>
                            <a:schemeClr val="tx1"/>
                          </a:solidFill>
                        </a:rPr>
                        <a:t>, i </a:t>
                      </a:r>
                      <a:r>
                        <a:rPr lang="es-ES" sz="950" b="0" i="0" noProof="0" dirty="0" err="1" smtClean="0">
                          <a:solidFill>
                            <a:schemeClr val="tx1"/>
                          </a:solidFill>
                        </a:rPr>
                        <a:t>promoure</a:t>
                      </a:r>
                      <a:r>
                        <a:rPr lang="es-ES" sz="950" b="0" i="0" noProof="0" dirty="0" smtClean="0">
                          <a:solidFill>
                            <a:schemeClr val="tx1"/>
                          </a:solidFill>
                        </a:rPr>
                        <a:t> la signatura del contracte-programa</a:t>
                      </a:r>
                    </a:p>
                    <a:p>
                      <a:endParaRPr lang="es-ES" sz="950" b="0" i="0" noProof="0" dirty="0" smtClean="0">
                        <a:solidFill>
                          <a:schemeClr val="tx1"/>
                        </a:solidFill>
                      </a:endParaRPr>
                    </a:p>
                    <a:p>
                      <a:r>
                        <a:rPr lang="pt-BR" sz="950" b="0" i="0" noProof="0" dirty="0" err="1" smtClean="0">
                          <a:solidFill>
                            <a:schemeClr val="tx1"/>
                          </a:solidFill>
                        </a:rPr>
                        <a:t>Impuls</a:t>
                      </a:r>
                      <a:r>
                        <a:rPr lang="pt-BR" sz="950" b="0" i="0" noProof="0" dirty="0" smtClean="0">
                          <a:solidFill>
                            <a:schemeClr val="tx1"/>
                          </a:solidFill>
                        </a:rPr>
                        <a:t> de </a:t>
                      </a:r>
                      <a:r>
                        <a:rPr lang="pt-BR" sz="950" b="0" i="0" noProof="0" dirty="0" err="1" smtClean="0">
                          <a:solidFill>
                            <a:schemeClr val="tx1"/>
                          </a:solidFill>
                        </a:rPr>
                        <a:t>l'Agència</a:t>
                      </a:r>
                      <a:r>
                        <a:rPr lang="pt-BR" sz="950" b="0" i="0" noProof="0" dirty="0" smtClean="0">
                          <a:solidFill>
                            <a:schemeClr val="tx1"/>
                          </a:solidFill>
                        </a:rPr>
                        <a:t> </a:t>
                      </a:r>
                      <a:r>
                        <a:rPr lang="pt-BR" sz="950" b="0" i="0" noProof="0" dirty="0" err="1" smtClean="0">
                          <a:solidFill>
                            <a:schemeClr val="tx1"/>
                          </a:solidFill>
                        </a:rPr>
                        <a:t>Catalana</a:t>
                      </a:r>
                      <a:r>
                        <a:rPr lang="pt-BR" sz="950" b="0" i="0" noProof="0" dirty="0" smtClean="0">
                          <a:solidFill>
                            <a:schemeClr val="tx1"/>
                          </a:solidFill>
                        </a:rPr>
                        <a:t> de </a:t>
                      </a:r>
                      <a:r>
                        <a:rPr lang="pt-BR" sz="950" b="0" i="0" noProof="0" dirty="0" err="1" smtClean="0">
                          <a:solidFill>
                            <a:schemeClr val="tx1"/>
                          </a:solidFill>
                        </a:rPr>
                        <a:t>Notícies</a:t>
                      </a:r>
                      <a:r>
                        <a:rPr lang="pt-BR" sz="950" b="0" i="0" noProof="0" dirty="0" smtClean="0">
                          <a:solidFill>
                            <a:schemeClr val="tx1"/>
                          </a:solidFill>
                        </a:rPr>
                        <a:t> – </a:t>
                      </a:r>
                      <a:r>
                        <a:rPr lang="pt-BR" sz="950" b="0" i="0" noProof="0" dirty="0" err="1" smtClean="0">
                          <a:solidFill>
                            <a:schemeClr val="tx1"/>
                          </a:solidFill>
                        </a:rPr>
                        <a:t>Intracatalònia</a:t>
                      </a:r>
                      <a:endParaRPr lang="pt-BR" sz="950" b="0" i="0" noProof="0" dirty="0" smtClean="0">
                        <a:solidFill>
                          <a:schemeClr val="tx1"/>
                        </a:solidFill>
                      </a:endParaRPr>
                    </a:p>
                    <a:p>
                      <a:endParaRPr lang="pt-BR" sz="950" b="0" i="0" noProof="0" dirty="0" smtClean="0">
                        <a:solidFill>
                          <a:schemeClr val="tx1"/>
                        </a:solidFill>
                      </a:endParaRPr>
                    </a:p>
                    <a:p>
                      <a:r>
                        <a:rPr lang="es-ES" sz="950" b="0" i="0" noProof="0" dirty="0" err="1" smtClean="0">
                          <a:solidFill>
                            <a:schemeClr val="tx1"/>
                          </a:solidFill>
                        </a:rPr>
                        <a:t>Actualització</a:t>
                      </a:r>
                      <a:r>
                        <a:rPr lang="es-ES" sz="950" b="0" i="0" noProof="0" dirty="0" smtClean="0">
                          <a:solidFill>
                            <a:schemeClr val="tx1"/>
                          </a:solidFill>
                        </a:rPr>
                        <a:t> de la Sala Virtual de </a:t>
                      </a:r>
                      <a:r>
                        <a:rPr lang="es-ES" sz="950" b="0" i="0" noProof="0" dirty="0" err="1" smtClean="0">
                          <a:solidFill>
                            <a:schemeClr val="tx1"/>
                          </a:solidFill>
                        </a:rPr>
                        <a:t>Premsa</a:t>
                      </a:r>
                      <a:r>
                        <a:rPr lang="es-ES" sz="950" b="0" i="0" noProof="0" dirty="0" smtClean="0">
                          <a:solidFill>
                            <a:schemeClr val="tx1"/>
                          </a:solidFill>
                        </a:rPr>
                        <a:t> del </a:t>
                      </a:r>
                      <a:r>
                        <a:rPr lang="es-ES" sz="950" b="0" i="0" noProof="0" dirty="0" err="1" smtClean="0">
                          <a:solidFill>
                            <a:schemeClr val="tx1"/>
                          </a:solidFill>
                        </a:rPr>
                        <a:t>Govern</a:t>
                      </a:r>
                      <a:endParaRPr lang="es-ES" sz="950" b="0" i="0" noProof="0" dirty="0" smtClean="0">
                        <a:solidFill>
                          <a:schemeClr val="tx1"/>
                        </a:solidFill>
                      </a:endParaRPr>
                    </a:p>
                    <a:p>
                      <a:endParaRPr lang="es-ES" sz="950" b="0" i="0" noProof="0" dirty="0" smtClean="0">
                        <a:solidFill>
                          <a:schemeClr val="tx1"/>
                        </a:solidFill>
                      </a:endParaRPr>
                    </a:p>
                    <a:p>
                      <a:r>
                        <a:rPr lang="es-ES" sz="950" b="0" i="0" noProof="0" dirty="0" err="1" smtClean="0">
                          <a:solidFill>
                            <a:schemeClr val="tx1"/>
                          </a:solidFill>
                        </a:rPr>
                        <a:t>Impuls</a:t>
                      </a:r>
                      <a:r>
                        <a:rPr lang="es-ES" sz="950" b="0" i="0" noProof="0" dirty="0" smtClean="0">
                          <a:solidFill>
                            <a:schemeClr val="tx1"/>
                          </a:solidFill>
                        </a:rPr>
                        <a:t> de </a:t>
                      </a:r>
                      <a:r>
                        <a:rPr lang="es-ES" sz="950" b="0" i="0" noProof="0" dirty="0" err="1" smtClean="0">
                          <a:solidFill>
                            <a:schemeClr val="tx1"/>
                          </a:solidFill>
                        </a:rPr>
                        <a:t>nous</a:t>
                      </a:r>
                      <a:r>
                        <a:rPr lang="es-ES" sz="950" b="0" i="0" noProof="0" dirty="0" smtClean="0">
                          <a:solidFill>
                            <a:schemeClr val="tx1"/>
                          </a:solidFill>
                        </a:rPr>
                        <a:t> </a:t>
                      </a:r>
                      <a:r>
                        <a:rPr lang="es-ES" sz="950" b="0" i="0" noProof="0" dirty="0" err="1" smtClean="0">
                          <a:solidFill>
                            <a:schemeClr val="tx1"/>
                          </a:solidFill>
                        </a:rPr>
                        <a:t>canals</a:t>
                      </a:r>
                      <a:r>
                        <a:rPr lang="es-ES" sz="950" b="0" i="0" noProof="0" dirty="0" smtClean="0">
                          <a:solidFill>
                            <a:schemeClr val="tx1"/>
                          </a:solidFill>
                        </a:rPr>
                        <a:t> de </a:t>
                      </a:r>
                      <a:r>
                        <a:rPr lang="es-ES" sz="950" b="0" i="0" noProof="0" dirty="0" err="1" smtClean="0">
                          <a:solidFill>
                            <a:schemeClr val="tx1"/>
                          </a:solidFill>
                        </a:rPr>
                        <a:t>comunicació</a:t>
                      </a:r>
                      <a:r>
                        <a:rPr lang="es-ES" sz="950" b="0" i="0" noProof="0" dirty="0" smtClean="0">
                          <a:solidFill>
                            <a:schemeClr val="tx1"/>
                          </a:solidFill>
                        </a:rPr>
                        <a:t> </a:t>
                      </a:r>
                      <a:r>
                        <a:rPr lang="es-ES" sz="950" b="0" i="0" noProof="0" dirty="0" err="1" smtClean="0">
                          <a:solidFill>
                            <a:schemeClr val="tx1"/>
                          </a:solidFill>
                        </a:rPr>
                        <a:t>amb</a:t>
                      </a:r>
                      <a:r>
                        <a:rPr lang="es-ES" sz="950" b="0" i="0" noProof="0" dirty="0" smtClean="0">
                          <a:solidFill>
                            <a:schemeClr val="tx1"/>
                          </a:solidFill>
                        </a:rPr>
                        <a:t> la </a:t>
                      </a:r>
                      <a:r>
                        <a:rPr lang="es-ES" sz="950" b="0" i="0" noProof="0" dirty="0" err="1" smtClean="0">
                          <a:solidFill>
                            <a:schemeClr val="tx1"/>
                          </a:solidFill>
                        </a:rPr>
                        <a:t>ciutadania</a:t>
                      </a:r>
                      <a:endParaRPr lang="es-ES" sz="950" b="0" i="0" noProof="0" dirty="0" smtClean="0">
                        <a:solidFill>
                          <a:schemeClr val="tx1"/>
                        </a:solidFill>
                      </a:endParaRPr>
                    </a:p>
                    <a:p>
                      <a:endParaRPr lang="es-ES" sz="950" b="0" i="0" noProof="0" dirty="0" smtClean="0">
                        <a:solidFill>
                          <a:schemeClr val="tx1"/>
                        </a:solidFill>
                      </a:endParaRPr>
                    </a:p>
                    <a:p>
                      <a:r>
                        <a:rPr lang="es-ES" sz="950" b="0" i="0" noProof="0" dirty="0" err="1" smtClean="0">
                          <a:solidFill>
                            <a:schemeClr val="tx1"/>
                          </a:solidFill>
                        </a:rPr>
                        <a:t>Impuls</a:t>
                      </a:r>
                      <a:r>
                        <a:rPr lang="es-ES" sz="950" b="0" i="0" noProof="0" dirty="0" smtClean="0">
                          <a:solidFill>
                            <a:schemeClr val="tx1"/>
                          </a:solidFill>
                        </a:rPr>
                        <a:t> de </a:t>
                      </a:r>
                      <a:r>
                        <a:rPr lang="es-ES" sz="950" b="0" i="0" noProof="0" dirty="0" err="1" smtClean="0">
                          <a:solidFill>
                            <a:schemeClr val="tx1"/>
                          </a:solidFill>
                        </a:rPr>
                        <a:t>l'activitat</a:t>
                      </a:r>
                      <a:r>
                        <a:rPr lang="es-ES" sz="950" b="0" i="0" noProof="0" dirty="0" smtClean="0">
                          <a:solidFill>
                            <a:schemeClr val="tx1"/>
                          </a:solidFill>
                        </a:rPr>
                        <a:t> del  </a:t>
                      </a:r>
                      <a:r>
                        <a:rPr lang="es-ES" sz="950" b="0" i="0" noProof="0" dirty="0" err="1" smtClean="0">
                          <a:solidFill>
                            <a:schemeClr val="tx1"/>
                          </a:solidFill>
                        </a:rPr>
                        <a:t>Consell</a:t>
                      </a:r>
                      <a:r>
                        <a:rPr lang="es-ES" sz="950" b="0" i="0" baseline="0" noProof="0" dirty="0" smtClean="0">
                          <a:solidFill>
                            <a:schemeClr val="tx1"/>
                          </a:solidFill>
                        </a:rPr>
                        <a:t> de </a:t>
                      </a:r>
                      <a:r>
                        <a:rPr lang="es-ES" sz="950" b="0" i="0" baseline="0" noProof="0" dirty="0" err="1" smtClean="0">
                          <a:solidFill>
                            <a:schemeClr val="tx1"/>
                          </a:solidFill>
                        </a:rPr>
                        <a:t>l’Audiovisual</a:t>
                      </a:r>
                      <a:r>
                        <a:rPr lang="es-ES" sz="950" b="0" i="0" baseline="0" noProof="0" dirty="0" smtClean="0">
                          <a:solidFill>
                            <a:schemeClr val="tx1"/>
                          </a:solidFill>
                        </a:rPr>
                        <a:t> de Catalunya  (</a:t>
                      </a:r>
                      <a:r>
                        <a:rPr lang="es-ES" sz="950" b="0" i="0" noProof="0" dirty="0" smtClean="0">
                          <a:solidFill>
                            <a:schemeClr val="tx1"/>
                          </a:solidFill>
                        </a:rPr>
                        <a:t>CAC )</a:t>
                      </a:r>
                      <a:r>
                        <a:rPr lang="es-ES" sz="950" b="0" i="0" noProof="0" dirty="0" err="1" smtClean="0">
                          <a:solidFill>
                            <a:schemeClr val="tx1"/>
                          </a:solidFill>
                        </a:rPr>
                        <a:t>com</a:t>
                      </a:r>
                      <a:r>
                        <a:rPr lang="es-ES" sz="950" b="0" i="0" noProof="0" dirty="0" smtClean="0">
                          <a:solidFill>
                            <a:schemeClr val="tx1"/>
                          </a:solidFill>
                        </a:rPr>
                        <a:t> a regulador</a:t>
                      </a:r>
                    </a:p>
                  </a:txBody>
                  <a:tcPr marT="21600" marB="21600">
                    <a:solidFill>
                      <a:schemeClr val="bg1"/>
                    </a:solidFill>
                  </a:tcPr>
                </a:tc>
              </a:tr>
            </a:tbl>
          </a:graphicData>
        </a:graphic>
      </p:graphicFrame>
      <p:graphicFrame>
        <p:nvGraphicFramePr>
          <p:cNvPr id="12" name="Taula 11"/>
          <p:cNvGraphicFramePr>
            <a:graphicFrameLocks noGrp="1"/>
          </p:cNvGraphicFramePr>
          <p:nvPr/>
        </p:nvGraphicFramePr>
        <p:xfrm>
          <a:off x="2862424" y="2049928"/>
          <a:ext cx="4894134" cy="2142999"/>
        </p:xfrm>
        <a:graphic>
          <a:graphicData uri="http://schemas.openxmlformats.org/drawingml/2006/table">
            <a:tbl>
              <a:tblPr firstRow="1" bandRow="1">
                <a:tableStyleId>{5C22544A-7EE6-4342-B048-85BDC9FD1C3A}</a:tableStyleId>
              </a:tblPr>
              <a:tblGrid>
                <a:gridCol w="350809"/>
                <a:gridCol w="4374342"/>
                <a:gridCol w="168983"/>
              </a:tblGrid>
              <a:tr h="1010623">
                <a:tc>
                  <a:txBody>
                    <a:bodyPr/>
                    <a:lstStyle/>
                    <a:p>
                      <a:pPr algn="ctr"/>
                      <a:r>
                        <a:rPr lang="ca-ES" sz="1100" b="1" noProof="0" dirty="0" smtClean="0">
                          <a:solidFill>
                            <a:schemeClr val="tx1"/>
                          </a:solidFill>
                        </a:rPr>
                        <a:t>-</a:t>
                      </a:r>
                      <a:endParaRPr lang="ca-ES" sz="11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b="0" noProof="0" dirty="0" smtClean="0">
                          <a:solidFill>
                            <a:schemeClr val="tx1"/>
                          </a:solidFill>
                        </a:rPr>
                        <a:t>Impulsar el sector </a:t>
                      </a:r>
                      <a:r>
                        <a:rPr lang="es-ES" sz="1100" b="0" noProof="0" dirty="0" err="1" smtClean="0">
                          <a:solidFill>
                            <a:schemeClr val="tx1"/>
                          </a:solidFill>
                        </a:rPr>
                        <a:t>dels</a:t>
                      </a:r>
                      <a:r>
                        <a:rPr lang="es-ES" sz="1100" b="0" noProof="0" dirty="0" smtClean="0">
                          <a:solidFill>
                            <a:schemeClr val="tx1"/>
                          </a:solidFill>
                        </a:rPr>
                        <a:t> </a:t>
                      </a:r>
                      <a:r>
                        <a:rPr lang="es-ES" sz="1100" b="0" noProof="0" dirty="0" err="1" smtClean="0">
                          <a:solidFill>
                            <a:schemeClr val="tx1"/>
                          </a:solidFill>
                        </a:rPr>
                        <a:t>mitjans</a:t>
                      </a:r>
                      <a:r>
                        <a:rPr lang="es-ES" sz="1100" b="0" noProof="0" dirty="0" smtClean="0">
                          <a:solidFill>
                            <a:schemeClr val="tx1"/>
                          </a:solidFill>
                        </a:rPr>
                        <a:t> de </a:t>
                      </a:r>
                      <a:r>
                        <a:rPr lang="es-ES" sz="1100" b="0" noProof="0" dirty="0" err="1" smtClean="0">
                          <a:solidFill>
                            <a:schemeClr val="tx1"/>
                          </a:solidFill>
                        </a:rPr>
                        <a:t>comunicació</a:t>
                      </a:r>
                      <a:r>
                        <a:rPr lang="es-ES" sz="1100" b="0" noProof="0" dirty="0" smtClean="0">
                          <a:solidFill>
                            <a:schemeClr val="tx1"/>
                          </a:solidFill>
                        </a:rPr>
                        <a:t> </a:t>
                      </a:r>
                      <a:r>
                        <a:rPr lang="es-ES" sz="1100" b="0" noProof="0" dirty="0" err="1" smtClean="0">
                          <a:solidFill>
                            <a:schemeClr val="tx1"/>
                          </a:solidFill>
                        </a:rPr>
                        <a:t>públics</a:t>
                      </a:r>
                      <a:r>
                        <a:rPr lang="es-ES" sz="1100" b="0" noProof="0" dirty="0" smtClean="0">
                          <a:solidFill>
                            <a:schemeClr val="tx1"/>
                          </a:solidFill>
                        </a:rPr>
                        <a:t> i </a:t>
                      </a:r>
                      <a:r>
                        <a:rPr lang="es-ES" sz="1100" b="0" noProof="0" dirty="0" err="1" smtClean="0">
                          <a:solidFill>
                            <a:schemeClr val="tx1"/>
                          </a:solidFill>
                        </a:rPr>
                        <a:t>privats</a:t>
                      </a:r>
                      <a:r>
                        <a:rPr lang="es-ES" sz="1100" b="0" noProof="0" dirty="0" smtClean="0">
                          <a:solidFill>
                            <a:schemeClr val="tx1"/>
                          </a:solidFill>
                        </a:rPr>
                        <a:t> per garantir una oferta plural, diversa i equilibrada i fomentar la </a:t>
                      </a:r>
                      <a:r>
                        <a:rPr lang="es-ES" sz="1100" b="0" noProof="0" dirty="0" err="1" smtClean="0">
                          <a:solidFill>
                            <a:schemeClr val="tx1"/>
                          </a:solidFill>
                        </a:rPr>
                        <a:t>funció</a:t>
                      </a:r>
                      <a:r>
                        <a:rPr lang="es-ES" sz="1100" b="0" noProof="0" dirty="0" smtClean="0">
                          <a:solidFill>
                            <a:schemeClr val="tx1"/>
                          </a:solidFill>
                        </a:rPr>
                        <a:t> social, territorial i </a:t>
                      </a:r>
                      <a:r>
                        <a:rPr lang="es-ES" sz="1100" b="0" noProof="0" dirty="0" err="1" smtClean="0">
                          <a:solidFill>
                            <a:schemeClr val="tx1"/>
                          </a:solidFill>
                        </a:rPr>
                        <a:t>l'ús</a:t>
                      </a:r>
                      <a:r>
                        <a:rPr lang="es-ES" sz="1100" b="0" noProof="0" dirty="0" smtClean="0">
                          <a:solidFill>
                            <a:schemeClr val="tx1"/>
                          </a:solidFill>
                        </a:rPr>
                        <a:t> del </a:t>
                      </a:r>
                      <a:r>
                        <a:rPr lang="es-ES" sz="1100" b="0" noProof="0" dirty="0" err="1" smtClean="0">
                          <a:solidFill>
                            <a:schemeClr val="tx1"/>
                          </a:solidFill>
                        </a:rPr>
                        <a:t>català</a:t>
                      </a:r>
                      <a:r>
                        <a:rPr lang="es-ES" sz="1100" b="0" noProof="0" dirty="0" smtClean="0">
                          <a:solidFill>
                            <a:schemeClr val="tx1"/>
                          </a:solidFill>
                        </a:rPr>
                        <a:t> en </a:t>
                      </a:r>
                      <a:r>
                        <a:rPr lang="es-ES" sz="1100" b="0" noProof="0" dirty="0" err="1" smtClean="0">
                          <a:solidFill>
                            <a:schemeClr val="tx1"/>
                          </a:solidFill>
                        </a:rPr>
                        <a:t>els</a:t>
                      </a:r>
                      <a:r>
                        <a:rPr lang="es-ES" sz="1100" b="0" noProof="0" dirty="0" smtClean="0">
                          <a:solidFill>
                            <a:schemeClr val="tx1"/>
                          </a:solidFill>
                        </a:rPr>
                        <a:t> </a:t>
                      </a:r>
                      <a:r>
                        <a:rPr lang="es-ES" sz="1100" b="0" noProof="0" dirty="0" err="1" smtClean="0">
                          <a:solidFill>
                            <a:schemeClr val="tx1"/>
                          </a:solidFill>
                        </a:rPr>
                        <a:t>mitjans</a:t>
                      </a:r>
                      <a:r>
                        <a:rPr lang="es-ES" sz="1100" b="0" noProof="0" dirty="0" smtClean="0">
                          <a:solidFill>
                            <a:schemeClr val="tx1"/>
                          </a:solidFill>
                        </a:rPr>
                        <a:t> de </a:t>
                      </a:r>
                      <a:r>
                        <a:rPr lang="es-ES" sz="1100" b="0" noProof="0" dirty="0" err="1" smtClean="0">
                          <a:solidFill>
                            <a:schemeClr val="tx1"/>
                          </a:solidFill>
                        </a:rPr>
                        <a:t>comunicació</a:t>
                      </a:r>
                      <a:r>
                        <a:rPr lang="es-ES" sz="1100" b="0" noProof="0" dirty="0" smtClean="0">
                          <a:solidFill>
                            <a:schemeClr val="tx1"/>
                          </a:solidFill>
                        </a:rPr>
                        <a:t> </a:t>
                      </a:r>
                      <a:r>
                        <a:rPr lang="es-ES" sz="1100" b="0" noProof="0" dirty="0" err="1" smtClean="0">
                          <a:solidFill>
                            <a:schemeClr val="tx1"/>
                          </a:solidFill>
                        </a:rPr>
                        <a:t>així</a:t>
                      </a:r>
                      <a:r>
                        <a:rPr lang="es-ES" sz="1100" b="0" noProof="0" dirty="0" smtClean="0">
                          <a:solidFill>
                            <a:schemeClr val="tx1"/>
                          </a:solidFill>
                        </a:rPr>
                        <a:t> </a:t>
                      </a:r>
                      <a:r>
                        <a:rPr lang="es-ES" sz="1100" b="0" noProof="0" dirty="0" err="1" smtClean="0">
                          <a:solidFill>
                            <a:schemeClr val="tx1"/>
                          </a:solidFill>
                        </a:rPr>
                        <a:t>com</a:t>
                      </a:r>
                      <a:r>
                        <a:rPr lang="es-ES" sz="1100" b="0" noProof="0" dirty="0" smtClean="0">
                          <a:solidFill>
                            <a:schemeClr val="tx1"/>
                          </a:solidFill>
                        </a:rPr>
                        <a:t> la </a:t>
                      </a:r>
                      <a:r>
                        <a:rPr lang="es-ES" sz="1100" b="0" noProof="0" dirty="0" err="1" smtClean="0">
                          <a:solidFill>
                            <a:schemeClr val="tx1"/>
                          </a:solidFill>
                        </a:rPr>
                        <a:t>viabilitat</a:t>
                      </a:r>
                      <a:r>
                        <a:rPr lang="es-ES" sz="1100" b="0" noProof="0" dirty="0" smtClean="0">
                          <a:solidFill>
                            <a:schemeClr val="tx1"/>
                          </a:solidFill>
                        </a:rPr>
                        <a:t> i </a:t>
                      </a:r>
                      <a:r>
                        <a:rPr lang="es-ES" sz="1100" b="0" noProof="0" dirty="0" err="1" smtClean="0">
                          <a:solidFill>
                            <a:schemeClr val="tx1"/>
                          </a:solidFill>
                        </a:rPr>
                        <a:t>consolidació</a:t>
                      </a:r>
                      <a:r>
                        <a:rPr lang="es-ES" sz="1100" b="0" noProof="0" dirty="0" smtClean="0">
                          <a:solidFill>
                            <a:schemeClr val="tx1"/>
                          </a:solidFill>
                        </a:rPr>
                        <a:t> de les </a:t>
                      </a:r>
                      <a:r>
                        <a:rPr lang="es-ES" sz="1100" b="0" noProof="0" dirty="0" err="1" smtClean="0">
                          <a:solidFill>
                            <a:schemeClr val="tx1"/>
                          </a:solidFill>
                        </a:rPr>
                        <a:t>empreses</a:t>
                      </a:r>
                      <a:r>
                        <a:rPr lang="es-ES" sz="1100" b="0" noProof="0" dirty="0" smtClean="0">
                          <a:solidFill>
                            <a:schemeClr val="tx1"/>
                          </a:solidFill>
                        </a:rPr>
                        <a:t> del sector a través de </a:t>
                      </a:r>
                      <a:r>
                        <a:rPr lang="es-ES" sz="1100" b="0" noProof="0" dirty="0" err="1" smtClean="0">
                          <a:solidFill>
                            <a:schemeClr val="tx1"/>
                          </a:solidFill>
                        </a:rPr>
                        <a:t>l’optimització</a:t>
                      </a:r>
                      <a:r>
                        <a:rPr lang="es-ES" sz="1100" b="0" noProof="0" dirty="0" smtClean="0">
                          <a:solidFill>
                            <a:schemeClr val="tx1"/>
                          </a:solidFill>
                        </a:rPr>
                        <a:t> de les </a:t>
                      </a:r>
                      <a:r>
                        <a:rPr lang="es-ES" sz="1100" b="0" noProof="0" dirty="0" err="1" smtClean="0">
                          <a:solidFill>
                            <a:schemeClr val="tx1"/>
                          </a:solidFill>
                        </a:rPr>
                        <a:t>polítiques</a:t>
                      </a:r>
                      <a:r>
                        <a:rPr lang="es-ES" sz="1100" b="0" noProof="0" dirty="0" smtClean="0">
                          <a:solidFill>
                            <a:schemeClr val="tx1"/>
                          </a:solidFill>
                        </a:rPr>
                        <a:t> de </a:t>
                      </a:r>
                      <a:r>
                        <a:rPr lang="es-ES" sz="1100" b="0" noProof="0" dirty="0" err="1" smtClean="0">
                          <a:solidFill>
                            <a:schemeClr val="tx1"/>
                          </a:solidFill>
                        </a:rPr>
                        <a:t>suport</a:t>
                      </a:r>
                      <a:r>
                        <a:rPr lang="es-ES" sz="1100" b="0" noProof="0" dirty="0" smtClean="0">
                          <a:solidFill>
                            <a:schemeClr val="tx1"/>
                          </a:solidFill>
                        </a:rPr>
                        <a:t>.</a:t>
                      </a:r>
                      <a:endParaRPr lang="ca-ES" sz="1100" b="0" noProof="0" dirty="0" smtClean="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100" b="1" noProof="0" dirty="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612068">
                <a:tc>
                  <a:txBody>
                    <a:bodyPr/>
                    <a:lstStyle/>
                    <a:p>
                      <a:pPr algn="ctr"/>
                      <a:r>
                        <a:rPr lang="ca-ES" sz="1100" b="1" noProof="0" dirty="0" smtClean="0">
                          <a:solidFill>
                            <a:schemeClr val="tx1"/>
                          </a:solidFill>
                        </a:rPr>
                        <a:t>-</a:t>
                      </a:r>
                      <a:endParaRPr lang="ca-ES" sz="11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s-ES" sz="1100" b="0" noProof="0" dirty="0" err="1" smtClean="0">
                          <a:solidFill>
                            <a:schemeClr val="tx1"/>
                          </a:solidFill>
                        </a:rPr>
                        <a:t>Millorar</a:t>
                      </a:r>
                      <a:r>
                        <a:rPr lang="es-ES" sz="1100" b="0" noProof="0" dirty="0" smtClean="0">
                          <a:solidFill>
                            <a:schemeClr val="tx1"/>
                          </a:solidFill>
                        </a:rPr>
                        <a:t> la </a:t>
                      </a:r>
                      <a:r>
                        <a:rPr lang="es-ES" sz="1100" b="0" noProof="0" dirty="0" err="1" smtClean="0">
                          <a:solidFill>
                            <a:schemeClr val="tx1"/>
                          </a:solidFill>
                        </a:rPr>
                        <a:t>comunicació</a:t>
                      </a:r>
                      <a:r>
                        <a:rPr lang="es-ES" sz="1100" b="0" noProof="0" dirty="0" smtClean="0">
                          <a:solidFill>
                            <a:schemeClr val="tx1"/>
                          </a:solidFill>
                        </a:rPr>
                        <a:t> directa </a:t>
                      </a:r>
                      <a:r>
                        <a:rPr lang="es-ES" sz="1100" b="0" noProof="0" dirty="0" err="1" smtClean="0">
                          <a:solidFill>
                            <a:schemeClr val="tx1"/>
                          </a:solidFill>
                        </a:rPr>
                        <a:t>amb</a:t>
                      </a:r>
                      <a:r>
                        <a:rPr lang="es-ES" sz="1100" b="0" noProof="0" dirty="0" smtClean="0">
                          <a:solidFill>
                            <a:schemeClr val="tx1"/>
                          </a:solidFill>
                        </a:rPr>
                        <a:t> la </a:t>
                      </a:r>
                      <a:r>
                        <a:rPr lang="es-ES" sz="1100" b="0" noProof="0" dirty="0" err="1" smtClean="0">
                          <a:solidFill>
                            <a:schemeClr val="tx1"/>
                          </a:solidFill>
                        </a:rPr>
                        <a:t>ciutadania</a:t>
                      </a:r>
                      <a:r>
                        <a:rPr lang="es-ES" sz="1100" b="0" noProof="0" dirty="0" smtClean="0">
                          <a:solidFill>
                            <a:schemeClr val="tx1"/>
                          </a:solidFill>
                        </a:rPr>
                        <a:t> a través  de </a:t>
                      </a:r>
                      <a:r>
                        <a:rPr lang="es-ES" sz="1100" b="0" noProof="0" dirty="0" err="1" smtClean="0">
                          <a:solidFill>
                            <a:schemeClr val="tx1"/>
                          </a:solidFill>
                        </a:rPr>
                        <a:t>l’establiment</a:t>
                      </a:r>
                      <a:r>
                        <a:rPr lang="es-ES" sz="1100" b="0" noProof="0" dirty="0" smtClean="0">
                          <a:solidFill>
                            <a:schemeClr val="tx1"/>
                          </a:solidFill>
                        </a:rPr>
                        <a:t> </a:t>
                      </a:r>
                      <a:r>
                        <a:rPr lang="es-ES" sz="1100" b="0" noProof="0" dirty="0" err="1" smtClean="0">
                          <a:solidFill>
                            <a:schemeClr val="tx1"/>
                          </a:solidFill>
                        </a:rPr>
                        <a:t>d’una</a:t>
                      </a:r>
                      <a:r>
                        <a:rPr lang="es-ES" sz="1100" b="0" noProof="0" dirty="0" smtClean="0">
                          <a:solidFill>
                            <a:schemeClr val="tx1"/>
                          </a:solidFill>
                        </a:rPr>
                        <a:t> </a:t>
                      </a:r>
                      <a:r>
                        <a:rPr lang="es-ES" sz="1100" b="0" noProof="0" dirty="0" err="1" smtClean="0">
                          <a:solidFill>
                            <a:schemeClr val="tx1"/>
                          </a:solidFill>
                        </a:rPr>
                        <a:t>relació</a:t>
                      </a:r>
                      <a:r>
                        <a:rPr lang="es-ES" sz="1100" b="0" noProof="0" dirty="0" smtClean="0">
                          <a:solidFill>
                            <a:schemeClr val="tx1"/>
                          </a:solidFill>
                        </a:rPr>
                        <a:t> de </a:t>
                      </a:r>
                      <a:r>
                        <a:rPr lang="es-ES" sz="1100" b="0" noProof="0" dirty="0" err="1" smtClean="0">
                          <a:solidFill>
                            <a:schemeClr val="tx1"/>
                          </a:solidFill>
                        </a:rPr>
                        <a:t>proximitat</a:t>
                      </a:r>
                      <a:r>
                        <a:rPr lang="es-ES" sz="1100" b="0" noProof="0" dirty="0" smtClean="0">
                          <a:solidFill>
                            <a:schemeClr val="tx1"/>
                          </a:solidFill>
                        </a:rPr>
                        <a:t> i </a:t>
                      </a:r>
                      <a:r>
                        <a:rPr lang="es-ES" sz="1100" b="0" noProof="0" dirty="0" err="1" smtClean="0">
                          <a:solidFill>
                            <a:schemeClr val="tx1"/>
                          </a:solidFill>
                        </a:rPr>
                        <a:t>eficiència</a:t>
                      </a:r>
                      <a:r>
                        <a:rPr lang="es-ES" sz="1100" b="0" noProof="0" dirty="0" smtClean="0">
                          <a:solidFill>
                            <a:schemeClr val="tx1"/>
                          </a:solidFill>
                        </a:rPr>
                        <a:t> </a:t>
                      </a:r>
                      <a:r>
                        <a:rPr lang="es-ES" sz="1100" b="0" noProof="0" dirty="0" err="1" smtClean="0">
                          <a:solidFill>
                            <a:schemeClr val="tx1"/>
                          </a:solidFill>
                        </a:rPr>
                        <a:t>amb</a:t>
                      </a:r>
                      <a:r>
                        <a:rPr lang="es-ES" sz="1100" b="0" noProof="0" dirty="0" smtClean="0">
                          <a:solidFill>
                            <a:schemeClr val="tx1"/>
                          </a:solidFill>
                        </a:rPr>
                        <a:t> </a:t>
                      </a:r>
                      <a:r>
                        <a:rPr lang="es-ES" sz="1100" b="0" noProof="0" dirty="0" err="1" smtClean="0">
                          <a:solidFill>
                            <a:schemeClr val="tx1"/>
                          </a:solidFill>
                        </a:rPr>
                        <a:t>els</a:t>
                      </a:r>
                      <a:r>
                        <a:rPr lang="es-ES" sz="1100" b="0" noProof="0" dirty="0" smtClean="0">
                          <a:solidFill>
                            <a:schemeClr val="tx1"/>
                          </a:solidFill>
                        </a:rPr>
                        <a:t> </a:t>
                      </a:r>
                      <a:r>
                        <a:rPr lang="es-ES" sz="1100" b="0" noProof="0" dirty="0" err="1" smtClean="0">
                          <a:solidFill>
                            <a:schemeClr val="tx1"/>
                          </a:solidFill>
                        </a:rPr>
                        <a:t>mitjans</a:t>
                      </a:r>
                      <a:r>
                        <a:rPr lang="es-ES" sz="1100" b="0" noProof="0" dirty="0" smtClean="0">
                          <a:solidFill>
                            <a:schemeClr val="tx1"/>
                          </a:solidFill>
                        </a:rPr>
                        <a:t> de </a:t>
                      </a:r>
                      <a:r>
                        <a:rPr lang="es-ES" sz="1100" b="0" noProof="0" dirty="0" err="1" smtClean="0">
                          <a:solidFill>
                            <a:schemeClr val="tx1"/>
                          </a:solidFill>
                        </a:rPr>
                        <a:t>comunicació</a:t>
                      </a:r>
                      <a:r>
                        <a:rPr lang="es-ES" sz="1100" b="0" noProof="0" dirty="0" smtClean="0">
                          <a:solidFill>
                            <a:schemeClr val="tx1"/>
                          </a:solidFill>
                        </a:rPr>
                        <a:t> i </a:t>
                      </a:r>
                      <a:r>
                        <a:rPr lang="es-ES" sz="1100" b="0" noProof="0" dirty="0" err="1" smtClean="0">
                          <a:solidFill>
                            <a:schemeClr val="tx1"/>
                          </a:solidFill>
                        </a:rPr>
                        <a:t>desenvolupar</a:t>
                      </a:r>
                      <a:r>
                        <a:rPr lang="es-ES" sz="1100" b="0" noProof="0" dirty="0" smtClean="0">
                          <a:solidFill>
                            <a:schemeClr val="tx1"/>
                          </a:solidFill>
                        </a:rPr>
                        <a:t> totes les </a:t>
                      </a:r>
                      <a:r>
                        <a:rPr lang="es-ES" sz="1100" b="0" noProof="0" dirty="0" err="1" smtClean="0">
                          <a:solidFill>
                            <a:schemeClr val="tx1"/>
                          </a:solidFill>
                        </a:rPr>
                        <a:t>vies</a:t>
                      </a:r>
                      <a:r>
                        <a:rPr lang="es-ES" sz="1100" b="0" noProof="0" dirty="0" smtClean="0">
                          <a:solidFill>
                            <a:schemeClr val="tx1"/>
                          </a:solidFill>
                        </a:rPr>
                        <a:t> de </a:t>
                      </a:r>
                      <a:r>
                        <a:rPr lang="es-ES" sz="1100" b="0" noProof="0" dirty="0" err="1" smtClean="0">
                          <a:solidFill>
                            <a:schemeClr val="tx1"/>
                          </a:solidFill>
                        </a:rPr>
                        <a:t>comunicació</a:t>
                      </a:r>
                      <a:r>
                        <a:rPr lang="es-ES" sz="1100" b="0" noProof="0" dirty="0" smtClean="0">
                          <a:solidFill>
                            <a:schemeClr val="tx1"/>
                          </a:solidFill>
                        </a:rPr>
                        <a:t> </a:t>
                      </a:r>
                      <a:r>
                        <a:rPr lang="es-ES" sz="1100" b="0" noProof="0" dirty="0" err="1" smtClean="0">
                          <a:solidFill>
                            <a:schemeClr val="tx1"/>
                          </a:solidFill>
                        </a:rPr>
                        <a:t>pròpies</a:t>
                      </a:r>
                      <a:r>
                        <a:rPr lang="es-ES" sz="1100" b="0" noProof="0" dirty="0" smtClean="0">
                          <a:solidFill>
                            <a:schemeClr val="tx1"/>
                          </a:solidFill>
                        </a:rPr>
                        <a:t>. </a:t>
                      </a:r>
                      <a:endParaRPr lang="ca-ES" sz="11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1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520308">
                <a:tc>
                  <a:txBody>
                    <a:bodyPr/>
                    <a:lstStyle/>
                    <a:p>
                      <a:pPr algn="ctr"/>
                      <a:r>
                        <a:rPr lang="ca-ES" sz="1100" b="1" noProof="0" dirty="0" smtClean="0">
                          <a:solidFill>
                            <a:schemeClr val="tx1"/>
                          </a:solidFill>
                        </a:rPr>
                        <a:t>-</a:t>
                      </a:r>
                      <a:endParaRPr lang="ca-ES" sz="11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s-ES" sz="1100" b="0" noProof="0" dirty="0" err="1" smtClean="0">
                          <a:solidFill>
                            <a:schemeClr val="tx1"/>
                          </a:solidFill>
                        </a:rPr>
                        <a:t>Racionalitzar</a:t>
                      </a:r>
                      <a:r>
                        <a:rPr lang="es-ES" sz="1100" b="0" noProof="0" dirty="0" smtClean="0">
                          <a:solidFill>
                            <a:schemeClr val="tx1"/>
                          </a:solidFill>
                        </a:rPr>
                        <a:t> i </a:t>
                      </a:r>
                      <a:r>
                        <a:rPr lang="es-ES" sz="1100" b="0" noProof="0" dirty="0" err="1" smtClean="0">
                          <a:solidFill>
                            <a:schemeClr val="tx1"/>
                          </a:solidFill>
                        </a:rPr>
                        <a:t>millorar</a:t>
                      </a:r>
                      <a:r>
                        <a:rPr lang="es-ES" sz="1100" b="0" noProof="0" dirty="0" smtClean="0">
                          <a:solidFill>
                            <a:schemeClr val="tx1"/>
                          </a:solidFill>
                        </a:rPr>
                        <a:t> </a:t>
                      </a:r>
                      <a:r>
                        <a:rPr lang="es-ES" sz="1100" b="0" noProof="0" dirty="0" err="1" smtClean="0">
                          <a:solidFill>
                            <a:schemeClr val="tx1"/>
                          </a:solidFill>
                        </a:rPr>
                        <a:t>l’ús</a:t>
                      </a:r>
                      <a:r>
                        <a:rPr lang="es-ES" sz="1100" b="0" noProof="0" dirty="0" smtClean="0">
                          <a:solidFill>
                            <a:schemeClr val="tx1"/>
                          </a:solidFill>
                        </a:rPr>
                        <a:t> </a:t>
                      </a:r>
                      <a:r>
                        <a:rPr lang="es-ES" sz="1100" b="0" noProof="0" dirty="0" err="1" smtClean="0">
                          <a:solidFill>
                            <a:schemeClr val="tx1"/>
                          </a:solidFill>
                        </a:rPr>
                        <a:t>dels</a:t>
                      </a:r>
                      <a:r>
                        <a:rPr lang="es-ES" sz="1100" b="0" noProof="0" dirty="0" smtClean="0">
                          <a:solidFill>
                            <a:schemeClr val="tx1"/>
                          </a:solidFill>
                        </a:rPr>
                        <a:t> </a:t>
                      </a:r>
                      <a:r>
                        <a:rPr lang="es-ES" sz="1100" b="0" noProof="0" dirty="0" err="1" smtClean="0">
                          <a:solidFill>
                            <a:schemeClr val="tx1"/>
                          </a:solidFill>
                        </a:rPr>
                        <a:t>espais</a:t>
                      </a:r>
                      <a:r>
                        <a:rPr lang="es-ES" sz="1100" b="0" noProof="0" dirty="0" smtClean="0">
                          <a:solidFill>
                            <a:schemeClr val="tx1"/>
                          </a:solidFill>
                        </a:rPr>
                        <a:t> </a:t>
                      </a:r>
                      <a:r>
                        <a:rPr lang="es-ES" sz="1100" b="0" noProof="0" dirty="0" err="1" smtClean="0">
                          <a:solidFill>
                            <a:schemeClr val="tx1"/>
                          </a:solidFill>
                        </a:rPr>
                        <a:t>radioelèctric</a:t>
                      </a:r>
                      <a:r>
                        <a:rPr lang="es-ES" sz="1100" b="0" noProof="0" dirty="0" smtClean="0">
                          <a:solidFill>
                            <a:schemeClr val="tx1"/>
                          </a:solidFill>
                        </a:rPr>
                        <a:t> i de </a:t>
                      </a:r>
                      <a:r>
                        <a:rPr lang="es-ES" sz="1100" b="0" noProof="0" dirty="0" err="1" smtClean="0">
                          <a:solidFill>
                            <a:schemeClr val="tx1"/>
                          </a:solidFill>
                        </a:rPr>
                        <a:t>televisió</a:t>
                      </a:r>
                      <a:r>
                        <a:rPr lang="es-ES" sz="1100" b="0" noProof="0" dirty="0" smtClean="0">
                          <a:solidFill>
                            <a:schemeClr val="tx1"/>
                          </a:solidFill>
                        </a:rPr>
                        <a:t>, </a:t>
                      </a:r>
                      <a:r>
                        <a:rPr lang="es-ES" sz="1100" b="0" noProof="0" dirty="0" err="1" smtClean="0">
                          <a:solidFill>
                            <a:schemeClr val="tx1"/>
                          </a:solidFill>
                        </a:rPr>
                        <a:t>atesa</a:t>
                      </a:r>
                      <a:r>
                        <a:rPr lang="es-ES" sz="1100" b="0" noProof="0" dirty="0" smtClean="0">
                          <a:solidFill>
                            <a:schemeClr val="tx1"/>
                          </a:solidFill>
                        </a:rPr>
                        <a:t> la </a:t>
                      </a:r>
                      <a:r>
                        <a:rPr lang="es-ES" sz="1100" b="0" noProof="0" dirty="0" err="1" smtClean="0">
                          <a:solidFill>
                            <a:schemeClr val="tx1"/>
                          </a:solidFill>
                        </a:rPr>
                        <a:t>seva</a:t>
                      </a:r>
                      <a:r>
                        <a:rPr lang="es-ES" sz="1100" b="0" noProof="0" dirty="0" smtClean="0">
                          <a:solidFill>
                            <a:schemeClr val="tx1"/>
                          </a:solidFill>
                        </a:rPr>
                        <a:t> </a:t>
                      </a:r>
                      <a:r>
                        <a:rPr lang="es-ES" sz="1100" b="0" noProof="0" dirty="0" err="1" smtClean="0">
                          <a:solidFill>
                            <a:schemeClr val="tx1"/>
                          </a:solidFill>
                        </a:rPr>
                        <a:t>consideració</a:t>
                      </a:r>
                      <a:r>
                        <a:rPr lang="es-ES" sz="1100" b="0" noProof="0" dirty="0" smtClean="0">
                          <a:solidFill>
                            <a:schemeClr val="tx1"/>
                          </a:solidFill>
                        </a:rPr>
                        <a:t> de </a:t>
                      </a:r>
                      <a:r>
                        <a:rPr lang="es-ES" sz="1100" b="0" noProof="0" dirty="0" err="1" smtClean="0">
                          <a:solidFill>
                            <a:schemeClr val="tx1"/>
                          </a:solidFill>
                        </a:rPr>
                        <a:t>bé</a:t>
                      </a:r>
                      <a:r>
                        <a:rPr lang="es-ES" sz="1100" b="0" noProof="0" dirty="0" smtClean="0">
                          <a:solidFill>
                            <a:schemeClr val="tx1"/>
                          </a:solidFill>
                        </a:rPr>
                        <a:t> </a:t>
                      </a:r>
                      <a:r>
                        <a:rPr lang="es-ES" sz="1100" b="0" noProof="0" dirty="0" err="1" smtClean="0">
                          <a:solidFill>
                            <a:schemeClr val="tx1"/>
                          </a:solidFill>
                        </a:rPr>
                        <a:t>escàs</a:t>
                      </a:r>
                      <a:r>
                        <a:rPr lang="es-ES" sz="1100" b="0" noProof="0" dirty="0" smtClean="0">
                          <a:solidFill>
                            <a:schemeClr val="tx1"/>
                          </a:solidFill>
                        </a:rPr>
                        <a:t> per tal de garantir la </a:t>
                      </a:r>
                      <a:r>
                        <a:rPr lang="es-ES" sz="1100" b="0" noProof="0" dirty="0" err="1" smtClean="0">
                          <a:solidFill>
                            <a:schemeClr val="tx1"/>
                          </a:solidFill>
                        </a:rPr>
                        <a:t>llibertat</a:t>
                      </a:r>
                      <a:r>
                        <a:rPr lang="es-ES" sz="1100" b="0" noProof="0" dirty="0" smtClean="0">
                          <a:solidFill>
                            <a:schemeClr val="tx1"/>
                          </a:solidFill>
                        </a:rPr>
                        <a:t> </a:t>
                      </a:r>
                      <a:r>
                        <a:rPr lang="es-ES" sz="1100" b="0" noProof="0" dirty="0" err="1" smtClean="0">
                          <a:solidFill>
                            <a:schemeClr val="tx1"/>
                          </a:solidFill>
                        </a:rPr>
                        <a:t>d’expressió</a:t>
                      </a:r>
                      <a:r>
                        <a:rPr lang="es-ES" sz="1100" b="0" noProof="0" dirty="0" smtClean="0">
                          <a:solidFill>
                            <a:schemeClr val="tx1"/>
                          </a:solidFill>
                        </a:rPr>
                        <a:t> i el </a:t>
                      </a:r>
                      <a:r>
                        <a:rPr lang="es-ES" sz="1100" b="0" noProof="0" dirty="0" err="1" smtClean="0">
                          <a:solidFill>
                            <a:schemeClr val="tx1"/>
                          </a:solidFill>
                        </a:rPr>
                        <a:t>pluralisme</a:t>
                      </a:r>
                      <a:r>
                        <a:rPr lang="es-ES" sz="1100" b="0" noProof="0" dirty="0" smtClean="0">
                          <a:solidFill>
                            <a:schemeClr val="tx1"/>
                          </a:solidFill>
                        </a:rPr>
                        <a:t>.</a:t>
                      </a:r>
                      <a:endParaRPr lang="es-ES" sz="11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1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13" name="Taula 12"/>
          <p:cNvGraphicFramePr>
            <a:graphicFrameLocks noGrp="1"/>
          </p:cNvGraphicFramePr>
          <p:nvPr/>
        </p:nvGraphicFramePr>
        <p:xfrm>
          <a:off x="0" y="1188208"/>
          <a:ext cx="10693400" cy="428880"/>
        </p:xfrm>
        <a:graphic>
          <a:graphicData uri="http://schemas.openxmlformats.org/drawingml/2006/table">
            <a:tbl>
              <a:tblPr/>
              <a:tblGrid>
                <a:gridCol w="258112"/>
                <a:gridCol w="6549108"/>
                <a:gridCol w="3886180"/>
              </a:tblGrid>
              <a:tr h="401643">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Mitjans de comunicació social</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0" i="0" u="none" strike="noStrike" cap="none" normalizeH="0" baseline="0" noProof="0" dirty="0" smtClean="0">
                          <a:ln>
                            <a:noFill/>
                          </a:ln>
                          <a:solidFill>
                            <a:schemeClr val="bg1"/>
                          </a:solidFill>
                          <a:effectLst/>
                          <a:latin typeface="Arial" charset="0"/>
                          <a:cs typeface="Arial" charset="0"/>
                        </a:rPr>
                        <a:t>   </a:t>
                      </a:r>
                      <a:r>
                        <a:rPr kumimoji="0" lang="ca-ES" sz="1200" b="1" i="0" u="none" strike="noStrike" cap="none" normalizeH="0" baseline="0" noProof="0" dirty="0" smtClean="0">
                          <a:ln>
                            <a:noFill/>
                          </a:ln>
                          <a:solidFill>
                            <a:schemeClr val="bg1"/>
                          </a:solidFill>
                          <a:effectLst/>
                          <a:latin typeface="Arial" charset="0"/>
                          <a:cs typeface="Arial" charset="0"/>
                        </a:rPr>
                        <a:t>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866097" y="2247085"/>
          <a:ext cx="2827303" cy="3386162"/>
        </p:xfrm>
        <a:graphic>
          <a:graphicData uri="http://schemas.openxmlformats.org/drawingml/2006/table">
            <a:tbl>
              <a:tblPr firstRow="1" bandRow="1">
                <a:tableStyleId>{5C22544A-7EE6-4342-B048-85BDC9FD1C3A}</a:tableStyleId>
              </a:tblPr>
              <a:tblGrid>
                <a:gridCol w="717704"/>
                <a:gridCol w="2109599"/>
              </a:tblGrid>
              <a:tr h="635829">
                <a:tc>
                  <a:txBody>
                    <a:bodyPr/>
                    <a:lstStyle/>
                    <a:p>
                      <a:pPr algn="r" fontAlgn="ctr"/>
                      <a:r>
                        <a:rPr lang="ca-ES" sz="1050" b="0" i="0" u="none" strike="noStrike" noProof="0" dirty="0" smtClean="0">
                          <a:solidFill>
                            <a:srgbClr val="000000"/>
                          </a:solidFill>
                          <a:latin typeface="+mn-lt"/>
                        </a:rPr>
                        <a:t>165</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kumimoji="0" lang="fr-FR" sz="1100" b="0" i="0" u="none" strike="noStrike" cap="none" normalizeH="0" baseline="0" noProof="0" dirty="0" smtClean="0">
                          <a:ln>
                            <a:noFill/>
                          </a:ln>
                          <a:solidFill>
                            <a:schemeClr val="tx1"/>
                          </a:solidFill>
                          <a:effectLst/>
                          <a:latin typeface="+mn-lt"/>
                          <a:cs typeface="Arial" charset="0"/>
                        </a:rPr>
                        <a:t>Nombre de </a:t>
                      </a:r>
                      <a:r>
                        <a:rPr kumimoji="0" lang="fr-FR" sz="1100" b="0" i="0" u="none" strike="noStrike" cap="none" normalizeH="0" baseline="0" noProof="0" dirty="0" err="1" smtClean="0">
                          <a:ln>
                            <a:noFill/>
                          </a:ln>
                          <a:solidFill>
                            <a:schemeClr val="tx1"/>
                          </a:solidFill>
                          <a:effectLst/>
                          <a:latin typeface="+mn-lt"/>
                          <a:cs typeface="Arial" charset="0"/>
                        </a:rPr>
                        <a:t>subvencions</a:t>
                      </a:r>
                      <a:r>
                        <a:rPr kumimoji="0" lang="fr-FR" sz="1100" b="0" i="0" u="none" strike="noStrike" cap="none" normalizeH="0" baseline="0" noProof="0" dirty="0" smtClean="0">
                          <a:ln>
                            <a:noFill/>
                          </a:ln>
                          <a:solidFill>
                            <a:schemeClr val="tx1"/>
                          </a:solidFill>
                          <a:effectLst/>
                          <a:latin typeface="+mn-lt"/>
                          <a:cs typeface="Arial" charset="0"/>
                        </a:rPr>
                        <a:t> </a:t>
                      </a:r>
                      <a:r>
                        <a:rPr kumimoji="0" lang="fr-FR" sz="1100" b="0" i="0" u="none" strike="noStrike" cap="none" normalizeH="0" baseline="0" noProof="0" dirty="0" err="1" smtClean="0">
                          <a:ln>
                            <a:noFill/>
                          </a:ln>
                          <a:solidFill>
                            <a:schemeClr val="tx1"/>
                          </a:solidFill>
                          <a:effectLst/>
                          <a:latin typeface="+mn-lt"/>
                          <a:cs typeface="Arial" charset="0"/>
                        </a:rPr>
                        <a:t>concedides</a:t>
                      </a:r>
                      <a:r>
                        <a:rPr kumimoji="0" lang="fr-FR" sz="1100" b="0" i="0" u="none" strike="noStrike" cap="none" normalizeH="0" baseline="0" noProof="0" dirty="0" smtClean="0">
                          <a:ln>
                            <a:noFill/>
                          </a:ln>
                          <a:solidFill>
                            <a:schemeClr val="tx1"/>
                          </a:solidFill>
                          <a:effectLst/>
                          <a:latin typeface="+mn-lt"/>
                          <a:cs typeface="Arial" charset="0"/>
                        </a:rPr>
                        <a:t> a </a:t>
                      </a:r>
                      <a:r>
                        <a:rPr kumimoji="0" lang="fr-FR" sz="1100" b="0" i="0" u="none" strike="noStrike" cap="none" normalizeH="0" baseline="0" noProof="0" dirty="0" err="1" smtClean="0">
                          <a:ln>
                            <a:noFill/>
                          </a:ln>
                          <a:solidFill>
                            <a:schemeClr val="tx1"/>
                          </a:solidFill>
                          <a:effectLst/>
                          <a:latin typeface="+mn-lt"/>
                          <a:cs typeface="Arial" charset="0"/>
                        </a:rPr>
                        <a:t>empreses</a:t>
                      </a:r>
                      <a:r>
                        <a:rPr kumimoji="0" lang="fr-FR" sz="1100" b="0" i="0" u="none" strike="noStrike" cap="none" normalizeH="0" baseline="0" noProof="0" dirty="0" smtClean="0">
                          <a:ln>
                            <a:noFill/>
                          </a:ln>
                          <a:solidFill>
                            <a:schemeClr val="tx1"/>
                          </a:solidFill>
                          <a:effectLst/>
                          <a:latin typeface="+mn-lt"/>
                          <a:cs typeface="Arial" charset="0"/>
                        </a:rPr>
                        <a:t> </a:t>
                      </a:r>
                      <a:r>
                        <a:rPr kumimoji="0" lang="fr-FR" sz="1100" b="0" i="0" u="none" strike="noStrike" cap="none" normalizeH="0" baseline="0" noProof="0" dirty="0" err="1" smtClean="0">
                          <a:ln>
                            <a:noFill/>
                          </a:ln>
                          <a:solidFill>
                            <a:schemeClr val="tx1"/>
                          </a:solidFill>
                          <a:effectLst/>
                          <a:latin typeface="+mn-lt"/>
                          <a:cs typeface="Arial" charset="0"/>
                        </a:rPr>
                        <a:t>privades</a:t>
                      </a:r>
                      <a:endParaRPr kumimoji="0" lang="fr-FR" sz="1100" b="0" i="0" u="none" strike="noStrike" cap="none" normalizeH="0" baseline="0" noProof="0" dirty="0" smtClean="0">
                        <a:ln>
                          <a:noFill/>
                        </a:ln>
                        <a:solidFill>
                          <a:schemeClr val="tx1"/>
                        </a:solidFill>
                        <a:effectLst/>
                        <a:latin typeface="+mn-lt"/>
                        <a:cs typeface="Arial"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692070">
                <a:tc>
                  <a:txBody>
                    <a:bodyPr/>
                    <a:lstStyle/>
                    <a:p>
                      <a:pPr algn="r" fontAlgn="ctr"/>
                      <a:r>
                        <a:rPr lang="ca-ES" sz="1050" b="0" i="0" u="none" strike="noStrike" noProof="0" dirty="0" smtClean="0">
                          <a:solidFill>
                            <a:srgbClr val="000000"/>
                          </a:solidFill>
                          <a:latin typeface="+mn-lt"/>
                        </a:rPr>
                        <a:t>121</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0" i="0" u="none" strike="noStrike" cap="none" normalizeH="0" baseline="0" noProof="0" dirty="0" smtClean="0">
                          <a:ln>
                            <a:noFill/>
                          </a:ln>
                          <a:solidFill>
                            <a:schemeClr val="tx1"/>
                          </a:solidFill>
                          <a:effectLst/>
                          <a:latin typeface="+mn-lt"/>
                          <a:cs typeface="Arial" charset="0"/>
                        </a:rPr>
                        <a:t>Nombre de </a:t>
                      </a:r>
                      <a:r>
                        <a:rPr kumimoji="0" lang="fr-FR" sz="1100" b="0" i="0" u="none" strike="noStrike" cap="none" normalizeH="0" baseline="0" noProof="0" dirty="0" err="1" smtClean="0">
                          <a:ln>
                            <a:noFill/>
                          </a:ln>
                          <a:solidFill>
                            <a:schemeClr val="tx1"/>
                          </a:solidFill>
                          <a:effectLst/>
                          <a:latin typeface="+mn-lt"/>
                          <a:cs typeface="Arial" charset="0"/>
                        </a:rPr>
                        <a:t>subvencions</a:t>
                      </a:r>
                      <a:r>
                        <a:rPr kumimoji="0" lang="fr-FR" sz="1100" b="0" i="0" u="none" strike="noStrike" cap="none" normalizeH="0" baseline="0" noProof="0" dirty="0" smtClean="0">
                          <a:ln>
                            <a:noFill/>
                          </a:ln>
                          <a:solidFill>
                            <a:schemeClr val="tx1"/>
                          </a:solidFill>
                          <a:effectLst/>
                          <a:latin typeface="+mn-lt"/>
                          <a:cs typeface="Arial" charset="0"/>
                        </a:rPr>
                        <a:t> </a:t>
                      </a:r>
                      <a:r>
                        <a:rPr kumimoji="0" lang="fr-FR" sz="1100" b="0" i="0" u="none" strike="noStrike" cap="none" normalizeH="0" baseline="0" noProof="0" dirty="0" err="1" smtClean="0">
                          <a:ln>
                            <a:noFill/>
                          </a:ln>
                          <a:solidFill>
                            <a:schemeClr val="tx1"/>
                          </a:solidFill>
                          <a:effectLst/>
                          <a:latin typeface="+mn-lt"/>
                          <a:cs typeface="Arial" charset="0"/>
                        </a:rPr>
                        <a:t>concedides</a:t>
                      </a:r>
                      <a:r>
                        <a:rPr kumimoji="0" lang="fr-FR" sz="1100" b="0" i="0" u="none" strike="noStrike" cap="none" normalizeH="0" baseline="0" noProof="0" dirty="0" smtClean="0">
                          <a:ln>
                            <a:noFill/>
                          </a:ln>
                          <a:solidFill>
                            <a:schemeClr val="tx1"/>
                          </a:solidFill>
                          <a:effectLst/>
                          <a:latin typeface="+mn-lt"/>
                          <a:cs typeface="Arial" charset="0"/>
                        </a:rPr>
                        <a:t> a </a:t>
                      </a:r>
                      <a:r>
                        <a:rPr kumimoji="0" lang="fr-FR" sz="1100" b="0" i="0" u="none" strike="noStrike" cap="none" normalizeH="0" baseline="0" noProof="0" dirty="0" err="1" smtClean="0">
                          <a:ln>
                            <a:noFill/>
                          </a:ln>
                          <a:solidFill>
                            <a:schemeClr val="tx1"/>
                          </a:solidFill>
                          <a:effectLst/>
                          <a:latin typeface="+mn-lt"/>
                          <a:cs typeface="Arial" charset="0"/>
                        </a:rPr>
                        <a:t>entitats</a:t>
                      </a:r>
                      <a:r>
                        <a:rPr kumimoji="0" lang="fr-FR" sz="1100" b="0" i="0" u="none" strike="noStrike" cap="none" normalizeH="0" baseline="0" noProof="0" dirty="0" smtClean="0">
                          <a:ln>
                            <a:noFill/>
                          </a:ln>
                          <a:solidFill>
                            <a:schemeClr val="tx1"/>
                          </a:solidFill>
                          <a:effectLst/>
                          <a:latin typeface="+mn-lt"/>
                          <a:cs typeface="Arial" charset="0"/>
                        </a:rPr>
                        <a:t> </a:t>
                      </a:r>
                      <a:r>
                        <a:rPr kumimoji="0" lang="fr-FR" sz="1100" b="0" i="0" u="none" strike="noStrike" cap="none" normalizeH="0" baseline="0" noProof="0" dirty="0" err="1" smtClean="0">
                          <a:ln>
                            <a:noFill/>
                          </a:ln>
                          <a:solidFill>
                            <a:schemeClr val="tx1"/>
                          </a:solidFill>
                          <a:effectLst/>
                          <a:latin typeface="+mn-lt"/>
                          <a:cs typeface="Arial" charset="0"/>
                        </a:rPr>
                        <a:t>sense</a:t>
                      </a:r>
                      <a:r>
                        <a:rPr kumimoji="0" lang="fr-FR" sz="1100" b="0" i="0" u="none" strike="noStrike" cap="none" normalizeH="0" baseline="0" noProof="0" dirty="0" smtClean="0">
                          <a:ln>
                            <a:noFill/>
                          </a:ln>
                          <a:solidFill>
                            <a:schemeClr val="tx1"/>
                          </a:solidFill>
                          <a:effectLst/>
                          <a:latin typeface="+mn-lt"/>
                          <a:cs typeface="Arial" charset="0"/>
                        </a:rPr>
                        <a:t> </a:t>
                      </a:r>
                      <a:r>
                        <a:rPr kumimoji="0" lang="fr-FR" sz="1100" b="0" i="0" u="none" strike="noStrike" cap="none" normalizeH="0" baseline="0" noProof="0" dirty="0" err="1" smtClean="0">
                          <a:ln>
                            <a:noFill/>
                          </a:ln>
                          <a:solidFill>
                            <a:schemeClr val="tx1"/>
                          </a:solidFill>
                          <a:effectLst/>
                          <a:latin typeface="+mn-lt"/>
                          <a:cs typeface="Arial" charset="0"/>
                        </a:rPr>
                        <a:t>afany</a:t>
                      </a:r>
                      <a:r>
                        <a:rPr kumimoji="0" lang="fr-FR" sz="1100" b="0" i="0" u="none" strike="noStrike" cap="none" normalizeH="0" baseline="0" noProof="0" dirty="0" smtClean="0">
                          <a:ln>
                            <a:noFill/>
                          </a:ln>
                          <a:solidFill>
                            <a:schemeClr val="tx1"/>
                          </a:solidFill>
                          <a:effectLst/>
                          <a:latin typeface="+mn-lt"/>
                          <a:cs typeface="Arial" charset="0"/>
                        </a:rPr>
                        <a:t> de lucre</a:t>
                      </a:r>
                      <a:endParaRPr kumimoji="0" lang="ca-ES" sz="1100" b="0" i="0" u="none" strike="noStrike" cap="none" normalizeH="0" baseline="0" noProof="0" dirty="0" smtClean="0">
                        <a:ln>
                          <a:noFill/>
                        </a:ln>
                        <a:solidFill>
                          <a:schemeClr val="tx1"/>
                        </a:solidFill>
                        <a:effectLst/>
                        <a:latin typeface="+mn-lt"/>
                        <a:cs typeface="Arial"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884312">
                <a:tc>
                  <a:txBody>
                    <a:bodyPr/>
                    <a:lstStyle/>
                    <a:p>
                      <a:pPr algn="r" fontAlgn="ctr"/>
                      <a:r>
                        <a:rPr lang="ca-ES" sz="1050" b="0" i="0" u="none" strike="noStrike" noProof="0" dirty="0" smtClean="0">
                          <a:solidFill>
                            <a:srgbClr val="000000"/>
                          </a:solidFill>
                          <a:latin typeface="+mn-lt"/>
                        </a:rPr>
                        <a:t>100%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100" b="0" noProof="0" dirty="0" err="1" smtClean="0">
                          <a:solidFill>
                            <a:schemeClr val="tx1"/>
                          </a:solidFill>
                          <a:latin typeface="+mn-lt"/>
                        </a:rPr>
                        <a:t>Manteniment</a:t>
                      </a:r>
                      <a:r>
                        <a:rPr lang="fr-FR" sz="1100" b="0" noProof="0" dirty="0" smtClean="0">
                          <a:solidFill>
                            <a:schemeClr val="tx1"/>
                          </a:solidFill>
                          <a:latin typeface="+mn-lt"/>
                        </a:rPr>
                        <a:t> de TV3 </a:t>
                      </a:r>
                      <a:r>
                        <a:rPr lang="fr-FR" sz="1100" b="0" noProof="0" dirty="0" err="1" smtClean="0">
                          <a:solidFill>
                            <a:schemeClr val="tx1"/>
                          </a:solidFill>
                          <a:latin typeface="+mn-lt"/>
                        </a:rPr>
                        <a:t>com</a:t>
                      </a:r>
                      <a:r>
                        <a:rPr lang="fr-FR" sz="1100" b="0" noProof="0" dirty="0" smtClean="0">
                          <a:solidFill>
                            <a:schemeClr val="tx1"/>
                          </a:solidFill>
                          <a:latin typeface="+mn-lt"/>
                        </a:rPr>
                        <a:t> la </a:t>
                      </a:r>
                      <a:r>
                        <a:rPr lang="fr-FR" sz="1100" b="0" noProof="0" dirty="0" err="1" smtClean="0">
                          <a:solidFill>
                            <a:schemeClr val="tx1"/>
                          </a:solidFill>
                          <a:latin typeface="+mn-lt"/>
                        </a:rPr>
                        <a:t>cadena</a:t>
                      </a:r>
                      <a:r>
                        <a:rPr lang="fr-FR" sz="1100" b="0" noProof="0" dirty="0" smtClean="0">
                          <a:solidFill>
                            <a:schemeClr val="tx1"/>
                          </a:solidFill>
                          <a:latin typeface="+mn-lt"/>
                        </a:rPr>
                        <a:t> de </a:t>
                      </a:r>
                      <a:r>
                        <a:rPr lang="fr-FR" sz="1100" b="0" noProof="0" dirty="0" err="1" smtClean="0">
                          <a:solidFill>
                            <a:schemeClr val="tx1"/>
                          </a:solidFill>
                          <a:latin typeface="+mn-lt"/>
                        </a:rPr>
                        <a:t>referència</a:t>
                      </a:r>
                      <a:r>
                        <a:rPr lang="fr-FR" sz="1100" b="0" noProof="0" dirty="0" smtClean="0">
                          <a:solidFill>
                            <a:schemeClr val="tx1"/>
                          </a:solidFill>
                          <a:latin typeface="+mn-lt"/>
                        </a:rPr>
                        <a:t> per </a:t>
                      </a:r>
                      <a:r>
                        <a:rPr lang="fr-FR" sz="1100" b="0" noProof="0" dirty="0" err="1" smtClean="0">
                          <a:solidFill>
                            <a:schemeClr val="tx1"/>
                          </a:solidFill>
                          <a:latin typeface="+mn-lt"/>
                        </a:rPr>
                        <a:t>als</a:t>
                      </a:r>
                      <a:r>
                        <a:rPr lang="fr-FR" sz="1100" b="0" noProof="0" dirty="0" smtClean="0">
                          <a:solidFill>
                            <a:schemeClr val="tx1"/>
                          </a:solidFill>
                          <a:latin typeface="+mn-lt"/>
                        </a:rPr>
                        <a:t> </a:t>
                      </a:r>
                      <a:r>
                        <a:rPr lang="fr-FR" sz="1100" b="0" noProof="0" dirty="0" err="1" smtClean="0">
                          <a:solidFill>
                            <a:schemeClr val="tx1"/>
                          </a:solidFill>
                          <a:latin typeface="+mn-lt"/>
                        </a:rPr>
                        <a:t>teleespectadors</a:t>
                      </a:r>
                      <a:r>
                        <a:rPr lang="fr-FR" sz="1100" b="0" noProof="0" dirty="0" smtClean="0">
                          <a:solidFill>
                            <a:schemeClr val="tx1"/>
                          </a:solidFill>
                          <a:latin typeface="+mn-lt"/>
                        </a:rPr>
                        <a:t> (</a:t>
                      </a:r>
                      <a:r>
                        <a:rPr lang="fr-FR" sz="1100" b="0" noProof="0" dirty="0" err="1" smtClean="0">
                          <a:solidFill>
                            <a:schemeClr val="tx1"/>
                          </a:solidFill>
                          <a:latin typeface="+mn-lt"/>
                        </a:rPr>
                        <a:t>Estudi</a:t>
                      </a:r>
                      <a:r>
                        <a:rPr lang="fr-FR" sz="1100" b="0" noProof="0" dirty="0" smtClean="0">
                          <a:solidFill>
                            <a:schemeClr val="tx1"/>
                          </a:solidFill>
                          <a:latin typeface="+mn-lt"/>
                        </a:rPr>
                        <a:t> d'</a:t>
                      </a:r>
                      <a:r>
                        <a:rPr lang="fr-FR" sz="1100" b="0" noProof="0" dirty="0" err="1" smtClean="0">
                          <a:solidFill>
                            <a:schemeClr val="tx1"/>
                          </a:solidFill>
                          <a:latin typeface="+mn-lt"/>
                        </a:rPr>
                        <a:t>Opinió</a:t>
                      </a:r>
                      <a:r>
                        <a:rPr lang="fr-FR" sz="1100" b="0" noProof="0" dirty="0" smtClean="0">
                          <a:solidFill>
                            <a:schemeClr val="tx1"/>
                          </a:solidFill>
                          <a:latin typeface="+mn-lt"/>
                        </a:rPr>
                        <a:t> </a:t>
                      </a:r>
                      <a:r>
                        <a:rPr lang="fr-FR" sz="1100" b="0" noProof="0" dirty="0" err="1" smtClean="0">
                          <a:solidFill>
                            <a:schemeClr val="tx1"/>
                          </a:solidFill>
                          <a:latin typeface="+mn-lt"/>
                        </a:rPr>
                        <a:t>Pública</a:t>
                      </a:r>
                      <a:r>
                        <a:rPr lang="fr-FR" sz="1100" b="0" noProof="0" dirty="0" smtClean="0">
                          <a:solidFill>
                            <a:schemeClr val="tx1"/>
                          </a:solidFill>
                          <a:latin typeface="+mn-lt"/>
                        </a:rPr>
                        <a:t> </a:t>
                      </a:r>
                      <a:r>
                        <a:rPr lang="fr-FR" sz="1100" b="0" noProof="0" dirty="0" err="1" smtClean="0">
                          <a:solidFill>
                            <a:schemeClr val="tx1"/>
                          </a:solidFill>
                          <a:latin typeface="+mn-lt"/>
                        </a:rPr>
                        <a:t>del</a:t>
                      </a:r>
                      <a:r>
                        <a:rPr lang="fr-FR" sz="1100" b="0" noProof="0" dirty="0" smtClean="0">
                          <a:solidFill>
                            <a:schemeClr val="tx1"/>
                          </a:solidFill>
                          <a:latin typeface="+mn-lt"/>
                        </a:rPr>
                        <a:t> CAC)</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544997">
                <a:tc>
                  <a:txBody>
                    <a:bodyPr/>
                    <a:lstStyle/>
                    <a:p>
                      <a:pPr algn="r" fontAlgn="ctr"/>
                      <a:r>
                        <a:rPr lang="ca-ES" sz="1050" b="0" i="0" u="none" strike="noStrike" noProof="0" dirty="0" smtClean="0">
                          <a:solidFill>
                            <a:srgbClr val="000000"/>
                          </a:solidFill>
                          <a:latin typeface="+mn-lt"/>
                        </a:rPr>
                        <a:t>1,3</a:t>
                      </a:r>
                    </a:p>
                    <a:p>
                      <a:pPr algn="r" fontAlgn="ctr"/>
                      <a:r>
                        <a:rPr lang="ca-ES" sz="1050" b="0" i="0" u="none" strike="noStrike" noProof="0" dirty="0" smtClean="0">
                          <a:solidFill>
                            <a:srgbClr val="000000"/>
                          </a:solidFill>
                          <a:latin typeface="+mn-lt"/>
                        </a:rPr>
                        <a:t>Milions</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dirty="0" smtClean="0">
                          <a:solidFill>
                            <a:schemeClr val="tx1"/>
                          </a:solidFill>
                          <a:latin typeface="+mn-lt"/>
                        </a:rPr>
                        <a:t>Audiència dels webs de la CCMA (mitjana d'usuaris únics/món)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79591">
                <a:tc>
                  <a:txBody>
                    <a:bodyPr/>
                    <a:lstStyle/>
                    <a:p>
                      <a:pPr algn="r" fontAlgn="ctr"/>
                      <a:r>
                        <a:rPr lang="ca-ES" sz="1050" b="0" i="0" u="none" strike="noStrike" noProof="0" dirty="0" smtClean="0">
                          <a:solidFill>
                            <a:srgbClr val="000000"/>
                          </a:solidFill>
                          <a:latin typeface="+mn-lt"/>
                        </a:rPr>
                        <a:t>215</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dirty="0" smtClean="0">
                          <a:solidFill>
                            <a:schemeClr val="tx1"/>
                          </a:solidFill>
                          <a:latin typeface="+mn-lt"/>
                        </a:rPr>
                        <a:t>Actuacions sancionadores, d'inspecció i control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83"/>
          <p:cNvSpPr txBox="1">
            <a:spLocks noChangeArrowheads="1"/>
          </p:cNvSpPr>
          <p:nvPr/>
        </p:nvSpPr>
        <p:spPr>
          <a:xfrm>
            <a:off x="161925" y="900113"/>
            <a:ext cx="10090150" cy="430212"/>
          </a:xfrm>
          <a:prstGeom prst="rect">
            <a:avLst/>
          </a:prstGeom>
          <a:noFill/>
          <a:ln/>
        </p:spPr>
        <p:txBody>
          <a:bodyPr lIns="87272" tIns="43637" rIns="87272" bIns="43637"/>
          <a:lstStyle/>
          <a:p>
            <a:pPr defTabSz="1042988">
              <a:defRPr/>
            </a:pPr>
            <a:r>
              <a:rPr lang="ca-ES" sz="2800" b="1" kern="0" dirty="0" smtClean="0">
                <a:solidFill>
                  <a:schemeClr val="tx2"/>
                </a:solidFill>
                <a:latin typeface="+mj-lt"/>
                <a:ea typeface="+mj-ea"/>
                <a:cs typeface="+mj-cs"/>
              </a:rPr>
              <a:t>Les grans xifres dels pressupostos (despeses)</a:t>
            </a:r>
          </a:p>
          <a:p>
            <a:pPr defTabSz="1042988">
              <a:defRPr/>
            </a:pPr>
            <a:endParaRPr lang="ca-ES" sz="2800" b="1" kern="0" dirty="0">
              <a:solidFill>
                <a:schemeClr val="tx2"/>
              </a:solidFill>
              <a:latin typeface="+mj-lt"/>
              <a:ea typeface="+mj-ea"/>
              <a:cs typeface="+mj-cs"/>
            </a:endParaRPr>
          </a:p>
        </p:txBody>
      </p:sp>
      <p:sp>
        <p:nvSpPr>
          <p:cNvPr id="61575" name="Rectangle 184"/>
          <p:cNvSpPr>
            <a:spLocks noChangeArrowheads="1"/>
          </p:cNvSpPr>
          <p:nvPr/>
        </p:nvSpPr>
        <p:spPr bwMode="auto">
          <a:xfrm>
            <a:off x="232224" y="1404367"/>
            <a:ext cx="985766" cy="272792"/>
          </a:xfrm>
          <a:prstGeom prst="rect">
            <a:avLst/>
          </a:prstGeom>
          <a:noFill/>
          <a:ln w="9525">
            <a:noFill/>
            <a:miter lim="800000"/>
            <a:headEnd/>
            <a:tailEnd/>
          </a:ln>
        </p:spPr>
        <p:txBody>
          <a:bodyPr wrap="none" lIns="87272" tIns="43637" rIns="87272" bIns="43637" anchor="ctr">
            <a:spAutoFit/>
          </a:bodyPr>
          <a:lstStyle/>
          <a:p>
            <a:pPr defTabSz="1042988"/>
            <a:r>
              <a:rPr lang="ca-ES" sz="1200" dirty="0" smtClean="0">
                <a:solidFill>
                  <a:schemeClr val="tx2"/>
                </a:solidFill>
                <a:latin typeface="Arial Narrow" pitchFamily="34" charset="0"/>
              </a:rPr>
              <a:t>Imports en M€</a:t>
            </a:r>
            <a:endParaRPr lang="ca-ES" sz="1200" dirty="0">
              <a:solidFill>
                <a:schemeClr val="tx2"/>
              </a:solidFill>
              <a:latin typeface="Arial Narrow" pitchFamily="34" charset="0"/>
            </a:endParaRPr>
          </a:p>
        </p:txBody>
      </p:sp>
      <p:sp>
        <p:nvSpPr>
          <p:cNvPr id="9"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graphicFrame>
        <p:nvGraphicFramePr>
          <p:cNvPr id="8" name="7 Tabla"/>
          <p:cNvGraphicFramePr>
            <a:graphicFrameLocks noGrp="1"/>
          </p:cNvGraphicFramePr>
          <p:nvPr/>
        </p:nvGraphicFramePr>
        <p:xfrm>
          <a:off x="0" y="1764409"/>
          <a:ext cx="10693399" cy="3964518"/>
        </p:xfrm>
        <a:graphic>
          <a:graphicData uri="http://schemas.openxmlformats.org/drawingml/2006/table">
            <a:tbl>
              <a:tblPr/>
              <a:tblGrid>
                <a:gridCol w="239209"/>
                <a:gridCol w="6653006"/>
                <a:gridCol w="1495057"/>
                <a:gridCol w="2007116"/>
                <a:gridCol w="299011"/>
              </a:tblGrid>
              <a:tr h="874788">
                <a:tc>
                  <a:txBody>
                    <a:bodyPr/>
                    <a:lstStyle/>
                    <a:p>
                      <a:pPr algn="l" fontAlgn="ctr"/>
                      <a:r>
                        <a:rPr lang="ca-ES" sz="1400" b="0" i="0" u="none" strike="noStrike" dirty="0">
                          <a:solidFill>
                            <a:srgbClr val="000000"/>
                          </a:solidFill>
                          <a:latin typeface="Arial"/>
                        </a:rPr>
                        <a:t> </a:t>
                      </a:r>
                    </a:p>
                  </a:txBody>
                  <a:tcPr marL="0" marR="0" marT="0" marB="0" anchor="ctr">
                    <a:lnL>
                      <a:noFill/>
                    </a:lnL>
                    <a:lnR>
                      <a:noFill/>
                    </a:lnR>
                    <a:lnT>
                      <a:noFill/>
                    </a:lnT>
                    <a:lnB>
                      <a:noFill/>
                    </a:lnB>
                    <a:solidFill>
                      <a:srgbClr val="FA6E00"/>
                    </a:solidFill>
                  </a:tcPr>
                </a:tc>
                <a:tc>
                  <a:txBody>
                    <a:bodyPr/>
                    <a:lstStyle/>
                    <a:p>
                      <a:pPr algn="l" fontAlgn="ctr"/>
                      <a:r>
                        <a:rPr lang="ca-ES" sz="1400" b="0" i="0" u="none" strike="noStrike">
                          <a:solidFill>
                            <a:srgbClr val="000000"/>
                          </a:solidFill>
                          <a:latin typeface="Arial"/>
                        </a:rPr>
                        <a:t> </a:t>
                      </a:r>
                    </a:p>
                  </a:txBody>
                  <a:tcPr marL="0" marR="0" marT="0" marB="0" anchor="ctr">
                    <a:lnL>
                      <a:noFill/>
                    </a:lnL>
                    <a:lnR>
                      <a:noFill/>
                    </a:lnR>
                    <a:lnT>
                      <a:noFill/>
                    </a:lnT>
                    <a:lnB>
                      <a:noFill/>
                    </a:lnB>
                    <a:solidFill>
                      <a:srgbClr val="FA6E00"/>
                    </a:solidFill>
                  </a:tcPr>
                </a:tc>
                <a:tc>
                  <a:txBody>
                    <a:bodyPr/>
                    <a:lstStyle/>
                    <a:p>
                      <a:pPr algn="ctr" fontAlgn="ctr"/>
                      <a:r>
                        <a:rPr lang="ca-ES" sz="1400" b="1" i="0" u="none" strike="noStrike" dirty="0">
                          <a:solidFill>
                            <a:srgbClr val="FFFFFF"/>
                          </a:solidFill>
                          <a:latin typeface="Arial"/>
                        </a:rPr>
                        <a:t>Pressupost Generalitat</a:t>
                      </a:r>
                    </a:p>
                  </a:txBody>
                  <a:tcPr marL="0" marR="0" marT="0" marB="0" anchor="ctr">
                    <a:lnL>
                      <a:noFill/>
                    </a:lnL>
                    <a:lnR>
                      <a:noFill/>
                    </a:lnR>
                    <a:lnT>
                      <a:noFill/>
                    </a:lnT>
                    <a:lnB>
                      <a:noFill/>
                    </a:lnB>
                    <a:solidFill>
                      <a:srgbClr val="FA6E00"/>
                    </a:solidFill>
                  </a:tcPr>
                </a:tc>
                <a:tc>
                  <a:txBody>
                    <a:bodyPr/>
                    <a:lstStyle/>
                    <a:p>
                      <a:pPr algn="ctr" fontAlgn="ctr"/>
                      <a:r>
                        <a:rPr lang="ca-ES" sz="1400" b="1" i="0" u="none" strike="noStrike" dirty="0">
                          <a:solidFill>
                            <a:srgbClr val="FFFFFF"/>
                          </a:solidFill>
                          <a:latin typeface="Arial"/>
                        </a:rPr>
                        <a:t>Despesa no financera  a càrrec de recursos  generals (termes SEC)</a:t>
                      </a:r>
                      <a:r>
                        <a:rPr lang="ca-ES" sz="1400" b="1" i="0" u="none" strike="noStrike" baseline="30000" dirty="0">
                          <a:solidFill>
                            <a:srgbClr val="FFFFFF"/>
                          </a:solidFill>
                          <a:latin typeface="Arial"/>
                        </a:rPr>
                        <a:t>(1)</a:t>
                      </a:r>
                      <a:endParaRPr lang="ca-ES" sz="1400" b="1" i="0" u="none" strike="noStrike" dirty="0">
                        <a:solidFill>
                          <a:srgbClr val="FFFFFF"/>
                        </a:solidFill>
                        <a:latin typeface="Arial"/>
                      </a:endParaRPr>
                    </a:p>
                  </a:txBody>
                  <a:tcPr marL="0" marR="0" marT="0" marB="0" anchor="ctr">
                    <a:lnL>
                      <a:noFill/>
                    </a:lnL>
                    <a:lnR>
                      <a:noFill/>
                    </a:lnR>
                    <a:lnT>
                      <a:noFill/>
                    </a:lnT>
                    <a:lnB>
                      <a:noFill/>
                    </a:lnB>
                    <a:solidFill>
                      <a:srgbClr val="FA6E00"/>
                    </a:solidFill>
                  </a:tcPr>
                </a:tc>
                <a:tc>
                  <a:txBody>
                    <a:bodyPr/>
                    <a:lstStyle/>
                    <a:p>
                      <a:pPr algn="l" fontAlgn="ctr"/>
                      <a:r>
                        <a:rPr lang="ca-ES" sz="1400" b="0" i="0" u="none" strike="noStrike">
                          <a:solidFill>
                            <a:srgbClr val="000000"/>
                          </a:solidFill>
                          <a:latin typeface="Arial"/>
                        </a:rPr>
                        <a:t> </a:t>
                      </a:r>
                    </a:p>
                  </a:txBody>
                  <a:tcPr marL="0" marR="0" marT="0" marB="0" anchor="ctr">
                    <a:lnL>
                      <a:noFill/>
                    </a:lnL>
                    <a:lnR>
                      <a:noFill/>
                    </a:lnR>
                    <a:lnT>
                      <a:noFill/>
                    </a:lnT>
                    <a:lnB>
                      <a:noFill/>
                    </a:lnB>
                    <a:solidFill>
                      <a:srgbClr val="FA6E00"/>
                    </a:solidFill>
                  </a:tcPr>
                </a:tc>
              </a:tr>
              <a:tr h="266301">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400" b="0" i="0" u="none" strike="noStrike">
                          <a:solidFill>
                            <a:srgbClr val="000000"/>
                          </a:solidFill>
                          <a:latin typeface="Arial"/>
                        </a:rPr>
                        <a:t>Despesa no financera amb recursos generals</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21.989</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21.989</a:t>
                      </a:r>
                    </a:p>
                  </a:txBody>
                  <a:tcPr marL="0" marR="0" marT="0" marB="0" anchor="ctr">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66301">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pt-BR" sz="1400" b="0" i="0" u="none" strike="noStrike">
                          <a:solidFill>
                            <a:srgbClr val="000000"/>
                          </a:solidFill>
                          <a:latin typeface="Arial"/>
                        </a:rPr>
                        <a:t>Despesa amb recursos finalistes procedents d'altres administracions públiques</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3.566</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a:t>
                      </a:r>
                    </a:p>
                  </a:txBody>
                  <a:tcPr marL="0" marR="0" marT="0" marB="0" anchor="ctr">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66301">
                <a:tc>
                  <a:txBody>
                    <a:bodyPr/>
                    <a:lstStyle/>
                    <a:p>
                      <a:pPr algn="l" fontAlgn="ctr"/>
                      <a:r>
                        <a:rPr lang="ca-ES" sz="1400" b="0" i="0" u="none" strike="noStrike">
                          <a:solidFill>
                            <a:srgbClr val="000000"/>
                          </a:solidFill>
                          <a:latin typeface="Arial"/>
                        </a:rPr>
                        <a:t> </a:t>
                      </a:r>
                    </a:p>
                  </a:txBody>
                  <a:tcPr marL="0" marR="0" marT="0" marB="0" anchor="ctr">
                    <a:lnL>
                      <a:noFill/>
                    </a:lnL>
                    <a:lnR>
                      <a:noFill/>
                    </a:lnR>
                    <a:lnT>
                      <a:noFill/>
                    </a:lnT>
                    <a:lnB>
                      <a:noFill/>
                    </a:lnB>
                    <a:solidFill>
                      <a:srgbClr val="D8D8D8"/>
                    </a:solidFill>
                  </a:tcPr>
                </a:tc>
                <a:tc>
                  <a:txBody>
                    <a:bodyPr/>
                    <a:lstStyle/>
                    <a:p>
                      <a:pPr algn="l" fontAlgn="ctr"/>
                      <a:r>
                        <a:rPr lang="pt-BR" sz="1400" b="1" i="0" u="none" strike="noStrike">
                          <a:solidFill>
                            <a:srgbClr val="000000"/>
                          </a:solidFill>
                          <a:latin typeface="Arial"/>
                        </a:rPr>
                        <a:t>Subtotal despesa no financera (cap. 1 a 7)</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25.555</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21.989</a:t>
                      </a:r>
                    </a:p>
                  </a:txBody>
                  <a:tcPr marL="0" marR="0" marT="0" marB="0" anchor="ctr">
                    <a:lnL>
                      <a:noFill/>
                    </a:lnL>
                    <a:lnR>
                      <a:noFill/>
                    </a:lnR>
                    <a:lnT>
                      <a:noFill/>
                    </a:lnT>
                    <a:lnB>
                      <a:noFill/>
                    </a:lnB>
                    <a:solidFill>
                      <a:srgbClr val="D8D8D8"/>
                    </a:solidFill>
                  </a:tcPr>
                </a:tc>
                <a:tc>
                  <a:txBody>
                    <a:bodyPr/>
                    <a:lstStyle/>
                    <a:p>
                      <a:pPr algn="l" fontAlgn="ctr"/>
                      <a:r>
                        <a:rPr lang="ca-ES" sz="1400" b="0" i="0" u="none" strike="noStrike">
                          <a:solidFill>
                            <a:srgbClr val="000000"/>
                          </a:solidFill>
                          <a:latin typeface="Arial"/>
                        </a:rPr>
                        <a:t> </a:t>
                      </a:r>
                    </a:p>
                  </a:txBody>
                  <a:tcPr marL="0" marR="0" marT="0" marB="0" anchor="ctr">
                    <a:lnL>
                      <a:noFill/>
                    </a:lnL>
                    <a:lnR>
                      <a:noFill/>
                    </a:lnR>
                    <a:lnT>
                      <a:noFill/>
                    </a:lnT>
                    <a:lnB>
                      <a:noFill/>
                    </a:lnB>
                    <a:solidFill>
                      <a:srgbClr val="D8D8D8"/>
                    </a:solidFill>
                  </a:tcPr>
                </a:tc>
              </a:tr>
              <a:tr h="386635">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400" b="0" i="0" u="none" strike="noStrike">
                          <a:solidFill>
                            <a:srgbClr val="000000"/>
                          </a:solidFill>
                          <a:latin typeface="Arial"/>
                        </a:rPr>
                        <a:t>Aportacions de capital a entitats no AP-SEC GC assimilables a transf. de capital (cap.8)</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87</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87</a:t>
                      </a:r>
                    </a:p>
                  </a:txBody>
                  <a:tcPr marL="0" marR="0" marT="0" marB="0" anchor="ctr">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66301">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fr-FR" sz="1400" b="0" i="0" u="none" strike="noStrike">
                          <a:solidFill>
                            <a:srgbClr val="000000"/>
                          </a:solidFill>
                          <a:latin typeface="Arial"/>
                        </a:rPr>
                        <a:t>Aportacions de capital a entitats AP-SEC (cap.8)</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374</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374</a:t>
                      </a:r>
                    </a:p>
                  </a:txBody>
                  <a:tcPr marL="0" marR="0" marT="0" marB="0" anchor="ctr">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66301">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400" b="0" i="0" u="none" strike="noStrike">
                          <a:solidFill>
                            <a:srgbClr val="000000"/>
                          </a:solidFill>
                          <a:latin typeface="Arial"/>
                        </a:rPr>
                        <a:t>Resta de variació d'actius financers (cap. 8)</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49</a:t>
                      </a: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a:t>
                      </a:r>
                    </a:p>
                  </a:txBody>
                  <a:tcPr marL="0" marR="0" marT="0" marB="0" anchor="ctr">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66301">
                <a:tc>
                  <a:txBody>
                    <a:bodyPr/>
                    <a:lstStyle/>
                    <a:p>
                      <a:pPr algn="l" fontAlgn="ctr"/>
                      <a:r>
                        <a:rPr lang="ca-ES" sz="1400" b="0" i="0" u="none" strike="noStrike">
                          <a:solidFill>
                            <a:srgbClr val="000000"/>
                          </a:solidFill>
                          <a:latin typeface="Arial"/>
                        </a:rPr>
                        <a:t> </a:t>
                      </a:r>
                    </a:p>
                  </a:txBody>
                  <a:tcPr marL="0" marR="0" marT="0" marB="0" anchor="ctr">
                    <a:lnL>
                      <a:noFill/>
                    </a:lnL>
                    <a:lnR>
                      <a:noFill/>
                    </a:lnR>
                    <a:lnT>
                      <a:noFill/>
                    </a:lnT>
                    <a:lnB>
                      <a:noFill/>
                    </a:lnB>
                    <a:solidFill>
                      <a:srgbClr val="D8D8D8"/>
                    </a:solidFill>
                  </a:tcPr>
                </a:tc>
                <a:tc>
                  <a:txBody>
                    <a:bodyPr/>
                    <a:lstStyle/>
                    <a:p>
                      <a:pPr algn="l" fontAlgn="ctr"/>
                      <a:r>
                        <a:rPr lang="ca-ES" sz="1400" b="1" i="0" u="none" strike="noStrike">
                          <a:solidFill>
                            <a:srgbClr val="000000"/>
                          </a:solidFill>
                          <a:latin typeface="Arial"/>
                        </a:rPr>
                        <a:t>Subtotal despesa no financera i variació d'actius financers (cap. 1 a 8)</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26.065</a:t>
                      </a:r>
                    </a:p>
                  </a:txBody>
                  <a:tcPr marL="0" marR="0" marT="0" marB="0" anchor="ctr">
                    <a:lnL>
                      <a:noFill/>
                    </a:lnL>
                    <a:lnR>
                      <a:noFill/>
                    </a:lnR>
                    <a:lnT>
                      <a:noFill/>
                    </a:lnT>
                    <a:lnB>
                      <a:noFill/>
                    </a:lnB>
                    <a:solidFill>
                      <a:srgbClr val="D8D8D8"/>
                    </a:solidFill>
                  </a:tcPr>
                </a:tc>
                <a:tc>
                  <a:txBody>
                    <a:bodyPr/>
                    <a:lstStyle/>
                    <a:p>
                      <a:pPr algn="r" fontAlgn="ctr"/>
                      <a:r>
                        <a:rPr lang="ca-ES" sz="1400" b="1" i="0" u="none" strike="noStrike">
                          <a:solidFill>
                            <a:srgbClr val="000000"/>
                          </a:solidFill>
                          <a:latin typeface="Arial"/>
                        </a:rPr>
                        <a:t>22.450</a:t>
                      </a:r>
                    </a:p>
                  </a:txBody>
                  <a:tcPr marL="0" marR="0" marT="0" marB="0" anchor="ctr">
                    <a:lnL>
                      <a:noFill/>
                    </a:lnL>
                    <a:lnR>
                      <a:noFill/>
                    </a:lnR>
                    <a:lnT>
                      <a:noFill/>
                    </a:lnT>
                    <a:lnB>
                      <a:noFill/>
                    </a:lnB>
                    <a:solidFill>
                      <a:srgbClr val="D8D8D8"/>
                    </a:solidFill>
                  </a:tcPr>
                </a:tc>
                <a:tc>
                  <a:txBody>
                    <a:bodyPr/>
                    <a:lstStyle/>
                    <a:p>
                      <a:pPr algn="l" fontAlgn="ctr"/>
                      <a:r>
                        <a:rPr lang="ca-ES" sz="1400" b="0" i="0" u="none" strike="noStrike">
                          <a:solidFill>
                            <a:srgbClr val="000000"/>
                          </a:solidFill>
                          <a:latin typeface="Arial"/>
                        </a:rPr>
                        <a:t> </a:t>
                      </a:r>
                    </a:p>
                  </a:txBody>
                  <a:tcPr marL="0" marR="0" marT="0" marB="0" anchor="ctr">
                    <a:lnL>
                      <a:noFill/>
                    </a:lnL>
                    <a:lnR>
                      <a:noFill/>
                    </a:lnR>
                    <a:lnT>
                      <a:noFill/>
                    </a:lnT>
                    <a:lnB>
                      <a:noFill/>
                    </a:lnB>
                    <a:solidFill>
                      <a:srgbClr val="D8D8D8"/>
                    </a:solidFill>
                  </a:tcPr>
                </a:tc>
              </a:tr>
              <a:tr h="266301">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400" b="0" i="0" u="none" strike="noStrike">
                          <a:solidFill>
                            <a:srgbClr val="000000"/>
                          </a:solidFill>
                          <a:latin typeface="Arial"/>
                        </a:rPr>
                        <a:t>Contribució de les entitats AP-SEC de la Generalitat al resultat </a:t>
                      </a:r>
                      <a:r>
                        <a:rPr lang="ca-ES" sz="1400" b="0" i="0" u="none" strike="noStrike" baseline="30000">
                          <a:solidFill>
                            <a:srgbClr val="000000"/>
                          </a:solidFill>
                          <a:latin typeface="Arial"/>
                        </a:rPr>
                        <a:t>(2)</a:t>
                      </a: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-398</a:t>
                      </a:r>
                    </a:p>
                  </a:txBody>
                  <a:tcPr marL="0" marR="0" marT="0" marB="0" anchor="ctr">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66301">
                <a:tc>
                  <a:txBody>
                    <a:bodyPr/>
                    <a:lstStyle/>
                    <a:p>
                      <a:pPr algn="l" fontAlgn="ctr"/>
                      <a:r>
                        <a:rPr lang="ca-ES" sz="1400" b="0" i="0" u="none" strike="noStrike">
                          <a:solidFill>
                            <a:srgbClr val="FFFFFF"/>
                          </a:solidFill>
                          <a:latin typeface="Arial"/>
                        </a:rPr>
                        <a:t> </a:t>
                      </a:r>
                    </a:p>
                  </a:txBody>
                  <a:tcPr marL="0" marR="0" marT="0" marB="0" anchor="ctr">
                    <a:lnL>
                      <a:noFill/>
                    </a:lnL>
                    <a:lnR>
                      <a:noFill/>
                    </a:lnR>
                    <a:lnT>
                      <a:noFill/>
                    </a:lnT>
                    <a:lnB>
                      <a:noFill/>
                    </a:lnB>
                    <a:solidFill>
                      <a:srgbClr val="7F7F7F"/>
                    </a:solidFill>
                  </a:tcPr>
                </a:tc>
                <a:tc>
                  <a:txBody>
                    <a:bodyPr/>
                    <a:lstStyle/>
                    <a:p>
                      <a:pPr algn="l" fontAlgn="ctr"/>
                      <a:r>
                        <a:rPr lang="pt-BR" sz="1400" b="1" i="0" u="none" strike="noStrike">
                          <a:solidFill>
                            <a:srgbClr val="FFFFFF"/>
                          </a:solidFill>
                          <a:latin typeface="Arial"/>
                        </a:rPr>
                        <a:t>Despesa no financera a càrrec de recursos generals (abans resta ajustos SEC)</a:t>
                      </a:r>
                    </a:p>
                  </a:txBody>
                  <a:tcPr marL="0" marR="0" marT="0" marB="0" anchor="ctr">
                    <a:lnL>
                      <a:noFill/>
                    </a:lnL>
                    <a:lnR>
                      <a:noFill/>
                    </a:lnR>
                    <a:lnT>
                      <a:noFill/>
                    </a:lnT>
                    <a:lnB>
                      <a:noFill/>
                    </a:lnB>
                    <a:solidFill>
                      <a:srgbClr val="7F7F7F"/>
                    </a:solidFill>
                  </a:tcPr>
                </a:tc>
                <a:tc>
                  <a:txBody>
                    <a:bodyPr/>
                    <a:lstStyle/>
                    <a:p>
                      <a:pPr algn="r" fontAlgn="ctr"/>
                      <a:r>
                        <a:rPr lang="ca-ES" sz="1400" b="1" i="0" u="none" strike="noStrike">
                          <a:solidFill>
                            <a:srgbClr val="FFFFFF"/>
                          </a:solidFill>
                          <a:latin typeface="Arial"/>
                        </a:rPr>
                        <a:t> </a:t>
                      </a:r>
                    </a:p>
                  </a:txBody>
                  <a:tcPr marL="0" marR="0" marT="0" marB="0" anchor="ctr">
                    <a:lnL>
                      <a:noFill/>
                    </a:lnL>
                    <a:lnR>
                      <a:noFill/>
                    </a:lnR>
                    <a:lnT>
                      <a:noFill/>
                    </a:lnT>
                    <a:lnB>
                      <a:noFill/>
                    </a:lnB>
                    <a:solidFill>
                      <a:srgbClr val="7F7F7F"/>
                    </a:solidFill>
                  </a:tcPr>
                </a:tc>
                <a:tc>
                  <a:txBody>
                    <a:bodyPr/>
                    <a:lstStyle/>
                    <a:p>
                      <a:pPr algn="r" fontAlgn="ctr"/>
                      <a:r>
                        <a:rPr lang="ca-ES" sz="1400" b="1" i="0" u="none" strike="noStrike">
                          <a:solidFill>
                            <a:srgbClr val="FFFFFF"/>
                          </a:solidFill>
                          <a:latin typeface="Arial"/>
                        </a:rPr>
                        <a:t>22.051</a:t>
                      </a:r>
                    </a:p>
                  </a:txBody>
                  <a:tcPr marL="0" marR="0" marT="0" marB="0" anchor="ctr">
                    <a:lnL>
                      <a:noFill/>
                    </a:lnL>
                    <a:lnR>
                      <a:noFill/>
                    </a:lnR>
                    <a:lnT>
                      <a:noFill/>
                    </a:lnT>
                    <a:lnB>
                      <a:noFill/>
                    </a:lnB>
                    <a:solidFill>
                      <a:srgbClr val="7F7F7F"/>
                    </a:solidFill>
                  </a:tcPr>
                </a:tc>
                <a:tc>
                  <a:txBody>
                    <a:bodyPr/>
                    <a:lstStyle/>
                    <a:p>
                      <a:pPr algn="l" fontAlgn="ctr"/>
                      <a:r>
                        <a:rPr lang="ca-ES" sz="1400" b="0" i="0" u="none" strike="noStrike">
                          <a:solidFill>
                            <a:srgbClr val="FFFFFF"/>
                          </a:solidFill>
                          <a:latin typeface="Arial"/>
                        </a:rPr>
                        <a:t> </a:t>
                      </a:r>
                    </a:p>
                  </a:txBody>
                  <a:tcPr marL="0" marR="0" marT="0" marB="0" anchor="ctr">
                    <a:lnL>
                      <a:noFill/>
                    </a:lnL>
                    <a:lnR>
                      <a:noFill/>
                    </a:lnR>
                    <a:lnT>
                      <a:noFill/>
                    </a:lnT>
                    <a:lnB>
                      <a:noFill/>
                    </a:lnB>
                    <a:solidFill>
                      <a:srgbClr val="7F7F7F"/>
                    </a:solidFill>
                  </a:tcPr>
                </a:tc>
              </a:tr>
              <a:tr h="266301">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400" b="0" i="0" u="none" strike="noStrike" dirty="0">
                          <a:solidFill>
                            <a:srgbClr val="000000"/>
                          </a:solidFill>
                          <a:latin typeface="Arial"/>
                        </a:rPr>
                        <a:t>Ajustos SEC no vinculats a </a:t>
                      </a:r>
                      <a:r>
                        <a:rPr lang="ca-ES" sz="1400" b="0" i="0" u="none" strike="noStrike" dirty="0" smtClean="0">
                          <a:solidFill>
                            <a:srgbClr val="000000"/>
                          </a:solidFill>
                          <a:latin typeface="Arial"/>
                        </a:rPr>
                        <a:t>empreses </a:t>
                      </a:r>
                      <a:r>
                        <a:rPr lang="ca-ES" sz="1400" b="0" i="0" u="none" strike="noStrike" baseline="30000" dirty="0" smtClean="0">
                          <a:solidFill>
                            <a:srgbClr val="000000"/>
                          </a:solidFill>
                          <a:latin typeface="Arial"/>
                        </a:rPr>
                        <a:t>(3)</a:t>
                      </a:r>
                      <a:endParaRPr lang="ca-ES" sz="1400" b="0" i="0" u="none" strike="noStrike" baseline="30000" dirty="0">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4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400" b="0" i="0" u="none" strike="noStrike">
                          <a:solidFill>
                            <a:srgbClr val="000000"/>
                          </a:solidFill>
                          <a:latin typeface="Arial"/>
                        </a:rPr>
                        <a:t>272</a:t>
                      </a:r>
                    </a:p>
                  </a:txBody>
                  <a:tcPr marL="0" marR="0" marT="0" marB="0" anchor="ctr">
                    <a:lnL>
                      <a:noFill/>
                    </a:lnL>
                    <a:lnR>
                      <a:noFill/>
                    </a:lnR>
                    <a:lnT>
                      <a:noFill/>
                    </a:lnT>
                    <a:lnB>
                      <a:noFill/>
                    </a:lnB>
                  </a:tcPr>
                </a:tc>
                <a:tc>
                  <a:txBody>
                    <a:bodyPr/>
                    <a:lstStyle/>
                    <a:p>
                      <a:pPr algn="l" fontAlgn="ctr"/>
                      <a:endParaRPr lang="ca-ES" sz="1400" b="0" i="0" u="none" strike="noStrike">
                        <a:solidFill>
                          <a:srgbClr val="000000"/>
                        </a:solidFill>
                        <a:latin typeface="Arial"/>
                      </a:endParaRPr>
                    </a:p>
                  </a:txBody>
                  <a:tcPr marL="0" marR="0" marT="0" marB="0" anchor="ctr">
                    <a:lnL>
                      <a:noFill/>
                    </a:lnL>
                    <a:lnR>
                      <a:noFill/>
                    </a:lnR>
                    <a:lnT>
                      <a:noFill/>
                    </a:lnT>
                    <a:lnB>
                      <a:noFill/>
                    </a:lnB>
                  </a:tcPr>
                </a:tc>
              </a:tr>
              <a:tr h="266301">
                <a:tc>
                  <a:txBody>
                    <a:bodyPr/>
                    <a:lstStyle/>
                    <a:p>
                      <a:pPr algn="l" fontAlgn="ctr"/>
                      <a:r>
                        <a:rPr lang="ca-ES" sz="1400" b="0" i="0" u="none" strike="noStrike">
                          <a:solidFill>
                            <a:srgbClr val="FFFFFF"/>
                          </a:solidFill>
                          <a:latin typeface="Arial"/>
                        </a:rPr>
                        <a:t> </a:t>
                      </a:r>
                    </a:p>
                  </a:txBody>
                  <a:tcPr marL="0" marR="0" marT="0" marB="0" anchor="ctr">
                    <a:lnL>
                      <a:noFill/>
                    </a:lnL>
                    <a:lnR>
                      <a:noFill/>
                    </a:lnR>
                    <a:lnT>
                      <a:noFill/>
                    </a:lnT>
                    <a:lnB>
                      <a:noFill/>
                    </a:lnB>
                    <a:solidFill>
                      <a:srgbClr val="7F7F7F"/>
                    </a:solidFill>
                  </a:tcPr>
                </a:tc>
                <a:tc>
                  <a:txBody>
                    <a:bodyPr/>
                    <a:lstStyle/>
                    <a:p>
                      <a:pPr algn="l" fontAlgn="ctr"/>
                      <a:r>
                        <a:rPr lang="ca-ES" sz="1400" b="1" i="0" u="none" strike="noStrike" dirty="0">
                          <a:solidFill>
                            <a:srgbClr val="FFFFFF"/>
                          </a:solidFill>
                          <a:latin typeface="Arial"/>
                        </a:rPr>
                        <a:t>Despesa no financera a càrrec de recursos generals (en termes SEC)</a:t>
                      </a:r>
                    </a:p>
                  </a:txBody>
                  <a:tcPr marL="0" marR="0" marT="0" marB="0" anchor="ctr">
                    <a:lnL>
                      <a:noFill/>
                    </a:lnL>
                    <a:lnR>
                      <a:noFill/>
                    </a:lnR>
                    <a:lnT>
                      <a:noFill/>
                    </a:lnT>
                    <a:lnB>
                      <a:noFill/>
                    </a:lnB>
                    <a:solidFill>
                      <a:srgbClr val="7F7F7F"/>
                    </a:solidFill>
                  </a:tcPr>
                </a:tc>
                <a:tc>
                  <a:txBody>
                    <a:bodyPr/>
                    <a:lstStyle/>
                    <a:p>
                      <a:pPr algn="r" fontAlgn="ctr"/>
                      <a:r>
                        <a:rPr lang="ca-ES" sz="1400" b="1" i="0" u="none" strike="noStrike">
                          <a:solidFill>
                            <a:srgbClr val="FFFFFF"/>
                          </a:solidFill>
                          <a:latin typeface="Arial"/>
                        </a:rPr>
                        <a:t> </a:t>
                      </a:r>
                    </a:p>
                  </a:txBody>
                  <a:tcPr marL="0" marR="0" marT="0" marB="0" anchor="ctr">
                    <a:lnL>
                      <a:noFill/>
                    </a:lnL>
                    <a:lnR>
                      <a:noFill/>
                    </a:lnR>
                    <a:lnT>
                      <a:noFill/>
                    </a:lnT>
                    <a:lnB>
                      <a:noFill/>
                    </a:lnB>
                    <a:solidFill>
                      <a:srgbClr val="7F7F7F"/>
                    </a:solidFill>
                  </a:tcPr>
                </a:tc>
                <a:tc>
                  <a:txBody>
                    <a:bodyPr/>
                    <a:lstStyle/>
                    <a:p>
                      <a:pPr algn="r" fontAlgn="ctr"/>
                      <a:r>
                        <a:rPr lang="ca-ES" sz="1400" b="1" i="0" u="none" strike="noStrike">
                          <a:solidFill>
                            <a:srgbClr val="FFFFFF"/>
                          </a:solidFill>
                          <a:latin typeface="Arial"/>
                        </a:rPr>
                        <a:t>22.323</a:t>
                      </a:r>
                    </a:p>
                  </a:txBody>
                  <a:tcPr marL="0" marR="0" marT="0" marB="0" anchor="ctr">
                    <a:lnL>
                      <a:noFill/>
                    </a:lnL>
                    <a:lnR>
                      <a:noFill/>
                    </a:lnR>
                    <a:lnT>
                      <a:noFill/>
                    </a:lnT>
                    <a:lnB>
                      <a:noFill/>
                    </a:lnB>
                    <a:solidFill>
                      <a:srgbClr val="7F7F7F"/>
                    </a:solidFill>
                  </a:tcPr>
                </a:tc>
                <a:tc>
                  <a:txBody>
                    <a:bodyPr/>
                    <a:lstStyle/>
                    <a:p>
                      <a:pPr algn="l" fontAlgn="ctr"/>
                      <a:r>
                        <a:rPr lang="ca-ES" sz="1400" b="0" i="0" u="none" strike="noStrike" dirty="0">
                          <a:solidFill>
                            <a:srgbClr val="FFFFFF"/>
                          </a:solidFill>
                          <a:latin typeface="Arial"/>
                        </a:rPr>
                        <a:t> </a:t>
                      </a:r>
                    </a:p>
                  </a:txBody>
                  <a:tcPr marL="0" marR="0" marT="0" marB="0" anchor="ctr">
                    <a:lnL>
                      <a:noFill/>
                    </a:lnL>
                    <a:lnR>
                      <a:noFill/>
                    </a:lnR>
                    <a:lnT>
                      <a:noFill/>
                    </a:lnT>
                    <a:lnB>
                      <a:noFill/>
                    </a:lnB>
                    <a:solidFill>
                      <a:srgbClr val="7F7F7F"/>
                    </a:solidFill>
                  </a:tcPr>
                </a:tc>
              </a:tr>
            </a:tbl>
          </a:graphicData>
        </a:graphic>
      </p:graphicFrame>
      <p:graphicFrame>
        <p:nvGraphicFramePr>
          <p:cNvPr id="10" name="9 Tabla"/>
          <p:cNvGraphicFramePr>
            <a:graphicFrameLocks noGrp="1"/>
          </p:cNvGraphicFramePr>
          <p:nvPr/>
        </p:nvGraphicFramePr>
        <p:xfrm>
          <a:off x="270136" y="5829368"/>
          <a:ext cx="10189132" cy="1004747"/>
        </p:xfrm>
        <a:graphic>
          <a:graphicData uri="http://schemas.openxmlformats.org/drawingml/2006/table">
            <a:tbl>
              <a:tblPr/>
              <a:tblGrid>
                <a:gridCol w="10189132"/>
              </a:tblGrid>
              <a:tr h="507547">
                <a:tc>
                  <a:txBody>
                    <a:bodyPr/>
                    <a:lstStyle/>
                    <a:p>
                      <a:pPr algn="l" fontAlgn="ctr"/>
                      <a:r>
                        <a:rPr lang="ca-ES" sz="900" b="0" i="0" u="none" strike="noStrike" baseline="30000" noProof="0">
                          <a:solidFill>
                            <a:srgbClr val="000000"/>
                          </a:solidFill>
                          <a:latin typeface="Arial"/>
                        </a:rPr>
                        <a:t>1</a:t>
                      </a:r>
                      <a:r>
                        <a:rPr lang="ca-ES" sz="900" b="0" i="0" u="none" strike="noStrike" noProof="0">
                          <a:solidFill>
                            <a:srgbClr val="000000"/>
                          </a:solidFill>
                          <a:latin typeface="Arial"/>
                        </a:rPr>
                        <a:t> La despesa no financera en termes SEC (Sistema Europeu de Comptes Nacionals i Regionals SEC 95) inclou les despeses de la Generalitat dels capítols 1 a 7, les aportacions de capital a entitats no classificades en el sector AP-SEC de la Generalitat que són assimilades a transferències de capital, les aportacions de capital a entitats classificades AP-SEC de la Generalitat i el resultat d'aquestes entitats. La despesa a càrrec de recursos generals indica que se n'exclou la part finançada amb recursos finalistes procedents d'altres administracions.</a:t>
                      </a:r>
                    </a:p>
                  </a:txBody>
                  <a:tcPr marL="0" marR="0" marT="0" marB="0" anchor="ctr">
                    <a:lnL>
                      <a:noFill/>
                    </a:lnL>
                    <a:lnR>
                      <a:noFill/>
                    </a:lnR>
                    <a:lnT>
                      <a:noFill/>
                    </a:lnT>
                    <a:lnB>
                      <a:noFill/>
                    </a:lnB>
                  </a:tcPr>
                </a:tc>
              </a:tr>
              <a:tr h="360040">
                <a:tc>
                  <a:txBody>
                    <a:bodyPr/>
                    <a:lstStyle/>
                    <a:p>
                      <a:pPr algn="l" fontAlgn="ctr"/>
                      <a:r>
                        <a:rPr lang="ca-ES" sz="900" b="0" i="0" u="none" strike="noStrike" baseline="30000" noProof="0">
                          <a:solidFill>
                            <a:srgbClr val="000000"/>
                          </a:solidFill>
                          <a:latin typeface="Arial"/>
                        </a:rPr>
                        <a:t>2</a:t>
                      </a:r>
                      <a:r>
                        <a:rPr lang="ca-ES" sz="900" b="0" i="0" u="none" strike="noStrike" noProof="0">
                          <a:solidFill>
                            <a:srgbClr val="000000"/>
                          </a:solidFill>
                          <a:latin typeface="Arial"/>
                        </a:rPr>
                        <a:t> Correspon al resultat agregat de 176 empreses classificades en el sector Administració pública de la Generalitat d'acord amb les normes del SEC (AP-SEC) per un grup de treball format per l'INE, la IGAE i el Banc d'Espanya. No s'hi inclou el de les universitats públiques catalanes ja que han de presentar un pressupost inicial equilibrat.</a:t>
                      </a:r>
                    </a:p>
                  </a:txBody>
                  <a:tcPr marL="0" marR="0" marT="0" marB="0" anchor="ctr">
                    <a:lnL>
                      <a:noFill/>
                    </a:lnL>
                    <a:lnR>
                      <a:noFill/>
                    </a:lnR>
                    <a:lnT>
                      <a:noFill/>
                    </a:lnT>
                    <a:lnB>
                      <a:noFill/>
                    </a:lnB>
                  </a:tcPr>
                </a:tc>
              </a:tr>
              <a:tr h="133669">
                <a:tc>
                  <a:txBody>
                    <a:bodyPr/>
                    <a:lstStyle/>
                    <a:p>
                      <a:pPr algn="l" fontAlgn="ctr"/>
                      <a:r>
                        <a:rPr lang="ca-ES" sz="900" b="0" i="0" u="none" strike="noStrike" baseline="30000" noProof="0" dirty="0" smtClean="0">
                          <a:solidFill>
                            <a:srgbClr val="000000"/>
                          </a:solidFill>
                          <a:latin typeface="Arial"/>
                        </a:rPr>
                        <a:t>3</a:t>
                      </a:r>
                      <a:r>
                        <a:rPr lang="ca-ES" sz="900" b="0" i="0" u="none" strike="noStrike" noProof="0" dirty="0" smtClean="0">
                          <a:solidFill>
                            <a:srgbClr val="000000"/>
                          </a:solidFill>
                          <a:latin typeface="Arial"/>
                        </a:rPr>
                        <a:t> Inclou, entre d'altres, els ajustos per meritació d'interessos, per recaptació incerta i per censos emfitèutics. </a:t>
                      </a:r>
                      <a:endParaRPr lang="ca-ES" sz="900" b="0" i="0" u="none" strike="noStrike" noProof="0" dirty="0">
                        <a:solidFill>
                          <a:srgbClr val="000000"/>
                        </a:solidFill>
                        <a:latin typeface="Arial"/>
                      </a:endParaRPr>
                    </a:p>
                  </a:txBody>
                  <a:tcPr marL="0" marR="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ctr" anchorCtr="0" compatLnSpc="1">
            <a:prstTxWarp prst="textNoShape">
              <a:avLst/>
            </a:prstTxWarp>
          </a:bodyPr>
          <a:lstStyle/>
          <a:p>
            <a:pPr lvl="0">
              <a:spcBef>
                <a:spcPts val="0"/>
              </a:spcBef>
              <a:spcAft>
                <a:spcPts val="1200"/>
              </a:spcAft>
            </a:pPr>
            <a:r>
              <a:rPr lang="es-ES" sz="2000" b="1" dirty="0" smtClean="0">
                <a:cs typeface="Arial" charset="0"/>
              </a:rPr>
              <a:t>195 M€</a:t>
            </a:r>
            <a:endParaRPr lang="ca-ES" sz="2000" b="1" dirty="0" smtClean="0">
              <a:cs typeface="Arial" charset="0"/>
            </a:endParaRPr>
          </a:p>
          <a:p>
            <a:pPr lvl="0">
              <a:lnSpc>
                <a:spcPct val="150000"/>
              </a:lnSpc>
              <a:spcBef>
                <a:spcPts val="0"/>
              </a:spcBef>
              <a:spcAft>
                <a:spcPts val="300"/>
              </a:spcAft>
            </a:pPr>
            <a:r>
              <a:rPr lang="ca-ES" sz="1200" b="1" dirty="0" smtClean="0">
                <a:cs typeface="Arial" charset="0"/>
              </a:rPr>
              <a:t>9 M€ </a:t>
            </a:r>
            <a:r>
              <a:rPr lang="ca-ES" sz="1200" dirty="0" smtClean="0">
                <a:cs typeface="Arial" charset="0"/>
              </a:rPr>
              <a:t>per a indústria</a:t>
            </a:r>
          </a:p>
          <a:p>
            <a:pPr lvl="0">
              <a:lnSpc>
                <a:spcPct val="150000"/>
              </a:lnSpc>
              <a:spcBef>
                <a:spcPts val="0"/>
              </a:spcBef>
              <a:spcAft>
                <a:spcPts val="300"/>
              </a:spcAft>
            </a:pPr>
            <a:r>
              <a:rPr lang="ca-ES" sz="1200" b="1" dirty="0" smtClean="0">
                <a:cs typeface="Arial" charset="0"/>
              </a:rPr>
              <a:t>62,4M€ </a:t>
            </a:r>
            <a:r>
              <a:rPr lang="ca-ES" sz="1200" dirty="0" smtClean="0">
                <a:cs typeface="Arial" charset="0"/>
              </a:rPr>
              <a:t>per a desenvolupament empresarial</a:t>
            </a:r>
          </a:p>
          <a:p>
            <a:pPr>
              <a:lnSpc>
                <a:spcPct val="150000"/>
              </a:lnSpc>
              <a:spcBef>
                <a:spcPts val="0"/>
              </a:spcBef>
              <a:spcAft>
                <a:spcPts val="300"/>
              </a:spcAft>
            </a:pPr>
            <a:r>
              <a:rPr lang="ca-ES" sz="1200" b="1" dirty="0" smtClean="0">
                <a:cs typeface="Arial" charset="0"/>
              </a:rPr>
              <a:t>36,3M€ </a:t>
            </a:r>
            <a:r>
              <a:rPr lang="ca-ES" sz="1200" dirty="0" smtClean="0">
                <a:cs typeface="Arial" charset="0"/>
              </a:rPr>
              <a:t>per a comerç</a:t>
            </a:r>
          </a:p>
          <a:p>
            <a:pPr>
              <a:lnSpc>
                <a:spcPct val="150000"/>
              </a:lnSpc>
              <a:spcBef>
                <a:spcPts val="0"/>
              </a:spcBef>
              <a:spcAft>
                <a:spcPts val="300"/>
              </a:spcAft>
            </a:pPr>
            <a:r>
              <a:rPr lang="ca-ES" sz="1200" b="1" dirty="0" smtClean="0">
                <a:cs typeface="Arial" charset="0"/>
              </a:rPr>
              <a:t>73,1M€ </a:t>
            </a:r>
            <a:r>
              <a:rPr lang="ca-ES" sz="1200" dirty="0" smtClean="0">
                <a:cs typeface="Arial" charset="0"/>
              </a:rPr>
              <a:t>per a turisme</a:t>
            </a:r>
          </a:p>
          <a:p>
            <a:pPr>
              <a:lnSpc>
                <a:spcPct val="150000"/>
              </a:lnSpc>
              <a:spcBef>
                <a:spcPts val="0"/>
              </a:spcBef>
              <a:spcAft>
                <a:spcPts val="300"/>
              </a:spcAft>
            </a:pPr>
            <a:r>
              <a:rPr lang="ca-ES" sz="1200" b="1" dirty="0" smtClean="0">
                <a:cs typeface="Arial" charset="0"/>
              </a:rPr>
              <a:t>6,9M€ </a:t>
            </a:r>
            <a:r>
              <a:rPr lang="ca-ES" sz="1200" dirty="0" smtClean="0">
                <a:cs typeface="Arial" charset="0"/>
              </a:rPr>
              <a:t>per a energia i mines</a:t>
            </a:r>
          </a:p>
          <a:p>
            <a:pPr>
              <a:lnSpc>
                <a:spcPct val="150000"/>
              </a:lnSpc>
              <a:spcBef>
                <a:spcPts val="0"/>
              </a:spcBef>
              <a:spcAft>
                <a:spcPts val="300"/>
              </a:spcAft>
            </a:pPr>
            <a:r>
              <a:rPr lang="ca-ES" sz="1200" b="1" dirty="0" smtClean="0">
                <a:cs typeface="Arial" charset="0"/>
              </a:rPr>
              <a:t>7,3M€ </a:t>
            </a:r>
            <a:r>
              <a:rPr lang="ca-ES" sz="1200" dirty="0" smtClean="0">
                <a:cs typeface="Arial" charset="0"/>
              </a:rPr>
              <a:t>per a consum</a:t>
            </a: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95536" y="4614079"/>
          <a:ext cx="7866705" cy="2348032"/>
        </p:xfrm>
        <a:graphic>
          <a:graphicData uri="http://schemas.openxmlformats.org/drawingml/2006/table">
            <a:tbl>
              <a:tblPr firstRow="1" bandRow="1">
                <a:tableStyleId>{5C22544A-7EE6-4342-B048-85BDC9FD1C3A}</a:tableStyleId>
              </a:tblPr>
              <a:tblGrid>
                <a:gridCol w="97400"/>
                <a:gridCol w="7769305"/>
              </a:tblGrid>
              <a:tr h="300944">
                <a:tc>
                  <a:txBody>
                    <a:bodyPr/>
                    <a:lstStyle/>
                    <a:p>
                      <a:endParaRPr lang="ca-ES" sz="1000" b="0" kern="1200" noProof="0" dirty="0">
                        <a:solidFill>
                          <a:schemeClr val="tx1"/>
                        </a:solidFill>
                        <a:latin typeface="+mn-lt"/>
                        <a:ea typeface="+mn-ea"/>
                        <a:cs typeface="+mn-cs"/>
                      </a:endParaRPr>
                    </a:p>
                  </a:txBody>
                  <a:tcPr marL="36000" marR="36000" marT="21600" marB="21600">
                    <a:solidFill>
                      <a:schemeClr val="bg1"/>
                    </a:solidFill>
                  </a:tcPr>
                </a:tc>
                <a:tc>
                  <a:txBody>
                    <a:bodyPr/>
                    <a:lstStyle/>
                    <a:p>
                      <a:pPr algn="l" fontAlgn="ctr"/>
                      <a:r>
                        <a:rPr lang="es-ES" sz="1000" b="0" kern="1200" noProof="0" dirty="0" smtClean="0">
                          <a:solidFill>
                            <a:schemeClr val="tx1"/>
                          </a:solidFill>
                          <a:latin typeface="+mn-lt"/>
                          <a:ea typeface="+mn-ea"/>
                          <a:cs typeface="+mn-cs"/>
                        </a:rPr>
                        <a:t>Implementar el Programa Catalunya </a:t>
                      </a:r>
                      <a:r>
                        <a:rPr lang="es-ES" sz="1000" b="0" kern="1200" noProof="0" dirty="0" err="1" smtClean="0">
                          <a:solidFill>
                            <a:schemeClr val="tx1"/>
                          </a:solidFill>
                          <a:latin typeface="+mn-lt"/>
                          <a:ea typeface="+mn-ea"/>
                          <a:cs typeface="+mn-cs"/>
                        </a:rPr>
                        <a:t>Emprèn</a:t>
                      </a:r>
                      <a:r>
                        <a:rPr lang="es-ES" sz="1000" b="0" kern="1200" noProof="0" dirty="0" smtClean="0">
                          <a:solidFill>
                            <a:schemeClr val="tx1"/>
                          </a:solidFill>
                          <a:latin typeface="+mn-lt"/>
                          <a:ea typeface="+mn-ea"/>
                          <a:cs typeface="+mn-cs"/>
                        </a:rPr>
                        <a:t> i el Programa d'Atenció a les PIME</a:t>
                      </a:r>
                    </a:p>
                  </a:txBody>
                  <a:tcPr marL="9525" marR="9525" marT="9525" marB="0" anchor="ctr">
                    <a:solidFill>
                      <a:schemeClr val="bg1"/>
                    </a:solidFill>
                  </a:tcPr>
                </a:tc>
              </a:tr>
              <a:tr h="353901">
                <a:tc>
                  <a:txBody>
                    <a:bodyPr/>
                    <a:lstStyle/>
                    <a:p>
                      <a:endParaRPr lang="ca-ES" sz="1000" b="0" kern="1200" noProof="0" dirty="0">
                        <a:solidFill>
                          <a:schemeClr val="tx1"/>
                        </a:solidFill>
                        <a:latin typeface="+mn-lt"/>
                        <a:ea typeface="+mn-ea"/>
                        <a:cs typeface="+mn-cs"/>
                      </a:endParaRPr>
                    </a:p>
                  </a:txBody>
                  <a:tcPr marL="36000" marR="36000" marT="21600" marB="21600">
                    <a:solidFill>
                      <a:schemeClr val="bg1"/>
                    </a:solidFill>
                  </a:tcPr>
                </a:tc>
                <a:tc>
                  <a:txBody>
                    <a:bodyPr/>
                    <a:lstStyle/>
                    <a:p>
                      <a:pPr algn="l" fontAlgn="ctr"/>
                      <a:r>
                        <a:rPr lang="ca-ES" sz="1000" b="0" kern="1200" noProof="0" dirty="0" smtClean="0">
                          <a:solidFill>
                            <a:schemeClr val="tx1"/>
                          </a:solidFill>
                          <a:latin typeface="+mn-lt"/>
                          <a:ea typeface="+mn-ea"/>
                          <a:cs typeface="+mn-cs"/>
                        </a:rPr>
                        <a:t>Servei d’acompanyament a les empreses per a la millora de la seva competitivitat en àmbits com el finançament i els aspectes reguladors.</a:t>
                      </a:r>
                    </a:p>
                  </a:txBody>
                  <a:tcPr marL="9525" marR="9525" marT="9525" marB="0" anchor="ctr">
                    <a:solidFill>
                      <a:schemeClr val="bg1"/>
                    </a:solidFill>
                  </a:tcPr>
                </a:tc>
              </a:tr>
              <a:tr h="300944">
                <a:tc>
                  <a:txBody>
                    <a:bodyPr/>
                    <a:lstStyle/>
                    <a:p>
                      <a:endParaRPr lang="ca-ES" sz="1000" b="0" kern="1200" noProof="0" dirty="0">
                        <a:solidFill>
                          <a:schemeClr val="tx1"/>
                        </a:solidFill>
                        <a:latin typeface="+mn-lt"/>
                        <a:ea typeface="+mn-ea"/>
                        <a:cs typeface="+mn-cs"/>
                      </a:endParaRPr>
                    </a:p>
                  </a:txBody>
                  <a:tcPr marL="36000" marR="36000" marT="21600" marB="21600">
                    <a:solidFill>
                      <a:schemeClr val="bg1"/>
                    </a:solidFill>
                  </a:tcPr>
                </a:tc>
                <a:tc>
                  <a:txBody>
                    <a:bodyPr/>
                    <a:lstStyle/>
                    <a:p>
                      <a:pPr algn="l" fontAlgn="ctr"/>
                      <a:r>
                        <a:rPr lang="ca-ES" sz="1000" b="0" kern="1200" noProof="0" dirty="0" smtClean="0">
                          <a:solidFill>
                            <a:schemeClr val="tx1"/>
                          </a:solidFill>
                          <a:latin typeface="+mn-lt"/>
                          <a:ea typeface="+mn-ea"/>
                          <a:cs typeface="+mn-cs"/>
                        </a:rPr>
                        <a:t>Convertir els Centres de Promoció de Negocis en la principal via d’entrada de projectes d'inversió.</a:t>
                      </a:r>
                    </a:p>
                  </a:txBody>
                  <a:tcPr marL="9525" marR="9525" marT="9525" marB="0" anchor="ctr">
                    <a:solidFill>
                      <a:schemeClr val="bg1"/>
                    </a:solidFill>
                  </a:tcPr>
                </a:tc>
              </a:tr>
              <a:tr h="353901">
                <a:tc>
                  <a:txBody>
                    <a:bodyPr/>
                    <a:lstStyle/>
                    <a:p>
                      <a:endParaRPr lang="ca-ES" sz="1000" b="0" kern="1200" noProof="0" dirty="0">
                        <a:solidFill>
                          <a:schemeClr val="tx1"/>
                        </a:solidFill>
                        <a:latin typeface="+mn-lt"/>
                        <a:ea typeface="+mn-ea"/>
                        <a:cs typeface="+mn-cs"/>
                      </a:endParaRPr>
                    </a:p>
                  </a:txBody>
                  <a:tcPr marL="36000" marR="36000" marT="21600" marB="21600">
                    <a:solidFill>
                      <a:schemeClr val="bg1"/>
                    </a:solidFill>
                  </a:tcPr>
                </a:tc>
                <a:tc>
                  <a:txBody>
                    <a:bodyPr/>
                    <a:lstStyle/>
                    <a:p>
                      <a:pPr algn="l" fontAlgn="ctr"/>
                      <a:r>
                        <a:rPr lang="ca-ES" sz="1000" b="0" kern="1200" noProof="0" dirty="0" smtClean="0">
                          <a:solidFill>
                            <a:schemeClr val="tx1"/>
                          </a:solidFill>
                          <a:latin typeface="+mn-lt"/>
                          <a:ea typeface="+mn-ea"/>
                          <a:cs typeface="+mn-cs"/>
                        </a:rPr>
                        <a:t>Suport a les activitats comercials i firals, desenvolupament del 080 Barcelona Fashion i increment</a:t>
                      </a:r>
                      <a:r>
                        <a:rPr lang="ca-ES" sz="1000" b="0" kern="1200" baseline="0" noProof="0" dirty="0" smtClean="0">
                          <a:solidFill>
                            <a:schemeClr val="tx1"/>
                          </a:solidFill>
                          <a:latin typeface="+mn-lt"/>
                          <a:ea typeface="+mn-ea"/>
                          <a:cs typeface="+mn-cs"/>
                        </a:rPr>
                        <a:t> de</a:t>
                      </a:r>
                      <a:r>
                        <a:rPr lang="ca-ES" sz="1000" b="0" kern="1200" noProof="0" dirty="0" smtClean="0">
                          <a:solidFill>
                            <a:schemeClr val="tx1"/>
                          </a:solidFill>
                          <a:latin typeface="+mn-lt"/>
                          <a:ea typeface="+mn-ea"/>
                          <a:cs typeface="+mn-cs"/>
                        </a:rPr>
                        <a:t> la projecció internacional del sector del tèxtil  i de la moda de Catalunya.</a:t>
                      </a:r>
                    </a:p>
                  </a:txBody>
                  <a:tcPr marL="9525" marR="9525" marT="9525" marB="0" anchor="ctr">
                    <a:solidFill>
                      <a:schemeClr val="bg1"/>
                    </a:solidFill>
                  </a:tcPr>
                </a:tc>
              </a:tr>
              <a:tr h="300944">
                <a:tc>
                  <a:txBody>
                    <a:bodyPr/>
                    <a:lstStyle/>
                    <a:p>
                      <a:endParaRPr lang="ca-ES" sz="1000" b="0" kern="1200" noProof="0" dirty="0">
                        <a:solidFill>
                          <a:schemeClr val="tx1"/>
                        </a:solidFill>
                        <a:latin typeface="+mn-lt"/>
                        <a:ea typeface="+mn-ea"/>
                        <a:cs typeface="+mn-cs"/>
                      </a:endParaRPr>
                    </a:p>
                  </a:txBody>
                  <a:tcPr marL="36000" marR="36000" marT="21600" marB="21600">
                    <a:solidFill>
                      <a:schemeClr val="bg1"/>
                    </a:solidFill>
                  </a:tcPr>
                </a:tc>
                <a:tc>
                  <a:txBody>
                    <a:bodyPr/>
                    <a:lstStyle/>
                    <a:p>
                      <a:pPr algn="l" fontAlgn="ctr"/>
                      <a:r>
                        <a:rPr lang="pt-BR" sz="1000" b="0" kern="1200" noProof="0" dirty="0" smtClean="0">
                          <a:solidFill>
                            <a:schemeClr val="tx1"/>
                          </a:solidFill>
                          <a:latin typeface="+mn-lt"/>
                          <a:ea typeface="+mn-ea"/>
                          <a:cs typeface="+mn-cs"/>
                        </a:rPr>
                        <a:t>Elaborar i aprovar la Llei Reguladora de l’Activitat de Comerç, Serveis i Fires de Catalunya.</a:t>
                      </a:r>
                    </a:p>
                  </a:txBody>
                  <a:tcPr marL="9525" marR="9525" marT="9525" marB="0" anchor="ctr">
                    <a:solidFill>
                      <a:schemeClr val="bg1"/>
                    </a:solidFill>
                  </a:tcPr>
                </a:tc>
              </a:tr>
              <a:tr h="218227">
                <a:tc>
                  <a:txBody>
                    <a:bodyPr/>
                    <a:lstStyle/>
                    <a:p>
                      <a:endParaRPr lang="ca-ES" sz="1000" b="0" kern="1200" noProof="0" dirty="0">
                        <a:solidFill>
                          <a:schemeClr val="tx1"/>
                        </a:solidFill>
                        <a:latin typeface="+mn-lt"/>
                        <a:ea typeface="+mn-ea"/>
                        <a:cs typeface="+mn-cs"/>
                      </a:endParaRPr>
                    </a:p>
                  </a:txBody>
                  <a:tcPr marL="36000" marR="36000" marT="21600" marB="21600">
                    <a:solidFill>
                      <a:schemeClr val="bg1"/>
                    </a:solidFill>
                  </a:tcPr>
                </a:tc>
                <a:tc>
                  <a:txBody>
                    <a:bodyPr/>
                    <a:lstStyle/>
                    <a:p>
                      <a:pPr algn="l" fontAlgn="ctr"/>
                      <a:r>
                        <a:rPr lang="ca-ES" sz="1000" b="0" kern="1200" noProof="0" dirty="0" smtClean="0">
                          <a:solidFill>
                            <a:schemeClr val="tx1"/>
                          </a:solidFill>
                          <a:latin typeface="+mn-lt"/>
                          <a:ea typeface="+mn-ea"/>
                          <a:cs typeface="+mn-cs"/>
                        </a:rPr>
                        <a:t>Aplicar l'Estratègia de Turisme de Catalunya enfocada a desenvolupar nous productes i promoure l'oferta turística de Catalunya </a:t>
                      </a:r>
                    </a:p>
                  </a:txBody>
                  <a:tcPr marL="9525" marR="9525" marT="9525" marB="0" anchor="ctr">
                    <a:solidFill>
                      <a:schemeClr val="bg1"/>
                    </a:solidFill>
                  </a:tcPr>
                </a:tc>
              </a:tr>
              <a:tr h="300944">
                <a:tc>
                  <a:txBody>
                    <a:bodyPr/>
                    <a:lstStyle/>
                    <a:p>
                      <a:endParaRPr lang="ca-ES" sz="1000" b="0" kern="1200" noProof="0">
                        <a:solidFill>
                          <a:schemeClr val="tx1"/>
                        </a:solidFill>
                        <a:latin typeface="+mn-lt"/>
                        <a:ea typeface="+mn-ea"/>
                        <a:cs typeface="+mn-cs"/>
                      </a:endParaRPr>
                    </a:p>
                  </a:txBody>
                  <a:tcPr marL="36000" marR="36000" marT="21600" marB="21600">
                    <a:solidFill>
                      <a:schemeClr val="bg1"/>
                    </a:solidFill>
                  </a:tcPr>
                </a:tc>
                <a:tc>
                  <a:txBody>
                    <a:bodyPr/>
                    <a:lstStyle/>
                    <a:p>
                      <a:pPr algn="l" fontAlgn="ctr"/>
                      <a:r>
                        <a:rPr lang="ca-ES" sz="1000" b="0" kern="1200" noProof="0" dirty="0" smtClean="0">
                          <a:solidFill>
                            <a:schemeClr val="tx1"/>
                          </a:solidFill>
                          <a:latin typeface="+mn-lt"/>
                          <a:ea typeface="+mn-ea"/>
                          <a:cs typeface="+mn-cs"/>
                        </a:rPr>
                        <a:t>Adequar les actuacions de </a:t>
                      </a:r>
                      <a:r>
                        <a:rPr lang="ca-ES" sz="1000" b="0" kern="1200" baseline="0" noProof="0" dirty="0" err="1" smtClean="0">
                          <a:solidFill>
                            <a:schemeClr val="tx1"/>
                          </a:solidFill>
                          <a:latin typeface="+mn-lt"/>
                          <a:ea typeface="+mn-ea"/>
                          <a:cs typeface="+mn-cs"/>
                        </a:rPr>
                        <a:t>l’Institut</a:t>
                      </a:r>
                      <a:r>
                        <a:rPr lang="ca-ES" sz="1000" b="0" kern="1200" baseline="0" noProof="0" dirty="0" smtClean="0">
                          <a:solidFill>
                            <a:schemeClr val="tx1"/>
                          </a:solidFill>
                          <a:latin typeface="+mn-lt"/>
                          <a:ea typeface="+mn-ea"/>
                          <a:cs typeface="+mn-cs"/>
                        </a:rPr>
                        <a:t> Català de l’Energia (I</a:t>
                      </a:r>
                      <a:r>
                        <a:rPr lang="ca-ES" sz="1000" b="0" kern="1200" noProof="0" dirty="0" smtClean="0">
                          <a:solidFill>
                            <a:schemeClr val="tx1"/>
                          </a:solidFill>
                          <a:latin typeface="+mn-lt"/>
                          <a:ea typeface="+mn-ea"/>
                          <a:cs typeface="+mn-cs"/>
                        </a:rPr>
                        <a:t>CAEN) a l'impuls de l'eficiència energètica en el teixit productiu</a:t>
                      </a:r>
                    </a:p>
                  </a:txBody>
                  <a:tcPr marL="9525" marR="9525" marT="9525" marB="0" anchor="ctr">
                    <a:solidFill>
                      <a:schemeClr val="bg1"/>
                    </a:solidFill>
                  </a:tcPr>
                </a:tc>
              </a:tr>
              <a:tr h="218227">
                <a:tc>
                  <a:txBody>
                    <a:bodyPr/>
                    <a:lstStyle/>
                    <a:p>
                      <a:endParaRPr lang="ca-ES" sz="1000" b="0" kern="1200" noProof="0" dirty="0">
                        <a:solidFill>
                          <a:schemeClr val="tx1"/>
                        </a:solidFill>
                        <a:latin typeface="+mn-lt"/>
                        <a:ea typeface="+mn-ea"/>
                        <a:cs typeface="+mn-cs"/>
                      </a:endParaRPr>
                    </a:p>
                  </a:txBody>
                  <a:tcPr marL="36000" marR="36000" marT="21600" marB="21600">
                    <a:solidFill>
                      <a:schemeClr val="bg1"/>
                    </a:solidFill>
                  </a:tcPr>
                </a:tc>
                <a:tc>
                  <a:txBody>
                    <a:bodyPr/>
                    <a:lstStyle/>
                    <a:p>
                      <a:pPr algn="l" fontAlgn="ctr"/>
                      <a:r>
                        <a:rPr lang="es-ES" sz="1000" b="0" kern="1200" noProof="0" dirty="0" smtClean="0">
                          <a:solidFill>
                            <a:schemeClr val="tx1"/>
                          </a:solidFill>
                          <a:latin typeface="+mn-lt"/>
                          <a:ea typeface="+mn-ea"/>
                          <a:cs typeface="+mn-cs"/>
                        </a:rPr>
                        <a:t>Desplegar el </a:t>
                      </a:r>
                      <a:r>
                        <a:rPr lang="es-ES" sz="1000" b="0" kern="1200" noProof="0" dirty="0" err="1" smtClean="0">
                          <a:solidFill>
                            <a:schemeClr val="tx1"/>
                          </a:solidFill>
                          <a:latin typeface="+mn-lt"/>
                          <a:ea typeface="+mn-ea"/>
                          <a:cs typeface="+mn-cs"/>
                        </a:rPr>
                        <a:t>Codi</a:t>
                      </a:r>
                      <a:r>
                        <a:rPr lang="es-ES" sz="1000" b="0" kern="1200" noProof="0" dirty="0" smtClean="0">
                          <a:solidFill>
                            <a:schemeClr val="tx1"/>
                          </a:solidFill>
                          <a:latin typeface="+mn-lt"/>
                          <a:ea typeface="+mn-ea"/>
                          <a:cs typeface="+mn-cs"/>
                        </a:rPr>
                        <a:t> de Consum per </a:t>
                      </a:r>
                      <a:r>
                        <a:rPr lang="es-ES" sz="1000" b="0" kern="1200" noProof="0" dirty="0" err="1" smtClean="0">
                          <a:solidFill>
                            <a:schemeClr val="tx1"/>
                          </a:solidFill>
                          <a:latin typeface="+mn-lt"/>
                          <a:ea typeface="+mn-ea"/>
                          <a:cs typeface="+mn-cs"/>
                        </a:rPr>
                        <a:t>avançar</a:t>
                      </a:r>
                      <a:r>
                        <a:rPr lang="es-ES" sz="1000" b="0" kern="1200" noProof="0" dirty="0" smtClean="0">
                          <a:solidFill>
                            <a:schemeClr val="tx1"/>
                          </a:solidFill>
                          <a:latin typeface="+mn-lt"/>
                          <a:ea typeface="+mn-ea"/>
                          <a:cs typeface="+mn-cs"/>
                        </a:rPr>
                        <a:t> en la </a:t>
                      </a:r>
                      <a:r>
                        <a:rPr lang="es-ES" sz="1000" b="0" kern="1200" noProof="0" dirty="0" err="1" smtClean="0">
                          <a:solidFill>
                            <a:schemeClr val="tx1"/>
                          </a:solidFill>
                          <a:latin typeface="+mn-lt"/>
                          <a:ea typeface="+mn-ea"/>
                          <a:cs typeface="+mn-cs"/>
                        </a:rPr>
                        <a:t>promoció</a:t>
                      </a:r>
                      <a:r>
                        <a:rPr lang="es-ES" sz="1000" b="0" kern="1200" noProof="0" dirty="0" smtClean="0">
                          <a:solidFill>
                            <a:schemeClr val="tx1"/>
                          </a:solidFill>
                          <a:latin typeface="+mn-lt"/>
                          <a:ea typeface="+mn-ea"/>
                          <a:cs typeface="+mn-cs"/>
                        </a:rPr>
                        <a:t> </a:t>
                      </a:r>
                      <a:r>
                        <a:rPr lang="es-ES" sz="1000" b="0" kern="1200" noProof="0" dirty="0" err="1" smtClean="0">
                          <a:solidFill>
                            <a:schemeClr val="tx1"/>
                          </a:solidFill>
                          <a:latin typeface="+mn-lt"/>
                          <a:ea typeface="+mn-ea"/>
                          <a:cs typeface="+mn-cs"/>
                        </a:rPr>
                        <a:t>dels</a:t>
                      </a:r>
                      <a:r>
                        <a:rPr lang="es-ES" sz="1000" b="0" kern="1200" noProof="0" dirty="0" smtClean="0">
                          <a:solidFill>
                            <a:schemeClr val="tx1"/>
                          </a:solidFill>
                          <a:latin typeface="+mn-lt"/>
                          <a:ea typeface="+mn-ea"/>
                          <a:cs typeface="+mn-cs"/>
                        </a:rPr>
                        <a:t> </a:t>
                      </a:r>
                      <a:r>
                        <a:rPr lang="es-ES" sz="1000" b="0" kern="1200" noProof="0" dirty="0" err="1" smtClean="0">
                          <a:solidFill>
                            <a:schemeClr val="tx1"/>
                          </a:solidFill>
                          <a:latin typeface="+mn-lt"/>
                          <a:ea typeface="+mn-ea"/>
                          <a:cs typeface="+mn-cs"/>
                        </a:rPr>
                        <a:t>drets</a:t>
                      </a:r>
                      <a:r>
                        <a:rPr lang="es-ES" sz="1000" b="0" kern="1200" noProof="0" dirty="0" smtClean="0">
                          <a:solidFill>
                            <a:schemeClr val="tx1"/>
                          </a:solidFill>
                          <a:latin typeface="+mn-lt"/>
                          <a:ea typeface="+mn-ea"/>
                          <a:cs typeface="+mn-cs"/>
                        </a:rPr>
                        <a:t> de les persones consumidores i la disciplina de </a:t>
                      </a:r>
                      <a:r>
                        <a:rPr lang="es-ES" sz="1000" b="0" kern="1200" noProof="0" dirty="0" err="1" smtClean="0">
                          <a:solidFill>
                            <a:schemeClr val="tx1"/>
                          </a:solidFill>
                          <a:latin typeface="+mn-lt"/>
                          <a:ea typeface="+mn-ea"/>
                          <a:cs typeface="+mn-cs"/>
                        </a:rPr>
                        <a:t>mercat</a:t>
                      </a:r>
                      <a:endParaRPr lang="es-ES" sz="1000" b="0" kern="1200" noProof="0" dirty="0" smtClean="0">
                        <a:solidFill>
                          <a:schemeClr val="tx1"/>
                        </a:solidFill>
                        <a:latin typeface="+mn-lt"/>
                        <a:ea typeface="+mn-ea"/>
                        <a:cs typeface="+mn-cs"/>
                      </a:endParaRPr>
                    </a:p>
                  </a:txBody>
                  <a:tcPr marL="9525" marR="9525" marT="9525" marB="0" anchor="ctr">
                    <a:solidFill>
                      <a:schemeClr val="bg1"/>
                    </a:solidFill>
                  </a:tcPr>
                </a:tc>
              </a:tr>
            </a:tbl>
          </a:graphicData>
        </a:graphic>
      </p:graphicFrame>
      <p:graphicFrame>
        <p:nvGraphicFramePr>
          <p:cNvPr id="12" name="Taula 11"/>
          <p:cNvGraphicFramePr>
            <a:graphicFrameLocks noGrp="1"/>
          </p:cNvGraphicFramePr>
          <p:nvPr/>
        </p:nvGraphicFramePr>
        <p:xfrm>
          <a:off x="2862424" y="2045617"/>
          <a:ext cx="5000660" cy="1980219"/>
        </p:xfrm>
        <a:graphic>
          <a:graphicData uri="http://schemas.openxmlformats.org/drawingml/2006/table">
            <a:tbl>
              <a:tblPr firstRow="1" bandRow="1">
                <a:tableStyleId>{5C22544A-7EE6-4342-B048-85BDC9FD1C3A}</a:tableStyleId>
              </a:tblPr>
              <a:tblGrid>
                <a:gridCol w="355771"/>
                <a:gridCol w="4436209"/>
                <a:gridCol w="208680"/>
              </a:tblGrid>
              <a:tr h="584065">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200" b="0" noProof="0" dirty="0" smtClean="0">
                          <a:solidFill>
                            <a:schemeClr val="tx1"/>
                          </a:solidFill>
                        </a:rPr>
                        <a:t>Promoure el desenvolupament empresarial facilitant l'activitat emprenedora</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657167">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Enfortir l'estructura i la competitivitat del teixit productiu i afavorir la seva internalització</a:t>
                      </a:r>
                      <a:endParaRPr lang="ca-ES" sz="12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738987">
                <a:tc>
                  <a:txBody>
                    <a:bodyPr/>
                    <a:lstStyle/>
                    <a:p>
                      <a:pPr algn="ctr"/>
                      <a:r>
                        <a:rPr lang="ca-ES" sz="1200" b="1" noProof="0" smtClean="0">
                          <a:solidFill>
                            <a:schemeClr val="tx1"/>
                          </a:solidFill>
                        </a:rPr>
                        <a:t>-</a:t>
                      </a:r>
                      <a:endParaRPr lang="ca-ES" sz="1200" b="1" noProof="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Garantir la qualitat i suficiència dels subministraments energètics, apostant per les energies renovables i l’estalvi i l’eficiència en l'ús de l’energia</a:t>
                      </a:r>
                      <a:endParaRPr lang="ca-ES" sz="12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13" name="Taula 12"/>
          <p:cNvGraphicFramePr>
            <a:graphicFrameLocks noGrp="1"/>
          </p:cNvGraphicFramePr>
          <p:nvPr/>
        </p:nvGraphicFramePr>
        <p:xfrm>
          <a:off x="0" y="1197484"/>
          <a:ext cx="10693400" cy="428880"/>
        </p:xfrm>
        <a:graphic>
          <a:graphicData uri="http://schemas.openxmlformats.org/drawingml/2006/table">
            <a:tbl>
              <a:tblPr/>
              <a:tblGrid>
                <a:gridCol w="258112"/>
                <a:gridCol w="6549108"/>
                <a:gridCol w="3886180"/>
              </a:tblGrid>
              <a:tr h="401644">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Foment de l’activitat econòmica</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0" i="0" u="none" strike="noStrike" cap="none" normalizeH="0" baseline="0" noProof="0" dirty="0" smtClean="0">
                          <a:ln>
                            <a:noFill/>
                          </a:ln>
                          <a:solidFill>
                            <a:schemeClr val="bg1"/>
                          </a:solidFill>
                          <a:effectLst/>
                          <a:latin typeface="Arial" charset="0"/>
                          <a:cs typeface="Arial" charset="0"/>
                        </a:rPr>
                        <a:t>   </a:t>
                      </a:r>
                      <a:r>
                        <a:rPr kumimoji="0" lang="ca-ES" sz="1200" b="1" i="0" u="none" strike="noStrike" cap="none" normalizeH="0" baseline="0" noProof="0" dirty="0" smtClean="0">
                          <a:ln>
                            <a:noFill/>
                          </a:ln>
                          <a:solidFill>
                            <a:schemeClr val="bg1"/>
                          </a:solidFill>
                          <a:effectLst/>
                          <a:latin typeface="Arial" charset="0"/>
                          <a:cs typeface="Arial" charset="0"/>
                        </a:rPr>
                        <a:t>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17800" y="1982005"/>
          <a:ext cx="2775599" cy="4798297"/>
        </p:xfrm>
        <a:graphic>
          <a:graphicData uri="http://schemas.openxmlformats.org/drawingml/2006/table">
            <a:tbl>
              <a:tblPr firstRow="1" bandRow="1">
                <a:tableStyleId>{5C22544A-7EE6-4342-B048-85BDC9FD1C3A}</a:tableStyleId>
              </a:tblPr>
              <a:tblGrid>
                <a:gridCol w="525244"/>
                <a:gridCol w="2250355"/>
              </a:tblGrid>
              <a:tr h="494138">
                <a:tc>
                  <a:txBody>
                    <a:bodyPr/>
                    <a:lstStyle/>
                    <a:p>
                      <a:pPr algn="r" fontAlgn="ctr"/>
                      <a:r>
                        <a:rPr lang="ca-ES" sz="1050" b="0" kern="1200" noProof="0" dirty="0" smtClean="0">
                          <a:solidFill>
                            <a:schemeClr val="tx1"/>
                          </a:solidFill>
                          <a:latin typeface="+mn-lt"/>
                          <a:ea typeface="+mn-ea"/>
                          <a:cs typeface="+mn-cs"/>
                        </a:rPr>
                        <a:t>24.056</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l" fontAlgn="ctr"/>
                      <a:r>
                        <a:rPr lang="ca-ES" sz="1050" b="0" kern="1200" noProof="0" dirty="0" smtClean="0">
                          <a:solidFill>
                            <a:schemeClr val="tx1"/>
                          </a:solidFill>
                          <a:latin typeface="+mn-lt"/>
                          <a:ea typeface="+mn-ea"/>
                          <a:cs typeface="+mn-cs"/>
                        </a:rPr>
                        <a:t>Persones assessorades per Inicia: Xarxa per a la Creació d'Empreses</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ca-ES" sz="1050" b="0" kern="1200" noProof="0" dirty="0" smtClean="0">
                          <a:solidFill>
                            <a:schemeClr val="tx1"/>
                          </a:solidFill>
                          <a:latin typeface="+mn-lt"/>
                          <a:ea typeface="+mn-ea"/>
                          <a:cs typeface="+mn-cs"/>
                        </a:rPr>
                        <a:t>150</a:t>
                      </a:r>
                    </a:p>
                  </a:txBody>
                  <a:tcPr marL="9525" marR="9525" marT="9525"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050" b="0" kern="1200" noProof="0" dirty="0" smtClean="0">
                          <a:solidFill>
                            <a:schemeClr val="tx1"/>
                          </a:solidFill>
                          <a:latin typeface="+mn-lt"/>
                          <a:ea typeface="+mn-ea"/>
                          <a:cs typeface="+mn-cs"/>
                        </a:rPr>
                        <a:t>Accions de suport al creixement i consolidació del teixit empresarial cooperatiu</a:t>
                      </a:r>
                    </a:p>
                  </a:txBody>
                  <a:tcPr marL="9525" marR="9525" marT="9525"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ca-ES" sz="1050" b="0" kern="1200" noProof="0" dirty="0" smtClean="0">
                          <a:solidFill>
                            <a:schemeClr val="tx1"/>
                          </a:solidFill>
                          <a:latin typeface="+mn-lt"/>
                          <a:ea typeface="+mn-ea"/>
                          <a:cs typeface="+mn-cs"/>
                        </a:rPr>
                        <a:t>90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050" b="0" kern="1200" noProof="0" dirty="0" smtClean="0">
                          <a:solidFill>
                            <a:schemeClr val="tx1"/>
                          </a:solidFill>
                          <a:latin typeface="+mn-lt"/>
                          <a:ea typeface="+mn-ea"/>
                          <a:cs typeface="+mn-cs"/>
                        </a:rPr>
                        <a:t>Tràmits incorporats a la Finestreta única empresarial (FUE)</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5994">
                <a:tc>
                  <a:txBody>
                    <a:bodyPr/>
                    <a:lstStyle/>
                    <a:p>
                      <a:pPr algn="r" fontAlgn="ctr"/>
                      <a:r>
                        <a:rPr lang="ca-ES" sz="1050" b="0" kern="1200" noProof="0" dirty="0" smtClean="0">
                          <a:solidFill>
                            <a:schemeClr val="tx1"/>
                          </a:solidFill>
                          <a:latin typeface="+mn-lt"/>
                          <a:ea typeface="+mn-ea"/>
                          <a:cs typeface="+mn-cs"/>
                        </a:rPr>
                        <a:t>1.000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050" b="0" kern="1200" noProof="0" dirty="0" smtClean="0">
                          <a:solidFill>
                            <a:schemeClr val="tx1"/>
                          </a:solidFill>
                          <a:latin typeface="+mn-lt"/>
                          <a:ea typeface="+mn-ea"/>
                          <a:cs typeface="+mn-cs"/>
                        </a:rPr>
                        <a:t>Projectes realitzats pels Serveis dels Centres de Promoció de Negocis </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ca-ES" sz="1050" b="0" kern="1200" noProof="0" dirty="0" smtClean="0">
                          <a:solidFill>
                            <a:schemeClr val="tx1"/>
                          </a:solidFill>
                          <a:latin typeface="+mn-lt"/>
                          <a:ea typeface="+mn-ea"/>
                          <a:cs typeface="+mn-cs"/>
                        </a:rPr>
                        <a:t>50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fr-FR" sz="1050" b="0" kern="1200" noProof="0" dirty="0" smtClean="0">
                          <a:solidFill>
                            <a:schemeClr val="tx1"/>
                          </a:solidFill>
                          <a:latin typeface="+mn-lt"/>
                          <a:ea typeface="+mn-ea"/>
                          <a:cs typeface="+mn-cs"/>
                        </a:rPr>
                        <a:t>Nombre de Projectes materialitzats (Invest in Catalonia)</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ca-ES" sz="1050" b="0" kern="1200" noProof="0" dirty="0" smtClean="0">
                          <a:solidFill>
                            <a:schemeClr val="tx1"/>
                          </a:solidFill>
                          <a:latin typeface="+mn-lt"/>
                          <a:ea typeface="+mn-ea"/>
                          <a:cs typeface="+mn-cs"/>
                        </a:rPr>
                        <a:t>3 M€</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050" b="0" kern="1200" noProof="0" dirty="0" smtClean="0">
                          <a:solidFill>
                            <a:schemeClr val="tx1"/>
                          </a:solidFill>
                          <a:latin typeface="+mn-lt"/>
                          <a:ea typeface="+mn-ea"/>
                          <a:cs typeface="+mn-cs"/>
                        </a:rPr>
                        <a:t>Retorn de l’impacte del 080 en els mitjans nacionals i internacionals avaluat en euros, mitjançant el càlcul de les despeses publicitàries equivalents</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5994">
                <a:tc>
                  <a:txBody>
                    <a:bodyPr/>
                    <a:lstStyle/>
                    <a:p>
                      <a:pPr algn="r" fontAlgn="ctr"/>
                      <a:r>
                        <a:rPr lang="ca-ES" sz="1050" b="0" kern="1200" noProof="0" dirty="0" smtClean="0">
                          <a:solidFill>
                            <a:schemeClr val="tx1"/>
                          </a:solidFill>
                          <a:latin typeface="+mn-lt"/>
                          <a:ea typeface="+mn-ea"/>
                          <a:cs typeface="+mn-cs"/>
                        </a:rPr>
                        <a:t>1,5</a:t>
                      </a:r>
                    </a:p>
                    <a:p>
                      <a:pPr algn="r" fontAlgn="ctr"/>
                      <a:r>
                        <a:rPr lang="ca-ES" sz="1050" b="0" kern="1200" noProof="0" dirty="0" smtClean="0">
                          <a:solidFill>
                            <a:schemeClr val="tx1"/>
                          </a:solidFill>
                          <a:latin typeface="+mn-lt"/>
                          <a:ea typeface="+mn-ea"/>
                          <a:cs typeface="+mn-cs"/>
                        </a:rPr>
                        <a:t>Milions</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050" b="0" kern="1200" noProof="0" dirty="0" smtClean="0">
                          <a:solidFill>
                            <a:schemeClr val="tx1"/>
                          </a:solidFill>
                          <a:latin typeface="+mn-lt"/>
                          <a:ea typeface="+mn-ea"/>
                          <a:cs typeface="+mn-cs"/>
                        </a:rPr>
                        <a:t>Visites al portal turístic de Catalunya</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5994">
                <a:tc>
                  <a:txBody>
                    <a:bodyPr/>
                    <a:lstStyle/>
                    <a:p>
                      <a:pPr algn="r" fontAlgn="ctr"/>
                      <a:r>
                        <a:rPr lang="ca-ES" sz="1050" b="0" kern="1200" noProof="0" dirty="0" smtClean="0">
                          <a:solidFill>
                            <a:schemeClr val="tx1"/>
                          </a:solidFill>
                          <a:latin typeface="+mn-lt"/>
                          <a:ea typeface="+mn-ea"/>
                          <a:cs typeface="+mn-cs"/>
                        </a:rPr>
                        <a:t>400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ca-ES" sz="1050" b="0" kern="1200" noProof="0" dirty="0" smtClean="0">
                          <a:solidFill>
                            <a:schemeClr val="tx1"/>
                          </a:solidFill>
                          <a:latin typeface="+mn-lt"/>
                          <a:ea typeface="+mn-ea"/>
                          <a:cs typeface="+mn-cs"/>
                        </a:rPr>
                        <a:t>Inspeccions d'instal·lacions radioactives</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ca-ES" sz="1050" b="0" kern="1200" noProof="0" dirty="0" smtClean="0">
                          <a:solidFill>
                            <a:schemeClr val="tx1"/>
                          </a:solidFill>
                          <a:latin typeface="+mn-lt"/>
                          <a:ea typeface="+mn-ea"/>
                          <a:cs typeface="+mn-cs"/>
                        </a:rPr>
                        <a:t>19.000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es-ES" sz="1050" b="0" kern="1200" noProof="0" dirty="0" err="1" smtClean="0">
                          <a:solidFill>
                            <a:schemeClr val="tx1"/>
                          </a:solidFill>
                          <a:latin typeface="+mn-lt"/>
                          <a:ea typeface="+mn-ea"/>
                          <a:cs typeface="+mn-cs"/>
                        </a:rPr>
                        <a:t>Actuacions</a:t>
                      </a:r>
                      <a:r>
                        <a:rPr lang="es-ES" sz="1050" b="0" kern="1200" noProof="0" dirty="0" smtClean="0">
                          <a:solidFill>
                            <a:schemeClr val="tx1"/>
                          </a:solidFill>
                          <a:latin typeface="+mn-lt"/>
                          <a:ea typeface="+mn-ea"/>
                          <a:cs typeface="+mn-cs"/>
                        </a:rPr>
                        <a:t> </a:t>
                      </a:r>
                      <a:r>
                        <a:rPr lang="es-ES" sz="1050" b="0" kern="1200" noProof="0" dirty="0" err="1" smtClean="0">
                          <a:solidFill>
                            <a:schemeClr val="tx1"/>
                          </a:solidFill>
                          <a:latin typeface="+mn-lt"/>
                          <a:ea typeface="+mn-ea"/>
                          <a:cs typeface="+mn-cs"/>
                        </a:rPr>
                        <a:t>d'inspecció</a:t>
                      </a:r>
                      <a:r>
                        <a:rPr lang="es-ES" sz="1050" b="0" kern="1200" noProof="0" dirty="0" smtClean="0">
                          <a:solidFill>
                            <a:schemeClr val="tx1"/>
                          </a:solidFill>
                          <a:latin typeface="+mn-lt"/>
                          <a:ea typeface="+mn-ea"/>
                          <a:cs typeface="+mn-cs"/>
                        </a:rPr>
                        <a:t> i control en </a:t>
                      </a:r>
                      <a:r>
                        <a:rPr lang="es-ES" sz="1050" b="0" kern="1200" noProof="0" dirty="0" err="1" smtClean="0">
                          <a:solidFill>
                            <a:schemeClr val="tx1"/>
                          </a:solidFill>
                          <a:latin typeface="+mn-lt"/>
                          <a:ea typeface="+mn-ea"/>
                          <a:cs typeface="+mn-cs"/>
                        </a:rPr>
                        <a:t>matèria</a:t>
                      </a:r>
                      <a:r>
                        <a:rPr lang="es-ES" sz="1050" b="0" kern="1200" noProof="0" dirty="0" smtClean="0">
                          <a:solidFill>
                            <a:schemeClr val="tx1"/>
                          </a:solidFill>
                          <a:latin typeface="+mn-lt"/>
                          <a:ea typeface="+mn-ea"/>
                          <a:cs typeface="+mn-cs"/>
                        </a:rPr>
                        <a:t> de </a:t>
                      </a:r>
                      <a:r>
                        <a:rPr lang="es-ES" sz="1050" b="0" kern="1200" noProof="0" dirty="0" err="1" smtClean="0">
                          <a:solidFill>
                            <a:schemeClr val="tx1"/>
                          </a:solidFill>
                          <a:latin typeface="+mn-lt"/>
                          <a:ea typeface="+mn-ea"/>
                          <a:cs typeface="+mn-cs"/>
                        </a:rPr>
                        <a:t>consum</a:t>
                      </a:r>
                      <a:endParaRPr lang="es-ES" sz="1050" b="0" kern="1200" noProof="0" dirty="0" smtClean="0">
                        <a:solidFill>
                          <a:schemeClr val="tx1"/>
                        </a:solidFill>
                        <a:latin typeface="+mn-lt"/>
                        <a:ea typeface="+mn-ea"/>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t" anchorCtr="0" compatLnSpc="1">
            <a:prstTxWarp prst="textNoShape">
              <a:avLst/>
            </a:prstTxWarp>
          </a:bodyPr>
          <a:lstStyle/>
          <a:p>
            <a:pPr lvl="0">
              <a:spcBef>
                <a:spcPct val="20000"/>
              </a:spcBef>
            </a:pPr>
            <a:r>
              <a:rPr lang="ca-ES" sz="2000" b="1" dirty="0" smtClean="0">
                <a:cs typeface="Arial" charset="0"/>
              </a:rPr>
              <a:t>170,8 M€</a:t>
            </a:r>
          </a:p>
          <a:p>
            <a:pPr lvl="0">
              <a:spcBef>
                <a:spcPct val="20000"/>
              </a:spcBef>
            </a:pPr>
            <a:endParaRPr lang="ca-ES" sz="600" b="1" dirty="0" smtClean="0">
              <a:cs typeface="Arial" charset="0"/>
            </a:endParaRPr>
          </a:p>
          <a:p>
            <a:pPr lvl="0">
              <a:spcBef>
                <a:spcPct val="20000"/>
              </a:spcBef>
            </a:pPr>
            <a:endParaRPr lang="ca-ES" sz="200" b="1" dirty="0" smtClean="0">
              <a:cs typeface="Arial" charset="0"/>
            </a:endParaRPr>
          </a:p>
          <a:p>
            <a:pPr lvl="0">
              <a:spcBef>
                <a:spcPct val="20000"/>
              </a:spcBef>
            </a:pPr>
            <a:r>
              <a:rPr lang="ca-ES" sz="1200" b="1" dirty="0" smtClean="0">
                <a:cs typeface="Arial" charset="0"/>
              </a:rPr>
              <a:t>59 M€ </a:t>
            </a:r>
            <a:r>
              <a:rPr lang="ca-ES" sz="1200" dirty="0" smtClean="0">
                <a:cs typeface="Arial" charset="0"/>
              </a:rPr>
              <a:t>per a creadors i empreses culturals</a:t>
            </a:r>
          </a:p>
          <a:p>
            <a:pPr lvl="0">
              <a:spcBef>
                <a:spcPct val="20000"/>
              </a:spcBef>
            </a:pPr>
            <a:endParaRPr lang="es-ES" sz="200" b="1" dirty="0" smtClean="0">
              <a:cs typeface="Arial" charset="0"/>
            </a:endParaRPr>
          </a:p>
          <a:p>
            <a:pPr>
              <a:spcBef>
                <a:spcPct val="20000"/>
              </a:spcBef>
            </a:pPr>
            <a:r>
              <a:rPr lang="ca-ES" sz="1200" b="1" dirty="0" smtClean="0">
                <a:cs typeface="Arial" charset="0"/>
              </a:rPr>
              <a:t>58,2 M€ </a:t>
            </a:r>
            <a:r>
              <a:rPr lang="ca-ES" sz="1200" dirty="0" smtClean="0">
                <a:cs typeface="Arial" charset="0"/>
              </a:rPr>
              <a:t>per a grans institucions culturals</a:t>
            </a:r>
          </a:p>
          <a:p>
            <a:pPr>
              <a:spcBef>
                <a:spcPct val="20000"/>
              </a:spcBef>
            </a:pPr>
            <a:endParaRPr lang="ca-ES" sz="200" dirty="0" smtClean="0">
              <a:cs typeface="Arial" charset="0"/>
            </a:endParaRPr>
          </a:p>
          <a:p>
            <a:pPr lvl="0">
              <a:spcBef>
                <a:spcPct val="20000"/>
              </a:spcBef>
            </a:pPr>
            <a:r>
              <a:rPr lang="ca-ES" sz="1200" b="1" dirty="0" smtClean="0">
                <a:cs typeface="Arial" charset="0"/>
              </a:rPr>
              <a:t>39,8 M€ </a:t>
            </a:r>
            <a:r>
              <a:rPr lang="ca-ES" sz="1200" dirty="0" smtClean="0">
                <a:cs typeface="Arial" charset="0"/>
              </a:rPr>
              <a:t>per a patrimoni cultural</a:t>
            </a:r>
          </a:p>
          <a:p>
            <a:pPr lvl="0">
              <a:spcBef>
                <a:spcPct val="20000"/>
              </a:spcBef>
            </a:pPr>
            <a:endParaRPr lang="es-ES" sz="200" b="1" dirty="0" smtClean="0">
              <a:cs typeface="Arial" charset="0"/>
            </a:endParaRPr>
          </a:p>
          <a:p>
            <a:pPr>
              <a:spcBef>
                <a:spcPct val="20000"/>
              </a:spcBef>
            </a:pPr>
            <a:r>
              <a:rPr lang="ca-ES" sz="1200" b="1" dirty="0" smtClean="0">
                <a:cs typeface="Arial" charset="0"/>
              </a:rPr>
              <a:t>8,3 M€ </a:t>
            </a:r>
            <a:r>
              <a:rPr lang="ca-ES" sz="1200" dirty="0" smtClean="0">
                <a:cs typeface="Arial" charset="0"/>
              </a:rPr>
              <a:t>per a internacionalització de la cultura</a:t>
            </a:r>
          </a:p>
          <a:p>
            <a:pPr>
              <a:spcBef>
                <a:spcPct val="20000"/>
              </a:spcBef>
            </a:pPr>
            <a:endParaRPr lang="ca-ES" sz="200" dirty="0" smtClean="0">
              <a:cs typeface="Arial" charset="0"/>
            </a:endParaRPr>
          </a:p>
          <a:p>
            <a:pPr>
              <a:spcBef>
                <a:spcPct val="20000"/>
              </a:spcBef>
            </a:pPr>
            <a:r>
              <a:rPr lang="ca-ES" sz="1200" b="1" dirty="0" smtClean="0">
                <a:cs typeface="Arial" charset="0"/>
              </a:rPr>
              <a:t>5,4 M€ </a:t>
            </a:r>
            <a:r>
              <a:rPr lang="ca-ES" sz="1200" dirty="0" smtClean="0">
                <a:cs typeface="Arial" charset="0"/>
              </a:rPr>
              <a:t>per a associacionisme</a:t>
            </a:r>
            <a:endParaRPr lang="ca-ES" sz="1200" b="1" dirty="0" smtClean="0">
              <a:cs typeface="Arial" charset="0"/>
            </a:endParaRP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122833" y="4641066"/>
          <a:ext cx="7779777" cy="2267743"/>
        </p:xfrm>
        <a:graphic>
          <a:graphicData uri="http://schemas.openxmlformats.org/drawingml/2006/table">
            <a:tbl>
              <a:tblPr firstRow="1" bandRow="1">
                <a:tableStyleId>{5C22544A-7EE6-4342-B048-85BDC9FD1C3A}</a:tableStyleId>
              </a:tblPr>
              <a:tblGrid>
                <a:gridCol w="109029"/>
                <a:gridCol w="1895945"/>
                <a:gridCol w="1924934"/>
                <a:gridCol w="1924935"/>
                <a:gridCol w="1924934"/>
              </a:tblGrid>
              <a:tr h="167738">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endParaRPr lang="ca-ES" sz="800" b="0" i="0" u="none" strike="noStrike" noProof="0" dirty="0">
                        <a:solidFill>
                          <a:srgbClr val="000000"/>
                        </a:solidFill>
                        <a:latin typeface="+mn-lt"/>
                      </a:endParaRPr>
                    </a:p>
                  </a:txBody>
                  <a:tcPr marL="0" marR="36000" marT="0" marB="0" anchor="ctr">
                    <a:solidFill>
                      <a:schemeClr val="bg1"/>
                    </a:solidFill>
                  </a:tcPr>
                </a:tc>
                <a:tc>
                  <a:txBody>
                    <a:bodyPr/>
                    <a:lstStyle/>
                    <a:p>
                      <a:pPr algn="just" fontAlgn="ctr"/>
                      <a:endParaRPr lang="ca-ES" sz="800" b="0" i="0" u="none" strike="noStrike" noProof="0" dirty="0">
                        <a:solidFill>
                          <a:srgbClr val="000000"/>
                        </a:solidFill>
                        <a:latin typeface="+mn-lt"/>
                      </a:endParaRPr>
                    </a:p>
                  </a:txBody>
                  <a:tcPr marL="0" marR="36000" marT="0" marB="0" anchor="ctr">
                    <a:solidFill>
                      <a:schemeClr val="bg1"/>
                    </a:solidFill>
                  </a:tcPr>
                </a:tc>
                <a:tc>
                  <a:txBody>
                    <a:bodyPr/>
                    <a:lstStyle/>
                    <a:p>
                      <a:pPr algn="just" fontAlgn="ctr"/>
                      <a:endParaRPr lang="ca-ES" sz="800" b="0" i="0" u="none" strike="noStrike" noProof="0" dirty="0">
                        <a:solidFill>
                          <a:srgbClr val="000000"/>
                        </a:solidFill>
                        <a:latin typeface="+mn-lt"/>
                      </a:endParaRPr>
                    </a:p>
                  </a:txBody>
                  <a:tcPr marL="0" marR="36000" marT="0" marB="0" anchor="ctr">
                    <a:solidFill>
                      <a:schemeClr val="bg1"/>
                    </a:solidFill>
                  </a:tcPr>
                </a:tc>
                <a:tc>
                  <a:txBody>
                    <a:bodyPr/>
                    <a:lstStyle/>
                    <a:p>
                      <a:pPr algn="just" fontAlgn="ctr"/>
                      <a:endParaRPr lang="ca-ES" sz="800" b="0" i="0" u="none" strike="noStrike" noProof="0" dirty="0">
                        <a:solidFill>
                          <a:srgbClr val="000000"/>
                        </a:solidFill>
                        <a:latin typeface="+mn-lt"/>
                      </a:endParaRPr>
                    </a:p>
                  </a:txBody>
                  <a:tcPr marL="0" marR="36000" marT="0" marB="0" anchor="ctr">
                    <a:solidFill>
                      <a:schemeClr val="bg1"/>
                    </a:solidFill>
                  </a:tcPr>
                </a:tc>
              </a:tr>
              <a:tr h="420001">
                <a:tc>
                  <a:txBody>
                    <a:bodyPr/>
                    <a:lstStyle/>
                    <a:p>
                      <a:endParaRPr lang="ca-ES" sz="1200" b="0" kern="1200" noProof="0" dirty="0">
                        <a:solidFill>
                          <a:schemeClr val="tx1"/>
                        </a:solidFill>
                        <a:latin typeface="+mn-lt"/>
                        <a:ea typeface="+mn-ea"/>
                        <a:cs typeface="+mn-cs"/>
                      </a:endParaRPr>
                    </a:p>
                  </a:txBody>
                  <a:tcPr marL="36000" marR="36000" marT="21600" marB="21600">
                    <a:solidFill>
                      <a:schemeClr val="bg1"/>
                    </a:solidFill>
                  </a:tcPr>
                </a:tc>
                <a:tc gridSpan="4">
                  <a:txBody>
                    <a:bodyPr/>
                    <a:lstStyle/>
                    <a:p>
                      <a:pPr algn="l" fontAlgn="ctr"/>
                      <a:r>
                        <a:rPr lang="ca-ES" sz="1050" b="0" kern="1200" noProof="0" smtClean="0">
                          <a:solidFill>
                            <a:schemeClr val="tx1"/>
                          </a:solidFill>
                          <a:latin typeface="+mn-lt"/>
                          <a:ea typeface="+mn-ea"/>
                          <a:cs typeface="+mn-cs"/>
                        </a:rPr>
                        <a:t>Posar en valor el Patrimoni Cultural com a referent de la indentitat nacional, fent-lo més sostenible econòmicament, i millorar la difusió per tal d'apropar-lo al ciutadà i obrir-lo a nous públics. </a:t>
                      </a:r>
                    </a:p>
                  </a:txBody>
                  <a:tcPr marL="9525" marR="9525" marT="9525" marB="0" anchor="ctr">
                    <a:solidFill>
                      <a:schemeClr val="bg1"/>
                    </a:solidFill>
                  </a:tcPr>
                </a:tc>
                <a:tc hMerge="1">
                  <a:txBody>
                    <a:bodyPr/>
                    <a:lstStyle/>
                    <a:p>
                      <a:endParaRPr lang="ca-ES"/>
                    </a:p>
                  </a:txBody>
                  <a:tcPr>
                    <a:solidFill>
                      <a:schemeClr val="bg1"/>
                    </a:solidFill>
                  </a:tcPr>
                </a:tc>
                <a:tc hMerge="1">
                  <a:txBody>
                    <a:bodyPr/>
                    <a:lstStyle/>
                    <a:p>
                      <a:endParaRPr lang="ca-ES"/>
                    </a:p>
                  </a:txBody>
                  <a:tcPr>
                    <a:solidFill>
                      <a:schemeClr val="bg1"/>
                    </a:solidFill>
                  </a:tcPr>
                </a:tc>
                <a:tc hMerge="1">
                  <a:txBody>
                    <a:bodyPr/>
                    <a:lstStyle/>
                    <a:p>
                      <a:endParaRPr lang="ca-ES"/>
                    </a:p>
                  </a:txBody>
                  <a:tcPr>
                    <a:solidFill>
                      <a:schemeClr val="bg1"/>
                    </a:solidFill>
                  </a:tcPr>
                </a:tc>
              </a:tr>
              <a:tr h="420001">
                <a:tc>
                  <a:txBody>
                    <a:bodyPr/>
                    <a:lstStyle/>
                    <a:p>
                      <a:endParaRPr lang="ca-ES" sz="1200" b="0" kern="1200" noProof="0" dirty="0">
                        <a:solidFill>
                          <a:schemeClr val="tx1"/>
                        </a:solidFill>
                        <a:latin typeface="+mn-lt"/>
                        <a:ea typeface="+mn-ea"/>
                        <a:cs typeface="+mn-cs"/>
                      </a:endParaRPr>
                    </a:p>
                  </a:txBody>
                  <a:tcPr marL="36000" marR="36000" marT="21600" marB="21600">
                    <a:solidFill>
                      <a:schemeClr val="bg1"/>
                    </a:solidFill>
                  </a:tcPr>
                </a:tc>
                <a:tc gridSpan="4">
                  <a:txBody>
                    <a:bodyPr/>
                    <a:lstStyle/>
                    <a:p>
                      <a:pPr algn="l" fontAlgn="ctr"/>
                      <a:r>
                        <a:rPr lang="ca-ES" sz="1050" b="0" kern="1200" noProof="0" dirty="0" smtClean="0">
                          <a:solidFill>
                            <a:schemeClr val="tx1"/>
                          </a:solidFill>
                          <a:latin typeface="+mn-lt"/>
                          <a:ea typeface="+mn-ea"/>
                          <a:cs typeface="+mn-cs"/>
                        </a:rPr>
                        <a:t>Desplegar xarxes territorials i temàtiques de museus i de serveis d'atenció museística i </a:t>
                      </a:r>
                      <a:r>
                        <a:rPr lang="ca-ES" sz="1050" b="0" kern="1200" noProof="0" dirty="0" err="1" smtClean="0">
                          <a:solidFill>
                            <a:schemeClr val="tx1"/>
                          </a:solidFill>
                          <a:latin typeface="+mn-lt"/>
                          <a:ea typeface="+mn-ea"/>
                          <a:cs typeface="+mn-cs"/>
                        </a:rPr>
                        <a:t>pontenciar</a:t>
                      </a:r>
                      <a:r>
                        <a:rPr lang="ca-ES" sz="1050" b="0" kern="1200" noProof="0" dirty="0" smtClean="0">
                          <a:solidFill>
                            <a:schemeClr val="tx1"/>
                          </a:solidFill>
                          <a:latin typeface="+mn-lt"/>
                          <a:ea typeface="+mn-ea"/>
                          <a:cs typeface="+mn-cs"/>
                        </a:rPr>
                        <a:t> els centres de restauració i conservació de la Generalitat com a llocs de referència </a:t>
                      </a:r>
                    </a:p>
                  </a:txBody>
                  <a:tcPr marL="9525" marR="9525" marT="9525" marB="0" anchor="ctr">
                    <a:solidFill>
                      <a:schemeClr val="bg1"/>
                    </a:solidFill>
                  </a:tcPr>
                </a:tc>
                <a:tc hMerge="1">
                  <a:txBody>
                    <a:bodyPr/>
                    <a:lstStyle/>
                    <a:p>
                      <a:endParaRPr lang="ca-ES"/>
                    </a:p>
                  </a:txBody>
                  <a:tcPr>
                    <a:solidFill>
                      <a:schemeClr val="bg1"/>
                    </a:solidFill>
                  </a:tcPr>
                </a:tc>
                <a:tc hMerge="1">
                  <a:txBody>
                    <a:bodyPr/>
                    <a:lstStyle/>
                    <a:p>
                      <a:endParaRPr lang="ca-ES"/>
                    </a:p>
                  </a:txBody>
                  <a:tcPr>
                    <a:solidFill>
                      <a:schemeClr val="bg1"/>
                    </a:solidFill>
                  </a:tcPr>
                </a:tc>
                <a:tc hMerge="1">
                  <a:txBody>
                    <a:bodyPr/>
                    <a:lstStyle/>
                    <a:p>
                      <a:endParaRPr lang="ca-ES"/>
                    </a:p>
                  </a:txBody>
                  <a:tcPr>
                    <a:solidFill>
                      <a:schemeClr val="bg1"/>
                    </a:solidFill>
                  </a:tcPr>
                </a:tc>
              </a:tr>
              <a:tr h="420001">
                <a:tc>
                  <a:txBody>
                    <a:bodyPr/>
                    <a:lstStyle/>
                    <a:p>
                      <a:endParaRPr lang="ca-ES" sz="1200" b="0" kern="1200" noProof="0" dirty="0">
                        <a:solidFill>
                          <a:schemeClr val="tx1"/>
                        </a:solidFill>
                        <a:latin typeface="+mn-lt"/>
                        <a:ea typeface="+mn-ea"/>
                        <a:cs typeface="+mn-cs"/>
                      </a:endParaRPr>
                    </a:p>
                  </a:txBody>
                  <a:tcPr marL="36000" marR="36000" marT="21600" marB="21600">
                    <a:solidFill>
                      <a:schemeClr val="bg1"/>
                    </a:solidFill>
                  </a:tcPr>
                </a:tc>
                <a:tc gridSpan="4">
                  <a:txBody>
                    <a:bodyPr/>
                    <a:lstStyle/>
                    <a:p>
                      <a:pPr algn="l" fontAlgn="ctr"/>
                      <a:r>
                        <a:rPr lang="ca-ES" sz="1050" b="0" kern="1200" noProof="0" dirty="0" smtClean="0">
                          <a:solidFill>
                            <a:schemeClr val="tx1"/>
                          </a:solidFill>
                          <a:latin typeface="+mn-lt"/>
                          <a:ea typeface="+mn-ea"/>
                          <a:cs typeface="+mn-cs"/>
                        </a:rPr>
                        <a:t>Donar suport a la creació i projecció de la iniciativa cultural creativa catalana i dotar a les empreses culturals catalanes d’eines per millorar el seu finançament </a:t>
                      </a:r>
                    </a:p>
                  </a:txBody>
                  <a:tcPr marL="9525" marR="9525" marT="9525" marB="0" anchor="ctr">
                    <a:solidFill>
                      <a:schemeClr val="bg1"/>
                    </a:solidFill>
                  </a:tcPr>
                </a:tc>
                <a:tc hMerge="1">
                  <a:txBody>
                    <a:bodyPr/>
                    <a:lstStyle/>
                    <a:p>
                      <a:endParaRPr lang="ca-ES"/>
                    </a:p>
                  </a:txBody>
                  <a:tcPr>
                    <a:solidFill>
                      <a:schemeClr val="bg1"/>
                    </a:solidFill>
                  </a:tcPr>
                </a:tc>
                <a:tc hMerge="1">
                  <a:txBody>
                    <a:bodyPr/>
                    <a:lstStyle/>
                    <a:p>
                      <a:endParaRPr lang="ca-ES"/>
                    </a:p>
                  </a:txBody>
                  <a:tcPr>
                    <a:solidFill>
                      <a:schemeClr val="bg1"/>
                    </a:solidFill>
                  </a:tcPr>
                </a:tc>
                <a:tc hMerge="1">
                  <a:txBody>
                    <a:bodyPr/>
                    <a:lstStyle/>
                    <a:p>
                      <a:endParaRPr lang="ca-ES"/>
                    </a:p>
                  </a:txBody>
                  <a:tcPr>
                    <a:solidFill>
                      <a:schemeClr val="bg1"/>
                    </a:solidFill>
                  </a:tcPr>
                </a:tc>
              </a:tr>
              <a:tr h="420001">
                <a:tc>
                  <a:txBody>
                    <a:bodyPr/>
                    <a:lstStyle/>
                    <a:p>
                      <a:endParaRPr lang="ca-ES" sz="1200" b="0" kern="1200" noProof="0" dirty="0">
                        <a:solidFill>
                          <a:schemeClr val="tx1"/>
                        </a:solidFill>
                        <a:latin typeface="+mn-lt"/>
                        <a:ea typeface="+mn-ea"/>
                        <a:cs typeface="+mn-cs"/>
                      </a:endParaRPr>
                    </a:p>
                  </a:txBody>
                  <a:tcPr marL="36000" marR="36000" marT="21600" marB="21600">
                    <a:solidFill>
                      <a:schemeClr val="bg1"/>
                    </a:solidFill>
                  </a:tcPr>
                </a:tc>
                <a:tc gridSpan="4">
                  <a:txBody>
                    <a:bodyPr/>
                    <a:lstStyle/>
                    <a:p>
                      <a:pPr algn="l" fontAlgn="ctr"/>
                      <a:r>
                        <a:rPr lang="ca-ES" sz="1050" b="0" kern="1200" noProof="0" dirty="0" smtClean="0">
                          <a:solidFill>
                            <a:schemeClr val="tx1"/>
                          </a:solidFill>
                          <a:latin typeface="+mn-lt"/>
                          <a:ea typeface="+mn-ea"/>
                          <a:cs typeface="+mn-cs"/>
                        </a:rPr>
                        <a:t>Ampliar el mercat amb nous públics per tal de donar sortida a l'alta capacitat de generar talent del país</a:t>
                      </a:r>
                      <a:r>
                        <a:rPr lang="ca-ES" sz="1050" b="0" kern="1200" baseline="0" noProof="0" dirty="0" smtClean="0">
                          <a:solidFill>
                            <a:schemeClr val="tx1"/>
                          </a:solidFill>
                          <a:latin typeface="+mn-lt"/>
                          <a:ea typeface="+mn-ea"/>
                          <a:cs typeface="+mn-cs"/>
                        </a:rPr>
                        <a:t> i</a:t>
                      </a:r>
                      <a:r>
                        <a:rPr lang="ca-ES" sz="1050" b="0" kern="1200" noProof="0" dirty="0" smtClean="0">
                          <a:solidFill>
                            <a:schemeClr val="tx1"/>
                          </a:solidFill>
                          <a:latin typeface="+mn-lt"/>
                          <a:ea typeface="+mn-ea"/>
                          <a:cs typeface="+mn-cs"/>
                        </a:rPr>
                        <a:t>  </a:t>
                      </a:r>
                      <a:r>
                        <a:rPr lang="ca-ES" sz="1050" b="0" kern="1200" baseline="0" noProof="0" dirty="0" smtClean="0">
                          <a:solidFill>
                            <a:schemeClr val="tx1"/>
                          </a:solidFill>
                          <a:latin typeface="+mn-lt"/>
                          <a:ea typeface="+mn-ea"/>
                          <a:cs typeface="+mn-cs"/>
                        </a:rPr>
                        <a:t>aconseguir ser  més competitius en el mercat  nacional i internacional</a:t>
                      </a:r>
                      <a:r>
                        <a:rPr lang="ca-ES" sz="1050" b="0" kern="1200" noProof="0" dirty="0" smtClean="0">
                          <a:solidFill>
                            <a:schemeClr val="tx1"/>
                          </a:solidFill>
                          <a:latin typeface="+mn-lt"/>
                          <a:ea typeface="+mn-ea"/>
                          <a:cs typeface="+mn-cs"/>
                        </a:rPr>
                        <a:t>.</a:t>
                      </a:r>
                    </a:p>
                  </a:txBody>
                  <a:tcPr marL="9525" marR="9525" marT="9525" marB="0" anchor="ctr">
                    <a:solidFill>
                      <a:schemeClr val="bg1"/>
                    </a:solidFill>
                  </a:tcPr>
                </a:tc>
                <a:tc hMerge="1">
                  <a:txBody>
                    <a:bodyPr/>
                    <a:lstStyle/>
                    <a:p>
                      <a:endParaRPr lang="ca-ES"/>
                    </a:p>
                  </a:txBody>
                  <a:tcPr>
                    <a:solidFill>
                      <a:schemeClr val="bg1"/>
                    </a:solidFill>
                  </a:tcPr>
                </a:tc>
                <a:tc hMerge="1">
                  <a:txBody>
                    <a:bodyPr/>
                    <a:lstStyle/>
                    <a:p>
                      <a:endParaRPr lang="ca-ES"/>
                    </a:p>
                  </a:txBody>
                  <a:tcPr>
                    <a:solidFill>
                      <a:schemeClr val="bg1"/>
                    </a:solidFill>
                  </a:tcPr>
                </a:tc>
                <a:tc hMerge="1">
                  <a:txBody>
                    <a:bodyPr/>
                    <a:lstStyle/>
                    <a:p>
                      <a:endParaRPr lang="ca-ES"/>
                    </a:p>
                  </a:txBody>
                  <a:tcPr>
                    <a:solidFill>
                      <a:schemeClr val="bg1"/>
                    </a:solidFill>
                  </a:tcPr>
                </a:tc>
              </a:tr>
              <a:tr h="420001">
                <a:tc>
                  <a:txBody>
                    <a:bodyPr/>
                    <a:lstStyle/>
                    <a:p>
                      <a:endParaRPr lang="ca-ES" sz="1200" b="0" kern="1200" noProof="0" dirty="0">
                        <a:solidFill>
                          <a:schemeClr val="tx1"/>
                        </a:solidFill>
                        <a:latin typeface="+mn-lt"/>
                        <a:ea typeface="+mn-ea"/>
                        <a:cs typeface="+mn-cs"/>
                      </a:endParaRPr>
                    </a:p>
                  </a:txBody>
                  <a:tcPr marL="36000" marR="36000" marT="21600" marB="21600">
                    <a:solidFill>
                      <a:schemeClr val="bg1"/>
                    </a:solidFill>
                  </a:tcPr>
                </a:tc>
                <a:tc gridSpan="4">
                  <a:txBody>
                    <a:bodyPr/>
                    <a:lstStyle/>
                    <a:p>
                      <a:pPr algn="l" fontAlgn="ctr"/>
                      <a:r>
                        <a:rPr lang="ca-ES" sz="1050" b="0" kern="1200" noProof="0" dirty="0" smtClean="0">
                          <a:solidFill>
                            <a:schemeClr val="tx1"/>
                          </a:solidFill>
                          <a:latin typeface="+mn-lt"/>
                          <a:ea typeface="+mn-ea"/>
                          <a:cs typeface="+mn-cs"/>
                        </a:rPr>
                        <a:t>Treballar amb el món associatiu i les corporacions locals per potenciar les activitats de la cultura popular i tradicional.</a:t>
                      </a:r>
                    </a:p>
                  </a:txBody>
                  <a:tcPr marL="9525" marR="9525" marT="9525" marB="0" anchor="ctr">
                    <a:solidFill>
                      <a:schemeClr val="bg1"/>
                    </a:solidFill>
                  </a:tcPr>
                </a:tc>
                <a:tc hMerge="1">
                  <a:txBody>
                    <a:bodyPr/>
                    <a:lstStyle/>
                    <a:p>
                      <a:endParaRPr lang="ca-ES"/>
                    </a:p>
                  </a:txBody>
                  <a:tcPr>
                    <a:solidFill>
                      <a:schemeClr val="bg1"/>
                    </a:solidFill>
                  </a:tcPr>
                </a:tc>
                <a:tc hMerge="1">
                  <a:txBody>
                    <a:bodyPr/>
                    <a:lstStyle/>
                    <a:p>
                      <a:endParaRPr lang="ca-ES"/>
                    </a:p>
                  </a:txBody>
                  <a:tcPr>
                    <a:solidFill>
                      <a:schemeClr val="bg1"/>
                    </a:solidFill>
                  </a:tcPr>
                </a:tc>
                <a:tc hMerge="1">
                  <a:txBody>
                    <a:bodyPr/>
                    <a:lstStyle/>
                    <a:p>
                      <a:endParaRPr lang="ca-ES"/>
                    </a:p>
                  </a:txBody>
                  <a:tcPr>
                    <a:solidFill>
                      <a:schemeClr val="bg1"/>
                    </a:solidFill>
                  </a:tcPr>
                </a:tc>
              </a:tr>
            </a:tbl>
          </a:graphicData>
        </a:graphic>
      </p:graphicFrame>
      <p:graphicFrame>
        <p:nvGraphicFramePr>
          <p:cNvPr id="12" name="Taula 11"/>
          <p:cNvGraphicFramePr>
            <a:graphicFrameLocks noGrp="1"/>
          </p:cNvGraphicFramePr>
          <p:nvPr/>
        </p:nvGraphicFramePr>
        <p:xfrm>
          <a:off x="2862424" y="2031199"/>
          <a:ext cx="5000658" cy="2125810"/>
        </p:xfrm>
        <a:graphic>
          <a:graphicData uri="http://schemas.openxmlformats.org/drawingml/2006/table">
            <a:tbl>
              <a:tblPr firstRow="1" bandRow="1">
                <a:tableStyleId>{5C22544A-7EE6-4342-B048-85BDC9FD1C3A}</a:tableStyleId>
              </a:tblPr>
              <a:tblGrid>
                <a:gridCol w="180020"/>
                <a:gridCol w="4820638"/>
              </a:tblGrid>
              <a:tr h="829666">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l" fontAlgn="ctr"/>
                      <a:r>
                        <a:rPr lang="es-ES" sz="1200" b="0" kern="1200" noProof="0" dirty="0" smtClean="0">
                          <a:solidFill>
                            <a:schemeClr val="tx1"/>
                          </a:solidFill>
                          <a:latin typeface="+mn-lt"/>
                          <a:ea typeface="+mn-ea"/>
                          <a:cs typeface="+mn-cs"/>
                        </a:rPr>
                        <a:t>Impulsar la </a:t>
                      </a:r>
                      <a:r>
                        <a:rPr lang="es-ES" sz="1200" b="0" kern="1200" noProof="0" dirty="0" err="1" smtClean="0">
                          <a:solidFill>
                            <a:schemeClr val="tx1"/>
                          </a:solidFill>
                          <a:latin typeface="+mn-lt"/>
                          <a:ea typeface="+mn-ea"/>
                          <a:cs typeface="+mn-cs"/>
                        </a:rPr>
                        <a:t>producció</a:t>
                      </a:r>
                      <a:r>
                        <a:rPr lang="es-ES" sz="1200" b="0" kern="1200" noProof="0" dirty="0" smtClean="0">
                          <a:solidFill>
                            <a:schemeClr val="tx1"/>
                          </a:solidFill>
                          <a:latin typeface="+mn-lt"/>
                          <a:ea typeface="+mn-ea"/>
                          <a:cs typeface="+mn-cs"/>
                        </a:rPr>
                        <a:t> i </a:t>
                      </a:r>
                      <a:r>
                        <a:rPr lang="es-ES" sz="1200" b="0" kern="1200" noProof="0" dirty="0" err="1" smtClean="0">
                          <a:solidFill>
                            <a:schemeClr val="tx1"/>
                          </a:solidFill>
                          <a:latin typeface="+mn-lt"/>
                          <a:ea typeface="+mn-ea"/>
                          <a:cs typeface="+mn-cs"/>
                        </a:rPr>
                        <a:t>difusió</a:t>
                      </a:r>
                      <a:r>
                        <a:rPr lang="es-ES" sz="1200" b="0" kern="1200" noProof="0" dirty="0" smtClean="0">
                          <a:solidFill>
                            <a:schemeClr val="tx1"/>
                          </a:solidFill>
                          <a:latin typeface="+mn-lt"/>
                          <a:ea typeface="+mn-ea"/>
                          <a:cs typeface="+mn-cs"/>
                        </a:rPr>
                        <a:t> cultural catalana i contribuir a la </a:t>
                      </a:r>
                      <a:r>
                        <a:rPr lang="es-ES" sz="1200" b="0" kern="1200" noProof="0" dirty="0" err="1" smtClean="0">
                          <a:solidFill>
                            <a:schemeClr val="tx1"/>
                          </a:solidFill>
                          <a:latin typeface="+mn-lt"/>
                          <a:ea typeface="+mn-ea"/>
                          <a:cs typeface="+mn-cs"/>
                        </a:rPr>
                        <a:t>creativitat</a:t>
                      </a:r>
                      <a:r>
                        <a:rPr lang="es-ES" sz="1200" b="0" kern="1200" noProof="0" dirty="0" smtClean="0">
                          <a:solidFill>
                            <a:schemeClr val="tx1"/>
                          </a:solidFill>
                          <a:latin typeface="+mn-lt"/>
                          <a:ea typeface="+mn-ea"/>
                          <a:cs typeface="+mn-cs"/>
                        </a:rPr>
                        <a:t> i al </a:t>
                      </a:r>
                      <a:r>
                        <a:rPr lang="es-ES" sz="1200" b="0" kern="1200" noProof="0" dirty="0" err="1" smtClean="0">
                          <a:solidFill>
                            <a:schemeClr val="tx1"/>
                          </a:solidFill>
                          <a:latin typeface="+mn-lt"/>
                          <a:ea typeface="+mn-ea"/>
                          <a:cs typeface="+mn-cs"/>
                        </a:rPr>
                        <a:t>desenvolupament</a:t>
                      </a:r>
                      <a:r>
                        <a:rPr lang="es-ES" sz="1200" b="0" kern="1200" noProof="0" dirty="0" smtClean="0">
                          <a:solidFill>
                            <a:schemeClr val="tx1"/>
                          </a:solidFill>
                          <a:latin typeface="+mn-lt"/>
                          <a:ea typeface="+mn-ea"/>
                          <a:cs typeface="+mn-cs"/>
                        </a:rPr>
                        <a:t> de les </a:t>
                      </a:r>
                      <a:r>
                        <a:rPr lang="es-ES" sz="1200" b="0" kern="1200" noProof="0" dirty="0" err="1" smtClean="0">
                          <a:solidFill>
                            <a:schemeClr val="tx1"/>
                          </a:solidFill>
                          <a:latin typeface="+mn-lt"/>
                          <a:ea typeface="+mn-ea"/>
                          <a:cs typeface="+mn-cs"/>
                        </a:rPr>
                        <a:t>empreses</a:t>
                      </a:r>
                      <a:r>
                        <a:rPr lang="es-ES" sz="1200" b="0" kern="1200" noProof="0" dirty="0" smtClean="0">
                          <a:solidFill>
                            <a:schemeClr val="tx1"/>
                          </a:solidFill>
                          <a:latin typeface="+mn-lt"/>
                          <a:ea typeface="+mn-ea"/>
                          <a:cs typeface="+mn-cs"/>
                        </a:rPr>
                        <a:t> </a:t>
                      </a:r>
                      <a:r>
                        <a:rPr lang="es-ES" sz="1200" b="0" kern="1200" noProof="0" dirty="0" err="1" smtClean="0">
                          <a:solidFill>
                            <a:schemeClr val="tx1"/>
                          </a:solidFill>
                          <a:latin typeface="+mn-lt"/>
                          <a:ea typeface="+mn-ea"/>
                          <a:cs typeface="+mn-cs"/>
                        </a:rPr>
                        <a:t>culturals</a:t>
                      </a:r>
                      <a:r>
                        <a:rPr lang="es-ES" sz="1200" b="0" kern="1200" noProof="0" dirty="0" smtClean="0">
                          <a:solidFill>
                            <a:schemeClr val="tx1"/>
                          </a:solidFill>
                          <a:latin typeface="+mn-lt"/>
                          <a:ea typeface="+mn-ea"/>
                          <a:cs typeface="+mn-cs"/>
                        </a:rPr>
                        <a:t>, </a:t>
                      </a:r>
                      <a:r>
                        <a:rPr lang="es-ES" sz="1200" b="0" kern="1200" noProof="0" dirty="0" err="1" smtClean="0">
                          <a:solidFill>
                            <a:schemeClr val="tx1"/>
                          </a:solidFill>
                          <a:latin typeface="+mn-lt"/>
                          <a:ea typeface="+mn-ea"/>
                          <a:cs typeface="+mn-cs"/>
                        </a:rPr>
                        <a:t>amb</a:t>
                      </a:r>
                      <a:r>
                        <a:rPr lang="es-ES" sz="1200" b="0" kern="1200" noProof="0" dirty="0" smtClean="0">
                          <a:solidFill>
                            <a:schemeClr val="tx1"/>
                          </a:solidFill>
                          <a:latin typeface="+mn-lt"/>
                          <a:ea typeface="+mn-ea"/>
                          <a:cs typeface="+mn-cs"/>
                        </a:rPr>
                        <a:t> especial </a:t>
                      </a:r>
                      <a:r>
                        <a:rPr lang="es-ES" sz="1200" b="0" kern="1200" noProof="0" dirty="0" err="1" smtClean="0">
                          <a:solidFill>
                            <a:schemeClr val="tx1"/>
                          </a:solidFill>
                          <a:latin typeface="+mn-lt"/>
                          <a:ea typeface="+mn-ea"/>
                          <a:cs typeface="+mn-cs"/>
                        </a:rPr>
                        <a:t>èmfasi</a:t>
                      </a:r>
                      <a:r>
                        <a:rPr lang="es-ES" sz="1200" b="0" kern="1200" noProof="0" dirty="0" smtClean="0">
                          <a:solidFill>
                            <a:schemeClr val="tx1"/>
                          </a:solidFill>
                          <a:latin typeface="+mn-lt"/>
                          <a:ea typeface="+mn-ea"/>
                          <a:cs typeface="+mn-cs"/>
                        </a:rPr>
                        <a:t> a la </a:t>
                      </a:r>
                      <a:r>
                        <a:rPr lang="es-ES" sz="1200" b="0" kern="1200" noProof="0" dirty="0" err="1" smtClean="0">
                          <a:solidFill>
                            <a:schemeClr val="tx1"/>
                          </a:solidFill>
                          <a:latin typeface="+mn-lt"/>
                          <a:ea typeface="+mn-ea"/>
                          <a:cs typeface="+mn-cs"/>
                        </a:rPr>
                        <a:t>projecció</a:t>
                      </a:r>
                      <a:r>
                        <a:rPr lang="es-ES" sz="1200" b="0" kern="1200" noProof="0" dirty="0" smtClean="0">
                          <a:solidFill>
                            <a:schemeClr val="tx1"/>
                          </a:solidFill>
                          <a:latin typeface="+mn-lt"/>
                          <a:ea typeface="+mn-ea"/>
                          <a:cs typeface="+mn-cs"/>
                        </a:rPr>
                        <a:t> exterior.</a:t>
                      </a:r>
                    </a:p>
                  </a:txBody>
                  <a:tcPr marL="9525" marR="9525" marT="9525"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792088">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l" fontAlgn="ctr"/>
                      <a:r>
                        <a:rPr lang="it-IT" sz="1200" b="0" kern="1200" noProof="0" dirty="0" smtClean="0">
                          <a:solidFill>
                            <a:schemeClr val="tx1"/>
                          </a:solidFill>
                          <a:latin typeface="+mn-lt"/>
                          <a:ea typeface="+mn-ea"/>
                          <a:cs typeface="+mn-cs"/>
                        </a:rPr>
                        <a:t>Assegurar la sostenibilitat econòmica i territorial del patrimoni i dels equipaments culturals, garantint-ne l'accessibilitat a la ciutadania i enfortir l'acció de l'associacionisme cultural.</a:t>
                      </a: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504056">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l" fontAlgn="ctr"/>
                      <a:r>
                        <a:rPr lang="ca-ES" sz="1200" b="0" kern="1200" noProof="0" dirty="0" smtClean="0">
                          <a:solidFill>
                            <a:schemeClr val="tx1"/>
                          </a:solidFill>
                          <a:latin typeface="+mn-lt"/>
                          <a:ea typeface="+mn-ea"/>
                          <a:cs typeface="+mn-cs"/>
                        </a:rPr>
                        <a:t>Desenvolupar estratègies en la captació de nous públics i garantir una oferta cultural pública de qualitat.</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02984" y="2028007"/>
          <a:ext cx="2790416" cy="4391787"/>
        </p:xfrm>
        <a:graphic>
          <a:graphicData uri="http://schemas.openxmlformats.org/drawingml/2006/table">
            <a:tbl>
              <a:tblPr firstRow="1" bandRow="1">
                <a:tableStyleId>{5C22544A-7EE6-4342-B048-85BDC9FD1C3A}</a:tableStyleId>
              </a:tblPr>
              <a:tblGrid>
                <a:gridCol w="669555"/>
                <a:gridCol w="2120861"/>
              </a:tblGrid>
              <a:tr h="474669">
                <a:tc>
                  <a:txBody>
                    <a:bodyPr/>
                    <a:lstStyle/>
                    <a:p>
                      <a:pPr algn="r" fontAlgn="ctr"/>
                      <a:r>
                        <a:rPr lang="ca-ES" sz="1100" b="0" i="0" u="none" strike="noStrike" dirty="0" smtClean="0">
                          <a:solidFill>
                            <a:srgbClr val="000000"/>
                          </a:solidFill>
                          <a:latin typeface="Calibri"/>
                        </a:rPr>
                        <a:t>22,4</a:t>
                      </a:r>
                    </a:p>
                    <a:p>
                      <a:pPr algn="r" fontAlgn="ctr"/>
                      <a:r>
                        <a:rPr lang="ca-ES" sz="1100" b="0" i="0" u="none" strike="noStrike" dirty="0" smtClean="0">
                          <a:solidFill>
                            <a:srgbClr val="000000"/>
                          </a:solidFill>
                          <a:latin typeface="Calibri"/>
                        </a:rPr>
                        <a:t>Milions</a:t>
                      </a:r>
                      <a:endParaRPr lang="ca-ES" sz="1100" b="0" i="0" u="none" strike="noStrike" dirty="0">
                        <a:solidFill>
                          <a:srgbClr val="000000"/>
                        </a:solidFill>
                        <a:latin typeface="Calibri"/>
                      </a:endParaRP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kumimoji="0" lang="ca-ES" sz="1100" b="0" i="0" u="none" strike="noStrike" cap="none" normalizeH="0" baseline="0" noProof="0" dirty="0" smtClean="0">
                          <a:ln>
                            <a:noFill/>
                          </a:ln>
                          <a:solidFill>
                            <a:schemeClr val="tx1"/>
                          </a:solidFill>
                          <a:effectLst/>
                          <a:latin typeface="+mn-lt"/>
                          <a:cs typeface="Arial" charset="0"/>
                        </a:rPr>
                        <a:t>Visites a museus, exposicions i col·leccions de Catalunya.	</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328617">
                <a:tc>
                  <a:txBody>
                    <a:bodyPr/>
                    <a:lstStyle/>
                    <a:p>
                      <a:pPr algn="r" fontAlgn="ctr"/>
                      <a:r>
                        <a:rPr lang="ca-ES" sz="1100" b="0" i="0" u="none" strike="noStrike">
                          <a:solidFill>
                            <a:srgbClr val="000000"/>
                          </a:solidFill>
                          <a:latin typeface="Calibri"/>
                        </a:rPr>
                        <a:t>40.000</a:t>
                      </a:r>
                    </a:p>
                  </a:txBody>
                  <a:tcPr marL="9525" marR="9525" marT="9525"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a-ES" sz="1100" b="0" i="0" u="none" strike="noStrike" cap="none" normalizeH="0" baseline="0" noProof="0" dirty="0" smtClean="0">
                          <a:ln>
                            <a:noFill/>
                          </a:ln>
                          <a:solidFill>
                            <a:schemeClr val="tx1"/>
                          </a:solidFill>
                          <a:effectLst/>
                          <a:latin typeface="+mn-lt"/>
                          <a:cs typeface="Arial" charset="0"/>
                        </a:rPr>
                        <a:t>Nombre de visites a arxius.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438156">
                <a:tc>
                  <a:txBody>
                    <a:bodyPr/>
                    <a:lstStyle/>
                    <a:p>
                      <a:pPr algn="r" fontAlgn="ctr"/>
                      <a:r>
                        <a:rPr lang="ca-ES" sz="1100" b="0" i="0" u="none" strike="noStrike" dirty="0" smtClean="0">
                          <a:solidFill>
                            <a:srgbClr val="000000"/>
                          </a:solidFill>
                          <a:latin typeface="Calibri"/>
                        </a:rPr>
                        <a:t>25,2</a:t>
                      </a:r>
                    </a:p>
                    <a:p>
                      <a:pPr algn="r" fontAlgn="ctr"/>
                      <a:r>
                        <a:rPr lang="ca-ES" sz="1100" b="0" i="0" u="none" strike="noStrike" dirty="0" smtClean="0">
                          <a:solidFill>
                            <a:srgbClr val="000000"/>
                          </a:solidFill>
                          <a:latin typeface="Calibri"/>
                        </a:rPr>
                        <a:t>Milions</a:t>
                      </a:r>
                      <a:endParaRPr lang="ca-ES" sz="1100" b="0" i="0" u="none" strike="noStrike" dirty="0">
                        <a:solidFill>
                          <a:srgbClr val="000000"/>
                        </a:solidFill>
                        <a:latin typeface="Calibri"/>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kumimoji="0" lang="ca-ES" sz="1100" b="0" i="0" u="none" strike="noStrike" cap="none" normalizeH="0" baseline="0" noProof="0" dirty="0" smtClean="0">
                          <a:ln>
                            <a:noFill/>
                          </a:ln>
                          <a:solidFill>
                            <a:schemeClr val="tx1"/>
                          </a:solidFill>
                          <a:effectLst/>
                          <a:latin typeface="+mn-lt"/>
                          <a:cs typeface="Arial" charset="0"/>
                        </a:rPr>
                        <a:t>Visites a biblioteques públiques</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1643">
                <a:tc>
                  <a:txBody>
                    <a:bodyPr/>
                    <a:lstStyle/>
                    <a:p>
                      <a:pPr algn="r" fontAlgn="ctr"/>
                      <a:r>
                        <a:rPr lang="ca-ES" sz="1100" b="0" i="0" u="none" strike="noStrike" dirty="0" smtClean="0">
                          <a:solidFill>
                            <a:srgbClr val="000000"/>
                          </a:solidFill>
                          <a:latin typeface="Calibri"/>
                        </a:rPr>
                        <a:t>3,4</a:t>
                      </a:r>
                    </a:p>
                    <a:p>
                      <a:pPr algn="r" fontAlgn="ctr"/>
                      <a:r>
                        <a:rPr lang="ca-ES" sz="1100" b="0" i="0" u="none" strike="noStrike" dirty="0" smtClean="0">
                          <a:solidFill>
                            <a:srgbClr val="000000"/>
                          </a:solidFill>
                          <a:latin typeface="Calibri"/>
                        </a:rPr>
                        <a:t>Milions</a:t>
                      </a:r>
                      <a:endParaRPr lang="ca-ES" sz="1100" b="0" i="0" u="none" strike="noStrike" dirty="0">
                        <a:solidFill>
                          <a:srgbClr val="000000"/>
                        </a:solidFill>
                        <a:latin typeface="Calibri"/>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kumimoji="0" lang="ca-ES" sz="1100" b="0" i="0" u="none" strike="noStrike" cap="none" normalizeH="0" baseline="0" noProof="0" dirty="0" smtClean="0">
                          <a:ln>
                            <a:noFill/>
                          </a:ln>
                          <a:solidFill>
                            <a:schemeClr val="tx1"/>
                          </a:solidFill>
                          <a:effectLst/>
                          <a:latin typeface="+mn-lt"/>
                          <a:cs typeface="Arial" charset="0"/>
                        </a:rPr>
                        <a:t>Persones amb carnet de biblioteca pública.	</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86105">
                <a:tc>
                  <a:txBody>
                    <a:bodyPr/>
                    <a:lstStyle/>
                    <a:p>
                      <a:pPr algn="r" fontAlgn="ctr"/>
                      <a:r>
                        <a:rPr lang="ca-ES" sz="1100" b="0" i="0" u="none" strike="noStrike" dirty="0">
                          <a:solidFill>
                            <a:srgbClr val="000000"/>
                          </a:solidFill>
                          <a:latin typeface="Calibri"/>
                        </a:rPr>
                        <a:t>3.500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kumimoji="0" lang="ca-ES" sz="1100" b="0" i="0" u="none" strike="noStrike" cap="none" normalizeH="0" baseline="0" noProof="0" dirty="0" smtClean="0">
                          <a:ln>
                            <a:noFill/>
                          </a:ln>
                          <a:solidFill>
                            <a:schemeClr val="tx1"/>
                          </a:solidFill>
                          <a:effectLst/>
                          <a:latin typeface="+mn-lt"/>
                          <a:cs typeface="Arial" charset="0"/>
                        </a:rPr>
                        <a:t>Beneficiaris de les línies d'ajuts del Departament </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45840">
                <a:tc>
                  <a:txBody>
                    <a:bodyPr/>
                    <a:lstStyle/>
                    <a:p>
                      <a:pPr algn="r" fontAlgn="ctr"/>
                      <a:r>
                        <a:rPr lang="ca-ES" sz="1100" b="0" i="0" u="none" strike="noStrike" dirty="0">
                          <a:solidFill>
                            <a:srgbClr val="000000"/>
                          </a:solidFill>
                          <a:latin typeface="Calibri"/>
                        </a:rPr>
                        <a:t>101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kumimoji="0" lang="ca-ES" sz="1100" b="0" i="0" u="none" strike="noStrike" cap="none" normalizeH="0" baseline="0" noProof="0" dirty="0" smtClean="0">
                          <a:ln>
                            <a:noFill/>
                          </a:ln>
                          <a:solidFill>
                            <a:schemeClr val="tx1"/>
                          </a:solidFill>
                          <a:effectLst/>
                          <a:latin typeface="+mn-lt"/>
                          <a:cs typeface="Arial" charset="0"/>
                        </a:rPr>
                        <a:t>Municipis de Catalunya amb els quals es col·labora en la programació cultural estable.	</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45840">
                <a:tc>
                  <a:txBody>
                    <a:bodyPr/>
                    <a:lstStyle/>
                    <a:p>
                      <a:pPr algn="r" fontAlgn="ctr"/>
                      <a:r>
                        <a:rPr lang="ca-ES" sz="1100" b="0" i="0" u="none" strike="noStrike" dirty="0">
                          <a:solidFill>
                            <a:srgbClr val="000000"/>
                          </a:solidFill>
                          <a:latin typeface="Calibri"/>
                        </a:rPr>
                        <a:t>600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kumimoji="0" lang="ca-ES" sz="1100" b="0" i="0" u="none" strike="noStrike" cap="none" normalizeH="0" baseline="0" noProof="0" dirty="0" smtClean="0">
                          <a:ln>
                            <a:noFill/>
                          </a:ln>
                          <a:solidFill>
                            <a:schemeClr val="tx1"/>
                          </a:solidFill>
                          <a:effectLst/>
                          <a:latin typeface="+mn-lt"/>
                          <a:cs typeface="Arial" charset="0"/>
                        </a:rPr>
                        <a:t>Persones participants en cursos de formació sobre cultura popular i tradicional 	</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45840">
                <a:tc>
                  <a:txBody>
                    <a:bodyPr/>
                    <a:lstStyle/>
                    <a:p>
                      <a:pPr algn="r" fontAlgn="ctr"/>
                      <a:r>
                        <a:rPr lang="ca-ES" sz="1100" b="0" i="0" u="none" strike="noStrike" dirty="0" smtClean="0">
                          <a:solidFill>
                            <a:srgbClr val="000000"/>
                          </a:solidFill>
                          <a:latin typeface="Calibri"/>
                        </a:rPr>
                        <a:t>2.500</a:t>
                      </a:r>
                      <a:endParaRPr lang="ca-ES" sz="1100" b="0" i="0" u="none" strike="noStrike" dirty="0">
                        <a:solidFill>
                          <a:srgbClr val="000000"/>
                        </a:solidFill>
                        <a:latin typeface="Calibri"/>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dirty="0" smtClean="0">
                          <a:solidFill>
                            <a:schemeClr val="tx1"/>
                          </a:solidFill>
                          <a:latin typeface="+mn-lt"/>
                        </a:rPr>
                        <a:t>Rodatges de produccions audiovisuals (cinema, TV, publicitat, videoclips, etc.)</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16" name="Taula 15"/>
          <p:cNvGraphicFramePr>
            <a:graphicFrameLocks noGrp="1"/>
          </p:cNvGraphicFramePr>
          <p:nvPr/>
        </p:nvGraphicFramePr>
        <p:xfrm>
          <a:off x="0" y="1188208"/>
          <a:ext cx="10693400" cy="438156"/>
        </p:xfrm>
        <a:graphic>
          <a:graphicData uri="http://schemas.openxmlformats.org/drawingml/2006/table">
            <a:tbl>
              <a:tblPr/>
              <a:tblGrid>
                <a:gridCol w="258112"/>
                <a:gridCol w="6384732"/>
                <a:gridCol w="4050556"/>
              </a:tblGrid>
              <a:tr h="438156">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Cultura</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ctr" anchorCtr="0" compatLnSpc="1">
            <a:prstTxWarp prst="textNoShape">
              <a:avLst/>
            </a:prstTxWarp>
          </a:bodyPr>
          <a:lstStyle/>
          <a:p>
            <a:pPr>
              <a:spcAft>
                <a:spcPts val="2400"/>
              </a:spcAft>
            </a:pPr>
            <a:r>
              <a:rPr lang="es-ES" sz="2000" b="1" dirty="0" smtClean="0"/>
              <a:t>147,9 M€</a:t>
            </a:r>
            <a:endParaRPr lang="ca-ES" sz="2000" b="1" dirty="0" smtClean="0"/>
          </a:p>
          <a:p>
            <a:pPr>
              <a:spcAft>
                <a:spcPts val="0"/>
              </a:spcAft>
            </a:pPr>
            <a:r>
              <a:rPr lang="ca-ES" sz="1200" b="1" dirty="0" smtClean="0"/>
              <a:t>38,5 M€</a:t>
            </a:r>
            <a:endParaRPr lang="ca-ES" sz="1200" dirty="0" smtClean="0"/>
          </a:p>
          <a:p>
            <a:pPr>
              <a:spcAft>
                <a:spcPts val="1800"/>
              </a:spcAft>
            </a:pPr>
            <a:r>
              <a:rPr lang="ca-ES" sz="1200" dirty="0" smtClean="0"/>
              <a:t>per a infraestructures agràries i rurals</a:t>
            </a:r>
          </a:p>
          <a:p>
            <a:pPr>
              <a:spcAft>
                <a:spcPts val="0"/>
              </a:spcAft>
            </a:pPr>
            <a:r>
              <a:rPr lang="ca-ES" sz="1200" b="1" dirty="0" smtClean="0"/>
              <a:t>109,4 M€</a:t>
            </a:r>
            <a:endParaRPr lang="ca-ES" sz="1200" dirty="0" smtClean="0"/>
          </a:p>
          <a:p>
            <a:pPr>
              <a:spcAft>
                <a:spcPts val="600"/>
              </a:spcAft>
            </a:pPr>
            <a:r>
              <a:rPr lang="ca-ES" sz="1200" dirty="0" smtClean="0"/>
              <a:t>per a l'agricultura, ramaderia i pesca</a:t>
            </a:r>
            <a:endParaRPr lang="ca-ES" sz="1200" dirty="0"/>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109185" y="4620429"/>
          <a:ext cx="7866096" cy="2263807"/>
        </p:xfrm>
        <a:graphic>
          <a:graphicData uri="http://schemas.openxmlformats.org/drawingml/2006/table">
            <a:tbl>
              <a:tblPr firstRow="1" bandRow="1">
                <a:tableStyleId>{5C22544A-7EE6-4342-B048-85BDC9FD1C3A}</a:tableStyleId>
              </a:tblPr>
              <a:tblGrid>
                <a:gridCol w="206655"/>
                <a:gridCol w="7659441"/>
              </a:tblGrid>
              <a:tr h="2263807">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r>
                        <a:rPr lang="es-ES" sz="900" b="0" i="0" u="none" strike="noStrike" noProof="0" dirty="0" err="1" smtClean="0">
                          <a:solidFill>
                            <a:srgbClr val="000000"/>
                          </a:solidFill>
                          <a:latin typeface="+mn-lt"/>
                        </a:rPr>
                        <a:t>Foment</a:t>
                      </a:r>
                      <a:r>
                        <a:rPr lang="es-ES" sz="900" b="0" i="0" u="none" strike="noStrike" noProof="0" dirty="0" smtClean="0">
                          <a:solidFill>
                            <a:srgbClr val="000000"/>
                          </a:solidFill>
                          <a:latin typeface="+mn-lt"/>
                        </a:rPr>
                        <a:t> de la </a:t>
                      </a:r>
                      <a:r>
                        <a:rPr lang="es-ES" sz="900" b="0" i="0" u="none" strike="noStrike" noProof="0" dirty="0" err="1" smtClean="0">
                          <a:solidFill>
                            <a:srgbClr val="000000"/>
                          </a:solidFill>
                          <a:latin typeface="+mn-lt"/>
                        </a:rPr>
                        <a:t>modernització</a:t>
                      </a:r>
                      <a:r>
                        <a:rPr lang="es-ES" sz="900" b="0" i="0" u="none" strike="noStrike" noProof="0" dirty="0" smtClean="0">
                          <a:solidFill>
                            <a:srgbClr val="000000"/>
                          </a:solidFill>
                          <a:latin typeface="+mn-lt"/>
                        </a:rPr>
                        <a:t> empresarial </a:t>
                      </a:r>
                      <a:r>
                        <a:rPr lang="es-ES" sz="900" b="0" i="0" u="none" strike="noStrike" noProof="0" dirty="0" err="1" smtClean="0">
                          <a:solidFill>
                            <a:srgbClr val="000000"/>
                          </a:solidFill>
                          <a:latin typeface="+mn-lt"/>
                        </a:rPr>
                        <a:t>agrària</a:t>
                      </a:r>
                      <a:r>
                        <a:rPr lang="es-ES" sz="900" b="0" i="0" u="none" strike="noStrike" noProof="0" dirty="0" smtClean="0">
                          <a:solidFill>
                            <a:srgbClr val="000000"/>
                          </a:solidFill>
                          <a:latin typeface="+mn-lt"/>
                        </a:rPr>
                        <a:t> i de la </a:t>
                      </a:r>
                      <a:r>
                        <a:rPr lang="es-ES" sz="900" b="0" i="0" u="none" strike="noStrike" noProof="0" dirty="0" err="1" smtClean="0">
                          <a:solidFill>
                            <a:srgbClr val="000000"/>
                          </a:solidFill>
                          <a:latin typeface="+mn-lt"/>
                        </a:rPr>
                        <a:t>incorporació</a:t>
                      </a:r>
                      <a:r>
                        <a:rPr lang="es-ES" sz="900" b="0" i="0" u="none" strike="noStrike" noProof="0" dirty="0" smtClean="0">
                          <a:solidFill>
                            <a:srgbClr val="000000"/>
                          </a:solidFill>
                          <a:latin typeface="+mn-lt"/>
                        </a:rPr>
                        <a:t> </a:t>
                      </a:r>
                      <a:r>
                        <a:rPr lang="es-ES" sz="900" b="0" i="0" u="none" strike="noStrike" noProof="0" dirty="0" err="1" smtClean="0">
                          <a:solidFill>
                            <a:srgbClr val="000000"/>
                          </a:solidFill>
                          <a:latin typeface="+mn-lt"/>
                        </a:rPr>
                        <a:t>dels</a:t>
                      </a:r>
                      <a:r>
                        <a:rPr lang="es-ES" sz="900" b="0" i="0" u="none" strike="noStrike" noProof="0" dirty="0" smtClean="0">
                          <a:solidFill>
                            <a:srgbClr val="000000"/>
                          </a:solidFill>
                          <a:latin typeface="+mn-lt"/>
                        </a:rPr>
                        <a:t> </a:t>
                      </a:r>
                      <a:r>
                        <a:rPr lang="es-ES" sz="900" b="0" i="0" u="none" strike="noStrike" noProof="0" dirty="0" err="1" smtClean="0">
                          <a:solidFill>
                            <a:srgbClr val="000000"/>
                          </a:solidFill>
                          <a:latin typeface="+mn-lt"/>
                        </a:rPr>
                        <a:t>joves</a:t>
                      </a:r>
                      <a:r>
                        <a:rPr lang="es-ES" sz="900" b="0" i="0" u="none" strike="noStrike" noProof="0" dirty="0" smtClean="0">
                          <a:solidFill>
                            <a:srgbClr val="000000"/>
                          </a:solidFill>
                          <a:latin typeface="+mn-lt"/>
                        </a:rPr>
                        <a:t> al sector </a:t>
                      </a:r>
                      <a:r>
                        <a:rPr lang="es-ES" sz="900" b="0" i="0" u="none" strike="noStrike" noProof="0" dirty="0" err="1" smtClean="0">
                          <a:solidFill>
                            <a:srgbClr val="000000"/>
                          </a:solidFill>
                          <a:latin typeface="+mn-lt"/>
                        </a:rPr>
                        <a:t>mitjançant</a:t>
                      </a:r>
                      <a:r>
                        <a:rPr lang="es-ES" sz="900" b="0" i="0" u="none" strike="noStrike" noProof="0" dirty="0" smtClean="0">
                          <a:solidFill>
                            <a:srgbClr val="000000"/>
                          </a:solidFill>
                          <a:latin typeface="+mn-lt"/>
                        </a:rPr>
                        <a:t> el Contracte Global </a:t>
                      </a:r>
                      <a:r>
                        <a:rPr lang="es-ES" sz="900" b="0" i="0" u="none" strike="noStrike" noProof="0" dirty="0" err="1" smtClean="0">
                          <a:solidFill>
                            <a:srgbClr val="000000"/>
                          </a:solidFill>
                          <a:latin typeface="+mn-lt"/>
                        </a:rPr>
                        <a:t>d'Explotació</a:t>
                      </a:r>
                      <a:endParaRPr lang="es-ES" sz="900" b="0" i="0" u="none" strike="noStrike" noProof="0" dirty="0" smtClean="0">
                        <a:solidFill>
                          <a:srgbClr val="000000"/>
                        </a:solidFill>
                        <a:latin typeface="+mn-lt"/>
                      </a:endParaRPr>
                    </a:p>
                    <a:p>
                      <a:pPr algn="just" fontAlgn="ctr"/>
                      <a:r>
                        <a:rPr lang="es-ES" sz="900" b="0" i="0" u="none" strike="noStrike" noProof="0" dirty="0" smtClean="0">
                          <a:solidFill>
                            <a:srgbClr val="000000"/>
                          </a:solidFill>
                          <a:latin typeface="+mn-lt"/>
                        </a:rPr>
                        <a:t> </a:t>
                      </a:r>
                    </a:p>
                    <a:p>
                      <a:pPr algn="just" fontAlgn="ctr"/>
                      <a:r>
                        <a:rPr lang="ca-ES" sz="900" b="0" i="0" u="none" strike="noStrike" noProof="0" dirty="0" smtClean="0">
                          <a:solidFill>
                            <a:srgbClr val="000000"/>
                          </a:solidFill>
                          <a:latin typeface="+mn-lt"/>
                        </a:rPr>
                        <a:t>Suport a la modernització de les estructures pesqueres mitjançant el Fons Estructural Pesquer</a:t>
                      </a:r>
                    </a:p>
                    <a:p>
                      <a:pPr algn="just" fontAlgn="ctr"/>
                      <a:endParaRPr lang="ca-ES" sz="600" b="0" i="0" u="none" strike="noStrike" noProof="0" dirty="0" smtClean="0">
                        <a:solidFill>
                          <a:srgbClr val="000000"/>
                        </a:solidFill>
                        <a:latin typeface="+mn-lt"/>
                      </a:endParaRPr>
                    </a:p>
                    <a:p>
                      <a:pPr algn="just" fontAlgn="ctr"/>
                      <a:r>
                        <a:rPr lang="ca-ES" sz="900" b="0" i="0" u="none" strike="noStrike" noProof="0" dirty="0" smtClean="0">
                          <a:solidFill>
                            <a:srgbClr val="000000"/>
                          </a:solidFill>
                          <a:latin typeface="+mn-lt"/>
                        </a:rPr>
                        <a:t>Impuls en l'execució de les infraestructures del </a:t>
                      </a:r>
                      <a:r>
                        <a:rPr lang="ca-ES" sz="900" b="0" i="0" u="none" strike="noStrike" noProof="0" dirty="0" err="1" smtClean="0">
                          <a:solidFill>
                            <a:srgbClr val="000000"/>
                          </a:solidFill>
                          <a:latin typeface="+mn-lt"/>
                        </a:rPr>
                        <a:t>Segarra-Garrigues</a:t>
                      </a:r>
                      <a:r>
                        <a:rPr lang="ca-ES" sz="900" b="0" i="0" u="none" strike="noStrike" noProof="0" dirty="0" smtClean="0">
                          <a:solidFill>
                            <a:srgbClr val="000000"/>
                          </a:solidFill>
                          <a:latin typeface="+mn-lt"/>
                        </a:rPr>
                        <a:t> </a:t>
                      </a:r>
                    </a:p>
                    <a:p>
                      <a:pPr algn="just" fontAlgn="ctr"/>
                      <a:endParaRPr lang="ca-ES" sz="600" b="0" i="0" u="none" strike="noStrike" noProof="0" dirty="0" smtClean="0">
                        <a:solidFill>
                          <a:srgbClr val="000000"/>
                        </a:solidFill>
                        <a:latin typeface="+mn-lt"/>
                      </a:endParaRPr>
                    </a:p>
                    <a:p>
                      <a:pPr algn="just" fontAlgn="ctr"/>
                      <a:r>
                        <a:rPr lang="ca-ES" sz="900" b="0" i="0" u="none" strike="noStrike" noProof="0" dirty="0" smtClean="0">
                          <a:solidFill>
                            <a:srgbClr val="000000"/>
                          </a:solidFill>
                          <a:latin typeface="+mn-lt"/>
                        </a:rPr>
                        <a:t>Foment de les mesures de prevenció i control de sanitat animal i vegetal </a:t>
                      </a:r>
                    </a:p>
                    <a:p>
                      <a:pPr algn="just" fontAlgn="ctr"/>
                      <a:endParaRPr lang="ca-ES" sz="600" b="0" i="0" u="none" strike="noStrike" noProof="0" dirty="0" smtClean="0">
                        <a:solidFill>
                          <a:srgbClr val="000000"/>
                        </a:solidFill>
                        <a:latin typeface="+mn-lt"/>
                      </a:endParaRPr>
                    </a:p>
                    <a:p>
                      <a:pPr algn="just" fontAlgn="ctr"/>
                      <a:r>
                        <a:rPr lang="ca-ES" sz="900" b="0" i="0" u="none" strike="noStrike" noProof="0" dirty="0" err="1" smtClean="0">
                          <a:solidFill>
                            <a:srgbClr val="000000"/>
                          </a:solidFill>
                          <a:latin typeface="+mn-lt"/>
                        </a:rPr>
                        <a:t>Recolçament</a:t>
                      </a:r>
                      <a:r>
                        <a:rPr lang="ca-ES" sz="900" b="0" i="0" u="none" strike="noStrike" noProof="0" dirty="0" smtClean="0">
                          <a:solidFill>
                            <a:srgbClr val="000000"/>
                          </a:solidFill>
                          <a:latin typeface="+mn-lt"/>
                        </a:rPr>
                        <a:t> a l'exportació de productes agroalimentaris </a:t>
                      </a:r>
                    </a:p>
                    <a:p>
                      <a:pPr algn="just" fontAlgn="ctr"/>
                      <a:endParaRPr lang="ca-ES" sz="600" b="0" i="0" u="none" strike="noStrike" noProof="0" dirty="0" smtClean="0">
                        <a:solidFill>
                          <a:srgbClr val="000000"/>
                        </a:solidFill>
                        <a:latin typeface="+mn-lt"/>
                      </a:endParaRPr>
                    </a:p>
                    <a:p>
                      <a:pPr algn="just" fontAlgn="ctr"/>
                      <a:r>
                        <a:rPr lang="ca-ES" sz="900" b="0" i="0" u="none" strike="noStrike" noProof="0" dirty="0" smtClean="0">
                          <a:solidFill>
                            <a:srgbClr val="000000"/>
                          </a:solidFill>
                          <a:latin typeface="+mn-lt"/>
                        </a:rPr>
                        <a:t>Foment de les assegurances en explotacions agràries </a:t>
                      </a:r>
                    </a:p>
                    <a:p>
                      <a:pPr algn="just" fontAlgn="ctr"/>
                      <a:endParaRPr lang="ca-ES" sz="600" b="0" i="0" u="none" strike="noStrike" noProof="0" dirty="0" smtClean="0">
                        <a:solidFill>
                          <a:srgbClr val="000000"/>
                        </a:solidFill>
                        <a:latin typeface="+mn-lt"/>
                      </a:endParaRPr>
                    </a:p>
                    <a:p>
                      <a:pPr algn="just" fontAlgn="ctr"/>
                      <a:r>
                        <a:rPr lang="es-ES" sz="900" b="0" i="0" u="none" strike="noStrike" noProof="0" dirty="0" smtClean="0">
                          <a:solidFill>
                            <a:srgbClr val="000000"/>
                          </a:solidFill>
                          <a:latin typeface="+mn-lt"/>
                        </a:rPr>
                        <a:t>Pla de </a:t>
                      </a:r>
                      <a:r>
                        <a:rPr lang="es-ES" sz="900" b="0" i="0" u="none" strike="noStrike" noProof="0" dirty="0" err="1" smtClean="0">
                          <a:solidFill>
                            <a:srgbClr val="000000"/>
                          </a:solidFill>
                          <a:latin typeface="+mn-lt"/>
                        </a:rPr>
                        <a:t>modernització</a:t>
                      </a:r>
                      <a:r>
                        <a:rPr lang="es-ES" sz="900" b="0" i="0" u="none" strike="noStrike" noProof="0" dirty="0" smtClean="0">
                          <a:solidFill>
                            <a:srgbClr val="000000"/>
                          </a:solidFill>
                          <a:latin typeface="+mn-lt"/>
                        </a:rPr>
                        <a:t> del </a:t>
                      </a:r>
                      <a:r>
                        <a:rPr lang="es-ES" sz="900" b="0" i="0" u="none" strike="noStrike" noProof="0" dirty="0" err="1" smtClean="0">
                          <a:solidFill>
                            <a:srgbClr val="000000"/>
                          </a:solidFill>
                          <a:latin typeface="+mn-lt"/>
                        </a:rPr>
                        <a:t>cooperativisme</a:t>
                      </a:r>
                      <a:r>
                        <a:rPr lang="es-ES" sz="900" b="0" i="0" u="none" strike="noStrike" noProof="0" dirty="0" smtClean="0">
                          <a:solidFill>
                            <a:srgbClr val="000000"/>
                          </a:solidFill>
                          <a:latin typeface="+mn-lt"/>
                        </a:rPr>
                        <a:t> </a:t>
                      </a:r>
                      <a:r>
                        <a:rPr lang="es-ES" sz="900" b="0" i="0" u="none" strike="noStrike" noProof="0" dirty="0" err="1" smtClean="0">
                          <a:solidFill>
                            <a:srgbClr val="000000"/>
                          </a:solidFill>
                          <a:latin typeface="+mn-lt"/>
                        </a:rPr>
                        <a:t>agrari</a:t>
                      </a:r>
                      <a:r>
                        <a:rPr lang="es-ES" sz="900" b="0" i="0" u="none" strike="noStrike" noProof="0" dirty="0" smtClean="0">
                          <a:solidFill>
                            <a:srgbClr val="000000"/>
                          </a:solidFill>
                          <a:latin typeface="+mn-lt"/>
                        </a:rPr>
                        <a:t> i </a:t>
                      </a:r>
                      <a:r>
                        <a:rPr lang="es-ES" sz="900" b="0" i="0" u="none" strike="noStrike" noProof="0" dirty="0" err="1" smtClean="0">
                          <a:solidFill>
                            <a:srgbClr val="000000"/>
                          </a:solidFill>
                          <a:latin typeface="+mn-lt"/>
                        </a:rPr>
                        <a:t>millora</a:t>
                      </a:r>
                      <a:r>
                        <a:rPr lang="es-ES" sz="900" b="0" i="0" u="none" strike="noStrike" noProof="0" dirty="0" smtClean="0">
                          <a:solidFill>
                            <a:srgbClr val="000000"/>
                          </a:solidFill>
                          <a:latin typeface="+mn-lt"/>
                        </a:rPr>
                        <a:t> de la </a:t>
                      </a:r>
                      <a:r>
                        <a:rPr lang="es-ES" sz="900" b="0" i="0" u="none" strike="noStrike" noProof="0" dirty="0" err="1" smtClean="0">
                          <a:solidFill>
                            <a:srgbClr val="000000"/>
                          </a:solidFill>
                          <a:latin typeface="+mn-lt"/>
                        </a:rPr>
                        <a:t>transformació</a:t>
                      </a:r>
                      <a:r>
                        <a:rPr lang="es-ES" sz="900" b="0" i="0" u="none" strike="noStrike" noProof="0" dirty="0" smtClean="0">
                          <a:solidFill>
                            <a:srgbClr val="000000"/>
                          </a:solidFill>
                          <a:latin typeface="+mn-lt"/>
                        </a:rPr>
                        <a:t> i </a:t>
                      </a:r>
                      <a:r>
                        <a:rPr lang="es-ES" sz="900" b="0" i="0" u="none" strike="noStrike" noProof="0" dirty="0" err="1" smtClean="0">
                          <a:solidFill>
                            <a:srgbClr val="000000"/>
                          </a:solidFill>
                          <a:latin typeface="+mn-lt"/>
                        </a:rPr>
                        <a:t>comercialització</a:t>
                      </a:r>
                      <a:r>
                        <a:rPr lang="es-ES" sz="900" b="0" i="0" u="none" strike="noStrike" noProof="0" dirty="0" smtClean="0">
                          <a:solidFill>
                            <a:srgbClr val="000000"/>
                          </a:solidFill>
                          <a:latin typeface="+mn-lt"/>
                        </a:rPr>
                        <a:t> de la </a:t>
                      </a:r>
                      <a:r>
                        <a:rPr lang="es-ES" sz="900" b="0" i="0" u="none" strike="noStrike" noProof="0" dirty="0" err="1" smtClean="0">
                          <a:solidFill>
                            <a:srgbClr val="000000"/>
                          </a:solidFill>
                          <a:latin typeface="+mn-lt"/>
                        </a:rPr>
                        <a:t>indústria</a:t>
                      </a:r>
                      <a:r>
                        <a:rPr lang="es-ES" sz="900" b="0" i="0" u="none" strike="noStrike" noProof="0" dirty="0" smtClean="0">
                          <a:solidFill>
                            <a:srgbClr val="000000"/>
                          </a:solidFill>
                          <a:latin typeface="+mn-lt"/>
                        </a:rPr>
                        <a:t> </a:t>
                      </a:r>
                      <a:r>
                        <a:rPr lang="es-ES" sz="900" b="0" i="0" u="none" strike="noStrike" noProof="0" dirty="0" err="1" smtClean="0">
                          <a:solidFill>
                            <a:srgbClr val="000000"/>
                          </a:solidFill>
                          <a:latin typeface="+mn-lt"/>
                        </a:rPr>
                        <a:t>agroalimentària</a:t>
                      </a:r>
                      <a:endParaRPr lang="es-ES" sz="900" b="0" i="0" u="none" strike="noStrike" noProof="0" dirty="0" smtClean="0">
                        <a:solidFill>
                          <a:srgbClr val="000000"/>
                        </a:solidFill>
                        <a:latin typeface="+mn-lt"/>
                      </a:endParaRPr>
                    </a:p>
                    <a:p>
                      <a:pPr algn="just" fontAlgn="ctr"/>
                      <a:endParaRPr lang="es-ES" sz="600" b="0" i="0" u="none" strike="noStrike" noProof="0" dirty="0" smtClean="0">
                        <a:solidFill>
                          <a:srgbClr val="000000"/>
                        </a:solidFill>
                        <a:latin typeface="+mn-lt"/>
                      </a:endParaRPr>
                    </a:p>
                    <a:p>
                      <a:pPr algn="just" fontAlgn="ctr"/>
                      <a:r>
                        <a:rPr lang="ca-ES" sz="900" b="0" i="0" u="none" strike="noStrike" noProof="0" dirty="0" smtClean="0">
                          <a:solidFill>
                            <a:srgbClr val="000000"/>
                          </a:solidFill>
                          <a:latin typeface="+mn-lt"/>
                        </a:rPr>
                        <a:t>Suport a l'accés al finançament del sector per l'obtenció de préstecs </a:t>
                      </a:r>
                    </a:p>
                    <a:p>
                      <a:pPr algn="just" fontAlgn="ctr"/>
                      <a:endParaRPr lang="ca-ES" sz="600" b="0" i="0" u="none" strike="noStrike" noProof="0" dirty="0" smtClean="0">
                        <a:solidFill>
                          <a:srgbClr val="000000"/>
                        </a:solidFill>
                        <a:latin typeface="+mn-lt"/>
                      </a:endParaRPr>
                    </a:p>
                    <a:p>
                      <a:pPr algn="just" fontAlgn="ctr"/>
                      <a:r>
                        <a:rPr lang="fr-FR" sz="900" b="0" i="0" u="none" strike="noStrike" noProof="0" dirty="0" err="1" smtClean="0">
                          <a:solidFill>
                            <a:srgbClr val="000000"/>
                          </a:solidFill>
                          <a:latin typeface="+mn-lt"/>
                        </a:rPr>
                        <a:t>Millora</a:t>
                      </a:r>
                      <a:r>
                        <a:rPr lang="fr-FR" sz="900" b="0" i="0" u="none" strike="noStrike" noProof="0" dirty="0" smtClean="0">
                          <a:solidFill>
                            <a:srgbClr val="000000"/>
                          </a:solidFill>
                          <a:latin typeface="+mn-lt"/>
                        </a:rPr>
                        <a:t> de les </a:t>
                      </a:r>
                      <a:r>
                        <a:rPr lang="fr-FR" sz="900" b="0" i="0" u="none" strike="noStrike" noProof="0" dirty="0" err="1" smtClean="0">
                          <a:solidFill>
                            <a:srgbClr val="000000"/>
                          </a:solidFill>
                          <a:latin typeface="+mn-lt"/>
                        </a:rPr>
                        <a:t>infraestructures</a:t>
                      </a:r>
                      <a:r>
                        <a:rPr lang="fr-FR" sz="900" b="0" i="0" u="none" strike="noStrike" noProof="0" dirty="0" smtClean="0">
                          <a:solidFill>
                            <a:srgbClr val="000000"/>
                          </a:solidFill>
                          <a:latin typeface="+mn-lt"/>
                        </a:rPr>
                        <a:t> en </a:t>
                      </a:r>
                      <a:r>
                        <a:rPr lang="fr-FR" sz="900" b="0" i="0" u="none" strike="noStrike" noProof="0" dirty="0" err="1" smtClean="0">
                          <a:solidFill>
                            <a:srgbClr val="000000"/>
                          </a:solidFill>
                          <a:latin typeface="+mn-lt"/>
                        </a:rPr>
                        <a:t>camins</a:t>
                      </a:r>
                      <a:r>
                        <a:rPr lang="fr-FR" sz="900" b="0" i="0" u="none" strike="noStrike" noProof="0" dirty="0" smtClean="0">
                          <a:solidFill>
                            <a:srgbClr val="000000"/>
                          </a:solidFill>
                          <a:latin typeface="+mn-lt"/>
                        </a:rPr>
                        <a:t> i </a:t>
                      </a:r>
                      <a:r>
                        <a:rPr lang="fr-FR" sz="900" b="0" i="0" u="none" strike="noStrike" noProof="0" dirty="0" err="1" smtClean="0">
                          <a:solidFill>
                            <a:srgbClr val="000000"/>
                          </a:solidFill>
                          <a:latin typeface="+mn-lt"/>
                        </a:rPr>
                        <a:t>regadius</a:t>
                      </a:r>
                      <a:endParaRPr lang="fr-FR" sz="900" b="0" i="0" u="none" strike="noStrike" noProof="0" dirty="0" smtClean="0">
                        <a:solidFill>
                          <a:srgbClr val="000000"/>
                        </a:solidFill>
                        <a:latin typeface="+mn-lt"/>
                      </a:endParaRPr>
                    </a:p>
                    <a:p>
                      <a:pPr algn="just" fontAlgn="ctr"/>
                      <a:endParaRPr lang="fr-FR" sz="600" b="0" i="0" u="none" strike="noStrike" noProof="0" dirty="0" smtClean="0">
                        <a:solidFill>
                          <a:srgbClr val="000000"/>
                        </a:solidFill>
                        <a:latin typeface="+mn-lt"/>
                      </a:endParaRPr>
                    </a:p>
                    <a:p>
                      <a:pPr algn="just" fontAlgn="ctr"/>
                      <a:r>
                        <a:rPr lang="es-ES" sz="900" b="0" i="0" u="none" strike="noStrike" noProof="0" dirty="0" smtClean="0">
                          <a:solidFill>
                            <a:srgbClr val="000000"/>
                          </a:solidFill>
                          <a:latin typeface="+mn-lt"/>
                        </a:rPr>
                        <a:t>Pla de </a:t>
                      </a:r>
                      <a:r>
                        <a:rPr lang="es-ES" sz="900" b="0" i="0" u="none" strike="noStrike" noProof="0" dirty="0" err="1" smtClean="0">
                          <a:solidFill>
                            <a:srgbClr val="000000"/>
                          </a:solidFill>
                          <a:latin typeface="+mn-lt"/>
                        </a:rPr>
                        <a:t>diversificació</a:t>
                      </a:r>
                      <a:r>
                        <a:rPr lang="es-ES" sz="900" b="0" i="0" u="none" strike="noStrike" noProof="0" dirty="0" smtClean="0">
                          <a:solidFill>
                            <a:srgbClr val="000000"/>
                          </a:solidFill>
                          <a:latin typeface="+mn-lt"/>
                        </a:rPr>
                        <a:t> </a:t>
                      </a:r>
                      <a:r>
                        <a:rPr lang="es-ES" sz="900" b="0" i="0" u="none" strike="noStrike" noProof="0" dirty="0" err="1" smtClean="0">
                          <a:solidFill>
                            <a:srgbClr val="000000"/>
                          </a:solidFill>
                          <a:latin typeface="+mn-lt"/>
                        </a:rPr>
                        <a:t>econòmica</a:t>
                      </a:r>
                      <a:r>
                        <a:rPr lang="es-ES" sz="900" b="0" i="0" u="none" strike="noStrike" noProof="0" dirty="0" smtClean="0">
                          <a:solidFill>
                            <a:srgbClr val="000000"/>
                          </a:solidFill>
                          <a:latin typeface="+mn-lt"/>
                        </a:rPr>
                        <a:t>  de les </a:t>
                      </a:r>
                      <a:r>
                        <a:rPr lang="es-ES" sz="900" b="0" i="0" u="none" strike="noStrike" noProof="0" dirty="0" err="1" smtClean="0">
                          <a:solidFill>
                            <a:srgbClr val="000000"/>
                          </a:solidFill>
                          <a:latin typeface="+mn-lt"/>
                        </a:rPr>
                        <a:t>zones</a:t>
                      </a:r>
                      <a:r>
                        <a:rPr lang="es-ES" sz="900" b="0" i="0" u="none" strike="noStrike" noProof="0" dirty="0" smtClean="0">
                          <a:solidFill>
                            <a:srgbClr val="000000"/>
                          </a:solidFill>
                          <a:latin typeface="+mn-lt"/>
                        </a:rPr>
                        <a:t> </a:t>
                      </a:r>
                      <a:r>
                        <a:rPr lang="es-ES" sz="900" b="0" i="0" u="none" strike="noStrike" noProof="0" dirty="0" err="1" smtClean="0">
                          <a:solidFill>
                            <a:srgbClr val="000000"/>
                          </a:solidFill>
                          <a:latin typeface="+mn-lt"/>
                        </a:rPr>
                        <a:t>rurals</a:t>
                      </a:r>
                      <a:r>
                        <a:rPr lang="es-ES" sz="900" b="0" i="0" u="none" strike="noStrike" noProof="0" dirty="0" smtClean="0">
                          <a:solidFill>
                            <a:srgbClr val="000000"/>
                          </a:solidFill>
                          <a:latin typeface="+mn-lt"/>
                        </a:rPr>
                        <a:t> </a:t>
                      </a:r>
                      <a:r>
                        <a:rPr lang="es-ES" sz="900" b="0" i="0" u="none" strike="noStrike" noProof="0" dirty="0" err="1" smtClean="0">
                          <a:solidFill>
                            <a:srgbClr val="000000"/>
                          </a:solidFill>
                          <a:latin typeface="+mn-lt"/>
                        </a:rPr>
                        <a:t>mitjançant</a:t>
                      </a:r>
                      <a:r>
                        <a:rPr lang="es-ES" sz="900" b="0" i="0" u="none" strike="noStrike" noProof="0" dirty="0" smtClean="0">
                          <a:solidFill>
                            <a:srgbClr val="000000"/>
                          </a:solidFill>
                          <a:latin typeface="+mn-lt"/>
                        </a:rPr>
                        <a:t> la </a:t>
                      </a:r>
                      <a:r>
                        <a:rPr lang="es-ES" sz="900" b="0" i="0" u="none" strike="noStrike" noProof="0" dirty="0" err="1" smtClean="0">
                          <a:solidFill>
                            <a:srgbClr val="000000"/>
                          </a:solidFill>
                          <a:latin typeface="+mn-lt"/>
                        </a:rPr>
                        <a:t>creació</a:t>
                      </a:r>
                      <a:r>
                        <a:rPr lang="es-ES" sz="900" b="0" i="0" u="none" strike="noStrike" noProof="0" dirty="0" smtClean="0">
                          <a:solidFill>
                            <a:srgbClr val="000000"/>
                          </a:solidFill>
                          <a:latin typeface="+mn-lt"/>
                        </a:rPr>
                        <a:t> </a:t>
                      </a:r>
                      <a:r>
                        <a:rPr lang="es-ES" sz="900" b="0" i="0" u="none" strike="noStrike" noProof="0" dirty="0" err="1" smtClean="0">
                          <a:solidFill>
                            <a:srgbClr val="000000"/>
                          </a:solidFill>
                          <a:latin typeface="+mn-lt"/>
                        </a:rPr>
                        <a:t>d'empreses</a:t>
                      </a:r>
                      <a:r>
                        <a:rPr lang="es-ES" sz="900" b="0" i="0" u="none" strike="noStrike" noProof="0" dirty="0" smtClean="0">
                          <a:solidFill>
                            <a:srgbClr val="000000"/>
                          </a:solidFill>
                          <a:latin typeface="+mn-lt"/>
                        </a:rPr>
                        <a:t> i </a:t>
                      </a:r>
                      <a:r>
                        <a:rPr lang="es-ES" sz="900" b="0" i="0" u="none" strike="noStrike" noProof="0" dirty="0" err="1" smtClean="0">
                          <a:solidFill>
                            <a:srgbClr val="000000"/>
                          </a:solidFill>
                          <a:latin typeface="+mn-lt"/>
                        </a:rPr>
                        <a:t>ocupació</a:t>
                      </a:r>
                      <a:r>
                        <a:rPr lang="es-ES" sz="900" b="0" i="0" u="none" strike="noStrike" noProof="0" dirty="0" smtClean="0">
                          <a:solidFill>
                            <a:srgbClr val="000000"/>
                          </a:solidFill>
                          <a:latin typeface="+mn-lt"/>
                        </a:rPr>
                        <a:t>. Iniciativa </a:t>
                      </a:r>
                      <a:r>
                        <a:rPr lang="es-ES" sz="900" b="0" i="0" u="none" strike="noStrike" noProof="0" dirty="0" err="1" smtClean="0">
                          <a:solidFill>
                            <a:srgbClr val="000000"/>
                          </a:solidFill>
                          <a:latin typeface="+mn-lt"/>
                        </a:rPr>
                        <a:t>comunitària</a:t>
                      </a:r>
                      <a:r>
                        <a:rPr lang="es-ES" sz="900" b="0" i="0" u="none" strike="noStrike" noProof="0" dirty="0" smtClean="0">
                          <a:solidFill>
                            <a:srgbClr val="000000"/>
                          </a:solidFill>
                          <a:latin typeface="+mn-lt"/>
                        </a:rPr>
                        <a:t> LEADER</a:t>
                      </a:r>
                      <a:endParaRPr lang="ca-ES" sz="900" b="0" i="0" u="none" strike="noStrike" noProof="0" dirty="0">
                        <a:solidFill>
                          <a:srgbClr val="000000"/>
                        </a:solidFill>
                        <a:latin typeface="+mn-lt"/>
                      </a:endParaRPr>
                    </a:p>
                  </a:txBody>
                  <a:tcPr marL="0" marR="36000" marT="0" marB="0" anchor="ctr">
                    <a:solidFill>
                      <a:schemeClr val="bg1"/>
                    </a:solidFill>
                  </a:tcPr>
                </a:tc>
              </a:tr>
            </a:tbl>
          </a:graphicData>
        </a:graphic>
      </p:graphicFrame>
      <p:graphicFrame>
        <p:nvGraphicFramePr>
          <p:cNvPr id="12" name="Taula 11"/>
          <p:cNvGraphicFramePr>
            <a:graphicFrameLocks noGrp="1"/>
          </p:cNvGraphicFramePr>
          <p:nvPr/>
        </p:nvGraphicFramePr>
        <p:xfrm>
          <a:off x="2837263" y="2028007"/>
          <a:ext cx="4929256" cy="2117754"/>
        </p:xfrm>
        <a:graphic>
          <a:graphicData uri="http://schemas.openxmlformats.org/drawingml/2006/table">
            <a:tbl>
              <a:tblPr firstRow="1" bandRow="1">
                <a:tableStyleId>{5C22544A-7EE6-4342-B048-85BDC9FD1C3A}</a:tableStyleId>
              </a:tblPr>
              <a:tblGrid>
                <a:gridCol w="350691"/>
                <a:gridCol w="4372864"/>
                <a:gridCol w="205701"/>
              </a:tblGrid>
              <a:tr h="714318">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100" b="0" noProof="0" dirty="0" smtClean="0">
                          <a:solidFill>
                            <a:schemeClr val="tx1"/>
                          </a:solidFill>
                        </a:rPr>
                        <a:t>Millora en la competitivitat, la modernització i la rendibilitat de les empreses agràries i del sector pesquer, i el foment de la diversificació de l'economia rural</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674634">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s-ES" sz="1100" b="0" noProof="0" dirty="0" err="1" smtClean="0">
                          <a:solidFill>
                            <a:schemeClr val="tx1"/>
                          </a:solidFill>
                        </a:rPr>
                        <a:t>Foment</a:t>
                      </a:r>
                      <a:r>
                        <a:rPr lang="es-ES" sz="1100" b="0" noProof="0" dirty="0" smtClean="0">
                          <a:solidFill>
                            <a:schemeClr val="tx1"/>
                          </a:solidFill>
                        </a:rPr>
                        <a:t> de la </a:t>
                      </a:r>
                      <a:r>
                        <a:rPr lang="es-ES" sz="1100" b="0" noProof="0" dirty="0" err="1" smtClean="0">
                          <a:solidFill>
                            <a:schemeClr val="tx1"/>
                          </a:solidFill>
                        </a:rPr>
                        <a:t>producció</a:t>
                      </a:r>
                      <a:r>
                        <a:rPr lang="es-ES" sz="1100" b="0" noProof="0" dirty="0" smtClean="0">
                          <a:solidFill>
                            <a:schemeClr val="tx1"/>
                          </a:solidFill>
                        </a:rPr>
                        <a:t> agrícola i </a:t>
                      </a:r>
                      <a:r>
                        <a:rPr lang="es-ES" sz="1100" b="0" noProof="0" dirty="0" err="1" smtClean="0">
                          <a:solidFill>
                            <a:schemeClr val="tx1"/>
                          </a:solidFill>
                        </a:rPr>
                        <a:t>ramadera</a:t>
                      </a:r>
                      <a:r>
                        <a:rPr lang="es-ES" sz="1100" b="0" noProof="0" dirty="0" smtClean="0">
                          <a:solidFill>
                            <a:schemeClr val="tx1"/>
                          </a:solidFill>
                        </a:rPr>
                        <a:t> i </a:t>
                      </a:r>
                      <a:r>
                        <a:rPr lang="es-ES" sz="1100" b="0" noProof="0" dirty="0" err="1" smtClean="0">
                          <a:solidFill>
                            <a:schemeClr val="tx1"/>
                          </a:solidFill>
                        </a:rPr>
                        <a:t>millora</a:t>
                      </a:r>
                      <a:r>
                        <a:rPr lang="es-ES" sz="1100" b="0" noProof="0" dirty="0" smtClean="0">
                          <a:solidFill>
                            <a:schemeClr val="tx1"/>
                          </a:solidFill>
                        </a:rPr>
                        <a:t> </a:t>
                      </a:r>
                      <a:r>
                        <a:rPr lang="es-ES" sz="1100" b="0" noProof="0" dirty="0" err="1" smtClean="0">
                          <a:solidFill>
                            <a:schemeClr val="tx1"/>
                          </a:solidFill>
                        </a:rPr>
                        <a:t>dels</a:t>
                      </a:r>
                      <a:r>
                        <a:rPr lang="es-ES" sz="1100" b="0" noProof="0" dirty="0" smtClean="0">
                          <a:solidFill>
                            <a:schemeClr val="tx1"/>
                          </a:solidFill>
                        </a:rPr>
                        <a:t> programes de control de la </a:t>
                      </a:r>
                      <a:r>
                        <a:rPr lang="es-ES" sz="1100" b="0" noProof="0" dirty="0" err="1" smtClean="0">
                          <a:solidFill>
                            <a:schemeClr val="tx1"/>
                          </a:solidFill>
                        </a:rPr>
                        <a:t>sanitat</a:t>
                      </a:r>
                      <a:r>
                        <a:rPr lang="es-ES" sz="1100" b="0" noProof="0" dirty="0" smtClean="0">
                          <a:solidFill>
                            <a:schemeClr val="tx1"/>
                          </a:solidFill>
                        </a:rPr>
                        <a:t> animal i vegetal</a:t>
                      </a:r>
                      <a:endParaRPr lang="ca-ES" sz="11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728802">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100" b="0" noProof="0" dirty="0" smtClean="0">
                          <a:solidFill>
                            <a:schemeClr val="tx1"/>
                          </a:solidFill>
                        </a:rPr>
                        <a:t>Impuls de la indústria agroalimentària i del cooperativisme agrari com a generadors d'activitat econòmica, creació d'ocupació, innovació i promoció del coneixement, consum i exportació de productes agraris catalans i internacionalització de les empreses</a:t>
                      </a:r>
                      <a:endParaRPr lang="ca-ES" sz="11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13" name="Taula 12"/>
          <p:cNvGraphicFramePr>
            <a:graphicFrameLocks noGrp="1"/>
          </p:cNvGraphicFramePr>
          <p:nvPr/>
        </p:nvGraphicFramePr>
        <p:xfrm>
          <a:off x="0" y="1188208"/>
          <a:ext cx="10693400" cy="428880"/>
        </p:xfrm>
        <a:graphic>
          <a:graphicData uri="http://schemas.openxmlformats.org/drawingml/2006/table">
            <a:tbl>
              <a:tblPr/>
              <a:tblGrid>
                <a:gridCol w="258112"/>
                <a:gridCol w="6512595"/>
                <a:gridCol w="3922693"/>
              </a:tblGrid>
              <a:tr h="365130">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Acció rural</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17800" y="1982005"/>
          <a:ext cx="2775600" cy="4897043"/>
        </p:xfrm>
        <a:graphic>
          <a:graphicData uri="http://schemas.openxmlformats.org/drawingml/2006/table">
            <a:tbl>
              <a:tblPr firstRow="1" bandRow="1">
                <a:tableStyleId>{5C22544A-7EE6-4342-B048-85BDC9FD1C3A}</a:tableStyleId>
              </a:tblPr>
              <a:tblGrid>
                <a:gridCol w="666000"/>
                <a:gridCol w="2109600"/>
              </a:tblGrid>
              <a:tr h="494138">
                <a:tc>
                  <a:txBody>
                    <a:bodyPr/>
                    <a:lstStyle/>
                    <a:p>
                      <a:pPr algn="r" fontAlgn="ctr"/>
                      <a:r>
                        <a:rPr lang="ca-ES" sz="900" b="0" i="0" u="none" strike="noStrike" noProof="0" dirty="0" smtClean="0">
                          <a:solidFill>
                            <a:srgbClr val="000000"/>
                          </a:solidFill>
                          <a:latin typeface="+mn-lt"/>
                        </a:rPr>
                        <a:t>62.000</a:t>
                      </a: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kumimoji="0" lang="es-ES" sz="900" b="0" i="0" u="none" strike="noStrike" cap="none" normalizeH="0" baseline="0" noProof="0" dirty="0" err="1" smtClean="0">
                          <a:ln>
                            <a:noFill/>
                          </a:ln>
                          <a:solidFill>
                            <a:schemeClr val="tx1"/>
                          </a:solidFill>
                          <a:effectLst/>
                          <a:latin typeface="+mn-lt"/>
                          <a:cs typeface="Arial" charset="0"/>
                        </a:rPr>
                        <a:t>Sol·licituds</a:t>
                      </a:r>
                      <a:r>
                        <a:rPr kumimoji="0" lang="es-ES" sz="900" b="0" i="0" u="none" strike="noStrike" cap="none" normalizeH="0" baseline="0" noProof="0" dirty="0" smtClean="0">
                          <a:ln>
                            <a:noFill/>
                          </a:ln>
                          <a:solidFill>
                            <a:schemeClr val="tx1"/>
                          </a:solidFill>
                          <a:effectLst/>
                          <a:latin typeface="+mn-lt"/>
                          <a:cs typeface="Arial" charset="0"/>
                        </a:rPr>
                        <a:t> de la </a:t>
                      </a:r>
                      <a:r>
                        <a:rPr kumimoji="0" lang="es-ES" sz="900" b="0" i="0" u="none" strike="noStrike" cap="none" normalizeH="0" baseline="0" noProof="0" dirty="0" err="1" smtClean="0">
                          <a:ln>
                            <a:noFill/>
                          </a:ln>
                          <a:solidFill>
                            <a:schemeClr val="tx1"/>
                          </a:solidFill>
                          <a:effectLst/>
                          <a:latin typeface="+mn-lt"/>
                          <a:cs typeface="Arial" charset="0"/>
                        </a:rPr>
                        <a:t>Declaració</a:t>
                      </a:r>
                      <a:r>
                        <a:rPr kumimoji="0" lang="es-ES" sz="900" b="0" i="0" u="none" strike="noStrike" cap="none" normalizeH="0" baseline="0" noProof="0" dirty="0" smtClean="0">
                          <a:ln>
                            <a:noFill/>
                          </a:ln>
                          <a:solidFill>
                            <a:schemeClr val="tx1"/>
                          </a:solidFill>
                          <a:effectLst/>
                          <a:latin typeface="+mn-lt"/>
                          <a:cs typeface="Arial" charset="0"/>
                        </a:rPr>
                        <a:t> Única </a:t>
                      </a:r>
                      <a:r>
                        <a:rPr kumimoji="0" lang="es-ES" sz="900" b="0" i="0" u="none" strike="noStrike" cap="none" normalizeH="0" baseline="0" noProof="0" dirty="0" err="1" smtClean="0">
                          <a:ln>
                            <a:noFill/>
                          </a:ln>
                          <a:solidFill>
                            <a:schemeClr val="tx1"/>
                          </a:solidFill>
                          <a:effectLst/>
                          <a:latin typeface="+mn-lt"/>
                          <a:cs typeface="Arial" charset="0"/>
                        </a:rPr>
                        <a:t>Agrària</a:t>
                      </a:r>
                      <a:r>
                        <a:rPr kumimoji="0" lang="es-ES" sz="900" b="0" i="0" u="none" strike="noStrike" cap="none" normalizeH="0" baseline="0" noProof="0" dirty="0" smtClean="0">
                          <a:ln>
                            <a:noFill/>
                          </a:ln>
                          <a:solidFill>
                            <a:schemeClr val="tx1"/>
                          </a:solidFill>
                          <a:effectLst/>
                          <a:latin typeface="+mn-lt"/>
                          <a:cs typeface="Arial" charset="0"/>
                        </a:rPr>
                        <a:t> (DUN)</a:t>
                      </a:r>
                      <a:endParaRPr kumimoji="0" lang="ca-ES" sz="900" b="0" i="0" u="none" strike="noStrike" cap="none" normalizeH="0" baseline="0" noProof="0" dirty="0" smtClean="0">
                        <a:ln>
                          <a:noFill/>
                        </a:ln>
                        <a:solidFill>
                          <a:schemeClr val="tx1"/>
                        </a:solidFill>
                        <a:effectLst/>
                        <a:latin typeface="+mn-lt"/>
                        <a:cs typeface="Arial"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355150">
                <a:tc>
                  <a:txBody>
                    <a:bodyPr/>
                    <a:lstStyle/>
                    <a:p>
                      <a:pPr algn="r" fontAlgn="ctr"/>
                      <a:r>
                        <a:rPr lang="ca-ES" sz="900" b="0" i="0" u="none" strike="noStrike" noProof="0" dirty="0" smtClean="0">
                          <a:solidFill>
                            <a:srgbClr val="000000"/>
                          </a:solidFill>
                          <a:latin typeface="+mn-lt"/>
                        </a:rPr>
                        <a:t>645</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a-ES" sz="900" b="0" i="0" u="none" strike="noStrike" cap="none" normalizeH="0" baseline="0" noProof="0" dirty="0" smtClean="0">
                          <a:ln>
                            <a:noFill/>
                          </a:ln>
                          <a:solidFill>
                            <a:schemeClr val="tx1"/>
                          </a:solidFill>
                          <a:effectLst/>
                          <a:latin typeface="+mn-lt"/>
                          <a:cs typeface="Arial" charset="0"/>
                        </a:rPr>
                        <a:t>Explotacions agràries modernitzades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328617">
                <a:tc>
                  <a:txBody>
                    <a:bodyPr/>
                    <a:lstStyle/>
                    <a:p>
                      <a:pPr algn="r" fontAlgn="ctr"/>
                      <a:r>
                        <a:rPr lang="ca-ES" sz="900" b="0" i="0" u="none" strike="noStrike" noProof="0" dirty="0" smtClean="0">
                          <a:solidFill>
                            <a:srgbClr val="000000"/>
                          </a:solidFill>
                          <a:latin typeface="+mn-lt"/>
                        </a:rPr>
                        <a:t>191</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Incorporació de joves agricultors</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28617">
                <a:tc>
                  <a:txBody>
                    <a:bodyPr/>
                    <a:lstStyle/>
                    <a:p>
                      <a:pPr algn="r" fontAlgn="ctr"/>
                      <a:r>
                        <a:rPr lang="ca-ES" sz="900" b="0" i="0" u="none" strike="noStrike" noProof="0" dirty="0" smtClean="0">
                          <a:solidFill>
                            <a:srgbClr val="000000"/>
                          </a:solidFill>
                          <a:latin typeface="+mn-lt"/>
                        </a:rPr>
                        <a:t>25.000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Explotacions agràries beneficiàries d'ajuts per assegurances</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37526">
                <a:tc>
                  <a:txBody>
                    <a:bodyPr/>
                    <a:lstStyle/>
                    <a:p>
                      <a:pPr algn="r" fontAlgn="ctr"/>
                      <a:r>
                        <a:rPr lang="ca-ES" sz="900" b="0" i="0" u="none" strike="noStrike" noProof="0" dirty="0" smtClean="0">
                          <a:solidFill>
                            <a:srgbClr val="000000"/>
                          </a:solidFill>
                          <a:latin typeface="+mn-lt"/>
                        </a:rPr>
                        <a:t>6.192</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Explotacions beneficiàries d'ajuts </a:t>
                      </a:r>
                      <a:r>
                        <a:rPr lang="ca-ES" sz="900" b="0" noProof="0" dirty="0" err="1" smtClean="0">
                          <a:solidFill>
                            <a:schemeClr val="tx1"/>
                          </a:solidFill>
                          <a:latin typeface="+mn-lt"/>
                        </a:rPr>
                        <a:t>agroambientals</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65130">
                <a:tc>
                  <a:txBody>
                    <a:bodyPr/>
                    <a:lstStyle/>
                    <a:p>
                      <a:pPr algn="r" fontAlgn="ctr"/>
                      <a:r>
                        <a:rPr lang="ca-ES" sz="900" b="0" i="0" u="none" strike="noStrike" noProof="0" dirty="0" smtClean="0">
                          <a:solidFill>
                            <a:srgbClr val="000000"/>
                          </a:solidFill>
                          <a:latin typeface="+mn-lt"/>
                        </a:rPr>
                        <a:t>560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Explotacions beneficiàries d'ajuts a la ramaderia ecològica</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1013">
                <a:tc>
                  <a:txBody>
                    <a:bodyPr/>
                    <a:lstStyle/>
                    <a:p>
                      <a:pPr algn="r" fontAlgn="ctr"/>
                      <a:r>
                        <a:rPr lang="ca-ES" sz="900" b="0" i="0" u="none" strike="noStrike" noProof="0" dirty="0" smtClean="0">
                          <a:solidFill>
                            <a:srgbClr val="000000"/>
                          </a:solidFill>
                          <a:latin typeface="+mn-lt"/>
                        </a:rPr>
                        <a:t>250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Empreses beneficiàries d'ajuts a la indústria agroalimentària</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1643">
                <a:tc>
                  <a:txBody>
                    <a:bodyPr/>
                    <a:lstStyle/>
                    <a:p>
                      <a:pPr algn="r" fontAlgn="ctr"/>
                      <a:r>
                        <a:rPr lang="ca-ES" sz="900" b="0" i="0" u="none" strike="noStrike" noProof="0" dirty="0" smtClean="0">
                          <a:solidFill>
                            <a:srgbClr val="000000"/>
                          </a:solidFill>
                          <a:latin typeface="+mn-lt"/>
                        </a:rPr>
                        <a:t>4.384</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900" b="0" noProof="0" dirty="0" err="1" smtClean="0">
                          <a:solidFill>
                            <a:schemeClr val="tx1"/>
                          </a:solidFill>
                          <a:latin typeface="+mn-lt"/>
                        </a:rPr>
                        <a:t>Hectàrees</a:t>
                      </a:r>
                      <a:r>
                        <a:rPr lang="fr-FR" sz="900" b="0" noProof="0" dirty="0" smtClean="0">
                          <a:solidFill>
                            <a:schemeClr val="tx1"/>
                          </a:solidFill>
                          <a:latin typeface="+mn-lt"/>
                        </a:rPr>
                        <a:t> </a:t>
                      </a:r>
                      <a:r>
                        <a:rPr lang="fr-FR" sz="900" b="0" noProof="0" dirty="0" err="1" smtClean="0">
                          <a:solidFill>
                            <a:schemeClr val="tx1"/>
                          </a:solidFill>
                          <a:latin typeface="+mn-lt"/>
                        </a:rPr>
                        <a:t>rurals</a:t>
                      </a:r>
                      <a:r>
                        <a:rPr lang="fr-FR" sz="900" b="0" noProof="0" dirty="0" smtClean="0">
                          <a:solidFill>
                            <a:schemeClr val="tx1"/>
                          </a:solidFill>
                          <a:latin typeface="+mn-lt"/>
                        </a:rPr>
                        <a:t> que </a:t>
                      </a:r>
                      <a:r>
                        <a:rPr lang="fr-FR" sz="900" b="0" noProof="0" dirty="0" err="1" smtClean="0">
                          <a:solidFill>
                            <a:schemeClr val="tx1"/>
                          </a:solidFill>
                          <a:latin typeface="+mn-lt"/>
                        </a:rPr>
                        <a:t>disposen</a:t>
                      </a:r>
                      <a:r>
                        <a:rPr lang="fr-FR" sz="900" b="0" noProof="0" dirty="0" smtClean="0">
                          <a:solidFill>
                            <a:schemeClr val="tx1"/>
                          </a:solidFill>
                          <a:latin typeface="+mn-lt"/>
                        </a:rPr>
                        <a:t> de nous </a:t>
                      </a:r>
                      <a:r>
                        <a:rPr lang="fr-FR" sz="900" b="0" noProof="0" dirty="0" err="1" smtClean="0">
                          <a:solidFill>
                            <a:schemeClr val="tx1"/>
                          </a:solidFill>
                          <a:latin typeface="+mn-lt"/>
                        </a:rPr>
                        <a:t>regadius</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1643">
                <a:tc>
                  <a:txBody>
                    <a:bodyPr/>
                    <a:lstStyle/>
                    <a:p>
                      <a:pPr algn="r" fontAlgn="ctr"/>
                      <a:r>
                        <a:rPr lang="ca-ES" sz="900" b="0" i="0" u="none" strike="noStrike" noProof="0" dirty="0" smtClean="0">
                          <a:solidFill>
                            <a:srgbClr val="000000"/>
                          </a:solidFill>
                          <a:latin typeface="+mn-lt"/>
                        </a:rPr>
                        <a:t>260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s-ES" sz="900" b="0" noProof="0" dirty="0" err="1" smtClean="0">
                          <a:solidFill>
                            <a:schemeClr val="tx1"/>
                          </a:solidFill>
                          <a:latin typeface="+mn-lt"/>
                        </a:rPr>
                        <a:t>Previsió</a:t>
                      </a:r>
                      <a:r>
                        <a:rPr lang="es-ES" sz="900" b="0" noProof="0" dirty="0" smtClean="0">
                          <a:solidFill>
                            <a:schemeClr val="tx1"/>
                          </a:solidFill>
                          <a:latin typeface="+mn-lt"/>
                        </a:rPr>
                        <a:t> de </a:t>
                      </a:r>
                      <a:r>
                        <a:rPr lang="es-ES" sz="900" b="0" noProof="0" dirty="0" err="1" smtClean="0">
                          <a:solidFill>
                            <a:schemeClr val="tx1"/>
                          </a:solidFill>
                          <a:latin typeface="+mn-lt"/>
                        </a:rPr>
                        <a:t>llocs</a:t>
                      </a:r>
                      <a:r>
                        <a:rPr lang="es-ES" sz="900" b="0" noProof="0" dirty="0" smtClean="0">
                          <a:solidFill>
                            <a:schemeClr val="tx1"/>
                          </a:solidFill>
                          <a:latin typeface="+mn-lt"/>
                        </a:rPr>
                        <a:t> de </a:t>
                      </a:r>
                      <a:r>
                        <a:rPr lang="es-ES" sz="900" b="0" noProof="0" dirty="0" err="1" smtClean="0">
                          <a:solidFill>
                            <a:schemeClr val="tx1"/>
                          </a:solidFill>
                          <a:latin typeface="+mn-lt"/>
                        </a:rPr>
                        <a:t>treballs</a:t>
                      </a:r>
                      <a:r>
                        <a:rPr lang="es-ES" sz="900" b="0" noProof="0" dirty="0" smtClean="0">
                          <a:solidFill>
                            <a:schemeClr val="tx1"/>
                          </a:solidFill>
                          <a:latin typeface="+mn-lt"/>
                        </a:rPr>
                        <a:t> a crear en </a:t>
                      </a:r>
                      <a:r>
                        <a:rPr lang="es-ES" sz="900" b="0" noProof="0" dirty="0" err="1" smtClean="0">
                          <a:solidFill>
                            <a:schemeClr val="tx1"/>
                          </a:solidFill>
                          <a:latin typeface="+mn-lt"/>
                        </a:rPr>
                        <a:t>zones</a:t>
                      </a:r>
                      <a:r>
                        <a:rPr lang="es-ES" sz="900" b="0" noProof="0" dirty="0" smtClean="0">
                          <a:solidFill>
                            <a:schemeClr val="tx1"/>
                          </a:solidFill>
                          <a:latin typeface="+mn-lt"/>
                        </a:rPr>
                        <a:t> </a:t>
                      </a:r>
                      <a:r>
                        <a:rPr lang="es-ES" sz="900" b="0" noProof="0" dirty="0" err="1" smtClean="0">
                          <a:solidFill>
                            <a:schemeClr val="tx1"/>
                          </a:solidFill>
                          <a:latin typeface="+mn-lt"/>
                        </a:rPr>
                        <a:t>rurals</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38156">
                <a:tc>
                  <a:txBody>
                    <a:bodyPr/>
                    <a:lstStyle/>
                    <a:p>
                      <a:pPr algn="r" fontAlgn="ctr"/>
                      <a:r>
                        <a:rPr lang="ca-ES" sz="900" b="0" i="0" u="none" strike="noStrike" noProof="0" dirty="0" smtClean="0">
                          <a:solidFill>
                            <a:srgbClr val="000000"/>
                          </a:solidFill>
                          <a:latin typeface="+mn-lt"/>
                        </a:rPr>
                        <a:t>1.150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s-ES" sz="900" b="0" noProof="0" dirty="0" err="1" smtClean="0">
                          <a:solidFill>
                            <a:schemeClr val="tx1"/>
                          </a:solidFill>
                          <a:latin typeface="+mn-lt"/>
                        </a:rPr>
                        <a:t>Previsió</a:t>
                      </a:r>
                      <a:r>
                        <a:rPr lang="es-ES" sz="900" b="0" noProof="0" dirty="0" smtClean="0">
                          <a:solidFill>
                            <a:schemeClr val="tx1"/>
                          </a:solidFill>
                          <a:latin typeface="+mn-lt"/>
                        </a:rPr>
                        <a:t> de </a:t>
                      </a:r>
                      <a:r>
                        <a:rPr lang="es-ES" sz="900" b="0" noProof="0" dirty="0" err="1" smtClean="0">
                          <a:solidFill>
                            <a:schemeClr val="tx1"/>
                          </a:solidFill>
                          <a:latin typeface="+mn-lt"/>
                        </a:rPr>
                        <a:t>llocs</a:t>
                      </a:r>
                      <a:r>
                        <a:rPr lang="es-ES" sz="900" b="0" noProof="0" dirty="0" smtClean="0">
                          <a:solidFill>
                            <a:schemeClr val="tx1"/>
                          </a:solidFill>
                          <a:latin typeface="+mn-lt"/>
                        </a:rPr>
                        <a:t> de </a:t>
                      </a:r>
                      <a:r>
                        <a:rPr lang="es-ES" sz="900" b="0" noProof="0" dirty="0" err="1" smtClean="0">
                          <a:solidFill>
                            <a:schemeClr val="tx1"/>
                          </a:solidFill>
                          <a:latin typeface="+mn-lt"/>
                        </a:rPr>
                        <a:t>treball</a:t>
                      </a:r>
                      <a:r>
                        <a:rPr lang="es-ES" sz="900" b="0" noProof="0" dirty="0" smtClean="0">
                          <a:solidFill>
                            <a:schemeClr val="tx1"/>
                          </a:solidFill>
                          <a:latin typeface="+mn-lt"/>
                        </a:rPr>
                        <a:t> a consolidar en </a:t>
                      </a:r>
                      <a:r>
                        <a:rPr lang="es-ES" sz="900" b="0" noProof="0" dirty="0" err="1" smtClean="0">
                          <a:solidFill>
                            <a:schemeClr val="tx1"/>
                          </a:solidFill>
                          <a:latin typeface="+mn-lt"/>
                        </a:rPr>
                        <a:t>zones</a:t>
                      </a:r>
                      <a:r>
                        <a:rPr lang="es-ES" sz="900" b="0" noProof="0" dirty="0" smtClean="0">
                          <a:solidFill>
                            <a:schemeClr val="tx1"/>
                          </a:solidFill>
                          <a:latin typeface="+mn-lt"/>
                        </a:rPr>
                        <a:t> </a:t>
                      </a:r>
                      <a:r>
                        <a:rPr lang="es-ES" sz="900" b="0" noProof="0" dirty="0" err="1" smtClean="0">
                          <a:solidFill>
                            <a:schemeClr val="tx1"/>
                          </a:solidFill>
                          <a:latin typeface="+mn-lt"/>
                        </a:rPr>
                        <a:t>rurals</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1643">
                <a:tc>
                  <a:txBody>
                    <a:bodyPr/>
                    <a:lstStyle/>
                    <a:p>
                      <a:pPr algn="r" fontAlgn="ctr"/>
                      <a:r>
                        <a:rPr lang="ca-ES" sz="900" b="0" i="0" u="none" strike="noStrike" noProof="0" dirty="0" smtClean="0">
                          <a:solidFill>
                            <a:srgbClr val="000000"/>
                          </a:solidFill>
                          <a:latin typeface="+mn-lt"/>
                        </a:rPr>
                        <a:t>12</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900" b="0" noProof="0" dirty="0" err="1" smtClean="0">
                          <a:solidFill>
                            <a:schemeClr val="tx1"/>
                          </a:solidFill>
                          <a:latin typeface="+mn-lt"/>
                        </a:rPr>
                        <a:t>Projectes</a:t>
                      </a:r>
                      <a:r>
                        <a:rPr lang="fr-FR" sz="900" b="0" noProof="0" dirty="0" smtClean="0">
                          <a:solidFill>
                            <a:schemeClr val="tx1"/>
                          </a:solidFill>
                          <a:latin typeface="+mn-lt"/>
                        </a:rPr>
                        <a:t> de </a:t>
                      </a:r>
                      <a:r>
                        <a:rPr lang="fr-FR" sz="900" b="0" noProof="0" dirty="0" err="1" smtClean="0">
                          <a:solidFill>
                            <a:schemeClr val="tx1"/>
                          </a:solidFill>
                          <a:latin typeface="+mn-lt"/>
                        </a:rPr>
                        <a:t>desenvolupament</a:t>
                      </a:r>
                      <a:r>
                        <a:rPr lang="fr-FR" sz="900" b="0" noProof="0" dirty="0" smtClean="0">
                          <a:solidFill>
                            <a:schemeClr val="tx1"/>
                          </a:solidFill>
                          <a:latin typeface="+mn-lt"/>
                        </a:rPr>
                        <a:t> de zones </a:t>
                      </a:r>
                      <a:r>
                        <a:rPr lang="fr-FR" sz="900" b="0" noProof="0" dirty="0" err="1" smtClean="0">
                          <a:solidFill>
                            <a:schemeClr val="tx1"/>
                          </a:solidFill>
                          <a:latin typeface="+mn-lt"/>
                        </a:rPr>
                        <a:t>dependents</a:t>
                      </a:r>
                      <a:r>
                        <a:rPr lang="fr-FR" sz="900" b="0" noProof="0" dirty="0" smtClean="0">
                          <a:solidFill>
                            <a:schemeClr val="tx1"/>
                          </a:solidFill>
                          <a:latin typeface="+mn-lt"/>
                        </a:rPr>
                        <a:t> de la </a:t>
                      </a:r>
                      <a:r>
                        <a:rPr lang="fr-FR" sz="900" b="0" noProof="0" dirty="0" err="1" smtClean="0">
                          <a:solidFill>
                            <a:schemeClr val="tx1"/>
                          </a:solidFill>
                          <a:latin typeface="+mn-lt"/>
                        </a:rPr>
                        <a:t>pesca</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5994">
                <a:tc>
                  <a:txBody>
                    <a:bodyPr/>
                    <a:lstStyle/>
                    <a:p>
                      <a:pPr algn="r" fontAlgn="ctr"/>
                      <a:r>
                        <a:rPr lang="ca-ES" sz="900" b="0" i="0" u="none" strike="noStrike" noProof="0" dirty="0" smtClean="0">
                          <a:solidFill>
                            <a:srgbClr val="000000"/>
                          </a:solidFill>
                          <a:latin typeface="+mn-lt"/>
                        </a:rPr>
                        <a:t>50</a:t>
                      </a:r>
                      <a:endParaRPr lang="ca-ES" sz="9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900" b="0" noProof="0" dirty="0" smtClean="0">
                          <a:solidFill>
                            <a:schemeClr val="tx1"/>
                          </a:solidFill>
                          <a:latin typeface="+mn-lt"/>
                        </a:rPr>
                        <a:t>Participació en fires, missions comercials i altres activitats de promoció internacional</a:t>
                      </a:r>
                      <a:endParaRPr lang="ca-ES" sz="9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656395"/>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ctr" anchorCtr="0" compatLnSpc="1">
            <a:prstTxWarp prst="textNoShape">
              <a:avLst/>
            </a:prstTxWarp>
          </a:bodyPr>
          <a:lstStyle/>
          <a:p>
            <a:r>
              <a:rPr lang="ca-ES" sz="2000" b="1" dirty="0" smtClean="0"/>
              <a:t>100 M€</a:t>
            </a: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122832" y="4622018"/>
          <a:ext cx="7866097" cy="2336832"/>
        </p:xfrm>
        <a:graphic>
          <a:graphicData uri="http://schemas.openxmlformats.org/drawingml/2006/table">
            <a:tbl>
              <a:tblPr firstRow="1" bandRow="1">
                <a:tableStyleId>{5C22544A-7EE6-4342-B048-85BDC9FD1C3A}</a:tableStyleId>
              </a:tblPr>
              <a:tblGrid>
                <a:gridCol w="115308"/>
                <a:gridCol w="7750789"/>
              </a:tblGrid>
              <a:tr h="2336832">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r>
                        <a:rPr lang="es-ES" sz="900" b="0" noProof="0" dirty="0" smtClean="0">
                          <a:solidFill>
                            <a:schemeClr val="tx1"/>
                          </a:solidFill>
                        </a:rPr>
                        <a:t>Impulsar el </a:t>
                      </a:r>
                      <a:r>
                        <a:rPr lang="es-ES" sz="900" b="0" noProof="0" dirty="0" err="1" smtClean="0">
                          <a:solidFill>
                            <a:schemeClr val="tx1"/>
                          </a:solidFill>
                        </a:rPr>
                        <a:t>desplegament</a:t>
                      </a:r>
                      <a:r>
                        <a:rPr lang="es-ES" sz="900" b="0" noProof="0" dirty="0" smtClean="0">
                          <a:solidFill>
                            <a:schemeClr val="tx1"/>
                          </a:solidFill>
                        </a:rPr>
                        <a:t> del Pla nacional de </a:t>
                      </a:r>
                      <a:r>
                        <a:rPr lang="es-ES" sz="900" b="0" noProof="0" dirty="0" err="1" smtClean="0">
                          <a:solidFill>
                            <a:schemeClr val="tx1"/>
                          </a:solidFill>
                        </a:rPr>
                        <a:t>promoció</a:t>
                      </a:r>
                      <a:r>
                        <a:rPr lang="es-ES" sz="900" b="0" noProof="0" dirty="0" smtClean="0">
                          <a:solidFill>
                            <a:schemeClr val="tx1"/>
                          </a:solidFill>
                        </a:rPr>
                        <a:t> de </a:t>
                      </a:r>
                      <a:r>
                        <a:rPr lang="es-ES" sz="900" b="0" noProof="0" dirty="0" err="1" smtClean="0">
                          <a:solidFill>
                            <a:schemeClr val="tx1"/>
                          </a:solidFill>
                        </a:rPr>
                        <a:t>l‘activitat</a:t>
                      </a:r>
                      <a:r>
                        <a:rPr lang="es-ES" sz="900" b="0" noProof="0" dirty="0" smtClean="0">
                          <a:solidFill>
                            <a:schemeClr val="tx1"/>
                          </a:solidFill>
                        </a:rPr>
                        <a:t> física</a:t>
                      </a:r>
                    </a:p>
                    <a:p>
                      <a:endParaRPr lang="es-ES" sz="600" b="0" noProof="0" dirty="0" smtClean="0">
                        <a:solidFill>
                          <a:schemeClr val="tx1"/>
                        </a:solidFill>
                      </a:endParaRPr>
                    </a:p>
                    <a:p>
                      <a:r>
                        <a:rPr lang="es-ES" sz="900" b="0" noProof="0" dirty="0" smtClean="0">
                          <a:solidFill>
                            <a:schemeClr val="tx1"/>
                          </a:solidFill>
                        </a:rPr>
                        <a:t>Impulsar el </a:t>
                      </a:r>
                      <a:r>
                        <a:rPr lang="es-ES" sz="900" b="0" noProof="0" dirty="0" err="1" smtClean="0">
                          <a:solidFill>
                            <a:schemeClr val="tx1"/>
                          </a:solidFill>
                        </a:rPr>
                        <a:t>desplegament</a:t>
                      </a:r>
                      <a:r>
                        <a:rPr lang="es-ES" sz="900" b="0" noProof="0" dirty="0" smtClean="0">
                          <a:solidFill>
                            <a:schemeClr val="tx1"/>
                          </a:solidFill>
                        </a:rPr>
                        <a:t> del Pla </a:t>
                      </a:r>
                      <a:r>
                        <a:rPr lang="es-ES" sz="900" b="0" noProof="0" dirty="0" err="1" smtClean="0">
                          <a:solidFill>
                            <a:schemeClr val="tx1"/>
                          </a:solidFill>
                        </a:rPr>
                        <a:t>estratègic</a:t>
                      </a:r>
                      <a:r>
                        <a:rPr lang="es-ES" sz="900" b="0" noProof="0" dirty="0" smtClean="0">
                          <a:solidFill>
                            <a:schemeClr val="tx1"/>
                          </a:solidFill>
                        </a:rPr>
                        <a:t> de </a:t>
                      </a:r>
                      <a:r>
                        <a:rPr lang="es-ES" sz="900" b="0" noProof="0" dirty="0" err="1" smtClean="0">
                          <a:solidFill>
                            <a:schemeClr val="tx1"/>
                          </a:solidFill>
                        </a:rPr>
                        <a:t>l’esport</a:t>
                      </a:r>
                      <a:r>
                        <a:rPr lang="es-ES" sz="900" b="0" noProof="0" dirty="0" smtClean="0">
                          <a:solidFill>
                            <a:schemeClr val="tx1"/>
                          </a:solidFill>
                        </a:rPr>
                        <a:t> escolar i </a:t>
                      </a:r>
                      <a:r>
                        <a:rPr lang="es-ES" sz="900" b="0" noProof="0" dirty="0" err="1" smtClean="0">
                          <a:solidFill>
                            <a:schemeClr val="tx1"/>
                          </a:solidFill>
                        </a:rPr>
                        <a:t>universitari</a:t>
                      </a:r>
                      <a:r>
                        <a:rPr lang="es-ES" sz="900" b="0" noProof="0" dirty="0" smtClean="0">
                          <a:solidFill>
                            <a:schemeClr val="tx1"/>
                          </a:solidFill>
                        </a:rPr>
                        <a:t> de Catalunya</a:t>
                      </a:r>
                    </a:p>
                    <a:p>
                      <a:endParaRPr lang="es-ES" sz="600" b="0" noProof="0" dirty="0" smtClean="0">
                        <a:solidFill>
                          <a:schemeClr val="tx1"/>
                        </a:solidFill>
                      </a:endParaRPr>
                    </a:p>
                    <a:p>
                      <a:r>
                        <a:rPr lang="es-ES" sz="900" b="0" noProof="0" dirty="0" smtClean="0">
                          <a:solidFill>
                            <a:schemeClr val="tx1"/>
                          </a:solidFill>
                        </a:rPr>
                        <a:t>Impulsar el </a:t>
                      </a:r>
                      <a:r>
                        <a:rPr lang="es-ES" sz="900" b="0" noProof="0" dirty="0" err="1" smtClean="0">
                          <a:solidFill>
                            <a:schemeClr val="tx1"/>
                          </a:solidFill>
                        </a:rPr>
                        <a:t>desplegament</a:t>
                      </a:r>
                      <a:r>
                        <a:rPr lang="es-ES" sz="900" b="0" noProof="0" dirty="0" smtClean="0">
                          <a:solidFill>
                            <a:schemeClr val="tx1"/>
                          </a:solidFill>
                        </a:rPr>
                        <a:t> del Pla </a:t>
                      </a:r>
                      <a:r>
                        <a:rPr lang="es-ES" sz="900" b="0" noProof="0" dirty="0" err="1" smtClean="0">
                          <a:solidFill>
                            <a:schemeClr val="tx1"/>
                          </a:solidFill>
                        </a:rPr>
                        <a:t>estratègic</a:t>
                      </a:r>
                      <a:r>
                        <a:rPr lang="es-ES" sz="900" b="0" noProof="0" dirty="0" smtClean="0">
                          <a:solidFill>
                            <a:schemeClr val="tx1"/>
                          </a:solidFill>
                        </a:rPr>
                        <a:t> </a:t>
                      </a:r>
                      <a:r>
                        <a:rPr lang="es-ES" sz="900" b="0" noProof="0" dirty="0" err="1" smtClean="0">
                          <a:solidFill>
                            <a:schemeClr val="tx1"/>
                          </a:solidFill>
                        </a:rPr>
                        <a:t>d'esports</a:t>
                      </a:r>
                      <a:r>
                        <a:rPr lang="es-ES" sz="900" b="0" noProof="0" dirty="0" smtClean="0">
                          <a:solidFill>
                            <a:schemeClr val="tx1"/>
                          </a:solidFill>
                        </a:rPr>
                        <a:t> </a:t>
                      </a:r>
                      <a:r>
                        <a:rPr lang="es-ES" sz="900" b="0" noProof="0" dirty="0" err="1" smtClean="0">
                          <a:solidFill>
                            <a:schemeClr val="tx1"/>
                          </a:solidFill>
                        </a:rPr>
                        <a:t>d'hivern</a:t>
                      </a:r>
                      <a:r>
                        <a:rPr lang="es-ES" sz="900" b="0" noProof="0" dirty="0" smtClean="0">
                          <a:solidFill>
                            <a:schemeClr val="tx1"/>
                          </a:solidFill>
                        </a:rPr>
                        <a:t> a Catalunya</a:t>
                      </a:r>
                    </a:p>
                    <a:p>
                      <a:endParaRPr lang="es-ES" sz="600" b="0" noProof="0" dirty="0" smtClean="0">
                        <a:solidFill>
                          <a:schemeClr val="tx1"/>
                        </a:solidFill>
                      </a:endParaRPr>
                    </a:p>
                    <a:p>
                      <a:r>
                        <a:rPr lang="es-ES" sz="900" b="0" noProof="0" dirty="0" smtClean="0">
                          <a:solidFill>
                            <a:schemeClr val="tx1"/>
                          </a:solidFill>
                        </a:rPr>
                        <a:t>Evolucionar el Pla director </a:t>
                      </a:r>
                      <a:r>
                        <a:rPr lang="es-ES" sz="900" b="0" noProof="0" dirty="0" err="1" smtClean="0">
                          <a:solidFill>
                            <a:schemeClr val="tx1"/>
                          </a:solidFill>
                        </a:rPr>
                        <a:t>d'instal·lacions</a:t>
                      </a:r>
                      <a:r>
                        <a:rPr lang="es-ES" sz="900" b="0" noProof="0" dirty="0" smtClean="0">
                          <a:solidFill>
                            <a:schemeClr val="tx1"/>
                          </a:solidFill>
                        </a:rPr>
                        <a:t> i </a:t>
                      </a:r>
                      <a:r>
                        <a:rPr lang="es-ES" sz="900" b="0" noProof="0" dirty="0" err="1" smtClean="0">
                          <a:solidFill>
                            <a:schemeClr val="tx1"/>
                          </a:solidFill>
                        </a:rPr>
                        <a:t>equipaments</a:t>
                      </a:r>
                      <a:r>
                        <a:rPr lang="es-ES" sz="900" b="0" noProof="0" dirty="0" smtClean="0">
                          <a:solidFill>
                            <a:schemeClr val="tx1"/>
                          </a:solidFill>
                        </a:rPr>
                        <a:t> </a:t>
                      </a:r>
                      <a:r>
                        <a:rPr lang="es-ES" sz="900" b="0" noProof="0" dirty="0" err="1" smtClean="0">
                          <a:solidFill>
                            <a:schemeClr val="tx1"/>
                          </a:solidFill>
                        </a:rPr>
                        <a:t>esportius</a:t>
                      </a:r>
                      <a:r>
                        <a:rPr lang="es-ES" sz="900" b="0" noProof="0" dirty="0" smtClean="0">
                          <a:solidFill>
                            <a:schemeClr val="tx1"/>
                          </a:solidFill>
                        </a:rPr>
                        <a:t> de Catalunya</a:t>
                      </a:r>
                    </a:p>
                    <a:p>
                      <a:endParaRPr lang="es-ES" sz="600" b="0" noProof="0" dirty="0" smtClean="0">
                        <a:solidFill>
                          <a:schemeClr val="tx1"/>
                        </a:solidFill>
                      </a:endParaRPr>
                    </a:p>
                    <a:p>
                      <a:r>
                        <a:rPr lang="it-IT" sz="900" b="0" noProof="0" dirty="0" smtClean="0">
                          <a:solidFill>
                            <a:schemeClr val="tx1"/>
                          </a:solidFill>
                        </a:rPr>
                        <a:t>Donar continuïtat al programa Catalunya al món</a:t>
                      </a:r>
                    </a:p>
                    <a:p>
                      <a:endParaRPr lang="it-IT" sz="600" b="0" noProof="0" dirty="0" smtClean="0">
                        <a:solidFill>
                          <a:schemeClr val="tx1"/>
                        </a:solidFill>
                      </a:endParaRPr>
                    </a:p>
                    <a:p>
                      <a:r>
                        <a:rPr lang="es-ES" sz="900" b="0" noProof="0" dirty="0" smtClean="0">
                          <a:solidFill>
                            <a:schemeClr val="tx1"/>
                          </a:solidFill>
                        </a:rPr>
                        <a:t>Donar </a:t>
                      </a:r>
                      <a:r>
                        <a:rPr lang="es-ES" sz="900" b="0" noProof="0" dirty="0" err="1" smtClean="0">
                          <a:solidFill>
                            <a:schemeClr val="tx1"/>
                          </a:solidFill>
                        </a:rPr>
                        <a:t>continuïtat</a:t>
                      </a:r>
                      <a:r>
                        <a:rPr lang="es-ES" sz="900" b="0" noProof="0" dirty="0" smtClean="0">
                          <a:solidFill>
                            <a:schemeClr val="tx1"/>
                          </a:solidFill>
                        </a:rPr>
                        <a:t>, </a:t>
                      </a:r>
                      <a:r>
                        <a:rPr lang="es-ES" sz="900" b="0" noProof="0" dirty="0" err="1" smtClean="0">
                          <a:solidFill>
                            <a:schemeClr val="tx1"/>
                          </a:solidFill>
                        </a:rPr>
                        <a:t>conjuntament</a:t>
                      </a:r>
                      <a:r>
                        <a:rPr lang="es-ES" sz="900" b="0" noProof="0" dirty="0" smtClean="0">
                          <a:solidFill>
                            <a:schemeClr val="tx1"/>
                          </a:solidFill>
                        </a:rPr>
                        <a:t> </a:t>
                      </a:r>
                      <a:r>
                        <a:rPr lang="es-ES" sz="900" b="0" noProof="0" dirty="0" err="1" smtClean="0">
                          <a:solidFill>
                            <a:schemeClr val="tx1"/>
                          </a:solidFill>
                        </a:rPr>
                        <a:t>amb</a:t>
                      </a:r>
                      <a:r>
                        <a:rPr lang="es-ES" sz="900" b="0" noProof="0" dirty="0" smtClean="0">
                          <a:solidFill>
                            <a:schemeClr val="tx1"/>
                          </a:solidFill>
                        </a:rPr>
                        <a:t> el CAR (Centre </a:t>
                      </a:r>
                      <a:r>
                        <a:rPr lang="es-ES" sz="900" b="0" noProof="0" dirty="0" err="1" smtClean="0">
                          <a:solidFill>
                            <a:schemeClr val="tx1"/>
                          </a:solidFill>
                        </a:rPr>
                        <a:t>d'Alt</a:t>
                      </a:r>
                      <a:r>
                        <a:rPr lang="es-ES" sz="900" b="0" noProof="0" dirty="0" smtClean="0">
                          <a:solidFill>
                            <a:schemeClr val="tx1"/>
                          </a:solidFill>
                        </a:rPr>
                        <a:t> </a:t>
                      </a:r>
                      <a:r>
                        <a:rPr lang="es-ES" sz="900" b="0" noProof="0" dirty="0" err="1" smtClean="0">
                          <a:solidFill>
                            <a:schemeClr val="tx1"/>
                          </a:solidFill>
                        </a:rPr>
                        <a:t>Rendiment</a:t>
                      </a:r>
                      <a:r>
                        <a:rPr lang="es-ES" sz="900" b="0" noProof="0" dirty="0" smtClean="0">
                          <a:solidFill>
                            <a:schemeClr val="tx1"/>
                          </a:solidFill>
                        </a:rPr>
                        <a:t>), al programa </a:t>
                      </a:r>
                      <a:r>
                        <a:rPr lang="es-ES" sz="900" b="0" noProof="0" dirty="0" err="1" smtClean="0">
                          <a:solidFill>
                            <a:schemeClr val="tx1"/>
                          </a:solidFill>
                        </a:rPr>
                        <a:t>d'Alt</a:t>
                      </a:r>
                      <a:r>
                        <a:rPr lang="es-ES" sz="900" b="0" noProof="0" dirty="0" smtClean="0">
                          <a:solidFill>
                            <a:schemeClr val="tx1"/>
                          </a:solidFill>
                        </a:rPr>
                        <a:t>  </a:t>
                      </a:r>
                      <a:r>
                        <a:rPr lang="es-ES" sz="900" b="0" noProof="0" dirty="0" err="1" smtClean="0">
                          <a:solidFill>
                            <a:schemeClr val="tx1"/>
                          </a:solidFill>
                        </a:rPr>
                        <a:t>Rendiment</a:t>
                      </a:r>
                      <a:r>
                        <a:rPr lang="es-ES" sz="900" b="0" noProof="0" dirty="0" smtClean="0">
                          <a:solidFill>
                            <a:schemeClr val="tx1"/>
                          </a:solidFill>
                        </a:rPr>
                        <a:t>  </a:t>
                      </a:r>
                      <a:r>
                        <a:rPr lang="es-ES" sz="900" b="0" noProof="0" dirty="0" err="1" smtClean="0">
                          <a:solidFill>
                            <a:schemeClr val="tx1"/>
                          </a:solidFill>
                        </a:rPr>
                        <a:t>Esportiu</a:t>
                      </a:r>
                      <a:r>
                        <a:rPr lang="es-ES" sz="900" b="0" noProof="0" dirty="0" smtClean="0">
                          <a:solidFill>
                            <a:schemeClr val="tx1"/>
                          </a:solidFill>
                        </a:rPr>
                        <a:t> </a:t>
                      </a:r>
                      <a:r>
                        <a:rPr lang="es-ES" sz="900" b="0" noProof="0" dirty="0" err="1" smtClean="0">
                          <a:solidFill>
                            <a:schemeClr val="tx1"/>
                          </a:solidFill>
                        </a:rPr>
                        <a:t>Català</a:t>
                      </a:r>
                      <a:r>
                        <a:rPr lang="es-ES" sz="900" b="0" noProof="0" dirty="0" smtClean="0">
                          <a:solidFill>
                            <a:schemeClr val="tx1"/>
                          </a:solidFill>
                        </a:rPr>
                        <a:t> (ARC)</a:t>
                      </a:r>
                    </a:p>
                    <a:p>
                      <a:endParaRPr lang="es-ES" sz="600" b="0" noProof="0" dirty="0" smtClean="0">
                        <a:solidFill>
                          <a:schemeClr val="tx1"/>
                        </a:solidFill>
                      </a:endParaRPr>
                    </a:p>
                    <a:p>
                      <a:r>
                        <a:rPr lang="fr-FR" sz="900" b="0" noProof="0" dirty="0" err="1" smtClean="0">
                          <a:solidFill>
                            <a:schemeClr val="tx1"/>
                          </a:solidFill>
                        </a:rPr>
                        <a:t>Incrementar</a:t>
                      </a:r>
                      <a:r>
                        <a:rPr lang="fr-FR" sz="900" b="0" noProof="0" dirty="0" smtClean="0">
                          <a:solidFill>
                            <a:schemeClr val="tx1"/>
                          </a:solidFill>
                        </a:rPr>
                        <a:t> les </a:t>
                      </a:r>
                      <a:r>
                        <a:rPr lang="fr-FR" sz="900" b="0" noProof="0" dirty="0" err="1" smtClean="0">
                          <a:solidFill>
                            <a:schemeClr val="tx1"/>
                          </a:solidFill>
                        </a:rPr>
                        <a:t>concentracions</a:t>
                      </a:r>
                      <a:r>
                        <a:rPr lang="fr-FR" sz="900" b="0" noProof="0" dirty="0" smtClean="0">
                          <a:solidFill>
                            <a:schemeClr val="tx1"/>
                          </a:solidFill>
                        </a:rPr>
                        <a:t> </a:t>
                      </a:r>
                      <a:r>
                        <a:rPr lang="fr-FR" sz="900" b="0" noProof="0" dirty="0" err="1" smtClean="0">
                          <a:solidFill>
                            <a:schemeClr val="tx1"/>
                          </a:solidFill>
                        </a:rPr>
                        <a:t>estrangeres</a:t>
                      </a:r>
                      <a:r>
                        <a:rPr lang="fr-FR" sz="900" b="0" noProof="0" dirty="0" smtClean="0">
                          <a:solidFill>
                            <a:schemeClr val="tx1"/>
                          </a:solidFill>
                        </a:rPr>
                        <a:t> d'</a:t>
                      </a:r>
                      <a:r>
                        <a:rPr lang="fr-FR" sz="900" b="0" noProof="0" dirty="0" err="1" smtClean="0">
                          <a:solidFill>
                            <a:schemeClr val="tx1"/>
                          </a:solidFill>
                        </a:rPr>
                        <a:t>alt</a:t>
                      </a:r>
                      <a:r>
                        <a:rPr lang="fr-FR" sz="900" b="0" noProof="0" dirty="0" smtClean="0">
                          <a:solidFill>
                            <a:schemeClr val="tx1"/>
                          </a:solidFill>
                        </a:rPr>
                        <a:t> </a:t>
                      </a:r>
                      <a:r>
                        <a:rPr lang="fr-FR" sz="900" b="0" noProof="0" dirty="0" err="1" smtClean="0">
                          <a:solidFill>
                            <a:schemeClr val="tx1"/>
                          </a:solidFill>
                        </a:rPr>
                        <a:t>nivell</a:t>
                      </a:r>
                      <a:r>
                        <a:rPr lang="fr-FR" sz="900" b="0" noProof="0" dirty="0" smtClean="0">
                          <a:solidFill>
                            <a:schemeClr val="tx1"/>
                          </a:solidFill>
                        </a:rPr>
                        <a:t> al CAR</a:t>
                      </a:r>
                    </a:p>
                    <a:p>
                      <a:endParaRPr lang="fr-FR" sz="600" b="0" noProof="0" dirty="0" smtClean="0">
                        <a:solidFill>
                          <a:schemeClr val="tx1"/>
                        </a:solidFill>
                      </a:endParaRPr>
                    </a:p>
                    <a:p>
                      <a:r>
                        <a:rPr lang="es-ES" sz="900" b="0" noProof="0" dirty="0" smtClean="0">
                          <a:solidFill>
                            <a:schemeClr val="tx1"/>
                          </a:solidFill>
                        </a:rPr>
                        <a:t>Crear i implementar la </a:t>
                      </a:r>
                      <a:r>
                        <a:rPr lang="es-ES" sz="900" b="0" noProof="0" dirty="0" err="1" smtClean="0">
                          <a:solidFill>
                            <a:schemeClr val="tx1"/>
                          </a:solidFill>
                        </a:rPr>
                        <a:t>xarxa</a:t>
                      </a:r>
                      <a:r>
                        <a:rPr lang="es-ES" sz="900" b="0" noProof="0" dirty="0" smtClean="0">
                          <a:solidFill>
                            <a:schemeClr val="tx1"/>
                          </a:solidFill>
                        </a:rPr>
                        <a:t> de centres de </a:t>
                      </a:r>
                      <a:r>
                        <a:rPr lang="es-ES" sz="900" b="0" noProof="0" dirty="0" err="1" smtClean="0">
                          <a:solidFill>
                            <a:schemeClr val="tx1"/>
                          </a:solidFill>
                        </a:rPr>
                        <a:t>medecina</a:t>
                      </a:r>
                      <a:r>
                        <a:rPr lang="es-ES" sz="900" b="0" noProof="0" dirty="0" smtClean="0">
                          <a:solidFill>
                            <a:schemeClr val="tx1"/>
                          </a:solidFill>
                        </a:rPr>
                        <a:t>  de </a:t>
                      </a:r>
                      <a:r>
                        <a:rPr lang="es-ES" sz="900" b="0" noProof="0" dirty="0" err="1" smtClean="0">
                          <a:solidFill>
                            <a:schemeClr val="tx1"/>
                          </a:solidFill>
                        </a:rPr>
                        <a:t>l'esport</a:t>
                      </a:r>
                      <a:r>
                        <a:rPr lang="es-ES" sz="900" b="0" noProof="0" dirty="0" smtClean="0">
                          <a:solidFill>
                            <a:schemeClr val="tx1"/>
                          </a:solidFill>
                        </a:rPr>
                        <a:t> a Catalunya</a:t>
                      </a:r>
                    </a:p>
                    <a:p>
                      <a:endParaRPr lang="es-ES" sz="600" b="0" noProof="0" dirty="0" smtClean="0">
                        <a:solidFill>
                          <a:schemeClr val="tx1"/>
                        </a:solidFill>
                      </a:endParaRPr>
                    </a:p>
                    <a:p>
                      <a:r>
                        <a:rPr lang="es-ES" sz="900" b="0" noProof="0" dirty="0" err="1" smtClean="0">
                          <a:solidFill>
                            <a:schemeClr val="tx1"/>
                          </a:solidFill>
                        </a:rPr>
                        <a:t>Organitzar</a:t>
                      </a:r>
                      <a:r>
                        <a:rPr lang="es-ES" sz="900" b="0" noProof="0" dirty="0" smtClean="0">
                          <a:solidFill>
                            <a:schemeClr val="tx1"/>
                          </a:solidFill>
                        </a:rPr>
                        <a:t> a </a:t>
                      </a:r>
                      <a:r>
                        <a:rPr lang="es-ES" sz="900" b="0" noProof="0" dirty="0" err="1" smtClean="0">
                          <a:solidFill>
                            <a:schemeClr val="tx1"/>
                          </a:solidFill>
                        </a:rPr>
                        <a:t>l'INEFC</a:t>
                      </a:r>
                      <a:r>
                        <a:rPr lang="es-ES" sz="900" b="0" noProof="0" dirty="0" smtClean="0">
                          <a:solidFill>
                            <a:schemeClr val="tx1"/>
                          </a:solidFill>
                        </a:rPr>
                        <a:t> (</a:t>
                      </a:r>
                      <a:r>
                        <a:rPr lang="es-ES" sz="900" b="0" noProof="0" dirty="0" err="1" smtClean="0">
                          <a:solidFill>
                            <a:schemeClr val="tx1"/>
                          </a:solidFill>
                        </a:rPr>
                        <a:t>Institut</a:t>
                      </a:r>
                      <a:r>
                        <a:rPr lang="es-ES" sz="900" b="0" noProof="0" dirty="0" smtClean="0">
                          <a:solidFill>
                            <a:schemeClr val="tx1"/>
                          </a:solidFill>
                        </a:rPr>
                        <a:t> Nacional </a:t>
                      </a:r>
                      <a:r>
                        <a:rPr lang="es-ES" sz="900" b="0" noProof="0" dirty="0" err="1" smtClean="0">
                          <a:solidFill>
                            <a:schemeClr val="tx1"/>
                          </a:solidFill>
                        </a:rPr>
                        <a:t>d'Educació</a:t>
                      </a:r>
                      <a:r>
                        <a:rPr lang="es-ES" sz="900" b="0" noProof="0" dirty="0" smtClean="0">
                          <a:solidFill>
                            <a:schemeClr val="tx1"/>
                          </a:solidFill>
                        </a:rPr>
                        <a:t> Física de Catalunya) una oferta de  </a:t>
                      </a:r>
                      <a:r>
                        <a:rPr lang="es-ES" sz="900" b="0" noProof="0" dirty="0" err="1" smtClean="0">
                          <a:solidFill>
                            <a:schemeClr val="tx1"/>
                          </a:solidFill>
                        </a:rPr>
                        <a:t>graus</a:t>
                      </a:r>
                      <a:r>
                        <a:rPr lang="es-ES" sz="900" b="0" noProof="0" dirty="0" smtClean="0">
                          <a:solidFill>
                            <a:schemeClr val="tx1"/>
                          </a:solidFill>
                        </a:rPr>
                        <a:t> i </a:t>
                      </a:r>
                      <a:r>
                        <a:rPr lang="es-ES" sz="900" b="0" noProof="0" dirty="0" err="1" smtClean="0">
                          <a:solidFill>
                            <a:schemeClr val="tx1"/>
                          </a:solidFill>
                        </a:rPr>
                        <a:t>màsters</a:t>
                      </a:r>
                      <a:r>
                        <a:rPr lang="es-ES" sz="900" b="0" noProof="0" dirty="0" smtClean="0">
                          <a:solidFill>
                            <a:schemeClr val="tx1"/>
                          </a:solidFill>
                        </a:rPr>
                        <a:t> </a:t>
                      </a:r>
                      <a:r>
                        <a:rPr lang="es-ES" sz="900" b="0" noProof="0" dirty="0" err="1" smtClean="0">
                          <a:solidFill>
                            <a:schemeClr val="tx1"/>
                          </a:solidFill>
                        </a:rPr>
                        <a:t>oficials</a:t>
                      </a:r>
                      <a:r>
                        <a:rPr lang="es-ES" sz="900" b="0" noProof="0" dirty="0" smtClean="0">
                          <a:solidFill>
                            <a:schemeClr val="tx1"/>
                          </a:solidFill>
                        </a:rPr>
                        <a:t> , </a:t>
                      </a:r>
                      <a:r>
                        <a:rPr lang="es-ES" sz="900" b="0" noProof="0" dirty="0" err="1" smtClean="0">
                          <a:solidFill>
                            <a:schemeClr val="tx1"/>
                          </a:solidFill>
                        </a:rPr>
                        <a:t>d'acord</a:t>
                      </a:r>
                      <a:r>
                        <a:rPr lang="es-ES" sz="900" b="0" noProof="0" dirty="0" smtClean="0">
                          <a:solidFill>
                            <a:schemeClr val="tx1"/>
                          </a:solidFill>
                        </a:rPr>
                        <a:t> </a:t>
                      </a:r>
                      <a:r>
                        <a:rPr lang="es-ES" sz="900" b="0" noProof="0" dirty="0" err="1" smtClean="0">
                          <a:solidFill>
                            <a:schemeClr val="tx1"/>
                          </a:solidFill>
                        </a:rPr>
                        <a:t>amb</a:t>
                      </a:r>
                      <a:r>
                        <a:rPr lang="es-ES" sz="900" b="0" noProof="0" dirty="0" smtClean="0">
                          <a:solidFill>
                            <a:schemeClr val="tx1"/>
                          </a:solidFill>
                        </a:rPr>
                        <a:t> les demandes </a:t>
                      </a:r>
                      <a:r>
                        <a:rPr lang="es-ES" sz="900" b="0" noProof="0" dirty="0" err="1" smtClean="0">
                          <a:solidFill>
                            <a:schemeClr val="tx1"/>
                          </a:solidFill>
                        </a:rPr>
                        <a:t>actuals</a:t>
                      </a:r>
                      <a:endParaRPr lang="es-ES" sz="900" b="0" noProof="0" dirty="0" smtClean="0">
                        <a:solidFill>
                          <a:schemeClr val="tx1"/>
                        </a:solidFill>
                      </a:endParaRPr>
                    </a:p>
                    <a:p>
                      <a:endParaRPr lang="es-ES" sz="600" b="0" noProof="0" dirty="0" smtClean="0">
                        <a:solidFill>
                          <a:schemeClr val="tx1"/>
                        </a:solidFill>
                      </a:endParaRPr>
                    </a:p>
                    <a:p>
                      <a:r>
                        <a:rPr lang="es-ES" sz="900" b="0" noProof="0" dirty="0" smtClean="0">
                          <a:solidFill>
                            <a:schemeClr val="tx1"/>
                          </a:solidFill>
                        </a:rPr>
                        <a:t>Impulsar el programa de </a:t>
                      </a:r>
                      <a:r>
                        <a:rPr lang="es-ES" sz="900" b="0" noProof="0" dirty="0" err="1" smtClean="0">
                          <a:solidFill>
                            <a:schemeClr val="tx1"/>
                          </a:solidFill>
                        </a:rPr>
                        <a:t>formació</a:t>
                      </a:r>
                      <a:r>
                        <a:rPr lang="es-ES" sz="900" b="0" noProof="0" dirty="0" smtClean="0">
                          <a:solidFill>
                            <a:schemeClr val="tx1"/>
                          </a:solidFill>
                        </a:rPr>
                        <a:t> </a:t>
                      </a:r>
                      <a:r>
                        <a:rPr lang="es-ES" sz="900" b="0" noProof="0" dirty="0" err="1" smtClean="0">
                          <a:solidFill>
                            <a:schemeClr val="tx1"/>
                          </a:solidFill>
                        </a:rPr>
                        <a:t>esportiva</a:t>
                      </a:r>
                      <a:r>
                        <a:rPr lang="es-ES" sz="900" b="0" noProof="0" dirty="0" smtClean="0">
                          <a:solidFill>
                            <a:schemeClr val="tx1"/>
                          </a:solidFill>
                        </a:rPr>
                        <a:t> a Sud-</a:t>
                      </a:r>
                      <a:r>
                        <a:rPr lang="es-ES" sz="900" b="0" noProof="0" dirty="0" err="1" smtClean="0">
                          <a:solidFill>
                            <a:schemeClr val="tx1"/>
                          </a:solidFill>
                        </a:rPr>
                        <a:t>Amèrica</a:t>
                      </a:r>
                      <a:r>
                        <a:rPr lang="es-ES" sz="900" b="0" noProof="0" dirty="0" smtClean="0">
                          <a:solidFill>
                            <a:schemeClr val="tx1"/>
                          </a:solidFill>
                        </a:rPr>
                        <a:t>, INEFC Global</a:t>
                      </a:r>
                    </a:p>
                  </a:txBody>
                  <a:tcPr marT="21600" marB="21600">
                    <a:solidFill>
                      <a:schemeClr val="bg1"/>
                    </a:solidFill>
                  </a:tcPr>
                </a:tc>
              </a:tr>
            </a:tbl>
          </a:graphicData>
        </a:graphic>
      </p:graphicFrame>
      <p:graphicFrame>
        <p:nvGraphicFramePr>
          <p:cNvPr id="12" name="Taula 11"/>
          <p:cNvGraphicFramePr>
            <a:graphicFrameLocks noGrp="1"/>
          </p:cNvGraphicFramePr>
          <p:nvPr/>
        </p:nvGraphicFramePr>
        <p:xfrm>
          <a:off x="2862424" y="1978857"/>
          <a:ext cx="5000660" cy="1522081"/>
        </p:xfrm>
        <a:graphic>
          <a:graphicData uri="http://schemas.openxmlformats.org/drawingml/2006/table">
            <a:tbl>
              <a:tblPr firstRow="1" bandRow="1">
                <a:tableStyleId>{5C22544A-7EE6-4342-B048-85BDC9FD1C3A}</a:tableStyleId>
              </a:tblPr>
              <a:tblGrid>
                <a:gridCol w="355771"/>
                <a:gridCol w="4436209"/>
                <a:gridCol w="208680"/>
              </a:tblGrid>
              <a:tr h="577638">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200" b="0" noProof="0" dirty="0" smtClean="0">
                          <a:solidFill>
                            <a:schemeClr val="tx1"/>
                          </a:solidFill>
                        </a:rPr>
                        <a:t>L'esport com a font de salut i benestar</a:t>
                      </a: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540060">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L'esport com a motor de recuperació econòmica	</a:t>
                      </a:r>
                      <a:endParaRPr lang="ca-ES" sz="1200" b="0" noProof="0" dirty="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404383">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s-ES" sz="1200" b="0" noProof="0" dirty="0" err="1" smtClean="0">
                          <a:solidFill>
                            <a:schemeClr val="tx1"/>
                          </a:solidFill>
                        </a:rPr>
                        <a:t>L'esport</a:t>
                      </a:r>
                      <a:r>
                        <a:rPr lang="es-ES" sz="1200" b="0" noProof="0" dirty="0" smtClean="0">
                          <a:solidFill>
                            <a:schemeClr val="tx1"/>
                          </a:solidFill>
                        </a:rPr>
                        <a:t> </a:t>
                      </a:r>
                      <a:r>
                        <a:rPr lang="es-ES" sz="1200" b="0" noProof="0" dirty="0" err="1" smtClean="0">
                          <a:solidFill>
                            <a:schemeClr val="tx1"/>
                          </a:solidFill>
                        </a:rPr>
                        <a:t>com</a:t>
                      </a:r>
                      <a:r>
                        <a:rPr lang="es-ES" sz="1200" b="0" noProof="0" dirty="0" smtClean="0">
                          <a:solidFill>
                            <a:schemeClr val="tx1"/>
                          </a:solidFill>
                        </a:rPr>
                        <a:t> a </a:t>
                      </a:r>
                      <a:r>
                        <a:rPr lang="es-ES" sz="1200" b="0" noProof="0" dirty="0" err="1" smtClean="0">
                          <a:solidFill>
                            <a:schemeClr val="tx1"/>
                          </a:solidFill>
                        </a:rPr>
                        <a:t>projecció</a:t>
                      </a:r>
                      <a:r>
                        <a:rPr lang="es-ES" sz="1200" b="0" noProof="0" dirty="0" smtClean="0">
                          <a:solidFill>
                            <a:schemeClr val="tx1"/>
                          </a:solidFill>
                        </a:rPr>
                        <a:t>  de la </a:t>
                      </a:r>
                      <a:r>
                        <a:rPr lang="es-ES" sz="1200" b="0" noProof="0" dirty="0" err="1" smtClean="0">
                          <a:solidFill>
                            <a:schemeClr val="tx1"/>
                          </a:solidFill>
                        </a:rPr>
                        <a:t>imatge</a:t>
                      </a:r>
                      <a:r>
                        <a:rPr lang="es-ES" sz="1200" b="0" noProof="0" dirty="0" smtClean="0">
                          <a:solidFill>
                            <a:schemeClr val="tx1"/>
                          </a:solidFill>
                        </a:rPr>
                        <a:t> de Catalunya al </a:t>
                      </a:r>
                      <a:r>
                        <a:rPr lang="es-ES" sz="1200" b="0" noProof="0" dirty="0" err="1" smtClean="0">
                          <a:solidFill>
                            <a:schemeClr val="tx1"/>
                          </a:solidFill>
                        </a:rPr>
                        <a:t>món</a:t>
                      </a:r>
                      <a:endParaRPr lang="es-ES" sz="1200" b="0"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13" name="Taula 12"/>
          <p:cNvGraphicFramePr>
            <a:graphicFrameLocks noGrp="1"/>
          </p:cNvGraphicFramePr>
          <p:nvPr/>
        </p:nvGraphicFramePr>
        <p:xfrm>
          <a:off x="0" y="1188208"/>
          <a:ext cx="10693400" cy="428880"/>
        </p:xfrm>
        <a:graphic>
          <a:graphicData uri="http://schemas.openxmlformats.org/drawingml/2006/table">
            <a:tbl>
              <a:tblPr/>
              <a:tblGrid>
                <a:gridCol w="258112"/>
                <a:gridCol w="6512595"/>
                <a:gridCol w="3922693"/>
              </a:tblGrid>
              <a:tr h="428879">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Esports</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0" i="0" u="none" strike="noStrike" cap="none" normalizeH="0" baseline="0" noProof="0" dirty="0" smtClean="0">
                          <a:ln>
                            <a:noFill/>
                          </a:ln>
                          <a:solidFill>
                            <a:schemeClr val="bg1"/>
                          </a:solidFill>
                          <a:effectLst/>
                          <a:latin typeface="Arial" charset="0"/>
                          <a:cs typeface="Arial" charset="0"/>
                        </a:rPr>
                        <a:t>   </a:t>
                      </a:r>
                      <a:r>
                        <a:rPr kumimoji="0" lang="ca-ES" sz="1200" b="1" i="0" u="none" strike="noStrike" cap="none" normalizeH="0" baseline="0" noProof="0" dirty="0" smtClean="0">
                          <a:ln>
                            <a:noFill/>
                          </a:ln>
                          <a:solidFill>
                            <a:schemeClr val="bg1"/>
                          </a:solidFill>
                          <a:effectLst/>
                          <a:latin typeface="Arial" charset="0"/>
                          <a:cs typeface="Arial" charset="0"/>
                        </a:rPr>
                        <a:t>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17800" y="2028007"/>
          <a:ext cx="2775600" cy="4888373"/>
        </p:xfrm>
        <a:graphic>
          <a:graphicData uri="http://schemas.openxmlformats.org/drawingml/2006/table">
            <a:tbl>
              <a:tblPr firstRow="1" bandRow="1">
                <a:tableStyleId>{5C22544A-7EE6-4342-B048-85BDC9FD1C3A}</a:tableStyleId>
              </a:tblPr>
              <a:tblGrid>
                <a:gridCol w="666000"/>
                <a:gridCol w="2109600"/>
              </a:tblGrid>
              <a:tr h="504055">
                <a:tc>
                  <a:txBody>
                    <a:bodyPr/>
                    <a:lstStyle/>
                    <a:p>
                      <a:pPr algn="r" fontAlgn="ctr"/>
                      <a:r>
                        <a:rPr lang="ca-ES" sz="1050" b="0" i="0" u="none" strike="noStrike" noProof="0" dirty="0" smtClean="0">
                          <a:solidFill>
                            <a:srgbClr val="000000"/>
                          </a:solidFill>
                          <a:latin typeface="+mn-lt"/>
                        </a:rPr>
                        <a:t>1.000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kumimoji="0" lang="fr-FR" sz="1050" b="0" i="0" u="none" strike="noStrike" cap="none" normalizeH="0" baseline="0" noProof="0" dirty="0" smtClean="0">
                          <a:ln>
                            <a:noFill/>
                          </a:ln>
                          <a:solidFill>
                            <a:schemeClr val="tx1"/>
                          </a:solidFill>
                          <a:effectLst/>
                          <a:latin typeface="+mn-lt"/>
                          <a:cs typeface="Arial" charset="0"/>
                        </a:rPr>
                        <a:t>Nombre de centres </a:t>
                      </a:r>
                      <a:r>
                        <a:rPr kumimoji="0" lang="fr-FR" sz="1050" b="0" i="0" u="none" strike="noStrike" cap="none" normalizeH="0" baseline="0" noProof="0" dirty="0" err="1" smtClean="0">
                          <a:ln>
                            <a:noFill/>
                          </a:ln>
                          <a:solidFill>
                            <a:schemeClr val="tx1"/>
                          </a:solidFill>
                          <a:effectLst/>
                          <a:latin typeface="+mn-lt"/>
                          <a:cs typeface="Arial" charset="0"/>
                        </a:rPr>
                        <a:t>docents</a:t>
                      </a:r>
                      <a:r>
                        <a:rPr kumimoji="0" lang="fr-FR" sz="1050" b="0" i="0" u="none" strike="noStrike" cap="none" normalizeH="0" baseline="0" noProof="0" dirty="0" smtClean="0">
                          <a:ln>
                            <a:noFill/>
                          </a:ln>
                          <a:solidFill>
                            <a:schemeClr val="tx1"/>
                          </a:solidFill>
                          <a:effectLst/>
                          <a:latin typeface="+mn-lt"/>
                          <a:cs typeface="Arial" charset="0"/>
                        </a:rPr>
                        <a:t> que </a:t>
                      </a:r>
                      <a:r>
                        <a:rPr kumimoji="0" lang="fr-FR" sz="1050" b="0" i="0" u="none" strike="noStrike" cap="none" normalizeH="0" baseline="0" noProof="0" dirty="0" err="1" smtClean="0">
                          <a:ln>
                            <a:noFill/>
                          </a:ln>
                          <a:solidFill>
                            <a:schemeClr val="tx1"/>
                          </a:solidFill>
                          <a:effectLst/>
                          <a:latin typeface="+mn-lt"/>
                          <a:cs typeface="Arial" charset="0"/>
                        </a:rPr>
                        <a:t>participen</a:t>
                      </a:r>
                      <a:r>
                        <a:rPr kumimoji="0" lang="fr-FR" sz="1050" b="0" i="0" u="none" strike="noStrike" cap="none" normalizeH="0" baseline="0" noProof="0" dirty="0" smtClean="0">
                          <a:ln>
                            <a:noFill/>
                          </a:ln>
                          <a:solidFill>
                            <a:schemeClr val="tx1"/>
                          </a:solidFill>
                          <a:effectLst/>
                          <a:latin typeface="+mn-lt"/>
                          <a:cs typeface="Arial" charset="0"/>
                        </a:rPr>
                        <a:t> al Pla </a:t>
                      </a:r>
                      <a:r>
                        <a:rPr kumimoji="0" lang="fr-FR" sz="1050" b="0" i="0" u="none" strike="noStrike" cap="none" normalizeH="0" baseline="0" noProof="0" dirty="0" err="1" smtClean="0">
                          <a:ln>
                            <a:noFill/>
                          </a:ln>
                          <a:solidFill>
                            <a:schemeClr val="tx1"/>
                          </a:solidFill>
                          <a:effectLst/>
                          <a:latin typeface="+mn-lt"/>
                          <a:cs typeface="Arial" charset="0"/>
                        </a:rPr>
                        <a:t>Català</a:t>
                      </a:r>
                      <a:r>
                        <a:rPr kumimoji="0" lang="fr-FR" sz="1050" b="0" i="0" u="none" strike="noStrike" cap="none" normalizeH="0" baseline="0" noProof="0" dirty="0" smtClean="0">
                          <a:ln>
                            <a:noFill/>
                          </a:ln>
                          <a:solidFill>
                            <a:schemeClr val="tx1"/>
                          </a:solidFill>
                          <a:effectLst/>
                          <a:latin typeface="+mn-lt"/>
                          <a:cs typeface="Arial" charset="0"/>
                        </a:rPr>
                        <a:t> d'</a:t>
                      </a:r>
                      <a:r>
                        <a:rPr kumimoji="0" lang="fr-FR" sz="1050" b="0" i="0" u="none" strike="noStrike" cap="none" normalizeH="0" baseline="0" noProof="0" dirty="0" err="1" smtClean="0">
                          <a:ln>
                            <a:noFill/>
                          </a:ln>
                          <a:solidFill>
                            <a:schemeClr val="tx1"/>
                          </a:solidFill>
                          <a:effectLst/>
                          <a:latin typeface="+mn-lt"/>
                          <a:cs typeface="Arial" charset="0"/>
                        </a:rPr>
                        <a:t>Esport</a:t>
                      </a:r>
                      <a:endParaRPr kumimoji="0" lang="fr-FR" sz="1050" b="0" i="0" u="none" strike="noStrike" cap="none" normalizeH="0" baseline="0" noProof="0" dirty="0" smtClean="0">
                        <a:ln>
                          <a:noFill/>
                        </a:ln>
                        <a:solidFill>
                          <a:schemeClr val="tx1"/>
                        </a:solidFill>
                        <a:effectLst/>
                        <a:latin typeface="+mn-lt"/>
                        <a:cs typeface="Arial"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360040">
                <a:tc>
                  <a:txBody>
                    <a:bodyPr/>
                    <a:lstStyle/>
                    <a:p>
                      <a:pPr algn="r" fontAlgn="ctr"/>
                      <a:r>
                        <a:rPr lang="ca-ES" sz="1050" b="0" i="0" u="none" strike="noStrike" noProof="0" dirty="0" smtClean="0">
                          <a:solidFill>
                            <a:srgbClr val="000000"/>
                          </a:solidFill>
                          <a:latin typeface="+mn-lt"/>
                        </a:rPr>
                        <a:t>615.000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a-ES" sz="1050" b="0" i="0" u="none" strike="noStrike" cap="none" normalizeH="0" baseline="0" noProof="0" dirty="0" smtClean="0">
                          <a:ln>
                            <a:noFill/>
                          </a:ln>
                          <a:solidFill>
                            <a:schemeClr val="tx1"/>
                          </a:solidFill>
                          <a:effectLst/>
                          <a:latin typeface="+mn-lt"/>
                          <a:cs typeface="Arial" charset="0"/>
                        </a:rPr>
                        <a:t>Nombre de llicències federatives</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468052">
                <a:tc>
                  <a:txBody>
                    <a:bodyPr/>
                    <a:lstStyle/>
                    <a:p>
                      <a:pPr algn="r" fontAlgn="ctr"/>
                      <a:r>
                        <a:rPr lang="ca-ES" sz="1050" b="0" i="0" u="none" strike="noStrike" noProof="0" dirty="0" smtClean="0">
                          <a:solidFill>
                            <a:srgbClr val="000000"/>
                          </a:solidFill>
                          <a:latin typeface="+mn-lt"/>
                        </a:rPr>
                        <a:t>26.000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050" b="0" noProof="0" dirty="0" smtClean="0">
                          <a:solidFill>
                            <a:schemeClr val="tx1"/>
                          </a:solidFill>
                          <a:latin typeface="+mn-lt"/>
                        </a:rPr>
                        <a:t>Nombre de </a:t>
                      </a:r>
                      <a:r>
                        <a:rPr lang="fr-FR" sz="1050" b="0" noProof="0" dirty="0" err="1" smtClean="0">
                          <a:solidFill>
                            <a:schemeClr val="tx1"/>
                          </a:solidFill>
                          <a:latin typeface="+mn-lt"/>
                        </a:rPr>
                        <a:t>professionals</a:t>
                      </a:r>
                      <a:r>
                        <a:rPr lang="fr-FR" sz="1050" b="0" noProof="0" dirty="0" smtClean="0">
                          <a:solidFill>
                            <a:schemeClr val="tx1"/>
                          </a:solidFill>
                          <a:latin typeface="+mn-lt"/>
                        </a:rPr>
                        <a:t> inscrits al Registre </a:t>
                      </a:r>
                      <a:r>
                        <a:rPr lang="fr-FR" sz="1050" b="0" noProof="0" dirty="0" err="1" smtClean="0">
                          <a:solidFill>
                            <a:schemeClr val="tx1"/>
                          </a:solidFill>
                          <a:latin typeface="+mn-lt"/>
                        </a:rPr>
                        <a:t>Oficial</a:t>
                      </a:r>
                      <a:r>
                        <a:rPr lang="fr-FR" sz="1050" b="0" noProof="0" dirty="0" smtClean="0">
                          <a:solidFill>
                            <a:schemeClr val="tx1"/>
                          </a:solidFill>
                          <a:latin typeface="+mn-lt"/>
                        </a:rPr>
                        <a:t>  	</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432048">
                <a:tc>
                  <a:txBody>
                    <a:bodyPr/>
                    <a:lstStyle/>
                    <a:p>
                      <a:pPr algn="r" fontAlgn="ctr"/>
                      <a:r>
                        <a:rPr lang="ca-ES" sz="1050" b="0" i="0" u="none" strike="noStrike" noProof="0" dirty="0" smtClean="0">
                          <a:solidFill>
                            <a:srgbClr val="000000"/>
                          </a:solidFill>
                          <a:latin typeface="+mn-lt"/>
                        </a:rPr>
                        <a:t>200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050" b="0" noProof="0" dirty="0" smtClean="0">
                          <a:solidFill>
                            <a:schemeClr val="tx1"/>
                          </a:solidFill>
                          <a:latin typeface="+mn-lt"/>
                        </a:rPr>
                        <a:t>Nombre de cursos realitzats per l'Escola Catalana de l'Esport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59472">
                <a:tc>
                  <a:txBody>
                    <a:bodyPr/>
                    <a:lstStyle/>
                    <a:p>
                      <a:pPr algn="r" fontAlgn="ctr"/>
                      <a:r>
                        <a:rPr lang="ca-ES" sz="1050" b="0" i="0" u="none" strike="noStrike" noProof="0" dirty="0" smtClean="0">
                          <a:solidFill>
                            <a:srgbClr val="000000"/>
                          </a:solidFill>
                          <a:latin typeface="+mn-lt"/>
                        </a:rPr>
                        <a:t>135.000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050" b="0" noProof="0" dirty="0" smtClean="0">
                          <a:solidFill>
                            <a:schemeClr val="tx1"/>
                          </a:solidFill>
                          <a:latin typeface="+mn-lt"/>
                        </a:rPr>
                        <a:t>Nombre de participants als Jocs Esportius Escolars de  Catalunya</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76632">
                <a:tc>
                  <a:txBody>
                    <a:bodyPr/>
                    <a:lstStyle/>
                    <a:p>
                      <a:pPr algn="r" fontAlgn="ctr"/>
                      <a:r>
                        <a:rPr lang="ca-ES" sz="1050" b="0" i="0" u="none" strike="noStrike" noProof="0" dirty="0" smtClean="0">
                          <a:solidFill>
                            <a:srgbClr val="000000"/>
                          </a:solidFill>
                          <a:latin typeface="+mn-lt"/>
                        </a:rPr>
                        <a:t>400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050" b="0" noProof="0" dirty="0" smtClean="0">
                          <a:solidFill>
                            <a:schemeClr val="tx1"/>
                          </a:solidFill>
                          <a:latin typeface="+mn-lt"/>
                        </a:rPr>
                        <a:t>Nombre d'</a:t>
                      </a:r>
                      <a:r>
                        <a:rPr lang="fr-FR" sz="1050" b="0" noProof="0" dirty="0" err="1" smtClean="0">
                          <a:solidFill>
                            <a:schemeClr val="tx1"/>
                          </a:solidFill>
                          <a:latin typeface="+mn-lt"/>
                        </a:rPr>
                        <a:t>esportistes</a:t>
                      </a:r>
                      <a:r>
                        <a:rPr lang="fr-FR" sz="1050" b="0" noProof="0" dirty="0" smtClean="0">
                          <a:solidFill>
                            <a:schemeClr val="tx1"/>
                          </a:solidFill>
                          <a:latin typeface="+mn-lt"/>
                        </a:rPr>
                        <a:t> en el </a:t>
                      </a:r>
                      <a:r>
                        <a:rPr lang="fr-FR" sz="1050" b="0" noProof="0" dirty="0" err="1" smtClean="0">
                          <a:solidFill>
                            <a:schemeClr val="tx1"/>
                          </a:solidFill>
                          <a:latin typeface="+mn-lt"/>
                        </a:rPr>
                        <a:t>Programa</a:t>
                      </a:r>
                      <a:r>
                        <a:rPr lang="fr-FR" sz="1050" b="0" noProof="0" dirty="0" smtClean="0">
                          <a:solidFill>
                            <a:schemeClr val="tx1"/>
                          </a:solidFill>
                          <a:latin typeface="+mn-lt"/>
                        </a:rPr>
                        <a:t> d'Alt </a:t>
                      </a:r>
                      <a:r>
                        <a:rPr lang="fr-FR" sz="1050" b="0" noProof="0" dirty="0" err="1" smtClean="0">
                          <a:solidFill>
                            <a:schemeClr val="tx1"/>
                          </a:solidFill>
                          <a:latin typeface="+mn-lt"/>
                        </a:rPr>
                        <a:t>Rendiment</a:t>
                      </a:r>
                      <a:r>
                        <a:rPr lang="fr-FR" sz="1050" b="0" noProof="0" dirty="0" smtClean="0">
                          <a:solidFill>
                            <a:schemeClr val="tx1"/>
                          </a:solidFill>
                          <a:latin typeface="+mn-lt"/>
                        </a:rPr>
                        <a:t> </a:t>
                      </a:r>
                      <a:r>
                        <a:rPr lang="fr-FR" sz="1050" b="0" noProof="0" dirty="0" err="1" smtClean="0">
                          <a:solidFill>
                            <a:schemeClr val="tx1"/>
                          </a:solidFill>
                          <a:latin typeface="+mn-lt"/>
                        </a:rPr>
                        <a:t>Català</a:t>
                      </a:r>
                      <a:r>
                        <a:rPr lang="fr-FR" sz="1050" b="0" noProof="0" dirty="0" smtClean="0">
                          <a:solidFill>
                            <a:schemeClr val="tx1"/>
                          </a:solidFill>
                          <a:latin typeface="+mn-lt"/>
                        </a:rPr>
                        <a:t>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40060">
                <a:tc>
                  <a:txBody>
                    <a:bodyPr/>
                    <a:lstStyle/>
                    <a:p>
                      <a:pPr algn="r" fontAlgn="ctr"/>
                      <a:r>
                        <a:rPr lang="ca-ES" sz="1050" b="0" i="0" u="none" strike="noStrike" noProof="0" dirty="0" smtClean="0">
                          <a:solidFill>
                            <a:srgbClr val="000000"/>
                          </a:solidFill>
                          <a:latin typeface="+mn-lt"/>
                        </a:rPr>
                        <a:t>35.850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050" b="0" noProof="0" dirty="0" smtClean="0">
                          <a:solidFill>
                            <a:schemeClr val="tx1"/>
                          </a:solidFill>
                          <a:latin typeface="+mn-lt"/>
                        </a:rPr>
                        <a:t>Nombre d'</a:t>
                      </a:r>
                      <a:r>
                        <a:rPr lang="fr-FR" sz="1050" b="0" noProof="0" dirty="0" err="1" smtClean="0">
                          <a:solidFill>
                            <a:schemeClr val="tx1"/>
                          </a:solidFill>
                          <a:latin typeface="+mn-lt"/>
                        </a:rPr>
                        <a:t>espais</a:t>
                      </a:r>
                      <a:r>
                        <a:rPr lang="fr-FR" sz="1050" b="0" noProof="0" dirty="0" smtClean="0">
                          <a:solidFill>
                            <a:schemeClr val="tx1"/>
                          </a:solidFill>
                          <a:latin typeface="+mn-lt"/>
                        </a:rPr>
                        <a:t> </a:t>
                      </a:r>
                      <a:r>
                        <a:rPr lang="fr-FR" sz="1050" b="0" noProof="0" dirty="0" err="1" smtClean="0">
                          <a:solidFill>
                            <a:schemeClr val="tx1"/>
                          </a:solidFill>
                          <a:latin typeface="+mn-lt"/>
                        </a:rPr>
                        <a:t>esportius</a:t>
                      </a:r>
                      <a:r>
                        <a:rPr lang="fr-FR" sz="1050" b="0" noProof="0" dirty="0" smtClean="0">
                          <a:solidFill>
                            <a:schemeClr val="tx1"/>
                          </a:solidFill>
                          <a:latin typeface="+mn-lt"/>
                        </a:rPr>
                        <a:t> </a:t>
                      </a:r>
                      <a:r>
                        <a:rPr lang="fr-FR" sz="1050" b="0" noProof="0" dirty="0" err="1" smtClean="0">
                          <a:solidFill>
                            <a:schemeClr val="tx1"/>
                          </a:solidFill>
                          <a:latin typeface="+mn-lt"/>
                        </a:rPr>
                        <a:t>censats</a:t>
                      </a:r>
                      <a:r>
                        <a:rPr lang="fr-FR" sz="1050" b="0" noProof="0" dirty="0" smtClean="0">
                          <a:solidFill>
                            <a:schemeClr val="tx1"/>
                          </a:solidFill>
                          <a:latin typeface="+mn-lt"/>
                        </a:rPr>
                        <a:t> al Cens d'</a:t>
                      </a:r>
                      <a:r>
                        <a:rPr lang="fr-FR" sz="1050" b="0" noProof="0" dirty="0" err="1" smtClean="0">
                          <a:solidFill>
                            <a:schemeClr val="tx1"/>
                          </a:solidFill>
                          <a:latin typeface="+mn-lt"/>
                        </a:rPr>
                        <a:t>Equipam</a:t>
                      </a:r>
                      <a:r>
                        <a:rPr lang="fr-FR" sz="1050" b="0" noProof="0" dirty="0" smtClean="0">
                          <a:solidFill>
                            <a:schemeClr val="tx1"/>
                          </a:solidFill>
                          <a:latin typeface="+mn-lt"/>
                        </a:rPr>
                        <a:t>. </a:t>
                      </a:r>
                      <a:r>
                        <a:rPr lang="fr-FR" sz="1050" b="0" noProof="0" dirty="0" err="1" smtClean="0">
                          <a:solidFill>
                            <a:schemeClr val="tx1"/>
                          </a:solidFill>
                          <a:latin typeface="+mn-lt"/>
                        </a:rPr>
                        <a:t>Esportius</a:t>
                      </a:r>
                      <a:r>
                        <a:rPr lang="fr-FR" sz="1050" b="0" noProof="0" dirty="0" smtClean="0">
                          <a:solidFill>
                            <a:schemeClr val="tx1"/>
                          </a:solidFill>
                          <a:latin typeface="+mn-lt"/>
                        </a:rPr>
                        <a:t> de </a:t>
                      </a:r>
                      <a:r>
                        <a:rPr lang="fr-FR" sz="1050" b="0" noProof="0" dirty="0" err="1" smtClean="0">
                          <a:solidFill>
                            <a:schemeClr val="tx1"/>
                          </a:solidFill>
                          <a:latin typeface="+mn-lt"/>
                        </a:rPr>
                        <a:t>Catalunya</a:t>
                      </a:r>
                      <a:r>
                        <a:rPr lang="fr-FR" sz="1050" b="0" noProof="0" dirty="0" smtClean="0">
                          <a:solidFill>
                            <a:schemeClr val="tx1"/>
                          </a:solidFill>
                          <a:latin typeface="+mn-lt"/>
                        </a:rPr>
                        <a:t>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23468">
                <a:tc>
                  <a:txBody>
                    <a:bodyPr/>
                    <a:lstStyle/>
                    <a:p>
                      <a:pPr algn="r" fontAlgn="ctr"/>
                      <a:r>
                        <a:rPr lang="ca-ES" sz="1050" b="0" i="0" u="none" strike="noStrike" noProof="0" dirty="0" smtClean="0">
                          <a:solidFill>
                            <a:srgbClr val="000000"/>
                          </a:solidFill>
                          <a:latin typeface="+mn-lt"/>
                        </a:rPr>
                        <a:t>1.400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050" b="0" noProof="0" dirty="0" smtClean="0">
                          <a:solidFill>
                            <a:schemeClr val="tx1"/>
                          </a:solidFill>
                          <a:latin typeface="+mn-lt"/>
                        </a:rPr>
                        <a:t>Nombre d'alumnes matriculats a grau o llicenciatura </a:t>
                      </a:r>
                      <a:r>
                        <a:rPr lang="ca-ES" sz="1050" b="0" noProof="0" dirty="0" err="1" smtClean="0">
                          <a:solidFill>
                            <a:schemeClr val="tx1"/>
                          </a:solidFill>
                          <a:latin typeface="+mn-lt"/>
                        </a:rPr>
                        <a:t>d'INEFC</a:t>
                      </a:r>
                      <a:endParaRPr lang="ca-ES" sz="1050" b="0" noProof="0" dirty="0" smtClean="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96044">
                <a:tc>
                  <a:txBody>
                    <a:bodyPr/>
                    <a:lstStyle/>
                    <a:p>
                      <a:pPr algn="r" fontAlgn="ctr"/>
                      <a:r>
                        <a:rPr lang="ca-ES" sz="1050" b="0" i="0" u="none" strike="noStrike" noProof="0" dirty="0" smtClean="0">
                          <a:solidFill>
                            <a:srgbClr val="000000"/>
                          </a:solidFill>
                          <a:latin typeface="+mn-lt"/>
                        </a:rPr>
                        <a:t>11</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050" b="0" noProof="0" dirty="0" smtClean="0">
                          <a:solidFill>
                            <a:schemeClr val="tx1"/>
                          </a:solidFill>
                          <a:latin typeface="+mn-lt"/>
                        </a:rPr>
                        <a:t>Nombre de beques concedides per la recerca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23290">
                <a:tc>
                  <a:txBody>
                    <a:bodyPr/>
                    <a:lstStyle/>
                    <a:p>
                      <a:pPr algn="r" fontAlgn="ctr"/>
                      <a:r>
                        <a:rPr lang="ca-ES" sz="1050" b="0" i="0" u="none" strike="noStrike" noProof="0" dirty="0" smtClean="0">
                          <a:solidFill>
                            <a:srgbClr val="000000"/>
                          </a:solidFill>
                          <a:latin typeface="+mn-lt"/>
                        </a:rPr>
                        <a:t>280</a:t>
                      </a:r>
                      <a:endParaRPr lang="ca-ES" sz="10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050" b="0" noProof="0" dirty="0" smtClean="0">
                          <a:solidFill>
                            <a:schemeClr val="tx1"/>
                          </a:solidFill>
                          <a:latin typeface="+mn-lt"/>
                        </a:rPr>
                        <a:t>Nombre d'</a:t>
                      </a:r>
                      <a:r>
                        <a:rPr lang="fr-FR" sz="1050" b="0" noProof="0" dirty="0" err="1" smtClean="0">
                          <a:solidFill>
                            <a:schemeClr val="tx1"/>
                          </a:solidFill>
                          <a:latin typeface="+mn-lt"/>
                        </a:rPr>
                        <a:t>esportistes</a:t>
                      </a:r>
                      <a:r>
                        <a:rPr lang="fr-FR" sz="1050" b="0" noProof="0" dirty="0" smtClean="0">
                          <a:solidFill>
                            <a:schemeClr val="tx1"/>
                          </a:solidFill>
                          <a:latin typeface="+mn-lt"/>
                        </a:rPr>
                        <a:t> permanents al CAR</a:t>
                      </a:r>
                      <a:endParaRPr lang="ca-ES" sz="1050" b="0" noProof="0" dirty="0" smtClean="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ctr" anchorCtr="0" compatLnSpc="1">
            <a:prstTxWarp prst="textNoShape">
              <a:avLst/>
            </a:prstTxWarp>
          </a:bodyPr>
          <a:lstStyle/>
          <a:p>
            <a:pPr lvl="0">
              <a:spcBef>
                <a:spcPct val="20000"/>
              </a:spcBef>
            </a:pPr>
            <a:r>
              <a:rPr lang="ca-ES" sz="2000" b="1" dirty="0" smtClean="0">
                <a:cs typeface="Arial" charset="0"/>
              </a:rPr>
              <a:t>61,2 M€</a:t>
            </a:r>
          </a:p>
          <a:p>
            <a:pPr lvl="0">
              <a:spcBef>
                <a:spcPct val="20000"/>
              </a:spcBef>
            </a:pPr>
            <a:endParaRPr lang="ca-ES" sz="1000" b="1" dirty="0" smtClean="0">
              <a:cs typeface="Arial" charset="0"/>
            </a:endParaRPr>
          </a:p>
          <a:p>
            <a:pPr lvl="0">
              <a:spcBef>
                <a:spcPct val="20000"/>
              </a:spcBef>
            </a:pPr>
            <a:r>
              <a:rPr lang="ca-ES" sz="1000" b="1" dirty="0" smtClean="0">
                <a:cs typeface="Arial" charset="0"/>
              </a:rPr>
              <a:t>27,6 M€ </a:t>
            </a:r>
            <a:r>
              <a:rPr lang="ca-ES" sz="1000" dirty="0" smtClean="0">
                <a:cs typeface="Arial" charset="0"/>
              </a:rPr>
              <a:t>per a polítiques de joventut</a:t>
            </a:r>
          </a:p>
          <a:p>
            <a:pPr lvl="0">
              <a:spcBef>
                <a:spcPct val="20000"/>
              </a:spcBef>
            </a:pPr>
            <a:endParaRPr lang="es-ES" sz="1000" b="1" dirty="0" smtClean="0">
              <a:cs typeface="Arial" charset="0"/>
            </a:endParaRPr>
          </a:p>
          <a:p>
            <a:pPr lvl="0">
              <a:spcBef>
                <a:spcPct val="20000"/>
              </a:spcBef>
            </a:pPr>
            <a:r>
              <a:rPr lang="ca-ES" sz="1000" b="1" dirty="0" smtClean="0">
                <a:cs typeface="Arial" charset="0"/>
              </a:rPr>
              <a:t>25 M€ </a:t>
            </a:r>
            <a:r>
              <a:rPr lang="ca-ES" sz="1000" dirty="0" smtClean="0">
                <a:cs typeface="Arial" charset="0"/>
              </a:rPr>
              <a:t>per a acció cívica i voluntariat</a:t>
            </a:r>
          </a:p>
          <a:p>
            <a:pPr lvl="0">
              <a:spcBef>
                <a:spcPct val="20000"/>
              </a:spcBef>
            </a:pPr>
            <a:endParaRPr lang="es-ES" sz="1000" b="1" dirty="0" smtClean="0">
              <a:cs typeface="Arial" charset="0"/>
            </a:endParaRPr>
          </a:p>
          <a:p>
            <a:pPr>
              <a:spcBef>
                <a:spcPct val="20000"/>
              </a:spcBef>
            </a:pPr>
            <a:r>
              <a:rPr lang="ca-ES" sz="1000" b="1" dirty="0" smtClean="0">
                <a:cs typeface="Arial" charset="0"/>
              </a:rPr>
              <a:t>7,4 M€ </a:t>
            </a:r>
            <a:r>
              <a:rPr lang="ca-ES" sz="1000" dirty="0" smtClean="0">
                <a:cs typeface="Arial" charset="0"/>
              </a:rPr>
              <a:t>per a polítiques de dones</a:t>
            </a:r>
          </a:p>
          <a:p>
            <a:pPr>
              <a:spcBef>
                <a:spcPct val="20000"/>
              </a:spcBef>
            </a:pPr>
            <a:endParaRPr lang="ca-ES" sz="1000" dirty="0" smtClean="0">
              <a:cs typeface="Arial" charset="0"/>
            </a:endParaRPr>
          </a:p>
          <a:p>
            <a:pPr>
              <a:spcBef>
                <a:spcPct val="20000"/>
              </a:spcBef>
            </a:pPr>
            <a:r>
              <a:rPr lang="ca-ES" sz="1000" b="1" dirty="0" smtClean="0">
                <a:cs typeface="Arial" charset="0"/>
              </a:rPr>
              <a:t>1,1 M€ </a:t>
            </a:r>
            <a:r>
              <a:rPr lang="ca-ES" sz="1000" dirty="0" smtClean="0">
                <a:cs typeface="Arial" charset="0"/>
              </a:rPr>
              <a:t>per a relacions amb les confessions religioses</a:t>
            </a: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122832" y="4583917"/>
          <a:ext cx="7866097" cy="2373345"/>
        </p:xfrm>
        <a:graphic>
          <a:graphicData uri="http://schemas.openxmlformats.org/drawingml/2006/table">
            <a:tbl>
              <a:tblPr firstRow="1" bandRow="1">
                <a:tableStyleId>{5C22544A-7EE6-4342-B048-85BDC9FD1C3A}</a:tableStyleId>
              </a:tblPr>
              <a:tblGrid>
                <a:gridCol w="206654"/>
                <a:gridCol w="7659443"/>
              </a:tblGrid>
              <a:tr h="2188920">
                <a:tc>
                  <a:txBody>
                    <a:bodyPr/>
                    <a:lstStyle/>
                    <a:p>
                      <a:endParaRPr lang="ca-ES" sz="900" noProof="0" dirty="0">
                        <a:solidFill>
                          <a:schemeClr val="tx1"/>
                        </a:solidFill>
                        <a:latin typeface="+mn-lt"/>
                      </a:endParaRPr>
                    </a:p>
                  </a:txBody>
                  <a:tcPr marL="36000" marR="36000" marT="21600" marB="21600">
                    <a:solidFill>
                      <a:schemeClr val="bg1"/>
                    </a:solidFill>
                  </a:tcPr>
                </a:tc>
                <a:tc>
                  <a:txBody>
                    <a:bodyPr/>
                    <a:lstStyle/>
                    <a:p>
                      <a:pPr algn="just" fontAlgn="ctr"/>
                      <a:r>
                        <a:rPr lang="ca-ES" sz="1000" b="0" i="0" u="none" strike="noStrike" noProof="0" dirty="0" smtClean="0">
                          <a:solidFill>
                            <a:srgbClr val="000000"/>
                          </a:solidFill>
                          <a:latin typeface="+mn-lt"/>
                        </a:rPr>
                        <a:t>Continuar desplegant el Pla Nacional de Joventut de Catalunya 2020</a:t>
                      </a:r>
                    </a:p>
                    <a:p>
                      <a:pPr algn="just" fontAlgn="ctr"/>
                      <a:endParaRPr lang="es-ES" sz="800" b="0" i="0" u="none" strike="noStrike" noProof="0" dirty="0" smtClean="0">
                        <a:solidFill>
                          <a:srgbClr val="000000"/>
                        </a:solidFill>
                        <a:latin typeface="+mn-lt"/>
                      </a:endParaRPr>
                    </a:p>
                    <a:p>
                      <a:pPr algn="just" fontAlgn="ctr"/>
                      <a:r>
                        <a:rPr lang="ca-ES" sz="1000" b="0" i="0" u="none" strike="noStrike" noProof="0" dirty="0" smtClean="0">
                          <a:solidFill>
                            <a:srgbClr val="000000"/>
                          </a:solidFill>
                          <a:latin typeface="+mn-lt"/>
                        </a:rPr>
                        <a:t>Desplegar territorialment la Xarxa Nacional d'Emancipació Juvenil</a:t>
                      </a:r>
                    </a:p>
                    <a:p>
                      <a:pPr algn="just" fontAlgn="ctr"/>
                      <a:endParaRPr lang="es-ES" sz="800" b="0" i="0" u="none" strike="noStrike" noProof="0" dirty="0" smtClean="0">
                        <a:solidFill>
                          <a:srgbClr val="000000"/>
                        </a:solidFill>
                        <a:latin typeface="+mn-lt"/>
                      </a:endParaRPr>
                    </a:p>
                    <a:p>
                      <a:pPr algn="just" fontAlgn="ctr"/>
                      <a:r>
                        <a:rPr lang="es-ES" sz="1000" b="0" i="0" u="none" strike="noStrike" noProof="0" dirty="0" smtClean="0">
                          <a:solidFill>
                            <a:srgbClr val="000000"/>
                          </a:solidFill>
                          <a:latin typeface="+mn-lt"/>
                        </a:rPr>
                        <a:t>Seguir </a:t>
                      </a:r>
                      <a:r>
                        <a:rPr lang="es-ES" sz="1000" b="0" i="0" u="none" strike="noStrike" noProof="0" dirty="0" err="1" smtClean="0">
                          <a:solidFill>
                            <a:srgbClr val="000000"/>
                          </a:solidFill>
                          <a:latin typeface="+mn-lt"/>
                        </a:rPr>
                        <a:t>implementant</a:t>
                      </a:r>
                      <a:r>
                        <a:rPr lang="es-ES" sz="1000" b="0" i="0" u="none" strike="noStrike" noProof="0" dirty="0" smtClean="0">
                          <a:solidFill>
                            <a:srgbClr val="000000"/>
                          </a:solidFill>
                          <a:latin typeface="+mn-lt"/>
                        </a:rPr>
                        <a:t> el Pla </a:t>
                      </a:r>
                      <a:r>
                        <a:rPr lang="es-ES" sz="1000" b="0" i="0" u="none" strike="noStrike" noProof="0" dirty="0" err="1" smtClean="0">
                          <a:solidFill>
                            <a:srgbClr val="000000"/>
                          </a:solidFill>
                          <a:latin typeface="+mn-lt"/>
                        </a:rPr>
                        <a:t>Estratègic</a:t>
                      </a:r>
                      <a:r>
                        <a:rPr lang="es-ES" sz="1000" b="0" i="0" u="none" strike="noStrike" noProof="0" dirty="0" smtClean="0">
                          <a:solidFill>
                            <a:srgbClr val="000000"/>
                          </a:solidFill>
                          <a:latin typeface="+mn-lt"/>
                        </a:rPr>
                        <a:t> de </a:t>
                      </a:r>
                      <a:r>
                        <a:rPr lang="es-ES" sz="1000" b="0" i="0" u="none" strike="noStrike" noProof="0" dirty="0" err="1" smtClean="0">
                          <a:solidFill>
                            <a:srgbClr val="000000"/>
                          </a:solidFill>
                          <a:latin typeface="+mn-lt"/>
                        </a:rPr>
                        <a:t>Polítiques</a:t>
                      </a:r>
                      <a:r>
                        <a:rPr lang="es-ES" sz="1000" b="0" i="0" u="none" strike="noStrike" noProof="0" dirty="0" smtClean="0">
                          <a:solidFill>
                            <a:srgbClr val="000000"/>
                          </a:solidFill>
                          <a:latin typeface="+mn-lt"/>
                        </a:rPr>
                        <a:t> de Dones 2012-2015</a:t>
                      </a:r>
                    </a:p>
                    <a:p>
                      <a:pPr algn="just" fontAlgn="ctr"/>
                      <a:endParaRPr lang="es-ES" sz="800" b="0" i="0" u="none" strike="noStrike" noProof="0" dirty="0" smtClean="0">
                        <a:solidFill>
                          <a:srgbClr val="000000"/>
                        </a:solidFill>
                        <a:latin typeface="+mn-lt"/>
                      </a:endParaRPr>
                    </a:p>
                    <a:p>
                      <a:pPr algn="just" fontAlgn="ctr"/>
                      <a:r>
                        <a:rPr lang="ca-ES" sz="1000" b="0" i="0" u="none" strike="noStrike" noProof="0" dirty="0" smtClean="0">
                          <a:solidFill>
                            <a:srgbClr val="000000"/>
                          </a:solidFill>
                          <a:latin typeface="+mn-lt"/>
                        </a:rPr>
                        <a:t>Desenvolupar la xarxa d'atenció i recuperació integral de les situacions de violència masclista</a:t>
                      </a:r>
                    </a:p>
                    <a:p>
                      <a:pPr algn="just" fontAlgn="ctr"/>
                      <a:endParaRPr lang="es-ES" sz="800" b="0" i="0" u="none" strike="noStrike" noProof="0" dirty="0" smtClean="0">
                        <a:solidFill>
                          <a:srgbClr val="000000"/>
                        </a:solidFill>
                        <a:latin typeface="+mn-lt"/>
                      </a:endParaRPr>
                    </a:p>
                    <a:p>
                      <a:pPr algn="just" fontAlgn="ctr"/>
                      <a:r>
                        <a:rPr lang="es-ES" sz="1000" b="0" i="0" u="none" strike="noStrike" noProof="0" dirty="0" smtClean="0">
                          <a:solidFill>
                            <a:srgbClr val="000000"/>
                          </a:solidFill>
                          <a:latin typeface="+mn-lt"/>
                        </a:rPr>
                        <a:t>Elaborar el II Pla nacional de </a:t>
                      </a:r>
                      <a:r>
                        <a:rPr lang="es-ES" sz="1000" b="0" i="0" u="none" strike="noStrike" noProof="0" dirty="0" err="1" smtClean="0">
                          <a:solidFill>
                            <a:srgbClr val="000000"/>
                          </a:solidFill>
                          <a:latin typeface="+mn-lt"/>
                        </a:rPr>
                        <a:t>l'associacionisme</a:t>
                      </a:r>
                      <a:r>
                        <a:rPr lang="es-ES" sz="1000" b="0" i="0" u="none" strike="noStrike" noProof="0" dirty="0" smtClean="0">
                          <a:solidFill>
                            <a:srgbClr val="000000"/>
                          </a:solidFill>
                          <a:latin typeface="+mn-lt"/>
                        </a:rPr>
                        <a:t> i el </a:t>
                      </a:r>
                      <a:r>
                        <a:rPr lang="es-ES" sz="1000" b="0" i="0" u="none" strike="noStrike" noProof="0" dirty="0" err="1" smtClean="0">
                          <a:solidFill>
                            <a:srgbClr val="000000"/>
                          </a:solidFill>
                          <a:latin typeface="+mn-lt"/>
                        </a:rPr>
                        <a:t>voluntariat</a:t>
                      </a:r>
                      <a:r>
                        <a:rPr lang="es-ES" sz="1000" b="0" i="0" u="none" strike="noStrike" noProof="0" dirty="0" smtClean="0">
                          <a:solidFill>
                            <a:srgbClr val="000000"/>
                          </a:solidFill>
                          <a:latin typeface="+mn-lt"/>
                        </a:rPr>
                        <a:t> </a:t>
                      </a:r>
                    </a:p>
                    <a:p>
                      <a:pPr algn="just" fontAlgn="ctr"/>
                      <a:endParaRPr lang="es-ES" sz="800" b="0" i="0" u="none" strike="noStrike" noProof="0" dirty="0" smtClean="0">
                        <a:solidFill>
                          <a:srgbClr val="000000"/>
                        </a:solidFill>
                        <a:latin typeface="+mn-lt"/>
                      </a:endParaRPr>
                    </a:p>
                    <a:p>
                      <a:pPr algn="just" fontAlgn="ctr"/>
                      <a:r>
                        <a:rPr lang="ca-ES" sz="1000" b="0" i="0" u="none" strike="noStrike" noProof="0" dirty="0" smtClean="0">
                          <a:solidFill>
                            <a:srgbClr val="000000"/>
                          </a:solidFill>
                          <a:latin typeface="+mn-lt"/>
                        </a:rPr>
                        <a:t>Aprovar i implementar el Pla nacional per a la promoció dels valors a Catalunya per a una nova cultura cívica</a:t>
                      </a:r>
                    </a:p>
                    <a:p>
                      <a:pPr algn="just" fontAlgn="ctr"/>
                      <a:endParaRPr lang="es-ES" sz="800" b="0" i="0" u="none" strike="noStrike" noProof="0" dirty="0" smtClean="0">
                        <a:solidFill>
                          <a:srgbClr val="000000"/>
                        </a:solidFill>
                        <a:latin typeface="+mn-lt"/>
                      </a:endParaRPr>
                    </a:p>
                    <a:p>
                      <a:pPr algn="just" fontAlgn="ctr"/>
                      <a:r>
                        <a:rPr lang="ca-ES" sz="1000" b="0" i="0" u="none" strike="noStrike" noProof="0" dirty="0" smtClean="0">
                          <a:solidFill>
                            <a:srgbClr val="000000"/>
                          </a:solidFill>
                          <a:latin typeface="+mn-lt"/>
                        </a:rPr>
                        <a:t>Fomentar actuacions que promoguin la cohesió i el desenvolupament comunitari, a través de la xarxa d'equipaments cívics</a:t>
                      </a:r>
                    </a:p>
                    <a:p>
                      <a:pPr algn="just" fontAlgn="ctr"/>
                      <a:endParaRPr lang="es-ES" sz="800" b="0" i="0" u="none" strike="noStrike" noProof="0" dirty="0" smtClean="0">
                        <a:solidFill>
                          <a:srgbClr val="000000"/>
                        </a:solidFill>
                        <a:latin typeface="+mn-lt"/>
                      </a:endParaRPr>
                    </a:p>
                    <a:p>
                      <a:pPr algn="just" fontAlgn="ctr"/>
                      <a:r>
                        <a:rPr lang="es-ES" sz="1000" b="0" i="0" u="none" strike="noStrike" noProof="0" dirty="0" err="1" smtClean="0">
                          <a:solidFill>
                            <a:srgbClr val="000000"/>
                          </a:solidFill>
                          <a:latin typeface="+mn-lt"/>
                        </a:rPr>
                        <a:t>Promoure</a:t>
                      </a:r>
                      <a:r>
                        <a:rPr lang="es-ES" sz="1000" b="0" i="0" u="none" strike="noStrike" noProof="0" dirty="0" smtClean="0">
                          <a:solidFill>
                            <a:srgbClr val="000000"/>
                          </a:solidFill>
                          <a:latin typeface="+mn-lt"/>
                        </a:rPr>
                        <a:t> </a:t>
                      </a:r>
                      <a:r>
                        <a:rPr lang="es-ES" sz="1000" b="0" i="0" u="none" strike="noStrike" noProof="0" dirty="0" err="1" smtClean="0">
                          <a:solidFill>
                            <a:srgbClr val="000000"/>
                          </a:solidFill>
                          <a:latin typeface="+mn-lt"/>
                        </a:rPr>
                        <a:t>actuacions</a:t>
                      </a:r>
                      <a:r>
                        <a:rPr lang="es-ES" sz="1000" b="0" i="0" u="none" strike="noStrike" noProof="0" dirty="0" smtClean="0">
                          <a:solidFill>
                            <a:srgbClr val="000000"/>
                          </a:solidFill>
                          <a:latin typeface="+mn-lt"/>
                        </a:rPr>
                        <a:t> de </a:t>
                      </a:r>
                      <a:r>
                        <a:rPr lang="es-ES" sz="1000" b="0" i="0" u="none" strike="noStrike" noProof="0" dirty="0" err="1" smtClean="0">
                          <a:solidFill>
                            <a:srgbClr val="000000"/>
                          </a:solidFill>
                          <a:latin typeface="+mn-lt"/>
                        </a:rPr>
                        <a:t>suport</a:t>
                      </a:r>
                      <a:r>
                        <a:rPr lang="es-ES" sz="1000" b="0" i="0" u="none" strike="noStrike" noProof="0" dirty="0" smtClean="0">
                          <a:solidFill>
                            <a:srgbClr val="000000"/>
                          </a:solidFill>
                          <a:latin typeface="+mn-lt"/>
                        </a:rPr>
                        <a:t> al tercer sector social, en el </a:t>
                      </a:r>
                      <a:r>
                        <a:rPr lang="es-ES" sz="1000" b="0" i="0" u="none" strike="noStrike" noProof="0" dirty="0" err="1" smtClean="0">
                          <a:solidFill>
                            <a:srgbClr val="000000"/>
                          </a:solidFill>
                          <a:latin typeface="+mn-lt"/>
                        </a:rPr>
                        <a:t>marc</a:t>
                      </a:r>
                      <a:r>
                        <a:rPr lang="es-ES" sz="1000" b="0" i="0" u="none" strike="noStrike" noProof="0" dirty="0" smtClean="0">
                          <a:solidFill>
                            <a:srgbClr val="000000"/>
                          </a:solidFill>
                          <a:latin typeface="+mn-lt"/>
                        </a:rPr>
                        <a:t> del Pla de </a:t>
                      </a:r>
                      <a:r>
                        <a:rPr lang="es-ES" sz="1000" b="0" i="0" u="none" strike="noStrike" noProof="0" dirty="0" err="1" smtClean="0">
                          <a:solidFill>
                            <a:srgbClr val="000000"/>
                          </a:solidFill>
                          <a:latin typeface="+mn-lt"/>
                        </a:rPr>
                        <a:t>Suport</a:t>
                      </a:r>
                      <a:r>
                        <a:rPr lang="es-ES" sz="1000" b="0" i="0" u="none" strike="noStrike" noProof="0" dirty="0" smtClean="0">
                          <a:solidFill>
                            <a:srgbClr val="000000"/>
                          </a:solidFill>
                          <a:latin typeface="+mn-lt"/>
                        </a:rPr>
                        <a:t> al Tercer Sector Social de Catalunya</a:t>
                      </a:r>
                      <a:endParaRPr lang="ca-ES" sz="1000" b="0" i="0" u="none" strike="noStrike" noProof="0" dirty="0">
                        <a:solidFill>
                          <a:srgbClr val="000000"/>
                        </a:solidFill>
                        <a:latin typeface="+mn-lt"/>
                      </a:endParaRPr>
                    </a:p>
                  </a:txBody>
                  <a:tcPr marL="0" marR="36000" marT="0" marB="0" anchor="ctr">
                    <a:solidFill>
                      <a:schemeClr val="bg1"/>
                    </a:solidFill>
                  </a:tcPr>
                </a:tc>
              </a:tr>
              <a:tr h="184425">
                <a:tc>
                  <a:txBody>
                    <a:bodyPr/>
                    <a:lstStyle/>
                    <a:p>
                      <a:endParaRPr lang="ca-ES" sz="900" noProof="0" dirty="0">
                        <a:solidFill>
                          <a:schemeClr val="tx1"/>
                        </a:solidFill>
                        <a:latin typeface="+mn-lt"/>
                      </a:endParaRPr>
                    </a:p>
                  </a:txBody>
                  <a:tcPr marL="36000" marR="36000" marT="21600" marB="21600">
                    <a:solidFill>
                      <a:schemeClr val="bg1"/>
                    </a:solidFill>
                  </a:tcPr>
                </a:tc>
                <a:tc>
                  <a:txBody>
                    <a:bodyPr/>
                    <a:lstStyle/>
                    <a:p>
                      <a:pPr algn="just" fontAlgn="ctr"/>
                      <a:endParaRPr lang="ca-ES" sz="900" b="0" i="0" u="none" strike="noStrike" noProof="0" dirty="0">
                        <a:solidFill>
                          <a:srgbClr val="000000"/>
                        </a:solidFill>
                        <a:latin typeface="+mn-lt"/>
                      </a:endParaRPr>
                    </a:p>
                  </a:txBody>
                  <a:tcPr marL="0" marR="36000" marT="0" marB="0" anchor="ctr">
                    <a:solidFill>
                      <a:schemeClr val="bg1"/>
                    </a:solidFill>
                  </a:tcPr>
                </a:tc>
              </a:tr>
            </a:tbl>
          </a:graphicData>
        </a:graphic>
      </p:graphicFrame>
      <p:graphicFrame>
        <p:nvGraphicFramePr>
          <p:cNvPr id="12" name="Taula 11"/>
          <p:cNvGraphicFramePr>
            <a:graphicFrameLocks noGrp="1"/>
          </p:cNvGraphicFramePr>
          <p:nvPr/>
        </p:nvGraphicFramePr>
        <p:xfrm>
          <a:off x="2862424" y="2013581"/>
          <a:ext cx="5040560" cy="1983073"/>
        </p:xfrm>
        <a:graphic>
          <a:graphicData uri="http://schemas.openxmlformats.org/drawingml/2006/table">
            <a:tbl>
              <a:tblPr firstRow="1" bandRow="1">
                <a:tableStyleId>{5C22544A-7EE6-4342-B048-85BDC9FD1C3A}</a:tableStyleId>
              </a:tblPr>
              <a:tblGrid>
                <a:gridCol w="358610"/>
                <a:gridCol w="4471605"/>
                <a:gridCol w="210345"/>
              </a:tblGrid>
              <a:tr h="761192">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200" b="0" noProof="0" dirty="0" smtClean="0">
                          <a:solidFill>
                            <a:schemeClr val="tx1"/>
                          </a:solidFill>
                        </a:rPr>
                        <a:t>Fomentar el civisme, el voluntariat i el suport al tercer sector amb la finalitat d'afermar la confiança en la societat i en les seves iniciatives.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796097">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Impulsar les polítiques de joventut per afavorir la realització dels projectes de vida de les persones joves, la seva emancipació i el seu apoderament com agents actius de la societat.</a:t>
                      </a:r>
                      <a:endParaRPr lang="ca-ES" sz="12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425784">
                <a:tc>
                  <a:txBody>
                    <a:bodyPr/>
                    <a:lstStyle/>
                    <a:p>
                      <a:pPr algn="ctr"/>
                      <a:r>
                        <a:rPr lang="ca-ES" sz="1200" b="1" noProof="0" smtClean="0">
                          <a:solidFill>
                            <a:schemeClr val="tx1"/>
                          </a:solidFill>
                        </a:rPr>
                        <a:t>-</a:t>
                      </a:r>
                      <a:endParaRPr lang="ca-ES" sz="1200" b="1" noProof="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Impulsar accions que contribueixin a la consecució de la igualtat d'oportunitats entre dones i homes en tots els àmbits.</a:t>
                      </a:r>
                      <a:endParaRPr lang="ca-ES" sz="12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17800" y="2124447"/>
          <a:ext cx="2775600" cy="4659542"/>
        </p:xfrm>
        <a:graphic>
          <a:graphicData uri="http://schemas.openxmlformats.org/drawingml/2006/table">
            <a:tbl>
              <a:tblPr firstRow="1" bandRow="1">
                <a:tableStyleId>{5C22544A-7EE6-4342-B048-85BDC9FD1C3A}</a:tableStyleId>
              </a:tblPr>
              <a:tblGrid>
                <a:gridCol w="666000"/>
                <a:gridCol w="2109600"/>
              </a:tblGrid>
              <a:tr h="494138">
                <a:tc>
                  <a:txBody>
                    <a:bodyPr/>
                    <a:lstStyle/>
                    <a:p>
                      <a:pPr algn="r" fontAlgn="ctr"/>
                      <a:r>
                        <a:rPr lang="es-ES" sz="1100" b="0" i="0" u="none" strike="noStrike" noProof="0" dirty="0" smtClean="0">
                          <a:solidFill>
                            <a:srgbClr val="000000"/>
                          </a:solidFill>
                          <a:latin typeface="+mn-lt"/>
                        </a:rPr>
                        <a:t>375.000</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kumimoji="0" lang="ca-ES" sz="1100" b="0" i="0" u="none" strike="noStrike" cap="none" normalizeH="0" baseline="0" noProof="0" dirty="0" smtClean="0">
                          <a:ln>
                            <a:noFill/>
                          </a:ln>
                          <a:solidFill>
                            <a:schemeClr val="tx1"/>
                          </a:solidFill>
                          <a:effectLst/>
                          <a:latin typeface="+mn-lt"/>
                          <a:cs typeface="Arial" charset="0"/>
                        </a:rPr>
                        <a:t>Usuaris </a:t>
                      </a:r>
                      <a:r>
                        <a:rPr kumimoji="0" lang="ca-ES" sz="1100" b="0" i="0" u="none" strike="noStrike" cap="none" normalizeH="0" baseline="0" noProof="0" dirty="0" err="1" smtClean="0">
                          <a:ln>
                            <a:noFill/>
                          </a:ln>
                          <a:solidFill>
                            <a:schemeClr val="tx1"/>
                          </a:solidFill>
                          <a:effectLst/>
                          <a:latin typeface="+mn-lt"/>
                          <a:cs typeface="Arial" charset="0"/>
                        </a:rPr>
                        <a:t>Xanascat</a:t>
                      </a:r>
                      <a:r>
                        <a:rPr kumimoji="0" lang="ca-ES" sz="1100" b="0" i="0" u="none" strike="noStrike" cap="none" normalizeH="0" baseline="0" noProof="0" dirty="0" smtClean="0">
                          <a:ln>
                            <a:noFill/>
                          </a:ln>
                          <a:solidFill>
                            <a:schemeClr val="tx1"/>
                          </a:solidFill>
                          <a:effectLst/>
                          <a:latin typeface="+mn-lt"/>
                          <a:cs typeface="Arial" charset="0"/>
                        </a:rPr>
                        <a:t> (albergs juvenils)</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es-ES" sz="1100" b="0" i="0" u="none" strike="noStrike" noProof="0" dirty="0" smtClean="0">
                          <a:solidFill>
                            <a:srgbClr val="000000"/>
                          </a:solidFill>
                          <a:latin typeface="+mn-lt"/>
                        </a:rPr>
                        <a:t>515.000</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a-ES" sz="1100" b="0" i="0" u="none" strike="noStrike" cap="none" normalizeH="0" baseline="0" noProof="0" smtClean="0">
                          <a:ln>
                            <a:noFill/>
                          </a:ln>
                          <a:solidFill>
                            <a:schemeClr val="tx1"/>
                          </a:solidFill>
                          <a:effectLst/>
                          <a:latin typeface="+mn-lt"/>
                          <a:cs typeface="Arial" charset="0"/>
                        </a:rPr>
                        <a:t>Titulars carnet jove</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es-ES" sz="1100" b="0" i="0" u="none" strike="noStrike" noProof="0" dirty="0" smtClean="0">
                          <a:solidFill>
                            <a:srgbClr val="000000"/>
                          </a:solidFill>
                          <a:latin typeface="+mn-lt"/>
                        </a:rPr>
                        <a:t>600</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smtClean="0">
                          <a:solidFill>
                            <a:schemeClr val="tx1"/>
                          </a:solidFill>
                          <a:latin typeface="+mn-lt"/>
                        </a:rPr>
                        <a:t>Plans locals de joventut</a:t>
                      </a:r>
                      <a:endParaRPr lang="ca-ES" sz="1100" b="0" noProof="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5994">
                <a:tc>
                  <a:txBody>
                    <a:bodyPr/>
                    <a:lstStyle/>
                    <a:p>
                      <a:pPr algn="r" fontAlgn="ctr"/>
                      <a:r>
                        <a:rPr lang="es-ES" sz="1100" b="0" i="0" u="none" strike="noStrike" noProof="0" dirty="0" smtClean="0">
                          <a:solidFill>
                            <a:srgbClr val="000000"/>
                          </a:solidFill>
                          <a:latin typeface="+mn-lt"/>
                        </a:rPr>
                        <a:t>172</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smtClean="0">
                          <a:solidFill>
                            <a:schemeClr val="tx1"/>
                          </a:solidFill>
                          <a:latin typeface="+mn-lt"/>
                        </a:rPr>
                        <a:t>Equipaments cívics adscrits al Departament de Benestar Social i Famíla</a:t>
                      </a:r>
                      <a:endParaRPr lang="ca-ES" sz="1100" b="0" noProof="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es-ES" sz="1100" b="0" i="0" u="none" strike="noStrike" noProof="0" dirty="0" smtClean="0">
                          <a:solidFill>
                            <a:srgbClr val="000000"/>
                          </a:solidFill>
                          <a:latin typeface="+mn-lt"/>
                        </a:rPr>
                        <a:t>71</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smtClean="0">
                          <a:solidFill>
                            <a:schemeClr val="tx1"/>
                          </a:solidFill>
                          <a:latin typeface="+mn-lt"/>
                        </a:rPr>
                        <a:t>Plans de desenvolupament comunitari</a:t>
                      </a:r>
                      <a:endParaRPr lang="ca-ES" sz="1100" b="0" noProof="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es-ES" sz="1100" b="0" i="0" u="none" strike="noStrike" noProof="0" dirty="0" smtClean="0">
                          <a:solidFill>
                            <a:srgbClr val="000000"/>
                          </a:solidFill>
                          <a:latin typeface="+mn-lt"/>
                        </a:rPr>
                        <a:t>54.600</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smtClean="0">
                          <a:solidFill>
                            <a:schemeClr val="tx1"/>
                          </a:solidFill>
                          <a:latin typeface="+mn-lt"/>
                        </a:rPr>
                        <a:t>Usuaris del Projecte Òmnia</a:t>
                      </a:r>
                      <a:endParaRPr lang="ca-ES" sz="1100" b="0" noProof="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5994">
                <a:tc>
                  <a:txBody>
                    <a:bodyPr/>
                    <a:lstStyle/>
                    <a:p>
                      <a:pPr algn="r" fontAlgn="ctr"/>
                      <a:r>
                        <a:rPr lang="es-ES" sz="1100" b="0" i="0" u="none" strike="noStrike" noProof="0" dirty="0" smtClean="0">
                          <a:solidFill>
                            <a:srgbClr val="000000"/>
                          </a:solidFill>
                          <a:latin typeface="+mn-lt"/>
                        </a:rPr>
                        <a:t>100</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smtClean="0">
                          <a:solidFill>
                            <a:schemeClr val="tx1"/>
                          </a:solidFill>
                          <a:latin typeface="+mn-lt"/>
                        </a:rPr>
                        <a:t>Serveis d’informació i atenció a les dones</a:t>
                      </a:r>
                      <a:endParaRPr lang="ca-ES" sz="1100" b="0" noProof="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5994">
                <a:tc>
                  <a:txBody>
                    <a:bodyPr/>
                    <a:lstStyle/>
                    <a:p>
                      <a:pPr algn="r" fontAlgn="ctr"/>
                      <a:r>
                        <a:rPr lang="es-ES" sz="1100" b="0" i="0" u="none" strike="noStrike" noProof="0" dirty="0" smtClean="0">
                          <a:solidFill>
                            <a:srgbClr val="000000"/>
                          </a:solidFill>
                          <a:latin typeface="+mn-lt"/>
                        </a:rPr>
                        <a:t>112.032</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dirty="0" smtClean="0">
                          <a:solidFill>
                            <a:schemeClr val="tx1"/>
                          </a:solidFill>
                          <a:latin typeface="+mn-lt"/>
                        </a:rPr>
                        <a:t>Atencions realitzades als Serveis d’informació i atenció a les dones</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lang="es-ES" sz="1100" b="0" i="0" u="none" strike="noStrike" noProof="0" dirty="0" smtClean="0">
                          <a:solidFill>
                            <a:srgbClr val="000000"/>
                          </a:solidFill>
                          <a:latin typeface="+mn-lt"/>
                        </a:rPr>
                        <a:t>247</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dirty="0" smtClean="0">
                          <a:solidFill>
                            <a:schemeClr val="tx1"/>
                          </a:solidFill>
                          <a:latin typeface="+mn-lt"/>
                        </a:rPr>
                        <a:t>Plans locals de polítiques de dones</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16" name="Taula 15"/>
          <p:cNvGraphicFramePr>
            <a:graphicFrameLocks noGrp="1"/>
          </p:cNvGraphicFramePr>
          <p:nvPr/>
        </p:nvGraphicFramePr>
        <p:xfrm>
          <a:off x="0" y="1197484"/>
          <a:ext cx="10693400" cy="428880"/>
        </p:xfrm>
        <a:graphic>
          <a:graphicData uri="http://schemas.openxmlformats.org/drawingml/2006/table">
            <a:tbl>
              <a:tblPr/>
              <a:tblGrid>
                <a:gridCol w="258112"/>
                <a:gridCol w="6384732"/>
                <a:gridCol w="4050556"/>
              </a:tblGrid>
              <a:tr h="401644">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es-ES" sz="2200" b="1" i="0" u="none" strike="noStrike" cap="none" normalizeH="0" baseline="0" noProof="0" dirty="0" err="1" smtClean="0">
                          <a:ln>
                            <a:noFill/>
                          </a:ln>
                          <a:solidFill>
                            <a:schemeClr val="bg1"/>
                          </a:solidFill>
                          <a:effectLst/>
                          <a:latin typeface="Arial" charset="0"/>
                          <a:cs typeface="Arial" charset="0"/>
                        </a:rPr>
                        <a:t>Promoció</a:t>
                      </a:r>
                      <a:r>
                        <a:rPr kumimoji="0" lang="es-ES" sz="2200" b="1" i="0" u="none" strike="noStrike" cap="none" normalizeH="0" baseline="0" noProof="0" dirty="0" smtClean="0">
                          <a:ln>
                            <a:noFill/>
                          </a:ln>
                          <a:solidFill>
                            <a:schemeClr val="bg1"/>
                          </a:solidFill>
                          <a:effectLst/>
                          <a:latin typeface="Arial" charset="0"/>
                          <a:cs typeface="Arial" charset="0"/>
                        </a:rPr>
                        <a:t> social</a:t>
                      </a:r>
                      <a:endParaRPr kumimoji="0" lang="ca-ES" sz="2200" b="1" i="0" u="none" strike="noStrike" cap="none" normalizeH="0" baseline="0" noProof="0" dirty="0" smtClean="0">
                        <a:ln>
                          <a:noFill/>
                        </a:ln>
                        <a:solidFill>
                          <a:schemeClr val="bg1"/>
                        </a:solidFill>
                        <a:effectLst/>
                        <a:latin typeface="Arial" charset="0"/>
                        <a:cs typeface="Arial" charset="0"/>
                      </a:endParaRP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t" anchorCtr="0" compatLnSpc="1">
            <a:prstTxWarp prst="textNoShape">
              <a:avLst/>
            </a:prstTxWarp>
          </a:bodyPr>
          <a:lstStyle/>
          <a:p>
            <a:pPr lvl="0">
              <a:spcBef>
                <a:spcPct val="20000"/>
              </a:spcBef>
            </a:pPr>
            <a:endParaRPr lang="ca-ES" sz="2000" b="1" dirty="0" smtClean="0">
              <a:cs typeface="Arial" charset="0"/>
            </a:endParaRPr>
          </a:p>
          <a:p>
            <a:pPr lvl="0">
              <a:spcBef>
                <a:spcPct val="20000"/>
              </a:spcBef>
            </a:pPr>
            <a:endParaRPr lang="ca-ES" sz="1400" b="1" dirty="0" smtClean="0">
              <a:cs typeface="Arial" charset="0"/>
            </a:endParaRPr>
          </a:p>
          <a:p>
            <a:pPr lvl="0">
              <a:spcBef>
                <a:spcPct val="20000"/>
              </a:spcBef>
            </a:pPr>
            <a:endParaRPr lang="ca-ES" sz="2000" b="1" dirty="0" smtClean="0">
              <a:cs typeface="Arial" charset="0"/>
            </a:endParaRPr>
          </a:p>
          <a:p>
            <a:pPr lvl="0" fontAlgn="t">
              <a:spcBef>
                <a:spcPct val="20000"/>
              </a:spcBef>
            </a:pPr>
            <a:r>
              <a:rPr lang="ca-ES" sz="2000" b="1" dirty="0" smtClean="0">
                <a:cs typeface="Arial" charset="0"/>
              </a:rPr>
              <a:t>33,1 M€</a:t>
            </a: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110171" y="4723684"/>
          <a:ext cx="7689185" cy="2060943"/>
        </p:xfrm>
        <a:graphic>
          <a:graphicData uri="http://schemas.openxmlformats.org/drawingml/2006/table">
            <a:tbl>
              <a:tblPr firstRow="1" bandRow="1">
                <a:tableStyleId>{5C22544A-7EE6-4342-B048-85BDC9FD1C3A}</a:tableStyleId>
              </a:tblPr>
              <a:tblGrid>
                <a:gridCol w="97400"/>
                <a:gridCol w="7591785"/>
              </a:tblGrid>
              <a:tr h="458599">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ca-ES" sz="1100" b="0" kern="1200" noProof="0" dirty="0" smtClean="0">
                          <a:solidFill>
                            <a:schemeClr val="tx1"/>
                          </a:solidFill>
                          <a:latin typeface="+mn-lt"/>
                          <a:ea typeface="+mn-ea"/>
                          <a:cs typeface="+mn-cs"/>
                        </a:rPr>
                        <a:t>Promoció de l'ús del català entre els ciutadans</a:t>
                      </a:r>
                      <a:r>
                        <a:rPr lang="ca-ES" sz="1100" b="0" kern="1200" baseline="0" noProof="0" dirty="0" smtClean="0">
                          <a:solidFill>
                            <a:schemeClr val="tx1"/>
                          </a:solidFill>
                          <a:latin typeface="+mn-lt"/>
                          <a:ea typeface="+mn-ea"/>
                          <a:cs typeface="+mn-cs"/>
                        </a:rPr>
                        <a:t> (</a:t>
                      </a:r>
                      <a:r>
                        <a:rPr lang="ca-ES" sz="1100" b="0" kern="1200" noProof="0" dirty="0" smtClean="0">
                          <a:solidFill>
                            <a:schemeClr val="tx1"/>
                          </a:solidFill>
                          <a:latin typeface="+mn-lt"/>
                          <a:ea typeface="+mn-ea"/>
                          <a:cs typeface="+mn-cs"/>
                        </a:rPr>
                        <a:t>programes Voluntariat lingüístic i Llegiu i Parleu) i a les empreses i a la justícia</a:t>
                      </a:r>
                      <a:r>
                        <a:rPr lang="ca-ES" sz="1100" b="0" kern="1200" baseline="0" noProof="0" dirty="0" smtClean="0">
                          <a:solidFill>
                            <a:schemeClr val="tx1"/>
                          </a:solidFill>
                          <a:latin typeface="+mn-lt"/>
                          <a:ea typeface="+mn-ea"/>
                          <a:cs typeface="+mn-cs"/>
                        </a:rPr>
                        <a:t> (</a:t>
                      </a:r>
                      <a:r>
                        <a:rPr lang="ca-ES" sz="1100" b="0" kern="1200" noProof="0" dirty="0" smtClean="0">
                          <a:solidFill>
                            <a:schemeClr val="tx1"/>
                          </a:solidFill>
                          <a:latin typeface="+mn-lt"/>
                          <a:ea typeface="+mn-ea"/>
                          <a:cs typeface="+mn-cs"/>
                        </a:rPr>
                        <a:t>pla d'acompanyament de les empreses i campanya drets lingüístics dels ciutadans al món del dret)</a:t>
                      </a:r>
                    </a:p>
                    <a:p>
                      <a:pPr marL="0" marR="0" indent="0" algn="l" defTabSz="914400" rtl="0" eaLnBrk="1" fontAlgn="ctr" latinLnBrk="0" hangingPunct="1">
                        <a:lnSpc>
                          <a:spcPct val="100000"/>
                        </a:lnSpc>
                        <a:spcBef>
                          <a:spcPts val="0"/>
                        </a:spcBef>
                        <a:spcAft>
                          <a:spcPts val="0"/>
                        </a:spcAft>
                        <a:buClrTx/>
                        <a:buSzTx/>
                        <a:buFontTx/>
                        <a:buNone/>
                        <a:tabLst/>
                        <a:defRPr/>
                      </a:pPr>
                      <a:endParaRPr lang="ca-ES" sz="800" b="0" kern="1200" noProof="0" dirty="0" smtClean="0">
                        <a:solidFill>
                          <a:schemeClr val="tx1"/>
                        </a:solidFill>
                        <a:latin typeface="+mn-lt"/>
                        <a:ea typeface="+mn-ea"/>
                        <a:cs typeface="+mn-cs"/>
                      </a:endParaRPr>
                    </a:p>
                  </a:txBody>
                  <a:tcPr marL="9525" marR="9525" marT="9525" marB="0" anchor="ctr">
                    <a:solidFill>
                      <a:schemeClr val="bg1"/>
                    </a:solidFill>
                  </a:tcPr>
                </a:tc>
              </a:tr>
              <a:tr h="503523">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r>
                        <a:rPr lang="ca-ES" sz="1100" b="0" kern="1200" noProof="0" dirty="0" smtClean="0">
                          <a:solidFill>
                            <a:schemeClr val="tx1"/>
                          </a:solidFill>
                          <a:latin typeface="+mn-lt"/>
                          <a:ea typeface="+mn-ea"/>
                          <a:cs typeface="+mn-cs"/>
                        </a:rPr>
                        <a:t>Oferta de serveis per millorar la qualitat de les comunicacions de ciutadans i empreses: </a:t>
                      </a:r>
                      <a:r>
                        <a:rPr lang="ca-ES" sz="1100" b="0" kern="1200" noProof="0" dirty="0" err="1" smtClean="0">
                          <a:solidFill>
                            <a:schemeClr val="tx1"/>
                          </a:solidFill>
                          <a:latin typeface="+mn-lt"/>
                          <a:ea typeface="+mn-ea"/>
                          <a:cs typeface="+mn-cs"/>
                        </a:rPr>
                        <a:t>Optimot</a:t>
                      </a:r>
                      <a:r>
                        <a:rPr lang="ca-ES" sz="1100" b="0" kern="1200" noProof="0" dirty="0" smtClean="0">
                          <a:solidFill>
                            <a:schemeClr val="tx1"/>
                          </a:solidFill>
                          <a:latin typeface="+mn-lt"/>
                          <a:ea typeface="+mn-ea"/>
                          <a:cs typeface="+mn-cs"/>
                        </a:rPr>
                        <a:t>, </a:t>
                      </a:r>
                      <a:r>
                        <a:rPr lang="ca-ES" sz="1100" b="0" kern="1200" noProof="0" dirty="0" err="1" smtClean="0">
                          <a:solidFill>
                            <a:schemeClr val="tx1"/>
                          </a:solidFill>
                          <a:latin typeface="+mn-lt"/>
                          <a:ea typeface="+mn-ea"/>
                          <a:cs typeface="+mn-cs"/>
                        </a:rPr>
                        <a:t>Cercaterm</a:t>
                      </a:r>
                      <a:r>
                        <a:rPr lang="ca-ES" sz="1100" b="0" kern="1200" noProof="0" dirty="0" smtClean="0">
                          <a:solidFill>
                            <a:schemeClr val="tx1"/>
                          </a:solidFill>
                          <a:latin typeface="+mn-lt"/>
                          <a:ea typeface="+mn-ea"/>
                          <a:cs typeface="+mn-cs"/>
                        </a:rPr>
                        <a:t> i traducció automàtica</a:t>
                      </a:r>
                    </a:p>
                    <a:p>
                      <a:pPr algn="l" fontAlgn="ctr"/>
                      <a:endParaRPr lang="ca-ES" sz="1100" b="0" kern="1200" noProof="0" dirty="0" err="1" smtClean="0">
                        <a:solidFill>
                          <a:schemeClr val="tx1"/>
                        </a:solidFill>
                        <a:latin typeface="+mn-lt"/>
                        <a:ea typeface="+mn-ea"/>
                        <a:cs typeface="+mn-cs"/>
                      </a:endParaRPr>
                    </a:p>
                  </a:txBody>
                  <a:tcPr marL="9525" marR="9525" marT="9525" marB="0" anchor="ctr">
                    <a:solidFill>
                      <a:schemeClr val="bg1"/>
                    </a:solidFill>
                  </a:tcPr>
                </a:tc>
              </a:tr>
              <a:tr h="338802">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r>
                        <a:rPr lang="es-ES" sz="1100" b="0" kern="1200" noProof="0" dirty="0" smtClean="0">
                          <a:solidFill>
                            <a:schemeClr val="tx1"/>
                          </a:solidFill>
                          <a:latin typeface="+mn-lt"/>
                          <a:ea typeface="+mn-ea"/>
                          <a:cs typeface="+mn-cs"/>
                        </a:rPr>
                        <a:t>Suport a </a:t>
                      </a:r>
                      <a:r>
                        <a:rPr lang="es-ES" sz="1100" b="0" kern="1200" noProof="0" dirty="0" err="1" smtClean="0">
                          <a:solidFill>
                            <a:schemeClr val="tx1"/>
                          </a:solidFill>
                          <a:latin typeface="+mn-lt"/>
                          <a:ea typeface="+mn-ea"/>
                          <a:cs typeface="+mn-cs"/>
                        </a:rPr>
                        <a:t>entitats</a:t>
                      </a:r>
                      <a:r>
                        <a:rPr lang="es-ES" sz="1100" b="0" kern="1200" noProof="0" dirty="0" smtClean="0">
                          <a:solidFill>
                            <a:schemeClr val="tx1"/>
                          </a:solidFill>
                          <a:latin typeface="+mn-lt"/>
                          <a:ea typeface="+mn-ea"/>
                          <a:cs typeface="+mn-cs"/>
                        </a:rPr>
                        <a:t> i </a:t>
                      </a:r>
                      <a:r>
                        <a:rPr lang="es-ES" sz="1100" b="0" kern="1200" noProof="0" dirty="0" err="1" smtClean="0">
                          <a:solidFill>
                            <a:schemeClr val="tx1"/>
                          </a:solidFill>
                          <a:latin typeface="+mn-lt"/>
                          <a:ea typeface="+mn-ea"/>
                          <a:cs typeface="+mn-cs"/>
                        </a:rPr>
                        <a:t>fundacions</a:t>
                      </a:r>
                      <a:r>
                        <a:rPr lang="es-ES" sz="1100" b="0" kern="1200" noProof="0" dirty="0" smtClean="0">
                          <a:solidFill>
                            <a:schemeClr val="tx1"/>
                          </a:solidFill>
                          <a:latin typeface="+mn-lt"/>
                          <a:ea typeface="+mn-ea"/>
                          <a:cs typeface="+mn-cs"/>
                        </a:rPr>
                        <a:t> que </a:t>
                      </a:r>
                      <a:r>
                        <a:rPr lang="es-ES" sz="1100" b="0" kern="1200" noProof="0" dirty="0" err="1" smtClean="0">
                          <a:solidFill>
                            <a:schemeClr val="tx1"/>
                          </a:solidFill>
                          <a:latin typeface="+mn-lt"/>
                          <a:ea typeface="+mn-ea"/>
                          <a:cs typeface="+mn-cs"/>
                        </a:rPr>
                        <a:t>treballen</a:t>
                      </a:r>
                      <a:r>
                        <a:rPr lang="es-ES" sz="1100" b="0" kern="1200" noProof="0" dirty="0" smtClean="0">
                          <a:solidFill>
                            <a:schemeClr val="tx1"/>
                          </a:solidFill>
                          <a:latin typeface="+mn-lt"/>
                          <a:ea typeface="+mn-ea"/>
                          <a:cs typeface="+mn-cs"/>
                        </a:rPr>
                        <a:t> per a la </a:t>
                      </a:r>
                      <a:r>
                        <a:rPr lang="es-ES" sz="1100" b="0" kern="1200" noProof="0" dirty="0" err="1" smtClean="0">
                          <a:solidFill>
                            <a:schemeClr val="tx1"/>
                          </a:solidFill>
                          <a:latin typeface="+mn-lt"/>
                          <a:ea typeface="+mn-ea"/>
                          <a:cs typeface="+mn-cs"/>
                        </a:rPr>
                        <a:t>promoció</a:t>
                      </a:r>
                      <a:r>
                        <a:rPr lang="es-ES" sz="1100" b="0" kern="1200" noProof="0" dirty="0" smtClean="0">
                          <a:solidFill>
                            <a:schemeClr val="tx1"/>
                          </a:solidFill>
                          <a:latin typeface="+mn-lt"/>
                          <a:ea typeface="+mn-ea"/>
                          <a:cs typeface="+mn-cs"/>
                        </a:rPr>
                        <a:t> de </a:t>
                      </a:r>
                      <a:r>
                        <a:rPr lang="es-ES" sz="1100" b="0" kern="1200" noProof="0" dirty="0" err="1" smtClean="0">
                          <a:solidFill>
                            <a:schemeClr val="tx1"/>
                          </a:solidFill>
                          <a:latin typeface="+mn-lt"/>
                          <a:ea typeface="+mn-ea"/>
                          <a:cs typeface="+mn-cs"/>
                        </a:rPr>
                        <a:t>l'ús</a:t>
                      </a:r>
                      <a:r>
                        <a:rPr lang="es-ES" sz="1100" b="0" kern="1200" noProof="0" dirty="0" smtClean="0">
                          <a:solidFill>
                            <a:schemeClr val="tx1"/>
                          </a:solidFill>
                          <a:latin typeface="+mn-lt"/>
                          <a:ea typeface="+mn-ea"/>
                          <a:cs typeface="+mn-cs"/>
                        </a:rPr>
                        <a:t> de la </a:t>
                      </a:r>
                      <a:r>
                        <a:rPr lang="es-ES" sz="1100" b="0" kern="1200" noProof="0" dirty="0" err="1" smtClean="0">
                          <a:solidFill>
                            <a:schemeClr val="tx1"/>
                          </a:solidFill>
                          <a:latin typeface="+mn-lt"/>
                          <a:ea typeface="+mn-ea"/>
                          <a:cs typeface="+mn-cs"/>
                        </a:rPr>
                        <a:t>llengua</a:t>
                      </a:r>
                      <a:endParaRPr lang="es-ES" sz="1100" b="0" kern="1200" noProof="0" dirty="0" smtClean="0">
                        <a:solidFill>
                          <a:schemeClr val="tx1"/>
                        </a:solidFill>
                        <a:latin typeface="+mn-lt"/>
                        <a:ea typeface="+mn-ea"/>
                        <a:cs typeface="+mn-cs"/>
                      </a:endParaRPr>
                    </a:p>
                    <a:p>
                      <a:pPr algn="l" fontAlgn="ctr"/>
                      <a:endParaRPr lang="es-ES" sz="1100" b="0" kern="1200" noProof="0" dirty="0" smtClean="0">
                        <a:solidFill>
                          <a:schemeClr val="tx1"/>
                        </a:solidFill>
                        <a:latin typeface="+mn-lt"/>
                        <a:ea typeface="+mn-ea"/>
                        <a:cs typeface="+mn-cs"/>
                      </a:endParaRPr>
                    </a:p>
                  </a:txBody>
                  <a:tcPr marL="9525" marR="9525" marT="9525" marB="0" anchor="ctr">
                    <a:solidFill>
                      <a:schemeClr val="bg1"/>
                    </a:solidFill>
                  </a:tcPr>
                </a:tc>
              </a:tr>
              <a:tr h="338802">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r>
                        <a:rPr lang="es-ES" sz="1100" b="0" kern="1200" noProof="0" dirty="0" smtClean="0">
                          <a:solidFill>
                            <a:schemeClr val="tx1"/>
                          </a:solidFill>
                          <a:latin typeface="+mn-lt"/>
                          <a:ea typeface="+mn-ea"/>
                          <a:cs typeface="+mn-cs"/>
                        </a:rPr>
                        <a:t>Suport a </a:t>
                      </a:r>
                      <a:r>
                        <a:rPr lang="es-ES" sz="1100" b="0" kern="1200" noProof="0" dirty="0" err="1" smtClean="0">
                          <a:solidFill>
                            <a:schemeClr val="tx1"/>
                          </a:solidFill>
                          <a:latin typeface="+mn-lt"/>
                          <a:ea typeface="+mn-ea"/>
                          <a:cs typeface="+mn-cs"/>
                        </a:rPr>
                        <a:t>empreses</a:t>
                      </a:r>
                      <a:r>
                        <a:rPr lang="es-ES" sz="1100" b="0" kern="1200" noProof="0" dirty="0" smtClean="0">
                          <a:solidFill>
                            <a:schemeClr val="tx1"/>
                          </a:solidFill>
                          <a:latin typeface="+mn-lt"/>
                          <a:ea typeface="+mn-ea"/>
                          <a:cs typeface="+mn-cs"/>
                        </a:rPr>
                        <a:t> </a:t>
                      </a:r>
                      <a:r>
                        <a:rPr lang="es-ES" sz="1100" b="0" kern="1200" noProof="0" dirty="0" err="1" smtClean="0">
                          <a:solidFill>
                            <a:schemeClr val="tx1"/>
                          </a:solidFill>
                          <a:latin typeface="+mn-lt"/>
                          <a:ea typeface="+mn-ea"/>
                          <a:cs typeface="+mn-cs"/>
                        </a:rPr>
                        <a:t>perquè</a:t>
                      </a:r>
                      <a:r>
                        <a:rPr lang="es-ES" sz="1100" b="0" kern="1200" noProof="0" dirty="0" smtClean="0">
                          <a:solidFill>
                            <a:schemeClr val="tx1"/>
                          </a:solidFill>
                          <a:latin typeface="+mn-lt"/>
                          <a:ea typeface="+mn-ea"/>
                          <a:cs typeface="+mn-cs"/>
                        </a:rPr>
                        <a:t> </a:t>
                      </a:r>
                      <a:r>
                        <a:rPr lang="es-ES" sz="1100" b="0" kern="1200" noProof="0" dirty="0" err="1" smtClean="0">
                          <a:solidFill>
                            <a:schemeClr val="tx1"/>
                          </a:solidFill>
                          <a:latin typeface="+mn-lt"/>
                          <a:ea typeface="+mn-ea"/>
                          <a:cs typeface="+mn-cs"/>
                        </a:rPr>
                        <a:t>incloguin</a:t>
                      </a:r>
                      <a:r>
                        <a:rPr lang="es-ES" sz="1100" b="0" kern="1200" noProof="0" dirty="0" smtClean="0">
                          <a:solidFill>
                            <a:schemeClr val="tx1"/>
                          </a:solidFill>
                          <a:latin typeface="+mn-lt"/>
                          <a:ea typeface="+mn-ea"/>
                          <a:cs typeface="+mn-cs"/>
                        </a:rPr>
                        <a:t> el </a:t>
                      </a:r>
                      <a:r>
                        <a:rPr lang="es-ES" sz="1100" b="0" kern="1200" noProof="0" dirty="0" err="1" smtClean="0">
                          <a:solidFill>
                            <a:schemeClr val="tx1"/>
                          </a:solidFill>
                          <a:latin typeface="+mn-lt"/>
                          <a:ea typeface="+mn-ea"/>
                          <a:cs typeface="+mn-cs"/>
                        </a:rPr>
                        <a:t>català</a:t>
                      </a:r>
                      <a:r>
                        <a:rPr lang="es-ES" sz="1100" b="0" kern="1200" noProof="0" dirty="0" smtClean="0">
                          <a:solidFill>
                            <a:schemeClr val="tx1"/>
                          </a:solidFill>
                          <a:latin typeface="+mn-lt"/>
                          <a:ea typeface="+mn-ea"/>
                          <a:cs typeface="+mn-cs"/>
                        </a:rPr>
                        <a:t> en </a:t>
                      </a:r>
                      <a:r>
                        <a:rPr lang="es-ES" sz="1100" b="0" kern="1200" noProof="0" dirty="0" err="1" smtClean="0">
                          <a:solidFill>
                            <a:schemeClr val="tx1"/>
                          </a:solidFill>
                          <a:latin typeface="+mn-lt"/>
                          <a:ea typeface="+mn-ea"/>
                          <a:cs typeface="+mn-cs"/>
                        </a:rPr>
                        <a:t>productes</a:t>
                      </a:r>
                      <a:r>
                        <a:rPr lang="es-ES" sz="1100" b="0" kern="1200" noProof="0" dirty="0" smtClean="0">
                          <a:solidFill>
                            <a:schemeClr val="tx1"/>
                          </a:solidFill>
                          <a:latin typeface="+mn-lt"/>
                          <a:ea typeface="+mn-ea"/>
                          <a:cs typeface="+mn-cs"/>
                        </a:rPr>
                        <a:t> </a:t>
                      </a:r>
                      <a:r>
                        <a:rPr lang="es-ES" sz="1100" b="0" kern="1200" noProof="0" dirty="0" err="1" smtClean="0">
                          <a:solidFill>
                            <a:schemeClr val="tx1"/>
                          </a:solidFill>
                          <a:latin typeface="+mn-lt"/>
                          <a:ea typeface="+mn-ea"/>
                          <a:cs typeface="+mn-cs"/>
                        </a:rPr>
                        <a:t>digitals</a:t>
                      </a:r>
                      <a:r>
                        <a:rPr lang="es-ES" sz="1100" b="0" kern="1200" noProof="0" dirty="0" smtClean="0">
                          <a:solidFill>
                            <a:schemeClr val="tx1"/>
                          </a:solidFill>
                          <a:latin typeface="+mn-lt"/>
                          <a:ea typeface="+mn-ea"/>
                          <a:cs typeface="+mn-cs"/>
                        </a:rPr>
                        <a:t> i al </a:t>
                      </a:r>
                      <a:r>
                        <a:rPr lang="es-ES" sz="1100" b="0" kern="1200" noProof="0" dirty="0" err="1" smtClean="0">
                          <a:solidFill>
                            <a:schemeClr val="tx1"/>
                          </a:solidFill>
                          <a:latin typeface="+mn-lt"/>
                          <a:ea typeface="+mn-ea"/>
                          <a:cs typeface="+mn-cs"/>
                        </a:rPr>
                        <a:t>cinema</a:t>
                      </a:r>
                      <a:endParaRPr lang="es-ES" sz="1100" b="0" kern="1200" noProof="0" dirty="0" smtClean="0">
                        <a:solidFill>
                          <a:schemeClr val="tx1"/>
                        </a:solidFill>
                        <a:latin typeface="+mn-lt"/>
                        <a:ea typeface="+mn-ea"/>
                        <a:cs typeface="+mn-cs"/>
                      </a:endParaRPr>
                    </a:p>
                    <a:p>
                      <a:pPr algn="l" fontAlgn="ctr"/>
                      <a:endParaRPr lang="es-ES" sz="1100" b="0" kern="1200" noProof="0" dirty="0" smtClean="0">
                        <a:solidFill>
                          <a:schemeClr val="tx1"/>
                        </a:solidFill>
                        <a:latin typeface="+mn-lt"/>
                        <a:ea typeface="+mn-ea"/>
                        <a:cs typeface="+mn-cs"/>
                      </a:endParaRPr>
                    </a:p>
                  </a:txBody>
                  <a:tcPr marL="9525" marR="9525" marT="9525" marB="0" anchor="ctr">
                    <a:solidFill>
                      <a:schemeClr val="bg1"/>
                    </a:solidFill>
                  </a:tcPr>
                </a:tc>
              </a:tr>
              <a:tr h="392163">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r>
                        <a:rPr lang="es-ES" sz="1100" b="0" kern="1200" noProof="0" dirty="0" err="1" smtClean="0">
                          <a:solidFill>
                            <a:schemeClr val="tx1"/>
                          </a:solidFill>
                          <a:latin typeface="+mn-lt"/>
                          <a:ea typeface="+mn-ea"/>
                          <a:cs typeface="+mn-cs"/>
                        </a:rPr>
                        <a:t>Participació</a:t>
                      </a:r>
                      <a:r>
                        <a:rPr lang="es-ES" sz="1100" b="0" kern="1200" noProof="0" dirty="0" smtClean="0">
                          <a:solidFill>
                            <a:schemeClr val="tx1"/>
                          </a:solidFill>
                          <a:latin typeface="+mn-lt"/>
                          <a:ea typeface="+mn-ea"/>
                          <a:cs typeface="+mn-cs"/>
                        </a:rPr>
                        <a:t> </a:t>
                      </a:r>
                      <a:r>
                        <a:rPr lang="es-ES" sz="1100" b="0" kern="1200" noProof="0" dirty="0" err="1" smtClean="0">
                          <a:solidFill>
                            <a:schemeClr val="tx1"/>
                          </a:solidFill>
                          <a:latin typeface="+mn-lt"/>
                          <a:ea typeface="+mn-ea"/>
                          <a:cs typeface="+mn-cs"/>
                        </a:rPr>
                        <a:t>als</a:t>
                      </a:r>
                      <a:r>
                        <a:rPr lang="es-ES" sz="1100" b="0" kern="1200" noProof="0" dirty="0" smtClean="0">
                          <a:solidFill>
                            <a:schemeClr val="tx1"/>
                          </a:solidFill>
                          <a:latin typeface="+mn-lt"/>
                          <a:ea typeface="+mn-ea"/>
                          <a:cs typeface="+mn-cs"/>
                        </a:rPr>
                        <a:t> </a:t>
                      </a:r>
                      <a:r>
                        <a:rPr lang="es-ES" sz="1100" b="0" kern="1200" noProof="0" dirty="0" err="1" smtClean="0">
                          <a:solidFill>
                            <a:schemeClr val="tx1"/>
                          </a:solidFill>
                          <a:latin typeface="+mn-lt"/>
                          <a:ea typeface="+mn-ea"/>
                          <a:cs typeface="+mn-cs"/>
                        </a:rPr>
                        <a:t>organismes</a:t>
                      </a:r>
                      <a:r>
                        <a:rPr lang="es-ES" sz="1100" b="0" kern="1200" noProof="0" dirty="0" smtClean="0">
                          <a:solidFill>
                            <a:schemeClr val="tx1"/>
                          </a:solidFill>
                          <a:latin typeface="+mn-lt"/>
                          <a:ea typeface="+mn-ea"/>
                          <a:cs typeface="+mn-cs"/>
                        </a:rPr>
                        <a:t> </a:t>
                      </a:r>
                      <a:r>
                        <a:rPr lang="es-ES" sz="1100" b="0" kern="1200" noProof="0" dirty="0" err="1" smtClean="0">
                          <a:solidFill>
                            <a:schemeClr val="tx1"/>
                          </a:solidFill>
                          <a:latin typeface="+mn-lt"/>
                          <a:ea typeface="+mn-ea"/>
                          <a:cs typeface="+mn-cs"/>
                        </a:rPr>
                        <a:t>internacionals</a:t>
                      </a:r>
                      <a:r>
                        <a:rPr lang="es-ES" sz="1100" b="0" kern="1200" noProof="0" dirty="0" smtClean="0">
                          <a:solidFill>
                            <a:schemeClr val="tx1"/>
                          </a:solidFill>
                          <a:latin typeface="+mn-lt"/>
                          <a:ea typeface="+mn-ea"/>
                          <a:cs typeface="+mn-cs"/>
                        </a:rPr>
                        <a:t> NPLD, ALTE, AET, </a:t>
                      </a:r>
                      <a:r>
                        <a:rPr lang="es-ES" sz="1100" b="0" kern="1200" noProof="0" dirty="0" err="1" smtClean="0">
                          <a:solidFill>
                            <a:schemeClr val="tx1"/>
                          </a:solidFill>
                          <a:latin typeface="+mn-lt"/>
                          <a:ea typeface="+mn-ea"/>
                          <a:cs typeface="+mn-cs"/>
                        </a:rPr>
                        <a:t>organització</a:t>
                      </a:r>
                      <a:r>
                        <a:rPr lang="es-ES" sz="1100" b="0" kern="1200" noProof="0" dirty="0" smtClean="0">
                          <a:solidFill>
                            <a:schemeClr val="tx1"/>
                          </a:solidFill>
                          <a:latin typeface="+mn-lt"/>
                          <a:ea typeface="+mn-ea"/>
                          <a:cs typeface="+mn-cs"/>
                        </a:rPr>
                        <a:t> </a:t>
                      </a:r>
                      <a:r>
                        <a:rPr lang="es-ES" sz="1100" b="0" kern="1200" noProof="0" dirty="0" err="1" smtClean="0">
                          <a:solidFill>
                            <a:schemeClr val="tx1"/>
                          </a:solidFill>
                          <a:latin typeface="+mn-lt"/>
                          <a:ea typeface="+mn-ea"/>
                          <a:cs typeface="+mn-cs"/>
                        </a:rPr>
                        <a:t>Congrés</a:t>
                      </a:r>
                      <a:r>
                        <a:rPr lang="es-ES" sz="1100" b="0" kern="1200" noProof="0" dirty="0" smtClean="0">
                          <a:solidFill>
                            <a:schemeClr val="tx1"/>
                          </a:solidFill>
                          <a:latin typeface="+mn-lt"/>
                          <a:ea typeface="+mn-ea"/>
                          <a:cs typeface="+mn-cs"/>
                        </a:rPr>
                        <a:t> Internacional de </a:t>
                      </a:r>
                      <a:r>
                        <a:rPr lang="es-ES" sz="1100" b="0" kern="1200" noProof="0" dirty="0" err="1" smtClean="0">
                          <a:solidFill>
                            <a:schemeClr val="tx1"/>
                          </a:solidFill>
                          <a:latin typeface="+mn-lt"/>
                          <a:ea typeface="+mn-ea"/>
                          <a:cs typeface="+mn-cs"/>
                        </a:rPr>
                        <a:t>Terminologia</a:t>
                      </a:r>
                      <a:r>
                        <a:rPr lang="es-ES" sz="1100" b="0" kern="1200" noProof="0" dirty="0" smtClean="0">
                          <a:solidFill>
                            <a:schemeClr val="tx1"/>
                          </a:solidFill>
                          <a:latin typeface="+mn-lt"/>
                          <a:ea typeface="+mn-ea"/>
                          <a:cs typeface="+mn-cs"/>
                        </a:rPr>
                        <a:t>, i </a:t>
                      </a:r>
                      <a:r>
                        <a:rPr lang="es-ES" sz="1100" b="0" kern="1200" noProof="0" dirty="0" err="1" smtClean="0">
                          <a:solidFill>
                            <a:schemeClr val="tx1"/>
                          </a:solidFill>
                          <a:latin typeface="+mn-lt"/>
                          <a:ea typeface="+mn-ea"/>
                          <a:cs typeface="+mn-cs"/>
                        </a:rPr>
                        <a:t>itinerància</a:t>
                      </a:r>
                      <a:r>
                        <a:rPr lang="es-ES" sz="1100" b="0" kern="1200" noProof="0" dirty="0" smtClean="0">
                          <a:solidFill>
                            <a:schemeClr val="tx1"/>
                          </a:solidFill>
                          <a:latin typeface="+mn-lt"/>
                          <a:ea typeface="+mn-ea"/>
                          <a:cs typeface="+mn-cs"/>
                        </a:rPr>
                        <a:t> de </a:t>
                      </a:r>
                      <a:r>
                        <a:rPr lang="es-ES" sz="1100" b="0" kern="1200" noProof="0" dirty="0" err="1" smtClean="0">
                          <a:solidFill>
                            <a:schemeClr val="tx1"/>
                          </a:solidFill>
                          <a:latin typeface="+mn-lt"/>
                          <a:ea typeface="+mn-ea"/>
                          <a:cs typeface="+mn-cs"/>
                        </a:rPr>
                        <a:t>l'exposició</a:t>
                      </a:r>
                      <a:r>
                        <a:rPr lang="es-ES" sz="1100" b="0" kern="1200" noProof="0" dirty="0" smtClean="0">
                          <a:solidFill>
                            <a:schemeClr val="tx1"/>
                          </a:solidFill>
                          <a:latin typeface="+mn-lt"/>
                          <a:ea typeface="+mn-ea"/>
                          <a:cs typeface="+mn-cs"/>
                        </a:rPr>
                        <a:t> "El </a:t>
                      </a:r>
                      <a:r>
                        <a:rPr lang="es-ES" sz="1100" b="0" kern="1200" noProof="0" dirty="0" err="1" smtClean="0">
                          <a:solidFill>
                            <a:schemeClr val="tx1"/>
                          </a:solidFill>
                          <a:latin typeface="+mn-lt"/>
                          <a:ea typeface="+mn-ea"/>
                          <a:cs typeface="+mn-cs"/>
                        </a:rPr>
                        <a:t>català</a:t>
                      </a:r>
                      <a:r>
                        <a:rPr lang="es-ES" sz="1100" b="0" kern="1200" noProof="0" dirty="0" smtClean="0">
                          <a:solidFill>
                            <a:schemeClr val="tx1"/>
                          </a:solidFill>
                          <a:latin typeface="+mn-lt"/>
                          <a:ea typeface="+mn-ea"/>
                          <a:cs typeface="+mn-cs"/>
                        </a:rPr>
                        <a:t>, </a:t>
                      </a:r>
                      <a:r>
                        <a:rPr lang="es-ES" sz="1100" b="0" kern="1200" noProof="0" dirty="0" err="1" smtClean="0">
                          <a:solidFill>
                            <a:schemeClr val="tx1"/>
                          </a:solidFill>
                          <a:latin typeface="+mn-lt"/>
                          <a:ea typeface="+mn-ea"/>
                          <a:cs typeface="+mn-cs"/>
                        </a:rPr>
                        <a:t>llengua</a:t>
                      </a:r>
                      <a:r>
                        <a:rPr lang="es-ES" sz="1100" b="0" kern="1200" noProof="0" dirty="0" smtClean="0">
                          <a:solidFill>
                            <a:schemeClr val="tx1"/>
                          </a:solidFill>
                          <a:latin typeface="+mn-lt"/>
                          <a:ea typeface="+mn-ea"/>
                          <a:cs typeface="+mn-cs"/>
                        </a:rPr>
                        <a:t> </a:t>
                      </a:r>
                      <a:r>
                        <a:rPr lang="es-ES" sz="1100" b="0" kern="1200" noProof="0" dirty="0" err="1" smtClean="0">
                          <a:solidFill>
                            <a:schemeClr val="tx1"/>
                          </a:solidFill>
                          <a:latin typeface="+mn-lt"/>
                          <a:ea typeface="+mn-ea"/>
                          <a:cs typeface="+mn-cs"/>
                        </a:rPr>
                        <a:t>d'Europa</a:t>
                      </a:r>
                      <a:r>
                        <a:rPr lang="es-ES" sz="1100" b="0" kern="1200" noProof="0" dirty="0" smtClean="0">
                          <a:solidFill>
                            <a:schemeClr val="tx1"/>
                          </a:solidFill>
                          <a:latin typeface="+mn-lt"/>
                          <a:ea typeface="+mn-ea"/>
                          <a:cs typeface="+mn-cs"/>
                        </a:rPr>
                        <a:t>".</a:t>
                      </a:r>
                    </a:p>
                  </a:txBody>
                  <a:tcPr marL="9525" marR="9525" marT="9525" marB="0" anchor="ctr">
                    <a:solidFill>
                      <a:schemeClr val="bg1"/>
                    </a:solidFill>
                  </a:tcPr>
                </a:tc>
              </a:tr>
            </a:tbl>
          </a:graphicData>
        </a:graphic>
      </p:graphicFrame>
      <p:graphicFrame>
        <p:nvGraphicFramePr>
          <p:cNvPr id="12" name="Taula 11"/>
          <p:cNvGraphicFramePr>
            <a:graphicFrameLocks noGrp="1"/>
          </p:cNvGraphicFramePr>
          <p:nvPr/>
        </p:nvGraphicFramePr>
        <p:xfrm>
          <a:off x="2862424" y="2039817"/>
          <a:ext cx="5000658" cy="2150826"/>
        </p:xfrm>
        <a:graphic>
          <a:graphicData uri="http://schemas.openxmlformats.org/drawingml/2006/table">
            <a:tbl>
              <a:tblPr firstRow="1" bandRow="1">
                <a:tableStyleId>{5C22544A-7EE6-4342-B048-85BDC9FD1C3A}</a:tableStyleId>
              </a:tblPr>
              <a:tblGrid>
                <a:gridCol w="293496"/>
                <a:gridCol w="4707162"/>
              </a:tblGrid>
              <a:tr h="937678">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0" kern="1200" noProof="0" dirty="0" smtClean="0">
                          <a:solidFill>
                            <a:schemeClr val="tx1"/>
                          </a:solidFill>
                          <a:latin typeface="+mn-lt"/>
                          <a:ea typeface="+mn-ea"/>
                          <a:cs typeface="+mn-cs"/>
                        </a:rPr>
                        <a:t>Aplicar una política lingüística que </a:t>
                      </a:r>
                      <a:r>
                        <a:rPr lang="es-ES" sz="1200" b="0" kern="1200" noProof="0" dirty="0" err="1" smtClean="0">
                          <a:solidFill>
                            <a:schemeClr val="tx1"/>
                          </a:solidFill>
                          <a:latin typeface="+mn-lt"/>
                          <a:ea typeface="+mn-ea"/>
                          <a:cs typeface="+mn-cs"/>
                        </a:rPr>
                        <a:t>mantingui</a:t>
                      </a:r>
                      <a:r>
                        <a:rPr lang="es-ES" sz="1200" b="0" kern="1200" noProof="0" dirty="0" smtClean="0">
                          <a:solidFill>
                            <a:schemeClr val="tx1"/>
                          </a:solidFill>
                          <a:latin typeface="+mn-lt"/>
                          <a:ea typeface="+mn-ea"/>
                          <a:cs typeface="+mn-cs"/>
                        </a:rPr>
                        <a:t> la </a:t>
                      </a:r>
                      <a:r>
                        <a:rPr lang="es-ES" sz="1200" b="0" kern="1200" noProof="0" dirty="0" err="1" smtClean="0">
                          <a:solidFill>
                            <a:schemeClr val="tx1"/>
                          </a:solidFill>
                          <a:latin typeface="+mn-lt"/>
                          <a:ea typeface="+mn-ea"/>
                          <a:cs typeface="+mn-cs"/>
                        </a:rPr>
                        <a:t>vertebració</a:t>
                      </a:r>
                      <a:r>
                        <a:rPr lang="es-ES" sz="1200" b="0" kern="1200" noProof="0" dirty="0" smtClean="0">
                          <a:solidFill>
                            <a:schemeClr val="tx1"/>
                          </a:solidFill>
                          <a:latin typeface="+mn-lt"/>
                          <a:ea typeface="+mn-ea"/>
                          <a:cs typeface="+mn-cs"/>
                        </a:rPr>
                        <a:t> del país i la </a:t>
                      </a:r>
                      <a:r>
                        <a:rPr lang="es-ES" sz="1200" b="0" kern="1200" noProof="0" dirty="0" err="1" smtClean="0">
                          <a:solidFill>
                            <a:schemeClr val="tx1"/>
                          </a:solidFill>
                          <a:latin typeface="+mn-lt"/>
                          <a:ea typeface="+mn-ea"/>
                          <a:cs typeface="+mn-cs"/>
                        </a:rPr>
                        <a:t>cohesió</a:t>
                      </a:r>
                      <a:r>
                        <a:rPr lang="es-ES" sz="1200" b="0" kern="1200" noProof="0" dirty="0" smtClean="0">
                          <a:solidFill>
                            <a:schemeClr val="tx1"/>
                          </a:solidFill>
                          <a:latin typeface="+mn-lt"/>
                          <a:ea typeface="+mn-ea"/>
                          <a:cs typeface="+mn-cs"/>
                        </a:rPr>
                        <a:t> social, i </a:t>
                      </a:r>
                      <a:r>
                        <a:rPr lang="es-ES" sz="1200" b="0" kern="1200" noProof="0" dirty="0" err="1" smtClean="0">
                          <a:solidFill>
                            <a:schemeClr val="tx1"/>
                          </a:solidFill>
                          <a:latin typeface="+mn-lt"/>
                          <a:ea typeface="+mn-ea"/>
                          <a:cs typeface="+mn-cs"/>
                        </a:rPr>
                        <a:t>fer</a:t>
                      </a:r>
                      <a:r>
                        <a:rPr lang="es-ES" sz="1200" b="0" kern="1200" noProof="0" dirty="0" smtClean="0">
                          <a:solidFill>
                            <a:schemeClr val="tx1"/>
                          </a:solidFill>
                          <a:latin typeface="+mn-lt"/>
                          <a:ea typeface="+mn-ea"/>
                          <a:cs typeface="+mn-cs"/>
                        </a:rPr>
                        <a:t> del </a:t>
                      </a:r>
                      <a:r>
                        <a:rPr lang="es-ES" sz="1200" b="0" kern="1200" noProof="0" dirty="0" err="1" smtClean="0">
                          <a:solidFill>
                            <a:schemeClr val="tx1"/>
                          </a:solidFill>
                          <a:latin typeface="+mn-lt"/>
                          <a:ea typeface="+mn-ea"/>
                          <a:cs typeface="+mn-cs"/>
                        </a:rPr>
                        <a:t>català</a:t>
                      </a:r>
                      <a:r>
                        <a:rPr lang="es-ES" sz="1200" b="0" kern="1200" noProof="0" dirty="0" smtClean="0">
                          <a:solidFill>
                            <a:schemeClr val="tx1"/>
                          </a:solidFill>
                          <a:latin typeface="+mn-lt"/>
                          <a:ea typeface="+mn-ea"/>
                          <a:cs typeface="+mn-cs"/>
                        </a:rPr>
                        <a:t> una </a:t>
                      </a:r>
                      <a:r>
                        <a:rPr lang="es-ES" sz="1200" b="0" kern="1200" noProof="0" dirty="0" err="1" smtClean="0">
                          <a:solidFill>
                            <a:schemeClr val="tx1"/>
                          </a:solidFill>
                          <a:latin typeface="+mn-lt"/>
                          <a:ea typeface="+mn-ea"/>
                          <a:cs typeface="+mn-cs"/>
                        </a:rPr>
                        <a:t>llengua</a:t>
                      </a:r>
                      <a:r>
                        <a:rPr lang="es-ES" sz="1200" b="0" kern="1200" noProof="0" dirty="0" smtClean="0">
                          <a:solidFill>
                            <a:schemeClr val="tx1"/>
                          </a:solidFill>
                          <a:latin typeface="+mn-lt"/>
                          <a:ea typeface="+mn-ea"/>
                          <a:cs typeface="+mn-cs"/>
                        </a:rPr>
                        <a:t> </a:t>
                      </a:r>
                      <a:r>
                        <a:rPr lang="es-ES" sz="1200" b="0" kern="1200" noProof="0" dirty="0" err="1" smtClean="0">
                          <a:solidFill>
                            <a:schemeClr val="tx1"/>
                          </a:solidFill>
                          <a:latin typeface="+mn-lt"/>
                          <a:ea typeface="+mn-ea"/>
                          <a:cs typeface="+mn-cs"/>
                        </a:rPr>
                        <a:t>coneguda</a:t>
                      </a:r>
                      <a:r>
                        <a:rPr lang="es-ES" sz="1200" b="0" kern="1200" noProof="0" dirty="0" smtClean="0">
                          <a:solidFill>
                            <a:schemeClr val="tx1"/>
                          </a:solidFill>
                          <a:latin typeface="+mn-lt"/>
                          <a:ea typeface="+mn-ea"/>
                          <a:cs typeface="+mn-cs"/>
                        </a:rPr>
                        <a:t> i emprada per </a:t>
                      </a:r>
                      <a:r>
                        <a:rPr lang="es-ES" sz="1200" b="0" kern="1200" noProof="0" dirty="0" err="1" smtClean="0">
                          <a:solidFill>
                            <a:schemeClr val="tx1"/>
                          </a:solidFill>
                          <a:latin typeface="+mn-lt"/>
                          <a:ea typeface="+mn-ea"/>
                          <a:cs typeface="+mn-cs"/>
                        </a:rPr>
                        <a:t>tothom</a:t>
                      </a:r>
                      <a:r>
                        <a:rPr lang="es-ES" sz="1200" b="0" kern="1200" noProof="0" dirty="0" smtClean="0">
                          <a:solidFill>
                            <a:schemeClr val="tx1"/>
                          </a:solidFill>
                          <a:latin typeface="+mn-lt"/>
                          <a:ea typeface="+mn-ea"/>
                          <a:cs typeface="+mn-cs"/>
                        </a:rPr>
                        <a:t>, i en </a:t>
                      </a:r>
                      <a:r>
                        <a:rPr lang="es-ES" sz="1200" b="0" kern="1200" noProof="0" dirty="0" err="1" smtClean="0">
                          <a:solidFill>
                            <a:schemeClr val="tx1"/>
                          </a:solidFill>
                          <a:latin typeface="+mn-lt"/>
                          <a:ea typeface="+mn-ea"/>
                          <a:cs typeface="+mn-cs"/>
                        </a:rPr>
                        <a:t>tots</a:t>
                      </a:r>
                      <a:r>
                        <a:rPr lang="es-ES" sz="1200" b="0" kern="1200" noProof="0" dirty="0" smtClean="0">
                          <a:solidFill>
                            <a:schemeClr val="tx1"/>
                          </a:solidFill>
                          <a:latin typeface="+mn-lt"/>
                          <a:ea typeface="+mn-ea"/>
                          <a:cs typeface="+mn-cs"/>
                        </a:rPr>
                        <a:t> </a:t>
                      </a:r>
                      <a:r>
                        <a:rPr lang="es-ES" sz="1200" b="0" kern="1200" noProof="0" dirty="0" err="1" smtClean="0">
                          <a:solidFill>
                            <a:schemeClr val="tx1"/>
                          </a:solidFill>
                          <a:latin typeface="+mn-lt"/>
                          <a:ea typeface="+mn-ea"/>
                          <a:cs typeface="+mn-cs"/>
                        </a:rPr>
                        <a:t>els</a:t>
                      </a:r>
                      <a:r>
                        <a:rPr lang="es-ES" sz="1200" b="0" kern="1200" noProof="0" dirty="0" smtClean="0">
                          <a:solidFill>
                            <a:schemeClr val="tx1"/>
                          </a:solidFill>
                          <a:latin typeface="+mn-lt"/>
                          <a:ea typeface="+mn-ea"/>
                          <a:cs typeface="+mn-cs"/>
                        </a:rPr>
                        <a:t> </a:t>
                      </a:r>
                      <a:r>
                        <a:rPr lang="es-ES" sz="1200" b="0" kern="1200" noProof="0" dirty="0" err="1" smtClean="0">
                          <a:solidFill>
                            <a:schemeClr val="tx1"/>
                          </a:solidFill>
                          <a:latin typeface="+mn-lt"/>
                          <a:ea typeface="+mn-ea"/>
                          <a:cs typeface="+mn-cs"/>
                        </a:rPr>
                        <a:t>àmbits</a:t>
                      </a:r>
                      <a:r>
                        <a:rPr lang="es-ES" sz="1200" b="0" kern="1200" noProof="0" dirty="0" smtClean="0">
                          <a:solidFill>
                            <a:schemeClr val="tx1"/>
                          </a:solidFill>
                          <a:latin typeface="+mn-lt"/>
                          <a:ea typeface="+mn-ea"/>
                          <a:cs typeface="+mn-cs"/>
                        </a:rPr>
                        <a:t>.</a:t>
                      </a:r>
                    </a:p>
                  </a:txBody>
                  <a:tcPr marL="9525" marR="9525" marT="9525"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808765">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0" kern="1200" noProof="0" dirty="0" err="1" smtClean="0">
                          <a:solidFill>
                            <a:schemeClr val="tx1"/>
                          </a:solidFill>
                          <a:latin typeface="+mn-lt"/>
                          <a:ea typeface="+mn-ea"/>
                          <a:cs typeface="+mn-cs"/>
                        </a:rPr>
                        <a:t>Vetllar</a:t>
                      </a:r>
                      <a:r>
                        <a:rPr lang="es-ES" sz="1200" b="0" kern="1200" noProof="0" dirty="0" smtClean="0">
                          <a:solidFill>
                            <a:schemeClr val="tx1"/>
                          </a:solidFill>
                          <a:latin typeface="+mn-lt"/>
                          <a:ea typeface="+mn-ea"/>
                          <a:cs typeface="+mn-cs"/>
                        </a:rPr>
                        <a:t> </a:t>
                      </a:r>
                      <a:r>
                        <a:rPr lang="es-ES" sz="1200" b="0" kern="1200" noProof="0" dirty="0" err="1" smtClean="0">
                          <a:solidFill>
                            <a:schemeClr val="tx1"/>
                          </a:solidFill>
                          <a:latin typeface="+mn-lt"/>
                          <a:ea typeface="+mn-ea"/>
                          <a:cs typeface="+mn-cs"/>
                        </a:rPr>
                        <a:t>pel</a:t>
                      </a:r>
                      <a:r>
                        <a:rPr lang="es-ES" sz="1200" b="0" kern="1200" noProof="0" dirty="0" smtClean="0">
                          <a:solidFill>
                            <a:schemeClr val="tx1"/>
                          </a:solidFill>
                          <a:latin typeface="+mn-lt"/>
                          <a:ea typeface="+mn-ea"/>
                          <a:cs typeface="+mn-cs"/>
                        </a:rPr>
                        <a:t> </a:t>
                      </a:r>
                      <a:r>
                        <a:rPr lang="es-ES" sz="1200" b="0" kern="1200" noProof="0" dirty="0" err="1" smtClean="0">
                          <a:solidFill>
                            <a:schemeClr val="tx1"/>
                          </a:solidFill>
                          <a:latin typeface="+mn-lt"/>
                          <a:ea typeface="+mn-ea"/>
                          <a:cs typeface="+mn-cs"/>
                        </a:rPr>
                        <a:t>compliment</a:t>
                      </a:r>
                      <a:r>
                        <a:rPr lang="es-ES" sz="1200" b="0" kern="1200" noProof="0" dirty="0" smtClean="0">
                          <a:solidFill>
                            <a:schemeClr val="tx1"/>
                          </a:solidFill>
                          <a:latin typeface="+mn-lt"/>
                          <a:ea typeface="+mn-ea"/>
                          <a:cs typeface="+mn-cs"/>
                        </a:rPr>
                        <a:t> i el </a:t>
                      </a:r>
                      <a:r>
                        <a:rPr lang="es-ES" sz="1200" b="0" kern="1200" noProof="0" dirty="0" err="1" smtClean="0">
                          <a:solidFill>
                            <a:schemeClr val="tx1"/>
                          </a:solidFill>
                          <a:latin typeface="+mn-lt"/>
                          <a:ea typeface="+mn-ea"/>
                          <a:cs typeface="+mn-cs"/>
                        </a:rPr>
                        <a:t>desplegament</a:t>
                      </a:r>
                      <a:r>
                        <a:rPr lang="es-ES" sz="1200" b="0" kern="1200" noProof="0" dirty="0" smtClean="0">
                          <a:solidFill>
                            <a:schemeClr val="tx1"/>
                          </a:solidFill>
                          <a:latin typeface="+mn-lt"/>
                          <a:ea typeface="+mn-ea"/>
                          <a:cs typeface="+mn-cs"/>
                        </a:rPr>
                        <a:t> de la normativa lingüística del </a:t>
                      </a:r>
                      <a:r>
                        <a:rPr lang="es-ES" sz="1200" b="0" kern="1200" noProof="0" dirty="0" err="1" smtClean="0">
                          <a:solidFill>
                            <a:schemeClr val="tx1"/>
                          </a:solidFill>
                          <a:latin typeface="+mn-lt"/>
                          <a:ea typeface="+mn-ea"/>
                          <a:cs typeface="+mn-cs"/>
                        </a:rPr>
                        <a:t>català</a:t>
                      </a:r>
                      <a:r>
                        <a:rPr lang="es-ES" sz="1200" b="0" kern="1200" noProof="0" dirty="0" smtClean="0">
                          <a:solidFill>
                            <a:schemeClr val="tx1"/>
                          </a:solidFill>
                          <a:latin typeface="+mn-lt"/>
                          <a:ea typeface="+mn-ea"/>
                          <a:cs typeface="+mn-cs"/>
                        </a:rPr>
                        <a:t>, per </a:t>
                      </a:r>
                      <a:r>
                        <a:rPr lang="es-ES" sz="1200" b="0" kern="1200" noProof="0" dirty="0" err="1" smtClean="0">
                          <a:solidFill>
                            <a:schemeClr val="tx1"/>
                          </a:solidFill>
                          <a:latin typeface="+mn-lt"/>
                          <a:ea typeface="+mn-ea"/>
                          <a:cs typeface="+mn-cs"/>
                        </a:rPr>
                        <a:t>l'evolució</a:t>
                      </a:r>
                      <a:r>
                        <a:rPr lang="es-ES" sz="1200" b="0" kern="1200" noProof="0" dirty="0" smtClean="0">
                          <a:solidFill>
                            <a:schemeClr val="tx1"/>
                          </a:solidFill>
                          <a:latin typeface="+mn-lt"/>
                          <a:ea typeface="+mn-ea"/>
                          <a:cs typeface="+mn-cs"/>
                        </a:rPr>
                        <a:t> de </a:t>
                      </a:r>
                      <a:r>
                        <a:rPr lang="es-ES" sz="1200" b="0" kern="1200" noProof="0" dirty="0" err="1" smtClean="0">
                          <a:solidFill>
                            <a:schemeClr val="tx1"/>
                          </a:solidFill>
                          <a:latin typeface="+mn-lt"/>
                          <a:ea typeface="+mn-ea"/>
                          <a:cs typeface="+mn-cs"/>
                        </a:rPr>
                        <a:t>l'ús</a:t>
                      </a:r>
                      <a:r>
                        <a:rPr lang="es-ES" sz="1200" b="0" kern="1200" noProof="0" dirty="0" smtClean="0">
                          <a:solidFill>
                            <a:schemeClr val="tx1"/>
                          </a:solidFill>
                          <a:latin typeface="+mn-lt"/>
                          <a:ea typeface="+mn-ea"/>
                          <a:cs typeface="+mn-cs"/>
                        </a:rPr>
                        <a:t> i donar </a:t>
                      </a:r>
                      <a:r>
                        <a:rPr lang="es-ES" sz="1200" b="0" kern="1200" noProof="0" dirty="0" err="1" smtClean="0">
                          <a:solidFill>
                            <a:schemeClr val="tx1"/>
                          </a:solidFill>
                          <a:latin typeface="+mn-lt"/>
                          <a:ea typeface="+mn-ea"/>
                          <a:cs typeface="+mn-cs"/>
                        </a:rPr>
                        <a:t>suport</a:t>
                      </a:r>
                      <a:r>
                        <a:rPr lang="es-ES" sz="1200" b="0" kern="1200" noProof="0" dirty="0" smtClean="0">
                          <a:solidFill>
                            <a:schemeClr val="tx1"/>
                          </a:solidFill>
                          <a:latin typeface="+mn-lt"/>
                          <a:ea typeface="+mn-ea"/>
                          <a:cs typeface="+mn-cs"/>
                        </a:rPr>
                        <a:t> a les estructures de </a:t>
                      </a:r>
                      <a:r>
                        <a:rPr lang="es-ES" sz="1200" b="0" kern="1200" noProof="0" dirty="0" err="1" smtClean="0">
                          <a:solidFill>
                            <a:schemeClr val="tx1"/>
                          </a:solidFill>
                          <a:latin typeface="+mn-lt"/>
                          <a:ea typeface="+mn-ea"/>
                          <a:cs typeface="+mn-cs"/>
                        </a:rPr>
                        <a:t>què</a:t>
                      </a:r>
                      <a:r>
                        <a:rPr lang="es-ES" sz="1200" b="0" kern="1200" noProof="0" dirty="0" smtClean="0">
                          <a:solidFill>
                            <a:schemeClr val="tx1"/>
                          </a:solidFill>
                          <a:latin typeface="+mn-lt"/>
                          <a:ea typeface="+mn-ea"/>
                          <a:cs typeface="+mn-cs"/>
                        </a:rPr>
                        <a:t> </a:t>
                      </a:r>
                      <a:r>
                        <a:rPr lang="es-ES" sz="1200" b="0" kern="1200" noProof="0" dirty="0" err="1" smtClean="0">
                          <a:solidFill>
                            <a:schemeClr val="tx1"/>
                          </a:solidFill>
                          <a:latin typeface="+mn-lt"/>
                          <a:ea typeface="+mn-ea"/>
                          <a:cs typeface="+mn-cs"/>
                        </a:rPr>
                        <a:t>disposa</a:t>
                      </a:r>
                      <a:r>
                        <a:rPr lang="es-ES" sz="1200" b="0" kern="1200" noProof="0" dirty="0" smtClean="0">
                          <a:solidFill>
                            <a:schemeClr val="tx1"/>
                          </a:solidFill>
                          <a:latin typeface="+mn-lt"/>
                          <a:ea typeface="+mn-ea"/>
                          <a:cs typeface="+mn-cs"/>
                        </a:rPr>
                        <a:t> la </a:t>
                      </a:r>
                      <a:r>
                        <a:rPr lang="es-ES" sz="1200" b="0" kern="1200" noProof="0" dirty="0" err="1" smtClean="0">
                          <a:solidFill>
                            <a:schemeClr val="tx1"/>
                          </a:solidFill>
                          <a:latin typeface="+mn-lt"/>
                          <a:ea typeface="+mn-ea"/>
                          <a:cs typeface="+mn-cs"/>
                        </a:rPr>
                        <a:t>llengua</a:t>
                      </a:r>
                      <a:r>
                        <a:rPr lang="es-ES" sz="1200" b="0" kern="1200" noProof="0" dirty="0" smtClean="0">
                          <a:solidFill>
                            <a:schemeClr val="tx1"/>
                          </a:solidFill>
                          <a:latin typeface="+mn-lt"/>
                          <a:ea typeface="+mn-ea"/>
                          <a:cs typeface="+mn-cs"/>
                        </a:rPr>
                        <a:t>.</a:t>
                      </a: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404383">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l" defTabSz="914400" rtl="0" eaLnBrk="1" fontAlgn="ctr" latinLnBrk="0" hangingPunct="1"/>
                      <a:r>
                        <a:rPr lang="ca-ES" sz="1200" b="0" kern="1200" noProof="0" dirty="0" smtClean="0">
                          <a:solidFill>
                            <a:schemeClr val="tx1"/>
                          </a:solidFill>
                          <a:latin typeface="+mn-lt"/>
                          <a:ea typeface="+mn-ea"/>
                          <a:cs typeface="+mn-cs"/>
                        </a:rPr>
                        <a:t>Promoure la presència del català als organismes europeus i fòrums internacionals.</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17800" y="1982005"/>
          <a:ext cx="2775599" cy="4995255"/>
        </p:xfrm>
        <a:graphic>
          <a:graphicData uri="http://schemas.openxmlformats.org/drawingml/2006/table">
            <a:tbl>
              <a:tblPr firstRow="1" bandRow="1">
                <a:tableStyleId>{5C22544A-7EE6-4342-B048-85BDC9FD1C3A}</a:tableStyleId>
              </a:tblPr>
              <a:tblGrid>
                <a:gridCol w="561248"/>
                <a:gridCol w="2214351"/>
              </a:tblGrid>
              <a:tr h="494138">
                <a:tc>
                  <a:txBody>
                    <a:bodyPr/>
                    <a:lstStyle/>
                    <a:p>
                      <a:pPr algn="r" fontAlgn="ctr"/>
                      <a:r>
                        <a:rPr kumimoji="0" lang="ca-ES" sz="1100" b="0" i="0" u="none" strike="noStrike" kern="1200" cap="none" normalizeH="0" baseline="0" noProof="0" dirty="0">
                          <a:ln>
                            <a:noFill/>
                          </a:ln>
                          <a:solidFill>
                            <a:schemeClr val="tx1"/>
                          </a:solidFill>
                          <a:effectLst/>
                          <a:latin typeface="+mn-lt"/>
                          <a:ea typeface="+mn-ea"/>
                          <a:cs typeface="Arial" charset="0"/>
                        </a:rPr>
                        <a:t>5.550</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l" fontAlgn="ctr"/>
                      <a:r>
                        <a:rPr kumimoji="0" lang="fr-FR" sz="1100" b="0" i="0" u="none" strike="noStrike" kern="1200" cap="none" normalizeH="0" baseline="0" noProof="0" dirty="0" err="1" smtClean="0">
                          <a:ln>
                            <a:noFill/>
                          </a:ln>
                          <a:solidFill>
                            <a:schemeClr val="tx1"/>
                          </a:solidFill>
                          <a:effectLst/>
                          <a:latin typeface="+mn-lt"/>
                          <a:ea typeface="+mn-ea"/>
                          <a:cs typeface="Arial" charset="0"/>
                        </a:rPr>
                        <a:t>Inscripcions</a:t>
                      </a:r>
                      <a:r>
                        <a:rPr kumimoji="0" lang="fr-FR" sz="1100" b="0" i="0" u="none" strike="noStrike" kern="1200" cap="none" normalizeH="0" baseline="0" noProof="0" dirty="0" smtClean="0">
                          <a:ln>
                            <a:noFill/>
                          </a:ln>
                          <a:solidFill>
                            <a:schemeClr val="tx1"/>
                          </a:solidFill>
                          <a:effectLst/>
                          <a:latin typeface="+mn-lt"/>
                          <a:ea typeface="+mn-ea"/>
                          <a:cs typeface="Arial" charset="0"/>
                        </a:rPr>
                        <a:t> a les </a:t>
                      </a:r>
                      <a:r>
                        <a:rPr kumimoji="0" lang="fr-FR" sz="1100" b="0" i="0" u="none" strike="noStrike" kern="1200" cap="none" normalizeH="0" baseline="0" noProof="0" dirty="0" err="1" smtClean="0">
                          <a:ln>
                            <a:noFill/>
                          </a:ln>
                          <a:solidFill>
                            <a:schemeClr val="tx1"/>
                          </a:solidFill>
                          <a:effectLst/>
                          <a:latin typeface="+mn-lt"/>
                          <a:ea typeface="+mn-ea"/>
                          <a:cs typeface="Arial" charset="0"/>
                        </a:rPr>
                        <a:t>proves</a:t>
                      </a:r>
                      <a:r>
                        <a:rPr kumimoji="0" lang="fr-FR" sz="1100" b="0" i="0" u="none" strike="noStrike" kern="1200" cap="none" normalizeH="0" baseline="0" noProof="0" dirty="0" smtClean="0">
                          <a:ln>
                            <a:noFill/>
                          </a:ln>
                          <a:solidFill>
                            <a:schemeClr val="tx1"/>
                          </a:solidFill>
                          <a:effectLst/>
                          <a:latin typeface="+mn-lt"/>
                          <a:ea typeface="+mn-ea"/>
                          <a:cs typeface="Arial" charset="0"/>
                        </a:rPr>
                        <a:t> de certificats de </a:t>
                      </a:r>
                      <a:r>
                        <a:rPr kumimoji="0" lang="fr-FR" sz="1100" b="0" i="0" u="none" strike="noStrike" kern="1200" cap="none" normalizeH="0" baseline="0" noProof="0" dirty="0" err="1" smtClean="0">
                          <a:ln>
                            <a:noFill/>
                          </a:ln>
                          <a:solidFill>
                            <a:schemeClr val="tx1"/>
                          </a:solidFill>
                          <a:effectLst/>
                          <a:latin typeface="+mn-lt"/>
                          <a:ea typeface="+mn-ea"/>
                          <a:cs typeface="Arial" charset="0"/>
                        </a:rPr>
                        <a:t>català</a:t>
                      </a:r>
                      <a:r>
                        <a:rPr kumimoji="0" lang="fr-FR" sz="1100" b="0" i="0" u="none" strike="noStrike" kern="1200" cap="none" normalizeH="0" baseline="0" noProof="0" dirty="0" smtClean="0">
                          <a:ln>
                            <a:noFill/>
                          </a:ln>
                          <a:solidFill>
                            <a:schemeClr val="tx1"/>
                          </a:solidFill>
                          <a:effectLst/>
                          <a:latin typeface="+mn-lt"/>
                          <a:ea typeface="+mn-ea"/>
                          <a:cs typeface="Arial" charset="0"/>
                        </a:rPr>
                        <a:t>.</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494138">
                <a:tc>
                  <a:txBody>
                    <a:bodyPr/>
                    <a:lstStyle/>
                    <a:p>
                      <a:pPr algn="r" fontAlgn="ctr"/>
                      <a:r>
                        <a:rPr kumimoji="0" lang="ca-ES" sz="1100" b="0" i="0" u="none" strike="noStrike" kern="1200" cap="none" normalizeH="0" baseline="0" noProof="0" dirty="0">
                          <a:ln>
                            <a:noFill/>
                          </a:ln>
                          <a:solidFill>
                            <a:schemeClr val="tx1"/>
                          </a:solidFill>
                          <a:effectLst/>
                          <a:latin typeface="+mn-lt"/>
                          <a:ea typeface="+mn-ea"/>
                          <a:cs typeface="Arial" charset="0"/>
                        </a:rPr>
                        <a:t>95.000</a:t>
                      </a:r>
                    </a:p>
                  </a:txBody>
                  <a:tcPr marL="9525" marR="9525" marT="9525"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kumimoji="0" lang="ca-ES" sz="1100" b="0" i="0" u="none" strike="noStrike" kern="1200" cap="none" normalizeH="0" baseline="0" noProof="0" dirty="0" smtClean="0">
                          <a:ln>
                            <a:noFill/>
                          </a:ln>
                          <a:solidFill>
                            <a:schemeClr val="tx1"/>
                          </a:solidFill>
                          <a:effectLst/>
                          <a:latin typeface="+mn-lt"/>
                          <a:ea typeface="+mn-ea"/>
                          <a:cs typeface="Arial" charset="0"/>
                        </a:rPr>
                        <a:t>Assistents a cursos de català per a adults.</a:t>
                      </a:r>
                    </a:p>
                  </a:txBody>
                  <a:tcPr marL="9525" marR="9525" marT="9525"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kumimoji="0" lang="ca-ES" sz="1100" b="0" i="0" u="none" strike="noStrike" kern="1200" cap="none" normalizeH="0" baseline="0" noProof="0" dirty="0">
                          <a:ln>
                            <a:noFill/>
                          </a:ln>
                          <a:solidFill>
                            <a:schemeClr val="tx1"/>
                          </a:solidFill>
                          <a:effectLst/>
                          <a:latin typeface="+mn-lt"/>
                          <a:ea typeface="+mn-ea"/>
                          <a:cs typeface="Arial" charset="0"/>
                        </a:rPr>
                        <a:t>38.000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kumimoji="0" lang="ca-ES" sz="1100" b="0" i="0" u="none" strike="noStrike" kern="1200" cap="none" normalizeH="0" baseline="0" noProof="0" dirty="0" smtClean="0">
                          <a:ln>
                            <a:noFill/>
                          </a:ln>
                          <a:solidFill>
                            <a:schemeClr val="tx1"/>
                          </a:solidFill>
                          <a:effectLst/>
                          <a:latin typeface="+mn-lt"/>
                          <a:ea typeface="+mn-ea"/>
                          <a:cs typeface="Arial" charset="0"/>
                        </a:rPr>
                        <a:t>Alumnes nats a l’estranger als cursos inicials i bàsics</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5994">
                <a:tc>
                  <a:txBody>
                    <a:bodyPr/>
                    <a:lstStyle/>
                    <a:p>
                      <a:pPr algn="r" fontAlgn="ctr"/>
                      <a:r>
                        <a:rPr kumimoji="0" lang="ca-ES" sz="1100" b="0" i="0" u="none" strike="noStrike" kern="1200" cap="none" normalizeH="0" baseline="0" noProof="0" dirty="0">
                          <a:ln>
                            <a:noFill/>
                          </a:ln>
                          <a:solidFill>
                            <a:schemeClr val="tx1"/>
                          </a:solidFill>
                          <a:effectLst/>
                          <a:latin typeface="+mn-lt"/>
                          <a:ea typeface="+mn-ea"/>
                          <a:cs typeface="Arial" charset="0"/>
                        </a:rPr>
                        <a:t>130.000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kumimoji="0" lang="ca-ES" sz="1100" b="0" i="0" u="none" strike="noStrike" kern="1200" cap="none" normalizeH="0" baseline="0" noProof="0" dirty="0" smtClean="0">
                          <a:ln>
                            <a:noFill/>
                          </a:ln>
                          <a:solidFill>
                            <a:schemeClr val="tx1"/>
                          </a:solidFill>
                          <a:effectLst/>
                          <a:latin typeface="+mn-lt"/>
                          <a:ea typeface="+mn-ea"/>
                          <a:cs typeface="Arial" charset="0"/>
                        </a:rPr>
                        <a:t>Alumnes inscrits als cursos de català en línia (</a:t>
                      </a:r>
                      <a:r>
                        <a:rPr kumimoji="0" lang="ca-ES" sz="1100" b="0" i="0" u="none" strike="noStrike" kern="1200" cap="none" normalizeH="0" baseline="0" noProof="0" dirty="0" err="1" smtClean="0">
                          <a:ln>
                            <a:noFill/>
                          </a:ln>
                          <a:solidFill>
                            <a:schemeClr val="tx1"/>
                          </a:solidFill>
                          <a:effectLst/>
                          <a:latin typeface="+mn-lt"/>
                          <a:ea typeface="+mn-ea"/>
                          <a:cs typeface="Arial" charset="0"/>
                        </a:rPr>
                        <a:t>Parla.cat</a:t>
                      </a:r>
                      <a:r>
                        <a:rPr kumimoji="0" lang="ca-ES" sz="1100" b="0" i="0" u="none" strike="noStrike" kern="1200" cap="none" normalizeH="0" baseline="0" noProof="0" dirty="0" smtClean="0">
                          <a:ln>
                            <a:noFill/>
                          </a:ln>
                          <a:solidFill>
                            <a:schemeClr val="tx1"/>
                          </a:solidFill>
                          <a:effectLst/>
                          <a:latin typeface="+mn-lt"/>
                          <a:ea typeface="+mn-ea"/>
                          <a:cs typeface="Arial" charset="0"/>
                        </a:rPr>
                        <a:t>)</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kumimoji="0" lang="ca-ES" sz="1100" b="0" i="0" u="none" strike="noStrike" kern="1200" cap="none" normalizeH="0" baseline="0" noProof="0" dirty="0">
                          <a:ln>
                            <a:noFill/>
                          </a:ln>
                          <a:solidFill>
                            <a:schemeClr val="tx1"/>
                          </a:solidFill>
                          <a:effectLst/>
                          <a:latin typeface="+mn-lt"/>
                          <a:ea typeface="+mn-ea"/>
                          <a:cs typeface="Arial" charset="0"/>
                        </a:rPr>
                        <a:t>10.129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kumimoji="0" lang="ca-ES" sz="1100" b="0" i="0" u="none" strike="noStrike" kern="1200" cap="none" normalizeH="0" baseline="0" noProof="0" dirty="0" smtClean="0">
                          <a:ln>
                            <a:noFill/>
                          </a:ln>
                          <a:solidFill>
                            <a:schemeClr val="tx1"/>
                          </a:solidFill>
                          <a:effectLst/>
                          <a:latin typeface="+mn-lt"/>
                          <a:ea typeface="+mn-ea"/>
                          <a:cs typeface="Arial" charset="0"/>
                        </a:rPr>
                        <a:t>Parelles lingüístiques de Voluntariat per la llengua</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kumimoji="0" lang="ca-ES" sz="1100" b="0" i="0" u="none" strike="noStrike" kern="1200" cap="none" normalizeH="0" baseline="0" noProof="0" dirty="0" smtClean="0">
                          <a:ln>
                            <a:noFill/>
                          </a:ln>
                          <a:solidFill>
                            <a:schemeClr val="tx1"/>
                          </a:solidFill>
                          <a:effectLst/>
                          <a:latin typeface="+mn-lt"/>
                          <a:ea typeface="+mn-ea"/>
                          <a:cs typeface="Arial" charset="0"/>
                        </a:rPr>
                        <a:t>12,8</a:t>
                      </a:r>
                    </a:p>
                    <a:p>
                      <a:pPr algn="r" fontAlgn="ctr"/>
                      <a:r>
                        <a:rPr kumimoji="0" lang="ca-ES" sz="1100" b="0" i="0" u="none" strike="noStrike" kern="1200" cap="none" normalizeH="0" baseline="0" noProof="0" dirty="0" smtClean="0">
                          <a:ln>
                            <a:noFill/>
                          </a:ln>
                          <a:solidFill>
                            <a:schemeClr val="tx1"/>
                          </a:solidFill>
                          <a:effectLst/>
                          <a:latin typeface="+mn-lt"/>
                          <a:ea typeface="+mn-ea"/>
                          <a:cs typeface="Arial" charset="0"/>
                        </a:rPr>
                        <a:t>Milions</a:t>
                      </a:r>
                      <a:endParaRPr kumimoji="0" lang="ca-ES" sz="1100" b="0" i="0" u="none" strike="noStrike" kern="1200" cap="none" normalizeH="0" baseline="0" noProof="0" dirty="0">
                        <a:ln>
                          <a:noFill/>
                        </a:ln>
                        <a:solidFill>
                          <a:schemeClr val="tx1"/>
                        </a:solidFill>
                        <a:effectLst/>
                        <a:latin typeface="+mn-lt"/>
                        <a:ea typeface="+mn-ea"/>
                        <a:cs typeface="Arial"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kumimoji="0" lang="fr-FR" sz="1100" b="0" i="0" u="none" strike="noStrike" kern="1200" cap="none" normalizeH="0" baseline="0" noProof="0" dirty="0" smtClean="0">
                          <a:ln>
                            <a:noFill/>
                          </a:ln>
                          <a:solidFill>
                            <a:schemeClr val="tx1"/>
                          </a:solidFill>
                          <a:effectLst/>
                          <a:latin typeface="+mn-lt"/>
                          <a:ea typeface="+mn-ea"/>
                          <a:cs typeface="Arial" charset="0"/>
                        </a:rPr>
                        <a:t>Consultes a l'Optimot</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5994">
                <a:tc>
                  <a:txBody>
                    <a:bodyPr/>
                    <a:lstStyle/>
                    <a:p>
                      <a:pPr algn="r" fontAlgn="ctr"/>
                      <a:r>
                        <a:rPr kumimoji="0" lang="ca-ES" sz="1100" b="0" i="0" u="none" strike="noStrike" kern="1200" cap="none" normalizeH="0" baseline="0" noProof="0" dirty="0" smtClean="0">
                          <a:ln>
                            <a:noFill/>
                          </a:ln>
                          <a:solidFill>
                            <a:schemeClr val="tx1"/>
                          </a:solidFill>
                          <a:effectLst/>
                          <a:latin typeface="+mn-lt"/>
                          <a:ea typeface="+mn-ea"/>
                          <a:cs typeface="Arial" charset="0"/>
                        </a:rPr>
                        <a:t>3,7</a:t>
                      </a:r>
                    </a:p>
                    <a:p>
                      <a:pPr algn="r" fontAlgn="ctr"/>
                      <a:r>
                        <a:rPr kumimoji="0" lang="ca-ES" sz="1100" b="0" i="0" u="none" strike="noStrike" kern="1200" cap="none" normalizeH="0" baseline="0" noProof="0" dirty="0" smtClean="0">
                          <a:ln>
                            <a:noFill/>
                          </a:ln>
                          <a:solidFill>
                            <a:schemeClr val="tx1"/>
                          </a:solidFill>
                          <a:effectLst/>
                          <a:latin typeface="+mn-lt"/>
                          <a:ea typeface="+mn-ea"/>
                          <a:cs typeface="Arial" charset="0"/>
                        </a:rPr>
                        <a:t>Milions</a:t>
                      </a:r>
                      <a:endParaRPr kumimoji="0" lang="ca-ES" sz="1100" b="0" i="0" u="none" strike="noStrike" kern="1200" cap="none" normalizeH="0" baseline="0" noProof="0" dirty="0">
                        <a:ln>
                          <a:noFill/>
                        </a:ln>
                        <a:solidFill>
                          <a:schemeClr val="tx1"/>
                        </a:solidFill>
                        <a:effectLst/>
                        <a:latin typeface="+mn-lt"/>
                        <a:ea typeface="+mn-ea"/>
                        <a:cs typeface="Arial"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kumimoji="0" lang="es-ES" sz="1100" b="0" i="0" u="none" strike="noStrike" kern="1200" cap="none" normalizeH="0" baseline="0" noProof="0" dirty="0" err="1" smtClean="0">
                          <a:ln>
                            <a:noFill/>
                          </a:ln>
                          <a:solidFill>
                            <a:schemeClr val="tx1"/>
                          </a:solidFill>
                          <a:effectLst/>
                          <a:latin typeface="+mn-lt"/>
                          <a:ea typeface="+mn-ea"/>
                          <a:cs typeface="Arial" charset="0"/>
                        </a:rPr>
                        <a:t>Pàgines</a:t>
                      </a:r>
                      <a:r>
                        <a:rPr kumimoji="0" lang="es-ES" sz="1100" b="0" i="0" u="none" strike="noStrike" kern="1200" cap="none" normalizeH="0" baseline="0" noProof="0" dirty="0" smtClean="0">
                          <a:ln>
                            <a:noFill/>
                          </a:ln>
                          <a:solidFill>
                            <a:schemeClr val="tx1"/>
                          </a:solidFill>
                          <a:effectLst/>
                          <a:latin typeface="+mn-lt"/>
                          <a:ea typeface="+mn-ea"/>
                          <a:cs typeface="Arial" charset="0"/>
                        </a:rPr>
                        <a:t> vistes dels recursos terminològics del web del TERMCAT.</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5994">
                <a:tc>
                  <a:txBody>
                    <a:bodyPr/>
                    <a:lstStyle/>
                    <a:p>
                      <a:pPr algn="r" fontAlgn="ctr"/>
                      <a:r>
                        <a:rPr kumimoji="0" lang="ca-ES" sz="1100" b="0" i="0" u="none" strike="noStrike" kern="1200" cap="none" normalizeH="0" baseline="0" noProof="0" dirty="0">
                          <a:ln>
                            <a:noFill/>
                          </a:ln>
                          <a:solidFill>
                            <a:schemeClr val="tx1"/>
                          </a:solidFill>
                          <a:effectLst/>
                          <a:latin typeface="+mn-lt"/>
                          <a:ea typeface="+mn-ea"/>
                          <a:cs typeface="Arial" charset="0"/>
                        </a:rPr>
                        <a:t>85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kumimoji="0" lang="fr-FR" sz="1100" b="0" i="0" u="none" strike="noStrike" kern="1200" cap="none" normalizeH="0" baseline="0" noProof="0" dirty="0" err="1" smtClean="0">
                          <a:ln>
                            <a:noFill/>
                          </a:ln>
                          <a:solidFill>
                            <a:schemeClr val="tx1"/>
                          </a:solidFill>
                          <a:effectLst/>
                          <a:latin typeface="+mn-lt"/>
                          <a:ea typeface="+mn-ea"/>
                          <a:cs typeface="Arial" charset="0"/>
                        </a:rPr>
                        <a:t>Projectes</a:t>
                      </a:r>
                      <a:r>
                        <a:rPr kumimoji="0" lang="fr-FR" sz="1100" b="0" i="0" u="none" strike="noStrike" kern="1200" cap="none" normalizeH="0" baseline="0" noProof="0" dirty="0" smtClean="0">
                          <a:ln>
                            <a:noFill/>
                          </a:ln>
                          <a:solidFill>
                            <a:schemeClr val="tx1"/>
                          </a:solidFill>
                          <a:effectLst/>
                          <a:latin typeface="+mn-lt"/>
                          <a:ea typeface="+mn-ea"/>
                          <a:cs typeface="Arial" charset="0"/>
                        </a:rPr>
                        <a:t> de foment de l'ús del català.</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94138">
                <a:tc>
                  <a:txBody>
                    <a:bodyPr/>
                    <a:lstStyle/>
                    <a:p>
                      <a:pPr algn="r" fontAlgn="ctr"/>
                      <a:r>
                        <a:rPr kumimoji="0" lang="ca-ES" sz="1100" b="0" i="0" u="none" strike="noStrike" kern="1200" cap="none" normalizeH="0" baseline="0" noProof="0" dirty="0">
                          <a:ln>
                            <a:noFill/>
                          </a:ln>
                          <a:solidFill>
                            <a:schemeClr val="tx1"/>
                          </a:solidFill>
                          <a:effectLst/>
                          <a:latin typeface="+mn-lt"/>
                          <a:ea typeface="+mn-ea"/>
                          <a:cs typeface="Arial" charset="0"/>
                        </a:rPr>
                        <a:t>500.000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kumimoji="0" lang="ca-ES" sz="1100" b="0" i="0" u="none" strike="noStrike" kern="1200" cap="none" normalizeH="0" baseline="0" noProof="0" dirty="0" smtClean="0">
                          <a:ln>
                            <a:noFill/>
                          </a:ln>
                          <a:solidFill>
                            <a:schemeClr val="tx1"/>
                          </a:solidFill>
                          <a:effectLst/>
                          <a:latin typeface="+mn-lt"/>
                          <a:ea typeface="+mn-ea"/>
                          <a:cs typeface="Arial" charset="0"/>
                        </a:rPr>
                        <a:t>Espectadors de cinema subtitulat o doblat al català.</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5994">
                <a:tc>
                  <a:txBody>
                    <a:bodyPr/>
                    <a:lstStyle/>
                    <a:p>
                      <a:pPr algn="r" fontAlgn="ctr"/>
                      <a:r>
                        <a:rPr kumimoji="0" lang="ca-ES" sz="1100" b="0" i="0" u="none" strike="noStrike" kern="1200" cap="none" normalizeH="0" baseline="0" noProof="0" dirty="0">
                          <a:ln>
                            <a:noFill/>
                          </a:ln>
                          <a:solidFill>
                            <a:schemeClr val="tx1"/>
                          </a:solidFill>
                          <a:effectLst/>
                          <a:latin typeface="+mn-lt"/>
                          <a:ea typeface="+mn-ea"/>
                          <a:cs typeface="Arial" charset="0"/>
                        </a:rPr>
                        <a:t>84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kumimoji="0" lang="es-ES" sz="1100" b="0" i="0" u="none" strike="noStrike" kern="1200" cap="none" normalizeH="0" baseline="0" noProof="0" dirty="0" err="1" smtClean="0">
                          <a:ln>
                            <a:noFill/>
                          </a:ln>
                          <a:solidFill>
                            <a:schemeClr val="tx1"/>
                          </a:solidFill>
                          <a:effectLst/>
                          <a:latin typeface="+mn-lt"/>
                          <a:ea typeface="+mn-ea"/>
                          <a:cs typeface="Arial" charset="0"/>
                        </a:rPr>
                        <a:t>Percentatge</a:t>
                      </a:r>
                      <a:r>
                        <a:rPr kumimoji="0" lang="es-ES" sz="1100" b="0" i="0" u="none" strike="noStrike" kern="1200" cap="none" normalizeH="0" baseline="0" noProof="0" dirty="0" smtClean="0">
                          <a:ln>
                            <a:noFill/>
                          </a:ln>
                          <a:solidFill>
                            <a:schemeClr val="tx1"/>
                          </a:solidFill>
                          <a:effectLst/>
                          <a:latin typeface="+mn-lt"/>
                          <a:ea typeface="+mn-ea"/>
                          <a:cs typeface="Arial" charset="0"/>
                        </a:rPr>
                        <a:t> de </a:t>
                      </a:r>
                      <a:r>
                        <a:rPr kumimoji="0" lang="es-ES" sz="1100" b="0" i="0" u="none" strike="noStrike" kern="1200" cap="none" normalizeH="0" baseline="0" noProof="0" dirty="0" err="1" smtClean="0">
                          <a:ln>
                            <a:noFill/>
                          </a:ln>
                          <a:solidFill>
                            <a:schemeClr val="tx1"/>
                          </a:solidFill>
                          <a:effectLst/>
                          <a:latin typeface="+mn-lt"/>
                          <a:ea typeface="+mn-ea"/>
                          <a:cs typeface="Arial" charset="0"/>
                        </a:rPr>
                        <a:t>població</a:t>
                      </a:r>
                      <a:r>
                        <a:rPr kumimoji="0" lang="es-ES" sz="1100" b="0" i="0" u="none" strike="noStrike" kern="1200" cap="none" normalizeH="0" baseline="0" noProof="0" dirty="0" smtClean="0">
                          <a:ln>
                            <a:noFill/>
                          </a:ln>
                          <a:solidFill>
                            <a:schemeClr val="tx1"/>
                          </a:solidFill>
                          <a:effectLst/>
                          <a:latin typeface="+mn-lt"/>
                          <a:ea typeface="+mn-ea"/>
                          <a:cs typeface="Arial" charset="0"/>
                        </a:rPr>
                        <a:t> que parla </a:t>
                      </a:r>
                      <a:r>
                        <a:rPr kumimoji="0" lang="es-ES" sz="1100" b="0" i="0" u="none" strike="noStrike" kern="1200" cap="none" normalizeH="0" baseline="0" noProof="0" dirty="0" err="1" smtClean="0">
                          <a:ln>
                            <a:noFill/>
                          </a:ln>
                          <a:solidFill>
                            <a:schemeClr val="tx1"/>
                          </a:solidFill>
                          <a:effectLst/>
                          <a:latin typeface="+mn-lt"/>
                          <a:ea typeface="+mn-ea"/>
                          <a:cs typeface="Arial" charset="0"/>
                        </a:rPr>
                        <a:t>català</a:t>
                      </a:r>
                      <a:r>
                        <a:rPr kumimoji="0" lang="es-ES" sz="1100" b="0" i="0" u="none" strike="noStrike" kern="1200" cap="none" normalizeH="0" baseline="0" noProof="0" dirty="0" smtClean="0">
                          <a:ln>
                            <a:noFill/>
                          </a:ln>
                          <a:solidFill>
                            <a:schemeClr val="tx1"/>
                          </a:solidFill>
                          <a:effectLst/>
                          <a:latin typeface="+mn-lt"/>
                          <a:ea typeface="+mn-ea"/>
                          <a:cs typeface="Arial" charset="0"/>
                        </a:rPr>
                        <a:t>.</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16" name="Taula 15"/>
          <p:cNvGraphicFramePr>
            <a:graphicFrameLocks noGrp="1"/>
          </p:cNvGraphicFramePr>
          <p:nvPr/>
        </p:nvGraphicFramePr>
        <p:xfrm>
          <a:off x="0" y="1160972"/>
          <a:ext cx="10693400" cy="428880"/>
        </p:xfrm>
        <a:graphic>
          <a:graphicData uri="http://schemas.openxmlformats.org/drawingml/2006/table">
            <a:tbl>
              <a:tblPr/>
              <a:tblGrid>
                <a:gridCol w="258112"/>
                <a:gridCol w="6384732"/>
                <a:gridCol w="4050556"/>
              </a:tblGrid>
              <a:tr h="365130">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Llengua catalana</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graphicFrame>
        <p:nvGraphicFramePr>
          <p:cNvPr id="17" name="Taula 16"/>
          <p:cNvGraphicFramePr>
            <a:graphicFrameLocks noGrp="1"/>
          </p:cNvGraphicFramePr>
          <p:nvPr/>
        </p:nvGraphicFramePr>
        <p:xfrm>
          <a:off x="0" y="1188208"/>
          <a:ext cx="10693400" cy="428880"/>
        </p:xfrm>
        <a:graphic>
          <a:graphicData uri="http://schemas.openxmlformats.org/drawingml/2006/table">
            <a:tbl>
              <a:tblPr/>
              <a:tblGrid>
                <a:gridCol w="258112"/>
                <a:gridCol w="6384732"/>
                <a:gridCol w="4050556"/>
              </a:tblGrid>
              <a:tr h="365130">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Llengua catalana</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656395"/>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ctr" anchorCtr="0" compatLnSpc="1">
            <a:prstTxWarp prst="textNoShape">
              <a:avLst/>
            </a:prstTxWarp>
          </a:bodyPr>
          <a:lstStyle/>
          <a:p>
            <a:pPr fontAlgn="ctr">
              <a:spcAft>
                <a:spcPts val="2400"/>
              </a:spcAft>
            </a:pPr>
            <a:r>
              <a:rPr lang="es-ES" sz="2000" b="1" dirty="0" smtClean="0"/>
              <a:t>16,5 M€</a:t>
            </a:r>
            <a:endParaRPr lang="ca-ES" sz="2000" b="1" dirty="0" smtClean="0"/>
          </a:p>
          <a:p>
            <a:pPr fontAlgn="ctr"/>
            <a:r>
              <a:rPr lang="ca-ES" sz="1400" b="1" dirty="0" smtClean="0"/>
              <a:t>10,3 M€ </a:t>
            </a:r>
          </a:p>
          <a:p>
            <a:pPr fontAlgn="ctr">
              <a:spcAft>
                <a:spcPts val="1800"/>
              </a:spcAft>
            </a:pPr>
            <a:r>
              <a:rPr lang="ca-ES" sz="1400" dirty="0" smtClean="0"/>
              <a:t>per a relacions exteriors</a:t>
            </a:r>
          </a:p>
          <a:p>
            <a:pPr lvl="0">
              <a:spcBef>
                <a:spcPts val="0"/>
              </a:spcBef>
            </a:pPr>
            <a:r>
              <a:rPr lang="ca-ES" sz="1400" b="1" dirty="0" smtClean="0">
                <a:cs typeface="Arial" charset="0"/>
              </a:rPr>
              <a:t>6,2 M€ </a:t>
            </a:r>
          </a:p>
          <a:p>
            <a:pPr lvl="0">
              <a:spcBef>
                <a:spcPts val="0"/>
              </a:spcBef>
            </a:pPr>
            <a:r>
              <a:rPr lang="ca-ES" sz="1400" dirty="0" smtClean="0">
                <a:cs typeface="Arial" charset="0"/>
              </a:rPr>
              <a:t>per a cooperació al desenvolupament</a:t>
            </a:r>
            <a:endParaRPr lang="ca-ES" sz="2800" dirty="0" smtClean="0">
              <a:cs typeface="Arial" charset="0"/>
            </a:endParaRP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88135" y="4620431"/>
          <a:ext cx="7829585" cy="2265720"/>
        </p:xfrm>
        <a:graphic>
          <a:graphicData uri="http://schemas.openxmlformats.org/drawingml/2006/table">
            <a:tbl>
              <a:tblPr firstRow="1" bandRow="1">
                <a:tableStyleId>{5C22544A-7EE6-4342-B048-85BDC9FD1C3A}</a:tableStyleId>
              </a:tblPr>
              <a:tblGrid>
                <a:gridCol w="205694"/>
                <a:gridCol w="7623891"/>
              </a:tblGrid>
              <a:tr h="2016396">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r>
                        <a:rPr lang="es-ES" sz="900" b="0" noProof="0" dirty="0" err="1" smtClean="0">
                          <a:solidFill>
                            <a:schemeClr val="tx1"/>
                          </a:solidFill>
                        </a:rPr>
                        <a:t>Impuls</a:t>
                      </a:r>
                      <a:r>
                        <a:rPr lang="es-ES" sz="900" b="0" noProof="0" dirty="0" smtClean="0">
                          <a:solidFill>
                            <a:schemeClr val="tx1"/>
                          </a:solidFill>
                        </a:rPr>
                        <a:t> i </a:t>
                      </a:r>
                      <a:r>
                        <a:rPr lang="es-ES" sz="900" b="0" noProof="0" dirty="0" err="1" smtClean="0">
                          <a:solidFill>
                            <a:schemeClr val="tx1"/>
                          </a:solidFill>
                        </a:rPr>
                        <a:t>reforç</a:t>
                      </a:r>
                      <a:r>
                        <a:rPr lang="es-ES" sz="900" b="0" noProof="0" dirty="0" smtClean="0">
                          <a:solidFill>
                            <a:schemeClr val="tx1"/>
                          </a:solidFill>
                        </a:rPr>
                        <a:t> de la</a:t>
                      </a:r>
                      <a:r>
                        <a:rPr lang="es-ES" sz="900" b="0" baseline="0" noProof="0" dirty="0" smtClean="0">
                          <a:solidFill>
                            <a:schemeClr val="tx1"/>
                          </a:solidFill>
                        </a:rPr>
                        <a:t> </a:t>
                      </a:r>
                      <a:r>
                        <a:rPr lang="es-ES" sz="900" b="0" noProof="0" dirty="0" smtClean="0">
                          <a:solidFill>
                            <a:schemeClr val="tx1"/>
                          </a:solidFill>
                        </a:rPr>
                        <a:t> </a:t>
                      </a:r>
                      <a:r>
                        <a:rPr lang="es-ES" sz="900" b="0" noProof="0" dirty="0" err="1" smtClean="0">
                          <a:solidFill>
                            <a:schemeClr val="tx1"/>
                          </a:solidFill>
                        </a:rPr>
                        <a:t>delegació</a:t>
                      </a:r>
                      <a:r>
                        <a:rPr lang="es-ES" sz="900" b="0" noProof="0" dirty="0" smtClean="0">
                          <a:solidFill>
                            <a:schemeClr val="tx1"/>
                          </a:solidFill>
                        </a:rPr>
                        <a:t>  del </a:t>
                      </a:r>
                      <a:r>
                        <a:rPr lang="es-ES" sz="900" b="0" noProof="0" dirty="0" err="1" smtClean="0">
                          <a:solidFill>
                            <a:schemeClr val="tx1"/>
                          </a:solidFill>
                        </a:rPr>
                        <a:t>Govern</a:t>
                      </a:r>
                      <a:r>
                        <a:rPr lang="es-ES" sz="900" b="0" noProof="0" dirty="0" smtClean="0">
                          <a:solidFill>
                            <a:schemeClr val="tx1"/>
                          </a:solidFill>
                        </a:rPr>
                        <a:t> a la UE i de les </a:t>
                      </a:r>
                      <a:r>
                        <a:rPr lang="es-ES" sz="900" b="0" baseline="0" noProof="0" dirty="0" err="1" smtClean="0">
                          <a:solidFill>
                            <a:schemeClr val="tx1"/>
                          </a:solidFill>
                        </a:rPr>
                        <a:t>delegacions</a:t>
                      </a:r>
                      <a:r>
                        <a:rPr lang="es-ES" sz="900" b="0" baseline="0" noProof="0" dirty="0" smtClean="0">
                          <a:solidFill>
                            <a:schemeClr val="tx1"/>
                          </a:solidFill>
                        </a:rPr>
                        <a:t> del </a:t>
                      </a:r>
                      <a:r>
                        <a:rPr lang="es-ES" sz="900" b="0" baseline="0" noProof="0" dirty="0" err="1" smtClean="0">
                          <a:solidFill>
                            <a:schemeClr val="tx1"/>
                          </a:solidFill>
                        </a:rPr>
                        <a:t>Govern</a:t>
                      </a:r>
                      <a:r>
                        <a:rPr lang="es-ES" sz="900" b="0" baseline="0" noProof="0" dirty="0" smtClean="0">
                          <a:solidFill>
                            <a:schemeClr val="tx1"/>
                          </a:solidFill>
                        </a:rPr>
                        <a:t> a </a:t>
                      </a:r>
                      <a:r>
                        <a:rPr lang="es-ES" sz="900" b="0" baseline="0" noProof="0" dirty="0" err="1" smtClean="0">
                          <a:solidFill>
                            <a:schemeClr val="tx1"/>
                          </a:solidFill>
                        </a:rPr>
                        <a:t>l’exterior</a:t>
                      </a:r>
                      <a:r>
                        <a:rPr lang="es-ES" sz="900" b="0" noProof="0" dirty="0" smtClean="0">
                          <a:solidFill>
                            <a:schemeClr val="tx1"/>
                          </a:solidFill>
                        </a:rPr>
                        <a:t> i </a:t>
                      </a:r>
                      <a:r>
                        <a:rPr lang="es-ES" sz="900" b="0" noProof="0" dirty="0" err="1" smtClean="0">
                          <a:solidFill>
                            <a:schemeClr val="tx1"/>
                          </a:solidFill>
                        </a:rPr>
                        <a:t>estreta</a:t>
                      </a:r>
                      <a:r>
                        <a:rPr lang="es-ES" sz="900" b="0" noProof="0" dirty="0" smtClean="0">
                          <a:solidFill>
                            <a:schemeClr val="tx1"/>
                          </a:solidFill>
                        </a:rPr>
                        <a:t> </a:t>
                      </a:r>
                      <a:r>
                        <a:rPr lang="es-ES" sz="900" b="0" noProof="0" dirty="0" err="1" smtClean="0">
                          <a:solidFill>
                            <a:schemeClr val="tx1"/>
                          </a:solidFill>
                        </a:rPr>
                        <a:t>coordinació</a:t>
                      </a:r>
                      <a:r>
                        <a:rPr lang="es-ES" sz="900" b="0" noProof="0" dirty="0" smtClean="0">
                          <a:solidFill>
                            <a:schemeClr val="tx1"/>
                          </a:solidFill>
                        </a:rPr>
                        <a:t> </a:t>
                      </a:r>
                      <a:r>
                        <a:rPr lang="es-ES" sz="900" b="0" noProof="0" dirty="0" err="1" smtClean="0">
                          <a:solidFill>
                            <a:schemeClr val="tx1"/>
                          </a:solidFill>
                        </a:rPr>
                        <a:t>amb</a:t>
                      </a:r>
                      <a:r>
                        <a:rPr lang="es-ES" sz="900" b="0" noProof="0" dirty="0" smtClean="0">
                          <a:solidFill>
                            <a:schemeClr val="tx1"/>
                          </a:solidFill>
                        </a:rPr>
                        <a:t> la resta </a:t>
                      </a:r>
                      <a:r>
                        <a:rPr lang="es-ES" sz="900" b="0" noProof="0" dirty="0" err="1" smtClean="0">
                          <a:solidFill>
                            <a:schemeClr val="tx1"/>
                          </a:solidFill>
                        </a:rPr>
                        <a:t>d'oficines</a:t>
                      </a:r>
                      <a:r>
                        <a:rPr lang="es-ES" sz="900" b="0" noProof="0" dirty="0" smtClean="0">
                          <a:solidFill>
                            <a:schemeClr val="tx1"/>
                          </a:solidFill>
                        </a:rPr>
                        <a:t> </a:t>
                      </a:r>
                      <a:r>
                        <a:rPr lang="es-ES" sz="900" b="0" noProof="0" dirty="0" err="1" smtClean="0">
                          <a:solidFill>
                            <a:schemeClr val="tx1"/>
                          </a:solidFill>
                        </a:rPr>
                        <a:t>sectorials</a:t>
                      </a:r>
                      <a:endParaRPr lang="es-ES" sz="900" b="0" noProof="0" dirty="0" smtClean="0">
                        <a:solidFill>
                          <a:schemeClr val="tx1"/>
                        </a:solidFill>
                      </a:endParaRPr>
                    </a:p>
                    <a:p>
                      <a:endParaRPr lang="es-ES" sz="400" b="0" noProof="0" dirty="0" smtClean="0">
                        <a:solidFill>
                          <a:schemeClr val="tx1"/>
                        </a:solidFill>
                      </a:endParaRPr>
                    </a:p>
                    <a:p>
                      <a:r>
                        <a:rPr lang="es-ES" sz="900" b="0" noProof="0" dirty="0" err="1" smtClean="0">
                          <a:solidFill>
                            <a:schemeClr val="tx1"/>
                          </a:solidFill>
                        </a:rPr>
                        <a:t>Enfortir</a:t>
                      </a:r>
                      <a:r>
                        <a:rPr lang="es-ES" sz="900" b="0" noProof="0" dirty="0" smtClean="0">
                          <a:solidFill>
                            <a:schemeClr val="tx1"/>
                          </a:solidFill>
                        </a:rPr>
                        <a:t> les </a:t>
                      </a:r>
                      <a:r>
                        <a:rPr lang="es-ES" sz="900" b="0" noProof="0" dirty="0" err="1" smtClean="0">
                          <a:solidFill>
                            <a:schemeClr val="tx1"/>
                          </a:solidFill>
                        </a:rPr>
                        <a:t>relacions</a:t>
                      </a:r>
                      <a:r>
                        <a:rPr lang="es-ES" sz="900" b="0" noProof="0" dirty="0" smtClean="0">
                          <a:solidFill>
                            <a:schemeClr val="tx1"/>
                          </a:solidFill>
                        </a:rPr>
                        <a:t> </a:t>
                      </a:r>
                      <a:r>
                        <a:rPr lang="es-ES" sz="900" b="0" noProof="0" dirty="0" err="1" smtClean="0">
                          <a:solidFill>
                            <a:schemeClr val="tx1"/>
                          </a:solidFill>
                        </a:rPr>
                        <a:t>amb</a:t>
                      </a:r>
                      <a:r>
                        <a:rPr lang="es-ES" sz="900" b="0" noProof="0" dirty="0" smtClean="0">
                          <a:solidFill>
                            <a:schemeClr val="tx1"/>
                          </a:solidFill>
                        </a:rPr>
                        <a:t> el </a:t>
                      </a:r>
                      <a:r>
                        <a:rPr lang="es-ES" sz="900" b="0" noProof="0" dirty="0" err="1" smtClean="0">
                          <a:solidFill>
                            <a:schemeClr val="tx1"/>
                          </a:solidFill>
                        </a:rPr>
                        <a:t>cos</a:t>
                      </a:r>
                      <a:r>
                        <a:rPr lang="es-ES" sz="900" b="0" noProof="0" dirty="0" smtClean="0">
                          <a:solidFill>
                            <a:schemeClr val="tx1"/>
                          </a:solidFill>
                        </a:rPr>
                        <a:t> </a:t>
                      </a:r>
                      <a:r>
                        <a:rPr lang="es-ES" sz="900" b="0" noProof="0" dirty="0" err="1" smtClean="0">
                          <a:solidFill>
                            <a:schemeClr val="tx1"/>
                          </a:solidFill>
                        </a:rPr>
                        <a:t>diplomàtic</a:t>
                      </a:r>
                      <a:r>
                        <a:rPr lang="es-ES" sz="900" b="0" noProof="0" dirty="0" smtClean="0">
                          <a:solidFill>
                            <a:schemeClr val="tx1"/>
                          </a:solidFill>
                        </a:rPr>
                        <a:t> i consular</a:t>
                      </a:r>
                    </a:p>
                    <a:p>
                      <a:endParaRPr lang="es-ES" sz="400" b="0" noProof="0" dirty="0" smtClean="0">
                        <a:solidFill>
                          <a:schemeClr val="tx1"/>
                        </a:solidFill>
                      </a:endParaRPr>
                    </a:p>
                    <a:p>
                      <a:r>
                        <a:rPr lang="es-ES" sz="900" b="0" noProof="0" dirty="0" err="1" smtClean="0">
                          <a:solidFill>
                            <a:schemeClr val="tx1"/>
                          </a:solidFill>
                        </a:rPr>
                        <a:t>Promoure</a:t>
                      </a:r>
                      <a:r>
                        <a:rPr lang="es-ES" sz="900" b="0" noProof="0" dirty="0" smtClean="0">
                          <a:solidFill>
                            <a:schemeClr val="tx1"/>
                          </a:solidFill>
                        </a:rPr>
                        <a:t> la </a:t>
                      </a:r>
                      <a:r>
                        <a:rPr lang="es-ES" sz="900" b="0" noProof="0" dirty="0" err="1" smtClean="0">
                          <a:solidFill>
                            <a:schemeClr val="tx1"/>
                          </a:solidFill>
                        </a:rPr>
                        <a:t>diplomàcia</a:t>
                      </a:r>
                      <a:r>
                        <a:rPr lang="es-ES" sz="900" b="0" noProof="0" dirty="0" smtClean="0">
                          <a:solidFill>
                            <a:schemeClr val="tx1"/>
                          </a:solidFill>
                        </a:rPr>
                        <a:t> </a:t>
                      </a:r>
                      <a:r>
                        <a:rPr lang="es-ES" sz="900" b="0" noProof="0" dirty="0" err="1" smtClean="0">
                          <a:solidFill>
                            <a:schemeClr val="tx1"/>
                          </a:solidFill>
                        </a:rPr>
                        <a:t>econòmica</a:t>
                      </a:r>
                      <a:r>
                        <a:rPr lang="es-ES" sz="900" b="0" noProof="0" dirty="0" smtClean="0">
                          <a:solidFill>
                            <a:schemeClr val="tx1"/>
                          </a:solidFill>
                        </a:rPr>
                        <a:t> a </a:t>
                      </a:r>
                      <a:r>
                        <a:rPr lang="es-ES" sz="900" b="0" noProof="0" dirty="0" err="1" smtClean="0">
                          <a:solidFill>
                            <a:schemeClr val="tx1"/>
                          </a:solidFill>
                        </a:rPr>
                        <a:t>aquells</a:t>
                      </a:r>
                      <a:r>
                        <a:rPr lang="es-ES" sz="900" b="0" noProof="0" dirty="0" smtClean="0">
                          <a:solidFill>
                            <a:schemeClr val="tx1"/>
                          </a:solidFill>
                        </a:rPr>
                        <a:t> </a:t>
                      </a:r>
                      <a:r>
                        <a:rPr lang="es-ES" sz="900" b="0" noProof="0" dirty="0" err="1" smtClean="0">
                          <a:solidFill>
                            <a:schemeClr val="tx1"/>
                          </a:solidFill>
                        </a:rPr>
                        <a:t>països</a:t>
                      </a:r>
                      <a:r>
                        <a:rPr lang="es-ES" sz="900" b="0" noProof="0" dirty="0" smtClean="0">
                          <a:solidFill>
                            <a:schemeClr val="tx1"/>
                          </a:solidFill>
                        </a:rPr>
                        <a:t> </a:t>
                      </a:r>
                      <a:r>
                        <a:rPr lang="es-ES" sz="900" b="0" noProof="0" dirty="0" err="1" smtClean="0">
                          <a:solidFill>
                            <a:schemeClr val="tx1"/>
                          </a:solidFill>
                        </a:rPr>
                        <a:t>clau</a:t>
                      </a:r>
                      <a:r>
                        <a:rPr lang="es-ES" sz="900" b="0" noProof="0" dirty="0" smtClean="0">
                          <a:solidFill>
                            <a:schemeClr val="tx1"/>
                          </a:solidFill>
                        </a:rPr>
                        <a:t> per </a:t>
                      </a:r>
                      <a:r>
                        <a:rPr lang="es-ES" sz="900" b="0" noProof="0" dirty="0" err="1" smtClean="0">
                          <a:solidFill>
                            <a:schemeClr val="tx1"/>
                          </a:solidFill>
                        </a:rPr>
                        <a:t>als</a:t>
                      </a:r>
                      <a:r>
                        <a:rPr lang="es-ES" sz="900" b="0" noProof="0" dirty="0" smtClean="0">
                          <a:solidFill>
                            <a:schemeClr val="tx1"/>
                          </a:solidFill>
                        </a:rPr>
                        <a:t> </a:t>
                      </a:r>
                      <a:r>
                        <a:rPr lang="es-ES" sz="900" b="0" noProof="0" dirty="0" err="1" smtClean="0">
                          <a:solidFill>
                            <a:schemeClr val="tx1"/>
                          </a:solidFill>
                        </a:rPr>
                        <a:t>interessos</a:t>
                      </a:r>
                      <a:r>
                        <a:rPr lang="es-ES" sz="900" b="0" noProof="0" dirty="0" smtClean="0">
                          <a:solidFill>
                            <a:schemeClr val="tx1"/>
                          </a:solidFill>
                        </a:rPr>
                        <a:t> de Catalunya i, en especial, en </a:t>
                      </a:r>
                      <a:r>
                        <a:rPr lang="es-ES" sz="900" b="0" noProof="0" dirty="0" err="1" smtClean="0">
                          <a:solidFill>
                            <a:schemeClr val="tx1"/>
                          </a:solidFill>
                        </a:rPr>
                        <a:t>relació</a:t>
                      </a:r>
                      <a:r>
                        <a:rPr lang="es-ES" sz="900" b="0" noProof="0" dirty="0" smtClean="0">
                          <a:solidFill>
                            <a:schemeClr val="tx1"/>
                          </a:solidFill>
                        </a:rPr>
                        <a:t> </a:t>
                      </a:r>
                      <a:r>
                        <a:rPr lang="es-ES" sz="900" b="0" noProof="0" dirty="0" err="1" smtClean="0">
                          <a:solidFill>
                            <a:schemeClr val="tx1"/>
                          </a:solidFill>
                        </a:rPr>
                        <a:t>amb</a:t>
                      </a:r>
                      <a:r>
                        <a:rPr lang="es-ES" sz="900" b="0" noProof="0" dirty="0" smtClean="0">
                          <a:solidFill>
                            <a:schemeClr val="tx1"/>
                          </a:solidFill>
                        </a:rPr>
                        <a:t> la </a:t>
                      </a:r>
                      <a:r>
                        <a:rPr lang="es-ES" sz="900" b="0" noProof="0" dirty="0" err="1" smtClean="0">
                          <a:solidFill>
                            <a:schemeClr val="tx1"/>
                          </a:solidFill>
                        </a:rPr>
                        <a:t>recuperació</a:t>
                      </a:r>
                      <a:r>
                        <a:rPr lang="es-ES" sz="900" b="0" noProof="0" dirty="0" smtClean="0">
                          <a:solidFill>
                            <a:schemeClr val="tx1"/>
                          </a:solidFill>
                        </a:rPr>
                        <a:t> </a:t>
                      </a:r>
                      <a:r>
                        <a:rPr lang="es-ES" sz="900" b="0" noProof="0" dirty="0" err="1" smtClean="0">
                          <a:solidFill>
                            <a:schemeClr val="tx1"/>
                          </a:solidFill>
                        </a:rPr>
                        <a:t>econòmica</a:t>
                      </a:r>
                      <a:endParaRPr lang="es-ES" sz="900" b="0" noProof="0" dirty="0" smtClean="0">
                        <a:solidFill>
                          <a:schemeClr val="tx1"/>
                        </a:solidFill>
                      </a:endParaRPr>
                    </a:p>
                    <a:p>
                      <a:endParaRPr lang="es-ES" sz="400" b="0" noProof="0" dirty="0" smtClean="0">
                        <a:solidFill>
                          <a:schemeClr val="tx1"/>
                        </a:solidFill>
                      </a:endParaRPr>
                    </a:p>
                    <a:p>
                      <a:r>
                        <a:rPr lang="pt-BR" sz="900" b="0" noProof="0" dirty="0" smtClean="0">
                          <a:solidFill>
                            <a:schemeClr val="tx1"/>
                          </a:solidFill>
                        </a:rPr>
                        <a:t>Potenciar </a:t>
                      </a:r>
                      <a:r>
                        <a:rPr lang="pt-BR" sz="900" b="0" noProof="0" dirty="0" err="1" smtClean="0">
                          <a:solidFill>
                            <a:schemeClr val="tx1"/>
                          </a:solidFill>
                        </a:rPr>
                        <a:t>el</a:t>
                      </a:r>
                      <a:r>
                        <a:rPr lang="pt-BR" sz="900" b="0" noProof="0" dirty="0" smtClean="0">
                          <a:solidFill>
                            <a:schemeClr val="tx1"/>
                          </a:solidFill>
                        </a:rPr>
                        <a:t> </a:t>
                      </a:r>
                      <a:r>
                        <a:rPr lang="pt-BR" sz="900" b="0" noProof="0" dirty="0" err="1" smtClean="0">
                          <a:solidFill>
                            <a:schemeClr val="tx1"/>
                          </a:solidFill>
                        </a:rPr>
                        <a:t>paper</a:t>
                      </a:r>
                      <a:r>
                        <a:rPr lang="pt-BR" sz="900" b="0" noProof="0" dirty="0" smtClean="0">
                          <a:solidFill>
                            <a:schemeClr val="tx1"/>
                          </a:solidFill>
                        </a:rPr>
                        <a:t> de </a:t>
                      </a:r>
                      <a:r>
                        <a:rPr lang="pt-BR" sz="900" b="0" noProof="0" dirty="0" err="1" smtClean="0">
                          <a:solidFill>
                            <a:schemeClr val="tx1"/>
                          </a:solidFill>
                        </a:rPr>
                        <a:t>Catalunya</a:t>
                      </a:r>
                      <a:r>
                        <a:rPr lang="pt-BR" sz="900" b="0" noProof="0" dirty="0" smtClean="0">
                          <a:solidFill>
                            <a:schemeClr val="tx1"/>
                          </a:solidFill>
                        </a:rPr>
                        <a:t> com a seu d'</a:t>
                      </a:r>
                      <a:r>
                        <a:rPr lang="pt-BR" sz="900" b="0" noProof="0" dirty="0" err="1" smtClean="0">
                          <a:solidFill>
                            <a:schemeClr val="tx1"/>
                          </a:solidFill>
                        </a:rPr>
                        <a:t>institucions</a:t>
                      </a:r>
                      <a:r>
                        <a:rPr lang="pt-BR" sz="900" b="0" noProof="0" dirty="0" smtClean="0">
                          <a:solidFill>
                            <a:schemeClr val="tx1"/>
                          </a:solidFill>
                        </a:rPr>
                        <a:t>, </a:t>
                      </a:r>
                      <a:r>
                        <a:rPr lang="pt-BR" sz="900" b="0" noProof="0" dirty="0" err="1" smtClean="0">
                          <a:solidFill>
                            <a:schemeClr val="tx1"/>
                          </a:solidFill>
                        </a:rPr>
                        <a:t>cimeres</a:t>
                      </a:r>
                      <a:r>
                        <a:rPr lang="pt-BR" sz="900" b="0" noProof="0" dirty="0" smtClean="0">
                          <a:solidFill>
                            <a:schemeClr val="tx1"/>
                          </a:solidFill>
                        </a:rPr>
                        <a:t> i </a:t>
                      </a:r>
                      <a:r>
                        <a:rPr lang="pt-BR" sz="900" b="0" noProof="0" dirty="0" err="1" smtClean="0">
                          <a:solidFill>
                            <a:schemeClr val="tx1"/>
                          </a:solidFill>
                        </a:rPr>
                        <a:t>reunions</a:t>
                      </a:r>
                      <a:r>
                        <a:rPr lang="pt-BR" sz="900" b="0" noProof="0" dirty="0" smtClean="0">
                          <a:solidFill>
                            <a:schemeClr val="tx1"/>
                          </a:solidFill>
                        </a:rPr>
                        <a:t> </a:t>
                      </a:r>
                      <a:r>
                        <a:rPr lang="pt-BR" sz="900" b="0" noProof="0" dirty="0" err="1" smtClean="0">
                          <a:solidFill>
                            <a:schemeClr val="tx1"/>
                          </a:solidFill>
                        </a:rPr>
                        <a:t>internacionals</a:t>
                      </a:r>
                      <a:r>
                        <a:rPr lang="pt-BR" sz="900" b="0" noProof="0" dirty="0" smtClean="0">
                          <a:solidFill>
                            <a:schemeClr val="tx1"/>
                          </a:solidFill>
                        </a:rPr>
                        <a:t> d'</a:t>
                      </a:r>
                      <a:r>
                        <a:rPr lang="pt-BR" sz="900" b="0" noProof="0" dirty="0" err="1" smtClean="0">
                          <a:solidFill>
                            <a:schemeClr val="tx1"/>
                          </a:solidFill>
                        </a:rPr>
                        <a:t>actors</a:t>
                      </a:r>
                      <a:r>
                        <a:rPr lang="pt-BR" sz="900" b="0" noProof="0" dirty="0" smtClean="0">
                          <a:solidFill>
                            <a:schemeClr val="tx1"/>
                          </a:solidFill>
                        </a:rPr>
                        <a:t> </a:t>
                      </a:r>
                      <a:r>
                        <a:rPr lang="pt-BR" sz="900" b="0" noProof="0" dirty="0" err="1" smtClean="0">
                          <a:solidFill>
                            <a:schemeClr val="tx1"/>
                          </a:solidFill>
                        </a:rPr>
                        <a:t>públics</a:t>
                      </a:r>
                      <a:r>
                        <a:rPr lang="pt-BR" sz="900" b="0" noProof="0" dirty="0" smtClean="0">
                          <a:solidFill>
                            <a:schemeClr val="tx1"/>
                          </a:solidFill>
                        </a:rPr>
                        <a:t> i no </a:t>
                      </a:r>
                      <a:r>
                        <a:rPr lang="pt-BR" sz="900" b="0" noProof="0" dirty="0" err="1" smtClean="0">
                          <a:solidFill>
                            <a:schemeClr val="tx1"/>
                          </a:solidFill>
                        </a:rPr>
                        <a:t>governamentals</a:t>
                      </a:r>
                      <a:r>
                        <a:rPr lang="pt-BR" sz="900" b="0" noProof="0" dirty="0" smtClean="0">
                          <a:solidFill>
                            <a:schemeClr val="tx1"/>
                          </a:solidFill>
                        </a:rPr>
                        <a:t>, com </a:t>
                      </a:r>
                      <a:r>
                        <a:rPr lang="pt-BR" sz="900" b="0" noProof="0" dirty="0" err="1" smtClean="0">
                          <a:solidFill>
                            <a:schemeClr val="tx1"/>
                          </a:solidFill>
                        </a:rPr>
                        <a:t>també</a:t>
                      </a:r>
                      <a:r>
                        <a:rPr lang="pt-BR" sz="900" b="0" noProof="0" dirty="0" smtClean="0">
                          <a:solidFill>
                            <a:schemeClr val="tx1"/>
                          </a:solidFill>
                        </a:rPr>
                        <a:t> de </a:t>
                      </a:r>
                      <a:r>
                        <a:rPr lang="pt-BR" sz="900" b="0" noProof="0" dirty="0" err="1" smtClean="0">
                          <a:solidFill>
                            <a:schemeClr val="tx1"/>
                          </a:solidFill>
                        </a:rPr>
                        <a:t>trobades</a:t>
                      </a:r>
                      <a:r>
                        <a:rPr lang="pt-BR" sz="900" b="0" noProof="0" dirty="0" smtClean="0">
                          <a:solidFill>
                            <a:schemeClr val="tx1"/>
                          </a:solidFill>
                        </a:rPr>
                        <a:t> </a:t>
                      </a:r>
                      <a:r>
                        <a:rPr lang="pt-BR" sz="900" b="0" noProof="0" dirty="0" err="1" smtClean="0">
                          <a:solidFill>
                            <a:schemeClr val="tx1"/>
                          </a:solidFill>
                        </a:rPr>
                        <a:t>del</a:t>
                      </a:r>
                      <a:r>
                        <a:rPr lang="pt-BR" sz="900" b="0" noProof="0" dirty="0" smtClean="0">
                          <a:solidFill>
                            <a:schemeClr val="tx1"/>
                          </a:solidFill>
                        </a:rPr>
                        <a:t> </a:t>
                      </a:r>
                      <a:r>
                        <a:rPr lang="pt-BR" sz="900" b="0" noProof="0" dirty="0" err="1" smtClean="0">
                          <a:solidFill>
                            <a:schemeClr val="tx1"/>
                          </a:solidFill>
                        </a:rPr>
                        <a:t>món</a:t>
                      </a:r>
                      <a:r>
                        <a:rPr lang="pt-BR" sz="900" b="0" noProof="0" dirty="0" smtClean="0">
                          <a:solidFill>
                            <a:schemeClr val="tx1"/>
                          </a:solidFill>
                        </a:rPr>
                        <a:t> </a:t>
                      </a:r>
                      <a:r>
                        <a:rPr lang="pt-BR" sz="900" b="0" noProof="0" dirty="0" err="1" smtClean="0">
                          <a:solidFill>
                            <a:schemeClr val="tx1"/>
                          </a:solidFill>
                        </a:rPr>
                        <a:t>privat</a:t>
                      </a:r>
                      <a:endParaRPr lang="pt-BR" sz="900" b="0" noProof="0" dirty="0" smtClean="0">
                        <a:solidFill>
                          <a:schemeClr val="tx1"/>
                        </a:solidFill>
                      </a:endParaRPr>
                    </a:p>
                    <a:p>
                      <a:endParaRPr lang="pt-BR" sz="400" b="0" noProof="0" dirty="0" smtClean="0">
                        <a:solidFill>
                          <a:schemeClr val="tx1"/>
                        </a:solidFill>
                      </a:endParaRPr>
                    </a:p>
                    <a:p>
                      <a:r>
                        <a:rPr lang="es-ES" sz="900" b="0" noProof="0" dirty="0" err="1" smtClean="0">
                          <a:solidFill>
                            <a:schemeClr val="tx1"/>
                          </a:solidFill>
                        </a:rPr>
                        <a:t>Mitjançant</a:t>
                      </a:r>
                      <a:r>
                        <a:rPr lang="es-ES" sz="900" b="0" noProof="0" dirty="0" smtClean="0">
                          <a:solidFill>
                            <a:schemeClr val="tx1"/>
                          </a:solidFill>
                        </a:rPr>
                        <a:t> DIPLOCAT i el programa Eugeni Xammar impulsar </a:t>
                      </a:r>
                      <a:r>
                        <a:rPr lang="es-ES" sz="900" b="0" noProof="0" dirty="0" err="1" smtClean="0">
                          <a:solidFill>
                            <a:schemeClr val="tx1"/>
                          </a:solidFill>
                        </a:rPr>
                        <a:t>iniciatives</a:t>
                      </a:r>
                      <a:r>
                        <a:rPr lang="es-ES" sz="900" b="0" noProof="0" dirty="0" smtClean="0">
                          <a:solidFill>
                            <a:schemeClr val="tx1"/>
                          </a:solidFill>
                        </a:rPr>
                        <a:t> que </a:t>
                      </a:r>
                      <a:r>
                        <a:rPr lang="es-ES" sz="900" b="0" noProof="0" dirty="0" err="1" smtClean="0">
                          <a:solidFill>
                            <a:schemeClr val="tx1"/>
                          </a:solidFill>
                        </a:rPr>
                        <a:t>permetin</a:t>
                      </a:r>
                      <a:r>
                        <a:rPr lang="es-ES" sz="900" b="0" noProof="0" dirty="0" smtClean="0">
                          <a:solidFill>
                            <a:schemeClr val="tx1"/>
                          </a:solidFill>
                        </a:rPr>
                        <a:t> el </a:t>
                      </a:r>
                      <a:r>
                        <a:rPr lang="es-ES" sz="900" b="0" noProof="0" dirty="0" err="1" smtClean="0">
                          <a:solidFill>
                            <a:schemeClr val="tx1"/>
                          </a:solidFill>
                        </a:rPr>
                        <a:t>coneixement</a:t>
                      </a:r>
                      <a:r>
                        <a:rPr lang="es-ES" sz="900" b="0" noProof="0" dirty="0" smtClean="0">
                          <a:solidFill>
                            <a:schemeClr val="tx1"/>
                          </a:solidFill>
                        </a:rPr>
                        <a:t> </a:t>
                      </a:r>
                      <a:r>
                        <a:rPr lang="es-ES" sz="900" b="0" noProof="0" dirty="0" err="1" smtClean="0">
                          <a:solidFill>
                            <a:schemeClr val="tx1"/>
                          </a:solidFill>
                        </a:rPr>
                        <a:t>directe</a:t>
                      </a:r>
                      <a:r>
                        <a:rPr lang="es-ES" sz="900" b="0" noProof="0" dirty="0" smtClean="0">
                          <a:solidFill>
                            <a:schemeClr val="tx1"/>
                          </a:solidFill>
                        </a:rPr>
                        <a:t> de Catalunya en </a:t>
                      </a:r>
                      <a:r>
                        <a:rPr lang="es-ES" sz="900" b="0" noProof="0" dirty="0" err="1" smtClean="0">
                          <a:solidFill>
                            <a:schemeClr val="tx1"/>
                          </a:solidFill>
                        </a:rPr>
                        <a:t>l'àmbit</a:t>
                      </a:r>
                      <a:r>
                        <a:rPr lang="es-ES" sz="900" b="0" noProof="0" dirty="0" smtClean="0">
                          <a:solidFill>
                            <a:schemeClr val="tx1"/>
                          </a:solidFill>
                        </a:rPr>
                        <a:t> internacional, </a:t>
                      </a:r>
                      <a:r>
                        <a:rPr lang="es-ES" sz="900" b="0" noProof="0" dirty="0" err="1" smtClean="0">
                          <a:solidFill>
                            <a:schemeClr val="tx1"/>
                          </a:solidFill>
                        </a:rPr>
                        <a:t>arribant</a:t>
                      </a:r>
                      <a:r>
                        <a:rPr lang="es-ES" sz="900" b="0" noProof="0" dirty="0" smtClean="0">
                          <a:solidFill>
                            <a:schemeClr val="tx1"/>
                          </a:solidFill>
                        </a:rPr>
                        <a:t> a la </a:t>
                      </a:r>
                      <a:r>
                        <a:rPr lang="es-ES" sz="900" b="0" noProof="0" dirty="0" err="1" smtClean="0">
                          <a:solidFill>
                            <a:schemeClr val="tx1"/>
                          </a:solidFill>
                        </a:rPr>
                        <a:t>premsa</a:t>
                      </a:r>
                      <a:r>
                        <a:rPr lang="es-ES" sz="900" b="0" noProof="0" dirty="0" smtClean="0">
                          <a:solidFill>
                            <a:schemeClr val="tx1"/>
                          </a:solidFill>
                        </a:rPr>
                        <a:t> i </a:t>
                      </a:r>
                      <a:r>
                        <a:rPr lang="es-ES" sz="900" b="0" noProof="0" dirty="0" err="1" smtClean="0">
                          <a:solidFill>
                            <a:schemeClr val="tx1"/>
                          </a:solidFill>
                        </a:rPr>
                        <a:t>als</a:t>
                      </a:r>
                      <a:r>
                        <a:rPr lang="es-ES" sz="900" b="0" noProof="0" dirty="0" smtClean="0">
                          <a:solidFill>
                            <a:schemeClr val="tx1"/>
                          </a:solidFill>
                        </a:rPr>
                        <a:t> </a:t>
                      </a:r>
                      <a:r>
                        <a:rPr lang="es-ES" sz="900" b="0" noProof="0" dirty="0" err="1" smtClean="0">
                          <a:solidFill>
                            <a:schemeClr val="tx1"/>
                          </a:solidFill>
                        </a:rPr>
                        <a:t>generadors</a:t>
                      </a:r>
                      <a:r>
                        <a:rPr lang="es-ES" sz="900" b="0" noProof="0" dirty="0" smtClean="0">
                          <a:solidFill>
                            <a:schemeClr val="tx1"/>
                          </a:solidFill>
                        </a:rPr>
                        <a:t> </a:t>
                      </a:r>
                      <a:r>
                        <a:rPr lang="es-ES" sz="900" b="0" noProof="0" dirty="0" err="1" smtClean="0">
                          <a:solidFill>
                            <a:schemeClr val="tx1"/>
                          </a:solidFill>
                        </a:rPr>
                        <a:t>internacionals</a:t>
                      </a:r>
                      <a:r>
                        <a:rPr lang="es-ES" sz="900" b="0" noProof="0" dirty="0" smtClean="0">
                          <a:solidFill>
                            <a:schemeClr val="tx1"/>
                          </a:solidFill>
                        </a:rPr>
                        <a:t> </a:t>
                      </a:r>
                      <a:r>
                        <a:rPr lang="es-ES" sz="900" b="0" noProof="0" dirty="0" err="1" smtClean="0">
                          <a:solidFill>
                            <a:schemeClr val="tx1"/>
                          </a:solidFill>
                        </a:rPr>
                        <a:t>d'opinió</a:t>
                      </a:r>
                      <a:endParaRPr lang="es-ES" sz="900" b="0" noProof="0" dirty="0" smtClean="0">
                        <a:solidFill>
                          <a:schemeClr val="tx1"/>
                        </a:solidFill>
                      </a:endParaRPr>
                    </a:p>
                    <a:p>
                      <a:endParaRPr lang="es-ES" sz="400" b="0" noProof="0" dirty="0" smtClean="0">
                        <a:solidFill>
                          <a:schemeClr val="tx1"/>
                        </a:solidFill>
                      </a:endParaRPr>
                    </a:p>
                    <a:p>
                      <a:r>
                        <a:rPr lang="es-ES" sz="900" b="0" noProof="0" dirty="0" err="1" smtClean="0">
                          <a:solidFill>
                            <a:schemeClr val="tx1"/>
                          </a:solidFill>
                        </a:rPr>
                        <a:t>Mitjançant</a:t>
                      </a:r>
                      <a:r>
                        <a:rPr lang="es-ES" sz="900" b="0" noProof="0" dirty="0" smtClean="0">
                          <a:solidFill>
                            <a:schemeClr val="tx1"/>
                          </a:solidFill>
                        </a:rPr>
                        <a:t> DIPLOCAT, </a:t>
                      </a:r>
                      <a:r>
                        <a:rPr lang="es-ES" sz="900" b="0" noProof="0" dirty="0" err="1" smtClean="0">
                          <a:solidFill>
                            <a:schemeClr val="tx1"/>
                          </a:solidFill>
                        </a:rPr>
                        <a:t>acompanyar</a:t>
                      </a:r>
                      <a:r>
                        <a:rPr lang="es-ES" sz="900" b="0" noProof="0" dirty="0" smtClean="0">
                          <a:solidFill>
                            <a:schemeClr val="tx1"/>
                          </a:solidFill>
                        </a:rPr>
                        <a:t> la </a:t>
                      </a:r>
                      <a:r>
                        <a:rPr lang="es-ES" sz="900" b="0" noProof="0" dirty="0" err="1" smtClean="0">
                          <a:solidFill>
                            <a:schemeClr val="tx1"/>
                          </a:solidFill>
                        </a:rPr>
                        <a:t>societat</a:t>
                      </a:r>
                      <a:r>
                        <a:rPr lang="es-ES" sz="900" b="0" noProof="0" dirty="0" smtClean="0">
                          <a:solidFill>
                            <a:schemeClr val="tx1"/>
                          </a:solidFill>
                        </a:rPr>
                        <a:t> civil en la </a:t>
                      </a:r>
                      <a:r>
                        <a:rPr lang="es-ES" sz="900" b="0" noProof="0" dirty="0" err="1" smtClean="0">
                          <a:solidFill>
                            <a:schemeClr val="tx1"/>
                          </a:solidFill>
                        </a:rPr>
                        <a:t>seva</a:t>
                      </a:r>
                      <a:r>
                        <a:rPr lang="es-ES" sz="900" b="0" noProof="0" dirty="0" smtClean="0">
                          <a:solidFill>
                            <a:schemeClr val="tx1"/>
                          </a:solidFill>
                        </a:rPr>
                        <a:t> </a:t>
                      </a:r>
                      <a:r>
                        <a:rPr lang="es-ES" sz="900" b="0" noProof="0" dirty="0" err="1" smtClean="0">
                          <a:solidFill>
                            <a:schemeClr val="tx1"/>
                          </a:solidFill>
                        </a:rPr>
                        <a:t>internacionalització</a:t>
                      </a:r>
                      <a:r>
                        <a:rPr lang="es-ES" sz="900" b="0" noProof="0" dirty="0" smtClean="0">
                          <a:solidFill>
                            <a:schemeClr val="tx1"/>
                          </a:solidFill>
                        </a:rPr>
                        <a:t> i en la del país</a:t>
                      </a:r>
                    </a:p>
                    <a:p>
                      <a:endParaRPr lang="es-ES" sz="400" b="0" noProof="0" dirty="0" smtClean="0">
                        <a:solidFill>
                          <a:schemeClr val="tx1"/>
                        </a:solidFill>
                      </a:endParaRPr>
                    </a:p>
                    <a:p>
                      <a:r>
                        <a:rPr lang="es-ES" sz="900" b="0" noProof="0" dirty="0" smtClean="0">
                          <a:solidFill>
                            <a:schemeClr val="tx1"/>
                          </a:solidFill>
                        </a:rPr>
                        <a:t>Impulsar la </a:t>
                      </a:r>
                      <a:r>
                        <a:rPr lang="es-ES" sz="900" b="0" noProof="0" dirty="0" err="1" smtClean="0">
                          <a:solidFill>
                            <a:schemeClr val="tx1"/>
                          </a:solidFill>
                        </a:rPr>
                        <a:t>Llei</a:t>
                      </a:r>
                      <a:r>
                        <a:rPr lang="es-ES" sz="900" b="0" noProof="0" dirty="0" smtClean="0">
                          <a:solidFill>
                            <a:schemeClr val="tx1"/>
                          </a:solidFill>
                        </a:rPr>
                        <a:t> de </a:t>
                      </a:r>
                      <a:r>
                        <a:rPr lang="es-ES" sz="900" b="0" noProof="0" dirty="0" err="1" smtClean="0">
                          <a:solidFill>
                            <a:schemeClr val="tx1"/>
                          </a:solidFill>
                        </a:rPr>
                        <a:t>l‘acció</a:t>
                      </a:r>
                      <a:r>
                        <a:rPr lang="es-ES" sz="900" b="0" noProof="0" dirty="0" smtClean="0">
                          <a:solidFill>
                            <a:schemeClr val="tx1"/>
                          </a:solidFill>
                        </a:rPr>
                        <a:t>  exterior de Catalunya</a:t>
                      </a:r>
                    </a:p>
                    <a:p>
                      <a:endParaRPr lang="es-ES" sz="400" b="0" noProof="0" dirty="0" smtClean="0">
                        <a:solidFill>
                          <a:schemeClr val="tx1"/>
                        </a:solidFill>
                      </a:endParaRPr>
                    </a:p>
                    <a:p>
                      <a:r>
                        <a:rPr lang="es-ES" sz="900" b="0" noProof="0" dirty="0" err="1" smtClean="0">
                          <a:solidFill>
                            <a:schemeClr val="tx1"/>
                          </a:solidFill>
                        </a:rPr>
                        <a:t>Millorar</a:t>
                      </a:r>
                      <a:r>
                        <a:rPr lang="es-ES" sz="900" b="0" noProof="0" dirty="0" smtClean="0">
                          <a:solidFill>
                            <a:schemeClr val="tx1"/>
                          </a:solidFill>
                        </a:rPr>
                        <a:t> la </a:t>
                      </a:r>
                      <a:r>
                        <a:rPr lang="es-ES" sz="900" b="0" noProof="0" dirty="0" err="1" smtClean="0">
                          <a:solidFill>
                            <a:schemeClr val="tx1"/>
                          </a:solidFill>
                        </a:rPr>
                        <a:t>implicació</a:t>
                      </a:r>
                      <a:r>
                        <a:rPr lang="es-ES" sz="900" b="0" noProof="0" dirty="0" smtClean="0">
                          <a:solidFill>
                            <a:schemeClr val="tx1"/>
                          </a:solidFill>
                        </a:rPr>
                        <a:t> </a:t>
                      </a:r>
                      <a:r>
                        <a:rPr lang="es-ES" sz="900" b="0" noProof="0" dirty="0" err="1" smtClean="0">
                          <a:solidFill>
                            <a:schemeClr val="tx1"/>
                          </a:solidFill>
                        </a:rPr>
                        <a:t>dels</a:t>
                      </a:r>
                      <a:r>
                        <a:rPr lang="es-ES" sz="900" b="0" noProof="0" dirty="0" smtClean="0">
                          <a:solidFill>
                            <a:schemeClr val="tx1"/>
                          </a:solidFill>
                        </a:rPr>
                        <a:t> </a:t>
                      </a:r>
                      <a:r>
                        <a:rPr lang="es-ES" sz="900" b="0" noProof="0" dirty="0" err="1" smtClean="0">
                          <a:solidFill>
                            <a:schemeClr val="tx1"/>
                          </a:solidFill>
                        </a:rPr>
                        <a:t>actors</a:t>
                      </a:r>
                      <a:r>
                        <a:rPr lang="es-ES" sz="900" b="0" noProof="0" dirty="0" smtClean="0">
                          <a:solidFill>
                            <a:schemeClr val="tx1"/>
                          </a:solidFill>
                        </a:rPr>
                        <a:t> </a:t>
                      </a:r>
                      <a:r>
                        <a:rPr lang="es-ES" sz="900" b="0" noProof="0" dirty="0" err="1" smtClean="0">
                          <a:solidFill>
                            <a:schemeClr val="tx1"/>
                          </a:solidFill>
                        </a:rPr>
                        <a:t>privats</a:t>
                      </a:r>
                      <a:r>
                        <a:rPr lang="es-ES" sz="900" b="0" noProof="0" dirty="0" smtClean="0">
                          <a:solidFill>
                            <a:schemeClr val="tx1"/>
                          </a:solidFill>
                        </a:rPr>
                        <a:t> en la </a:t>
                      </a:r>
                      <a:r>
                        <a:rPr lang="es-ES" sz="900" b="0" noProof="0" dirty="0" err="1" smtClean="0">
                          <a:solidFill>
                            <a:schemeClr val="tx1"/>
                          </a:solidFill>
                        </a:rPr>
                        <a:t>cooperació</a:t>
                      </a:r>
                      <a:r>
                        <a:rPr lang="es-ES" sz="900" b="0" noProof="0" dirty="0" smtClean="0">
                          <a:solidFill>
                            <a:schemeClr val="tx1"/>
                          </a:solidFill>
                        </a:rPr>
                        <a:t> al </a:t>
                      </a:r>
                      <a:r>
                        <a:rPr lang="es-ES" sz="900" b="0" noProof="0" dirty="0" err="1" smtClean="0">
                          <a:solidFill>
                            <a:schemeClr val="tx1"/>
                          </a:solidFill>
                        </a:rPr>
                        <a:t>desenvolupament</a:t>
                      </a:r>
                      <a:r>
                        <a:rPr lang="es-ES" sz="900" b="0" noProof="0" dirty="0" smtClean="0">
                          <a:solidFill>
                            <a:schemeClr val="tx1"/>
                          </a:solidFill>
                        </a:rPr>
                        <a:t> i la </a:t>
                      </a:r>
                      <a:r>
                        <a:rPr lang="es-ES" sz="900" b="0" noProof="0" dirty="0" err="1" smtClean="0">
                          <a:solidFill>
                            <a:schemeClr val="tx1"/>
                          </a:solidFill>
                        </a:rPr>
                        <a:t>coordinació</a:t>
                      </a:r>
                      <a:r>
                        <a:rPr lang="es-ES" sz="900" b="0" noProof="0" dirty="0" smtClean="0">
                          <a:solidFill>
                            <a:schemeClr val="tx1"/>
                          </a:solidFill>
                        </a:rPr>
                        <a:t> entre </a:t>
                      </a:r>
                      <a:r>
                        <a:rPr lang="es-ES" sz="900" b="0" noProof="0" dirty="0" err="1" smtClean="0">
                          <a:solidFill>
                            <a:schemeClr val="tx1"/>
                          </a:solidFill>
                        </a:rPr>
                        <a:t>els</a:t>
                      </a:r>
                      <a:r>
                        <a:rPr lang="es-ES" sz="900" b="0" noProof="0" dirty="0" smtClean="0">
                          <a:solidFill>
                            <a:schemeClr val="tx1"/>
                          </a:solidFill>
                        </a:rPr>
                        <a:t> </a:t>
                      </a:r>
                      <a:r>
                        <a:rPr lang="es-ES" sz="900" b="0" noProof="0" dirty="0" err="1" smtClean="0">
                          <a:solidFill>
                            <a:schemeClr val="tx1"/>
                          </a:solidFill>
                        </a:rPr>
                        <a:t>diferents</a:t>
                      </a:r>
                      <a:r>
                        <a:rPr lang="es-ES" sz="900" b="0" noProof="0" dirty="0" smtClean="0">
                          <a:solidFill>
                            <a:schemeClr val="tx1"/>
                          </a:solidFill>
                        </a:rPr>
                        <a:t> </a:t>
                      </a:r>
                      <a:r>
                        <a:rPr lang="es-ES" sz="900" b="0" noProof="0" dirty="0" err="1" smtClean="0">
                          <a:solidFill>
                            <a:schemeClr val="tx1"/>
                          </a:solidFill>
                        </a:rPr>
                        <a:t>nivells</a:t>
                      </a:r>
                      <a:r>
                        <a:rPr lang="es-ES" sz="900" b="0" noProof="0" dirty="0" smtClean="0">
                          <a:solidFill>
                            <a:schemeClr val="tx1"/>
                          </a:solidFill>
                        </a:rPr>
                        <a:t> de </a:t>
                      </a:r>
                      <a:r>
                        <a:rPr lang="es-ES" sz="900" b="0" noProof="0" dirty="0" err="1" smtClean="0">
                          <a:solidFill>
                            <a:schemeClr val="tx1"/>
                          </a:solidFill>
                        </a:rPr>
                        <a:t>l’administració</a:t>
                      </a:r>
                      <a:r>
                        <a:rPr lang="es-ES" sz="900" b="0" noProof="0" dirty="0" smtClean="0">
                          <a:solidFill>
                            <a:schemeClr val="tx1"/>
                          </a:solidFill>
                        </a:rPr>
                        <a:t> que </a:t>
                      </a:r>
                      <a:r>
                        <a:rPr lang="es-ES" sz="900" b="0" noProof="0" dirty="0" err="1" smtClean="0">
                          <a:solidFill>
                            <a:schemeClr val="tx1"/>
                          </a:solidFill>
                        </a:rPr>
                        <a:t>treballen</a:t>
                      </a:r>
                      <a:r>
                        <a:rPr lang="es-ES" sz="900" b="0" noProof="0" dirty="0" smtClean="0">
                          <a:solidFill>
                            <a:schemeClr val="tx1"/>
                          </a:solidFill>
                        </a:rPr>
                        <a:t> en la </a:t>
                      </a:r>
                      <a:r>
                        <a:rPr lang="es-ES" sz="900" b="0" noProof="0" dirty="0" err="1" smtClean="0">
                          <a:solidFill>
                            <a:schemeClr val="tx1"/>
                          </a:solidFill>
                        </a:rPr>
                        <a:t>cooperació</a:t>
                      </a:r>
                      <a:endParaRPr lang="es-ES" sz="900" b="0" noProof="0" dirty="0" smtClean="0">
                        <a:solidFill>
                          <a:schemeClr val="tx1"/>
                        </a:solidFill>
                      </a:endParaRPr>
                    </a:p>
                  </a:txBody>
                  <a:tcPr marT="21600" marB="21600">
                    <a:solidFill>
                      <a:schemeClr val="bg1"/>
                    </a:solidFill>
                  </a:tcPr>
                </a:tc>
              </a:tr>
              <a:tr h="137870">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l" fontAlgn="ctr"/>
                      <a:endParaRPr lang="ca-ES" sz="800" b="0" i="0" u="none" strike="noStrike" noProof="0" dirty="0">
                        <a:solidFill>
                          <a:srgbClr val="000000"/>
                        </a:solidFill>
                        <a:latin typeface="+mn-lt"/>
                      </a:endParaRPr>
                    </a:p>
                  </a:txBody>
                  <a:tcPr marL="0" marR="36000" marT="0" marB="0" anchor="ctr">
                    <a:solidFill>
                      <a:schemeClr val="bg1"/>
                    </a:solidFill>
                  </a:tcPr>
                </a:tc>
              </a:tr>
            </a:tbl>
          </a:graphicData>
        </a:graphic>
      </p:graphicFrame>
      <p:graphicFrame>
        <p:nvGraphicFramePr>
          <p:cNvPr id="12" name="Taula 11"/>
          <p:cNvGraphicFramePr>
            <a:graphicFrameLocks noGrp="1"/>
          </p:cNvGraphicFramePr>
          <p:nvPr/>
        </p:nvGraphicFramePr>
        <p:xfrm>
          <a:off x="2851562" y="2101033"/>
          <a:ext cx="4929254" cy="1935189"/>
        </p:xfrm>
        <a:graphic>
          <a:graphicData uri="http://schemas.openxmlformats.org/drawingml/2006/table">
            <a:tbl>
              <a:tblPr firstRow="1" bandRow="1">
                <a:tableStyleId>{5C22544A-7EE6-4342-B048-85BDC9FD1C3A}</a:tableStyleId>
              </a:tblPr>
              <a:tblGrid>
                <a:gridCol w="315742"/>
                <a:gridCol w="4406241"/>
                <a:gridCol w="207271"/>
              </a:tblGrid>
              <a:tr h="732252">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200" b="0" noProof="0" dirty="0" smtClean="0">
                          <a:solidFill>
                            <a:schemeClr val="tx1"/>
                          </a:solidFill>
                        </a:rPr>
                        <a:t>Fomentar la projecció exterior de Catalunya i les relacions amb altres governs i organismes internacionals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668963">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Donar a conèixer internacionalment el procés democràtic iniciat envers el dret a decidir, donant suport a les iniciatives de la societat civil.	</a:t>
                      </a:r>
                      <a:endParaRPr lang="ca-ES" sz="12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533974">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s-ES" sz="1200" b="0" noProof="0" dirty="0" smtClean="0">
                          <a:solidFill>
                            <a:schemeClr val="tx1"/>
                          </a:solidFill>
                        </a:rPr>
                        <a:t>Impulsar i coordinar </a:t>
                      </a:r>
                      <a:r>
                        <a:rPr lang="es-ES" sz="1200" b="0" noProof="0" dirty="0" err="1" smtClean="0">
                          <a:solidFill>
                            <a:schemeClr val="tx1"/>
                          </a:solidFill>
                        </a:rPr>
                        <a:t>l’acció</a:t>
                      </a:r>
                      <a:r>
                        <a:rPr lang="es-ES" sz="1200" b="0" noProof="0" dirty="0" smtClean="0">
                          <a:solidFill>
                            <a:schemeClr val="tx1"/>
                          </a:solidFill>
                        </a:rPr>
                        <a:t> exterior del </a:t>
                      </a:r>
                      <a:r>
                        <a:rPr lang="es-ES" sz="1200" b="0" noProof="0" dirty="0" err="1" smtClean="0">
                          <a:solidFill>
                            <a:schemeClr val="tx1"/>
                          </a:solidFill>
                        </a:rPr>
                        <a:t>Govern</a:t>
                      </a:r>
                      <a:r>
                        <a:rPr lang="es-ES" sz="1200" b="0" noProof="0" dirty="0" smtClean="0">
                          <a:solidFill>
                            <a:schemeClr val="tx1"/>
                          </a:solidFill>
                        </a:rPr>
                        <a:t> i generar </a:t>
                      </a:r>
                      <a:r>
                        <a:rPr lang="es-ES" sz="1200" b="0" noProof="0" dirty="0" err="1" smtClean="0">
                          <a:solidFill>
                            <a:schemeClr val="tx1"/>
                          </a:solidFill>
                        </a:rPr>
                        <a:t>sinèrgies</a:t>
                      </a:r>
                      <a:r>
                        <a:rPr lang="es-ES" sz="1200" b="0" noProof="0" dirty="0" smtClean="0">
                          <a:solidFill>
                            <a:schemeClr val="tx1"/>
                          </a:solidFill>
                        </a:rPr>
                        <a:t> </a:t>
                      </a:r>
                      <a:r>
                        <a:rPr lang="es-ES" sz="1200" b="0" noProof="0" dirty="0" err="1" smtClean="0">
                          <a:solidFill>
                            <a:schemeClr val="tx1"/>
                          </a:solidFill>
                        </a:rPr>
                        <a:t>amb</a:t>
                      </a:r>
                      <a:r>
                        <a:rPr lang="es-ES" sz="1200" b="0" noProof="0" dirty="0" smtClean="0">
                          <a:solidFill>
                            <a:schemeClr val="tx1"/>
                          </a:solidFill>
                        </a:rPr>
                        <a:t> </a:t>
                      </a:r>
                      <a:r>
                        <a:rPr lang="es-ES" sz="1200" b="0" noProof="0" dirty="0" err="1" smtClean="0">
                          <a:solidFill>
                            <a:schemeClr val="tx1"/>
                          </a:solidFill>
                        </a:rPr>
                        <a:t>l’acció</a:t>
                      </a:r>
                      <a:r>
                        <a:rPr lang="es-ES" sz="1200" b="0" noProof="0" dirty="0" smtClean="0">
                          <a:solidFill>
                            <a:schemeClr val="tx1"/>
                          </a:solidFill>
                        </a:rPr>
                        <a:t> exterior </a:t>
                      </a:r>
                      <a:r>
                        <a:rPr lang="es-ES" sz="1200" b="0" noProof="0" dirty="0" err="1" smtClean="0">
                          <a:solidFill>
                            <a:schemeClr val="tx1"/>
                          </a:solidFill>
                        </a:rPr>
                        <a:t>d’altres</a:t>
                      </a:r>
                      <a:r>
                        <a:rPr lang="es-ES" sz="1200" b="0" noProof="0" dirty="0" smtClean="0">
                          <a:solidFill>
                            <a:schemeClr val="tx1"/>
                          </a:solidFill>
                        </a:rPr>
                        <a:t> </a:t>
                      </a:r>
                      <a:r>
                        <a:rPr lang="es-ES" sz="1200" b="0" noProof="0" dirty="0" err="1" smtClean="0">
                          <a:solidFill>
                            <a:schemeClr val="tx1"/>
                          </a:solidFill>
                        </a:rPr>
                        <a:t>organismes</a:t>
                      </a:r>
                      <a:r>
                        <a:rPr lang="es-ES" sz="1200" b="0" noProof="0" dirty="0" smtClean="0">
                          <a:solidFill>
                            <a:schemeClr val="tx1"/>
                          </a:solidFill>
                        </a:rPr>
                        <a:t> </a:t>
                      </a:r>
                      <a:r>
                        <a:rPr lang="es-ES" sz="1200" b="0" noProof="0" dirty="0" err="1" smtClean="0">
                          <a:solidFill>
                            <a:schemeClr val="tx1"/>
                          </a:solidFill>
                        </a:rPr>
                        <a:t>públics</a:t>
                      </a:r>
                      <a:r>
                        <a:rPr lang="es-ES" sz="1200" b="0" noProof="0" dirty="0" smtClean="0">
                          <a:solidFill>
                            <a:schemeClr val="tx1"/>
                          </a:solidFill>
                        </a:rPr>
                        <a:t> i </a:t>
                      </a:r>
                      <a:r>
                        <a:rPr lang="es-ES" sz="1200" b="0" noProof="0" dirty="0" err="1" smtClean="0">
                          <a:solidFill>
                            <a:schemeClr val="tx1"/>
                          </a:solidFill>
                        </a:rPr>
                        <a:t>privats</a:t>
                      </a:r>
                      <a:endParaRPr lang="es-ES" sz="12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02611" y="2196456"/>
          <a:ext cx="2592422" cy="2425437"/>
        </p:xfrm>
        <a:graphic>
          <a:graphicData uri="http://schemas.openxmlformats.org/drawingml/2006/table">
            <a:tbl>
              <a:tblPr firstRow="1" bandRow="1">
                <a:tableStyleId>{5C22544A-7EE6-4342-B048-85BDC9FD1C3A}</a:tableStyleId>
              </a:tblPr>
              <a:tblGrid>
                <a:gridCol w="632771"/>
                <a:gridCol w="1959651"/>
              </a:tblGrid>
              <a:tr h="566157">
                <a:tc>
                  <a:txBody>
                    <a:bodyPr/>
                    <a:lstStyle/>
                    <a:p>
                      <a:pPr algn="r" fontAlgn="ctr"/>
                      <a:r>
                        <a:rPr lang="ca-ES" sz="1100" b="0" i="0" u="none" strike="noStrike" noProof="0" dirty="0" smtClean="0">
                          <a:solidFill>
                            <a:srgbClr val="000000"/>
                          </a:solidFill>
                          <a:latin typeface="+mn-lt"/>
                        </a:rPr>
                        <a:t>5</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kumimoji="0" lang="fr-FR" sz="1100" b="0" i="0" u="none" strike="noStrike" cap="none" normalizeH="0" baseline="0" noProof="0" dirty="0" smtClean="0">
                          <a:ln>
                            <a:noFill/>
                          </a:ln>
                          <a:solidFill>
                            <a:schemeClr val="tx1"/>
                          </a:solidFill>
                          <a:effectLst/>
                          <a:latin typeface="+mn-lt"/>
                          <a:cs typeface="Arial" charset="0"/>
                        </a:rPr>
                        <a:t>Nombre de </a:t>
                      </a:r>
                      <a:r>
                        <a:rPr kumimoji="0" lang="fr-FR" sz="1100" b="0" i="0" u="none" strike="noStrike" cap="none" normalizeH="0" baseline="0" noProof="0" dirty="0" err="1" smtClean="0">
                          <a:ln>
                            <a:noFill/>
                          </a:ln>
                          <a:solidFill>
                            <a:schemeClr val="tx1"/>
                          </a:solidFill>
                          <a:effectLst/>
                          <a:latin typeface="+mn-lt"/>
                          <a:cs typeface="Arial" charset="0"/>
                        </a:rPr>
                        <a:t>delegacions</a:t>
                      </a:r>
                      <a:r>
                        <a:rPr kumimoji="0" lang="fr-FR" sz="1100" b="0" i="0" u="none" strike="noStrike" cap="none" normalizeH="0" baseline="0" noProof="0" dirty="0" smtClean="0">
                          <a:ln>
                            <a:noFill/>
                          </a:ln>
                          <a:solidFill>
                            <a:schemeClr val="tx1"/>
                          </a:solidFill>
                          <a:effectLst/>
                          <a:latin typeface="+mn-lt"/>
                          <a:cs typeface="Arial" charset="0"/>
                        </a:rPr>
                        <a:t> </a:t>
                      </a:r>
                      <a:r>
                        <a:rPr kumimoji="0" lang="fr-FR" sz="1100" b="0" i="0" u="none" strike="noStrike" cap="none" normalizeH="0" baseline="0" noProof="0" dirty="0" err="1" smtClean="0">
                          <a:ln>
                            <a:noFill/>
                          </a:ln>
                          <a:solidFill>
                            <a:schemeClr val="tx1"/>
                          </a:solidFill>
                          <a:effectLst/>
                          <a:latin typeface="+mn-lt"/>
                          <a:cs typeface="Arial" charset="0"/>
                        </a:rPr>
                        <a:t>del</a:t>
                      </a:r>
                      <a:r>
                        <a:rPr kumimoji="0" lang="fr-FR" sz="1100" b="0" i="0" u="none" strike="noStrike" cap="none" normalizeH="0" baseline="0" noProof="0" dirty="0" smtClean="0">
                          <a:ln>
                            <a:noFill/>
                          </a:ln>
                          <a:solidFill>
                            <a:schemeClr val="tx1"/>
                          </a:solidFill>
                          <a:effectLst/>
                          <a:latin typeface="+mn-lt"/>
                          <a:cs typeface="Arial" charset="0"/>
                        </a:rPr>
                        <a:t> </a:t>
                      </a:r>
                      <a:r>
                        <a:rPr kumimoji="0" lang="fr-FR" sz="1100" b="0" i="0" u="none" strike="noStrike" cap="none" normalizeH="0" baseline="0" noProof="0" dirty="0" err="1" smtClean="0">
                          <a:ln>
                            <a:noFill/>
                          </a:ln>
                          <a:solidFill>
                            <a:schemeClr val="tx1"/>
                          </a:solidFill>
                          <a:effectLst/>
                          <a:latin typeface="+mn-lt"/>
                          <a:cs typeface="Arial" charset="0"/>
                        </a:rPr>
                        <a:t>Govern</a:t>
                      </a:r>
                      <a:r>
                        <a:rPr kumimoji="0" lang="fr-FR" sz="1100" b="0" i="0" u="none" strike="noStrike" cap="none" normalizeH="0" baseline="0" noProof="0" dirty="0" smtClean="0">
                          <a:ln>
                            <a:noFill/>
                          </a:ln>
                          <a:solidFill>
                            <a:schemeClr val="tx1"/>
                          </a:solidFill>
                          <a:effectLst/>
                          <a:latin typeface="+mn-lt"/>
                          <a:cs typeface="Arial" charset="0"/>
                        </a:rPr>
                        <a:t> a l’</a:t>
                      </a:r>
                      <a:r>
                        <a:rPr kumimoji="0" lang="fr-FR" sz="1100" b="0" i="0" u="none" strike="noStrike" cap="none" normalizeH="0" baseline="0" noProof="0" dirty="0" err="1" smtClean="0">
                          <a:ln>
                            <a:noFill/>
                          </a:ln>
                          <a:solidFill>
                            <a:schemeClr val="tx1"/>
                          </a:solidFill>
                          <a:effectLst/>
                          <a:latin typeface="+mn-lt"/>
                          <a:cs typeface="Arial" charset="0"/>
                        </a:rPr>
                        <a:t>exterior</a:t>
                      </a:r>
                      <a:endParaRPr kumimoji="0" lang="fr-FR" sz="1100" b="0" i="0" u="none" strike="noStrike" cap="none" normalizeH="0" baseline="0" noProof="0" dirty="0" smtClean="0">
                        <a:ln>
                          <a:noFill/>
                        </a:ln>
                        <a:solidFill>
                          <a:schemeClr val="tx1"/>
                        </a:solidFill>
                        <a:effectLst/>
                        <a:latin typeface="+mn-lt"/>
                        <a:cs typeface="Arial"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855882">
                <a:tc>
                  <a:txBody>
                    <a:bodyPr/>
                    <a:lstStyle/>
                    <a:p>
                      <a:pPr algn="r" fontAlgn="ctr"/>
                      <a:r>
                        <a:rPr lang="ca-ES" sz="1100" b="0" i="0" u="none" strike="noStrike" noProof="0" dirty="0" smtClean="0">
                          <a:solidFill>
                            <a:srgbClr val="000000"/>
                          </a:solidFill>
                          <a:latin typeface="+mn-lt"/>
                        </a:rPr>
                        <a:t>9</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0" i="0" u="none" strike="noStrike" cap="none" normalizeH="0" baseline="0" noProof="0" dirty="0" smtClean="0">
                          <a:ln>
                            <a:noFill/>
                          </a:ln>
                          <a:solidFill>
                            <a:schemeClr val="tx1"/>
                          </a:solidFill>
                          <a:effectLst/>
                          <a:latin typeface="+mn-lt"/>
                          <a:cs typeface="Arial" charset="0"/>
                        </a:rPr>
                        <a:t>Nombre d’</a:t>
                      </a:r>
                      <a:r>
                        <a:rPr kumimoji="0" lang="fr-FR" sz="1100" b="0" i="0" u="none" strike="noStrike" cap="none" normalizeH="0" baseline="0" noProof="0" dirty="0" err="1" smtClean="0">
                          <a:ln>
                            <a:noFill/>
                          </a:ln>
                          <a:solidFill>
                            <a:schemeClr val="tx1"/>
                          </a:solidFill>
                          <a:effectLst/>
                          <a:latin typeface="+mn-lt"/>
                          <a:cs typeface="Arial" charset="0"/>
                        </a:rPr>
                        <a:t>Acords</a:t>
                      </a:r>
                      <a:r>
                        <a:rPr kumimoji="0" lang="fr-FR" sz="1100" b="0" i="0" u="none" strike="noStrike" cap="none" normalizeH="0" baseline="0" noProof="0" dirty="0" smtClean="0">
                          <a:ln>
                            <a:noFill/>
                          </a:ln>
                          <a:solidFill>
                            <a:schemeClr val="tx1"/>
                          </a:solidFill>
                          <a:effectLst/>
                          <a:latin typeface="+mn-lt"/>
                          <a:cs typeface="Arial" charset="0"/>
                        </a:rPr>
                        <a:t> i  de Plans de </a:t>
                      </a:r>
                      <a:r>
                        <a:rPr kumimoji="0" lang="fr-FR" sz="1100" b="0" i="0" u="none" strike="noStrike" cap="none" normalizeH="0" baseline="0" noProof="0" dirty="0" err="1" smtClean="0">
                          <a:ln>
                            <a:noFill/>
                          </a:ln>
                          <a:solidFill>
                            <a:schemeClr val="tx1"/>
                          </a:solidFill>
                          <a:effectLst/>
                          <a:latin typeface="+mn-lt"/>
                          <a:cs typeface="Arial" charset="0"/>
                        </a:rPr>
                        <a:t>treball</a:t>
                      </a:r>
                      <a:r>
                        <a:rPr kumimoji="0" lang="fr-FR" sz="1100" b="0" i="0" u="none" strike="noStrike" cap="none" normalizeH="0" baseline="0" noProof="0" dirty="0" smtClean="0">
                          <a:ln>
                            <a:noFill/>
                          </a:ln>
                          <a:solidFill>
                            <a:schemeClr val="tx1"/>
                          </a:solidFill>
                          <a:effectLst/>
                          <a:latin typeface="+mn-lt"/>
                          <a:cs typeface="Arial" charset="0"/>
                        </a:rPr>
                        <a:t> marc que </a:t>
                      </a:r>
                      <a:r>
                        <a:rPr kumimoji="0" lang="fr-FR" sz="1100" b="0" i="0" u="none" strike="noStrike" cap="none" normalizeH="0" baseline="0" noProof="0" dirty="0" err="1" smtClean="0">
                          <a:ln>
                            <a:noFill/>
                          </a:ln>
                          <a:solidFill>
                            <a:schemeClr val="tx1"/>
                          </a:solidFill>
                          <a:effectLst/>
                          <a:latin typeface="+mn-lt"/>
                          <a:cs typeface="Arial" charset="0"/>
                        </a:rPr>
                        <a:t>estructuren</a:t>
                      </a:r>
                      <a:r>
                        <a:rPr kumimoji="0" lang="fr-FR" sz="1100" b="0" i="0" u="none" strike="noStrike" cap="none" normalizeH="0" baseline="0" noProof="0" dirty="0" smtClean="0">
                          <a:ln>
                            <a:noFill/>
                          </a:ln>
                          <a:solidFill>
                            <a:schemeClr val="tx1"/>
                          </a:solidFill>
                          <a:effectLst/>
                          <a:latin typeface="+mn-lt"/>
                          <a:cs typeface="Arial" charset="0"/>
                        </a:rPr>
                        <a:t> les relacions </a:t>
                      </a:r>
                      <a:r>
                        <a:rPr kumimoji="0" lang="fr-FR" sz="1100" b="0" i="0" u="none" strike="noStrike" cap="none" normalizeH="0" baseline="0" noProof="0" dirty="0" err="1" smtClean="0">
                          <a:ln>
                            <a:noFill/>
                          </a:ln>
                          <a:solidFill>
                            <a:schemeClr val="tx1"/>
                          </a:solidFill>
                          <a:effectLst/>
                          <a:latin typeface="+mn-lt"/>
                          <a:cs typeface="Arial" charset="0"/>
                        </a:rPr>
                        <a:t>bilaterals</a:t>
                      </a:r>
                      <a:r>
                        <a:rPr kumimoji="0" lang="fr-FR" sz="1100" b="0" i="0" u="none" strike="noStrike" cap="none" normalizeH="0" baseline="0" noProof="0" dirty="0" smtClean="0">
                          <a:ln>
                            <a:noFill/>
                          </a:ln>
                          <a:solidFill>
                            <a:schemeClr val="tx1"/>
                          </a:solidFill>
                          <a:effectLst/>
                          <a:latin typeface="+mn-lt"/>
                          <a:cs typeface="Arial" charset="0"/>
                        </a:rPr>
                        <a:t> </a:t>
                      </a:r>
                      <a:r>
                        <a:rPr kumimoji="0" lang="fr-FR" sz="1100" b="0" i="0" u="none" strike="noStrike" cap="none" normalizeH="0" baseline="0" noProof="0" dirty="0" err="1" smtClean="0">
                          <a:ln>
                            <a:noFill/>
                          </a:ln>
                          <a:solidFill>
                            <a:schemeClr val="tx1"/>
                          </a:solidFill>
                          <a:effectLst/>
                          <a:latin typeface="+mn-lt"/>
                          <a:cs typeface="Arial" charset="0"/>
                        </a:rPr>
                        <a:t>amb</a:t>
                      </a:r>
                      <a:r>
                        <a:rPr kumimoji="0" lang="fr-FR" sz="1100" b="0" i="0" u="none" strike="noStrike" cap="none" normalizeH="0" baseline="0" noProof="0" dirty="0" smtClean="0">
                          <a:ln>
                            <a:noFill/>
                          </a:ln>
                          <a:solidFill>
                            <a:schemeClr val="tx1"/>
                          </a:solidFill>
                          <a:effectLst/>
                          <a:latin typeface="+mn-lt"/>
                          <a:cs typeface="Arial" charset="0"/>
                        </a:rPr>
                        <a:t> </a:t>
                      </a:r>
                      <a:r>
                        <a:rPr kumimoji="0" lang="fr-FR" sz="1100" b="0" i="0" u="none" strike="noStrike" cap="none" normalizeH="0" baseline="0" noProof="0" dirty="0" err="1" smtClean="0">
                          <a:ln>
                            <a:noFill/>
                          </a:ln>
                          <a:solidFill>
                            <a:schemeClr val="tx1"/>
                          </a:solidFill>
                          <a:effectLst/>
                          <a:latin typeface="+mn-lt"/>
                          <a:cs typeface="Arial" charset="0"/>
                        </a:rPr>
                        <a:t>altres</a:t>
                      </a:r>
                      <a:r>
                        <a:rPr kumimoji="0" lang="fr-FR" sz="1100" b="0" i="0" u="none" strike="noStrike" cap="none" normalizeH="0" baseline="0" noProof="0" dirty="0" smtClean="0">
                          <a:ln>
                            <a:noFill/>
                          </a:ln>
                          <a:solidFill>
                            <a:schemeClr val="tx1"/>
                          </a:solidFill>
                          <a:effectLst/>
                          <a:latin typeface="+mn-lt"/>
                          <a:cs typeface="Arial" charset="0"/>
                        </a:rPr>
                        <a:t> </a:t>
                      </a:r>
                      <a:r>
                        <a:rPr kumimoji="0" lang="fr-FR" sz="1100" b="0" i="0" u="none" strike="noStrike" cap="none" normalizeH="0" baseline="0" noProof="0" dirty="0" err="1" smtClean="0">
                          <a:ln>
                            <a:noFill/>
                          </a:ln>
                          <a:solidFill>
                            <a:schemeClr val="tx1"/>
                          </a:solidFill>
                          <a:effectLst/>
                          <a:latin typeface="+mn-lt"/>
                          <a:cs typeface="Arial" charset="0"/>
                        </a:rPr>
                        <a:t>governs</a:t>
                      </a:r>
                      <a:endParaRPr kumimoji="0" lang="ca-ES" sz="1100" b="0" i="0" u="none" strike="noStrike" cap="none" normalizeH="0" baseline="0" noProof="0" dirty="0" smtClean="0">
                        <a:ln>
                          <a:noFill/>
                        </a:ln>
                        <a:solidFill>
                          <a:schemeClr val="tx1"/>
                        </a:solidFill>
                        <a:effectLst/>
                        <a:latin typeface="+mn-lt"/>
                        <a:cs typeface="Arial"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855882">
                <a:tc>
                  <a:txBody>
                    <a:bodyPr/>
                    <a:lstStyle/>
                    <a:p>
                      <a:pPr algn="r" fontAlgn="ctr"/>
                      <a:r>
                        <a:rPr lang="ca-ES" sz="1100" b="0" i="0" u="none" strike="noStrike" noProof="0" dirty="0" smtClean="0">
                          <a:solidFill>
                            <a:srgbClr val="000000"/>
                          </a:solidFill>
                          <a:latin typeface="+mn-lt"/>
                        </a:rPr>
                        <a:t>8</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100" b="0" noProof="0" dirty="0" smtClean="0">
                          <a:solidFill>
                            <a:schemeClr val="tx1"/>
                          </a:solidFill>
                          <a:latin typeface="+mn-lt"/>
                        </a:rPr>
                        <a:t>Nombre de </a:t>
                      </a:r>
                      <a:r>
                        <a:rPr lang="fr-FR" sz="1100" b="0" noProof="0" dirty="0" err="1" smtClean="0">
                          <a:solidFill>
                            <a:schemeClr val="tx1"/>
                          </a:solidFill>
                          <a:latin typeface="+mn-lt"/>
                        </a:rPr>
                        <a:t>reunions</a:t>
                      </a:r>
                      <a:r>
                        <a:rPr lang="fr-FR" sz="1100" b="0" noProof="0" dirty="0" smtClean="0">
                          <a:solidFill>
                            <a:schemeClr val="tx1"/>
                          </a:solidFill>
                          <a:latin typeface="+mn-lt"/>
                        </a:rPr>
                        <a:t> de membres </a:t>
                      </a:r>
                      <a:r>
                        <a:rPr lang="fr-FR" sz="1100" b="0" noProof="0" dirty="0" err="1" smtClean="0">
                          <a:solidFill>
                            <a:schemeClr val="tx1"/>
                          </a:solidFill>
                          <a:latin typeface="+mn-lt"/>
                        </a:rPr>
                        <a:t>del</a:t>
                      </a:r>
                      <a:r>
                        <a:rPr lang="fr-FR" sz="1100" b="0" noProof="0" dirty="0" smtClean="0">
                          <a:solidFill>
                            <a:schemeClr val="tx1"/>
                          </a:solidFill>
                          <a:latin typeface="+mn-lt"/>
                        </a:rPr>
                        <a:t> </a:t>
                      </a:r>
                      <a:r>
                        <a:rPr lang="fr-FR" sz="1100" b="0" noProof="0" dirty="0" err="1" smtClean="0">
                          <a:solidFill>
                            <a:schemeClr val="tx1"/>
                          </a:solidFill>
                          <a:latin typeface="+mn-lt"/>
                        </a:rPr>
                        <a:t>Govern</a:t>
                      </a:r>
                      <a:r>
                        <a:rPr lang="fr-FR" sz="1100" b="0" noProof="0" dirty="0" smtClean="0">
                          <a:solidFill>
                            <a:schemeClr val="tx1"/>
                          </a:solidFill>
                          <a:latin typeface="+mn-lt"/>
                        </a:rPr>
                        <a:t> </a:t>
                      </a:r>
                      <a:r>
                        <a:rPr lang="fr-FR" sz="1100" b="0" noProof="0" dirty="0" err="1" smtClean="0">
                          <a:solidFill>
                            <a:schemeClr val="tx1"/>
                          </a:solidFill>
                          <a:latin typeface="+mn-lt"/>
                        </a:rPr>
                        <a:t>amb</a:t>
                      </a:r>
                      <a:r>
                        <a:rPr lang="fr-FR" sz="1100" b="0" noProof="0" dirty="0" smtClean="0">
                          <a:solidFill>
                            <a:schemeClr val="tx1"/>
                          </a:solidFill>
                          <a:latin typeface="+mn-lt"/>
                        </a:rPr>
                        <a:t> els </a:t>
                      </a:r>
                      <a:r>
                        <a:rPr lang="fr-FR" sz="1100" b="0" noProof="0" dirty="0" err="1" smtClean="0">
                          <a:solidFill>
                            <a:schemeClr val="tx1"/>
                          </a:solidFill>
                          <a:latin typeface="+mn-lt"/>
                        </a:rPr>
                        <a:t>seus</a:t>
                      </a:r>
                      <a:r>
                        <a:rPr lang="fr-FR" sz="1100" b="0" noProof="0" dirty="0" smtClean="0">
                          <a:solidFill>
                            <a:schemeClr val="tx1"/>
                          </a:solidFill>
                          <a:latin typeface="+mn-lt"/>
                        </a:rPr>
                        <a:t> </a:t>
                      </a:r>
                      <a:r>
                        <a:rPr lang="fr-FR" sz="1100" b="0" noProof="0" dirty="0" err="1" smtClean="0">
                          <a:solidFill>
                            <a:schemeClr val="tx1"/>
                          </a:solidFill>
                          <a:latin typeface="+mn-lt"/>
                        </a:rPr>
                        <a:t>homòlogs</a:t>
                      </a:r>
                      <a:r>
                        <a:rPr lang="fr-FR" sz="1100" b="0" noProof="0" dirty="0" smtClean="0">
                          <a:solidFill>
                            <a:schemeClr val="tx1"/>
                          </a:solidFill>
                          <a:latin typeface="+mn-lt"/>
                        </a:rPr>
                        <a:t> a les </a:t>
                      </a:r>
                      <a:r>
                        <a:rPr lang="fr-FR" sz="1100" b="0" noProof="0" dirty="0" err="1" smtClean="0">
                          <a:solidFill>
                            <a:schemeClr val="tx1"/>
                          </a:solidFill>
                          <a:latin typeface="+mn-lt"/>
                        </a:rPr>
                        <a:t>institucions</a:t>
                      </a:r>
                      <a:r>
                        <a:rPr lang="fr-FR" sz="1100" b="0" noProof="0" dirty="0" smtClean="0">
                          <a:solidFill>
                            <a:schemeClr val="tx1"/>
                          </a:solidFill>
                          <a:latin typeface="+mn-lt"/>
                        </a:rPr>
                        <a:t> i </a:t>
                      </a:r>
                      <a:r>
                        <a:rPr lang="fr-FR" sz="1100" b="0" noProof="0" dirty="0" err="1" smtClean="0">
                          <a:solidFill>
                            <a:schemeClr val="tx1"/>
                          </a:solidFill>
                          <a:latin typeface="+mn-lt"/>
                        </a:rPr>
                        <a:t>òrgans</a:t>
                      </a:r>
                      <a:r>
                        <a:rPr lang="fr-FR" sz="1100" b="0" noProof="0" dirty="0" smtClean="0">
                          <a:solidFill>
                            <a:schemeClr val="tx1"/>
                          </a:solidFill>
                          <a:latin typeface="+mn-lt"/>
                        </a:rPr>
                        <a:t> de </a:t>
                      </a:r>
                      <a:r>
                        <a:rPr lang="fr-FR" sz="1100" b="0" noProof="0" dirty="0" err="1" smtClean="0">
                          <a:solidFill>
                            <a:schemeClr val="tx1"/>
                          </a:solidFill>
                          <a:latin typeface="+mn-lt"/>
                        </a:rPr>
                        <a:t>Govern</a:t>
                      </a:r>
                      <a:endParaRPr lang="fr-FR" sz="1100" b="0" noProof="0" dirty="0" smtClean="0">
                        <a:solidFill>
                          <a:schemeClr val="tx1"/>
                        </a:solidFill>
                        <a:latin typeface="+mn-lt"/>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16" name="Taula 15"/>
          <p:cNvGraphicFramePr>
            <a:graphicFrameLocks noGrp="1"/>
          </p:cNvGraphicFramePr>
          <p:nvPr/>
        </p:nvGraphicFramePr>
        <p:xfrm>
          <a:off x="0" y="1188208"/>
          <a:ext cx="10693400" cy="428880"/>
        </p:xfrm>
        <a:graphic>
          <a:graphicData uri="http://schemas.openxmlformats.org/drawingml/2006/table">
            <a:tbl>
              <a:tblPr/>
              <a:tblGrid>
                <a:gridCol w="258112"/>
                <a:gridCol w="6384732"/>
                <a:gridCol w="4050556"/>
              </a:tblGrid>
              <a:tr h="392367">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Acció exterior</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08929"/>
            <a:ext cx="2774932" cy="250033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360000" tIns="45720" rIns="91440" bIns="45720" numCol="1" rtlCol="0" anchor="t" anchorCtr="0" compatLnSpc="1">
            <a:prstTxWarp prst="textNoShape">
              <a:avLst/>
            </a:prstTxWarp>
          </a:bodyPr>
          <a:lstStyle/>
          <a:p>
            <a:pPr lvl="0">
              <a:spcBef>
                <a:spcPct val="20000"/>
              </a:spcBef>
            </a:pPr>
            <a:endParaRPr lang="ca-ES" sz="2000" b="1" dirty="0" smtClean="0">
              <a:cs typeface="Arial" charset="0"/>
            </a:endParaRPr>
          </a:p>
          <a:p>
            <a:pPr lvl="0">
              <a:spcBef>
                <a:spcPct val="20000"/>
              </a:spcBef>
            </a:pPr>
            <a:endParaRPr lang="ca-ES" sz="2000" b="1" dirty="0" smtClean="0">
              <a:cs typeface="Arial" charset="0"/>
            </a:endParaRPr>
          </a:p>
          <a:p>
            <a:pPr lvl="0">
              <a:spcBef>
                <a:spcPct val="20000"/>
              </a:spcBef>
            </a:pPr>
            <a:endParaRPr lang="ca-ES" sz="2000" b="1" dirty="0" smtClean="0">
              <a:cs typeface="Arial" charset="0"/>
            </a:endParaRPr>
          </a:p>
          <a:p>
            <a:pPr lvl="0" fontAlgn="t">
              <a:spcBef>
                <a:spcPct val="20000"/>
              </a:spcBef>
            </a:pPr>
            <a:r>
              <a:rPr lang="ca-ES" sz="2000" b="1" dirty="0" smtClean="0">
                <a:cs typeface="Arial" charset="0"/>
              </a:rPr>
              <a:t>10,6 M€</a:t>
            </a:r>
          </a:p>
        </p:txBody>
      </p:sp>
      <p:sp>
        <p:nvSpPr>
          <p:cNvPr id="6" name="QuadreDeText 5"/>
          <p:cNvSpPr txBox="1"/>
          <p:nvPr/>
        </p:nvSpPr>
        <p:spPr>
          <a:xfrm>
            <a:off x="2846370" y="1708929"/>
            <a:ext cx="5000660" cy="307777"/>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0" y="4620430"/>
          <a:ext cx="7975636" cy="2336832"/>
        </p:xfrm>
        <a:graphic>
          <a:graphicData uri="http://schemas.openxmlformats.org/drawingml/2006/table">
            <a:tbl>
              <a:tblPr firstRow="1" bandRow="1">
                <a:tableStyleId>{5C22544A-7EE6-4342-B048-85BDC9FD1C3A}</a:tableStyleId>
              </a:tblPr>
              <a:tblGrid>
                <a:gridCol w="238010"/>
                <a:gridCol w="7737626"/>
              </a:tblGrid>
              <a:tr h="1512067">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r>
                        <a:rPr lang="ca-ES" sz="800" b="0" i="0" u="none" strike="noStrike" noProof="0" dirty="0" smtClean="0">
                          <a:solidFill>
                            <a:srgbClr val="000000"/>
                          </a:solidFill>
                          <a:latin typeface="+mn-lt"/>
                        </a:rPr>
                        <a:t>Implementar les millores procedimentals i administratives  per disposar de l'operatiu necessari per poder realitzar una consulta popular</a:t>
                      </a:r>
                    </a:p>
                    <a:p>
                      <a:pPr algn="just" fontAlgn="ctr"/>
                      <a:endParaRPr lang="ca-ES" sz="800" b="0" i="0" u="none" strike="noStrike" noProof="0" dirty="0" smtClean="0">
                        <a:solidFill>
                          <a:srgbClr val="000000"/>
                        </a:solidFill>
                        <a:latin typeface="+mn-lt"/>
                      </a:endParaRPr>
                    </a:p>
                    <a:p>
                      <a:pPr algn="just" fontAlgn="ctr"/>
                      <a:r>
                        <a:rPr lang="ca-ES" sz="800" b="0" i="0" u="none" strike="noStrike" noProof="0" dirty="0" smtClean="0">
                          <a:solidFill>
                            <a:srgbClr val="000000"/>
                          </a:solidFill>
                          <a:latin typeface="+mn-lt"/>
                        </a:rPr>
                        <a:t>Desenvolupar i dinamitzar la plataforma virtual de participació ciutadana</a:t>
                      </a:r>
                    </a:p>
                    <a:p>
                      <a:pPr algn="just" fontAlgn="ctr"/>
                      <a:endParaRPr lang="ca-ES" sz="800" b="0" i="0" u="none" strike="noStrike" noProof="0" dirty="0" smtClean="0">
                        <a:solidFill>
                          <a:srgbClr val="000000"/>
                        </a:solidFill>
                        <a:latin typeface="+mn-lt"/>
                      </a:endParaRPr>
                    </a:p>
                    <a:p>
                      <a:pPr algn="just" fontAlgn="ctr"/>
                      <a:r>
                        <a:rPr lang="es-ES" sz="800" b="0" i="0" u="none" strike="noStrike" noProof="0" dirty="0" smtClean="0">
                          <a:solidFill>
                            <a:srgbClr val="000000"/>
                          </a:solidFill>
                          <a:latin typeface="+mn-lt"/>
                        </a:rPr>
                        <a:t>Impulsar el </a:t>
                      </a:r>
                      <a:r>
                        <a:rPr lang="es-ES" sz="800" b="0" i="0" u="none" strike="noStrike" noProof="0" dirty="0" err="1" smtClean="0">
                          <a:solidFill>
                            <a:srgbClr val="000000"/>
                          </a:solidFill>
                          <a:latin typeface="+mn-lt"/>
                        </a:rPr>
                        <a:t>marc</a:t>
                      </a:r>
                      <a:r>
                        <a:rPr lang="es-ES" sz="800" b="0" i="0" u="none" strike="noStrike" noProof="0" dirty="0" smtClean="0">
                          <a:solidFill>
                            <a:srgbClr val="000000"/>
                          </a:solidFill>
                          <a:latin typeface="+mn-lt"/>
                        </a:rPr>
                        <a:t> </a:t>
                      </a:r>
                      <a:r>
                        <a:rPr lang="es-ES" sz="800" b="0" i="0" u="none" strike="noStrike" noProof="0" dirty="0" err="1" smtClean="0">
                          <a:solidFill>
                            <a:srgbClr val="000000"/>
                          </a:solidFill>
                          <a:latin typeface="+mn-lt"/>
                        </a:rPr>
                        <a:t>jurídic</a:t>
                      </a:r>
                      <a:r>
                        <a:rPr lang="es-ES" sz="800" b="0" i="0" u="none" strike="noStrike" noProof="0" dirty="0" smtClean="0">
                          <a:solidFill>
                            <a:srgbClr val="000000"/>
                          </a:solidFill>
                          <a:latin typeface="+mn-lt"/>
                        </a:rPr>
                        <a:t> de la </a:t>
                      </a:r>
                      <a:r>
                        <a:rPr lang="es-ES" sz="800" b="0" i="0" u="none" strike="noStrike" noProof="0" dirty="0" err="1" smtClean="0">
                          <a:solidFill>
                            <a:srgbClr val="000000"/>
                          </a:solidFill>
                          <a:latin typeface="+mn-lt"/>
                        </a:rPr>
                        <a:t>participació</a:t>
                      </a:r>
                      <a:r>
                        <a:rPr lang="es-ES" sz="800" b="0" i="0" u="none" strike="noStrike" noProof="0" dirty="0" smtClean="0">
                          <a:solidFill>
                            <a:srgbClr val="000000"/>
                          </a:solidFill>
                          <a:latin typeface="+mn-lt"/>
                        </a:rPr>
                        <a:t> </a:t>
                      </a:r>
                      <a:r>
                        <a:rPr lang="es-ES" sz="800" b="0" i="0" u="none" strike="noStrike" noProof="0" dirty="0" err="1" smtClean="0">
                          <a:solidFill>
                            <a:srgbClr val="000000"/>
                          </a:solidFill>
                          <a:latin typeface="+mn-lt"/>
                        </a:rPr>
                        <a:t>ciutadana</a:t>
                      </a:r>
                      <a:r>
                        <a:rPr lang="es-ES" sz="800" b="0" i="0" u="none" strike="noStrike" noProof="0" dirty="0" smtClean="0">
                          <a:solidFill>
                            <a:srgbClr val="000000"/>
                          </a:solidFill>
                          <a:latin typeface="+mn-lt"/>
                        </a:rPr>
                        <a:t> i mesures de </a:t>
                      </a:r>
                      <a:r>
                        <a:rPr lang="es-ES" sz="800" b="0" i="0" u="none" strike="noStrike" noProof="0" dirty="0" err="1" smtClean="0">
                          <a:solidFill>
                            <a:srgbClr val="000000"/>
                          </a:solidFill>
                          <a:latin typeface="+mn-lt"/>
                        </a:rPr>
                        <a:t>regeneració</a:t>
                      </a:r>
                      <a:r>
                        <a:rPr lang="es-ES" sz="800" b="0" i="0" u="none" strike="noStrike" noProof="0" dirty="0" smtClean="0">
                          <a:solidFill>
                            <a:srgbClr val="000000"/>
                          </a:solidFill>
                          <a:latin typeface="+mn-lt"/>
                        </a:rPr>
                        <a:t> </a:t>
                      </a:r>
                      <a:r>
                        <a:rPr lang="es-ES" sz="800" b="0" i="0" u="none" strike="noStrike" noProof="0" dirty="0" err="1" smtClean="0">
                          <a:solidFill>
                            <a:srgbClr val="000000"/>
                          </a:solidFill>
                          <a:latin typeface="+mn-lt"/>
                        </a:rPr>
                        <a:t>democràtica</a:t>
                      </a:r>
                      <a:endParaRPr lang="es-ES" sz="800" b="0" i="0" u="none" strike="noStrike" noProof="0" dirty="0" smtClean="0">
                        <a:solidFill>
                          <a:srgbClr val="000000"/>
                        </a:solidFill>
                        <a:latin typeface="+mn-lt"/>
                      </a:endParaRPr>
                    </a:p>
                    <a:p>
                      <a:pPr algn="just" fontAlgn="ctr"/>
                      <a:endParaRPr lang="es-ES" sz="800" b="0" i="0" u="none" strike="noStrike" noProof="0" dirty="0" smtClean="0">
                        <a:solidFill>
                          <a:srgbClr val="000000"/>
                        </a:solidFill>
                        <a:latin typeface="+mn-lt"/>
                      </a:endParaRPr>
                    </a:p>
                    <a:p>
                      <a:pPr algn="just" fontAlgn="ctr"/>
                      <a:r>
                        <a:rPr lang="ca-ES" sz="800" b="0" i="0" u="none" strike="noStrike" noProof="0" dirty="0" smtClean="0">
                          <a:solidFill>
                            <a:srgbClr val="000000"/>
                          </a:solidFill>
                          <a:latin typeface="+mn-lt"/>
                        </a:rPr>
                        <a:t>Realitzar el programa formatiu "El nostre Govern i tu", per fer conèixer als escolars l'organització política de Catalunya i en especial la institució del Govern</a:t>
                      </a:r>
                    </a:p>
                    <a:p>
                      <a:pPr algn="just" fontAlgn="ctr"/>
                      <a:endParaRPr lang="ca-ES" sz="800" b="0" i="0" u="none" strike="noStrike" noProof="0" dirty="0" smtClean="0">
                        <a:solidFill>
                          <a:srgbClr val="000000"/>
                        </a:solidFill>
                        <a:latin typeface="+mn-lt"/>
                      </a:endParaRPr>
                    </a:p>
                    <a:p>
                      <a:pPr algn="just" fontAlgn="ctr"/>
                      <a:r>
                        <a:rPr lang="ca-ES" sz="800" b="0" i="0" u="none" strike="noStrike" noProof="0" dirty="0" smtClean="0">
                          <a:solidFill>
                            <a:srgbClr val="000000"/>
                          </a:solidFill>
                          <a:latin typeface="+mn-lt"/>
                        </a:rPr>
                        <a:t>Realitzar activitats per a l'enfortiment de la cultura política: cultura del pacte, retiment de comptes i gestió cívica</a:t>
                      </a:r>
                    </a:p>
                    <a:p>
                      <a:pPr algn="just" fontAlgn="ctr"/>
                      <a:endParaRPr lang="ca-ES" sz="800" b="0" i="0" u="none" strike="noStrike" noProof="0" dirty="0" smtClean="0">
                        <a:solidFill>
                          <a:srgbClr val="000000"/>
                        </a:solidFill>
                        <a:latin typeface="+mn-lt"/>
                      </a:endParaRPr>
                    </a:p>
                    <a:p>
                      <a:pPr algn="just" fontAlgn="ctr"/>
                      <a:r>
                        <a:rPr lang="ca-ES" sz="800" b="0" i="0" u="none" strike="noStrike" noProof="0" dirty="0" smtClean="0">
                          <a:solidFill>
                            <a:srgbClr val="000000"/>
                          </a:solidFill>
                          <a:latin typeface="+mn-lt"/>
                        </a:rPr>
                        <a:t>Formar el personal de les administracions públiques i del teixit associatiu, incloent-hi els càrrecs directius, per millorar la qualitat democràtica</a:t>
                      </a:r>
                      <a:endParaRPr lang="ca-ES" sz="800" b="0" i="0" u="none" strike="noStrike" noProof="0" dirty="0">
                        <a:solidFill>
                          <a:srgbClr val="000000"/>
                        </a:solidFill>
                        <a:latin typeface="+mn-lt"/>
                      </a:endParaRPr>
                    </a:p>
                  </a:txBody>
                  <a:tcPr marL="0" marR="36000" marT="0" marB="0" anchor="ctr">
                    <a:solidFill>
                      <a:schemeClr val="bg1"/>
                    </a:solidFill>
                  </a:tcPr>
                </a:tc>
              </a:tr>
              <a:tr h="824765">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endParaRPr lang="ca-ES" sz="800" b="0" i="0" u="none" strike="noStrike" noProof="0" dirty="0" smtClean="0">
                        <a:solidFill>
                          <a:srgbClr val="000000"/>
                        </a:solidFill>
                        <a:latin typeface="+mn-lt"/>
                      </a:endParaRPr>
                    </a:p>
                    <a:p>
                      <a:pPr algn="just" fontAlgn="ctr"/>
                      <a:r>
                        <a:rPr lang="ca-ES" sz="800" b="0" i="0" u="none" strike="noStrike" noProof="0" dirty="0" smtClean="0">
                          <a:solidFill>
                            <a:srgbClr val="000000"/>
                          </a:solidFill>
                          <a:latin typeface="+mn-lt"/>
                        </a:rPr>
                        <a:t>Incrementar l'automatització de l'accés de la ciutadania a les dades electorals i consultes populars</a:t>
                      </a:r>
                    </a:p>
                    <a:p>
                      <a:pPr algn="just" fontAlgn="ctr"/>
                      <a:endParaRPr lang="ca-ES" sz="800" b="0" i="0" u="none" strike="noStrike" noProof="0" dirty="0" smtClean="0">
                        <a:solidFill>
                          <a:srgbClr val="000000"/>
                        </a:solidFill>
                        <a:latin typeface="+mn-lt"/>
                      </a:endParaRPr>
                    </a:p>
                    <a:p>
                      <a:pPr algn="just" fontAlgn="ctr"/>
                      <a:r>
                        <a:rPr lang="ca-ES" sz="800" b="0" i="0" u="none" strike="noStrike" noProof="0" dirty="0" smtClean="0">
                          <a:solidFill>
                            <a:srgbClr val="000000"/>
                          </a:solidFill>
                          <a:latin typeface="+mn-lt"/>
                        </a:rPr>
                        <a:t>Col·laborar amb altres organismes públics o privats per a la difusió, formació i recerca de la memòria democràtica, la cultura de la pau i els drets humans</a:t>
                      </a:r>
                    </a:p>
                    <a:p>
                      <a:pPr algn="just" fontAlgn="ctr"/>
                      <a:endParaRPr lang="ca-ES" sz="800" b="0" i="0" u="none" strike="noStrike" noProof="0" dirty="0" smtClean="0">
                        <a:solidFill>
                          <a:srgbClr val="000000"/>
                        </a:solidFill>
                        <a:latin typeface="+mn-lt"/>
                      </a:endParaRPr>
                    </a:p>
                    <a:p>
                      <a:pPr algn="just" fontAlgn="ctr"/>
                      <a:r>
                        <a:rPr lang="ca-ES" sz="800" b="0" i="0" u="none" strike="noStrike" noProof="0" dirty="0" smtClean="0">
                          <a:solidFill>
                            <a:srgbClr val="000000"/>
                          </a:solidFill>
                          <a:latin typeface="+mn-lt"/>
                        </a:rPr>
                        <a:t>Analitzar i gestionar les peticions de les víctimes de la Guerra Civil i la postguerra i investigar en els arxius i registres</a:t>
                      </a:r>
                      <a:endParaRPr lang="ca-ES" sz="800" b="0" i="0" u="none" strike="noStrike" noProof="0" dirty="0">
                        <a:solidFill>
                          <a:srgbClr val="000000"/>
                        </a:solidFill>
                        <a:latin typeface="+mn-lt"/>
                      </a:endParaRPr>
                    </a:p>
                  </a:txBody>
                  <a:tcPr marL="0" marR="36000" marT="0" marB="0" anchor="ctr">
                    <a:solidFill>
                      <a:schemeClr val="bg1"/>
                    </a:solidFill>
                  </a:tcPr>
                </a:tc>
              </a:tr>
            </a:tbl>
          </a:graphicData>
        </a:graphic>
      </p:graphicFrame>
      <p:graphicFrame>
        <p:nvGraphicFramePr>
          <p:cNvPr id="12" name="Taula 11"/>
          <p:cNvGraphicFramePr>
            <a:graphicFrameLocks noGrp="1"/>
          </p:cNvGraphicFramePr>
          <p:nvPr/>
        </p:nvGraphicFramePr>
        <p:xfrm>
          <a:off x="2827304" y="2052265"/>
          <a:ext cx="5038794" cy="2044728"/>
        </p:xfrm>
        <a:graphic>
          <a:graphicData uri="http://schemas.openxmlformats.org/drawingml/2006/table">
            <a:tbl>
              <a:tblPr firstRow="1" bandRow="1">
                <a:tableStyleId>{5C22544A-7EE6-4342-B048-85BDC9FD1C3A}</a:tableStyleId>
              </a:tblPr>
              <a:tblGrid>
                <a:gridCol w="358484"/>
                <a:gridCol w="4470039"/>
                <a:gridCol w="210271"/>
              </a:tblGrid>
              <a:tr h="664193">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noProof="0" dirty="0" err="1" smtClean="0">
                          <a:solidFill>
                            <a:schemeClr val="tx1"/>
                          </a:solidFill>
                        </a:rPr>
                        <a:t>Millorar</a:t>
                      </a:r>
                      <a:r>
                        <a:rPr lang="es-ES" sz="1200" b="0" noProof="0" dirty="0" smtClean="0">
                          <a:solidFill>
                            <a:schemeClr val="tx1"/>
                          </a:solidFill>
                        </a:rPr>
                        <a:t> la </a:t>
                      </a:r>
                      <a:r>
                        <a:rPr lang="es-ES" sz="1200" b="0" noProof="0" dirty="0" err="1" smtClean="0">
                          <a:solidFill>
                            <a:schemeClr val="tx1"/>
                          </a:solidFill>
                        </a:rPr>
                        <a:t>gestió</a:t>
                      </a:r>
                      <a:r>
                        <a:rPr lang="es-ES" sz="1200" b="0" noProof="0" dirty="0" smtClean="0">
                          <a:solidFill>
                            <a:schemeClr val="tx1"/>
                          </a:solidFill>
                        </a:rPr>
                        <a:t> </a:t>
                      </a:r>
                      <a:r>
                        <a:rPr lang="es-ES" sz="1200" b="0" noProof="0" dirty="0" err="1" smtClean="0">
                          <a:solidFill>
                            <a:schemeClr val="tx1"/>
                          </a:solidFill>
                        </a:rPr>
                        <a:t>dels</a:t>
                      </a:r>
                      <a:r>
                        <a:rPr lang="es-ES" sz="1200" b="0" noProof="0" dirty="0" smtClean="0">
                          <a:solidFill>
                            <a:schemeClr val="tx1"/>
                          </a:solidFill>
                        </a:rPr>
                        <a:t> </a:t>
                      </a:r>
                      <a:r>
                        <a:rPr lang="es-ES" sz="1200" b="0" noProof="0" dirty="0" err="1" smtClean="0">
                          <a:solidFill>
                            <a:schemeClr val="tx1"/>
                          </a:solidFill>
                        </a:rPr>
                        <a:t>processos</a:t>
                      </a:r>
                      <a:r>
                        <a:rPr lang="es-ES" sz="1200" b="0" noProof="0" dirty="0" smtClean="0">
                          <a:solidFill>
                            <a:schemeClr val="tx1"/>
                          </a:solidFill>
                        </a:rPr>
                        <a:t> </a:t>
                      </a:r>
                      <a:r>
                        <a:rPr lang="es-ES" sz="1200" b="0" noProof="0" dirty="0" err="1" smtClean="0">
                          <a:solidFill>
                            <a:schemeClr val="tx1"/>
                          </a:solidFill>
                        </a:rPr>
                        <a:t>electorals</a:t>
                      </a:r>
                      <a:r>
                        <a:rPr lang="es-ES" sz="1200" b="0" noProof="0" dirty="0" smtClean="0">
                          <a:solidFill>
                            <a:schemeClr val="tx1"/>
                          </a:solidFill>
                        </a:rPr>
                        <a:t> i consultes i la </a:t>
                      </a:r>
                      <a:r>
                        <a:rPr lang="es-ES" sz="1200" b="0" noProof="0" dirty="0" err="1" smtClean="0">
                          <a:solidFill>
                            <a:schemeClr val="tx1"/>
                          </a:solidFill>
                        </a:rPr>
                        <a:t>difusió</a:t>
                      </a:r>
                      <a:r>
                        <a:rPr lang="es-ES" sz="1200" b="0" noProof="0" dirty="0" smtClean="0">
                          <a:solidFill>
                            <a:schemeClr val="tx1"/>
                          </a:solidFill>
                        </a:rPr>
                        <a:t> </a:t>
                      </a:r>
                      <a:r>
                        <a:rPr lang="es-ES" sz="1200" b="0" noProof="0" dirty="0" err="1" smtClean="0">
                          <a:solidFill>
                            <a:schemeClr val="tx1"/>
                          </a:solidFill>
                        </a:rPr>
                        <a:t>d'informació</a:t>
                      </a:r>
                      <a:r>
                        <a:rPr lang="es-ES" sz="1200" b="0" noProof="0" dirty="0" smtClean="0">
                          <a:solidFill>
                            <a:schemeClr val="tx1"/>
                          </a:solidFill>
                        </a:rPr>
                        <a:t> per </a:t>
                      </a:r>
                      <a:r>
                        <a:rPr lang="es-ES" sz="1200" b="0" noProof="0" dirty="0" err="1" smtClean="0">
                          <a:solidFill>
                            <a:schemeClr val="tx1"/>
                          </a:solidFill>
                        </a:rPr>
                        <a:t>afavorir</a:t>
                      </a:r>
                      <a:r>
                        <a:rPr lang="es-ES" sz="1200" b="0" noProof="0" dirty="0" smtClean="0">
                          <a:solidFill>
                            <a:schemeClr val="tx1"/>
                          </a:solidFill>
                        </a:rPr>
                        <a:t> la </a:t>
                      </a:r>
                      <a:r>
                        <a:rPr lang="es-ES" sz="1200" b="0" noProof="0" dirty="0" err="1" smtClean="0">
                          <a:solidFill>
                            <a:schemeClr val="tx1"/>
                          </a:solidFill>
                        </a:rPr>
                        <a:t>participació</a:t>
                      </a:r>
                      <a:r>
                        <a:rPr lang="es-ES" sz="1200" b="0" noProof="0" dirty="0" smtClean="0">
                          <a:solidFill>
                            <a:schemeClr val="tx1"/>
                          </a:solidFill>
                        </a:rPr>
                        <a:t> </a:t>
                      </a:r>
                      <a:r>
                        <a:rPr lang="es-ES" sz="1200" b="0" noProof="0" dirty="0" err="1" smtClean="0">
                          <a:solidFill>
                            <a:schemeClr val="tx1"/>
                          </a:solidFill>
                        </a:rPr>
                        <a:t>ciutadana</a:t>
                      </a:r>
                      <a:endParaRPr lang="ca-ES" sz="1200" b="0" noProof="0" dirty="0" smtClean="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649395">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Millorar la participació de la ciutadania en la presa de decisions i la qualitat democràtica</a:t>
                      </a:r>
                      <a:endParaRPr lang="ca-ES" sz="12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731140">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Promoure la difusió dels valors de la pau, els drets humans i la recuperació de la memòria democràtica</a:t>
                      </a:r>
                      <a:endParaRPr lang="ca-ES" sz="12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13" name="Taula 12"/>
          <p:cNvGraphicFramePr>
            <a:graphicFrameLocks noGrp="1"/>
          </p:cNvGraphicFramePr>
          <p:nvPr/>
        </p:nvGraphicFramePr>
        <p:xfrm>
          <a:off x="0" y="1188208"/>
          <a:ext cx="10693400" cy="428880"/>
        </p:xfrm>
        <a:graphic>
          <a:graphicData uri="http://schemas.openxmlformats.org/drawingml/2006/table">
            <a:tbl>
              <a:tblPr/>
              <a:tblGrid>
                <a:gridCol w="258112"/>
                <a:gridCol w="6622134"/>
                <a:gridCol w="3813154"/>
              </a:tblGrid>
              <a:tr h="0">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Participació ciutadana i processos electorals</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0" i="0" u="none" strike="noStrike" cap="none" normalizeH="0" baseline="0" noProof="0" dirty="0" smtClean="0">
                          <a:ln>
                            <a:noFill/>
                          </a:ln>
                          <a:solidFill>
                            <a:schemeClr val="bg1"/>
                          </a:solidFill>
                          <a:effectLst/>
                          <a:latin typeface="Arial" charset="0"/>
                          <a:cs typeface="Arial" charset="0"/>
                        </a:rPr>
                        <a:t>   </a:t>
                      </a:r>
                      <a:r>
                        <a:rPr kumimoji="0" lang="ca-ES" sz="1200" b="1" i="0" u="none" strike="noStrike" cap="none" normalizeH="0" baseline="0" noProof="0" dirty="0" smtClean="0">
                          <a:ln>
                            <a:noFill/>
                          </a:ln>
                          <a:solidFill>
                            <a:schemeClr val="bg1"/>
                          </a:solidFill>
                          <a:effectLst/>
                          <a:latin typeface="Arial" charset="0"/>
                          <a:cs typeface="Arial" charset="0"/>
                        </a:rPr>
                        <a:t>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17800" y="2028005"/>
          <a:ext cx="2775600" cy="3687814"/>
        </p:xfrm>
        <a:graphic>
          <a:graphicData uri="http://schemas.openxmlformats.org/drawingml/2006/table">
            <a:tbl>
              <a:tblPr firstRow="1" bandRow="1">
                <a:tableStyleId>{5C22544A-7EE6-4342-B048-85BDC9FD1C3A}</a:tableStyleId>
              </a:tblPr>
              <a:tblGrid>
                <a:gridCol w="666000"/>
                <a:gridCol w="2109600"/>
              </a:tblGrid>
              <a:tr h="652732">
                <a:tc>
                  <a:txBody>
                    <a:bodyPr/>
                    <a:lstStyle/>
                    <a:p>
                      <a:pPr algn="r" fontAlgn="ctr"/>
                      <a:r>
                        <a:rPr lang="ca-ES" sz="1100" b="0" i="0" u="none" strike="noStrike" noProof="0" dirty="0" smtClean="0">
                          <a:solidFill>
                            <a:srgbClr val="000000"/>
                          </a:solidFill>
                          <a:latin typeface="+mn-lt"/>
                        </a:rPr>
                        <a:t>80%</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kumimoji="0" lang="es-ES" sz="1100" b="0" i="0" u="none" strike="noStrike" cap="none" normalizeH="0" baseline="0" noProof="0" dirty="0" err="1" smtClean="0">
                          <a:ln>
                            <a:noFill/>
                          </a:ln>
                          <a:solidFill>
                            <a:schemeClr val="tx1"/>
                          </a:solidFill>
                          <a:effectLst/>
                          <a:latin typeface="+mn-lt"/>
                          <a:cs typeface="Arial" charset="0"/>
                        </a:rPr>
                        <a:t>Percentatge</a:t>
                      </a:r>
                      <a:r>
                        <a:rPr kumimoji="0" lang="es-ES" sz="1100" b="0" i="0" u="none" strike="noStrike" cap="none" normalizeH="0" baseline="0" noProof="0" dirty="0" smtClean="0">
                          <a:ln>
                            <a:noFill/>
                          </a:ln>
                          <a:solidFill>
                            <a:schemeClr val="tx1"/>
                          </a:solidFill>
                          <a:effectLst/>
                          <a:latin typeface="+mn-lt"/>
                          <a:cs typeface="Arial" charset="0"/>
                        </a:rPr>
                        <a:t> </a:t>
                      </a:r>
                      <a:r>
                        <a:rPr kumimoji="0" lang="es-ES" sz="1100" b="0" i="0" u="none" strike="noStrike" cap="none" normalizeH="0" baseline="0" noProof="0" dirty="0" err="1" smtClean="0">
                          <a:ln>
                            <a:noFill/>
                          </a:ln>
                          <a:solidFill>
                            <a:schemeClr val="tx1"/>
                          </a:solidFill>
                          <a:effectLst/>
                          <a:latin typeface="+mn-lt"/>
                          <a:cs typeface="Arial" charset="0"/>
                        </a:rPr>
                        <a:t>d'implementació</a:t>
                      </a:r>
                      <a:r>
                        <a:rPr kumimoji="0" lang="es-ES" sz="1100" b="0" i="0" u="none" strike="noStrike" cap="none" normalizeH="0" baseline="0" noProof="0" dirty="0" smtClean="0">
                          <a:ln>
                            <a:noFill/>
                          </a:ln>
                          <a:solidFill>
                            <a:schemeClr val="tx1"/>
                          </a:solidFill>
                          <a:effectLst/>
                          <a:latin typeface="+mn-lt"/>
                          <a:cs typeface="Arial" charset="0"/>
                        </a:rPr>
                        <a:t> de recursos </a:t>
                      </a:r>
                      <a:r>
                        <a:rPr kumimoji="0" lang="es-ES" sz="1100" b="0" i="0" u="none" strike="noStrike" cap="none" normalizeH="0" baseline="0" noProof="0" dirty="0" err="1" smtClean="0">
                          <a:ln>
                            <a:noFill/>
                          </a:ln>
                          <a:solidFill>
                            <a:schemeClr val="tx1"/>
                          </a:solidFill>
                          <a:effectLst/>
                          <a:latin typeface="+mn-lt"/>
                          <a:cs typeface="Arial" charset="0"/>
                        </a:rPr>
                        <a:t>electrònics</a:t>
                      </a:r>
                      <a:r>
                        <a:rPr kumimoji="0" lang="es-ES" sz="1100" b="0" i="0" u="none" strike="noStrike" cap="none" normalizeH="0" baseline="0" noProof="0" dirty="0" smtClean="0">
                          <a:ln>
                            <a:noFill/>
                          </a:ln>
                          <a:solidFill>
                            <a:schemeClr val="tx1"/>
                          </a:solidFill>
                          <a:effectLst/>
                          <a:latin typeface="+mn-lt"/>
                          <a:cs typeface="Arial" charset="0"/>
                        </a:rPr>
                        <a:t> en el </a:t>
                      </a:r>
                      <a:r>
                        <a:rPr kumimoji="0" lang="es-ES" sz="1100" b="0" i="0" u="none" strike="noStrike" cap="none" normalizeH="0" baseline="0" noProof="0" dirty="0" err="1" smtClean="0">
                          <a:ln>
                            <a:noFill/>
                          </a:ln>
                          <a:solidFill>
                            <a:schemeClr val="tx1"/>
                          </a:solidFill>
                          <a:effectLst/>
                          <a:latin typeface="+mn-lt"/>
                          <a:cs typeface="Arial" charset="0"/>
                        </a:rPr>
                        <a:t>procés</a:t>
                      </a:r>
                      <a:r>
                        <a:rPr kumimoji="0" lang="es-ES" sz="1100" b="0" i="0" u="none" strike="noStrike" cap="none" normalizeH="0" baseline="0" noProof="0" dirty="0" smtClean="0">
                          <a:ln>
                            <a:noFill/>
                          </a:ln>
                          <a:solidFill>
                            <a:schemeClr val="tx1"/>
                          </a:solidFill>
                          <a:effectLst/>
                          <a:latin typeface="+mn-lt"/>
                          <a:cs typeface="Arial" charset="0"/>
                        </a:rPr>
                        <a:t> electoral</a:t>
                      </a:r>
                      <a:endParaRPr kumimoji="0" lang="ca-ES" sz="1100" b="0" i="0" u="none" strike="noStrike" cap="none" normalizeH="0" baseline="0" noProof="0" dirty="0" smtClean="0">
                        <a:ln>
                          <a:noFill/>
                        </a:ln>
                        <a:solidFill>
                          <a:schemeClr val="tx1"/>
                        </a:solidFill>
                        <a:effectLst/>
                        <a:latin typeface="+mn-lt"/>
                        <a:cs typeface="Arial"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796015">
                <a:tc>
                  <a:txBody>
                    <a:bodyPr/>
                    <a:lstStyle/>
                    <a:p>
                      <a:pPr algn="r" fontAlgn="ctr"/>
                      <a:r>
                        <a:rPr lang="ca-ES" sz="1100" b="0" i="0" u="none" strike="noStrike" noProof="0" dirty="0" smtClean="0">
                          <a:solidFill>
                            <a:srgbClr val="000000"/>
                          </a:solidFill>
                          <a:latin typeface="+mn-lt"/>
                        </a:rPr>
                        <a:t>6</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0" i="0" u="none" strike="noStrike" cap="none" normalizeH="0" baseline="0" noProof="0" dirty="0" smtClean="0">
                          <a:ln>
                            <a:noFill/>
                          </a:ln>
                          <a:solidFill>
                            <a:schemeClr val="tx1"/>
                          </a:solidFill>
                          <a:effectLst/>
                          <a:latin typeface="+mn-lt"/>
                          <a:cs typeface="Arial" charset="0"/>
                        </a:rPr>
                        <a:t>Nombre de </a:t>
                      </a:r>
                      <a:r>
                        <a:rPr kumimoji="0" lang="fr-FR" sz="1100" b="0" i="0" u="none" strike="noStrike" cap="none" normalizeH="0" baseline="0" noProof="0" dirty="0" err="1" smtClean="0">
                          <a:ln>
                            <a:noFill/>
                          </a:ln>
                          <a:solidFill>
                            <a:schemeClr val="tx1"/>
                          </a:solidFill>
                          <a:effectLst/>
                          <a:latin typeface="+mn-lt"/>
                          <a:cs typeface="Arial" charset="0"/>
                        </a:rPr>
                        <a:t>projectes</a:t>
                      </a:r>
                      <a:r>
                        <a:rPr kumimoji="0" lang="fr-FR" sz="1100" b="0" i="0" u="none" strike="noStrike" cap="none" normalizeH="0" baseline="0" noProof="0" dirty="0" smtClean="0">
                          <a:ln>
                            <a:noFill/>
                          </a:ln>
                          <a:solidFill>
                            <a:schemeClr val="tx1"/>
                          </a:solidFill>
                          <a:effectLst/>
                          <a:latin typeface="+mn-lt"/>
                          <a:cs typeface="Arial" charset="0"/>
                        </a:rPr>
                        <a:t> de </a:t>
                      </a:r>
                      <a:r>
                        <a:rPr kumimoji="0" lang="fr-FR" sz="1100" b="0" i="0" u="none" strike="noStrike" cap="none" normalizeH="0" baseline="0" noProof="0" dirty="0" err="1" smtClean="0">
                          <a:ln>
                            <a:noFill/>
                          </a:ln>
                          <a:solidFill>
                            <a:schemeClr val="tx1"/>
                          </a:solidFill>
                          <a:effectLst/>
                          <a:latin typeface="+mn-lt"/>
                          <a:cs typeface="Arial" charset="0"/>
                        </a:rPr>
                        <a:t>recerca</a:t>
                      </a:r>
                      <a:r>
                        <a:rPr kumimoji="0" lang="fr-FR" sz="1100" b="0" i="0" u="none" strike="noStrike" cap="none" normalizeH="0" baseline="0" noProof="0" dirty="0" smtClean="0">
                          <a:ln>
                            <a:noFill/>
                          </a:ln>
                          <a:solidFill>
                            <a:schemeClr val="tx1"/>
                          </a:solidFill>
                          <a:effectLst/>
                          <a:latin typeface="+mn-lt"/>
                          <a:cs typeface="Arial" charset="0"/>
                        </a:rPr>
                        <a:t> </a:t>
                      </a:r>
                      <a:r>
                        <a:rPr kumimoji="0" lang="fr-FR" sz="1100" b="0" i="0" u="none" strike="noStrike" cap="none" normalizeH="0" baseline="0" noProof="0" dirty="0" err="1" smtClean="0">
                          <a:ln>
                            <a:noFill/>
                          </a:ln>
                          <a:solidFill>
                            <a:schemeClr val="tx1"/>
                          </a:solidFill>
                          <a:effectLst/>
                          <a:latin typeface="+mn-lt"/>
                          <a:cs typeface="Arial" charset="0"/>
                        </a:rPr>
                        <a:t>subvencionats</a:t>
                      </a:r>
                      <a:r>
                        <a:rPr kumimoji="0" lang="fr-FR" sz="1100" b="0" i="0" u="none" strike="noStrike" cap="none" normalizeH="0" baseline="0" noProof="0" dirty="0" smtClean="0">
                          <a:ln>
                            <a:noFill/>
                          </a:ln>
                          <a:solidFill>
                            <a:schemeClr val="tx1"/>
                          </a:solidFill>
                          <a:effectLst/>
                          <a:latin typeface="+mn-lt"/>
                          <a:cs typeface="Arial" charset="0"/>
                        </a:rPr>
                        <a:t> en l'</a:t>
                      </a:r>
                      <a:r>
                        <a:rPr kumimoji="0" lang="fr-FR" sz="1100" b="0" i="0" u="none" strike="noStrike" cap="none" normalizeH="0" baseline="0" noProof="0" dirty="0" err="1" smtClean="0">
                          <a:ln>
                            <a:noFill/>
                          </a:ln>
                          <a:solidFill>
                            <a:schemeClr val="tx1"/>
                          </a:solidFill>
                          <a:effectLst/>
                          <a:latin typeface="+mn-lt"/>
                          <a:cs typeface="Arial" charset="0"/>
                        </a:rPr>
                        <a:t>àmbit</a:t>
                      </a:r>
                      <a:r>
                        <a:rPr kumimoji="0" lang="fr-FR" sz="1100" b="0" i="0" u="none" strike="noStrike" cap="none" normalizeH="0" baseline="0" noProof="0" dirty="0" smtClean="0">
                          <a:ln>
                            <a:noFill/>
                          </a:ln>
                          <a:solidFill>
                            <a:schemeClr val="tx1"/>
                          </a:solidFill>
                          <a:effectLst/>
                          <a:latin typeface="+mn-lt"/>
                          <a:cs typeface="Arial" charset="0"/>
                        </a:rPr>
                        <a:t> de la </a:t>
                      </a:r>
                      <a:r>
                        <a:rPr kumimoji="0" lang="fr-FR" sz="1100" b="0" i="0" u="none" strike="noStrike" cap="none" normalizeH="0" baseline="0" noProof="0" dirty="0" err="1" smtClean="0">
                          <a:ln>
                            <a:noFill/>
                          </a:ln>
                          <a:solidFill>
                            <a:schemeClr val="tx1"/>
                          </a:solidFill>
                          <a:effectLst/>
                          <a:latin typeface="+mn-lt"/>
                          <a:cs typeface="Arial" charset="0"/>
                        </a:rPr>
                        <a:t>qualitat</a:t>
                      </a:r>
                      <a:r>
                        <a:rPr kumimoji="0" lang="fr-FR" sz="1100" b="0" i="0" u="none" strike="noStrike" cap="none" normalizeH="0" baseline="0" noProof="0" dirty="0" smtClean="0">
                          <a:ln>
                            <a:noFill/>
                          </a:ln>
                          <a:solidFill>
                            <a:schemeClr val="tx1"/>
                          </a:solidFill>
                          <a:effectLst/>
                          <a:latin typeface="+mn-lt"/>
                          <a:cs typeface="Arial" charset="0"/>
                        </a:rPr>
                        <a:t> </a:t>
                      </a:r>
                      <a:r>
                        <a:rPr kumimoji="0" lang="fr-FR" sz="1100" b="0" i="0" u="none" strike="noStrike" cap="none" normalizeH="0" baseline="0" noProof="0" dirty="0" err="1" smtClean="0">
                          <a:ln>
                            <a:noFill/>
                          </a:ln>
                          <a:solidFill>
                            <a:schemeClr val="tx1"/>
                          </a:solidFill>
                          <a:effectLst/>
                          <a:latin typeface="+mn-lt"/>
                          <a:cs typeface="Arial" charset="0"/>
                        </a:rPr>
                        <a:t>democràtica</a:t>
                      </a:r>
                      <a:r>
                        <a:rPr kumimoji="0" lang="fr-FR" sz="1100" b="0" i="0" u="none" strike="noStrike" cap="none" normalizeH="0" baseline="0" noProof="0" dirty="0" smtClean="0">
                          <a:ln>
                            <a:noFill/>
                          </a:ln>
                          <a:solidFill>
                            <a:schemeClr val="tx1"/>
                          </a:solidFill>
                          <a:effectLst/>
                          <a:latin typeface="+mn-lt"/>
                          <a:cs typeface="Arial" charset="0"/>
                        </a:rPr>
                        <a:t> </a:t>
                      </a:r>
                      <a:endParaRPr kumimoji="0" lang="ca-ES" sz="1100" b="0" i="0" u="none" strike="noStrike" cap="none" normalizeH="0" baseline="0" noProof="0" dirty="0" smtClean="0">
                        <a:ln>
                          <a:noFill/>
                        </a:ln>
                        <a:solidFill>
                          <a:schemeClr val="tx1"/>
                        </a:solidFill>
                        <a:effectLst/>
                        <a:latin typeface="+mn-lt"/>
                        <a:cs typeface="Arial"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796015">
                <a:tc>
                  <a:txBody>
                    <a:bodyPr/>
                    <a:lstStyle/>
                    <a:p>
                      <a:pPr algn="r" fontAlgn="ctr"/>
                      <a:r>
                        <a:rPr lang="ca-ES" sz="1100" b="0" i="0" u="none" strike="noStrike" noProof="0" dirty="0" smtClean="0">
                          <a:solidFill>
                            <a:srgbClr val="000000"/>
                          </a:solidFill>
                          <a:latin typeface="+mn-lt"/>
                        </a:rPr>
                        <a:t>25</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1100" b="0" noProof="0" dirty="0" smtClean="0">
                          <a:solidFill>
                            <a:schemeClr val="tx1"/>
                          </a:solidFill>
                          <a:latin typeface="+mn-lt"/>
                        </a:rPr>
                        <a:t>Nombre d'</a:t>
                      </a:r>
                      <a:r>
                        <a:rPr lang="fr-FR" sz="1100" b="0" noProof="0" dirty="0" err="1" smtClean="0">
                          <a:solidFill>
                            <a:schemeClr val="tx1"/>
                          </a:solidFill>
                          <a:latin typeface="+mn-lt"/>
                        </a:rPr>
                        <a:t>accions</a:t>
                      </a:r>
                      <a:r>
                        <a:rPr lang="fr-FR" sz="1100" b="0" noProof="0" dirty="0" smtClean="0">
                          <a:solidFill>
                            <a:schemeClr val="tx1"/>
                          </a:solidFill>
                          <a:latin typeface="+mn-lt"/>
                        </a:rPr>
                        <a:t> formatives, </a:t>
                      </a:r>
                      <a:r>
                        <a:rPr lang="fr-FR" sz="1100" b="0" noProof="0" dirty="0" err="1" smtClean="0">
                          <a:solidFill>
                            <a:schemeClr val="tx1"/>
                          </a:solidFill>
                          <a:latin typeface="+mn-lt"/>
                        </a:rPr>
                        <a:t>divulgatives</a:t>
                      </a:r>
                      <a:r>
                        <a:rPr lang="fr-FR" sz="1100" b="0" noProof="0" dirty="0" smtClean="0">
                          <a:solidFill>
                            <a:schemeClr val="tx1"/>
                          </a:solidFill>
                          <a:latin typeface="+mn-lt"/>
                        </a:rPr>
                        <a:t> i informatives en l'</a:t>
                      </a:r>
                      <a:r>
                        <a:rPr lang="fr-FR" sz="1100" b="0" noProof="0" dirty="0" err="1" smtClean="0">
                          <a:solidFill>
                            <a:schemeClr val="tx1"/>
                          </a:solidFill>
                          <a:latin typeface="+mn-lt"/>
                        </a:rPr>
                        <a:t>àmbit</a:t>
                      </a:r>
                      <a:r>
                        <a:rPr lang="fr-FR" sz="1100" b="0" noProof="0" dirty="0" smtClean="0">
                          <a:solidFill>
                            <a:schemeClr val="tx1"/>
                          </a:solidFill>
                          <a:latin typeface="+mn-lt"/>
                        </a:rPr>
                        <a:t> de la </a:t>
                      </a:r>
                      <a:r>
                        <a:rPr lang="fr-FR" sz="1100" b="0" noProof="0" dirty="0" err="1" smtClean="0">
                          <a:solidFill>
                            <a:schemeClr val="tx1"/>
                          </a:solidFill>
                          <a:latin typeface="+mn-lt"/>
                        </a:rPr>
                        <a:t>qualitat</a:t>
                      </a:r>
                      <a:r>
                        <a:rPr lang="fr-FR" sz="1100" b="0" noProof="0" dirty="0" smtClean="0">
                          <a:solidFill>
                            <a:schemeClr val="tx1"/>
                          </a:solidFill>
                          <a:latin typeface="+mn-lt"/>
                        </a:rPr>
                        <a:t> </a:t>
                      </a:r>
                      <a:r>
                        <a:rPr lang="fr-FR" sz="1100" b="0" noProof="0" dirty="0" err="1" smtClean="0">
                          <a:solidFill>
                            <a:schemeClr val="tx1"/>
                          </a:solidFill>
                          <a:latin typeface="+mn-lt"/>
                        </a:rPr>
                        <a:t>democràtica</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647037">
                <a:tc>
                  <a:txBody>
                    <a:bodyPr/>
                    <a:lstStyle/>
                    <a:p>
                      <a:pPr algn="r" fontAlgn="ctr"/>
                      <a:r>
                        <a:rPr lang="ca-ES" sz="1100" b="0" i="0" u="none" strike="noStrike" noProof="0" dirty="0" smtClean="0">
                          <a:solidFill>
                            <a:srgbClr val="000000"/>
                          </a:solidFill>
                          <a:latin typeface="+mn-lt"/>
                        </a:rPr>
                        <a:t>80</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dirty="0" smtClean="0">
                          <a:solidFill>
                            <a:schemeClr val="tx1"/>
                          </a:solidFill>
                          <a:latin typeface="+mn-lt"/>
                        </a:rPr>
                        <a:t>Nombre d'expedients aprovats a víctimes de la Guerra Civil i la postguerra</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96015">
                <a:tc>
                  <a:txBody>
                    <a:bodyPr/>
                    <a:lstStyle/>
                    <a:p>
                      <a:pPr algn="r" fontAlgn="ctr"/>
                      <a:r>
                        <a:rPr lang="ca-ES" sz="1100" b="0" i="0" u="none" strike="noStrike" noProof="0" dirty="0" smtClean="0">
                          <a:solidFill>
                            <a:srgbClr val="000000"/>
                          </a:solidFill>
                          <a:latin typeface="+mn-lt"/>
                        </a:rPr>
                        <a:t>30</a:t>
                      </a:r>
                      <a:endParaRPr lang="ca-ES" sz="110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1100" b="0" noProof="0" dirty="0" smtClean="0">
                          <a:solidFill>
                            <a:schemeClr val="tx1"/>
                          </a:solidFill>
                          <a:latin typeface="+mn-lt"/>
                        </a:rPr>
                        <a:t>Nombre de projectes i acords de col·laboració en matèria de pau, drets humans i memòria democràtica</a:t>
                      </a:r>
                      <a:endParaRPr lang="ca-ES" sz="110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QuadreDeText 5"/>
          <p:cNvSpPr txBox="1"/>
          <p:nvPr/>
        </p:nvSpPr>
        <p:spPr>
          <a:xfrm>
            <a:off x="0" y="1708930"/>
            <a:ext cx="7847030" cy="307506"/>
          </a:xfrm>
          <a:prstGeom prst="rect">
            <a:avLst/>
          </a:prstGeom>
          <a:solidFill>
            <a:srgbClr val="75923C"/>
          </a:solidFill>
        </p:spPr>
        <p:txBody>
          <a:bodyPr wrap="square" rtlCol="0">
            <a:spAutoFit/>
          </a:bodyPr>
          <a:lstStyle/>
          <a:p>
            <a:pPr algn="ctr"/>
            <a:r>
              <a:rPr lang="ca-ES" sz="1400" b="1" dirty="0" smtClean="0">
                <a:solidFill>
                  <a:schemeClr val="bg1"/>
                </a:solidFill>
              </a:rPr>
              <a:t>Prioritats</a:t>
            </a:r>
            <a:endParaRPr lang="ca-ES" sz="1400" b="1" dirty="0">
              <a:solidFill>
                <a:schemeClr val="bg1"/>
              </a:solidFill>
            </a:endParaRPr>
          </a:p>
        </p:txBody>
      </p:sp>
      <p:sp>
        <p:nvSpPr>
          <p:cNvPr id="7" name="QuadreDeText 6"/>
          <p:cNvSpPr txBox="1"/>
          <p:nvPr/>
        </p:nvSpPr>
        <p:spPr>
          <a:xfrm>
            <a:off x="7918468" y="1708929"/>
            <a:ext cx="2774932" cy="307777"/>
          </a:xfrm>
          <a:prstGeom prst="rect">
            <a:avLst/>
          </a:prstGeom>
          <a:solidFill>
            <a:srgbClr val="75923C"/>
          </a:solidFill>
        </p:spPr>
        <p:txBody>
          <a:bodyPr wrap="square" rtlCol="0">
            <a:spAutoFit/>
          </a:bodyPr>
          <a:lstStyle/>
          <a:p>
            <a:pPr algn="ctr"/>
            <a:r>
              <a:rPr lang="ca-ES" sz="1400" b="1" dirty="0" smtClean="0">
                <a:solidFill>
                  <a:schemeClr val="bg1"/>
                </a:solidFill>
              </a:rPr>
              <a:t>Indicadors de referència</a:t>
            </a:r>
            <a:endParaRPr lang="ca-ES" sz="1400" b="1" dirty="0">
              <a:solidFill>
                <a:schemeClr val="bg1"/>
              </a:solidFill>
            </a:endParaRPr>
          </a:p>
        </p:txBody>
      </p:sp>
      <p:sp>
        <p:nvSpPr>
          <p:cNvPr id="10" name="QuadreDeText 9"/>
          <p:cNvSpPr txBox="1"/>
          <p:nvPr/>
        </p:nvSpPr>
        <p:spPr>
          <a:xfrm>
            <a:off x="0" y="4280697"/>
            <a:ext cx="7847030" cy="307777"/>
          </a:xfrm>
          <a:prstGeom prst="rect">
            <a:avLst/>
          </a:prstGeom>
          <a:solidFill>
            <a:srgbClr val="75923C"/>
          </a:solidFill>
        </p:spPr>
        <p:txBody>
          <a:bodyPr wrap="square" rtlCol="0">
            <a:spAutoFit/>
          </a:bodyPr>
          <a:lstStyle/>
          <a:p>
            <a:pPr algn="ctr"/>
            <a:r>
              <a:rPr lang="ca-ES" sz="1400" b="1" dirty="0" smtClean="0">
                <a:solidFill>
                  <a:schemeClr val="bg1"/>
                </a:solidFill>
              </a:rPr>
              <a:t>Actuacions principals incloses en els pressupostos</a:t>
            </a:r>
            <a:endParaRPr lang="ca-ES" sz="1400" b="1" dirty="0">
              <a:solidFill>
                <a:schemeClr val="bg1"/>
              </a:solidFill>
            </a:endParaRPr>
          </a:p>
        </p:txBody>
      </p:sp>
      <p:graphicFrame>
        <p:nvGraphicFramePr>
          <p:cNvPr id="11" name="Taula 10"/>
          <p:cNvGraphicFramePr>
            <a:graphicFrameLocks noGrp="1"/>
          </p:cNvGraphicFramePr>
          <p:nvPr/>
        </p:nvGraphicFramePr>
        <p:xfrm>
          <a:off x="99153" y="4601294"/>
          <a:ext cx="7870755" cy="2328338"/>
        </p:xfrm>
        <a:graphic>
          <a:graphicData uri="http://schemas.openxmlformats.org/drawingml/2006/table">
            <a:tbl>
              <a:tblPr firstRow="1" bandRow="1">
                <a:tableStyleId>{5C22544A-7EE6-4342-B048-85BDC9FD1C3A}</a:tableStyleId>
              </a:tblPr>
              <a:tblGrid>
                <a:gridCol w="125341"/>
                <a:gridCol w="7745414"/>
              </a:tblGrid>
              <a:tr h="280249">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r>
                        <a:rPr lang="ca-ES" sz="1000" b="0" i="0" u="none" strike="noStrike" noProof="0" dirty="0" smtClean="0">
                          <a:solidFill>
                            <a:srgbClr val="000000"/>
                          </a:solidFill>
                          <a:latin typeface="+mn-lt"/>
                        </a:rPr>
                        <a:t>Tramitar i gestionar els processos de dissolució, supressió i desvinculació d'entitats instrumentals amb participació majoritària </a:t>
                      </a:r>
                    </a:p>
                    <a:p>
                      <a:pPr algn="just" fontAlgn="ctr"/>
                      <a:endParaRPr lang="ca-ES" sz="600" b="0" i="0" u="none" strike="noStrike" noProof="0" dirty="0">
                        <a:solidFill>
                          <a:srgbClr val="000000"/>
                        </a:solidFill>
                        <a:latin typeface="+mn-lt"/>
                      </a:endParaRPr>
                    </a:p>
                  </a:txBody>
                  <a:tcPr marL="0" marR="36000" marT="0" marB="0" anchor="ctr">
                    <a:solidFill>
                      <a:schemeClr val="bg1"/>
                    </a:solidFill>
                  </a:tcPr>
                </a:tc>
              </a:tr>
              <a:tr h="172260">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marL="0" algn="just" defTabSz="914400" rtl="0" eaLnBrk="1" fontAlgn="ctr" latinLnBrk="0" hangingPunct="1"/>
                      <a:r>
                        <a:rPr lang="fr-FR" sz="1000" b="0" i="0" u="none" strike="noStrike" kern="1200" noProof="0" dirty="0" err="1" smtClean="0">
                          <a:solidFill>
                            <a:srgbClr val="000000"/>
                          </a:solidFill>
                          <a:latin typeface="+mn-lt"/>
                          <a:ea typeface="+mn-ea"/>
                          <a:cs typeface="+mn-cs"/>
                        </a:rPr>
                        <a:t>Dissenyar</a:t>
                      </a:r>
                      <a:r>
                        <a:rPr lang="fr-FR" sz="1000" b="0" i="0" u="none" strike="noStrike" kern="1200" noProof="0" dirty="0" smtClean="0">
                          <a:solidFill>
                            <a:srgbClr val="000000"/>
                          </a:solidFill>
                          <a:latin typeface="+mn-lt"/>
                          <a:ea typeface="+mn-ea"/>
                          <a:cs typeface="+mn-cs"/>
                        </a:rPr>
                        <a:t> i </a:t>
                      </a:r>
                      <a:r>
                        <a:rPr lang="fr-FR" sz="1000" b="0" i="0" u="none" strike="noStrike" kern="1200" noProof="0" dirty="0" err="1" smtClean="0">
                          <a:solidFill>
                            <a:srgbClr val="000000"/>
                          </a:solidFill>
                          <a:latin typeface="+mn-lt"/>
                          <a:ea typeface="+mn-ea"/>
                          <a:cs typeface="+mn-cs"/>
                        </a:rPr>
                        <a:t>implantar</a:t>
                      </a:r>
                      <a:r>
                        <a:rPr lang="fr-FR" sz="1000" b="0" i="0" u="none" strike="noStrike" kern="1200" noProof="0" dirty="0" smtClean="0">
                          <a:solidFill>
                            <a:srgbClr val="000000"/>
                          </a:solidFill>
                          <a:latin typeface="+mn-lt"/>
                          <a:ea typeface="+mn-ea"/>
                          <a:cs typeface="+mn-cs"/>
                        </a:rPr>
                        <a:t> un model d'</a:t>
                      </a:r>
                      <a:r>
                        <a:rPr lang="fr-FR" sz="1000" b="0" i="0" u="none" strike="noStrike" kern="1200" noProof="0" dirty="0" err="1" smtClean="0">
                          <a:solidFill>
                            <a:srgbClr val="000000"/>
                          </a:solidFill>
                          <a:latin typeface="+mn-lt"/>
                          <a:ea typeface="+mn-ea"/>
                          <a:cs typeface="+mn-cs"/>
                        </a:rPr>
                        <a:t>auditories</a:t>
                      </a:r>
                      <a:r>
                        <a:rPr lang="fr-FR" sz="1000" b="0" i="0" u="none" strike="noStrike" kern="1200" noProof="0" dirty="0" smtClean="0">
                          <a:solidFill>
                            <a:srgbClr val="000000"/>
                          </a:solidFill>
                          <a:latin typeface="+mn-lt"/>
                          <a:ea typeface="+mn-ea"/>
                          <a:cs typeface="+mn-cs"/>
                        </a:rPr>
                        <a:t> administratives i d'informes d'</a:t>
                      </a:r>
                      <a:r>
                        <a:rPr lang="fr-FR" sz="1000" b="0" i="0" u="none" strike="noStrike" kern="1200" noProof="0" dirty="0" err="1" smtClean="0">
                          <a:solidFill>
                            <a:srgbClr val="000000"/>
                          </a:solidFill>
                          <a:latin typeface="+mn-lt"/>
                          <a:ea typeface="+mn-ea"/>
                          <a:cs typeface="+mn-cs"/>
                        </a:rPr>
                        <a:t>avaluació</a:t>
                      </a:r>
                      <a:endParaRPr lang="fr-FR" sz="1000" b="0" i="0" u="none" strike="noStrike" kern="1200" noProof="0" dirty="0" smtClean="0">
                        <a:solidFill>
                          <a:srgbClr val="000000"/>
                        </a:solidFill>
                        <a:latin typeface="+mn-lt"/>
                        <a:ea typeface="+mn-ea"/>
                        <a:cs typeface="+mn-cs"/>
                      </a:endParaRPr>
                    </a:p>
                    <a:p>
                      <a:pPr algn="just" fontAlgn="ctr"/>
                      <a:endParaRPr lang="fr-FR" sz="600" b="0" i="0" u="none" strike="noStrike" noProof="0" dirty="0" smtClean="0">
                        <a:solidFill>
                          <a:srgbClr val="000000"/>
                        </a:solidFill>
                        <a:latin typeface="+mn-lt"/>
                      </a:endParaRPr>
                    </a:p>
                    <a:p>
                      <a:pPr algn="just" fontAlgn="ctr"/>
                      <a:r>
                        <a:rPr lang="es-ES" sz="1000" b="0" i="0" u="none" strike="noStrike" noProof="0" dirty="0" err="1" smtClean="0">
                          <a:solidFill>
                            <a:srgbClr val="000000"/>
                          </a:solidFill>
                          <a:latin typeface="+mn-lt"/>
                        </a:rPr>
                        <a:t>Desenvolupar</a:t>
                      </a:r>
                      <a:r>
                        <a:rPr lang="es-ES" sz="1000" b="0" i="0" u="none" strike="noStrike" noProof="0" dirty="0" smtClean="0">
                          <a:solidFill>
                            <a:srgbClr val="000000"/>
                          </a:solidFill>
                          <a:latin typeface="+mn-lt"/>
                        </a:rPr>
                        <a:t> el Pla </a:t>
                      </a:r>
                      <a:r>
                        <a:rPr lang="es-ES" sz="1000" b="0" i="0" u="none" strike="noStrike" noProof="0" dirty="0" err="1" smtClean="0">
                          <a:solidFill>
                            <a:srgbClr val="000000"/>
                          </a:solidFill>
                          <a:latin typeface="+mn-lt"/>
                        </a:rPr>
                        <a:t>d'ocupació</a:t>
                      </a:r>
                      <a:r>
                        <a:rPr lang="es-ES" sz="1000" b="0" i="0" u="none" strike="noStrike" noProof="0" dirty="0" smtClean="0">
                          <a:solidFill>
                            <a:srgbClr val="000000"/>
                          </a:solidFill>
                          <a:latin typeface="+mn-lt"/>
                        </a:rPr>
                        <a:t> de </a:t>
                      </a:r>
                      <a:r>
                        <a:rPr lang="es-ES" sz="1000" b="0" i="0" u="none" strike="noStrike" noProof="0" dirty="0" err="1" smtClean="0">
                          <a:solidFill>
                            <a:srgbClr val="000000"/>
                          </a:solidFill>
                          <a:latin typeface="+mn-lt"/>
                        </a:rPr>
                        <a:t>l'Administració</a:t>
                      </a:r>
                      <a:r>
                        <a:rPr lang="es-ES" sz="1000" b="0" i="0" u="none" strike="noStrike" noProof="0" dirty="0" smtClean="0">
                          <a:solidFill>
                            <a:srgbClr val="000000"/>
                          </a:solidFill>
                          <a:latin typeface="+mn-lt"/>
                        </a:rPr>
                        <a:t> de la Generalitat</a:t>
                      </a:r>
                    </a:p>
                    <a:p>
                      <a:pPr algn="just" fontAlgn="ctr"/>
                      <a:endParaRPr lang="es-ES" sz="600" b="0" i="0" u="none" strike="noStrike" noProof="0" dirty="0" smtClean="0">
                        <a:solidFill>
                          <a:srgbClr val="000000"/>
                        </a:solidFill>
                        <a:latin typeface="+mn-lt"/>
                      </a:endParaRPr>
                    </a:p>
                    <a:p>
                      <a:pPr algn="just" fontAlgn="ctr"/>
                      <a:r>
                        <a:rPr lang="ca-ES" sz="1000" b="0" i="0" u="none" strike="noStrike" noProof="0" dirty="0" smtClean="0">
                          <a:solidFill>
                            <a:srgbClr val="000000"/>
                          </a:solidFill>
                          <a:latin typeface="+mn-lt"/>
                        </a:rPr>
                        <a:t>Elaborar el nou marc normatiu de Funció Pública, l'avantprojecte de llei del directiu públic, i l‘Avantprojecte de llei d‘organització de l'Administració de la Generalitat i del seu sector públic</a:t>
                      </a:r>
                    </a:p>
                    <a:p>
                      <a:pPr algn="just" fontAlgn="ctr"/>
                      <a:endParaRPr lang="ca-ES" sz="600" b="0" i="0" u="none" strike="noStrike" noProof="0" dirty="0" smtClean="0">
                        <a:solidFill>
                          <a:srgbClr val="000000"/>
                        </a:solidFill>
                        <a:latin typeface="+mn-lt"/>
                      </a:endParaRPr>
                    </a:p>
                    <a:p>
                      <a:pPr algn="just" fontAlgn="ctr"/>
                      <a:r>
                        <a:rPr lang="ca-ES" sz="1000" b="0" i="0" u="none" strike="noStrike" noProof="0" dirty="0" smtClean="0">
                          <a:solidFill>
                            <a:srgbClr val="000000"/>
                          </a:solidFill>
                          <a:latin typeface="+mn-lt"/>
                        </a:rPr>
                        <a:t>Posar a disposició de les administracions públiques les eines necessàries per a </a:t>
                      </a:r>
                      <a:r>
                        <a:rPr lang="ca-ES" sz="1000" b="0" i="0" u="none" strike="noStrike" noProof="0" dirty="0" err="1" smtClean="0">
                          <a:solidFill>
                            <a:srgbClr val="000000"/>
                          </a:solidFill>
                          <a:latin typeface="+mn-lt"/>
                        </a:rPr>
                        <a:t>l'impuls</a:t>
                      </a:r>
                      <a:r>
                        <a:rPr lang="ca-ES" sz="1000" b="0" i="0" u="none" strike="noStrike" noProof="0" dirty="0" smtClean="0">
                          <a:solidFill>
                            <a:srgbClr val="000000"/>
                          </a:solidFill>
                          <a:latin typeface="+mn-lt"/>
                        </a:rPr>
                        <a:t> de l'ús dels mitjans electrònics</a:t>
                      </a:r>
                    </a:p>
                    <a:p>
                      <a:pPr algn="just" fontAlgn="ctr"/>
                      <a:endParaRPr lang="ca-ES" sz="600" b="0" i="0" u="none" strike="noStrike" noProof="0" dirty="0" smtClean="0">
                        <a:solidFill>
                          <a:srgbClr val="000000"/>
                        </a:solidFill>
                        <a:latin typeface="+mn-lt"/>
                      </a:endParaRPr>
                    </a:p>
                    <a:p>
                      <a:pPr algn="just" fontAlgn="ctr"/>
                      <a:r>
                        <a:rPr lang="es-ES" sz="1000" b="0" i="0" u="none" strike="noStrike" noProof="0" dirty="0" err="1" smtClean="0">
                          <a:solidFill>
                            <a:srgbClr val="000000"/>
                          </a:solidFill>
                          <a:latin typeface="+mn-lt"/>
                        </a:rPr>
                        <a:t>Mantenir</a:t>
                      </a:r>
                      <a:r>
                        <a:rPr lang="es-ES" sz="1000" b="0" i="0" u="none" strike="noStrike" noProof="0" dirty="0" smtClean="0">
                          <a:solidFill>
                            <a:srgbClr val="000000"/>
                          </a:solidFill>
                          <a:latin typeface="+mn-lt"/>
                        </a:rPr>
                        <a:t>, </a:t>
                      </a:r>
                      <a:r>
                        <a:rPr lang="es-ES" sz="1000" b="0" i="0" u="none" strike="noStrike" noProof="0" dirty="0" err="1" smtClean="0">
                          <a:solidFill>
                            <a:srgbClr val="000000"/>
                          </a:solidFill>
                          <a:latin typeface="+mn-lt"/>
                        </a:rPr>
                        <a:t>millorar</a:t>
                      </a:r>
                      <a:r>
                        <a:rPr lang="es-ES" sz="1000" b="0" i="0" u="none" strike="noStrike" noProof="0" dirty="0" smtClean="0">
                          <a:solidFill>
                            <a:srgbClr val="000000"/>
                          </a:solidFill>
                          <a:latin typeface="+mn-lt"/>
                        </a:rPr>
                        <a:t> i evolucionar el </a:t>
                      </a:r>
                      <a:r>
                        <a:rPr lang="es-ES" sz="1000" b="0" i="0" u="none" strike="noStrike" noProof="0" dirty="0" err="1" smtClean="0">
                          <a:solidFill>
                            <a:srgbClr val="000000"/>
                          </a:solidFill>
                          <a:latin typeface="+mn-lt"/>
                        </a:rPr>
                        <a:t>nivell</a:t>
                      </a:r>
                      <a:r>
                        <a:rPr lang="es-ES" sz="1000" b="0" i="0" u="none" strike="noStrike" noProof="0" dirty="0" smtClean="0">
                          <a:solidFill>
                            <a:srgbClr val="000000"/>
                          </a:solidFill>
                          <a:latin typeface="+mn-lt"/>
                        </a:rPr>
                        <a:t> de </a:t>
                      </a:r>
                      <a:r>
                        <a:rPr lang="es-ES" sz="1000" b="0" i="0" u="none" strike="noStrike" noProof="0" dirty="0" err="1" smtClean="0">
                          <a:solidFill>
                            <a:srgbClr val="000000"/>
                          </a:solidFill>
                          <a:latin typeface="+mn-lt"/>
                        </a:rPr>
                        <a:t>qualitat</a:t>
                      </a:r>
                      <a:r>
                        <a:rPr lang="es-ES" sz="1000" b="0" i="0" u="none" strike="noStrike" noProof="0" dirty="0" smtClean="0">
                          <a:solidFill>
                            <a:srgbClr val="000000"/>
                          </a:solidFill>
                          <a:latin typeface="+mn-lt"/>
                        </a:rPr>
                        <a:t> de la plataforma corporativa PICA</a:t>
                      </a:r>
                    </a:p>
                    <a:p>
                      <a:pPr algn="just" fontAlgn="ctr"/>
                      <a:endParaRPr lang="ca-ES" sz="600" b="0" i="0" u="none" strike="noStrike" noProof="0" dirty="0">
                        <a:solidFill>
                          <a:srgbClr val="000000"/>
                        </a:solidFill>
                        <a:latin typeface="+mn-lt"/>
                      </a:endParaRPr>
                    </a:p>
                  </a:txBody>
                  <a:tcPr marL="0" marR="36000" marT="0" marB="0" anchor="ctr">
                    <a:solidFill>
                      <a:schemeClr val="bg1"/>
                    </a:solidFill>
                  </a:tcPr>
                </a:tc>
              </a:tr>
              <a:tr h="69871">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r>
                        <a:rPr lang="es-ES" sz="1000" b="0" i="0" u="none" strike="noStrike" noProof="0" dirty="0" err="1" smtClean="0">
                          <a:solidFill>
                            <a:srgbClr val="000000"/>
                          </a:solidFill>
                          <a:latin typeface="+mn-lt"/>
                        </a:rPr>
                        <a:t>Millorar</a:t>
                      </a:r>
                      <a:r>
                        <a:rPr lang="es-ES" sz="1000" b="0" i="0" u="none" strike="noStrike" noProof="0" dirty="0" smtClean="0">
                          <a:solidFill>
                            <a:srgbClr val="000000"/>
                          </a:solidFill>
                          <a:latin typeface="+mn-lt"/>
                        </a:rPr>
                        <a:t> </a:t>
                      </a:r>
                      <a:r>
                        <a:rPr lang="es-ES" sz="1000" b="0" i="0" u="none" strike="noStrike" noProof="0" dirty="0" err="1" smtClean="0">
                          <a:solidFill>
                            <a:srgbClr val="000000"/>
                          </a:solidFill>
                          <a:latin typeface="+mn-lt"/>
                        </a:rPr>
                        <a:t>els</a:t>
                      </a:r>
                      <a:r>
                        <a:rPr lang="es-ES" sz="1000" b="0" i="0" u="none" strike="noStrike" noProof="0" dirty="0" smtClean="0">
                          <a:solidFill>
                            <a:srgbClr val="000000"/>
                          </a:solidFill>
                          <a:latin typeface="+mn-lt"/>
                        </a:rPr>
                        <a:t> </a:t>
                      </a:r>
                      <a:r>
                        <a:rPr lang="es-ES" sz="1000" b="0" i="0" u="none" strike="noStrike" noProof="0" dirty="0" err="1" smtClean="0">
                          <a:solidFill>
                            <a:srgbClr val="000000"/>
                          </a:solidFill>
                          <a:latin typeface="+mn-lt"/>
                        </a:rPr>
                        <a:t>processos</a:t>
                      </a:r>
                      <a:r>
                        <a:rPr lang="es-ES" sz="1000" b="0" i="0" u="none" strike="noStrike" noProof="0" dirty="0" smtClean="0">
                          <a:solidFill>
                            <a:srgbClr val="000000"/>
                          </a:solidFill>
                          <a:latin typeface="+mn-lt"/>
                        </a:rPr>
                        <a:t> de </a:t>
                      </a:r>
                      <a:r>
                        <a:rPr lang="es-ES" sz="1000" b="0" i="0" u="none" strike="noStrike" noProof="0" dirty="0" err="1" smtClean="0">
                          <a:solidFill>
                            <a:srgbClr val="000000"/>
                          </a:solidFill>
                          <a:latin typeface="+mn-lt"/>
                        </a:rPr>
                        <a:t>selecció</a:t>
                      </a:r>
                      <a:r>
                        <a:rPr lang="es-ES" sz="1000" b="0" i="0" u="none" strike="noStrike" noProof="0" dirty="0" smtClean="0">
                          <a:solidFill>
                            <a:srgbClr val="000000"/>
                          </a:solidFill>
                          <a:latin typeface="+mn-lt"/>
                        </a:rPr>
                        <a:t> del personal de </a:t>
                      </a:r>
                      <a:r>
                        <a:rPr lang="es-ES" sz="1000" b="0" i="0" u="none" strike="noStrike" noProof="0" dirty="0" err="1" smtClean="0">
                          <a:solidFill>
                            <a:srgbClr val="000000"/>
                          </a:solidFill>
                          <a:latin typeface="+mn-lt"/>
                        </a:rPr>
                        <a:t>l'Administració</a:t>
                      </a:r>
                      <a:r>
                        <a:rPr lang="es-ES" sz="1000" b="0" i="0" u="none" strike="noStrike" noProof="0" dirty="0" smtClean="0">
                          <a:solidFill>
                            <a:srgbClr val="000000"/>
                          </a:solidFill>
                          <a:latin typeface="+mn-lt"/>
                        </a:rPr>
                        <a:t> local i </a:t>
                      </a:r>
                      <a:r>
                        <a:rPr lang="es-ES" sz="1000" b="0" i="0" u="none" strike="noStrike" noProof="0" dirty="0" err="1" smtClean="0">
                          <a:solidFill>
                            <a:srgbClr val="000000"/>
                          </a:solidFill>
                          <a:latin typeface="+mn-lt"/>
                        </a:rPr>
                        <a:t>els</a:t>
                      </a:r>
                      <a:r>
                        <a:rPr lang="es-ES" sz="1000" b="0" i="0" u="none" strike="noStrike" noProof="0" dirty="0" smtClean="0">
                          <a:solidFill>
                            <a:srgbClr val="000000"/>
                          </a:solidFill>
                          <a:latin typeface="+mn-lt"/>
                        </a:rPr>
                        <a:t> </a:t>
                      </a:r>
                      <a:r>
                        <a:rPr lang="es-ES" sz="1000" b="0" i="0" u="none" strike="noStrike" noProof="0" dirty="0" err="1" smtClean="0">
                          <a:solidFill>
                            <a:srgbClr val="000000"/>
                          </a:solidFill>
                          <a:latin typeface="+mn-lt"/>
                        </a:rPr>
                        <a:t>processos</a:t>
                      </a:r>
                      <a:r>
                        <a:rPr lang="es-ES" sz="1000" b="0" i="0" u="none" strike="noStrike" noProof="0" dirty="0" smtClean="0">
                          <a:solidFill>
                            <a:srgbClr val="000000"/>
                          </a:solidFill>
                          <a:latin typeface="+mn-lt"/>
                        </a:rPr>
                        <a:t> de </a:t>
                      </a:r>
                      <a:r>
                        <a:rPr lang="es-ES" sz="1000" b="0" i="0" u="none" strike="noStrike" noProof="0" dirty="0" err="1" smtClean="0">
                          <a:solidFill>
                            <a:srgbClr val="000000"/>
                          </a:solidFill>
                          <a:latin typeface="+mn-lt"/>
                        </a:rPr>
                        <a:t>selecció</a:t>
                      </a:r>
                      <a:r>
                        <a:rPr lang="es-ES" sz="1000" b="0" i="0" u="none" strike="noStrike" noProof="0" dirty="0" smtClean="0">
                          <a:solidFill>
                            <a:srgbClr val="000000"/>
                          </a:solidFill>
                          <a:latin typeface="+mn-lt"/>
                        </a:rPr>
                        <a:t> i </a:t>
                      </a:r>
                      <a:r>
                        <a:rPr lang="es-ES" sz="1000" b="0" i="0" u="none" strike="noStrike" noProof="0" dirty="0" err="1" smtClean="0">
                          <a:solidFill>
                            <a:srgbClr val="000000"/>
                          </a:solidFill>
                          <a:latin typeface="+mn-lt"/>
                        </a:rPr>
                        <a:t>provisió</a:t>
                      </a:r>
                      <a:r>
                        <a:rPr lang="es-ES" sz="1000" b="0" i="0" u="none" strike="noStrike" noProof="0" dirty="0" smtClean="0">
                          <a:solidFill>
                            <a:srgbClr val="000000"/>
                          </a:solidFill>
                          <a:latin typeface="+mn-lt"/>
                        </a:rPr>
                        <a:t> del personal de </a:t>
                      </a:r>
                      <a:r>
                        <a:rPr lang="es-ES" sz="1000" b="0" i="0" u="none" strike="noStrike" noProof="0" dirty="0" err="1" smtClean="0">
                          <a:solidFill>
                            <a:srgbClr val="000000"/>
                          </a:solidFill>
                          <a:latin typeface="+mn-lt"/>
                        </a:rPr>
                        <a:t>l'Administració</a:t>
                      </a:r>
                      <a:r>
                        <a:rPr lang="es-ES" sz="1000" b="0" i="0" u="none" strike="noStrike" noProof="0" dirty="0" smtClean="0">
                          <a:solidFill>
                            <a:srgbClr val="000000"/>
                          </a:solidFill>
                          <a:latin typeface="+mn-lt"/>
                        </a:rPr>
                        <a:t> de  la Generalitat</a:t>
                      </a:r>
                    </a:p>
                    <a:p>
                      <a:pPr algn="just" fontAlgn="ctr"/>
                      <a:endParaRPr lang="ca-ES" sz="600" b="0" i="0" u="none" strike="noStrike" noProof="0" dirty="0">
                        <a:solidFill>
                          <a:srgbClr val="000000"/>
                        </a:solidFill>
                        <a:latin typeface="+mn-lt"/>
                      </a:endParaRPr>
                    </a:p>
                  </a:txBody>
                  <a:tcPr marL="0" marR="36000" marT="0" marB="0" anchor="ctr">
                    <a:solidFill>
                      <a:schemeClr val="bg1"/>
                    </a:solidFill>
                  </a:tcPr>
                </a:tc>
              </a:tr>
              <a:tr h="280249">
                <a:tc>
                  <a:txBody>
                    <a:bodyPr/>
                    <a:lstStyle/>
                    <a:p>
                      <a:endParaRPr lang="ca-ES" sz="700" noProof="0" dirty="0">
                        <a:solidFill>
                          <a:schemeClr val="tx1"/>
                        </a:solidFill>
                        <a:latin typeface="+mn-lt"/>
                      </a:endParaRPr>
                    </a:p>
                  </a:txBody>
                  <a:tcPr marL="36000" marR="36000" marT="21600" marB="21600">
                    <a:solidFill>
                      <a:schemeClr val="bg1"/>
                    </a:solidFill>
                  </a:tcPr>
                </a:tc>
                <a:tc>
                  <a:txBody>
                    <a:bodyPr/>
                    <a:lstStyle/>
                    <a:p>
                      <a:pPr algn="just" fontAlgn="ctr"/>
                      <a:r>
                        <a:rPr lang="es-ES" sz="800" b="0" i="0" u="none" strike="noStrike" noProof="0" dirty="0" err="1" smtClean="0">
                          <a:solidFill>
                            <a:srgbClr val="000000"/>
                          </a:solidFill>
                          <a:latin typeface="+mn-lt"/>
                        </a:rPr>
                        <a:t>P</a:t>
                      </a:r>
                      <a:r>
                        <a:rPr lang="es-ES" sz="1000" b="0" i="0" u="none" strike="noStrike" noProof="0" dirty="0" err="1" smtClean="0">
                          <a:solidFill>
                            <a:srgbClr val="000000"/>
                          </a:solidFill>
                          <a:latin typeface="+mn-lt"/>
                        </a:rPr>
                        <a:t>romoure</a:t>
                      </a:r>
                      <a:r>
                        <a:rPr lang="es-ES" sz="1000" b="0" i="0" u="none" strike="noStrike" noProof="0" dirty="0" smtClean="0">
                          <a:solidFill>
                            <a:srgbClr val="000000"/>
                          </a:solidFill>
                          <a:latin typeface="+mn-lt"/>
                        </a:rPr>
                        <a:t> un Pla integral per a la </a:t>
                      </a:r>
                      <a:r>
                        <a:rPr lang="es-ES" sz="1000" b="0" i="0" u="none" strike="noStrike" noProof="0" dirty="0" err="1" smtClean="0">
                          <a:solidFill>
                            <a:srgbClr val="000000"/>
                          </a:solidFill>
                          <a:latin typeface="+mn-lt"/>
                        </a:rPr>
                        <a:t>formació</a:t>
                      </a:r>
                      <a:r>
                        <a:rPr lang="es-ES" sz="1000" b="0" i="0" u="none" strike="noStrike" noProof="0" dirty="0" smtClean="0">
                          <a:solidFill>
                            <a:srgbClr val="000000"/>
                          </a:solidFill>
                          <a:latin typeface="+mn-lt"/>
                        </a:rPr>
                        <a:t> del personal de les </a:t>
                      </a:r>
                      <a:r>
                        <a:rPr lang="es-ES" sz="1000" b="0" i="0" u="none" strike="noStrike" noProof="0" dirty="0" err="1" smtClean="0">
                          <a:solidFill>
                            <a:srgbClr val="000000"/>
                          </a:solidFill>
                          <a:latin typeface="+mn-lt"/>
                        </a:rPr>
                        <a:t>administracions</a:t>
                      </a:r>
                      <a:r>
                        <a:rPr lang="es-ES" sz="1000" b="0" i="0" u="none" strike="noStrike" noProof="0" dirty="0" smtClean="0">
                          <a:solidFill>
                            <a:srgbClr val="000000"/>
                          </a:solidFill>
                          <a:latin typeface="+mn-lt"/>
                        </a:rPr>
                        <a:t> </a:t>
                      </a:r>
                      <a:r>
                        <a:rPr lang="es-ES" sz="1000" b="0" i="0" u="none" strike="noStrike" noProof="0" dirty="0" err="1" smtClean="0">
                          <a:solidFill>
                            <a:srgbClr val="000000"/>
                          </a:solidFill>
                          <a:latin typeface="+mn-lt"/>
                        </a:rPr>
                        <a:t>públiques</a:t>
                      </a:r>
                      <a:r>
                        <a:rPr lang="es-ES" sz="1000" b="0" i="0" u="none" strike="noStrike" noProof="0" dirty="0" smtClean="0">
                          <a:solidFill>
                            <a:srgbClr val="000000"/>
                          </a:solidFill>
                          <a:latin typeface="+mn-lt"/>
                        </a:rPr>
                        <a:t> catalanes</a:t>
                      </a:r>
                      <a:endParaRPr lang="ca-ES" sz="1000" b="0" i="0" u="none" strike="noStrike" noProof="0" dirty="0">
                        <a:solidFill>
                          <a:srgbClr val="000000"/>
                        </a:solidFill>
                        <a:latin typeface="+mn-lt"/>
                      </a:endParaRPr>
                    </a:p>
                  </a:txBody>
                  <a:tcPr marL="0" marR="36000" marT="0" marB="0" anchor="ctr">
                    <a:solidFill>
                      <a:schemeClr val="bg1"/>
                    </a:solidFill>
                  </a:tcPr>
                </a:tc>
              </a:tr>
            </a:tbl>
          </a:graphicData>
        </a:graphic>
      </p:graphicFrame>
      <p:graphicFrame>
        <p:nvGraphicFramePr>
          <p:cNvPr id="12" name="Taula 11"/>
          <p:cNvGraphicFramePr>
            <a:graphicFrameLocks noGrp="1"/>
          </p:cNvGraphicFramePr>
          <p:nvPr/>
        </p:nvGraphicFramePr>
        <p:xfrm>
          <a:off x="0" y="2101033"/>
          <a:ext cx="7866098" cy="1872001"/>
        </p:xfrm>
        <a:graphic>
          <a:graphicData uri="http://schemas.openxmlformats.org/drawingml/2006/table">
            <a:tbl>
              <a:tblPr firstRow="1" bandRow="1">
                <a:tableStyleId>{5C22544A-7EE6-4342-B048-85BDC9FD1C3A}</a:tableStyleId>
              </a:tblPr>
              <a:tblGrid>
                <a:gridCol w="559632"/>
                <a:gridCol w="6978210"/>
                <a:gridCol w="328256"/>
              </a:tblGrid>
              <a:tr h="491466">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200" b="0" noProof="0" dirty="0" smtClean="0">
                          <a:solidFill>
                            <a:schemeClr val="tx1"/>
                          </a:solidFill>
                        </a:rPr>
                        <a:t>Aconseguir una nova regulació normativa integral de l‘Administració pública catalana</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649395">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Millorar les condicions i mitjans en què la ciutadania es relaciona amb l'Administració i les administracions públiques entre elles, mitjançant la simplificació normativa i dels processos amb l'aplicació de les TIC</a:t>
                      </a:r>
                      <a:endParaRPr lang="ca-ES" sz="1200" b="0" noProof="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a:solidFill>
                          <a:schemeClr val="tx1"/>
                        </a:solidFill>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r>
              <a:tr h="731140">
                <a:tc>
                  <a:txBody>
                    <a:bodyPr/>
                    <a:lstStyle/>
                    <a:p>
                      <a:pPr algn="ctr"/>
                      <a:r>
                        <a:rPr lang="ca-ES" sz="1200" b="1" noProof="0" dirty="0" smtClean="0">
                          <a:solidFill>
                            <a:schemeClr val="tx1"/>
                          </a:solidFill>
                        </a:rPr>
                        <a:t>-</a:t>
                      </a:r>
                      <a:endParaRPr lang="ca-ES" sz="1200" b="1"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ca-ES" sz="1200" b="0" noProof="0" dirty="0" smtClean="0">
                          <a:solidFill>
                            <a:schemeClr val="tx1"/>
                          </a:solidFill>
                        </a:rPr>
                        <a:t>Aconseguir una eficient activitat administrativa de la Generalitat i del seu sector públic</a:t>
                      </a:r>
                      <a:endParaRPr lang="ca-ES" sz="1200" b="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ca-ES" sz="1200" b="1" noProof="0" dirty="0">
                        <a:solidFill>
                          <a:schemeClr val="tx1"/>
                        </a:solidFill>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sp>
        <p:nvSpPr>
          <p:cNvPr id="14" name="Text Box 15"/>
          <p:cNvSpPr txBox="1">
            <a:spLocks noChangeArrowheads="1"/>
          </p:cNvSpPr>
          <p:nvPr/>
        </p:nvSpPr>
        <p:spPr bwMode="auto">
          <a:xfrm>
            <a:off x="6283325" y="7237413"/>
            <a:ext cx="4030663"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Anàlisi de </a:t>
            </a:r>
            <a:r>
              <a:rPr lang="ca-ES" sz="1000" b="1" dirty="0" smtClean="0">
                <a:solidFill>
                  <a:schemeClr val="bg1"/>
                </a:solidFill>
              </a:rPr>
              <a:t>les polítiques</a:t>
            </a:r>
            <a:endParaRPr lang="ca-ES" sz="1000" b="1" dirty="0">
              <a:solidFill>
                <a:schemeClr val="bg1"/>
              </a:solidFill>
            </a:endParaRPr>
          </a:p>
        </p:txBody>
      </p:sp>
      <p:graphicFrame>
        <p:nvGraphicFramePr>
          <p:cNvPr id="15" name="Taula 14"/>
          <p:cNvGraphicFramePr>
            <a:graphicFrameLocks noGrp="1"/>
          </p:cNvGraphicFramePr>
          <p:nvPr/>
        </p:nvGraphicFramePr>
        <p:xfrm>
          <a:off x="7975636" y="2028007"/>
          <a:ext cx="2717764" cy="4863326"/>
        </p:xfrm>
        <a:graphic>
          <a:graphicData uri="http://schemas.openxmlformats.org/drawingml/2006/table">
            <a:tbl>
              <a:tblPr firstRow="1" bandRow="1">
                <a:tableStyleId>{5C22544A-7EE6-4342-B048-85BDC9FD1C3A}</a:tableStyleId>
              </a:tblPr>
              <a:tblGrid>
                <a:gridCol w="652123"/>
                <a:gridCol w="2065641"/>
              </a:tblGrid>
              <a:tr h="619937">
                <a:tc>
                  <a:txBody>
                    <a:bodyPr/>
                    <a:lstStyle/>
                    <a:p>
                      <a:pPr algn="r" fontAlgn="ctr"/>
                      <a:r>
                        <a:rPr lang="ca-ES" sz="850" b="0" i="0" u="none" strike="noStrike" noProof="0" dirty="0" smtClean="0">
                          <a:solidFill>
                            <a:srgbClr val="000000"/>
                          </a:solidFill>
                          <a:latin typeface="+mn-lt"/>
                        </a:rPr>
                        <a:t>82</a:t>
                      </a:r>
                      <a:endParaRPr lang="ca-ES" sz="8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ctr" latinLnBrk="0" hangingPunct="1">
                        <a:lnSpc>
                          <a:spcPts val="1400"/>
                        </a:lnSpc>
                        <a:spcBef>
                          <a:spcPct val="20000"/>
                        </a:spcBef>
                        <a:spcAft>
                          <a:spcPct val="0"/>
                        </a:spcAft>
                        <a:buClrTx/>
                        <a:buSzTx/>
                        <a:buFontTx/>
                        <a:buNone/>
                        <a:tabLst>
                          <a:tab pos="982663" algn="l"/>
                        </a:tabLst>
                      </a:pPr>
                      <a:r>
                        <a:rPr kumimoji="0" lang="fr-FR" sz="850" b="0" i="0" u="none" strike="noStrike" cap="none" normalizeH="0" baseline="0" noProof="0" dirty="0" smtClean="0">
                          <a:ln>
                            <a:noFill/>
                          </a:ln>
                          <a:solidFill>
                            <a:schemeClr val="tx1"/>
                          </a:solidFill>
                          <a:effectLst/>
                          <a:latin typeface="+mn-lt"/>
                          <a:cs typeface="Arial" charset="0"/>
                        </a:rPr>
                        <a:t>Nombre d'</a:t>
                      </a:r>
                      <a:r>
                        <a:rPr kumimoji="0" lang="fr-FR" sz="850" b="0" i="0" u="none" strike="noStrike" cap="none" normalizeH="0" baseline="0" noProof="0" dirty="0" err="1" smtClean="0">
                          <a:ln>
                            <a:noFill/>
                          </a:ln>
                          <a:solidFill>
                            <a:schemeClr val="tx1"/>
                          </a:solidFill>
                          <a:effectLst/>
                          <a:latin typeface="+mn-lt"/>
                          <a:cs typeface="Arial" charset="0"/>
                        </a:rPr>
                        <a:t>empreses</a:t>
                      </a:r>
                      <a:r>
                        <a:rPr kumimoji="0" lang="fr-FR" sz="850" b="0" i="0" u="none" strike="noStrike" cap="none" normalizeH="0" baseline="0" noProof="0" dirty="0" smtClean="0">
                          <a:ln>
                            <a:noFill/>
                          </a:ln>
                          <a:solidFill>
                            <a:schemeClr val="tx1"/>
                          </a:solidFill>
                          <a:effectLst/>
                          <a:latin typeface="+mn-lt"/>
                          <a:cs typeface="Arial" charset="0"/>
                        </a:rPr>
                        <a:t>, organismes i </a:t>
                      </a:r>
                      <a:r>
                        <a:rPr kumimoji="0" lang="fr-FR" sz="850" b="0" i="0" u="none" strike="noStrike" cap="none" normalizeH="0" baseline="0" noProof="0" dirty="0" err="1" smtClean="0">
                          <a:ln>
                            <a:noFill/>
                          </a:ln>
                          <a:solidFill>
                            <a:schemeClr val="tx1"/>
                          </a:solidFill>
                          <a:effectLst/>
                          <a:latin typeface="+mn-lt"/>
                          <a:cs typeface="Arial" charset="0"/>
                        </a:rPr>
                        <a:t>consorcis</a:t>
                      </a:r>
                      <a:r>
                        <a:rPr kumimoji="0" lang="fr-FR" sz="850" b="0" i="0" u="none" strike="noStrike" cap="none" normalizeH="0" baseline="0" noProof="0" dirty="0" smtClean="0">
                          <a:ln>
                            <a:noFill/>
                          </a:ln>
                          <a:solidFill>
                            <a:schemeClr val="tx1"/>
                          </a:solidFill>
                          <a:effectLst/>
                          <a:latin typeface="+mn-lt"/>
                          <a:cs typeface="Arial" charset="0"/>
                        </a:rPr>
                        <a:t>, </a:t>
                      </a:r>
                      <a:r>
                        <a:rPr kumimoji="0" lang="fr-FR" sz="850" b="0" i="0" u="none" strike="noStrike" cap="none" normalizeH="0" baseline="0" noProof="0" dirty="0" err="1" smtClean="0">
                          <a:ln>
                            <a:noFill/>
                          </a:ln>
                          <a:solidFill>
                            <a:schemeClr val="tx1"/>
                          </a:solidFill>
                          <a:effectLst/>
                          <a:latin typeface="+mn-lt"/>
                          <a:cs typeface="Arial" charset="0"/>
                        </a:rPr>
                        <a:t>amb</a:t>
                      </a:r>
                      <a:r>
                        <a:rPr kumimoji="0" lang="fr-FR" sz="850" b="0" i="0" u="none" strike="noStrike" cap="none" normalizeH="0" baseline="0" noProof="0" dirty="0" smtClean="0">
                          <a:ln>
                            <a:noFill/>
                          </a:ln>
                          <a:solidFill>
                            <a:schemeClr val="tx1"/>
                          </a:solidFill>
                          <a:effectLst/>
                          <a:latin typeface="+mn-lt"/>
                          <a:cs typeface="Arial" charset="0"/>
                        </a:rPr>
                        <a:t> </a:t>
                      </a:r>
                      <a:r>
                        <a:rPr kumimoji="0" lang="fr-FR" sz="850" b="0" i="0" u="none" strike="noStrike" cap="none" normalizeH="0" baseline="0" noProof="0" dirty="0" err="1" smtClean="0">
                          <a:ln>
                            <a:noFill/>
                          </a:ln>
                          <a:solidFill>
                            <a:schemeClr val="tx1"/>
                          </a:solidFill>
                          <a:effectLst/>
                          <a:latin typeface="+mn-lt"/>
                          <a:cs typeface="Arial" charset="0"/>
                        </a:rPr>
                        <a:t>participació</a:t>
                      </a:r>
                      <a:r>
                        <a:rPr kumimoji="0" lang="fr-FR" sz="850" b="0" i="0" u="none" strike="noStrike" cap="none" normalizeH="0" baseline="0" noProof="0" dirty="0" smtClean="0">
                          <a:ln>
                            <a:noFill/>
                          </a:ln>
                          <a:solidFill>
                            <a:schemeClr val="tx1"/>
                          </a:solidFill>
                          <a:effectLst/>
                          <a:latin typeface="+mn-lt"/>
                          <a:cs typeface="Arial" charset="0"/>
                        </a:rPr>
                        <a:t> </a:t>
                      </a:r>
                      <a:r>
                        <a:rPr kumimoji="0" lang="fr-FR" sz="850" b="0" i="0" u="none" strike="noStrike" cap="none" normalizeH="0" baseline="0" noProof="0" dirty="0" err="1" smtClean="0">
                          <a:ln>
                            <a:noFill/>
                          </a:ln>
                          <a:solidFill>
                            <a:schemeClr val="tx1"/>
                          </a:solidFill>
                          <a:effectLst/>
                          <a:latin typeface="+mn-lt"/>
                          <a:cs typeface="Arial" charset="0"/>
                        </a:rPr>
                        <a:t>majoritària</a:t>
                      </a:r>
                      <a:r>
                        <a:rPr kumimoji="0" lang="fr-FR" sz="850" b="0" i="0" u="none" strike="noStrike" cap="none" normalizeH="0" baseline="0" noProof="0" dirty="0" smtClean="0">
                          <a:ln>
                            <a:noFill/>
                          </a:ln>
                          <a:solidFill>
                            <a:schemeClr val="tx1"/>
                          </a:solidFill>
                          <a:effectLst/>
                          <a:latin typeface="+mn-lt"/>
                          <a:cs typeface="Arial" charset="0"/>
                        </a:rPr>
                        <a:t> de la </a:t>
                      </a:r>
                      <a:r>
                        <a:rPr kumimoji="0" lang="fr-FR" sz="850" b="0" i="0" u="none" strike="noStrike" cap="none" normalizeH="0" baseline="0" noProof="0" dirty="0" err="1" smtClean="0">
                          <a:ln>
                            <a:noFill/>
                          </a:ln>
                          <a:solidFill>
                            <a:schemeClr val="tx1"/>
                          </a:solidFill>
                          <a:effectLst/>
                          <a:latin typeface="+mn-lt"/>
                          <a:cs typeface="Arial" charset="0"/>
                        </a:rPr>
                        <a:t>Generalitat</a:t>
                      </a:r>
                      <a:r>
                        <a:rPr kumimoji="0" lang="fr-FR" sz="850" b="0" i="0" u="none" strike="noStrike" cap="none" normalizeH="0" baseline="0" noProof="0" dirty="0" smtClean="0">
                          <a:ln>
                            <a:noFill/>
                          </a:ln>
                          <a:solidFill>
                            <a:schemeClr val="tx1"/>
                          </a:solidFill>
                          <a:effectLst/>
                          <a:latin typeface="+mn-lt"/>
                          <a:cs typeface="Arial" charset="0"/>
                        </a:rPr>
                        <a:t> </a:t>
                      </a:r>
                      <a:r>
                        <a:rPr kumimoji="0" lang="fr-FR" sz="850" b="0" i="0" u="none" strike="noStrike" cap="none" normalizeH="0" baseline="0" noProof="0" dirty="0" err="1" smtClean="0">
                          <a:ln>
                            <a:noFill/>
                          </a:ln>
                          <a:solidFill>
                            <a:schemeClr val="tx1"/>
                          </a:solidFill>
                          <a:effectLst/>
                          <a:latin typeface="+mn-lt"/>
                          <a:cs typeface="Arial" charset="0"/>
                        </a:rPr>
                        <a:t>extingits</a:t>
                      </a:r>
                      <a:endParaRPr kumimoji="0" lang="ca-ES" sz="850" b="0" i="0" u="none" strike="noStrike" cap="none" normalizeH="0" baseline="0" noProof="0" dirty="0" smtClean="0">
                        <a:ln>
                          <a:noFill/>
                        </a:ln>
                        <a:solidFill>
                          <a:schemeClr val="tx1"/>
                        </a:solidFill>
                        <a:effectLst/>
                        <a:latin typeface="+mn-lt"/>
                        <a:cs typeface="Arial"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362890">
                <a:tc>
                  <a:txBody>
                    <a:bodyPr/>
                    <a:lstStyle/>
                    <a:p>
                      <a:pPr algn="r" fontAlgn="ctr"/>
                      <a:r>
                        <a:rPr lang="ca-ES" sz="850" b="0" i="0" u="none" strike="noStrike" noProof="0" dirty="0" smtClean="0">
                          <a:solidFill>
                            <a:srgbClr val="000000"/>
                          </a:solidFill>
                          <a:latin typeface="+mn-lt"/>
                        </a:rPr>
                        <a:t>1</a:t>
                      </a:r>
                      <a:endParaRPr lang="ca-ES" sz="850" b="0" i="0" u="none" strike="noStrike" noProof="0" dirty="0">
                        <a:solidFill>
                          <a:srgbClr val="000000"/>
                        </a:solidFill>
                        <a:latin typeface="+mn-lt"/>
                      </a:endParaRPr>
                    </a:p>
                  </a:txBody>
                  <a:tcPr marL="9525" marR="108000" marT="9525" marB="108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50" b="0" i="0" u="none" strike="noStrike" cap="none" normalizeH="0" baseline="0" noProof="0" dirty="0" smtClean="0">
                          <a:ln>
                            <a:noFill/>
                          </a:ln>
                          <a:solidFill>
                            <a:schemeClr val="tx1"/>
                          </a:solidFill>
                          <a:effectLst/>
                          <a:latin typeface="+mn-lt"/>
                          <a:cs typeface="Arial" charset="0"/>
                        </a:rPr>
                        <a:t>Nombre de </a:t>
                      </a:r>
                      <a:r>
                        <a:rPr kumimoji="0" lang="es-ES" sz="850" b="0" i="0" u="none" strike="noStrike" cap="none" normalizeH="0" baseline="0" noProof="0" dirty="0" err="1" smtClean="0">
                          <a:ln>
                            <a:noFill/>
                          </a:ln>
                          <a:solidFill>
                            <a:schemeClr val="tx1"/>
                          </a:solidFill>
                          <a:effectLst/>
                          <a:latin typeface="+mn-lt"/>
                          <a:cs typeface="Arial" charset="0"/>
                        </a:rPr>
                        <a:t>models</a:t>
                      </a:r>
                      <a:r>
                        <a:rPr kumimoji="0" lang="es-ES" sz="850" b="0" i="0" u="none" strike="noStrike" cap="none" normalizeH="0" baseline="0" noProof="0" dirty="0" smtClean="0">
                          <a:ln>
                            <a:noFill/>
                          </a:ln>
                          <a:solidFill>
                            <a:schemeClr val="tx1"/>
                          </a:solidFill>
                          <a:effectLst/>
                          <a:latin typeface="+mn-lt"/>
                          <a:cs typeface="Arial" charset="0"/>
                        </a:rPr>
                        <a:t> </a:t>
                      </a:r>
                      <a:r>
                        <a:rPr kumimoji="0" lang="es-ES" sz="850" b="0" i="0" u="none" strike="noStrike" cap="none" normalizeH="0" baseline="0" noProof="0" dirty="0" err="1" smtClean="0">
                          <a:ln>
                            <a:noFill/>
                          </a:ln>
                          <a:solidFill>
                            <a:schemeClr val="tx1"/>
                          </a:solidFill>
                          <a:effectLst/>
                          <a:latin typeface="+mn-lt"/>
                          <a:cs typeface="Arial" charset="0"/>
                        </a:rPr>
                        <a:t>d'auditoria</a:t>
                      </a:r>
                      <a:r>
                        <a:rPr kumimoji="0" lang="es-ES" sz="850" b="0" i="0" u="none" strike="noStrike" cap="none" normalizeH="0" baseline="0" noProof="0" dirty="0" smtClean="0">
                          <a:ln>
                            <a:noFill/>
                          </a:ln>
                          <a:solidFill>
                            <a:schemeClr val="tx1"/>
                          </a:solidFill>
                          <a:effectLst/>
                          <a:latin typeface="+mn-lt"/>
                          <a:cs typeface="Arial" charset="0"/>
                        </a:rPr>
                        <a:t> del sector </a:t>
                      </a:r>
                      <a:r>
                        <a:rPr kumimoji="0" lang="es-ES" sz="850" b="0" i="0" u="none" strike="noStrike" cap="none" normalizeH="0" baseline="0" noProof="0" dirty="0" err="1" smtClean="0">
                          <a:ln>
                            <a:noFill/>
                          </a:ln>
                          <a:solidFill>
                            <a:schemeClr val="tx1"/>
                          </a:solidFill>
                          <a:effectLst/>
                          <a:latin typeface="+mn-lt"/>
                          <a:cs typeface="Arial" charset="0"/>
                        </a:rPr>
                        <a:t>públic</a:t>
                      </a:r>
                      <a:endParaRPr kumimoji="0" lang="ca-ES" sz="850" b="0" i="0" u="none" strike="noStrike" cap="none" normalizeH="0" baseline="0" noProof="0" dirty="0" smtClean="0">
                        <a:ln>
                          <a:noFill/>
                        </a:ln>
                        <a:solidFill>
                          <a:schemeClr val="tx1"/>
                        </a:solidFill>
                        <a:effectLst/>
                        <a:latin typeface="+mn-lt"/>
                        <a:cs typeface="Arial"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498974">
                <a:tc>
                  <a:txBody>
                    <a:bodyPr/>
                    <a:lstStyle/>
                    <a:p>
                      <a:pPr algn="r" fontAlgn="ctr"/>
                      <a:r>
                        <a:rPr lang="ca-ES" sz="850" b="0" i="0" u="none" strike="noStrike" noProof="0" dirty="0" smtClean="0">
                          <a:solidFill>
                            <a:srgbClr val="000000"/>
                          </a:solidFill>
                          <a:latin typeface="+mn-lt"/>
                        </a:rPr>
                        <a:t>5</a:t>
                      </a:r>
                      <a:endParaRPr lang="ca-ES" sz="8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850" b="0" noProof="0" dirty="0" smtClean="0">
                          <a:solidFill>
                            <a:schemeClr val="tx1"/>
                          </a:solidFill>
                          <a:latin typeface="+mn-lt"/>
                        </a:rPr>
                        <a:t>Nombre </a:t>
                      </a:r>
                      <a:r>
                        <a:rPr lang="fr-FR" sz="850" b="0" baseline="0" noProof="0" dirty="0" smtClean="0">
                          <a:solidFill>
                            <a:schemeClr val="tx1"/>
                          </a:solidFill>
                          <a:latin typeface="+mn-lt"/>
                        </a:rPr>
                        <a:t> de mesures </a:t>
                      </a:r>
                      <a:r>
                        <a:rPr lang="fr-FR" sz="850" b="0" baseline="0" noProof="0" dirty="0" err="1" smtClean="0">
                          <a:solidFill>
                            <a:schemeClr val="tx1"/>
                          </a:solidFill>
                          <a:latin typeface="+mn-lt"/>
                        </a:rPr>
                        <a:t>previstes</a:t>
                      </a:r>
                      <a:r>
                        <a:rPr lang="fr-FR" sz="850" b="0" baseline="0" noProof="0" dirty="0" smtClean="0">
                          <a:solidFill>
                            <a:schemeClr val="tx1"/>
                          </a:solidFill>
                          <a:latin typeface="+mn-lt"/>
                        </a:rPr>
                        <a:t> a  l’article 7 </a:t>
                      </a:r>
                      <a:r>
                        <a:rPr lang="fr-FR" sz="850" b="0" baseline="0" noProof="0" dirty="0" err="1" smtClean="0">
                          <a:solidFill>
                            <a:schemeClr val="tx1"/>
                          </a:solidFill>
                          <a:latin typeface="+mn-lt"/>
                        </a:rPr>
                        <a:t>del</a:t>
                      </a:r>
                      <a:r>
                        <a:rPr lang="fr-FR" sz="850" b="0" baseline="0" noProof="0" dirty="0" smtClean="0">
                          <a:solidFill>
                            <a:schemeClr val="tx1"/>
                          </a:solidFill>
                          <a:latin typeface="+mn-lt"/>
                        </a:rPr>
                        <a:t> Pla d’</a:t>
                      </a:r>
                      <a:r>
                        <a:rPr lang="fr-FR" sz="850" b="0" baseline="0" noProof="0" dirty="0" err="1" smtClean="0">
                          <a:solidFill>
                            <a:schemeClr val="tx1"/>
                          </a:solidFill>
                          <a:latin typeface="+mn-lt"/>
                        </a:rPr>
                        <a:t>ocupació</a:t>
                      </a:r>
                      <a:r>
                        <a:rPr lang="fr-FR" sz="850" b="0" baseline="0" noProof="0" dirty="0" smtClean="0">
                          <a:solidFill>
                            <a:schemeClr val="tx1"/>
                          </a:solidFill>
                          <a:latin typeface="+mn-lt"/>
                        </a:rPr>
                        <a:t> </a:t>
                      </a:r>
                      <a:r>
                        <a:rPr lang="fr-FR" sz="850" b="0" baseline="0" noProof="0" dirty="0" err="1" smtClean="0">
                          <a:solidFill>
                            <a:schemeClr val="tx1"/>
                          </a:solidFill>
                          <a:latin typeface="+mn-lt"/>
                        </a:rPr>
                        <a:t>implementades</a:t>
                      </a:r>
                      <a:endParaRPr lang="ca-ES" sz="85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41669">
                <a:tc>
                  <a:txBody>
                    <a:bodyPr/>
                    <a:lstStyle/>
                    <a:p>
                      <a:pPr algn="r" fontAlgn="ctr"/>
                      <a:r>
                        <a:rPr lang="ca-ES" sz="850" b="0" i="0" u="none" strike="noStrike" noProof="0" dirty="0" smtClean="0">
                          <a:solidFill>
                            <a:srgbClr val="000000"/>
                          </a:solidFill>
                          <a:latin typeface="+mn-lt"/>
                        </a:rPr>
                        <a:t>2</a:t>
                      </a:r>
                      <a:endParaRPr lang="ca-ES" sz="8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850" b="0" noProof="0" dirty="0" smtClean="0">
                          <a:solidFill>
                            <a:schemeClr val="tx1"/>
                          </a:solidFill>
                          <a:latin typeface="+mn-lt"/>
                        </a:rPr>
                        <a:t>Nombre d'informes previs a la redacció de l'avantprojecte del directiu públic</a:t>
                      </a:r>
                      <a:endParaRPr lang="ca-ES" sz="85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71141">
                <a:tc>
                  <a:txBody>
                    <a:bodyPr/>
                    <a:lstStyle/>
                    <a:p>
                      <a:pPr algn="r" fontAlgn="ctr"/>
                      <a:r>
                        <a:rPr lang="ca-ES" sz="850" b="0" i="0" u="none" strike="noStrike" noProof="0" dirty="0" smtClean="0">
                          <a:solidFill>
                            <a:srgbClr val="000000"/>
                          </a:solidFill>
                          <a:latin typeface="+mn-lt"/>
                        </a:rPr>
                        <a:t>2</a:t>
                      </a:r>
                      <a:endParaRPr lang="ca-ES" sz="8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850" b="0" noProof="0" dirty="0" smtClean="0">
                          <a:solidFill>
                            <a:schemeClr val="tx1"/>
                          </a:solidFill>
                          <a:latin typeface="+mn-lt"/>
                        </a:rPr>
                        <a:t>Nombre de dictàmens sobre l'avantprojecte d'organització de l'Administració de la Generalitat i del seu sector públic, emesos per personal expert</a:t>
                      </a:r>
                      <a:endParaRPr lang="ca-ES" sz="85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71141">
                <a:tc>
                  <a:txBody>
                    <a:bodyPr/>
                    <a:lstStyle/>
                    <a:p>
                      <a:pPr algn="r" fontAlgn="ctr"/>
                      <a:r>
                        <a:rPr lang="ca-ES" sz="850" b="0" i="0" u="none" strike="noStrike" noProof="0" dirty="0" smtClean="0">
                          <a:solidFill>
                            <a:srgbClr val="000000"/>
                          </a:solidFill>
                          <a:latin typeface="+mn-lt"/>
                        </a:rPr>
                        <a:t>10%</a:t>
                      </a:r>
                      <a:endParaRPr lang="ca-ES" sz="8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850" b="0" noProof="0" dirty="0" smtClean="0">
                          <a:solidFill>
                            <a:schemeClr val="tx1"/>
                          </a:solidFill>
                          <a:latin typeface="+mn-lt"/>
                        </a:rPr>
                        <a:t>Nombre de mòduls comuns corporatius disponibles a la Generalitat mitjançant la Plataforma d'Integració  i Col·laboració Administrativa (PICA)</a:t>
                      </a:r>
                      <a:endParaRPr lang="ca-ES" sz="85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57614">
                <a:tc>
                  <a:txBody>
                    <a:bodyPr/>
                    <a:lstStyle/>
                    <a:p>
                      <a:pPr algn="r" fontAlgn="ctr"/>
                      <a:r>
                        <a:rPr lang="ca-ES" sz="850" b="0" i="0" u="none" strike="noStrike" noProof="0" dirty="0" smtClean="0">
                          <a:solidFill>
                            <a:srgbClr val="000000"/>
                          </a:solidFill>
                          <a:latin typeface="+mn-lt"/>
                        </a:rPr>
                        <a:t>95%</a:t>
                      </a:r>
                      <a:endParaRPr lang="ca-ES" sz="8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FR" sz="850" b="0" noProof="0" dirty="0" err="1" smtClean="0">
                          <a:solidFill>
                            <a:schemeClr val="tx1"/>
                          </a:solidFill>
                          <a:latin typeface="+mn-lt"/>
                        </a:rPr>
                        <a:t>Percentatge</a:t>
                      </a:r>
                      <a:r>
                        <a:rPr lang="fr-FR" sz="850" b="0" noProof="0" dirty="0" smtClean="0">
                          <a:solidFill>
                            <a:schemeClr val="tx1"/>
                          </a:solidFill>
                          <a:latin typeface="+mn-lt"/>
                        </a:rPr>
                        <a:t> de </a:t>
                      </a:r>
                      <a:r>
                        <a:rPr lang="fr-FR" sz="850" b="0" noProof="0" dirty="0" err="1" smtClean="0">
                          <a:solidFill>
                            <a:schemeClr val="tx1"/>
                          </a:solidFill>
                          <a:latin typeface="+mn-lt"/>
                        </a:rPr>
                        <a:t>serveis</a:t>
                      </a:r>
                      <a:r>
                        <a:rPr lang="fr-FR" sz="850" b="0" noProof="0" dirty="0" smtClean="0">
                          <a:solidFill>
                            <a:schemeClr val="tx1"/>
                          </a:solidFill>
                          <a:latin typeface="+mn-lt"/>
                        </a:rPr>
                        <a:t> </a:t>
                      </a:r>
                      <a:r>
                        <a:rPr lang="fr-FR" sz="850" b="0" noProof="0" dirty="0" err="1" smtClean="0">
                          <a:solidFill>
                            <a:schemeClr val="tx1"/>
                          </a:solidFill>
                          <a:latin typeface="+mn-lt"/>
                        </a:rPr>
                        <a:t>oferts</a:t>
                      </a:r>
                      <a:r>
                        <a:rPr lang="fr-FR" sz="850" b="0" noProof="0" dirty="0" smtClean="0">
                          <a:solidFill>
                            <a:schemeClr val="tx1"/>
                          </a:solidFill>
                          <a:latin typeface="+mn-lt"/>
                        </a:rPr>
                        <a:t> per la </a:t>
                      </a:r>
                      <a:r>
                        <a:rPr lang="fr-FR" sz="850" b="0" noProof="0" dirty="0" err="1" smtClean="0">
                          <a:solidFill>
                            <a:schemeClr val="tx1"/>
                          </a:solidFill>
                          <a:latin typeface="+mn-lt"/>
                        </a:rPr>
                        <a:t>Generalitat</a:t>
                      </a:r>
                      <a:r>
                        <a:rPr lang="fr-FR" sz="850" b="0" noProof="0" dirty="0" smtClean="0">
                          <a:solidFill>
                            <a:schemeClr val="tx1"/>
                          </a:solidFill>
                          <a:latin typeface="+mn-lt"/>
                        </a:rPr>
                        <a:t> a les </a:t>
                      </a:r>
                      <a:r>
                        <a:rPr lang="fr-FR" sz="850" b="0" noProof="0" dirty="0" err="1" smtClean="0">
                          <a:solidFill>
                            <a:schemeClr val="tx1"/>
                          </a:solidFill>
                          <a:latin typeface="+mn-lt"/>
                        </a:rPr>
                        <a:t>administracions</a:t>
                      </a:r>
                      <a:r>
                        <a:rPr lang="fr-FR" sz="850" b="0" noProof="0" dirty="0" smtClean="0">
                          <a:solidFill>
                            <a:schemeClr val="tx1"/>
                          </a:solidFill>
                          <a:latin typeface="+mn-lt"/>
                        </a:rPr>
                        <a:t> </a:t>
                      </a:r>
                      <a:r>
                        <a:rPr lang="fr-FR" sz="850" b="0" noProof="0" dirty="0" err="1" smtClean="0">
                          <a:solidFill>
                            <a:schemeClr val="tx1"/>
                          </a:solidFill>
                          <a:latin typeface="+mn-lt"/>
                        </a:rPr>
                        <a:t>públiques</a:t>
                      </a:r>
                      <a:r>
                        <a:rPr lang="fr-FR" sz="850" b="0" noProof="0" dirty="0" smtClean="0">
                          <a:solidFill>
                            <a:schemeClr val="tx1"/>
                          </a:solidFill>
                          <a:latin typeface="+mn-lt"/>
                        </a:rPr>
                        <a:t> catalanes a </a:t>
                      </a:r>
                      <a:r>
                        <a:rPr lang="fr-FR" sz="850" b="0" noProof="0" dirty="0" err="1" smtClean="0">
                          <a:solidFill>
                            <a:schemeClr val="tx1"/>
                          </a:solidFill>
                          <a:latin typeface="+mn-lt"/>
                        </a:rPr>
                        <a:t>través</a:t>
                      </a:r>
                      <a:r>
                        <a:rPr lang="fr-FR" sz="850" b="0" noProof="0" dirty="0" smtClean="0">
                          <a:solidFill>
                            <a:schemeClr val="tx1"/>
                          </a:solidFill>
                          <a:latin typeface="+mn-lt"/>
                        </a:rPr>
                        <a:t> de l'Extranet de les </a:t>
                      </a:r>
                      <a:r>
                        <a:rPr lang="fr-FR" sz="850" b="0" noProof="0" dirty="0" err="1" smtClean="0">
                          <a:solidFill>
                            <a:schemeClr val="tx1"/>
                          </a:solidFill>
                          <a:latin typeface="+mn-lt"/>
                        </a:rPr>
                        <a:t>Administracions</a:t>
                      </a:r>
                      <a:r>
                        <a:rPr lang="fr-FR" sz="850" b="0" noProof="0" dirty="0" smtClean="0">
                          <a:solidFill>
                            <a:schemeClr val="tx1"/>
                          </a:solidFill>
                          <a:latin typeface="+mn-lt"/>
                        </a:rPr>
                        <a:t> Catalanes (EACAT)</a:t>
                      </a:r>
                      <a:endParaRPr lang="ca-ES" sz="85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635057">
                <a:tc>
                  <a:txBody>
                    <a:bodyPr/>
                    <a:lstStyle/>
                    <a:p>
                      <a:pPr algn="r" fontAlgn="ctr"/>
                      <a:r>
                        <a:rPr lang="ca-ES" sz="850" b="0" i="0" u="none" strike="noStrike" noProof="0" dirty="0" smtClean="0">
                          <a:solidFill>
                            <a:srgbClr val="000000"/>
                          </a:solidFill>
                          <a:latin typeface="+mn-lt"/>
                        </a:rPr>
                        <a:t>35%</a:t>
                      </a:r>
                      <a:endParaRPr lang="ca-ES" sz="850" b="0" i="0" u="none" strike="noStrike" noProof="0" dirty="0">
                        <a:solidFill>
                          <a:srgbClr val="000000"/>
                        </a:solidFill>
                        <a:latin typeface="+mn-lt"/>
                      </a:endParaRPr>
                    </a:p>
                  </a:txBody>
                  <a:tcPr marL="9525" marR="108000" marT="9525" marB="1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ca-ES" sz="850" b="0" noProof="0" dirty="0" smtClean="0">
                          <a:solidFill>
                            <a:schemeClr val="tx1"/>
                          </a:solidFill>
                          <a:latin typeface="+mn-lt"/>
                        </a:rPr>
                        <a:t>Percentatge d'activitats de formació que realitza </a:t>
                      </a:r>
                      <a:r>
                        <a:rPr lang="ca-ES" sz="850" b="0" noProof="0" dirty="0" err="1" smtClean="0">
                          <a:solidFill>
                            <a:schemeClr val="tx1"/>
                          </a:solidFill>
                          <a:latin typeface="+mn-lt"/>
                        </a:rPr>
                        <a:t>l'EAPC</a:t>
                      </a:r>
                      <a:r>
                        <a:rPr lang="ca-ES" sz="850" b="0" noProof="0" dirty="0" smtClean="0">
                          <a:solidFill>
                            <a:schemeClr val="tx1"/>
                          </a:solidFill>
                          <a:latin typeface="+mn-lt"/>
                        </a:rPr>
                        <a:t> que incorpori avaluació d'aprofitament o de transferència de coneixement</a:t>
                      </a:r>
                      <a:endParaRPr lang="ca-ES" sz="850" b="0" noProof="0" dirty="0">
                        <a:solidFill>
                          <a:schemeClr val="tx1"/>
                        </a:solidFill>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16" name="Taula 15"/>
          <p:cNvGraphicFramePr>
            <a:graphicFrameLocks noGrp="1"/>
          </p:cNvGraphicFramePr>
          <p:nvPr/>
        </p:nvGraphicFramePr>
        <p:xfrm>
          <a:off x="0" y="1160972"/>
          <a:ext cx="10693400" cy="465392"/>
        </p:xfrm>
        <a:graphic>
          <a:graphicData uri="http://schemas.openxmlformats.org/drawingml/2006/table">
            <a:tbl>
              <a:tblPr/>
              <a:tblGrid>
                <a:gridCol w="258112"/>
                <a:gridCol w="6384732"/>
                <a:gridCol w="4050556"/>
              </a:tblGrid>
              <a:tr h="465392">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endParaRPr kumimoji="0" lang="ca-ES" sz="1800" b="0" i="0" u="none" strike="noStrike" cap="none" normalizeH="0" baseline="0" noProof="0" dirty="0" smtClean="0">
                        <a:ln>
                          <a:noFill/>
                        </a:ln>
                        <a:solidFill>
                          <a:schemeClr val="bg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ca-ES" sz="2200" b="1" i="0" u="none" strike="noStrike" cap="none" normalizeH="0" baseline="0" noProof="0" dirty="0" smtClean="0">
                          <a:ln>
                            <a:noFill/>
                          </a:ln>
                          <a:solidFill>
                            <a:schemeClr val="bg1"/>
                          </a:solidFill>
                          <a:effectLst/>
                          <a:latin typeface="Arial" charset="0"/>
                          <a:cs typeface="Arial" charset="0"/>
                        </a:rPr>
                        <a:t>Administració pública</a:t>
                      </a:r>
                    </a:p>
                  </a:txBody>
                  <a:tcPr marL="0" marR="90000" marT="46800" marB="46800" anchor="ctr" horzOverflow="overflow">
                    <a:lnL>
                      <a:noFill/>
                    </a:lnL>
                    <a:lnR>
                      <a:noFill/>
                    </a:lnR>
                    <a:lnT cap="flat">
                      <a:noFill/>
                    </a:lnT>
                    <a:lnB>
                      <a:noFill/>
                    </a:lnB>
                    <a:lnTlToBr>
                      <a:noFill/>
                    </a:lnTlToBr>
                    <a:lnBlToTr>
                      <a:noFill/>
                    </a:lnBlToTr>
                    <a:solidFill>
                      <a:srgbClr val="FA6E00"/>
                    </a:solid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defRPr/>
                      </a:pPr>
                      <a:r>
                        <a:rPr kumimoji="0" lang="ca-ES" sz="1200" b="1" i="0" u="none" strike="noStrike" cap="none" normalizeH="0" baseline="0" noProof="0" dirty="0" smtClean="0">
                          <a:ln>
                            <a:noFill/>
                          </a:ln>
                          <a:solidFill>
                            <a:schemeClr val="bg1"/>
                          </a:solidFill>
                          <a:effectLst/>
                          <a:latin typeface="Arial" charset="0"/>
                          <a:cs typeface="Arial" charset="0"/>
                        </a:rPr>
                        <a:t>   Import consolidat del sector públic (capítols 1 a 8)</a:t>
                      </a: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8"/>
          <p:cNvSpPr>
            <a:spLocks noChangeArrowheads="1"/>
          </p:cNvSpPr>
          <p:nvPr/>
        </p:nvSpPr>
        <p:spPr bwMode="auto">
          <a:xfrm>
            <a:off x="0" y="3203575"/>
            <a:ext cx="10693400" cy="1296988"/>
          </a:xfrm>
          <a:prstGeom prst="rect">
            <a:avLst/>
          </a:prstGeom>
          <a:solidFill>
            <a:srgbClr val="FA6E00"/>
          </a:solidFill>
          <a:ln w="9525" algn="ctr">
            <a:noFill/>
            <a:miter lim="800000"/>
            <a:headEnd/>
            <a:tailEnd/>
          </a:ln>
        </p:spPr>
        <p:txBody>
          <a:bodyPr wrap="none" lIns="87272" tIns="43637" rIns="87272" bIns="43637" anchor="ctr"/>
          <a:lstStyle/>
          <a:p>
            <a:pPr algn="ctr" defTabSz="873125"/>
            <a:endParaRPr lang="ca-ES" sz="2800" u="sng"/>
          </a:p>
        </p:txBody>
      </p:sp>
      <p:sp>
        <p:nvSpPr>
          <p:cNvPr id="60418" name="Rectangle 9"/>
          <p:cNvSpPr>
            <a:spLocks noGrp="1" noChangeArrowheads="1"/>
          </p:cNvSpPr>
          <p:nvPr>
            <p:ph type="title"/>
          </p:nvPr>
        </p:nvSpPr>
        <p:spPr bwMode="auto">
          <a:xfrm>
            <a:off x="3274938" y="3342475"/>
            <a:ext cx="4127651" cy="1011456"/>
          </a:xfrm>
          <a:noFill/>
          <a:ln>
            <a:miter lim="800000"/>
            <a:headEnd/>
            <a:tailEnd/>
          </a:ln>
        </p:spPr>
        <p:txBody>
          <a:bodyPr vert="horz" wrap="none" lIns="87272" tIns="43637" rIns="87272" bIns="43637" numCol="1" anchor="t" anchorCtr="0" compatLnSpc="1">
            <a:prstTxWarp prst="textNoShape">
              <a:avLst/>
            </a:prstTxWarp>
            <a:spAutoFit/>
          </a:bodyPr>
          <a:lstStyle/>
          <a:p>
            <a:pPr eaLnBrk="1" hangingPunct="1"/>
            <a:r>
              <a:rPr lang="ca-ES" sz="3000" b="1" dirty="0" smtClean="0">
                <a:solidFill>
                  <a:schemeClr val="bg1"/>
                </a:solidFill>
              </a:rPr>
              <a:t>Annex 3</a:t>
            </a:r>
            <a:br>
              <a:rPr lang="ca-ES" sz="3000" b="1" dirty="0" smtClean="0">
                <a:solidFill>
                  <a:schemeClr val="bg1"/>
                </a:solidFill>
              </a:rPr>
            </a:br>
            <a:r>
              <a:rPr lang="ca-ES" sz="3000" b="1" dirty="0" smtClean="0">
                <a:solidFill>
                  <a:schemeClr val="bg1"/>
                </a:solidFill>
              </a:rPr>
              <a:t>Marc macroeconòmic</a:t>
            </a:r>
          </a:p>
        </p:txBody>
      </p:sp>
      <p:sp>
        <p:nvSpPr>
          <p:cNvPr id="60419" name="Text Box 11"/>
          <p:cNvSpPr txBox="1">
            <a:spLocks noChangeArrowheads="1"/>
          </p:cNvSpPr>
          <p:nvPr/>
        </p:nvSpPr>
        <p:spPr bwMode="auto">
          <a:xfrm>
            <a:off x="7507288" y="7237413"/>
            <a:ext cx="2806700" cy="241300"/>
          </a:xfrm>
          <a:prstGeom prst="rect">
            <a:avLst/>
          </a:prstGeom>
          <a:noFill/>
          <a:ln w="9525">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Marc </a:t>
            </a:r>
            <a:r>
              <a:rPr lang="ca-ES" sz="1000" b="1" dirty="0" smtClean="0">
                <a:solidFill>
                  <a:schemeClr val="bg1"/>
                </a:solidFill>
              </a:rPr>
              <a:t>macroeconòmic</a:t>
            </a:r>
            <a:endParaRPr lang="ca-ES" sz="1000"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83"/>
          <p:cNvSpPr txBox="1">
            <a:spLocks noChangeArrowheads="1"/>
          </p:cNvSpPr>
          <p:nvPr/>
        </p:nvSpPr>
        <p:spPr>
          <a:xfrm>
            <a:off x="161925" y="900113"/>
            <a:ext cx="10090150" cy="430212"/>
          </a:xfrm>
          <a:prstGeom prst="rect">
            <a:avLst/>
          </a:prstGeom>
          <a:noFill/>
          <a:ln/>
        </p:spPr>
        <p:txBody>
          <a:bodyPr lIns="87272" tIns="43637" rIns="87272" bIns="43637"/>
          <a:lstStyle/>
          <a:p>
            <a:pPr defTabSz="1042988">
              <a:defRPr/>
            </a:pPr>
            <a:r>
              <a:rPr lang="ca-ES" sz="2800" b="1" kern="0" dirty="0" smtClean="0">
                <a:solidFill>
                  <a:schemeClr val="tx2"/>
                </a:solidFill>
                <a:latin typeface="+mj-lt"/>
                <a:ea typeface="+mj-ea"/>
                <a:cs typeface="+mj-cs"/>
              </a:rPr>
              <a:t>Les grans xifres dels pressupostos (ingressos)</a:t>
            </a:r>
          </a:p>
          <a:p>
            <a:pPr defTabSz="1042988">
              <a:defRPr/>
            </a:pPr>
            <a:endParaRPr lang="ca-ES" sz="2800" b="1" kern="0" dirty="0">
              <a:solidFill>
                <a:schemeClr val="tx2"/>
              </a:solidFill>
              <a:latin typeface="+mj-lt"/>
              <a:ea typeface="+mj-ea"/>
              <a:cs typeface="+mj-cs"/>
            </a:endParaRPr>
          </a:p>
        </p:txBody>
      </p:sp>
      <p:sp>
        <p:nvSpPr>
          <p:cNvPr id="6" name="Text Box 12"/>
          <p:cNvSpPr txBox="1">
            <a:spLocks noChangeArrowheads="1"/>
          </p:cNvSpPr>
          <p:nvPr/>
        </p:nvSpPr>
        <p:spPr bwMode="auto">
          <a:xfrm>
            <a:off x="6478603" y="7237413"/>
            <a:ext cx="3835385" cy="242015"/>
          </a:xfrm>
          <a:prstGeom prst="rect">
            <a:avLst/>
          </a:prstGeom>
          <a:noFill/>
          <a:ln w="9525" algn="ctr">
            <a:noFill/>
            <a:miter lim="800000"/>
            <a:headEnd/>
            <a:tailEnd/>
          </a:ln>
        </p:spPr>
        <p:txBody>
          <a:bodyPr wrap="square" lIns="87272" tIns="43637" rIns="87272" bIns="43637">
            <a:spAutoFit/>
          </a:bodyPr>
          <a:lstStyle/>
          <a:p>
            <a:pPr algn="r" defTabSz="873125">
              <a:spcBef>
                <a:spcPct val="50000"/>
              </a:spcBef>
            </a:pPr>
            <a:r>
              <a:rPr lang="ca-ES" sz="1000" b="1" dirty="0" smtClean="0">
                <a:solidFill>
                  <a:schemeClr val="bg1"/>
                </a:solidFill>
              </a:rPr>
              <a:t>El pressupost consolidat del sector públic</a:t>
            </a:r>
            <a:endParaRPr lang="ca-ES" sz="1000" b="1" dirty="0">
              <a:solidFill>
                <a:schemeClr val="bg1"/>
              </a:solidFill>
            </a:endParaRPr>
          </a:p>
        </p:txBody>
      </p:sp>
      <p:graphicFrame>
        <p:nvGraphicFramePr>
          <p:cNvPr id="7" name="6 Tabla"/>
          <p:cNvGraphicFramePr>
            <a:graphicFrameLocks noGrp="1"/>
          </p:cNvGraphicFramePr>
          <p:nvPr/>
        </p:nvGraphicFramePr>
        <p:xfrm>
          <a:off x="198128" y="6393675"/>
          <a:ext cx="9901100" cy="502920"/>
        </p:xfrm>
        <a:graphic>
          <a:graphicData uri="http://schemas.openxmlformats.org/drawingml/2006/table">
            <a:tbl>
              <a:tblPr/>
              <a:tblGrid>
                <a:gridCol w="9901100"/>
              </a:tblGrid>
              <a:tr h="247708">
                <a:tc>
                  <a:txBody>
                    <a:bodyPr/>
                    <a:lstStyle/>
                    <a:p>
                      <a:pPr algn="l" fontAlgn="ctr"/>
                      <a:r>
                        <a:rPr lang="ca-ES" sz="1100" b="0" i="0" u="none" strike="noStrike" baseline="30000" noProof="0" dirty="0" smtClean="0">
                          <a:solidFill>
                            <a:srgbClr val="000000"/>
                          </a:solidFill>
                          <a:latin typeface="Arial"/>
                        </a:rPr>
                        <a:t>(1)</a:t>
                      </a:r>
                      <a:r>
                        <a:rPr lang="ca-ES" sz="1100" b="0" i="0" u="none" strike="noStrike" noProof="0" dirty="0" smtClean="0">
                          <a:solidFill>
                            <a:srgbClr val="000000"/>
                          </a:solidFill>
                          <a:latin typeface="Arial"/>
                        </a:rPr>
                        <a:t> </a:t>
                      </a:r>
                      <a:r>
                        <a:rPr lang="ca-ES" sz="1100" b="0" i="0" u="none" strike="noStrike" noProof="0" dirty="0">
                          <a:solidFill>
                            <a:srgbClr val="000000"/>
                          </a:solidFill>
                          <a:latin typeface="Arial"/>
                        </a:rPr>
                        <a:t>Inclou les transferències dels fons i les liquidacions del model de finançament i altres recursos com el Fons de cohesió sanitària, el Conveni control IT i la Facturació accidents de treball i d'estrangers.</a:t>
                      </a:r>
                    </a:p>
                  </a:txBody>
                  <a:tcPr marL="0" marR="0" marT="0" marB="0" anchor="ctr">
                    <a:lnL>
                      <a:noFill/>
                    </a:lnL>
                    <a:lnR>
                      <a:noFill/>
                    </a:lnR>
                    <a:lnT>
                      <a:noFill/>
                    </a:lnT>
                    <a:lnB>
                      <a:noFill/>
                    </a:lnB>
                    <a:solidFill>
                      <a:srgbClr val="FFFFFF"/>
                    </a:solidFill>
                  </a:tcPr>
                </a:tc>
              </a:tr>
              <a:tr h="0">
                <a:tc>
                  <a:txBody>
                    <a:bodyPr/>
                    <a:lstStyle/>
                    <a:p>
                      <a:pPr algn="l" fontAlgn="ctr"/>
                      <a:endParaRPr lang="ca-ES" sz="1100" b="0" i="0" u="none" strike="noStrike" noProof="0" dirty="0">
                        <a:solidFill>
                          <a:srgbClr val="000000"/>
                        </a:solidFill>
                        <a:latin typeface="Arial"/>
                      </a:endParaRPr>
                    </a:p>
                  </a:txBody>
                  <a:tcPr marL="0" marR="0" marT="0" marB="0" anchor="ctr">
                    <a:lnL>
                      <a:noFill/>
                    </a:lnL>
                    <a:lnR>
                      <a:noFill/>
                    </a:lnR>
                    <a:lnT>
                      <a:noFill/>
                    </a:lnT>
                    <a:lnB>
                      <a:noFill/>
                    </a:lnB>
                    <a:solidFill>
                      <a:srgbClr val="FFFFFF"/>
                    </a:solidFill>
                  </a:tcPr>
                </a:tc>
              </a:tr>
            </a:tbl>
          </a:graphicData>
        </a:graphic>
      </p:graphicFrame>
      <p:graphicFrame>
        <p:nvGraphicFramePr>
          <p:cNvPr id="9" name="8 Tabla"/>
          <p:cNvGraphicFramePr>
            <a:graphicFrameLocks noGrp="1"/>
          </p:cNvGraphicFramePr>
          <p:nvPr/>
        </p:nvGraphicFramePr>
        <p:xfrm>
          <a:off x="0" y="1584395"/>
          <a:ext cx="10693398" cy="4644504"/>
        </p:xfrm>
        <a:graphic>
          <a:graphicData uri="http://schemas.openxmlformats.org/drawingml/2006/table">
            <a:tbl>
              <a:tblPr/>
              <a:tblGrid>
                <a:gridCol w="263363"/>
                <a:gridCol w="8796862"/>
                <a:gridCol w="1224880"/>
                <a:gridCol w="408293"/>
              </a:tblGrid>
              <a:tr h="258028">
                <a:tc rowSpan="2">
                  <a:txBody>
                    <a:bodyPr/>
                    <a:lstStyle/>
                    <a:p>
                      <a:pPr algn="l" fontAlgn="ctr"/>
                      <a:r>
                        <a:rPr lang="ca-ES" sz="1600" b="1" i="0" u="none" strike="noStrike" dirty="0">
                          <a:solidFill>
                            <a:srgbClr val="000000"/>
                          </a:solidFill>
                          <a:latin typeface="Arial"/>
                        </a:rPr>
                        <a:t> </a:t>
                      </a:r>
                    </a:p>
                  </a:txBody>
                  <a:tcPr marL="0" marR="0" marT="0" marB="0" anchor="ctr">
                    <a:lnL>
                      <a:noFill/>
                    </a:lnL>
                    <a:lnR>
                      <a:noFill/>
                    </a:lnR>
                    <a:lnT>
                      <a:noFill/>
                    </a:lnT>
                    <a:lnB>
                      <a:noFill/>
                    </a:lnB>
                    <a:solidFill>
                      <a:srgbClr val="FA6E00"/>
                    </a:solidFill>
                  </a:tcPr>
                </a:tc>
                <a:tc rowSpan="2">
                  <a:txBody>
                    <a:bodyPr/>
                    <a:lstStyle/>
                    <a:p>
                      <a:pPr algn="l" fontAlgn="ctr"/>
                      <a:r>
                        <a:rPr lang="ca-ES" sz="1600" b="1" i="0" u="none" strike="noStrike" dirty="0">
                          <a:solidFill>
                            <a:srgbClr val="000000"/>
                          </a:solidFill>
                          <a:latin typeface="Arial"/>
                        </a:rPr>
                        <a:t>Conceptes</a:t>
                      </a:r>
                    </a:p>
                  </a:txBody>
                  <a:tcPr marL="0" marR="0" marT="0" marB="0" anchor="ctr">
                    <a:lnL>
                      <a:noFill/>
                    </a:lnL>
                    <a:lnR>
                      <a:noFill/>
                    </a:lnR>
                    <a:lnT>
                      <a:noFill/>
                    </a:lnT>
                    <a:lnB>
                      <a:noFill/>
                    </a:lnB>
                    <a:solidFill>
                      <a:srgbClr val="FA6E00"/>
                    </a:solidFill>
                  </a:tcPr>
                </a:tc>
                <a:tc>
                  <a:txBody>
                    <a:bodyPr/>
                    <a:lstStyle/>
                    <a:p>
                      <a:pPr algn="ctr" fontAlgn="ctr"/>
                      <a:r>
                        <a:rPr lang="ca-ES" sz="1600" b="1" i="0" u="none" strike="noStrike" dirty="0">
                          <a:solidFill>
                            <a:srgbClr val="000000"/>
                          </a:solidFill>
                          <a:latin typeface="Arial"/>
                        </a:rPr>
                        <a:t>Pressupost</a:t>
                      </a:r>
                    </a:p>
                  </a:txBody>
                  <a:tcPr marL="0" marR="0" marT="0" marB="0" anchor="ctr">
                    <a:lnL>
                      <a:noFill/>
                    </a:lnL>
                    <a:lnR>
                      <a:noFill/>
                    </a:lnR>
                    <a:lnT>
                      <a:noFill/>
                    </a:lnT>
                    <a:lnB>
                      <a:noFill/>
                    </a:lnB>
                    <a:solidFill>
                      <a:srgbClr val="FA6E00"/>
                    </a:solidFill>
                  </a:tcPr>
                </a:tc>
                <a:tc rowSpan="2">
                  <a:txBody>
                    <a:bodyPr/>
                    <a:lstStyle/>
                    <a:p>
                      <a:pPr algn="l" fontAlgn="ctr"/>
                      <a:r>
                        <a:rPr lang="ca-ES" sz="1600" b="1" i="0" u="none" strike="noStrike">
                          <a:solidFill>
                            <a:srgbClr val="000000"/>
                          </a:solidFill>
                          <a:latin typeface="Arial"/>
                        </a:rPr>
                        <a:t> </a:t>
                      </a:r>
                    </a:p>
                  </a:txBody>
                  <a:tcPr marL="0" marR="0" marT="0" marB="0" anchor="ctr">
                    <a:lnL>
                      <a:noFill/>
                    </a:lnL>
                    <a:lnR>
                      <a:noFill/>
                    </a:lnR>
                    <a:lnT>
                      <a:noFill/>
                    </a:lnT>
                    <a:lnB>
                      <a:noFill/>
                    </a:lnB>
                    <a:solidFill>
                      <a:srgbClr val="FA6E00"/>
                    </a:solidFill>
                  </a:tcPr>
                </a:tc>
              </a:tr>
              <a:tr h="258028">
                <a:tc vMerge="1">
                  <a:txBody>
                    <a:bodyPr/>
                    <a:lstStyle/>
                    <a:p>
                      <a:endParaRPr lang="ca-ES"/>
                    </a:p>
                  </a:txBody>
                  <a:tcPr/>
                </a:tc>
                <a:tc vMerge="1">
                  <a:txBody>
                    <a:bodyPr/>
                    <a:lstStyle/>
                    <a:p>
                      <a:endParaRPr lang="ca-ES"/>
                    </a:p>
                  </a:txBody>
                  <a:tcPr/>
                </a:tc>
                <a:tc>
                  <a:txBody>
                    <a:bodyPr/>
                    <a:lstStyle/>
                    <a:p>
                      <a:pPr algn="ctr" fontAlgn="ctr"/>
                      <a:r>
                        <a:rPr lang="ca-ES" sz="1600" b="1" i="0" u="none" strike="noStrike" dirty="0">
                          <a:solidFill>
                            <a:srgbClr val="000000"/>
                          </a:solidFill>
                          <a:latin typeface="Arial"/>
                        </a:rPr>
                        <a:t>2014</a:t>
                      </a:r>
                    </a:p>
                  </a:txBody>
                  <a:tcPr marL="0" marR="0" marT="0" marB="0" anchor="ctr">
                    <a:lnL>
                      <a:noFill/>
                    </a:lnL>
                    <a:lnR>
                      <a:noFill/>
                    </a:lnR>
                    <a:lnT>
                      <a:noFill/>
                    </a:lnT>
                    <a:lnB>
                      <a:noFill/>
                    </a:lnB>
                    <a:solidFill>
                      <a:srgbClr val="FA6E00"/>
                    </a:solidFill>
                  </a:tcPr>
                </a:tc>
                <a:tc vMerge="1">
                  <a:txBody>
                    <a:bodyPr/>
                    <a:lstStyle/>
                    <a:p>
                      <a:endParaRPr lang="ca-ES"/>
                    </a:p>
                  </a:txBody>
                  <a:tcPr/>
                </a:tc>
              </a:tr>
              <a:tr h="258028">
                <a:tc>
                  <a:txBody>
                    <a:bodyPr/>
                    <a:lstStyle/>
                    <a:p>
                      <a:pPr algn="l" fontAlgn="ctr"/>
                      <a:endParaRPr lang="ca-ES" sz="1600" b="1"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a:solidFill>
                            <a:srgbClr val="000000"/>
                          </a:solidFill>
                          <a:latin typeface="Arial"/>
                        </a:rPr>
                        <a:t>Tributs cedits  totalment </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2.677</a:t>
                      </a:r>
                    </a:p>
                  </a:txBody>
                  <a:tcPr marL="0" marR="0" marT="0" marB="0" anchor="ctr">
                    <a:lnL>
                      <a:noFill/>
                    </a:lnL>
                    <a:lnR>
                      <a:noFill/>
                    </a:lnR>
                    <a:lnT>
                      <a:noFill/>
                    </a:lnT>
                    <a:lnB>
                      <a:noFill/>
                    </a:lnB>
                  </a:tcPr>
                </a:tc>
                <a:tc>
                  <a:txBody>
                    <a:bodyPr/>
                    <a:lstStyle/>
                    <a:p>
                      <a:pPr algn="l" fontAlgn="ctr"/>
                      <a:endParaRPr lang="ca-ES" sz="1600" b="1" i="0" u="none" strike="noStrike">
                        <a:solidFill>
                          <a:srgbClr val="000000"/>
                        </a:solidFill>
                        <a:latin typeface="Arial"/>
                      </a:endParaRPr>
                    </a:p>
                  </a:txBody>
                  <a:tcPr marL="0" marR="0" marT="0" marB="0" anchor="ctr">
                    <a:lnL>
                      <a:noFill/>
                    </a:lnL>
                    <a:lnR>
                      <a:noFill/>
                    </a:lnR>
                    <a:lnT>
                      <a:noFill/>
                    </a:lnT>
                    <a:lnB>
                      <a:noFill/>
                    </a:lnB>
                  </a:tcPr>
                </a:tc>
              </a:tr>
              <a:tr h="258028">
                <a:tc>
                  <a:txBody>
                    <a:bodyPr/>
                    <a:lstStyle/>
                    <a:p>
                      <a:pPr algn="l" fontAlgn="ctr"/>
                      <a:endParaRPr lang="ca-ES" sz="1600" b="1"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a:solidFill>
                            <a:srgbClr val="000000"/>
                          </a:solidFill>
                          <a:latin typeface="Arial"/>
                        </a:rPr>
                        <a:t>Tributs cedits parcialment </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14.320</a:t>
                      </a:r>
                    </a:p>
                  </a:txBody>
                  <a:tcPr marL="0" marR="0" marT="0" marB="0" anchor="ctr">
                    <a:lnL>
                      <a:noFill/>
                    </a:lnL>
                    <a:lnR>
                      <a:noFill/>
                    </a:lnR>
                    <a:lnT>
                      <a:noFill/>
                    </a:lnT>
                    <a:lnB>
                      <a:noFill/>
                    </a:lnB>
                  </a:tcPr>
                </a:tc>
                <a:tc>
                  <a:txBody>
                    <a:bodyPr/>
                    <a:lstStyle/>
                    <a:p>
                      <a:pPr algn="l" fontAlgn="ctr"/>
                      <a:endParaRPr lang="ca-ES" sz="1600" b="1" i="0" u="none" strike="noStrike">
                        <a:solidFill>
                          <a:srgbClr val="000000"/>
                        </a:solidFill>
                        <a:latin typeface="Arial"/>
                      </a:endParaRPr>
                    </a:p>
                  </a:txBody>
                  <a:tcPr marL="0" marR="0" marT="0" marB="0" anchor="ctr">
                    <a:lnL>
                      <a:noFill/>
                    </a:lnL>
                    <a:lnR>
                      <a:noFill/>
                    </a:lnR>
                    <a:lnT>
                      <a:noFill/>
                    </a:lnT>
                    <a:lnB>
                      <a:noFill/>
                    </a:lnB>
                  </a:tcPr>
                </a:tc>
              </a:tr>
              <a:tr h="258028">
                <a:tc>
                  <a:txBody>
                    <a:bodyPr/>
                    <a:lstStyle/>
                    <a:p>
                      <a:pPr algn="l" fontAlgn="ctr"/>
                      <a:endParaRPr lang="ca-ES" sz="1600" b="1"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dirty="0">
                          <a:solidFill>
                            <a:srgbClr val="000000"/>
                          </a:solidFill>
                          <a:latin typeface="Arial"/>
                        </a:rPr>
                        <a:t>Altres recursos del model de finançament </a:t>
                      </a:r>
                      <a:r>
                        <a:rPr lang="ca-ES" sz="1600" b="0" i="0" u="none" strike="noStrike" baseline="30000" dirty="0" smtClean="0">
                          <a:solidFill>
                            <a:srgbClr val="000000"/>
                          </a:solidFill>
                          <a:latin typeface="Arial"/>
                        </a:rPr>
                        <a:t>(1)</a:t>
                      </a:r>
                      <a:endParaRPr lang="ca-ES" sz="1600" b="0" i="0" u="none" strike="noStrike" dirty="0">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426</a:t>
                      </a:r>
                    </a:p>
                  </a:txBody>
                  <a:tcPr marL="0" marR="0" marT="0" marB="0" anchor="ctr">
                    <a:lnL>
                      <a:noFill/>
                    </a:lnL>
                    <a:lnR>
                      <a:noFill/>
                    </a:lnR>
                    <a:lnT>
                      <a:noFill/>
                    </a:lnT>
                    <a:lnB>
                      <a:noFill/>
                    </a:lnB>
                  </a:tcPr>
                </a:tc>
                <a:tc>
                  <a:txBody>
                    <a:bodyPr/>
                    <a:lstStyle/>
                    <a:p>
                      <a:pPr algn="l" fontAlgn="ctr"/>
                      <a:endParaRPr lang="ca-ES" sz="1600" b="1" i="0" u="none" strike="noStrike">
                        <a:solidFill>
                          <a:srgbClr val="000000"/>
                        </a:solidFill>
                        <a:latin typeface="Arial"/>
                      </a:endParaRPr>
                    </a:p>
                  </a:txBody>
                  <a:tcPr marL="0" marR="0" marT="0" marB="0" anchor="ctr">
                    <a:lnL>
                      <a:noFill/>
                    </a:lnL>
                    <a:lnR>
                      <a:noFill/>
                    </a:lnR>
                    <a:lnT>
                      <a:noFill/>
                    </a:lnT>
                    <a:lnB>
                      <a:noFill/>
                    </a:lnB>
                  </a:tcPr>
                </a:tc>
              </a:tr>
              <a:tr h="258028">
                <a:tc>
                  <a:txBody>
                    <a:bodyPr/>
                    <a:lstStyle/>
                    <a:p>
                      <a:pPr algn="l" fontAlgn="ctr"/>
                      <a:r>
                        <a:rPr lang="ca-ES" sz="1600" b="1" i="0" u="none" strike="noStrike">
                          <a:solidFill>
                            <a:srgbClr val="000000"/>
                          </a:solidFill>
                          <a:latin typeface="Arial"/>
                        </a:rPr>
                        <a:t> </a:t>
                      </a:r>
                    </a:p>
                  </a:txBody>
                  <a:tcPr marL="0" marR="0" marT="0" marB="0" anchor="ctr">
                    <a:lnL>
                      <a:noFill/>
                    </a:lnL>
                    <a:lnR>
                      <a:noFill/>
                    </a:lnR>
                    <a:lnT>
                      <a:noFill/>
                    </a:lnT>
                    <a:lnB>
                      <a:noFill/>
                    </a:lnB>
                    <a:solidFill>
                      <a:srgbClr val="D8D8D8"/>
                    </a:solidFill>
                  </a:tcPr>
                </a:tc>
                <a:tc>
                  <a:txBody>
                    <a:bodyPr/>
                    <a:lstStyle/>
                    <a:p>
                      <a:pPr algn="l" fontAlgn="ctr"/>
                      <a:r>
                        <a:rPr lang="pt-BR" sz="1600" b="1" i="0" u="none" strike="noStrike">
                          <a:solidFill>
                            <a:srgbClr val="000000"/>
                          </a:solidFill>
                          <a:latin typeface="Arial"/>
                        </a:rPr>
                        <a:t>Subtotal recursos model de finançament</a:t>
                      </a:r>
                      <a:r>
                        <a:rPr lang="pt-BR" sz="1600" b="0" i="0" u="none" strike="noStrike">
                          <a:solidFill>
                            <a:srgbClr val="FFFFFF"/>
                          </a:solidFill>
                          <a:latin typeface="Arial"/>
                        </a:rPr>
                        <a:t> </a:t>
                      </a:r>
                      <a:endParaRPr lang="pt-BR" sz="1600" b="1" i="0" u="none" strike="noStrike">
                        <a:solidFill>
                          <a:srgbClr val="000000"/>
                        </a:solidFill>
                        <a:latin typeface="Arial"/>
                      </a:endParaRPr>
                    </a:p>
                  </a:txBody>
                  <a:tcPr marL="0" marR="0" marT="0" marB="0" anchor="ctr">
                    <a:lnL>
                      <a:noFill/>
                    </a:lnL>
                    <a:lnR>
                      <a:noFill/>
                    </a:lnR>
                    <a:lnT>
                      <a:noFill/>
                    </a:lnT>
                    <a:lnB>
                      <a:noFill/>
                    </a:lnB>
                    <a:solidFill>
                      <a:srgbClr val="D8D8D8"/>
                    </a:solidFill>
                  </a:tcPr>
                </a:tc>
                <a:tc>
                  <a:txBody>
                    <a:bodyPr/>
                    <a:lstStyle/>
                    <a:p>
                      <a:pPr algn="r" fontAlgn="ctr"/>
                      <a:r>
                        <a:rPr lang="ca-ES" sz="1600" b="1" i="0" u="none" strike="noStrike">
                          <a:solidFill>
                            <a:srgbClr val="000000"/>
                          </a:solidFill>
                          <a:latin typeface="Arial"/>
                        </a:rPr>
                        <a:t>17.423</a:t>
                      </a:r>
                    </a:p>
                  </a:txBody>
                  <a:tcPr marL="0" marR="0" marT="0" marB="0" anchor="ctr">
                    <a:lnL>
                      <a:noFill/>
                    </a:lnL>
                    <a:lnR>
                      <a:noFill/>
                    </a:lnR>
                    <a:lnT>
                      <a:noFill/>
                    </a:lnT>
                    <a:lnB>
                      <a:noFill/>
                    </a:lnB>
                    <a:solidFill>
                      <a:srgbClr val="D8D8D8"/>
                    </a:solidFill>
                  </a:tcPr>
                </a:tc>
                <a:tc>
                  <a:txBody>
                    <a:bodyPr/>
                    <a:lstStyle/>
                    <a:p>
                      <a:pPr algn="r" fontAlgn="ctr"/>
                      <a:r>
                        <a:rPr lang="ca-ES" sz="1600" b="1" i="0" u="none" strike="noStrike">
                          <a:solidFill>
                            <a:srgbClr val="000000"/>
                          </a:solidFill>
                          <a:latin typeface="Arial"/>
                        </a:rPr>
                        <a:t> </a:t>
                      </a:r>
                    </a:p>
                  </a:txBody>
                  <a:tcPr marL="0" marR="0" marT="0" marB="0" anchor="ctr">
                    <a:lnL>
                      <a:noFill/>
                    </a:lnL>
                    <a:lnR>
                      <a:noFill/>
                    </a:lnR>
                    <a:lnT>
                      <a:noFill/>
                    </a:lnT>
                    <a:lnB>
                      <a:noFill/>
                    </a:lnB>
                    <a:solidFill>
                      <a:srgbClr val="D8D8D8"/>
                    </a:solidFill>
                  </a:tcPr>
                </a:tc>
              </a:tr>
              <a:tr h="258028">
                <a:tc>
                  <a:txBody>
                    <a:bodyPr/>
                    <a:lstStyle/>
                    <a:p>
                      <a:pPr algn="l" fontAlgn="ctr"/>
                      <a:endParaRPr lang="ca-ES" sz="1600" b="1"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a:solidFill>
                            <a:srgbClr val="000000"/>
                          </a:solidFill>
                          <a:latin typeface="Arial"/>
                        </a:rPr>
                        <a:t>Taxes i tributs propis</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174</a:t>
                      </a:r>
                    </a:p>
                  </a:txBody>
                  <a:tcPr marL="0" marR="0" marT="0" marB="0" anchor="ctr">
                    <a:lnL>
                      <a:noFill/>
                    </a:lnL>
                    <a:lnR>
                      <a:noFill/>
                    </a:lnR>
                    <a:lnT>
                      <a:noFill/>
                    </a:lnT>
                    <a:lnB>
                      <a:noFill/>
                    </a:lnB>
                  </a:tcPr>
                </a:tc>
                <a:tc>
                  <a:txBody>
                    <a:bodyPr/>
                    <a:lstStyle/>
                    <a:p>
                      <a:pPr algn="l" fontAlgn="ctr"/>
                      <a:endParaRPr lang="ca-ES" sz="1600" b="1" i="0" u="none" strike="noStrike">
                        <a:solidFill>
                          <a:srgbClr val="000000"/>
                        </a:solidFill>
                        <a:latin typeface="Arial"/>
                      </a:endParaRPr>
                    </a:p>
                  </a:txBody>
                  <a:tcPr marL="0" marR="0" marT="0" marB="0" anchor="ctr">
                    <a:lnL>
                      <a:noFill/>
                    </a:lnL>
                    <a:lnR>
                      <a:noFill/>
                    </a:lnR>
                    <a:lnT>
                      <a:noFill/>
                    </a:lnT>
                    <a:lnB>
                      <a:noFill/>
                    </a:lnB>
                  </a:tcPr>
                </a:tc>
              </a:tr>
              <a:tr h="258028">
                <a:tc>
                  <a:txBody>
                    <a:bodyPr/>
                    <a:lstStyle/>
                    <a:p>
                      <a:pPr algn="l" fontAlgn="ctr"/>
                      <a:endParaRPr lang="ca-ES" sz="16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rtl="0" fontAlgn="ctr"/>
                      <a:r>
                        <a:rPr lang="pt-BR" sz="1600" b="0" i="0" u="none" strike="noStrike">
                          <a:solidFill>
                            <a:srgbClr val="000000"/>
                          </a:solidFill>
                          <a:latin typeface="Arial"/>
                        </a:rPr>
                        <a:t>Venda d’actius reals (edificis i altres) </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864</a:t>
                      </a:r>
                    </a:p>
                  </a:txBody>
                  <a:tcPr marL="0" marR="0" marT="0" marB="0" anchor="ctr">
                    <a:lnL>
                      <a:noFill/>
                    </a:lnL>
                    <a:lnR>
                      <a:noFill/>
                    </a:lnR>
                    <a:lnT>
                      <a:noFill/>
                    </a:lnT>
                    <a:lnB>
                      <a:noFill/>
                    </a:lnB>
                  </a:tcPr>
                </a:tc>
                <a:tc>
                  <a:txBody>
                    <a:bodyPr/>
                    <a:lstStyle/>
                    <a:p>
                      <a:pPr algn="l" fontAlgn="ctr"/>
                      <a:endParaRPr lang="ca-ES" sz="1600" b="0" i="0" u="none" strike="noStrike">
                        <a:solidFill>
                          <a:srgbClr val="000000"/>
                        </a:solidFill>
                        <a:latin typeface="Calibri"/>
                      </a:endParaRPr>
                    </a:p>
                  </a:txBody>
                  <a:tcPr marL="0" marR="0" marT="0" marB="0" anchor="ctr">
                    <a:lnL>
                      <a:noFill/>
                    </a:lnL>
                    <a:lnR>
                      <a:noFill/>
                    </a:lnR>
                    <a:lnT>
                      <a:noFill/>
                    </a:lnT>
                    <a:lnB>
                      <a:noFill/>
                    </a:lnB>
                  </a:tcPr>
                </a:tc>
              </a:tr>
              <a:tr h="258028">
                <a:tc>
                  <a:txBody>
                    <a:bodyPr/>
                    <a:lstStyle/>
                    <a:p>
                      <a:pPr algn="l" fontAlgn="ctr"/>
                      <a:endParaRPr lang="ca-ES" sz="16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r>
                        <a:rPr lang="pt-BR" sz="1600" b="0" i="0" u="none" strike="noStrike">
                          <a:solidFill>
                            <a:srgbClr val="000000"/>
                          </a:solidFill>
                          <a:latin typeface="Arial"/>
                        </a:rPr>
                        <a:t>Concessions i altres ingressos patrimonials</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1.454</a:t>
                      </a:r>
                    </a:p>
                  </a:txBody>
                  <a:tcPr marL="0" marR="0" marT="0" marB="0" anchor="ctr">
                    <a:lnL>
                      <a:noFill/>
                    </a:lnL>
                    <a:lnR>
                      <a:noFill/>
                    </a:lnR>
                    <a:lnT>
                      <a:noFill/>
                    </a:lnT>
                    <a:lnB>
                      <a:noFill/>
                    </a:lnB>
                  </a:tcPr>
                </a:tc>
                <a:tc>
                  <a:txBody>
                    <a:bodyPr/>
                    <a:lstStyle/>
                    <a:p>
                      <a:pPr algn="l" fontAlgn="ctr"/>
                      <a:endParaRPr lang="ca-ES" sz="1600" b="0" i="0" u="none" strike="noStrike">
                        <a:solidFill>
                          <a:srgbClr val="000000"/>
                        </a:solidFill>
                        <a:latin typeface="Calibri"/>
                      </a:endParaRPr>
                    </a:p>
                  </a:txBody>
                  <a:tcPr marL="0" marR="0" marT="0" marB="0" anchor="ctr">
                    <a:lnL>
                      <a:noFill/>
                    </a:lnL>
                    <a:lnR>
                      <a:noFill/>
                    </a:lnR>
                    <a:lnT>
                      <a:noFill/>
                    </a:lnT>
                    <a:lnB>
                      <a:noFill/>
                    </a:lnB>
                  </a:tcPr>
                </a:tc>
              </a:tr>
              <a:tr h="258028">
                <a:tc>
                  <a:txBody>
                    <a:bodyPr/>
                    <a:lstStyle/>
                    <a:p>
                      <a:pPr algn="l" fontAlgn="ctr"/>
                      <a:endParaRPr lang="ca-ES" sz="1600" b="1"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a:solidFill>
                            <a:srgbClr val="000000"/>
                          </a:solidFill>
                          <a:latin typeface="Arial"/>
                        </a:rPr>
                        <a:t>Altres recursos no finalistes</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125</a:t>
                      </a:r>
                    </a:p>
                  </a:txBody>
                  <a:tcPr marL="0" marR="0" marT="0" marB="0" anchor="ctr">
                    <a:lnL>
                      <a:noFill/>
                    </a:lnL>
                    <a:lnR>
                      <a:noFill/>
                    </a:lnR>
                    <a:lnT>
                      <a:noFill/>
                    </a:lnT>
                    <a:lnB>
                      <a:noFill/>
                    </a:lnB>
                  </a:tcPr>
                </a:tc>
                <a:tc>
                  <a:txBody>
                    <a:bodyPr/>
                    <a:lstStyle/>
                    <a:p>
                      <a:pPr algn="l" fontAlgn="ctr"/>
                      <a:endParaRPr lang="ca-ES" sz="1600" b="1" i="0" u="none" strike="noStrike">
                        <a:solidFill>
                          <a:srgbClr val="000000"/>
                        </a:solidFill>
                        <a:latin typeface="Arial"/>
                      </a:endParaRPr>
                    </a:p>
                  </a:txBody>
                  <a:tcPr marL="0" marR="0" marT="0" marB="0" anchor="ctr">
                    <a:lnL>
                      <a:noFill/>
                    </a:lnL>
                    <a:lnR>
                      <a:noFill/>
                    </a:lnR>
                    <a:lnT>
                      <a:noFill/>
                    </a:lnT>
                    <a:lnB>
                      <a:noFill/>
                    </a:lnB>
                  </a:tcPr>
                </a:tc>
              </a:tr>
              <a:tr h="258028">
                <a:tc>
                  <a:txBody>
                    <a:bodyPr/>
                    <a:lstStyle/>
                    <a:p>
                      <a:pPr algn="l" fontAlgn="ctr"/>
                      <a:endParaRPr lang="ca-ES" sz="1600" b="1"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fr-FR" sz="1600" b="0" i="0" u="none" strike="noStrike">
                          <a:solidFill>
                            <a:srgbClr val="000000"/>
                          </a:solidFill>
                          <a:latin typeface="Arial"/>
                        </a:rPr>
                        <a:t>Participació dels ens locals en els ingressos de l'Estat (finalista)</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3.098</a:t>
                      </a:r>
                    </a:p>
                  </a:txBody>
                  <a:tcPr marL="0" marR="0" marT="0" marB="0" anchor="ctr">
                    <a:lnL>
                      <a:noFill/>
                    </a:lnL>
                    <a:lnR>
                      <a:noFill/>
                    </a:lnR>
                    <a:lnT>
                      <a:noFill/>
                    </a:lnT>
                    <a:lnB>
                      <a:noFill/>
                    </a:lnB>
                  </a:tcPr>
                </a:tc>
                <a:tc>
                  <a:txBody>
                    <a:bodyPr/>
                    <a:lstStyle/>
                    <a:p>
                      <a:pPr algn="l" fontAlgn="ctr"/>
                      <a:endParaRPr lang="ca-ES" sz="1600" b="1" i="0" u="none" strike="noStrike">
                        <a:solidFill>
                          <a:srgbClr val="000000"/>
                        </a:solidFill>
                        <a:latin typeface="Arial"/>
                      </a:endParaRPr>
                    </a:p>
                  </a:txBody>
                  <a:tcPr marL="0" marR="0" marT="0" marB="0" anchor="ctr">
                    <a:lnL>
                      <a:noFill/>
                    </a:lnL>
                    <a:lnR>
                      <a:noFill/>
                    </a:lnR>
                    <a:lnT>
                      <a:noFill/>
                    </a:lnT>
                    <a:lnB>
                      <a:noFill/>
                    </a:lnB>
                  </a:tcPr>
                </a:tc>
              </a:tr>
              <a:tr h="258028">
                <a:tc>
                  <a:txBody>
                    <a:bodyPr/>
                    <a:lstStyle/>
                    <a:p>
                      <a:pPr algn="l" fontAlgn="ctr"/>
                      <a:endParaRPr lang="ca-ES" sz="1600" b="1"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dirty="0">
                          <a:solidFill>
                            <a:srgbClr val="000000"/>
                          </a:solidFill>
                          <a:latin typeface="Arial"/>
                        </a:rPr>
                        <a:t>Altres recursos finalistes</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469</a:t>
                      </a:r>
                    </a:p>
                  </a:txBody>
                  <a:tcPr marL="0" marR="0" marT="0" marB="0" anchor="ctr">
                    <a:lnL>
                      <a:noFill/>
                    </a:lnL>
                    <a:lnR>
                      <a:noFill/>
                    </a:lnR>
                    <a:lnT>
                      <a:noFill/>
                    </a:lnT>
                    <a:lnB>
                      <a:noFill/>
                    </a:lnB>
                  </a:tcPr>
                </a:tc>
                <a:tc>
                  <a:txBody>
                    <a:bodyPr/>
                    <a:lstStyle/>
                    <a:p>
                      <a:pPr algn="l" fontAlgn="ctr"/>
                      <a:endParaRPr lang="ca-ES" sz="1600" b="1" i="0" u="none" strike="noStrike">
                        <a:solidFill>
                          <a:srgbClr val="000000"/>
                        </a:solidFill>
                        <a:latin typeface="Arial"/>
                      </a:endParaRPr>
                    </a:p>
                  </a:txBody>
                  <a:tcPr marL="0" marR="0" marT="0" marB="0" anchor="ctr">
                    <a:lnL>
                      <a:noFill/>
                    </a:lnL>
                    <a:lnR>
                      <a:noFill/>
                    </a:lnR>
                    <a:lnT>
                      <a:noFill/>
                    </a:lnT>
                    <a:lnB>
                      <a:noFill/>
                    </a:lnB>
                  </a:tcPr>
                </a:tc>
              </a:tr>
              <a:tr h="258028">
                <a:tc>
                  <a:txBody>
                    <a:bodyPr/>
                    <a:lstStyle/>
                    <a:p>
                      <a:pPr algn="l" fontAlgn="ctr"/>
                      <a:r>
                        <a:rPr lang="ca-ES" sz="1600" b="1" i="0" u="none" strike="noStrike">
                          <a:solidFill>
                            <a:srgbClr val="000000"/>
                          </a:solidFill>
                          <a:latin typeface="Arial"/>
                        </a:rPr>
                        <a:t> </a:t>
                      </a:r>
                    </a:p>
                  </a:txBody>
                  <a:tcPr marL="0" marR="0" marT="0" marB="0" anchor="ctr">
                    <a:lnL>
                      <a:noFill/>
                    </a:lnL>
                    <a:lnR>
                      <a:noFill/>
                    </a:lnR>
                    <a:lnT>
                      <a:noFill/>
                    </a:lnT>
                    <a:lnB>
                      <a:noFill/>
                    </a:lnB>
                    <a:solidFill>
                      <a:srgbClr val="D8D8D8"/>
                    </a:solidFill>
                  </a:tcPr>
                </a:tc>
                <a:tc>
                  <a:txBody>
                    <a:bodyPr/>
                    <a:lstStyle/>
                    <a:p>
                      <a:pPr algn="l" fontAlgn="ctr"/>
                      <a:r>
                        <a:rPr lang="ca-ES" sz="1600" b="1" i="0" u="none" strike="noStrike">
                          <a:solidFill>
                            <a:srgbClr val="000000"/>
                          </a:solidFill>
                          <a:latin typeface="Arial"/>
                        </a:rPr>
                        <a:t>Subtotal recursos no procedents del model de finançament</a:t>
                      </a:r>
                    </a:p>
                  </a:txBody>
                  <a:tcPr marL="0" marR="0" marT="0" marB="0" anchor="ctr">
                    <a:lnL>
                      <a:noFill/>
                    </a:lnL>
                    <a:lnR>
                      <a:noFill/>
                    </a:lnR>
                    <a:lnT>
                      <a:noFill/>
                    </a:lnT>
                    <a:lnB>
                      <a:noFill/>
                    </a:lnB>
                    <a:solidFill>
                      <a:srgbClr val="D8D8D8"/>
                    </a:solidFill>
                  </a:tcPr>
                </a:tc>
                <a:tc>
                  <a:txBody>
                    <a:bodyPr/>
                    <a:lstStyle/>
                    <a:p>
                      <a:pPr algn="r" fontAlgn="ctr"/>
                      <a:r>
                        <a:rPr lang="ca-ES" sz="1600" b="1" i="0" u="none" strike="noStrike">
                          <a:solidFill>
                            <a:srgbClr val="000000"/>
                          </a:solidFill>
                          <a:latin typeface="Arial"/>
                        </a:rPr>
                        <a:t>6.184</a:t>
                      </a:r>
                    </a:p>
                  </a:txBody>
                  <a:tcPr marL="0" marR="0" marT="0" marB="0" anchor="ctr">
                    <a:lnL>
                      <a:noFill/>
                    </a:lnL>
                    <a:lnR>
                      <a:noFill/>
                    </a:lnR>
                    <a:lnT>
                      <a:noFill/>
                    </a:lnT>
                    <a:lnB>
                      <a:noFill/>
                    </a:lnB>
                    <a:solidFill>
                      <a:srgbClr val="D8D8D8"/>
                    </a:solidFill>
                  </a:tcPr>
                </a:tc>
                <a:tc>
                  <a:txBody>
                    <a:bodyPr/>
                    <a:lstStyle/>
                    <a:p>
                      <a:pPr algn="r" fontAlgn="ctr"/>
                      <a:r>
                        <a:rPr lang="ca-ES" sz="1600" b="1" i="0" u="none" strike="noStrike">
                          <a:solidFill>
                            <a:srgbClr val="000000"/>
                          </a:solidFill>
                          <a:latin typeface="Arial"/>
                        </a:rPr>
                        <a:t> </a:t>
                      </a:r>
                    </a:p>
                  </a:txBody>
                  <a:tcPr marL="0" marR="0" marT="0" marB="0" anchor="ctr">
                    <a:lnL>
                      <a:noFill/>
                    </a:lnL>
                    <a:lnR>
                      <a:noFill/>
                    </a:lnR>
                    <a:lnT>
                      <a:noFill/>
                    </a:lnT>
                    <a:lnB>
                      <a:noFill/>
                    </a:lnB>
                    <a:solidFill>
                      <a:srgbClr val="D8D8D8"/>
                    </a:solidFill>
                  </a:tcPr>
                </a:tc>
              </a:tr>
              <a:tr h="258028">
                <a:tc>
                  <a:txBody>
                    <a:bodyPr/>
                    <a:lstStyle/>
                    <a:p>
                      <a:pPr algn="r" fontAlgn="ctr"/>
                      <a:r>
                        <a:rPr lang="ca-ES" sz="1600" b="1" i="0" u="none" strike="noStrike">
                          <a:solidFill>
                            <a:srgbClr val="FFFFFF"/>
                          </a:solidFill>
                          <a:latin typeface="Arial"/>
                        </a:rPr>
                        <a:t> </a:t>
                      </a:r>
                    </a:p>
                  </a:txBody>
                  <a:tcPr marL="0" marR="0" marT="0" marB="0" anchor="ctr">
                    <a:lnL>
                      <a:noFill/>
                    </a:lnL>
                    <a:lnR>
                      <a:noFill/>
                    </a:lnR>
                    <a:lnT>
                      <a:noFill/>
                    </a:lnT>
                    <a:lnB>
                      <a:noFill/>
                    </a:lnB>
                    <a:solidFill>
                      <a:srgbClr val="808080"/>
                    </a:solidFill>
                  </a:tcPr>
                </a:tc>
                <a:tc>
                  <a:txBody>
                    <a:bodyPr/>
                    <a:lstStyle/>
                    <a:p>
                      <a:pPr algn="l" fontAlgn="ctr"/>
                      <a:r>
                        <a:rPr lang="ca-ES" sz="1600" b="1" i="0" u="none" strike="noStrike" dirty="0">
                          <a:solidFill>
                            <a:srgbClr val="FFFFFF"/>
                          </a:solidFill>
                          <a:latin typeface="Arial"/>
                        </a:rPr>
                        <a:t>Total ingressos no financers de la Generalitat </a:t>
                      </a:r>
                    </a:p>
                  </a:txBody>
                  <a:tcPr marL="0" marR="0" marT="0" marB="0" anchor="ctr">
                    <a:lnL>
                      <a:noFill/>
                    </a:lnL>
                    <a:lnR>
                      <a:noFill/>
                    </a:lnR>
                    <a:lnT>
                      <a:noFill/>
                    </a:lnT>
                    <a:lnB>
                      <a:noFill/>
                    </a:lnB>
                    <a:solidFill>
                      <a:srgbClr val="808080"/>
                    </a:solidFill>
                  </a:tcPr>
                </a:tc>
                <a:tc>
                  <a:txBody>
                    <a:bodyPr/>
                    <a:lstStyle/>
                    <a:p>
                      <a:pPr algn="r" fontAlgn="ctr"/>
                      <a:r>
                        <a:rPr lang="ca-ES" sz="1600" b="1" i="0" u="none" strike="noStrike">
                          <a:solidFill>
                            <a:srgbClr val="FFFFFF"/>
                          </a:solidFill>
                          <a:latin typeface="Arial"/>
                        </a:rPr>
                        <a:t>23.608</a:t>
                      </a:r>
                    </a:p>
                  </a:txBody>
                  <a:tcPr marL="0" marR="0" marT="0" marB="0" anchor="ctr">
                    <a:lnL>
                      <a:noFill/>
                    </a:lnL>
                    <a:lnR>
                      <a:noFill/>
                    </a:lnR>
                    <a:lnT>
                      <a:noFill/>
                    </a:lnT>
                    <a:lnB>
                      <a:noFill/>
                    </a:lnB>
                    <a:solidFill>
                      <a:srgbClr val="808080"/>
                    </a:solidFill>
                  </a:tcPr>
                </a:tc>
                <a:tc>
                  <a:txBody>
                    <a:bodyPr/>
                    <a:lstStyle/>
                    <a:p>
                      <a:pPr algn="r" fontAlgn="ctr"/>
                      <a:r>
                        <a:rPr lang="ca-ES" sz="1600" b="1" i="0" u="none" strike="noStrike">
                          <a:solidFill>
                            <a:srgbClr val="FFFFFF"/>
                          </a:solidFill>
                          <a:latin typeface="Arial"/>
                        </a:rPr>
                        <a:t> </a:t>
                      </a:r>
                    </a:p>
                  </a:txBody>
                  <a:tcPr marL="0" marR="0" marT="0" marB="0" anchor="ctr">
                    <a:lnL>
                      <a:noFill/>
                    </a:lnL>
                    <a:lnR>
                      <a:noFill/>
                    </a:lnR>
                    <a:lnT>
                      <a:noFill/>
                    </a:lnT>
                    <a:lnB>
                      <a:noFill/>
                    </a:lnB>
                    <a:solidFill>
                      <a:srgbClr val="808080"/>
                    </a:solidFill>
                  </a:tcPr>
                </a:tc>
              </a:tr>
              <a:tr h="258028">
                <a:tc>
                  <a:txBody>
                    <a:bodyPr/>
                    <a:lstStyle/>
                    <a:p>
                      <a:pPr algn="r" fontAlgn="ctr"/>
                      <a:endParaRPr lang="ca-ES" sz="1600" b="1" i="0" u="none" strike="noStrike">
                        <a:solidFill>
                          <a:srgbClr val="FFFFFF"/>
                        </a:solidFill>
                        <a:latin typeface="Arial"/>
                      </a:endParaRPr>
                    </a:p>
                  </a:txBody>
                  <a:tcPr marL="0" marR="0" marT="0" marB="0" anchor="ctr">
                    <a:lnL>
                      <a:noFill/>
                    </a:lnL>
                    <a:lnR>
                      <a:noFill/>
                    </a:lnR>
                    <a:lnT>
                      <a:noFill/>
                    </a:lnT>
                    <a:lnB>
                      <a:noFill/>
                    </a:lnB>
                  </a:tcPr>
                </a:tc>
                <a:tc>
                  <a:txBody>
                    <a:bodyPr/>
                    <a:lstStyle/>
                    <a:p>
                      <a:pPr algn="l" fontAlgn="ctr"/>
                      <a:endParaRPr lang="ca-ES" sz="1600" b="1" i="0" u="none" strike="noStrike">
                        <a:solidFill>
                          <a:srgbClr val="FFFFFF"/>
                        </a:solidFill>
                        <a:latin typeface="Arial"/>
                      </a:endParaRPr>
                    </a:p>
                  </a:txBody>
                  <a:tcPr marL="0" marR="0" marT="0" marB="0" anchor="ctr">
                    <a:lnL>
                      <a:noFill/>
                    </a:lnL>
                    <a:lnR>
                      <a:noFill/>
                    </a:lnR>
                    <a:lnT>
                      <a:noFill/>
                    </a:lnT>
                    <a:lnB>
                      <a:noFill/>
                    </a:lnB>
                  </a:tcPr>
                </a:tc>
                <a:tc>
                  <a:txBody>
                    <a:bodyPr/>
                    <a:lstStyle/>
                    <a:p>
                      <a:pPr algn="r" fontAlgn="ctr"/>
                      <a:endParaRPr lang="ca-ES" sz="1600" b="1" i="0" u="none" strike="noStrike">
                        <a:solidFill>
                          <a:srgbClr val="FFFFFF"/>
                        </a:solidFill>
                        <a:latin typeface="Arial"/>
                      </a:endParaRPr>
                    </a:p>
                  </a:txBody>
                  <a:tcPr marL="0" marR="0" marT="0" marB="0" anchor="ctr">
                    <a:lnL>
                      <a:noFill/>
                    </a:lnL>
                    <a:lnR>
                      <a:noFill/>
                    </a:lnR>
                    <a:lnT>
                      <a:noFill/>
                    </a:lnT>
                    <a:lnB>
                      <a:noFill/>
                    </a:lnB>
                  </a:tcPr>
                </a:tc>
                <a:tc>
                  <a:txBody>
                    <a:bodyPr/>
                    <a:lstStyle/>
                    <a:p>
                      <a:pPr algn="r" fontAlgn="ctr"/>
                      <a:endParaRPr lang="ca-ES" sz="1600" b="1" i="0" u="none" strike="noStrike">
                        <a:solidFill>
                          <a:srgbClr val="FFFFFF"/>
                        </a:solidFill>
                        <a:latin typeface="Arial"/>
                      </a:endParaRPr>
                    </a:p>
                  </a:txBody>
                  <a:tcPr marL="0" marR="0" marT="0" marB="0" anchor="ctr">
                    <a:lnL>
                      <a:noFill/>
                    </a:lnL>
                    <a:lnR>
                      <a:noFill/>
                    </a:lnR>
                    <a:lnT>
                      <a:noFill/>
                    </a:lnT>
                    <a:lnB>
                      <a:noFill/>
                    </a:lnB>
                  </a:tcPr>
                </a:tc>
              </a:tr>
              <a:tr h="258028">
                <a:tc>
                  <a:txBody>
                    <a:bodyPr/>
                    <a:lstStyle/>
                    <a:p>
                      <a:pPr algn="r" fontAlgn="ctr"/>
                      <a:r>
                        <a:rPr lang="ca-ES" sz="1600" b="1" i="0" u="none" strike="noStrike">
                          <a:solidFill>
                            <a:srgbClr val="FFFFFF"/>
                          </a:solidFill>
                          <a:latin typeface="Arial"/>
                        </a:rPr>
                        <a:t> </a:t>
                      </a:r>
                    </a:p>
                  </a:txBody>
                  <a:tcPr marL="0" marR="0" marT="0" marB="0" anchor="ctr">
                    <a:lnL>
                      <a:noFill/>
                    </a:lnL>
                    <a:lnR>
                      <a:noFill/>
                    </a:lnR>
                    <a:lnT>
                      <a:noFill/>
                    </a:lnT>
                    <a:lnB>
                      <a:noFill/>
                    </a:lnB>
                    <a:solidFill>
                      <a:srgbClr val="808080"/>
                    </a:solidFill>
                  </a:tcPr>
                </a:tc>
                <a:tc>
                  <a:txBody>
                    <a:bodyPr/>
                    <a:lstStyle/>
                    <a:p>
                      <a:pPr algn="l" fontAlgn="ctr"/>
                      <a:r>
                        <a:rPr lang="ca-ES" sz="1600" b="1" i="0" u="none" strike="noStrike">
                          <a:solidFill>
                            <a:srgbClr val="FFFFFF"/>
                          </a:solidFill>
                          <a:latin typeface="Arial"/>
                        </a:rPr>
                        <a:t>Total ingressos no finalistes</a:t>
                      </a:r>
                    </a:p>
                  </a:txBody>
                  <a:tcPr marL="0" marR="0" marT="0" marB="0" anchor="ctr">
                    <a:lnL>
                      <a:noFill/>
                    </a:lnL>
                    <a:lnR>
                      <a:noFill/>
                    </a:lnR>
                    <a:lnT>
                      <a:noFill/>
                    </a:lnT>
                    <a:lnB>
                      <a:noFill/>
                    </a:lnB>
                    <a:solidFill>
                      <a:srgbClr val="808080"/>
                    </a:solidFill>
                  </a:tcPr>
                </a:tc>
                <a:tc>
                  <a:txBody>
                    <a:bodyPr/>
                    <a:lstStyle/>
                    <a:p>
                      <a:pPr algn="r" fontAlgn="ctr"/>
                      <a:r>
                        <a:rPr lang="ca-ES" sz="1600" b="1" i="0" u="none" strike="noStrike">
                          <a:solidFill>
                            <a:srgbClr val="FFFFFF"/>
                          </a:solidFill>
                          <a:latin typeface="Arial"/>
                        </a:rPr>
                        <a:t>20.041</a:t>
                      </a:r>
                    </a:p>
                  </a:txBody>
                  <a:tcPr marL="0" marR="0" marT="0" marB="0" anchor="ctr">
                    <a:lnL>
                      <a:noFill/>
                    </a:lnL>
                    <a:lnR>
                      <a:noFill/>
                    </a:lnR>
                    <a:lnT>
                      <a:noFill/>
                    </a:lnT>
                    <a:lnB>
                      <a:noFill/>
                    </a:lnB>
                    <a:solidFill>
                      <a:srgbClr val="808080"/>
                    </a:solidFill>
                  </a:tcPr>
                </a:tc>
                <a:tc>
                  <a:txBody>
                    <a:bodyPr/>
                    <a:lstStyle/>
                    <a:p>
                      <a:pPr algn="r" fontAlgn="ctr"/>
                      <a:r>
                        <a:rPr lang="ca-ES" sz="1600" b="1" i="0" u="none" strike="noStrike">
                          <a:solidFill>
                            <a:srgbClr val="FFFFFF"/>
                          </a:solidFill>
                          <a:latin typeface="Arial"/>
                        </a:rPr>
                        <a:t> </a:t>
                      </a:r>
                    </a:p>
                  </a:txBody>
                  <a:tcPr marL="0" marR="0" marT="0" marB="0" anchor="ctr">
                    <a:lnL>
                      <a:noFill/>
                    </a:lnL>
                    <a:lnR>
                      <a:noFill/>
                    </a:lnR>
                    <a:lnT>
                      <a:noFill/>
                    </a:lnT>
                    <a:lnB>
                      <a:noFill/>
                    </a:lnB>
                    <a:solidFill>
                      <a:srgbClr val="808080"/>
                    </a:solidFill>
                  </a:tcPr>
                </a:tc>
              </a:tr>
              <a:tr h="258028">
                <a:tc>
                  <a:txBody>
                    <a:bodyPr/>
                    <a:lstStyle/>
                    <a:p>
                      <a:pPr algn="l" fontAlgn="ctr"/>
                      <a:endParaRPr lang="ca-ES" sz="16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6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6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600" b="0" i="0" u="none" strike="noStrike">
                        <a:solidFill>
                          <a:srgbClr val="000000"/>
                        </a:solidFill>
                        <a:latin typeface="Calibri"/>
                      </a:endParaRPr>
                    </a:p>
                  </a:txBody>
                  <a:tcPr marL="0" marR="0" marT="0" marB="0" anchor="ctr">
                    <a:lnL>
                      <a:noFill/>
                    </a:lnL>
                    <a:lnR>
                      <a:noFill/>
                    </a:lnR>
                    <a:lnT>
                      <a:noFill/>
                    </a:lnT>
                    <a:lnB>
                      <a:noFill/>
                    </a:lnB>
                  </a:tcPr>
                </a:tc>
              </a:tr>
              <a:tr h="258028">
                <a:tc>
                  <a:txBody>
                    <a:bodyPr/>
                    <a:lstStyle/>
                    <a:p>
                      <a:pPr algn="r" fontAlgn="ctr"/>
                      <a:r>
                        <a:rPr lang="ca-ES" sz="1600" b="1" i="0" u="none" strike="noStrike">
                          <a:solidFill>
                            <a:srgbClr val="FFFFFF"/>
                          </a:solidFill>
                          <a:latin typeface="Arial"/>
                        </a:rPr>
                        <a:t> </a:t>
                      </a:r>
                    </a:p>
                  </a:txBody>
                  <a:tcPr marL="0" marR="0" marT="0" marB="0" anchor="ctr">
                    <a:lnL>
                      <a:noFill/>
                    </a:lnL>
                    <a:lnR>
                      <a:noFill/>
                    </a:lnR>
                    <a:lnT>
                      <a:noFill/>
                    </a:lnT>
                    <a:lnB>
                      <a:noFill/>
                    </a:lnB>
                    <a:solidFill>
                      <a:srgbClr val="808080"/>
                    </a:solidFill>
                  </a:tcPr>
                </a:tc>
                <a:tc>
                  <a:txBody>
                    <a:bodyPr/>
                    <a:lstStyle/>
                    <a:p>
                      <a:pPr algn="l" fontAlgn="ctr"/>
                      <a:r>
                        <a:rPr lang="ca-ES" sz="1600" b="1" i="0" u="none" strike="noStrike" dirty="0">
                          <a:solidFill>
                            <a:srgbClr val="FFFFFF"/>
                          </a:solidFill>
                          <a:latin typeface="Arial"/>
                        </a:rPr>
                        <a:t>Total ingressos finalistes</a:t>
                      </a:r>
                    </a:p>
                  </a:txBody>
                  <a:tcPr marL="0" marR="0" marT="0" marB="0" anchor="ctr">
                    <a:lnL>
                      <a:noFill/>
                    </a:lnL>
                    <a:lnR>
                      <a:noFill/>
                    </a:lnR>
                    <a:lnT>
                      <a:noFill/>
                    </a:lnT>
                    <a:lnB>
                      <a:noFill/>
                    </a:lnB>
                    <a:solidFill>
                      <a:srgbClr val="808080"/>
                    </a:solidFill>
                  </a:tcPr>
                </a:tc>
                <a:tc>
                  <a:txBody>
                    <a:bodyPr/>
                    <a:lstStyle/>
                    <a:p>
                      <a:pPr algn="r" fontAlgn="ctr"/>
                      <a:r>
                        <a:rPr lang="ca-ES" sz="1600" b="1" i="0" u="none" strike="noStrike">
                          <a:solidFill>
                            <a:srgbClr val="FFFFFF"/>
                          </a:solidFill>
                          <a:latin typeface="Arial"/>
                        </a:rPr>
                        <a:t>3.566</a:t>
                      </a:r>
                    </a:p>
                  </a:txBody>
                  <a:tcPr marL="0" marR="0" marT="0" marB="0" anchor="ctr">
                    <a:lnL>
                      <a:noFill/>
                    </a:lnL>
                    <a:lnR>
                      <a:noFill/>
                    </a:lnR>
                    <a:lnT>
                      <a:noFill/>
                    </a:lnT>
                    <a:lnB>
                      <a:noFill/>
                    </a:lnB>
                    <a:solidFill>
                      <a:srgbClr val="808080"/>
                    </a:solidFill>
                  </a:tcPr>
                </a:tc>
                <a:tc>
                  <a:txBody>
                    <a:bodyPr/>
                    <a:lstStyle/>
                    <a:p>
                      <a:pPr algn="r" fontAlgn="ctr"/>
                      <a:r>
                        <a:rPr lang="ca-ES" sz="1600" b="1" i="0" u="none" strike="noStrike" dirty="0">
                          <a:solidFill>
                            <a:srgbClr val="FFFFFF"/>
                          </a:solidFill>
                          <a:latin typeface="Arial"/>
                        </a:rPr>
                        <a:t> </a:t>
                      </a:r>
                    </a:p>
                  </a:txBody>
                  <a:tcPr marL="0" marR="0" marT="0" marB="0" anchor="ctr">
                    <a:lnL>
                      <a:noFill/>
                    </a:lnL>
                    <a:lnR>
                      <a:noFill/>
                    </a:lnR>
                    <a:lnT>
                      <a:noFill/>
                    </a:lnT>
                    <a:lnB>
                      <a:noFill/>
                    </a:lnB>
                    <a:solidFill>
                      <a:srgbClr val="808080"/>
                    </a:solidFill>
                  </a:tcPr>
                </a:tc>
              </a:tr>
            </a:tbl>
          </a:graphicData>
        </a:graphic>
      </p:graphicFrame>
      <p:sp>
        <p:nvSpPr>
          <p:cNvPr id="10" name="Rectangle 184"/>
          <p:cNvSpPr>
            <a:spLocks noChangeArrowheads="1"/>
          </p:cNvSpPr>
          <p:nvPr/>
        </p:nvSpPr>
        <p:spPr bwMode="auto">
          <a:xfrm>
            <a:off x="306140" y="1332359"/>
            <a:ext cx="985766" cy="272792"/>
          </a:xfrm>
          <a:prstGeom prst="rect">
            <a:avLst/>
          </a:prstGeom>
          <a:noFill/>
          <a:ln w="9525">
            <a:noFill/>
            <a:miter lim="800000"/>
            <a:headEnd/>
            <a:tailEnd/>
          </a:ln>
        </p:spPr>
        <p:txBody>
          <a:bodyPr wrap="none" lIns="87272" tIns="43637" rIns="87272" bIns="43637" anchor="ctr">
            <a:spAutoFit/>
          </a:bodyPr>
          <a:lstStyle/>
          <a:p>
            <a:pPr defTabSz="1042988"/>
            <a:r>
              <a:rPr lang="ca-ES" sz="1200" dirty="0" smtClean="0">
                <a:solidFill>
                  <a:schemeClr val="tx2"/>
                </a:solidFill>
                <a:latin typeface="Arial Narrow" pitchFamily="34" charset="0"/>
              </a:rPr>
              <a:t>Imports en M€</a:t>
            </a:r>
            <a:endParaRPr lang="ca-ES" sz="1200" dirty="0">
              <a:solidFill>
                <a:schemeClr val="tx2"/>
              </a:solidFill>
              <a:latin typeface="Arial Narrow"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7" name="Rectangle 4"/>
          <p:cNvSpPr>
            <a:spLocks noChangeArrowheads="1"/>
          </p:cNvSpPr>
          <p:nvPr/>
        </p:nvSpPr>
        <p:spPr bwMode="auto">
          <a:xfrm>
            <a:off x="0" y="2304467"/>
            <a:ext cx="10711296" cy="3924436"/>
          </a:xfrm>
          <a:prstGeom prst="rect">
            <a:avLst/>
          </a:prstGeom>
          <a:solidFill>
            <a:srgbClr val="DEDEDE"/>
          </a:solidFill>
          <a:ln w="9525" algn="ctr">
            <a:noFill/>
            <a:miter lim="800000"/>
            <a:headEnd/>
            <a:tailEnd/>
          </a:ln>
        </p:spPr>
        <p:txBody>
          <a:bodyPr wrap="none" anchor="ctr"/>
          <a:lstStyle/>
          <a:p>
            <a:pPr algn="ctr" defTabSz="1042988">
              <a:spcAft>
                <a:spcPts val="4800"/>
              </a:spcAft>
            </a:pPr>
            <a:endParaRPr lang="ca-ES" dirty="0">
              <a:solidFill>
                <a:schemeClr val="bg1"/>
              </a:solidFill>
            </a:endParaRPr>
          </a:p>
        </p:txBody>
      </p:sp>
      <p:sp>
        <p:nvSpPr>
          <p:cNvPr id="32780" name="Rectangle 5"/>
          <p:cNvSpPr>
            <a:spLocks noChangeArrowheads="1"/>
          </p:cNvSpPr>
          <p:nvPr/>
        </p:nvSpPr>
        <p:spPr bwMode="auto">
          <a:xfrm>
            <a:off x="116802" y="2412479"/>
            <a:ext cx="10367500" cy="3631763"/>
          </a:xfrm>
          <a:prstGeom prst="rect">
            <a:avLst/>
          </a:prstGeom>
          <a:noFill/>
          <a:ln w="9525">
            <a:noFill/>
            <a:miter lim="800000"/>
            <a:headEnd/>
            <a:tailEnd/>
          </a:ln>
        </p:spPr>
        <p:txBody>
          <a:bodyPr wrap="square">
            <a:spAutoFit/>
          </a:bodyPr>
          <a:lstStyle/>
          <a:p>
            <a:pPr marL="441325" indent="-441325" algn="just" defTabSz="1042988">
              <a:lnSpc>
                <a:spcPts val="3100"/>
              </a:lnSpc>
              <a:spcBef>
                <a:spcPts val="0"/>
              </a:spcBef>
              <a:spcAft>
                <a:spcPts val="3000"/>
              </a:spcAft>
              <a:buFont typeface="Wingdings" pitchFamily="2" charset="2"/>
              <a:buChar char="Ø"/>
            </a:pPr>
            <a:r>
              <a:rPr lang="ca-ES" sz="1600" dirty="0" smtClean="0"/>
              <a:t>D’acord amb les previsions, el PIB català es recupera i tornarà a créixer un 0,9% en termes reals.</a:t>
            </a:r>
          </a:p>
          <a:p>
            <a:pPr marL="441325" indent="-441325" algn="just" defTabSz="1042988">
              <a:lnSpc>
                <a:spcPts val="3100"/>
              </a:lnSpc>
              <a:spcBef>
                <a:spcPts val="0"/>
              </a:spcBef>
              <a:spcAft>
                <a:spcPts val="3000"/>
              </a:spcAft>
              <a:buFont typeface="Wingdings" pitchFamily="2" charset="2"/>
              <a:buChar char="Ø"/>
            </a:pPr>
            <a:r>
              <a:rPr lang="ca-ES" sz="1600" dirty="0" smtClean="0"/>
              <a:t>Això és possible per la millora de la demanda interna, gràcies al creixement de la despesa en consum de les llars i de la formació bruta de capital. Tanmateix, la contribució al creixement del PIB del conjunt de la demanda interna, incloent la pública, es manté en una taxa negativa del -0,1%.  </a:t>
            </a:r>
          </a:p>
          <a:p>
            <a:pPr marL="441325" indent="-441325" algn="just" defTabSz="1042988">
              <a:lnSpc>
                <a:spcPts val="3100"/>
              </a:lnSpc>
              <a:spcBef>
                <a:spcPts val="0"/>
              </a:spcBef>
              <a:spcAft>
                <a:spcPts val="3000"/>
              </a:spcAft>
              <a:buFont typeface="Wingdings" pitchFamily="2" charset="2"/>
              <a:buChar char="Ø"/>
            </a:pPr>
            <a:r>
              <a:rPr lang="ca-ES" sz="1600" dirty="0" smtClean="0"/>
              <a:t>Però el que permet el creixement del PIB és l’aportació del sector exterior. </a:t>
            </a:r>
          </a:p>
          <a:p>
            <a:pPr marL="441325" indent="-441325" algn="just" defTabSz="1042988">
              <a:lnSpc>
                <a:spcPts val="3100"/>
              </a:lnSpc>
              <a:spcBef>
                <a:spcPts val="0"/>
              </a:spcBef>
              <a:spcAft>
                <a:spcPts val="3000"/>
              </a:spcAft>
              <a:buFont typeface="Wingdings" pitchFamily="2" charset="2"/>
              <a:buChar char="Ø"/>
            </a:pPr>
            <a:r>
              <a:rPr lang="ca-ES" sz="1600" dirty="0" smtClean="0"/>
              <a:t>Es preveu que s’aturi la destrucció de llocs de treball i que es redueixi la taxa d’atur.</a:t>
            </a:r>
          </a:p>
        </p:txBody>
      </p:sp>
      <p:sp>
        <p:nvSpPr>
          <p:cNvPr id="32776" name="Rectangle 2"/>
          <p:cNvSpPr>
            <a:spLocks noGrp="1" noChangeArrowheads="1"/>
          </p:cNvSpPr>
          <p:nvPr>
            <p:ph type="title"/>
          </p:nvPr>
        </p:nvSpPr>
        <p:spPr bwMode="auto">
          <a:xfrm>
            <a:off x="239072" y="1044327"/>
            <a:ext cx="10076180" cy="504056"/>
          </a:xfrm>
          <a:noFill/>
          <a:ln>
            <a:miter lim="800000"/>
            <a:headEnd/>
            <a:tailEnd/>
          </a:ln>
        </p:spPr>
        <p:txBody>
          <a:bodyPr vert="horz" wrap="square" lIns="87272" tIns="43637" rIns="87272" bIns="43637" numCol="1" anchor="t" anchorCtr="0" compatLnSpc="1">
            <a:prstTxWarp prst="textNoShape">
              <a:avLst/>
            </a:prstTxWarp>
          </a:bodyPr>
          <a:lstStyle/>
          <a:p>
            <a:pPr marL="441325" indent="-441325" algn="l">
              <a:lnSpc>
                <a:spcPts val="3100"/>
              </a:lnSpc>
              <a:spcBef>
                <a:spcPts val="0"/>
              </a:spcBef>
              <a:spcAft>
                <a:spcPts val="3600"/>
              </a:spcAft>
            </a:pPr>
            <a:r>
              <a:rPr lang="ca-ES" sz="2400" b="1" dirty="0" smtClean="0"/>
              <a:t>L’escenari macroeconòmic preveu el retorn al creixement</a:t>
            </a:r>
          </a:p>
        </p:txBody>
      </p:sp>
      <p:sp>
        <p:nvSpPr>
          <p:cNvPr id="32778" name="Line 13"/>
          <p:cNvSpPr>
            <a:spLocks noChangeShapeType="1"/>
          </p:cNvSpPr>
          <p:nvPr/>
        </p:nvSpPr>
        <p:spPr bwMode="auto">
          <a:xfrm>
            <a:off x="0" y="2268463"/>
            <a:ext cx="10693400" cy="0"/>
          </a:xfrm>
          <a:prstGeom prst="line">
            <a:avLst/>
          </a:prstGeom>
          <a:noFill/>
          <a:ln w="190500">
            <a:solidFill>
              <a:schemeClr val="bg1"/>
            </a:solidFill>
            <a:round/>
            <a:headEnd/>
            <a:tailEnd/>
          </a:ln>
        </p:spPr>
        <p:txBody>
          <a:bodyPr/>
          <a:lstStyle/>
          <a:p>
            <a:endParaRPr lang="es-ES"/>
          </a:p>
        </p:txBody>
      </p:sp>
      <p:sp>
        <p:nvSpPr>
          <p:cNvPr id="32782" name="QuadreDeText 20">
            <a:hlinkClick r:id="rId2" action="ppaction://hlinksldjump"/>
          </p:cNvPr>
          <p:cNvSpPr txBox="1">
            <a:spLocks noChangeArrowheads="1"/>
          </p:cNvSpPr>
          <p:nvPr/>
        </p:nvSpPr>
        <p:spPr bwMode="auto">
          <a:xfrm>
            <a:off x="2132013" y="0"/>
            <a:ext cx="2000250" cy="779463"/>
          </a:xfrm>
          <a:prstGeom prst="rect">
            <a:avLst/>
          </a:prstGeom>
          <a:noFill/>
          <a:ln w="9525">
            <a:noFill/>
            <a:miter lim="800000"/>
            <a:headEnd/>
            <a:tailEnd/>
          </a:ln>
        </p:spPr>
        <p:txBody>
          <a:bodyPr wrap="none"/>
          <a:lstStyle/>
          <a:p>
            <a:endParaRPr lang="ca-ES"/>
          </a:p>
        </p:txBody>
      </p:sp>
      <p:sp>
        <p:nvSpPr>
          <p:cNvPr id="17"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21" name="Line 13"/>
          <p:cNvSpPr>
            <a:spLocks noChangeShapeType="1"/>
          </p:cNvSpPr>
          <p:nvPr/>
        </p:nvSpPr>
        <p:spPr bwMode="auto">
          <a:xfrm>
            <a:off x="0" y="3060551"/>
            <a:ext cx="10693400" cy="0"/>
          </a:xfrm>
          <a:prstGeom prst="line">
            <a:avLst/>
          </a:prstGeom>
          <a:noFill/>
          <a:ln w="190500">
            <a:solidFill>
              <a:schemeClr val="bg1"/>
            </a:solidFill>
            <a:round/>
            <a:headEnd/>
            <a:tailEnd/>
          </a:ln>
        </p:spPr>
        <p:txBody>
          <a:bodyPr/>
          <a:lstStyle/>
          <a:p>
            <a:endParaRPr lang="es-ES"/>
          </a:p>
        </p:txBody>
      </p:sp>
      <p:sp>
        <p:nvSpPr>
          <p:cNvPr id="18" name="Line 13"/>
          <p:cNvSpPr>
            <a:spLocks noChangeShapeType="1"/>
          </p:cNvSpPr>
          <p:nvPr/>
        </p:nvSpPr>
        <p:spPr bwMode="auto">
          <a:xfrm>
            <a:off x="0" y="4572719"/>
            <a:ext cx="10693400" cy="0"/>
          </a:xfrm>
          <a:prstGeom prst="line">
            <a:avLst/>
          </a:prstGeom>
          <a:noFill/>
          <a:ln w="190500">
            <a:solidFill>
              <a:schemeClr val="bg1"/>
            </a:solidFill>
            <a:round/>
            <a:headEnd/>
            <a:tailEnd/>
          </a:ln>
        </p:spPr>
        <p:txBody>
          <a:bodyPr/>
          <a:lstStyle/>
          <a:p>
            <a:endParaRPr lang="es-ES"/>
          </a:p>
        </p:txBody>
      </p:sp>
      <p:sp>
        <p:nvSpPr>
          <p:cNvPr id="11" name="Line 13"/>
          <p:cNvSpPr>
            <a:spLocks noChangeShapeType="1"/>
          </p:cNvSpPr>
          <p:nvPr/>
        </p:nvSpPr>
        <p:spPr bwMode="auto">
          <a:xfrm>
            <a:off x="0" y="5364807"/>
            <a:ext cx="10693400" cy="0"/>
          </a:xfrm>
          <a:prstGeom prst="line">
            <a:avLst/>
          </a:prstGeom>
          <a:noFill/>
          <a:ln w="190500">
            <a:solidFill>
              <a:schemeClr val="bg1"/>
            </a:solidFill>
            <a:round/>
            <a:headEnd/>
            <a:tailEnd/>
          </a:ln>
        </p:spPr>
        <p:txBody>
          <a:bodyPr/>
          <a:lstStyle/>
          <a:p>
            <a:endParaRPr lang="es-E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83"/>
          <p:cNvSpPr txBox="1">
            <a:spLocks noChangeArrowheads="1"/>
          </p:cNvSpPr>
          <p:nvPr/>
        </p:nvSpPr>
        <p:spPr>
          <a:xfrm>
            <a:off x="161925" y="900113"/>
            <a:ext cx="10090150" cy="430212"/>
          </a:xfrm>
          <a:prstGeom prst="rect">
            <a:avLst/>
          </a:prstGeom>
          <a:noFill/>
          <a:ln/>
        </p:spPr>
        <p:txBody>
          <a:bodyPr lIns="87272" tIns="43637" rIns="87272" bIns="43637"/>
          <a:lstStyle/>
          <a:p>
            <a:pPr defTabSz="1042988">
              <a:defRPr/>
            </a:pPr>
            <a:r>
              <a:rPr lang="ca-ES" sz="2800" b="1" kern="0" dirty="0">
                <a:solidFill>
                  <a:schemeClr val="tx2"/>
                </a:solidFill>
                <a:latin typeface="+mj-lt"/>
                <a:ea typeface="+mj-ea"/>
                <a:cs typeface="+mj-cs"/>
              </a:rPr>
              <a:t>Previsions macroeconòmiques de Catalunya</a:t>
            </a:r>
          </a:p>
        </p:txBody>
      </p:sp>
      <p:sp>
        <p:nvSpPr>
          <p:cNvPr id="61575" name="Rectangle 184"/>
          <p:cNvSpPr>
            <a:spLocks noChangeArrowheads="1"/>
          </p:cNvSpPr>
          <p:nvPr/>
        </p:nvSpPr>
        <p:spPr bwMode="auto">
          <a:xfrm>
            <a:off x="161925" y="1331067"/>
            <a:ext cx="2766701" cy="272792"/>
          </a:xfrm>
          <a:prstGeom prst="rect">
            <a:avLst/>
          </a:prstGeom>
          <a:noFill/>
          <a:ln w="9525">
            <a:noFill/>
            <a:miter lim="800000"/>
            <a:headEnd/>
            <a:tailEnd/>
          </a:ln>
        </p:spPr>
        <p:txBody>
          <a:bodyPr wrap="none" lIns="87272" tIns="43637" rIns="87272" bIns="43637" anchor="ctr">
            <a:spAutoFit/>
          </a:bodyPr>
          <a:lstStyle/>
          <a:p>
            <a:pPr defTabSz="1042988"/>
            <a:r>
              <a:rPr lang="ca-ES" sz="1200" dirty="0">
                <a:latin typeface="Arial Narrow" pitchFamily="34" charset="0"/>
              </a:rPr>
              <a:t>% variació interanual llevat dels casos indicats</a:t>
            </a:r>
          </a:p>
        </p:txBody>
      </p:sp>
      <p:sp>
        <p:nvSpPr>
          <p:cNvPr id="8" name="Text Box 11"/>
          <p:cNvSpPr txBox="1">
            <a:spLocks noChangeArrowheads="1"/>
          </p:cNvSpPr>
          <p:nvPr/>
        </p:nvSpPr>
        <p:spPr bwMode="auto">
          <a:xfrm>
            <a:off x="7507288" y="7237413"/>
            <a:ext cx="2806700" cy="241300"/>
          </a:xfrm>
          <a:prstGeom prst="rect">
            <a:avLst/>
          </a:prstGeom>
          <a:noFill/>
          <a:ln w="9525">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Marc </a:t>
            </a:r>
            <a:r>
              <a:rPr lang="ca-ES" sz="1000" b="1" dirty="0" smtClean="0">
                <a:solidFill>
                  <a:schemeClr val="bg1"/>
                </a:solidFill>
              </a:rPr>
              <a:t>macroeconòmic</a:t>
            </a:r>
            <a:endParaRPr lang="ca-ES" sz="1000" b="1" dirty="0">
              <a:solidFill>
                <a:schemeClr val="bg1"/>
              </a:solidFill>
            </a:endParaRPr>
          </a:p>
        </p:txBody>
      </p:sp>
      <p:graphicFrame>
        <p:nvGraphicFramePr>
          <p:cNvPr id="9" name="Taula 8"/>
          <p:cNvGraphicFramePr>
            <a:graphicFrameLocks noGrp="1"/>
          </p:cNvGraphicFramePr>
          <p:nvPr/>
        </p:nvGraphicFramePr>
        <p:xfrm>
          <a:off x="270136" y="5904867"/>
          <a:ext cx="9895023" cy="1058880"/>
        </p:xfrm>
        <a:graphic>
          <a:graphicData uri="http://schemas.openxmlformats.org/drawingml/2006/table">
            <a:tbl>
              <a:tblPr/>
              <a:tblGrid>
                <a:gridCol w="9895023"/>
              </a:tblGrid>
              <a:tr h="176480">
                <a:tc>
                  <a:txBody>
                    <a:bodyPr/>
                    <a:lstStyle/>
                    <a:p>
                      <a:pPr algn="l" rtl="0" fontAlgn="ctr"/>
                      <a:r>
                        <a:rPr lang="ca-ES" sz="800" b="0" i="0" u="none" strike="noStrike" dirty="0">
                          <a:solidFill>
                            <a:srgbClr val="000000"/>
                          </a:solidFill>
                          <a:latin typeface="Arial"/>
                        </a:rPr>
                        <a:t>(p) previsió</a:t>
                      </a:r>
                    </a:p>
                  </a:txBody>
                  <a:tcPr marL="85725" marR="9525" marT="9525" marB="0" anchor="ctr">
                    <a:lnL>
                      <a:noFill/>
                    </a:lnL>
                    <a:lnR>
                      <a:noFill/>
                    </a:lnR>
                    <a:lnT>
                      <a:noFill/>
                    </a:lnT>
                    <a:lnB>
                      <a:noFill/>
                    </a:lnB>
                  </a:tcPr>
                </a:tc>
              </a:tr>
              <a:tr h="176480">
                <a:tc>
                  <a:txBody>
                    <a:bodyPr/>
                    <a:lstStyle/>
                    <a:p>
                      <a:pPr algn="l" fontAlgn="ctr"/>
                      <a:r>
                        <a:rPr lang="ca-ES" sz="800" b="0" i="0" u="none" strike="noStrike" dirty="0">
                          <a:solidFill>
                            <a:srgbClr val="000000"/>
                          </a:solidFill>
                          <a:latin typeface="Arial"/>
                        </a:rPr>
                        <a:t>1. Aportació al creixement</a:t>
                      </a:r>
                    </a:p>
                  </a:txBody>
                  <a:tcPr marL="9525" marR="9525" marT="9525" marB="0" anchor="ctr">
                    <a:lnL>
                      <a:noFill/>
                    </a:lnL>
                    <a:lnR>
                      <a:noFill/>
                    </a:lnR>
                    <a:lnT>
                      <a:noFill/>
                    </a:lnT>
                    <a:lnB>
                      <a:noFill/>
                    </a:lnB>
                  </a:tcPr>
                </a:tc>
              </a:tr>
              <a:tr h="176480">
                <a:tc>
                  <a:txBody>
                    <a:bodyPr/>
                    <a:lstStyle/>
                    <a:p>
                      <a:pPr algn="l" fontAlgn="ctr"/>
                      <a:r>
                        <a:rPr lang="ca-ES" sz="800" b="0" i="0" u="none" strike="noStrike" dirty="0">
                          <a:solidFill>
                            <a:srgbClr val="000000"/>
                          </a:solidFill>
                          <a:latin typeface="Arial"/>
                        </a:rPr>
                        <a:t>2. Inclou la despesa en consum de les institucions sense </a:t>
                      </a:r>
                      <a:r>
                        <a:rPr lang="ca-ES" sz="800" b="0" i="0" u="none" strike="noStrike" dirty="0" err="1">
                          <a:solidFill>
                            <a:srgbClr val="000000"/>
                          </a:solidFill>
                          <a:latin typeface="Arial"/>
                        </a:rPr>
                        <a:t>ﬁnalitat</a:t>
                      </a:r>
                      <a:r>
                        <a:rPr lang="ca-ES" sz="800" b="0" i="0" u="none" strike="noStrike" dirty="0">
                          <a:solidFill>
                            <a:srgbClr val="000000"/>
                          </a:solidFill>
                          <a:latin typeface="Arial"/>
                        </a:rPr>
                        <a:t> lucrativa al servei de les llars</a:t>
                      </a:r>
                    </a:p>
                  </a:txBody>
                  <a:tcPr marL="9525" marR="9525" marT="9525" marB="0" anchor="ctr">
                    <a:lnL>
                      <a:noFill/>
                    </a:lnL>
                    <a:lnR>
                      <a:noFill/>
                    </a:lnR>
                    <a:lnT>
                      <a:noFill/>
                    </a:lnT>
                    <a:lnB>
                      <a:noFill/>
                    </a:lnB>
                  </a:tcPr>
                </a:tc>
              </a:tr>
              <a:tr h="176480">
                <a:tc>
                  <a:txBody>
                    <a:bodyPr/>
                    <a:lstStyle/>
                    <a:p>
                      <a:pPr algn="l" fontAlgn="ctr"/>
                      <a:r>
                        <a:rPr lang="es-ES" sz="800" b="0" i="0" u="none" strike="noStrike" dirty="0">
                          <a:solidFill>
                            <a:srgbClr val="000000"/>
                          </a:solidFill>
                          <a:latin typeface="Arial"/>
                        </a:rPr>
                        <a:t>3. </a:t>
                      </a:r>
                      <a:r>
                        <a:rPr lang="es-ES" sz="800" b="0" i="0" u="none" strike="noStrike" dirty="0" err="1">
                          <a:solidFill>
                            <a:srgbClr val="000000"/>
                          </a:solidFill>
                          <a:latin typeface="Arial"/>
                        </a:rPr>
                        <a:t>Inclou</a:t>
                      </a:r>
                      <a:r>
                        <a:rPr lang="es-ES" sz="800" b="0" i="0" u="none" strike="noStrike" dirty="0">
                          <a:solidFill>
                            <a:srgbClr val="000000"/>
                          </a:solidFill>
                          <a:latin typeface="Arial"/>
                        </a:rPr>
                        <a:t> la </a:t>
                      </a:r>
                      <a:r>
                        <a:rPr lang="es-ES" sz="800" b="0" i="0" u="none" strike="noStrike" dirty="0" err="1">
                          <a:solidFill>
                            <a:srgbClr val="000000"/>
                          </a:solidFill>
                          <a:latin typeface="Arial"/>
                        </a:rPr>
                        <a:t>variació</a:t>
                      </a:r>
                      <a:r>
                        <a:rPr lang="es-ES" sz="800" b="0" i="0" u="none" strike="noStrike" dirty="0">
                          <a:solidFill>
                            <a:srgbClr val="000000"/>
                          </a:solidFill>
                          <a:latin typeface="Arial"/>
                        </a:rPr>
                        <a:t> </a:t>
                      </a:r>
                      <a:r>
                        <a:rPr lang="es-ES" sz="800" b="0" i="0" u="none" strike="noStrike" dirty="0" err="1">
                          <a:solidFill>
                            <a:srgbClr val="000000"/>
                          </a:solidFill>
                          <a:latin typeface="Arial"/>
                        </a:rPr>
                        <a:t>d’existències</a:t>
                      </a:r>
                      <a:endParaRPr lang="es-ES" sz="800" b="0" i="0" u="none" strike="noStrike" dirty="0">
                        <a:solidFill>
                          <a:srgbClr val="000000"/>
                        </a:solidFill>
                        <a:latin typeface="Arial"/>
                      </a:endParaRPr>
                    </a:p>
                  </a:txBody>
                  <a:tcPr marL="9525" marR="9525" marT="9525" marB="0" anchor="ctr">
                    <a:lnL>
                      <a:noFill/>
                    </a:lnL>
                    <a:lnR>
                      <a:noFill/>
                    </a:lnR>
                    <a:lnT>
                      <a:noFill/>
                    </a:lnT>
                    <a:lnB>
                      <a:noFill/>
                    </a:lnB>
                  </a:tcPr>
                </a:tc>
              </a:tr>
              <a:tr h="176480">
                <a:tc>
                  <a:txBody>
                    <a:bodyPr/>
                    <a:lstStyle/>
                    <a:p>
                      <a:pPr algn="l" fontAlgn="ctr"/>
                      <a:r>
                        <a:rPr lang="fr-FR" sz="800" b="0" i="0" u="none" strike="noStrike" dirty="0">
                          <a:solidFill>
                            <a:srgbClr val="000000"/>
                          </a:solidFill>
                          <a:latin typeface="Arial"/>
                        </a:rPr>
                        <a:t>4. En termes </a:t>
                      </a:r>
                      <a:r>
                        <a:rPr lang="fr-FR" sz="800" b="0" i="0" u="none" strike="noStrike" dirty="0" err="1">
                          <a:solidFill>
                            <a:srgbClr val="000000"/>
                          </a:solidFill>
                          <a:latin typeface="Arial"/>
                        </a:rPr>
                        <a:t>equivalents</a:t>
                      </a:r>
                      <a:r>
                        <a:rPr lang="fr-FR" sz="800" b="0" i="0" u="none" strike="noStrike" dirty="0">
                          <a:solidFill>
                            <a:srgbClr val="000000"/>
                          </a:solidFill>
                          <a:latin typeface="Arial"/>
                        </a:rPr>
                        <a:t> a temps complet</a:t>
                      </a:r>
                    </a:p>
                  </a:txBody>
                  <a:tcPr marL="9525" marR="9525" marT="9525" marB="0" anchor="ctr">
                    <a:lnL>
                      <a:noFill/>
                    </a:lnL>
                    <a:lnR>
                      <a:noFill/>
                    </a:lnR>
                    <a:lnT>
                      <a:noFill/>
                    </a:lnT>
                    <a:lnB>
                      <a:noFill/>
                    </a:lnB>
                  </a:tcPr>
                </a:tc>
              </a:tr>
              <a:tr h="176480">
                <a:tc>
                  <a:txBody>
                    <a:bodyPr/>
                    <a:lstStyle/>
                    <a:p>
                      <a:pPr algn="l" fontAlgn="ctr"/>
                      <a:r>
                        <a:rPr lang="ca-ES" sz="800" b="0" i="0" u="none" strike="noStrike" dirty="0">
                          <a:solidFill>
                            <a:srgbClr val="000000"/>
                          </a:solidFill>
                          <a:latin typeface="Arial"/>
                        </a:rPr>
                        <a:t>Font: </a:t>
                      </a:r>
                      <a:r>
                        <a:rPr lang="ca-ES" sz="800" b="0" i="0" u="none" strike="noStrike" dirty="0" err="1">
                          <a:solidFill>
                            <a:srgbClr val="000000"/>
                          </a:solidFill>
                          <a:latin typeface="Arial"/>
                        </a:rPr>
                        <a:t>Idescat</a:t>
                      </a:r>
                      <a:r>
                        <a:rPr lang="ca-ES" sz="800" b="0" i="0" u="none" strike="noStrike" dirty="0">
                          <a:solidFill>
                            <a:srgbClr val="000000"/>
                          </a:solidFill>
                          <a:latin typeface="Arial"/>
                        </a:rPr>
                        <a:t> i Departament d’Economia i Coneixement</a:t>
                      </a:r>
                    </a:p>
                  </a:txBody>
                  <a:tcPr marL="9525" marR="9525" marT="9525" marB="0" anchor="ctr">
                    <a:lnL>
                      <a:noFill/>
                    </a:lnL>
                    <a:lnR>
                      <a:noFill/>
                    </a:lnR>
                    <a:lnT>
                      <a:noFill/>
                    </a:lnT>
                    <a:lnB>
                      <a:noFill/>
                    </a:lnB>
                  </a:tcPr>
                </a:tc>
              </a:tr>
            </a:tbl>
          </a:graphicData>
        </a:graphic>
      </p:graphicFrame>
      <p:graphicFrame>
        <p:nvGraphicFramePr>
          <p:cNvPr id="10" name="Taula 9"/>
          <p:cNvGraphicFramePr>
            <a:graphicFrameLocks noGrp="1"/>
          </p:cNvGraphicFramePr>
          <p:nvPr/>
        </p:nvGraphicFramePr>
        <p:xfrm>
          <a:off x="2" y="1566266"/>
          <a:ext cx="10693397" cy="4291252"/>
        </p:xfrm>
        <a:graphic>
          <a:graphicData uri="http://schemas.openxmlformats.org/drawingml/2006/table">
            <a:tbl>
              <a:tblPr/>
              <a:tblGrid>
                <a:gridCol w="242023"/>
                <a:gridCol w="6712114"/>
                <a:gridCol w="1246420"/>
                <a:gridCol w="1246420"/>
                <a:gridCol w="1246420"/>
              </a:tblGrid>
              <a:tr h="237412">
                <a:tc>
                  <a:txBody>
                    <a:bodyPr/>
                    <a:lstStyle/>
                    <a:p>
                      <a:pPr algn="l" rtl="0" fontAlgn="ctr"/>
                      <a:r>
                        <a:rPr lang="ca-ES" sz="1400" b="0" i="0" u="none" strike="noStrike">
                          <a:solidFill>
                            <a:srgbClr val="000000"/>
                          </a:solidFill>
                          <a:latin typeface="+mn-lt"/>
                        </a:rPr>
                        <a:t> </a:t>
                      </a:r>
                    </a:p>
                  </a:txBody>
                  <a:tcPr marL="72689" marR="0" marT="0" marB="0" anchor="ctr">
                    <a:lnL>
                      <a:noFill/>
                    </a:lnL>
                    <a:lnR>
                      <a:noFill/>
                    </a:lnR>
                    <a:lnT>
                      <a:noFill/>
                    </a:lnT>
                    <a:lnB>
                      <a:noFill/>
                    </a:lnB>
                    <a:solidFill>
                      <a:srgbClr val="FA6E00"/>
                    </a:solidFill>
                  </a:tcPr>
                </a:tc>
                <a:tc>
                  <a:txBody>
                    <a:bodyPr/>
                    <a:lstStyle/>
                    <a:p>
                      <a:pPr algn="l" rtl="0" fontAlgn="ctr"/>
                      <a:r>
                        <a:rPr lang="ca-ES" sz="1400" b="0" i="0" u="none" strike="noStrike">
                          <a:solidFill>
                            <a:srgbClr val="000000"/>
                          </a:solidFill>
                          <a:latin typeface="+mn-lt"/>
                        </a:rPr>
                        <a:t> </a:t>
                      </a:r>
                    </a:p>
                  </a:txBody>
                  <a:tcPr marL="72689" marR="0" marT="0" marB="0" anchor="ctr">
                    <a:lnL>
                      <a:noFill/>
                    </a:lnL>
                    <a:lnR>
                      <a:noFill/>
                    </a:lnR>
                    <a:lnT>
                      <a:noFill/>
                    </a:lnT>
                    <a:lnB>
                      <a:noFill/>
                    </a:lnB>
                    <a:solidFill>
                      <a:srgbClr val="FA6E00"/>
                    </a:solidFill>
                  </a:tcPr>
                </a:tc>
                <a:tc>
                  <a:txBody>
                    <a:bodyPr/>
                    <a:lstStyle/>
                    <a:p>
                      <a:pPr algn="ctr" rtl="0" fontAlgn="ctr"/>
                      <a:r>
                        <a:rPr lang="ca-ES" sz="1400" b="1" i="0" u="none" strike="noStrike">
                          <a:solidFill>
                            <a:srgbClr val="000000"/>
                          </a:solidFill>
                          <a:latin typeface="+mn-lt"/>
                        </a:rPr>
                        <a:t>2012</a:t>
                      </a:r>
                    </a:p>
                  </a:txBody>
                  <a:tcPr marL="0" marR="0" marT="0" marB="0" anchor="ctr">
                    <a:lnL>
                      <a:noFill/>
                    </a:lnL>
                    <a:lnR>
                      <a:noFill/>
                    </a:lnR>
                    <a:lnT>
                      <a:noFill/>
                    </a:lnT>
                    <a:lnB>
                      <a:noFill/>
                    </a:lnB>
                    <a:solidFill>
                      <a:srgbClr val="FA6E00"/>
                    </a:solidFill>
                  </a:tcPr>
                </a:tc>
                <a:tc>
                  <a:txBody>
                    <a:bodyPr/>
                    <a:lstStyle/>
                    <a:p>
                      <a:pPr algn="ctr" rtl="0" fontAlgn="ctr"/>
                      <a:r>
                        <a:rPr lang="ca-ES" sz="1400" b="1" i="0" u="none" strike="noStrike">
                          <a:solidFill>
                            <a:srgbClr val="000000"/>
                          </a:solidFill>
                          <a:latin typeface="+mn-lt"/>
                        </a:rPr>
                        <a:t>2013 (p)</a:t>
                      </a:r>
                    </a:p>
                  </a:txBody>
                  <a:tcPr marL="0" marR="0" marT="0" marB="0" anchor="ctr">
                    <a:lnL>
                      <a:noFill/>
                    </a:lnL>
                    <a:lnR>
                      <a:noFill/>
                    </a:lnR>
                    <a:lnT>
                      <a:noFill/>
                    </a:lnT>
                    <a:lnB>
                      <a:noFill/>
                    </a:lnB>
                    <a:solidFill>
                      <a:srgbClr val="FA6E00"/>
                    </a:solidFill>
                  </a:tcPr>
                </a:tc>
                <a:tc>
                  <a:txBody>
                    <a:bodyPr/>
                    <a:lstStyle/>
                    <a:p>
                      <a:pPr algn="ctr" rtl="0" fontAlgn="ctr"/>
                      <a:r>
                        <a:rPr lang="ca-ES" sz="1400" b="1" i="0" u="none" strike="noStrike">
                          <a:solidFill>
                            <a:srgbClr val="000000"/>
                          </a:solidFill>
                          <a:latin typeface="+mn-lt"/>
                        </a:rPr>
                        <a:t>2014 (p)</a:t>
                      </a:r>
                    </a:p>
                  </a:txBody>
                  <a:tcPr marL="0" marR="0" marT="0" marB="0" anchor="ctr">
                    <a:lnL>
                      <a:noFill/>
                    </a:lnL>
                    <a:lnR>
                      <a:noFill/>
                    </a:lnR>
                    <a:lnT>
                      <a:noFill/>
                    </a:lnT>
                    <a:lnB>
                      <a:noFill/>
                    </a:lnB>
                    <a:solidFill>
                      <a:srgbClr val="FA6E00"/>
                    </a:solidFill>
                  </a:tcPr>
                </a:tc>
              </a:tr>
              <a:tr h="197844">
                <a:tc>
                  <a:txBody>
                    <a:bodyPr/>
                    <a:lstStyle/>
                    <a:p>
                      <a:pPr algn="l" fontAlgn="ctr"/>
                      <a:endParaRPr lang="ca-ES" sz="1400" b="0" i="0" u="none" strike="noStrike">
                        <a:solidFill>
                          <a:srgbClr val="000000"/>
                        </a:solidFill>
                        <a:latin typeface="+mn-lt"/>
                      </a:endParaRPr>
                    </a:p>
                  </a:txBody>
                  <a:tcPr marL="72689" marR="0" marT="0" marB="0" anchor="ctr">
                    <a:lnL>
                      <a:noFill/>
                    </a:lnL>
                    <a:lnR>
                      <a:noFill/>
                    </a:lnR>
                    <a:lnT>
                      <a:noFill/>
                    </a:lnT>
                    <a:lnB>
                      <a:noFill/>
                    </a:lnB>
                  </a:tcPr>
                </a:tc>
                <a:tc>
                  <a:txBody>
                    <a:bodyPr/>
                    <a:lstStyle/>
                    <a:p>
                      <a:pPr algn="l" fontAlgn="ctr"/>
                      <a:endParaRPr lang="ca-ES" sz="1400" b="0" i="0" u="none" strike="noStrike">
                        <a:solidFill>
                          <a:srgbClr val="000000"/>
                        </a:solidFill>
                        <a:latin typeface="+mn-lt"/>
                      </a:endParaRPr>
                    </a:p>
                  </a:txBody>
                  <a:tcPr marL="72689" marR="0" marT="0" marB="0" anchor="ctr">
                    <a:lnL>
                      <a:noFill/>
                    </a:lnL>
                    <a:lnR>
                      <a:noFill/>
                    </a:lnR>
                    <a:lnT>
                      <a:noFill/>
                    </a:lnT>
                    <a:lnB>
                      <a:noFill/>
                    </a:lnB>
                  </a:tcPr>
                </a:tc>
                <a:tc>
                  <a:txBody>
                    <a:bodyPr/>
                    <a:lstStyle/>
                    <a:p>
                      <a:pPr algn="r" fontAlgn="ctr"/>
                      <a:endParaRPr lang="ca-ES" sz="1400" b="0" i="0" u="none" strike="noStrike">
                        <a:solidFill>
                          <a:srgbClr val="000000"/>
                        </a:solidFill>
                        <a:latin typeface="+mn-lt"/>
                      </a:endParaRPr>
                    </a:p>
                  </a:txBody>
                  <a:tcPr marL="0" marR="72689" marT="0" marB="0" anchor="ctr">
                    <a:lnL>
                      <a:noFill/>
                    </a:lnL>
                    <a:lnR>
                      <a:noFill/>
                    </a:lnR>
                    <a:lnT>
                      <a:noFill/>
                    </a:lnT>
                    <a:lnB>
                      <a:noFill/>
                    </a:lnB>
                  </a:tcPr>
                </a:tc>
                <a:tc>
                  <a:txBody>
                    <a:bodyPr/>
                    <a:lstStyle/>
                    <a:p>
                      <a:pPr algn="r" fontAlgn="ctr"/>
                      <a:endParaRPr lang="ca-ES" sz="1400" b="0" i="0" u="none" strike="noStrike">
                        <a:solidFill>
                          <a:srgbClr val="000000"/>
                        </a:solidFill>
                        <a:latin typeface="+mn-lt"/>
                      </a:endParaRPr>
                    </a:p>
                  </a:txBody>
                  <a:tcPr marL="0" marR="72689" marT="0" marB="0" anchor="ctr">
                    <a:lnL>
                      <a:noFill/>
                    </a:lnL>
                    <a:lnR>
                      <a:noFill/>
                    </a:lnR>
                    <a:lnT>
                      <a:noFill/>
                    </a:lnT>
                    <a:lnB>
                      <a:noFill/>
                    </a:lnB>
                  </a:tcPr>
                </a:tc>
                <a:tc>
                  <a:txBody>
                    <a:bodyPr/>
                    <a:lstStyle/>
                    <a:p>
                      <a:pPr algn="r" fontAlgn="ctr"/>
                      <a:endParaRPr lang="ca-ES" sz="1400" b="0" i="0" u="none" strike="noStrike">
                        <a:solidFill>
                          <a:srgbClr val="000000"/>
                        </a:solidFill>
                        <a:latin typeface="+mn-lt"/>
                      </a:endParaRPr>
                    </a:p>
                  </a:txBody>
                  <a:tcPr marL="0" marR="72689" marT="0" marB="0" anchor="ctr">
                    <a:lnL>
                      <a:noFill/>
                    </a:lnL>
                    <a:lnR>
                      <a:noFill/>
                    </a:lnR>
                    <a:lnT>
                      <a:noFill/>
                    </a:lnT>
                    <a:lnB>
                      <a:noFill/>
                    </a:lnB>
                  </a:tcPr>
                </a:tc>
              </a:tr>
              <a:tr h="197844">
                <a:tc>
                  <a:txBody>
                    <a:bodyPr/>
                    <a:lstStyle/>
                    <a:p>
                      <a:pPr algn="l" fontAlgn="ctr"/>
                      <a:r>
                        <a:rPr lang="ca-ES" sz="1400" b="0" i="0" u="none" strike="noStrike">
                          <a:solidFill>
                            <a:srgbClr val="000000"/>
                          </a:solidFill>
                          <a:latin typeface="+mn-lt"/>
                        </a:rPr>
                        <a:t> </a:t>
                      </a:r>
                    </a:p>
                  </a:txBody>
                  <a:tcPr marL="72689" marR="0" marT="0" marB="0" anchor="ctr">
                    <a:lnL>
                      <a:noFill/>
                    </a:lnL>
                    <a:lnR>
                      <a:noFill/>
                    </a:lnR>
                    <a:lnT>
                      <a:noFill/>
                    </a:lnT>
                    <a:lnB>
                      <a:noFill/>
                    </a:lnB>
                    <a:solidFill>
                      <a:srgbClr val="D8D8D8"/>
                    </a:solidFill>
                  </a:tcPr>
                </a:tc>
                <a:tc>
                  <a:txBody>
                    <a:bodyPr/>
                    <a:lstStyle/>
                    <a:p>
                      <a:pPr algn="l" rtl="0" fontAlgn="ctr"/>
                      <a:r>
                        <a:rPr lang="es-ES" sz="1400" b="1" i="0" u="none" strike="noStrike">
                          <a:solidFill>
                            <a:srgbClr val="000000"/>
                          </a:solidFill>
                          <a:latin typeface="+mn-lt"/>
                        </a:rPr>
                        <a:t>PIB  preus de mercat (% variació real)</a:t>
                      </a:r>
                      <a:r>
                        <a:rPr lang="es-ES" sz="1400" b="0" i="0" u="none" strike="noStrike">
                          <a:solidFill>
                            <a:srgbClr val="000000"/>
                          </a:solidFill>
                          <a:latin typeface="+mn-lt"/>
                        </a:rPr>
                        <a:t> </a:t>
                      </a:r>
                      <a:endParaRPr lang="es-ES" sz="1400" b="1" i="0" u="none" strike="noStrike">
                        <a:solidFill>
                          <a:srgbClr val="000000"/>
                        </a:solidFill>
                        <a:latin typeface="+mn-lt"/>
                      </a:endParaRPr>
                    </a:p>
                  </a:txBody>
                  <a:tcPr marL="72689" marR="0" marT="0" marB="0" anchor="ctr">
                    <a:lnL>
                      <a:noFill/>
                    </a:lnL>
                    <a:lnR>
                      <a:noFill/>
                    </a:lnR>
                    <a:lnT>
                      <a:noFill/>
                    </a:lnT>
                    <a:lnB>
                      <a:noFill/>
                    </a:lnB>
                    <a:solidFill>
                      <a:srgbClr val="D8D8D8"/>
                    </a:solidFill>
                  </a:tcPr>
                </a:tc>
                <a:tc>
                  <a:txBody>
                    <a:bodyPr/>
                    <a:lstStyle/>
                    <a:p>
                      <a:pPr algn="r" rtl="0" fontAlgn="ctr"/>
                      <a:r>
                        <a:rPr lang="ca-ES" sz="1400" b="1" i="0" u="none" strike="noStrike">
                          <a:solidFill>
                            <a:srgbClr val="000000"/>
                          </a:solidFill>
                          <a:latin typeface="+mn-lt"/>
                        </a:rPr>
                        <a:t>-1,3</a:t>
                      </a:r>
                    </a:p>
                  </a:txBody>
                  <a:tcPr marL="0" marR="218068" marT="0" marB="0" anchor="ctr">
                    <a:lnL>
                      <a:noFill/>
                    </a:lnL>
                    <a:lnR>
                      <a:noFill/>
                    </a:lnR>
                    <a:lnT>
                      <a:noFill/>
                    </a:lnT>
                    <a:lnB>
                      <a:noFill/>
                    </a:lnB>
                    <a:solidFill>
                      <a:srgbClr val="D8D8D8"/>
                    </a:solidFill>
                  </a:tcPr>
                </a:tc>
                <a:tc>
                  <a:txBody>
                    <a:bodyPr/>
                    <a:lstStyle/>
                    <a:p>
                      <a:pPr algn="r" rtl="0" fontAlgn="ctr"/>
                      <a:r>
                        <a:rPr lang="ca-ES" sz="1400" b="1" i="0" u="none" strike="noStrike">
                          <a:solidFill>
                            <a:srgbClr val="000000"/>
                          </a:solidFill>
                          <a:latin typeface="+mn-lt"/>
                        </a:rPr>
                        <a:t>-1,1</a:t>
                      </a:r>
                    </a:p>
                  </a:txBody>
                  <a:tcPr marL="0" marR="218068" marT="0" marB="0" anchor="ctr">
                    <a:lnL>
                      <a:noFill/>
                    </a:lnL>
                    <a:lnR>
                      <a:noFill/>
                    </a:lnR>
                    <a:lnT>
                      <a:noFill/>
                    </a:lnT>
                    <a:lnB>
                      <a:noFill/>
                    </a:lnB>
                    <a:solidFill>
                      <a:srgbClr val="D8D8D8"/>
                    </a:solidFill>
                  </a:tcPr>
                </a:tc>
                <a:tc>
                  <a:txBody>
                    <a:bodyPr/>
                    <a:lstStyle/>
                    <a:p>
                      <a:pPr algn="r" rtl="0" fontAlgn="ctr"/>
                      <a:r>
                        <a:rPr lang="ca-ES" sz="1400" b="1" i="0" u="none" strike="noStrike">
                          <a:solidFill>
                            <a:srgbClr val="000000"/>
                          </a:solidFill>
                          <a:latin typeface="+mn-lt"/>
                        </a:rPr>
                        <a:t>0,9</a:t>
                      </a:r>
                    </a:p>
                  </a:txBody>
                  <a:tcPr marL="0" marR="218068" marT="0" marB="0" anchor="ctr">
                    <a:lnL>
                      <a:noFill/>
                    </a:lnL>
                    <a:lnR>
                      <a:noFill/>
                    </a:lnR>
                    <a:lnT>
                      <a:noFill/>
                    </a:lnT>
                    <a:lnB>
                      <a:noFill/>
                    </a:lnB>
                    <a:solidFill>
                      <a:srgbClr val="D8D8D8"/>
                    </a:solidFill>
                  </a:tcPr>
                </a:tc>
              </a:tr>
              <a:tr h="197844">
                <a:tc>
                  <a:txBody>
                    <a:bodyPr/>
                    <a:lstStyle/>
                    <a:p>
                      <a:pPr algn="l" rtl="0" fontAlgn="ctr"/>
                      <a:endParaRPr lang="ca-ES" sz="1400" b="0" i="0" u="none" strike="noStrike">
                        <a:solidFill>
                          <a:srgbClr val="000000"/>
                        </a:solidFill>
                        <a:latin typeface="+mn-lt"/>
                      </a:endParaRPr>
                    </a:p>
                  </a:txBody>
                  <a:tcPr marL="72689" marR="0" marT="0" marB="0" anchor="ctr">
                    <a:lnL>
                      <a:noFill/>
                    </a:lnL>
                    <a:lnR>
                      <a:noFill/>
                    </a:lnR>
                    <a:lnT>
                      <a:noFill/>
                    </a:lnT>
                    <a:lnB>
                      <a:noFill/>
                    </a:lnB>
                  </a:tcPr>
                </a:tc>
                <a:tc>
                  <a:txBody>
                    <a:bodyPr/>
                    <a:lstStyle/>
                    <a:p>
                      <a:pPr algn="l" rtl="0" fontAlgn="ctr"/>
                      <a:r>
                        <a:rPr lang="ca-ES" sz="1400" b="0" i="0" u="none" strike="noStrike">
                          <a:solidFill>
                            <a:srgbClr val="000000"/>
                          </a:solidFill>
                          <a:latin typeface="+mn-lt"/>
                        </a:rPr>
                        <a:t>PIB pm (M€ corrents) </a:t>
                      </a:r>
                    </a:p>
                  </a:txBody>
                  <a:tcPr marL="72689" marR="0"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207.762</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207.509</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212.036</a:t>
                      </a:r>
                    </a:p>
                  </a:txBody>
                  <a:tcPr marL="0" marR="218068" marT="0" marB="0" anchor="ctr">
                    <a:lnL>
                      <a:noFill/>
                    </a:lnL>
                    <a:lnR>
                      <a:noFill/>
                    </a:lnR>
                    <a:lnT>
                      <a:noFill/>
                    </a:lnT>
                    <a:lnB>
                      <a:noFill/>
                    </a:lnB>
                  </a:tcPr>
                </a:tc>
              </a:tr>
              <a:tr h="197844">
                <a:tc>
                  <a:txBody>
                    <a:bodyPr/>
                    <a:lstStyle/>
                    <a:p>
                      <a:pPr algn="l" rtl="0" fontAlgn="ctr"/>
                      <a:endParaRPr lang="ca-ES" sz="1400" b="0" i="0" u="none" strike="noStrike">
                        <a:solidFill>
                          <a:srgbClr val="000000"/>
                        </a:solidFill>
                        <a:latin typeface="+mn-lt"/>
                      </a:endParaRPr>
                    </a:p>
                  </a:txBody>
                  <a:tcPr marL="72689" marR="0" marT="0" marB="0" anchor="ctr">
                    <a:lnL>
                      <a:noFill/>
                    </a:lnL>
                    <a:lnR>
                      <a:noFill/>
                    </a:lnR>
                    <a:lnT>
                      <a:noFill/>
                    </a:lnT>
                    <a:lnB>
                      <a:noFill/>
                    </a:lnB>
                  </a:tcPr>
                </a:tc>
                <a:tc>
                  <a:txBody>
                    <a:bodyPr/>
                    <a:lstStyle/>
                    <a:p>
                      <a:pPr algn="l" rtl="0" fontAlgn="ctr"/>
                      <a:r>
                        <a:rPr lang="ca-ES" sz="1400" b="0" i="0" u="none" strike="noStrike">
                          <a:solidFill>
                            <a:srgbClr val="000000"/>
                          </a:solidFill>
                          <a:latin typeface="+mn-lt"/>
                        </a:rPr>
                        <a:t>PIB pm (% variació nominal)</a:t>
                      </a:r>
                    </a:p>
                  </a:txBody>
                  <a:tcPr marL="72689" marR="0"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-0,6</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-0,1</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2,2</a:t>
                      </a:r>
                    </a:p>
                  </a:txBody>
                  <a:tcPr marL="0" marR="218068" marT="0" marB="0" anchor="ctr">
                    <a:lnL>
                      <a:noFill/>
                    </a:lnL>
                    <a:lnR>
                      <a:noFill/>
                    </a:lnR>
                    <a:lnT>
                      <a:noFill/>
                    </a:lnT>
                    <a:lnB>
                      <a:noFill/>
                    </a:lnB>
                  </a:tcPr>
                </a:tc>
              </a:tr>
              <a:tr h="197844">
                <a:tc>
                  <a:txBody>
                    <a:bodyPr/>
                    <a:lstStyle/>
                    <a:p>
                      <a:pPr algn="l" fontAlgn="ctr"/>
                      <a:r>
                        <a:rPr lang="ca-ES" sz="1400" b="0" i="0" u="none" strike="noStrike">
                          <a:solidFill>
                            <a:srgbClr val="000000"/>
                          </a:solidFill>
                          <a:latin typeface="+mn-lt"/>
                        </a:rPr>
                        <a:t>  </a:t>
                      </a:r>
                    </a:p>
                  </a:txBody>
                  <a:tcPr marL="72689" marR="0" marT="0" marB="0" anchor="ctr">
                    <a:lnL>
                      <a:noFill/>
                    </a:lnL>
                    <a:lnR>
                      <a:noFill/>
                    </a:lnR>
                    <a:lnT>
                      <a:noFill/>
                    </a:lnT>
                    <a:lnB>
                      <a:noFill/>
                    </a:lnB>
                    <a:solidFill>
                      <a:srgbClr val="D8D8D8"/>
                    </a:solidFill>
                  </a:tcPr>
                </a:tc>
                <a:tc>
                  <a:txBody>
                    <a:bodyPr/>
                    <a:lstStyle/>
                    <a:p>
                      <a:pPr algn="l" rtl="0" fontAlgn="ctr"/>
                      <a:r>
                        <a:rPr lang="ca-ES" sz="1400" b="1" i="0" u="none" strike="noStrike">
                          <a:solidFill>
                            <a:srgbClr val="000000"/>
                          </a:solidFill>
                          <a:latin typeface="+mn-lt"/>
                        </a:rPr>
                        <a:t>Demanda interna</a:t>
                      </a:r>
                      <a:r>
                        <a:rPr lang="ca-ES" sz="1400" b="1" i="0" u="none" strike="noStrike" baseline="30000">
                          <a:solidFill>
                            <a:srgbClr val="000000"/>
                          </a:solidFill>
                          <a:latin typeface="+mn-lt"/>
                        </a:rPr>
                        <a:t>1</a:t>
                      </a:r>
                      <a:r>
                        <a:rPr lang="ca-ES" sz="1400" b="0" i="0" u="none" strike="noStrike">
                          <a:solidFill>
                            <a:srgbClr val="000000"/>
                          </a:solidFill>
                          <a:latin typeface="+mn-lt"/>
                        </a:rPr>
                        <a:t> </a:t>
                      </a:r>
                      <a:endParaRPr lang="ca-ES" sz="1400" b="1" i="0" u="none" strike="noStrike">
                        <a:solidFill>
                          <a:srgbClr val="000000"/>
                        </a:solidFill>
                        <a:latin typeface="+mn-lt"/>
                      </a:endParaRPr>
                    </a:p>
                  </a:txBody>
                  <a:tcPr marL="72689" marR="0" marT="0" marB="0" anchor="ctr">
                    <a:lnL>
                      <a:noFill/>
                    </a:lnL>
                    <a:lnR>
                      <a:noFill/>
                    </a:lnR>
                    <a:lnT>
                      <a:noFill/>
                    </a:lnT>
                    <a:lnB>
                      <a:noFill/>
                    </a:lnB>
                    <a:solidFill>
                      <a:srgbClr val="D8D8D8"/>
                    </a:solidFill>
                  </a:tcPr>
                </a:tc>
                <a:tc>
                  <a:txBody>
                    <a:bodyPr/>
                    <a:lstStyle/>
                    <a:p>
                      <a:pPr algn="r" rtl="0" fontAlgn="ctr"/>
                      <a:r>
                        <a:rPr lang="ca-ES" sz="1400" b="1" i="0" u="none" strike="noStrike">
                          <a:solidFill>
                            <a:srgbClr val="000000"/>
                          </a:solidFill>
                          <a:latin typeface="+mn-lt"/>
                        </a:rPr>
                        <a:t>-3,1</a:t>
                      </a:r>
                    </a:p>
                  </a:txBody>
                  <a:tcPr marL="0" marR="218068" marT="0" marB="0" anchor="ctr">
                    <a:lnL>
                      <a:noFill/>
                    </a:lnL>
                    <a:lnR>
                      <a:noFill/>
                    </a:lnR>
                    <a:lnT>
                      <a:noFill/>
                    </a:lnT>
                    <a:lnB>
                      <a:noFill/>
                    </a:lnB>
                    <a:solidFill>
                      <a:srgbClr val="D8D8D8"/>
                    </a:solidFill>
                  </a:tcPr>
                </a:tc>
                <a:tc>
                  <a:txBody>
                    <a:bodyPr/>
                    <a:lstStyle/>
                    <a:p>
                      <a:pPr algn="r" rtl="0" fontAlgn="ctr"/>
                      <a:r>
                        <a:rPr lang="ca-ES" sz="1400" b="1" i="0" u="none" strike="noStrike">
                          <a:solidFill>
                            <a:srgbClr val="000000"/>
                          </a:solidFill>
                          <a:latin typeface="+mn-lt"/>
                        </a:rPr>
                        <a:t>-2,7</a:t>
                      </a:r>
                    </a:p>
                  </a:txBody>
                  <a:tcPr marL="0" marR="218068" marT="0" marB="0" anchor="ctr">
                    <a:lnL>
                      <a:noFill/>
                    </a:lnL>
                    <a:lnR>
                      <a:noFill/>
                    </a:lnR>
                    <a:lnT>
                      <a:noFill/>
                    </a:lnT>
                    <a:lnB>
                      <a:noFill/>
                    </a:lnB>
                    <a:solidFill>
                      <a:srgbClr val="D8D8D8"/>
                    </a:solidFill>
                  </a:tcPr>
                </a:tc>
                <a:tc>
                  <a:txBody>
                    <a:bodyPr/>
                    <a:lstStyle/>
                    <a:p>
                      <a:pPr algn="r" rtl="0" fontAlgn="ctr"/>
                      <a:r>
                        <a:rPr lang="ca-ES" sz="1400" b="1" i="0" u="none" strike="noStrike">
                          <a:solidFill>
                            <a:srgbClr val="000000"/>
                          </a:solidFill>
                          <a:latin typeface="+mn-lt"/>
                        </a:rPr>
                        <a:t>-0,1</a:t>
                      </a:r>
                    </a:p>
                  </a:txBody>
                  <a:tcPr marL="0" marR="218068" marT="0" marB="0" anchor="ctr">
                    <a:lnL>
                      <a:noFill/>
                    </a:lnL>
                    <a:lnR>
                      <a:noFill/>
                    </a:lnR>
                    <a:lnT>
                      <a:noFill/>
                    </a:lnT>
                    <a:lnB>
                      <a:noFill/>
                    </a:lnB>
                    <a:solidFill>
                      <a:srgbClr val="D8D8D8"/>
                    </a:solidFill>
                  </a:tcPr>
                </a:tc>
              </a:tr>
              <a:tr h="197844">
                <a:tc>
                  <a:txBody>
                    <a:bodyPr/>
                    <a:lstStyle/>
                    <a:p>
                      <a:pPr algn="l" rtl="0" fontAlgn="ctr"/>
                      <a:endParaRPr lang="ca-ES" sz="1400" b="0" i="0" u="none" strike="noStrike">
                        <a:solidFill>
                          <a:srgbClr val="000000"/>
                        </a:solidFill>
                        <a:latin typeface="+mn-lt"/>
                      </a:endParaRPr>
                    </a:p>
                  </a:txBody>
                  <a:tcPr marL="72689" marR="0" marT="0" marB="0" anchor="ctr">
                    <a:lnL>
                      <a:noFill/>
                    </a:lnL>
                    <a:lnR>
                      <a:noFill/>
                    </a:lnR>
                    <a:lnT>
                      <a:noFill/>
                    </a:lnT>
                    <a:lnB>
                      <a:noFill/>
                    </a:lnB>
                  </a:tcPr>
                </a:tc>
                <a:tc>
                  <a:txBody>
                    <a:bodyPr/>
                    <a:lstStyle/>
                    <a:p>
                      <a:pPr algn="l" rtl="0" fontAlgn="ctr"/>
                      <a:r>
                        <a:rPr lang="es-ES" sz="1400" b="0" i="0" u="none" strike="noStrike">
                          <a:solidFill>
                            <a:srgbClr val="000000"/>
                          </a:solidFill>
                          <a:latin typeface="+mn-lt"/>
                        </a:rPr>
                        <a:t>Despesa en consum de les llars </a:t>
                      </a:r>
                    </a:p>
                  </a:txBody>
                  <a:tcPr marL="72689" marR="0"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-2,4</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-2,3</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0,2</a:t>
                      </a:r>
                    </a:p>
                  </a:txBody>
                  <a:tcPr marL="0" marR="218068" marT="0" marB="0" anchor="ctr">
                    <a:lnL>
                      <a:noFill/>
                    </a:lnL>
                    <a:lnR>
                      <a:noFill/>
                    </a:lnR>
                    <a:lnT>
                      <a:noFill/>
                    </a:lnT>
                    <a:lnB>
                      <a:noFill/>
                    </a:lnB>
                  </a:tcPr>
                </a:tc>
              </a:tr>
              <a:tr h="197844">
                <a:tc>
                  <a:txBody>
                    <a:bodyPr/>
                    <a:lstStyle/>
                    <a:p>
                      <a:pPr algn="l" rtl="0" fontAlgn="ctr"/>
                      <a:endParaRPr lang="ca-ES" sz="1400" b="0" i="0" u="none" strike="noStrike">
                        <a:solidFill>
                          <a:srgbClr val="000000"/>
                        </a:solidFill>
                        <a:latin typeface="+mn-lt"/>
                      </a:endParaRPr>
                    </a:p>
                  </a:txBody>
                  <a:tcPr marL="72689" marR="0" marT="0" marB="0" anchor="ctr">
                    <a:lnL>
                      <a:noFill/>
                    </a:lnL>
                    <a:lnR>
                      <a:noFill/>
                    </a:lnR>
                    <a:lnT>
                      <a:noFill/>
                    </a:lnT>
                    <a:lnB>
                      <a:noFill/>
                    </a:lnB>
                  </a:tcPr>
                </a:tc>
                <a:tc>
                  <a:txBody>
                    <a:bodyPr/>
                    <a:lstStyle/>
                    <a:p>
                      <a:pPr algn="l" rtl="0" fontAlgn="ctr"/>
                      <a:r>
                        <a:rPr lang="ca-ES" sz="1400" b="0" i="0" u="none" strike="noStrike">
                          <a:solidFill>
                            <a:srgbClr val="000000"/>
                          </a:solidFill>
                          <a:latin typeface="+mn-lt"/>
                        </a:rPr>
                        <a:t>Despesa en consum de les administracions públiques</a:t>
                      </a:r>
                      <a:r>
                        <a:rPr lang="ca-ES" sz="1400" b="0" i="0" u="none" strike="noStrike" baseline="30000">
                          <a:solidFill>
                            <a:srgbClr val="000000"/>
                          </a:solidFill>
                          <a:latin typeface="+mn-lt"/>
                        </a:rPr>
                        <a:t>2</a:t>
                      </a:r>
                      <a:r>
                        <a:rPr lang="ca-ES" sz="1400" b="0" i="0" u="none" strike="noStrike">
                          <a:solidFill>
                            <a:srgbClr val="000000"/>
                          </a:solidFill>
                          <a:latin typeface="+mn-lt"/>
                        </a:rPr>
                        <a:t> </a:t>
                      </a:r>
                    </a:p>
                  </a:txBody>
                  <a:tcPr marL="72689" marR="0"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-2,5</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-2,8</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-2,1</a:t>
                      </a:r>
                    </a:p>
                  </a:txBody>
                  <a:tcPr marL="0" marR="218068" marT="0" marB="0" anchor="ctr">
                    <a:lnL>
                      <a:noFill/>
                    </a:lnL>
                    <a:lnR>
                      <a:noFill/>
                    </a:lnR>
                    <a:lnT>
                      <a:noFill/>
                    </a:lnT>
                    <a:lnB>
                      <a:noFill/>
                    </a:lnB>
                  </a:tcPr>
                </a:tc>
              </a:tr>
              <a:tr h="197844">
                <a:tc>
                  <a:txBody>
                    <a:bodyPr/>
                    <a:lstStyle/>
                    <a:p>
                      <a:pPr algn="l" rtl="0" fontAlgn="ctr"/>
                      <a:endParaRPr lang="ca-ES" sz="1400" b="0" i="0" u="none" strike="noStrike">
                        <a:solidFill>
                          <a:srgbClr val="000000"/>
                        </a:solidFill>
                        <a:latin typeface="+mn-lt"/>
                      </a:endParaRPr>
                    </a:p>
                  </a:txBody>
                  <a:tcPr marL="72689" marR="0" marT="0" marB="0" anchor="ctr">
                    <a:lnL>
                      <a:noFill/>
                    </a:lnL>
                    <a:lnR>
                      <a:noFill/>
                    </a:lnR>
                    <a:lnT>
                      <a:noFill/>
                    </a:lnT>
                    <a:lnB>
                      <a:noFill/>
                    </a:lnB>
                  </a:tcPr>
                </a:tc>
                <a:tc>
                  <a:txBody>
                    <a:bodyPr/>
                    <a:lstStyle/>
                    <a:p>
                      <a:pPr algn="l" rtl="0" fontAlgn="ctr"/>
                      <a:r>
                        <a:rPr lang="ca-ES" sz="1400" b="0" i="0" u="none" strike="noStrike">
                          <a:solidFill>
                            <a:srgbClr val="000000"/>
                          </a:solidFill>
                          <a:latin typeface="+mn-lt"/>
                        </a:rPr>
                        <a:t>Formació bruta de capital</a:t>
                      </a:r>
                      <a:r>
                        <a:rPr lang="ca-ES" sz="1400" b="0" i="0" u="none" strike="noStrike" baseline="30000">
                          <a:solidFill>
                            <a:srgbClr val="000000"/>
                          </a:solidFill>
                          <a:latin typeface="+mn-lt"/>
                        </a:rPr>
                        <a:t>3</a:t>
                      </a:r>
                      <a:r>
                        <a:rPr lang="ca-ES" sz="1400" b="0" i="0" u="none" strike="noStrike">
                          <a:solidFill>
                            <a:srgbClr val="000000"/>
                          </a:solidFill>
                          <a:latin typeface="+mn-lt"/>
                        </a:rPr>
                        <a:t> </a:t>
                      </a:r>
                    </a:p>
                  </a:txBody>
                  <a:tcPr marL="72689" marR="0"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-6,5</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-5,3</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0,6</a:t>
                      </a:r>
                    </a:p>
                  </a:txBody>
                  <a:tcPr marL="0" marR="218068" marT="0" marB="0" anchor="ctr">
                    <a:lnL>
                      <a:noFill/>
                    </a:lnL>
                    <a:lnR>
                      <a:noFill/>
                    </a:lnR>
                    <a:lnT>
                      <a:noFill/>
                    </a:lnT>
                    <a:lnB>
                      <a:noFill/>
                    </a:lnB>
                  </a:tcPr>
                </a:tc>
              </a:tr>
              <a:tr h="197844">
                <a:tc>
                  <a:txBody>
                    <a:bodyPr/>
                    <a:lstStyle/>
                    <a:p>
                      <a:pPr algn="l" fontAlgn="ctr"/>
                      <a:r>
                        <a:rPr lang="ca-ES" sz="1400" b="0" i="0" u="none" strike="noStrike">
                          <a:solidFill>
                            <a:srgbClr val="000000"/>
                          </a:solidFill>
                          <a:latin typeface="+mn-lt"/>
                        </a:rPr>
                        <a:t>  </a:t>
                      </a:r>
                    </a:p>
                  </a:txBody>
                  <a:tcPr marL="72689" marR="0" marT="0" marB="0" anchor="ctr">
                    <a:lnL>
                      <a:noFill/>
                    </a:lnL>
                    <a:lnR>
                      <a:noFill/>
                    </a:lnR>
                    <a:lnT>
                      <a:noFill/>
                    </a:lnT>
                    <a:lnB>
                      <a:noFill/>
                    </a:lnB>
                    <a:solidFill>
                      <a:srgbClr val="D8D8D8"/>
                    </a:solidFill>
                  </a:tcPr>
                </a:tc>
                <a:tc>
                  <a:txBody>
                    <a:bodyPr/>
                    <a:lstStyle/>
                    <a:p>
                      <a:pPr algn="l" rtl="0" fontAlgn="ctr"/>
                      <a:r>
                        <a:rPr lang="ca-ES" sz="1400" b="1" i="0" u="none" strike="noStrike">
                          <a:solidFill>
                            <a:srgbClr val="000000"/>
                          </a:solidFill>
                          <a:latin typeface="+mn-lt"/>
                        </a:rPr>
                        <a:t>Saldo exterior</a:t>
                      </a:r>
                      <a:r>
                        <a:rPr lang="ca-ES" sz="1400" b="1" i="0" u="none" strike="noStrike" baseline="30000">
                          <a:solidFill>
                            <a:srgbClr val="000000"/>
                          </a:solidFill>
                          <a:latin typeface="+mn-lt"/>
                        </a:rPr>
                        <a:t>1</a:t>
                      </a:r>
                      <a:r>
                        <a:rPr lang="ca-ES" sz="1400" b="1" i="0" u="none" strike="noStrike">
                          <a:solidFill>
                            <a:srgbClr val="000000"/>
                          </a:solidFill>
                          <a:latin typeface="+mn-lt"/>
                        </a:rPr>
                        <a:t> </a:t>
                      </a:r>
                      <a:r>
                        <a:rPr lang="ca-ES" sz="1400" b="0" i="0" u="none" strike="noStrike">
                          <a:solidFill>
                            <a:srgbClr val="000000"/>
                          </a:solidFill>
                          <a:latin typeface="+mn-lt"/>
                        </a:rPr>
                        <a:t> </a:t>
                      </a:r>
                      <a:endParaRPr lang="ca-ES" sz="1400" b="1" i="0" u="none" strike="noStrike">
                        <a:solidFill>
                          <a:srgbClr val="000000"/>
                        </a:solidFill>
                        <a:latin typeface="+mn-lt"/>
                      </a:endParaRPr>
                    </a:p>
                  </a:txBody>
                  <a:tcPr marL="72689" marR="0" marT="0" marB="0" anchor="ctr">
                    <a:lnL>
                      <a:noFill/>
                    </a:lnL>
                    <a:lnR>
                      <a:noFill/>
                    </a:lnR>
                    <a:lnT>
                      <a:noFill/>
                    </a:lnT>
                    <a:lnB>
                      <a:noFill/>
                    </a:lnB>
                    <a:solidFill>
                      <a:srgbClr val="D8D8D8"/>
                    </a:solidFill>
                  </a:tcPr>
                </a:tc>
                <a:tc>
                  <a:txBody>
                    <a:bodyPr/>
                    <a:lstStyle/>
                    <a:p>
                      <a:pPr algn="r" rtl="0" fontAlgn="ctr"/>
                      <a:r>
                        <a:rPr lang="ca-ES" sz="1400" b="1" i="0" u="none" strike="noStrike">
                          <a:solidFill>
                            <a:srgbClr val="000000"/>
                          </a:solidFill>
                          <a:latin typeface="+mn-lt"/>
                        </a:rPr>
                        <a:t>1,8</a:t>
                      </a:r>
                    </a:p>
                  </a:txBody>
                  <a:tcPr marL="0" marR="218068" marT="0" marB="0" anchor="ctr">
                    <a:lnL>
                      <a:noFill/>
                    </a:lnL>
                    <a:lnR>
                      <a:noFill/>
                    </a:lnR>
                    <a:lnT>
                      <a:noFill/>
                    </a:lnT>
                    <a:lnB>
                      <a:noFill/>
                    </a:lnB>
                    <a:solidFill>
                      <a:srgbClr val="D8D8D8"/>
                    </a:solidFill>
                  </a:tcPr>
                </a:tc>
                <a:tc>
                  <a:txBody>
                    <a:bodyPr/>
                    <a:lstStyle/>
                    <a:p>
                      <a:pPr algn="r" rtl="0" fontAlgn="ctr"/>
                      <a:r>
                        <a:rPr lang="ca-ES" sz="1400" b="1" i="0" u="none" strike="noStrike">
                          <a:solidFill>
                            <a:srgbClr val="000000"/>
                          </a:solidFill>
                          <a:latin typeface="+mn-lt"/>
                        </a:rPr>
                        <a:t>1,6</a:t>
                      </a:r>
                    </a:p>
                  </a:txBody>
                  <a:tcPr marL="0" marR="218068" marT="0" marB="0" anchor="ctr">
                    <a:lnL>
                      <a:noFill/>
                    </a:lnL>
                    <a:lnR>
                      <a:noFill/>
                    </a:lnR>
                    <a:lnT>
                      <a:noFill/>
                    </a:lnT>
                    <a:lnB>
                      <a:noFill/>
                    </a:lnB>
                    <a:solidFill>
                      <a:srgbClr val="D8D8D8"/>
                    </a:solidFill>
                  </a:tcPr>
                </a:tc>
                <a:tc>
                  <a:txBody>
                    <a:bodyPr/>
                    <a:lstStyle/>
                    <a:p>
                      <a:pPr algn="r" rtl="0" fontAlgn="ctr"/>
                      <a:r>
                        <a:rPr lang="ca-ES" sz="1400" b="1" i="0" u="none" strike="noStrike">
                          <a:solidFill>
                            <a:srgbClr val="000000"/>
                          </a:solidFill>
                          <a:latin typeface="+mn-lt"/>
                        </a:rPr>
                        <a:t>1,0</a:t>
                      </a:r>
                    </a:p>
                  </a:txBody>
                  <a:tcPr marL="0" marR="218068" marT="0" marB="0" anchor="ctr">
                    <a:lnL>
                      <a:noFill/>
                    </a:lnL>
                    <a:lnR>
                      <a:noFill/>
                    </a:lnR>
                    <a:lnT>
                      <a:noFill/>
                    </a:lnT>
                    <a:lnB>
                      <a:noFill/>
                    </a:lnB>
                    <a:solidFill>
                      <a:srgbClr val="D8D8D8"/>
                    </a:solidFill>
                  </a:tcPr>
                </a:tc>
              </a:tr>
              <a:tr h="197844">
                <a:tc>
                  <a:txBody>
                    <a:bodyPr/>
                    <a:lstStyle/>
                    <a:p>
                      <a:pPr algn="l" rtl="0" fontAlgn="ctr"/>
                      <a:endParaRPr lang="ca-ES" sz="1400" b="0" i="0" u="none" strike="noStrike">
                        <a:solidFill>
                          <a:srgbClr val="000000"/>
                        </a:solidFill>
                        <a:latin typeface="+mn-lt"/>
                      </a:endParaRPr>
                    </a:p>
                  </a:txBody>
                  <a:tcPr marL="72689" marR="0" marT="0" marB="0" anchor="ctr">
                    <a:lnL>
                      <a:noFill/>
                    </a:lnL>
                    <a:lnR>
                      <a:noFill/>
                    </a:lnR>
                    <a:lnT>
                      <a:noFill/>
                    </a:lnT>
                    <a:lnB>
                      <a:noFill/>
                    </a:lnB>
                  </a:tcPr>
                </a:tc>
                <a:tc>
                  <a:txBody>
                    <a:bodyPr/>
                    <a:lstStyle/>
                    <a:p>
                      <a:pPr algn="l" rtl="0" fontAlgn="ctr"/>
                      <a:r>
                        <a:rPr lang="ca-ES" sz="1400" b="0" i="0" u="none" strike="noStrike">
                          <a:solidFill>
                            <a:srgbClr val="000000"/>
                          </a:solidFill>
                          <a:latin typeface="+mn-lt"/>
                        </a:rPr>
                        <a:t>Saldo amb l’estranger</a:t>
                      </a:r>
                      <a:r>
                        <a:rPr lang="ca-ES" sz="1400" b="0" i="0" u="none" strike="noStrike" baseline="30000">
                          <a:solidFill>
                            <a:srgbClr val="000000"/>
                          </a:solidFill>
                          <a:latin typeface="+mn-lt"/>
                        </a:rPr>
                        <a:t>3</a:t>
                      </a:r>
                      <a:r>
                        <a:rPr lang="ca-ES" sz="1400" b="0" i="0" u="none" strike="noStrike">
                          <a:solidFill>
                            <a:srgbClr val="000000"/>
                          </a:solidFill>
                          <a:latin typeface="+mn-lt"/>
                        </a:rPr>
                        <a:t> </a:t>
                      </a:r>
                    </a:p>
                  </a:txBody>
                  <a:tcPr marL="72689" marR="0"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3,8</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2,4</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1,7</a:t>
                      </a:r>
                    </a:p>
                  </a:txBody>
                  <a:tcPr marL="0" marR="218068" marT="0" marB="0" anchor="ctr">
                    <a:lnL>
                      <a:noFill/>
                    </a:lnL>
                    <a:lnR>
                      <a:noFill/>
                    </a:lnR>
                    <a:lnT>
                      <a:noFill/>
                    </a:lnT>
                    <a:lnB>
                      <a:noFill/>
                    </a:lnB>
                  </a:tcPr>
                </a:tc>
              </a:tr>
              <a:tr h="197844">
                <a:tc>
                  <a:txBody>
                    <a:bodyPr/>
                    <a:lstStyle/>
                    <a:p>
                      <a:pPr algn="l" rtl="0" fontAlgn="ctr"/>
                      <a:endParaRPr lang="ca-ES" sz="1400" b="0" i="0" u="none" strike="noStrike">
                        <a:solidFill>
                          <a:srgbClr val="000000"/>
                        </a:solidFill>
                        <a:latin typeface="+mn-lt"/>
                      </a:endParaRPr>
                    </a:p>
                  </a:txBody>
                  <a:tcPr marL="72689" marR="0" marT="0" marB="0" anchor="ctr">
                    <a:lnL>
                      <a:noFill/>
                    </a:lnL>
                    <a:lnR>
                      <a:noFill/>
                    </a:lnR>
                    <a:lnT>
                      <a:noFill/>
                    </a:lnT>
                    <a:lnB>
                      <a:noFill/>
                    </a:lnB>
                  </a:tcPr>
                </a:tc>
                <a:tc>
                  <a:txBody>
                    <a:bodyPr/>
                    <a:lstStyle/>
                    <a:p>
                      <a:pPr algn="l" rtl="0" fontAlgn="ctr"/>
                      <a:r>
                        <a:rPr lang="pt-BR" sz="1400" b="0" i="0" u="none" strike="noStrike">
                          <a:solidFill>
                            <a:srgbClr val="000000"/>
                          </a:solidFill>
                          <a:latin typeface="+mn-lt"/>
                        </a:rPr>
                        <a:t>      Exportacions de béns i serveis</a:t>
                      </a:r>
                    </a:p>
                  </a:txBody>
                  <a:tcPr marL="72689" marR="0"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4,1</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4,2</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6,2</a:t>
                      </a:r>
                    </a:p>
                  </a:txBody>
                  <a:tcPr marL="0" marR="218068" marT="0" marB="0" anchor="ctr">
                    <a:lnL>
                      <a:noFill/>
                    </a:lnL>
                    <a:lnR>
                      <a:noFill/>
                    </a:lnR>
                    <a:lnT>
                      <a:noFill/>
                    </a:lnT>
                    <a:lnB>
                      <a:noFill/>
                    </a:lnB>
                  </a:tcPr>
                </a:tc>
              </a:tr>
              <a:tr h="197844">
                <a:tc>
                  <a:txBody>
                    <a:bodyPr/>
                    <a:lstStyle/>
                    <a:p>
                      <a:pPr algn="l" rtl="0" fontAlgn="ctr"/>
                      <a:endParaRPr lang="ca-ES" sz="1400" b="0" i="0" u="none" strike="noStrike">
                        <a:solidFill>
                          <a:srgbClr val="000000"/>
                        </a:solidFill>
                        <a:latin typeface="+mn-lt"/>
                      </a:endParaRPr>
                    </a:p>
                  </a:txBody>
                  <a:tcPr marL="72689" marR="0" marT="0" marB="0" anchor="ctr">
                    <a:lnL>
                      <a:noFill/>
                    </a:lnL>
                    <a:lnR>
                      <a:noFill/>
                    </a:lnR>
                    <a:lnT>
                      <a:noFill/>
                    </a:lnT>
                    <a:lnB>
                      <a:noFill/>
                    </a:lnB>
                  </a:tcPr>
                </a:tc>
                <a:tc>
                  <a:txBody>
                    <a:bodyPr/>
                    <a:lstStyle/>
                    <a:p>
                      <a:pPr algn="l" rtl="0" fontAlgn="ctr"/>
                      <a:r>
                        <a:rPr lang="pt-BR" sz="1400" b="0" i="0" u="none" strike="noStrike">
                          <a:solidFill>
                            <a:srgbClr val="000000"/>
                          </a:solidFill>
                          <a:latin typeface="+mn-lt"/>
                        </a:rPr>
                        <a:t>      Importacions de béns i serveis</a:t>
                      </a:r>
                    </a:p>
                  </a:txBody>
                  <a:tcPr marL="72689" marR="0"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-7,1</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-2,8</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2,4</a:t>
                      </a:r>
                    </a:p>
                  </a:txBody>
                  <a:tcPr marL="0" marR="218068" marT="0" marB="0" anchor="ctr">
                    <a:lnL>
                      <a:noFill/>
                    </a:lnL>
                    <a:lnR>
                      <a:noFill/>
                    </a:lnR>
                    <a:lnT>
                      <a:noFill/>
                    </a:lnT>
                    <a:lnB>
                      <a:noFill/>
                    </a:lnB>
                  </a:tcPr>
                </a:tc>
              </a:tr>
              <a:tr h="197844">
                <a:tc>
                  <a:txBody>
                    <a:bodyPr/>
                    <a:lstStyle/>
                    <a:p>
                      <a:pPr algn="l" rtl="0" fontAlgn="ctr"/>
                      <a:endParaRPr lang="ca-ES" sz="1400" b="0" i="0" u="none" strike="noStrike">
                        <a:solidFill>
                          <a:srgbClr val="000000"/>
                        </a:solidFill>
                        <a:latin typeface="+mn-lt"/>
                      </a:endParaRPr>
                    </a:p>
                  </a:txBody>
                  <a:tcPr marL="72689" marR="0" marT="0" marB="0" anchor="ctr">
                    <a:lnL>
                      <a:noFill/>
                    </a:lnL>
                    <a:lnR>
                      <a:noFill/>
                    </a:lnR>
                    <a:lnT>
                      <a:noFill/>
                    </a:lnT>
                    <a:lnB>
                      <a:noFill/>
                    </a:lnB>
                  </a:tcPr>
                </a:tc>
                <a:tc>
                  <a:txBody>
                    <a:bodyPr/>
                    <a:lstStyle/>
                    <a:p>
                      <a:pPr algn="l" rtl="0" fontAlgn="ctr"/>
                      <a:r>
                        <a:rPr lang="it-IT" sz="1400" b="0" i="0" u="none" strike="noStrike">
                          <a:solidFill>
                            <a:srgbClr val="000000"/>
                          </a:solidFill>
                          <a:latin typeface="+mn-lt"/>
                        </a:rPr>
                        <a:t>Saldo amb la resta d’Espanya</a:t>
                      </a:r>
                      <a:r>
                        <a:rPr lang="it-IT" sz="1400" b="0" i="0" u="none" strike="noStrike" baseline="30000">
                          <a:solidFill>
                            <a:srgbClr val="000000"/>
                          </a:solidFill>
                          <a:latin typeface="+mn-lt"/>
                        </a:rPr>
                        <a:t>3</a:t>
                      </a:r>
                      <a:r>
                        <a:rPr lang="it-IT" sz="1400" b="0" i="0" u="none" strike="noStrike">
                          <a:solidFill>
                            <a:srgbClr val="000000"/>
                          </a:solidFill>
                          <a:latin typeface="+mn-lt"/>
                        </a:rPr>
                        <a:t> </a:t>
                      </a:r>
                    </a:p>
                  </a:txBody>
                  <a:tcPr marL="72689" marR="0"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-2,0</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-0,8</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-0,7</a:t>
                      </a:r>
                    </a:p>
                  </a:txBody>
                  <a:tcPr marL="0" marR="218068" marT="0" marB="0" anchor="ctr">
                    <a:lnL>
                      <a:noFill/>
                    </a:lnL>
                    <a:lnR>
                      <a:noFill/>
                    </a:lnR>
                    <a:lnT>
                      <a:noFill/>
                    </a:lnT>
                    <a:lnB>
                      <a:noFill/>
                    </a:lnB>
                  </a:tcPr>
                </a:tc>
              </a:tr>
              <a:tr h="197844">
                <a:tc>
                  <a:txBody>
                    <a:bodyPr/>
                    <a:lstStyle/>
                    <a:p>
                      <a:pPr algn="l" fontAlgn="ctr"/>
                      <a:r>
                        <a:rPr lang="ca-ES" sz="1400" b="0" i="0" u="none" strike="noStrike">
                          <a:solidFill>
                            <a:srgbClr val="000000"/>
                          </a:solidFill>
                          <a:latin typeface="+mn-lt"/>
                        </a:rPr>
                        <a:t>  </a:t>
                      </a:r>
                    </a:p>
                  </a:txBody>
                  <a:tcPr marL="72689" marR="0" marT="0" marB="0" anchor="ctr">
                    <a:lnL>
                      <a:noFill/>
                    </a:lnL>
                    <a:lnR>
                      <a:noFill/>
                    </a:lnR>
                    <a:lnT>
                      <a:noFill/>
                    </a:lnT>
                    <a:lnB>
                      <a:noFill/>
                    </a:lnB>
                    <a:solidFill>
                      <a:srgbClr val="D8D8D8"/>
                    </a:solidFill>
                  </a:tcPr>
                </a:tc>
                <a:tc>
                  <a:txBody>
                    <a:bodyPr/>
                    <a:lstStyle/>
                    <a:p>
                      <a:pPr algn="l" rtl="0" fontAlgn="ctr"/>
                      <a:r>
                        <a:rPr lang="ca-ES" sz="1400" b="1" i="0" u="none" strike="noStrike">
                          <a:solidFill>
                            <a:srgbClr val="000000"/>
                          </a:solidFill>
                          <a:latin typeface="+mn-lt"/>
                        </a:rPr>
                        <a:t>Preus </a:t>
                      </a:r>
                      <a:r>
                        <a:rPr lang="ca-ES" sz="1400" b="0" i="0" u="none" strike="noStrike">
                          <a:solidFill>
                            <a:srgbClr val="000000"/>
                          </a:solidFill>
                          <a:latin typeface="+mn-lt"/>
                        </a:rPr>
                        <a:t> </a:t>
                      </a:r>
                      <a:endParaRPr lang="ca-ES" sz="1400" b="1" i="0" u="none" strike="noStrike">
                        <a:solidFill>
                          <a:srgbClr val="000000"/>
                        </a:solidFill>
                        <a:latin typeface="+mn-lt"/>
                      </a:endParaRPr>
                    </a:p>
                  </a:txBody>
                  <a:tcPr marL="72689" marR="0" marT="0" marB="0" anchor="ctr">
                    <a:lnL>
                      <a:noFill/>
                    </a:lnL>
                    <a:lnR>
                      <a:noFill/>
                    </a:lnR>
                    <a:lnT>
                      <a:noFill/>
                    </a:lnT>
                    <a:lnB>
                      <a:noFill/>
                    </a:lnB>
                    <a:solidFill>
                      <a:srgbClr val="D8D8D8"/>
                    </a:solidFill>
                  </a:tcPr>
                </a:tc>
                <a:tc>
                  <a:txBody>
                    <a:bodyPr/>
                    <a:lstStyle/>
                    <a:p>
                      <a:pPr algn="r" rtl="0" fontAlgn="ctr"/>
                      <a:r>
                        <a:rPr lang="ca-ES" sz="1400" b="1" i="0" u="none" strike="noStrike">
                          <a:solidFill>
                            <a:srgbClr val="000000"/>
                          </a:solidFill>
                          <a:latin typeface="+mn-lt"/>
                        </a:rPr>
                        <a:t> </a:t>
                      </a:r>
                    </a:p>
                  </a:txBody>
                  <a:tcPr marL="0" marR="218068" marT="0" marB="0" anchor="ctr">
                    <a:lnL>
                      <a:noFill/>
                    </a:lnL>
                    <a:lnR>
                      <a:noFill/>
                    </a:lnR>
                    <a:lnT>
                      <a:noFill/>
                    </a:lnT>
                    <a:lnB>
                      <a:noFill/>
                    </a:lnB>
                    <a:solidFill>
                      <a:srgbClr val="D8D8D8"/>
                    </a:solidFill>
                  </a:tcPr>
                </a:tc>
                <a:tc>
                  <a:txBody>
                    <a:bodyPr/>
                    <a:lstStyle/>
                    <a:p>
                      <a:pPr algn="r" rtl="0" fontAlgn="ctr"/>
                      <a:r>
                        <a:rPr lang="ca-ES" sz="1400" b="1" i="0" u="none" strike="noStrike">
                          <a:solidFill>
                            <a:srgbClr val="000000"/>
                          </a:solidFill>
                          <a:latin typeface="+mn-lt"/>
                        </a:rPr>
                        <a:t> </a:t>
                      </a:r>
                    </a:p>
                  </a:txBody>
                  <a:tcPr marL="0" marR="218068" marT="0" marB="0" anchor="ctr">
                    <a:lnL>
                      <a:noFill/>
                    </a:lnL>
                    <a:lnR>
                      <a:noFill/>
                    </a:lnR>
                    <a:lnT>
                      <a:noFill/>
                    </a:lnT>
                    <a:lnB>
                      <a:noFill/>
                    </a:lnB>
                    <a:solidFill>
                      <a:srgbClr val="D8D8D8"/>
                    </a:solidFill>
                  </a:tcPr>
                </a:tc>
                <a:tc>
                  <a:txBody>
                    <a:bodyPr/>
                    <a:lstStyle/>
                    <a:p>
                      <a:pPr algn="r" rtl="0" fontAlgn="ctr"/>
                      <a:r>
                        <a:rPr lang="ca-ES" sz="1400" b="1" i="0" u="none" strike="noStrike">
                          <a:solidFill>
                            <a:srgbClr val="000000"/>
                          </a:solidFill>
                          <a:latin typeface="+mn-lt"/>
                        </a:rPr>
                        <a:t> </a:t>
                      </a:r>
                    </a:p>
                  </a:txBody>
                  <a:tcPr marL="0" marR="218068" marT="0" marB="0" anchor="ctr">
                    <a:lnL>
                      <a:noFill/>
                    </a:lnL>
                    <a:lnR>
                      <a:noFill/>
                    </a:lnR>
                    <a:lnT>
                      <a:noFill/>
                    </a:lnT>
                    <a:lnB>
                      <a:noFill/>
                    </a:lnB>
                    <a:solidFill>
                      <a:srgbClr val="D8D8D8"/>
                    </a:solidFill>
                  </a:tcPr>
                </a:tc>
              </a:tr>
              <a:tr h="197844">
                <a:tc>
                  <a:txBody>
                    <a:bodyPr/>
                    <a:lstStyle/>
                    <a:p>
                      <a:pPr algn="l" rtl="0" fontAlgn="ctr"/>
                      <a:endParaRPr lang="ca-ES" sz="1400" b="0" i="0" u="none" strike="noStrike">
                        <a:solidFill>
                          <a:srgbClr val="000000"/>
                        </a:solidFill>
                        <a:latin typeface="+mn-lt"/>
                      </a:endParaRPr>
                    </a:p>
                  </a:txBody>
                  <a:tcPr marL="72689" marR="0" marT="0" marB="0" anchor="ctr">
                    <a:lnL>
                      <a:noFill/>
                    </a:lnL>
                    <a:lnR>
                      <a:noFill/>
                    </a:lnR>
                    <a:lnT>
                      <a:noFill/>
                    </a:lnT>
                    <a:lnB>
                      <a:noFill/>
                    </a:lnB>
                  </a:tcPr>
                </a:tc>
                <a:tc>
                  <a:txBody>
                    <a:bodyPr/>
                    <a:lstStyle/>
                    <a:p>
                      <a:pPr algn="l" rtl="0" fontAlgn="ctr"/>
                      <a:r>
                        <a:rPr lang="ca-ES" sz="1400" b="0" i="0" u="none" strike="noStrike">
                          <a:solidFill>
                            <a:srgbClr val="000000"/>
                          </a:solidFill>
                          <a:latin typeface="+mn-lt"/>
                        </a:rPr>
                        <a:t>Deflactor del PIB</a:t>
                      </a:r>
                    </a:p>
                  </a:txBody>
                  <a:tcPr marL="72689" marR="0"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0,7</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1,0</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1,3</a:t>
                      </a:r>
                    </a:p>
                  </a:txBody>
                  <a:tcPr marL="0" marR="218068" marT="0" marB="0" anchor="ctr">
                    <a:lnL>
                      <a:noFill/>
                    </a:lnL>
                    <a:lnR>
                      <a:noFill/>
                    </a:lnR>
                    <a:lnT>
                      <a:noFill/>
                    </a:lnT>
                    <a:lnB>
                      <a:noFill/>
                    </a:lnB>
                  </a:tcPr>
                </a:tc>
              </a:tr>
              <a:tr h="197844">
                <a:tc>
                  <a:txBody>
                    <a:bodyPr/>
                    <a:lstStyle/>
                    <a:p>
                      <a:pPr algn="l" fontAlgn="ctr"/>
                      <a:r>
                        <a:rPr lang="ca-ES" sz="1400" b="0" i="0" u="none" strike="noStrike">
                          <a:solidFill>
                            <a:srgbClr val="000000"/>
                          </a:solidFill>
                          <a:latin typeface="+mn-lt"/>
                        </a:rPr>
                        <a:t>  </a:t>
                      </a:r>
                    </a:p>
                  </a:txBody>
                  <a:tcPr marL="72689" marR="0" marT="0" marB="0" anchor="ctr">
                    <a:lnL>
                      <a:noFill/>
                    </a:lnL>
                    <a:lnR>
                      <a:noFill/>
                    </a:lnR>
                    <a:lnT>
                      <a:noFill/>
                    </a:lnT>
                    <a:lnB>
                      <a:noFill/>
                    </a:lnB>
                    <a:solidFill>
                      <a:srgbClr val="D8D8D8"/>
                    </a:solidFill>
                  </a:tcPr>
                </a:tc>
                <a:tc>
                  <a:txBody>
                    <a:bodyPr/>
                    <a:lstStyle/>
                    <a:p>
                      <a:pPr algn="l" rtl="0" fontAlgn="ctr"/>
                      <a:r>
                        <a:rPr lang="ca-ES" sz="1400" b="1" i="0" u="none" strike="noStrike">
                          <a:solidFill>
                            <a:srgbClr val="000000"/>
                          </a:solidFill>
                          <a:latin typeface="+mn-lt"/>
                        </a:rPr>
                        <a:t>Mercat de treball</a:t>
                      </a:r>
                      <a:r>
                        <a:rPr lang="ca-ES" sz="1400" b="0" i="0" u="none" strike="noStrike">
                          <a:solidFill>
                            <a:srgbClr val="000000"/>
                          </a:solidFill>
                          <a:latin typeface="+mn-lt"/>
                        </a:rPr>
                        <a:t> </a:t>
                      </a:r>
                      <a:endParaRPr lang="ca-ES" sz="1400" b="1" i="0" u="none" strike="noStrike">
                        <a:solidFill>
                          <a:srgbClr val="000000"/>
                        </a:solidFill>
                        <a:latin typeface="+mn-lt"/>
                      </a:endParaRPr>
                    </a:p>
                  </a:txBody>
                  <a:tcPr marL="72689" marR="0" marT="0" marB="0" anchor="ctr">
                    <a:lnL>
                      <a:noFill/>
                    </a:lnL>
                    <a:lnR>
                      <a:noFill/>
                    </a:lnR>
                    <a:lnT>
                      <a:noFill/>
                    </a:lnT>
                    <a:lnB>
                      <a:noFill/>
                    </a:lnB>
                    <a:solidFill>
                      <a:srgbClr val="D8D8D8"/>
                    </a:solidFill>
                  </a:tcPr>
                </a:tc>
                <a:tc>
                  <a:txBody>
                    <a:bodyPr/>
                    <a:lstStyle/>
                    <a:p>
                      <a:pPr algn="r" rtl="0" fontAlgn="ctr"/>
                      <a:r>
                        <a:rPr lang="ca-ES" sz="1400" b="1" i="0" u="none" strike="noStrike">
                          <a:solidFill>
                            <a:srgbClr val="000000"/>
                          </a:solidFill>
                          <a:latin typeface="+mn-lt"/>
                        </a:rPr>
                        <a:t> </a:t>
                      </a:r>
                    </a:p>
                  </a:txBody>
                  <a:tcPr marL="0" marR="218068" marT="0" marB="0" anchor="ctr">
                    <a:lnL>
                      <a:noFill/>
                    </a:lnL>
                    <a:lnR>
                      <a:noFill/>
                    </a:lnR>
                    <a:lnT>
                      <a:noFill/>
                    </a:lnT>
                    <a:lnB>
                      <a:noFill/>
                    </a:lnB>
                    <a:solidFill>
                      <a:srgbClr val="D8D8D8"/>
                    </a:solidFill>
                  </a:tcPr>
                </a:tc>
                <a:tc>
                  <a:txBody>
                    <a:bodyPr/>
                    <a:lstStyle/>
                    <a:p>
                      <a:pPr algn="r" rtl="0" fontAlgn="ctr"/>
                      <a:r>
                        <a:rPr lang="ca-ES" sz="1400" b="1" i="0" u="none" strike="noStrike">
                          <a:solidFill>
                            <a:srgbClr val="000000"/>
                          </a:solidFill>
                          <a:latin typeface="+mn-lt"/>
                        </a:rPr>
                        <a:t> </a:t>
                      </a:r>
                    </a:p>
                  </a:txBody>
                  <a:tcPr marL="0" marR="218068" marT="0" marB="0" anchor="ctr">
                    <a:lnL>
                      <a:noFill/>
                    </a:lnL>
                    <a:lnR>
                      <a:noFill/>
                    </a:lnR>
                    <a:lnT>
                      <a:noFill/>
                    </a:lnT>
                    <a:lnB>
                      <a:noFill/>
                    </a:lnB>
                    <a:solidFill>
                      <a:srgbClr val="D8D8D8"/>
                    </a:solidFill>
                  </a:tcPr>
                </a:tc>
                <a:tc>
                  <a:txBody>
                    <a:bodyPr/>
                    <a:lstStyle/>
                    <a:p>
                      <a:pPr algn="r" rtl="0" fontAlgn="ctr"/>
                      <a:r>
                        <a:rPr lang="ca-ES" sz="1400" b="1" i="0" u="none" strike="noStrike">
                          <a:solidFill>
                            <a:srgbClr val="000000"/>
                          </a:solidFill>
                          <a:latin typeface="+mn-lt"/>
                        </a:rPr>
                        <a:t> </a:t>
                      </a:r>
                    </a:p>
                  </a:txBody>
                  <a:tcPr marL="0" marR="218068" marT="0" marB="0" anchor="ctr">
                    <a:lnL>
                      <a:noFill/>
                    </a:lnL>
                    <a:lnR>
                      <a:noFill/>
                    </a:lnR>
                    <a:lnT>
                      <a:noFill/>
                    </a:lnT>
                    <a:lnB>
                      <a:noFill/>
                    </a:lnB>
                    <a:solidFill>
                      <a:srgbClr val="D8D8D8"/>
                    </a:solidFill>
                  </a:tcPr>
                </a:tc>
              </a:tr>
              <a:tr h="197844">
                <a:tc>
                  <a:txBody>
                    <a:bodyPr/>
                    <a:lstStyle/>
                    <a:p>
                      <a:pPr algn="l" rtl="0" fontAlgn="ctr"/>
                      <a:endParaRPr lang="ca-ES" sz="1400" b="0" i="0" u="none" strike="noStrike">
                        <a:solidFill>
                          <a:srgbClr val="000000"/>
                        </a:solidFill>
                        <a:latin typeface="+mn-lt"/>
                      </a:endParaRPr>
                    </a:p>
                  </a:txBody>
                  <a:tcPr marL="72689" marR="0" marT="0" marB="0" anchor="ctr">
                    <a:lnL>
                      <a:noFill/>
                    </a:lnL>
                    <a:lnR>
                      <a:noFill/>
                    </a:lnR>
                    <a:lnT>
                      <a:noFill/>
                    </a:lnT>
                    <a:lnB>
                      <a:noFill/>
                    </a:lnB>
                  </a:tcPr>
                </a:tc>
                <a:tc>
                  <a:txBody>
                    <a:bodyPr/>
                    <a:lstStyle/>
                    <a:p>
                      <a:pPr algn="l" rtl="0" fontAlgn="ctr"/>
                      <a:r>
                        <a:rPr lang="en-US" sz="1400" b="0" i="0" u="none" strike="noStrike">
                          <a:solidFill>
                            <a:srgbClr val="000000"/>
                          </a:solidFill>
                          <a:latin typeface="+mn-lt"/>
                        </a:rPr>
                        <a:t>Llocs de treball creats (milers)</a:t>
                      </a:r>
                      <a:r>
                        <a:rPr lang="en-US" sz="1400" b="0" i="0" u="none" strike="noStrike" baseline="30000">
                          <a:solidFill>
                            <a:srgbClr val="000000"/>
                          </a:solidFill>
                          <a:latin typeface="+mn-lt"/>
                        </a:rPr>
                        <a:t>4</a:t>
                      </a:r>
                      <a:r>
                        <a:rPr lang="en-US" sz="1400" b="0" i="0" u="none" strike="noStrike">
                          <a:solidFill>
                            <a:srgbClr val="000000"/>
                          </a:solidFill>
                          <a:latin typeface="+mn-lt"/>
                        </a:rPr>
                        <a:t> </a:t>
                      </a:r>
                    </a:p>
                  </a:txBody>
                  <a:tcPr marL="72689" marR="0"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-141,9</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-88,7</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3,0</a:t>
                      </a:r>
                    </a:p>
                  </a:txBody>
                  <a:tcPr marL="0" marR="218068" marT="0" marB="0" anchor="ctr">
                    <a:lnL>
                      <a:noFill/>
                    </a:lnL>
                    <a:lnR>
                      <a:noFill/>
                    </a:lnR>
                    <a:lnT>
                      <a:noFill/>
                    </a:lnT>
                    <a:lnB>
                      <a:noFill/>
                    </a:lnB>
                  </a:tcPr>
                </a:tc>
              </a:tr>
              <a:tr h="197844">
                <a:tc>
                  <a:txBody>
                    <a:bodyPr/>
                    <a:lstStyle/>
                    <a:p>
                      <a:pPr algn="l" rtl="0" fontAlgn="ctr"/>
                      <a:endParaRPr lang="ca-ES" sz="1400" b="0" i="0" u="none" strike="noStrike">
                        <a:solidFill>
                          <a:srgbClr val="000000"/>
                        </a:solidFill>
                        <a:latin typeface="+mn-lt"/>
                      </a:endParaRPr>
                    </a:p>
                  </a:txBody>
                  <a:tcPr marL="72689" marR="0" marT="0" marB="0" anchor="ctr">
                    <a:lnL>
                      <a:noFill/>
                    </a:lnL>
                    <a:lnR>
                      <a:noFill/>
                    </a:lnR>
                    <a:lnT>
                      <a:noFill/>
                    </a:lnT>
                    <a:lnB>
                      <a:noFill/>
                    </a:lnB>
                  </a:tcPr>
                </a:tc>
                <a:tc>
                  <a:txBody>
                    <a:bodyPr/>
                    <a:lstStyle/>
                    <a:p>
                      <a:pPr algn="l" rtl="0" fontAlgn="ctr"/>
                      <a:r>
                        <a:rPr lang="es-ES" sz="1400" b="0" i="0" u="none" strike="noStrike">
                          <a:solidFill>
                            <a:srgbClr val="000000"/>
                          </a:solidFill>
                          <a:latin typeface="+mn-lt"/>
                        </a:rPr>
                        <a:t>Llocs de treball creats (% variació)</a:t>
                      </a:r>
                      <a:r>
                        <a:rPr lang="es-ES" sz="1400" b="0" i="0" u="none" strike="noStrike" baseline="30000">
                          <a:solidFill>
                            <a:srgbClr val="000000"/>
                          </a:solidFill>
                          <a:latin typeface="+mn-lt"/>
                        </a:rPr>
                        <a:t>4</a:t>
                      </a:r>
                      <a:r>
                        <a:rPr lang="es-ES" sz="1400" b="0" i="0" u="none" strike="noStrike">
                          <a:solidFill>
                            <a:srgbClr val="000000"/>
                          </a:solidFill>
                          <a:latin typeface="+mn-lt"/>
                        </a:rPr>
                        <a:t> </a:t>
                      </a:r>
                    </a:p>
                  </a:txBody>
                  <a:tcPr marL="72689" marR="0"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-4,4</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-2,9</a:t>
                      </a:r>
                    </a:p>
                  </a:txBody>
                  <a:tcPr marL="0" marR="218068" marT="0" marB="0" anchor="ctr">
                    <a:lnL>
                      <a:noFill/>
                    </a:lnL>
                    <a:lnR>
                      <a:noFill/>
                    </a:lnR>
                    <a:lnT>
                      <a:noFill/>
                    </a:lnT>
                    <a:lnB>
                      <a:noFill/>
                    </a:lnB>
                  </a:tcPr>
                </a:tc>
                <a:tc>
                  <a:txBody>
                    <a:bodyPr/>
                    <a:lstStyle/>
                    <a:p>
                      <a:pPr algn="r" rtl="0" fontAlgn="ctr"/>
                      <a:r>
                        <a:rPr lang="ca-ES" sz="1400" b="0" i="0" u="none" strike="noStrike">
                          <a:solidFill>
                            <a:srgbClr val="000000"/>
                          </a:solidFill>
                          <a:latin typeface="+mn-lt"/>
                        </a:rPr>
                        <a:t>0,1</a:t>
                      </a:r>
                    </a:p>
                  </a:txBody>
                  <a:tcPr marL="0" marR="218068" marT="0" marB="0" anchor="ctr">
                    <a:lnL>
                      <a:noFill/>
                    </a:lnL>
                    <a:lnR>
                      <a:noFill/>
                    </a:lnR>
                    <a:lnT>
                      <a:noFill/>
                    </a:lnT>
                    <a:lnB>
                      <a:noFill/>
                    </a:lnB>
                  </a:tcPr>
                </a:tc>
              </a:tr>
              <a:tr h="197844">
                <a:tc>
                  <a:txBody>
                    <a:bodyPr/>
                    <a:lstStyle/>
                    <a:p>
                      <a:pPr algn="l" rtl="0" fontAlgn="ctr"/>
                      <a:r>
                        <a:rPr lang="ca-ES" sz="1400" b="0" i="0" u="none" strike="noStrike">
                          <a:solidFill>
                            <a:srgbClr val="000000"/>
                          </a:solidFill>
                          <a:latin typeface="+mn-lt"/>
                        </a:rPr>
                        <a:t> </a:t>
                      </a:r>
                    </a:p>
                  </a:txBody>
                  <a:tcPr marL="72689"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rtl="0" fontAlgn="ctr"/>
                      <a:r>
                        <a:rPr lang="ca-ES" sz="1400" b="0" i="0" u="none" strike="noStrike">
                          <a:solidFill>
                            <a:srgbClr val="000000"/>
                          </a:solidFill>
                          <a:latin typeface="+mn-lt"/>
                        </a:rPr>
                        <a:t>Taxa d’atur estimat (EPA) (% d’aturats s/població activa)</a:t>
                      </a:r>
                    </a:p>
                  </a:txBody>
                  <a:tcPr marL="72689"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rtl="0" fontAlgn="ctr"/>
                      <a:r>
                        <a:rPr lang="ca-ES" sz="1400" b="0" i="0" u="none" strike="noStrike">
                          <a:solidFill>
                            <a:srgbClr val="000000"/>
                          </a:solidFill>
                          <a:latin typeface="+mn-lt"/>
                        </a:rPr>
                        <a:t>22,6</a:t>
                      </a:r>
                    </a:p>
                  </a:txBody>
                  <a:tcPr marL="0" marR="218068"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rtl="0" fontAlgn="ctr"/>
                      <a:r>
                        <a:rPr lang="ca-ES" sz="1400" b="0" i="0" u="none" strike="noStrike">
                          <a:solidFill>
                            <a:srgbClr val="000000"/>
                          </a:solidFill>
                          <a:latin typeface="+mn-lt"/>
                        </a:rPr>
                        <a:t>23,7</a:t>
                      </a:r>
                    </a:p>
                  </a:txBody>
                  <a:tcPr marL="0" marR="218068"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rtl="0" fontAlgn="ctr"/>
                      <a:r>
                        <a:rPr lang="ca-ES" sz="1400" b="0" i="0" u="none" strike="noStrike" dirty="0">
                          <a:solidFill>
                            <a:srgbClr val="000000"/>
                          </a:solidFill>
                          <a:latin typeface="+mn-lt"/>
                        </a:rPr>
                        <a:t>23,1</a:t>
                      </a:r>
                    </a:p>
                  </a:txBody>
                  <a:tcPr marL="0" marR="218068" marT="0" marB="0" anchor="ctr">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bwMode="auto">
          <a:xfrm>
            <a:off x="161925" y="1116013"/>
            <a:ext cx="10090150" cy="430212"/>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800" b="1" dirty="0" smtClean="0"/>
              <a:t>Evolució del PIB real </a:t>
            </a:r>
          </a:p>
        </p:txBody>
      </p:sp>
      <p:sp>
        <p:nvSpPr>
          <p:cNvPr id="63490" name="Rectangle 3"/>
          <p:cNvSpPr>
            <a:spLocks noChangeArrowheads="1"/>
          </p:cNvSpPr>
          <p:nvPr/>
        </p:nvSpPr>
        <p:spPr bwMode="auto">
          <a:xfrm>
            <a:off x="161925" y="1493173"/>
            <a:ext cx="1101182" cy="272792"/>
          </a:xfrm>
          <a:prstGeom prst="rect">
            <a:avLst/>
          </a:prstGeom>
          <a:noFill/>
          <a:ln w="9525">
            <a:noFill/>
            <a:miter lim="800000"/>
            <a:headEnd/>
            <a:tailEnd/>
          </a:ln>
        </p:spPr>
        <p:txBody>
          <a:bodyPr wrap="none" lIns="87272" tIns="43637" rIns="87272" bIns="43637" anchor="ctr">
            <a:spAutoFit/>
          </a:bodyPr>
          <a:lstStyle/>
          <a:p>
            <a:pPr defTabSz="1042988"/>
            <a:r>
              <a:rPr lang="ca-ES" sz="1200" dirty="0">
                <a:latin typeface="Arial Narrow" pitchFamily="34" charset="0"/>
              </a:rPr>
              <a:t>% variació anual</a:t>
            </a:r>
          </a:p>
        </p:txBody>
      </p:sp>
      <p:sp>
        <p:nvSpPr>
          <p:cNvPr id="7" name="Text Box 11"/>
          <p:cNvSpPr txBox="1">
            <a:spLocks noChangeArrowheads="1"/>
          </p:cNvSpPr>
          <p:nvPr/>
        </p:nvSpPr>
        <p:spPr bwMode="auto">
          <a:xfrm>
            <a:off x="7507288" y="7237413"/>
            <a:ext cx="2806700" cy="241300"/>
          </a:xfrm>
          <a:prstGeom prst="rect">
            <a:avLst/>
          </a:prstGeom>
          <a:noFill/>
          <a:ln w="9525">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Marc </a:t>
            </a:r>
            <a:r>
              <a:rPr lang="ca-ES" sz="1000" b="1" dirty="0" smtClean="0">
                <a:solidFill>
                  <a:schemeClr val="bg1"/>
                </a:solidFill>
              </a:rPr>
              <a:t>macroeconòmic</a:t>
            </a:r>
            <a:endParaRPr lang="ca-ES" sz="1000" b="1" dirty="0">
              <a:solidFill>
                <a:schemeClr val="bg1"/>
              </a:solidFill>
            </a:endParaRPr>
          </a:p>
        </p:txBody>
      </p:sp>
      <p:graphicFrame>
        <p:nvGraphicFramePr>
          <p:cNvPr id="8" name="Chart 1"/>
          <p:cNvGraphicFramePr>
            <a:graphicFrameLocks/>
          </p:cNvGraphicFramePr>
          <p:nvPr/>
        </p:nvGraphicFramePr>
        <p:xfrm>
          <a:off x="526984" y="1991494"/>
          <a:ext cx="8397990" cy="339570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ula 8"/>
          <p:cNvGraphicFramePr>
            <a:graphicFrameLocks noGrp="1"/>
          </p:cNvGraphicFramePr>
          <p:nvPr/>
        </p:nvGraphicFramePr>
        <p:xfrm>
          <a:off x="271393" y="5898386"/>
          <a:ext cx="8471015" cy="906580"/>
        </p:xfrm>
        <a:graphic>
          <a:graphicData uri="http://schemas.openxmlformats.org/drawingml/2006/table">
            <a:tbl>
              <a:tblPr/>
              <a:tblGrid>
                <a:gridCol w="2336567"/>
                <a:gridCol w="2156168"/>
                <a:gridCol w="1822112"/>
                <a:gridCol w="2156168"/>
              </a:tblGrid>
              <a:tr h="181316">
                <a:tc>
                  <a:txBody>
                    <a:bodyPr/>
                    <a:lstStyle/>
                    <a:p>
                      <a:pPr algn="l" fontAlgn="b"/>
                      <a:r>
                        <a:rPr lang="ca-ES" sz="1100" b="0" i="0" u="none" strike="noStrike" dirty="0">
                          <a:solidFill>
                            <a:srgbClr val="000000"/>
                          </a:solidFill>
                          <a:latin typeface="Arial"/>
                        </a:rPr>
                        <a:t>(p) previsió</a:t>
                      </a:r>
                    </a:p>
                  </a:txBody>
                  <a:tcPr marL="0" marR="0" marT="0" marB="0" anchor="b">
                    <a:lnL>
                      <a:noFill/>
                    </a:lnL>
                    <a:lnR>
                      <a:noFill/>
                    </a:lnR>
                    <a:lnT>
                      <a:noFill/>
                    </a:lnT>
                    <a:lnB>
                      <a:noFill/>
                    </a:lnB>
                  </a:tcPr>
                </a:tc>
                <a:tc>
                  <a:txBody>
                    <a:bodyPr/>
                    <a:lstStyle/>
                    <a:p>
                      <a:pPr algn="l" fontAlgn="b"/>
                      <a:endParaRPr lang="ca-ES" sz="11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r>
                        <a:rPr lang="ca-ES" sz="1100" b="0" i="0" u="none" strike="noStrike">
                          <a:solidFill>
                            <a:srgbClr val="000000"/>
                          </a:solidFill>
                          <a:latin typeface="Arial"/>
                        </a:rPr>
                        <a:t> </a:t>
                      </a:r>
                    </a:p>
                  </a:txBody>
                  <a:tcPr marL="0" marR="0" marT="0" marB="0" anchor="b">
                    <a:lnL>
                      <a:noFill/>
                    </a:lnL>
                    <a:lnR>
                      <a:noFill/>
                    </a:lnR>
                    <a:lnT>
                      <a:noFill/>
                    </a:lnT>
                    <a:lnB>
                      <a:noFill/>
                    </a:lnB>
                  </a:tcPr>
                </a:tc>
                <a:tc>
                  <a:txBody>
                    <a:bodyPr/>
                    <a:lstStyle/>
                    <a:p>
                      <a:pPr algn="l" fontAlgn="b"/>
                      <a:endParaRPr lang="ca-ES" sz="1100" b="0" i="0" u="none" strike="noStrike">
                        <a:solidFill>
                          <a:srgbClr val="000000"/>
                        </a:solidFill>
                        <a:latin typeface="Arial"/>
                      </a:endParaRPr>
                    </a:p>
                  </a:txBody>
                  <a:tcPr marL="0" marR="0" marT="0" marB="0" anchor="b">
                    <a:lnL>
                      <a:noFill/>
                    </a:lnL>
                    <a:lnR>
                      <a:noFill/>
                    </a:lnR>
                    <a:lnT>
                      <a:noFill/>
                    </a:lnT>
                    <a:lnB>
                      <a:noFill/>
                    </a:lnB>
                  </a:tcPr>
                </a:tc>
              </a:tr>
              <a:tr h="362632">
                <a:tc gridSpan="4">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fr-FR" sz="1100" b="0" i="0" u="none" strike="noStrike" dirty="0">
                          <a:solidFill>
                            <a:srgbClr val="000000"/>
                          </a:solidFill>
                          <a:latin typeface="Arial"/>
                        </a:rPr>
                        <a:t>Nota. Les </a:t>
                      </a:r>
                      <a:r>
                        <a:rPr lang="fr-FR" sz="1100" b="0" i="0" u="none" strike="noStrike" dirty="0" err="1">
                          <a:solidFill>
                            <a:srgbClr val="000000"/>
                          </a:solidFill>
                          <a:latin typeface="Arial"/>
                        </a:rPr>
                        <a:t>previsions</a:t>
                      </a:r>
                      <a:r>
                        <a:rPr lang="fr-FR" sz="1100" b="0" i="0" u="none" strike="noStrike" dirty="0">
                          <a:solidFill>
                            <a:srgbClr val="000000"/>
                          </a:solidFill>
                          <a:latin typeface="Arial"/>
                        </a:rPr>
                        <a:t> d'</a:t>
                      </a:r>
                      <a:r>
                        <a:rPr lang="fr-FR" sz="1100" b="0" i="0" u="none" strike="noStrike" dirty="0" err="1">
                          <a:solidFill>
                            <a:srgbClr val="000000"/>
                          </a:solidFill>
                          <a:latin typeface="Arial"/>
                        </a:rPr>
                        <a:t>Espanya</a:t>
                      </a:r>
                      <a:r>
                        <a:rPr lang="fr-FR" sz="1100" b="0" i="0" u="none" strike="noStrike" dirty="0">
                          <a:solidFill>
                            <a:srgbClr val="000000"/>
                          </a:solidFill>
                          <a:latin typeface="Arial"/>
                        </a:rPr>
                        <a:t> </a:t>
                      </a:r>
                      <a:r>
                        <a:rPr lang="fr-FR" sz="1100" b="0" i="0" u="none" strike="noStrike" dirty="0" err="1">
                          <a:solidFill>
                            <a:srgbClr val="000000"/>
                          </a:solidFill>
                          <a:latin typeface="Arial"/>
                        </a:rPr>
                        <a:t>són</a:t>
                      </a:r>
                      <a:r>
                        <a:rPr lang="fr-FR" sz="1100" b="0" i="0" u="none" strike="noStrike" dirty="0">
                          <a:solidFill>
                            <a:srgbClr val="000000"/>
                          </a:solidFill>
                          <a:latin typeface="Arial"/>
                        </a:rPr>
                        <a:t> les </a:t>
                      </a:r>
                      <a:r>
                        <a:rPr lang="fr-FR" sz="1100" b="0" i="0" u="none" strike="noStrike" dirty="0" err="1">
                          <a:solidFill>
                            <a:srgbClr val="000000"/>
                          </a:solidFill>
                          <a:latin typeface="Arial"/>
                        </a:rPr>
                        <a:t>dels</a:t>
                      </a:r>
                      <a:r>
                        <a:rPr lang="fr-FR" sz="1100" b="0" i="0" u="none" strike="noStrike" dirty="0">
                          <a:solidFill>
                            <a:srgbClr val="000000"/>
                          </a:solidFill>
                          <a:latin typeface="Arial"/>
                        </a:rPr>
                        <a:t> PGE </a:t>
                      </a:r>
                      <a:r>
                        <a:rPr lang="fr-FR" sz="1100" b="0" i="0" u="none" strike="noStrike" dirty="0" smtClean="0">
                          <a:solidFill>
                            <a:srgbClr val="000000"/>
                          </a:solidFill>
                          <a:latin typeface="Arial"/>
                        </a:rPr>
                        <a:t>2014 </a:t>
                      </a:r>
                      <a:r>
                        <a:rPr lang="es-ES" sz="1100" b="0" i="0" u="none" strike="noStrike" dirty="0" smtClean="0">
                          <a:solidFill>
                            <a:srgbClr val="000000"/>
                          </a:solidFill>
                          <a:latin typeface="+mn-lt"/>
                        </a:rPr>
                        <a:t>i les de la zona euro de </a:t>
                      </a:r>
                      <a:r>
                        <a:rPr lang="es-ES" sz="1100" b="0" i="0" u="none" strike="noStrike" dirty="0" err="1" smtClean="0">
                          <a:solidFill>
                            <a:srgbClr val="000000"/>
                          </a:solidFill>
                          <a:latin typeface="+mn-lt"/>
                        </a:rPr>
                        <a:t>l'FMI</a:t>
                      </a:r>
                      <a:r>
                        <a:rPr lang="es-ES" sz="1100" b="0" i="0" u="none" strike="noStrike" dirty="0" smtClean="0">
                          <a:solidFill>
                            <a:srgbClr val="000000"/>
                          </a:solidFill>
                          <a:latin typeface="+mn-lt"/>
                        </a:rPr>
                        <a:t>.</a:t>
                      </a:r>
                    </a:p>
                    <a:p>
                      <a:pPr algn="l" fontAlgn="b"/>
                      <a:endParaRPr lang="fr-FR" sz="1100" b="0" i="0" u="none" strike="noStrike" dirty="0">
                        <a:solidFill>
                          <a:srgbClr val="000000"/>
                        </a:solidFill>
                        <a:latin typeface="Arial"/>
                      </a:endParaRPr>
                    </a:p>
                  </a:txBody>
                  <a:tcPr marL="0" marR="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r>
              <a:tr h="181316">
                <a:tc gridSpan="4">
                  <a:txBody>
                    <a:bodyPr/>
                    <a:lstStyle/>
                    <a:p>
                      <a:pPr algn="l" fontAlgn="b"/>
                      <a:r>
                        <a:rPr lang="ca-ES" sz="1100" b="0" i="0" u="none" strike="noStrike" dirty="0">
                          <a:solidFill>
                            <a:srgbClr val="000000"/>
                          </a:solidFill>
                          <a:latin typeface="Arial"/>
                        </a:rPr>
                        <a:t>Font:  </a:t>
                      </a:r>
                      <a:r>
                        <a:rPr lang="ca-ES" sz="1100" b="0" i="0" u="none" strike="noStrike" dirty="0" err="1">
                          <a:solidFill>
                            <a:srgbClr val="000000"/>
                          </a:solidFill>
                          <a:latin typeface="Arial"/>
                        </a:rPr>
                        <a:t>Idescat</a:t>
                      </a:r>
                      <a:r>
                        <a:rPr lang="ca-ES" sz="1100" b="0" i="0" u="none" strike="noStrike" dirty="0">
                          <a:solidFill>
                            <a:srgbClr val="000000"/>
                          </a:solidFill>
                          <a:latin typeface="Arial"/>
                        </a:rPr>
                        <a:t>, INE, </a:t>
                      </a:r>
                      <a:r>
                        <a:rPr lang="ca-ES" sz="1100" b="0" i="0" u="none" strike="noStrike" dirty="0" err="1">
                          <a:solidFill>
                            <a:srgbClr val="000000"/>
                          </a:solidFill>
                          <a:latin typeface="Arial"/>
                        </a:rPr>
                        <a:t>Eurostat</a:t>
                      </a:r>
                      <a:r>
                        <a:rPr lang="ca-ES" sz="1100" b="0" i="0" u="none" strike="noStrike" dirty="0">
                          <a:solidFill>
                            <a:srgbClr val="000000"/>
                          </a:solidFill>
                          <a:latin typeface="Arial"/>
                        </a:rPr>
                        <a:t>, FMI,  MINHAP i</a:t>
                      </a:r>
                    </a:p>
                  </a:txBody>
                  <a:tcPr marL="0" marR="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r>
              <a:tr h="181316">
                <a:tc gridSpan="3">
                  <a:txBody>
                    <a:bodyPr/>
                    <a:lstStyle/>
                    <a:p>
                      <a:pPr algn="l" fontAlgn="b"/>
                      <a:r>
                        <a:rPr lang="ca-ES" sz="1100" b="0" i="0" u="none" strike="noStrike" dirty="0">
                          <a:solidFill>
                            <a:srgbClr val="000000"/>
                          </a:solidFill>
                          <a:latin typeface="Arial"/>
                        </a:rPr>
                        <a:t>Departament d'Economia i Coneixement</a:t>
                      </a:r>
                    </a:p>
                  </a:txBody>
                  <a:tcPr marL="0" marR="0" marT="0" marB="0" anchor="b">
                    <a:lnL>
                      <a:noFill/>
                    </a:lnL>
                    <a:lnR>
                      <a:noFill/>
                    </a:lnR>
                    <a:lnT>
                      <a:noFill/>
                    </a:lnT>
                    <a:lnB>
                      <a:noFill/>
                    </a:lnB>
                  </a:tcPr>
                </a:tc>
                <a:tc hMerge="1">
                  <a:txBody>
                    <a:bodyPr/>
                    <a:lstStyle/>
                    <a:p>
                      <a:endParaRPr lang="ca-ES"/>
                    </a:p>
                  </a:txBody>
                  <a:tcPr/>
                </a:tc>
                <a:tc hMerge="1">
                  <a:txBody>
                    <a:bodyPr/>
                    <a:lstStyle/>
                    <a:p>
                      <a:endParaRPr lang="ca-ES"/>
                    </a:p>
                  </a:txBody>
                  <a:tcPr/>
                </a:tc>
                <a:tc>
                  <a:txBody>
                    <a:bodyPr/>
                    <a:lstStyle/>
                    <a:p>
                      <a:pPr algn="l" fontAlgn="b"/>
                      <a:endParaRPr lang="ca-ES" sz="1100" b="0" i="0" u="none" strike="noStrike" dirty="0">
                        <a:solidFill>
                          <a:srgbClr val="000000"/>
                        </a:solidFill>
                        <a:latin typeface="Arial"/>
                      </a:endParaRP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bwMode="auto">
          <a:xfrm>
            <a:off x="161925" y="1116013"/>
            <a:ext cx="10090150" cy="430212"/>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800" b="1" smtClean="0"/>
              <a:t>Demanda interna i externa</a:t>
            </a:r>
          </a:p>
        </p:txBody>
      </p:sp>
      <p:sp>
        <p:nvSpPr>
          <p:cNvPr id="7" name="Text Box 11"/>
          <p:cNvSpPr txBox="1">
            <a:spLocks noChangeArrowheads="1"/>
          </p:cNvSpPr>
          <p:nvPr/>
        </p:nvSpPr>
        <p:spPr bwMode="auto">
          <a:xfrm>
            <a:off x="7507288" y="7237413"/>
            <a:ext cx="2806700" cy="241300"/>
          </a:xfrm>
          <a:prstGeom prst="rect">
            <a:avLst/>
          </a:prstGeom>
          <a:noFill/>
          <a:ln w="9525">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Marc </a:t>
            </a:r>
            <a:r>
              <a:rPr lang="ca-ES" sz="1000" b="1" dirty="0" smtClean="0">
                <a:solidFill>
                  <a:schemeClr val="bg1"/>
                </a:solidFill>
              </a:rPr>
              <a:t>macroeconòmic</a:t>
            </a:r>
            <a:endParaRPr lang="ca-ES" sz="1000" b="1" dirty="0">
              <a:solidFill>
                <a:schemeClr val="bg1"/>
              </a:solidFill>
            </a:endParaRPr>
          </a:p>
        </p:txBody>
      </p:sp>
      <p:graphicFrame>
        <p:nvGraphicFramePr>
          <p:cNvPr id="8" name="Chart 1"/>
          <p:cNvGraphicFramePr>
            <a:graphicFrameLocks/>
          </p:cNvGraphicFramePr>
          <p:nvPr/>
        </p:nvGraphicFramePr>
        <p:xfrm>
          <a:off x="161854" y="2028007"/>
          <a:ext cx="9493380" cy="38703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ula 10"/>
          <p:cNvGraphicFramePr>
            <a:graphicFrameLocks noGrp="1"/>
          </p:cNvGraphicFramePr>
          <p:nvPr/>
        </p:nvGraphicFramePr>
        <p:xfrm>
          <a:off x="161856" y="6007924"/>
          <a:ext cx="8799631" cy="876311"/>
        </p:xfrm>
        <a:graphic>
          <a:graphicData uri="http://schemas.openxmlformats.org/drawingml/2006/table">
            <a:tbl>
              <a:tblPr/>
              <a:tblGrid>
                <a:gridCol w="1362173"/>
                <a:gridCol w="735573"/>
                <a:gridCol w="1389415"/>
                <a:gridCol w="1389415"/>
                <a:gridCol w="1307685"/>
                <a:gridCol w="1307685"/>
                <a:gridCol w="1307685"/>
              </a:tblGrid>
              <a:tr h="297055">
                <a:tc>
                  <a:txBody>
                    <a:bodyPr/>
                    <a:lstStyle/>
                    <a:p>
                      <a:pPr algn="l" fontAlgn="b"/>
                      <a:r>
                        <a:rPr lang="ca-ES" sz="1100" b="0" i="0" u="none" strike="noStrike" dirty="0">
                          <a:solidFill>
                            <a:srgbClr val="000000"/>
                          </a:solidFill>
                          <a:latin typeface="Arial"/>
                        </a:rPr>
                        <a:t>(p) previsió</a:t>
                      </a:r>
                    </a:p>
                  </a:txBody>
                  <a:tcPr marL="0" marR="0" marT="0" marB="0" anchor="b">
                    <a:lnL>
                      <a:noFill/>
                    </a:lnL>
                    <a:lnR>
                      <a:noFill/>
                    </a:lnR>
                    <a:lnT>
                      <a:noFill/>
                    </a:lnT>
                    <a:lnB>
                      <a:noFill/>
                    </a:lnB>
                  </a:tcPr>
                </a:tc>
                <a:tc>
                  <a:txBody>
                    <a:bodyPr/>
                    <a:lstStyle/>
                    <a:p>
                      <a:pPr algn="l" fontAlgn="b"/>
                      <a:r>
                        <a:rPr lang="ca-ES" sz="1100" b="0" i="0" u="none" strike="noStrike" dirty="0">
                          <a:solidFill>
                            <a:srgbClr val="FF0000"/>
                          </a:solidFill>
                          <a:latin typeface="Calibri"/>
                        </a:rPr>
                        <a:t> </a:t>
                      </a:r>
                    </a:p>
                  </a:txBody>
                  <a:tcPr marL="0" marR="0" marT="0" marB="0" anchor="b">
                    <a:lnL>
                      <a:noFill/>
                    </a:lnL>
                    <a:lnR>
                      <a:noFill/>
                    </a:lnR>
                    <a:lnT>
                      <a:noFill/>
                    </a:lnT>
                    <a:lnB>
                      <a:noFill/>
                    </a:lnB>
                    <a:solidFill>
                      <a:srgbClr val="FFFFFF"/>
                    </a:solidFill>
                  </a:tcPr>
                </a:tc>
                <a:tc>
                  <a:txBody>
                    <a:bodyPr/>
                    <a:lstStyle/>
                    <a:p>
                      <a:pPr algn="l" fontAlgn="b"/>
                      <a:r>
                        <a:rPr lang="ca-ES" sz="1100" b="0" i="0" u="none" strike="noStrike">
                          <a:solidFill>
                            <a:srgbClr val="FF0000"/>
                          </a:solidFill>
                          <a:latin typeface="Calibri"/>
                        </a:rPr>
                        <a:t> </a:t>
                      </a:r>
                    </a:p>
                  </a:txBody>
                  <a:tcPr marL="0" marR="0" marT="0" marB="0" anchor="b">
                    <a:lnL>
                      <a:noFill/>
                    </a:lnL>
                    <a:lnR>
                      <a:noFill/>
                    </a:lnR>
                    <a:lnT>
                      <a:noFill/>
                    </a:lnT>
                    <a:lnB>
                      <a:noFill/>
                    </a:lnB>
                    <a:solidFill>
                      <a:srgbClr val="FFFFFF"/>
                    </a:solidFill>
                  </a:tcPr>
                </a:tc>
                <a:tc>
                  <a:txBody>
                    <a:bodyPr/>
                    <a:lstStyle/>
                    <a:p>
                      <a:pPr algn="l" fontAlgn="b"/>
                      <a:r>
                        <a:rPr lang="ca-ES" sz="1100" b="0" i="0" u="none" strike="noStrike">
                          <a:solidFill>
                            <a:srgbClr val="FF0000"/>
                          </a:solidFill>
                          <a:latin typeface="Calibri"/>
                        </a:rPr>
                        <a:t> </a:t>
                      </a:r>
                    </a:p>
                  </a:txBody>
                  <a:tcPr marL="0" marR="0" marT="0" marB="0" anchor="b">
                    <a:lnL>
                      <a:noFill/>
                    </a:lnL>
                    <a:lnR>
                      <a:noFill/>
                    </a:lnR>
                    <a:lnT>
                      <a:noFill/>
                    </a:lnT>
                    <a:lnB>
                      <a:noFill/>
                    </a:lnB>
                    <a:solidFill>
                      <a:srgbClr val="FFFFFF"/>
                    </a:solidFill>
                  </a:tcPr>
                </a:tc>
                <a:tc>
                  <a:txBody>
                    <a:bodyPr/>
                    <a:lstStyle/>
                    <a:p>
                      <a:pPr algn="l" fontAlgn="b"/>
                      <a:endParaRPr lang="ca-ES"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ca-ES" sz="1100" b="0" i="0" u="none" strike="noStrike">
                        <a:solidFill>
                          <a:srgbClr val="000000"/>
                        </a:solidFill>
                        <a:latin typeface="Calibri"/>
                      </a:endParaRPr>
                    </a:p>
                  </a:txBody>
                  <a:tcPr marL="0" marR="0" marT="0" marB="0" anchor="b">
                    <a:lnL>
                      <a:noFill/>
                    </a:lnL>
                    <a:lnR>
                      <a:noFill/>
                    </a:lnR>
                    <a:lnT>
                      <a:noFill/>
                    </a:lnT>
                    <a:lnB>
                      <a:noFill/>
                    </a:lnB>
                  </a:tcPr>
                </a:tc>
              </a:tr>
              <a:tr h="297055">
                <a:tc gridSpan="7">
                  <a:txBody>
                    <a:bodyPr/>
                    <a:lstStyle/>
                    <a:p>
                      <a:pPr algn="l" fontAlgn="b"/>
                      <a:r>
                        <a:rPr lang="ca-ES" sz="1100" b="0" i="0" u="none" strike="noStrike" dirty="0">
                          <a:solidFill>
                            <a:srgbClr val="000000"/>
                          </a:solidFill>
                          <a:latin typeface="Arial"/>
                        </a:rPr>
                        <a:t>Nota: La demanda externa inclou el comerç amb la resta d'Espanya.</a:t>
                      </a:r>
                    </a:p>
                  </a:txBody>
                  <a:tcPr marL="0" marR="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282201">
                <a:tc gridSpan="7">
                  <a:txBody>
                    <a:bodyPr/>
                    <a:lstStyle/>
                    <a:p>
                      <a:pPr algn="l" fontAlgn="b"/>
                      <a:r>
                        <a:rPr lang="it-IT" sz="1100" b="0" i="0" u="none" strike="noStrike" dirty="0">
                          <a:solidFill>
                            <a:srgbClr val="000000"/>
                          </a:solidFill>
                          <a:latin typeface="Arial"/>
                        </a:rPr>
                        <a:t>Font: Idescat i Departament d'Economia i Coneixement.</a:t>
                      </a:r>
                    </a:p>
                  </a:txBody>
                  <a:tcPr marL="0" marR="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bl>
          </a:graphicData>
        </a:graphic>
      </p:graphicFrame>
      <p:graphicFrame>
        <p:nvGraphicFramePr>
          <p:cNvPr id="12" name="Taula 11"/>
          <p:cNvGraphicFramePr>
            <a:graphicFrameLocks noGrp="1"/>
          </p:cNvGraphicFramePr>
          <p:nvPr/>
        </p:nvGraphicFramePr>
        <p:xfrm>
          <a:off x="307906" y="1553339"/>
          <a:ext cx="3833866" cy="292104"/>
        </p:xfrm>
        <a:graphic>
          <a:graphicData uri="http://schemas.openxmlformats.org/drawingml/2006/table">
            <a:tbl>
              <a:tblPr/>
              <a:tblGrid>
                <a:gridCol w="3833866"/>
              </a:tblGrid>
              <a:tr h="292104">
                <a:tc>
                  <a:txBody>
                    <a:bodyPr/>
                    <a:lstStyle/>
                    <a:p>
                      <a:pPr algn="l" fontAlgn="b"/>
                      <a:r>
                        <a:rPr lang="es-ES" sz="800" b="0" i="0" u="none" strike="noStrike" dirty="0">
                          <a:solidFill>
                            <a:srgbClr val="000000"/>
                          </a:solidFill>
                          <a:latin typeface="Arial"/>
                        </a:rPr>
                        <a:t>% de </a:t>
                      </a:r>
                      <a:r>
                        <a:rPr lang="es-ES" sz="800" b="0" i="0" u="none" strike="noStrike" dirty="0" err="1">
                          <a:solidFill>
                            <a:srgbClr val="000000"/>
                          </a:solidFill>
                          <a:latin typeface="Arial"/>
                        </a:rPr>
                        <a:t>variació</a:t>
                      </a:r>
                      <a:r>
                        <a:rPr lang="es-ES" sz="800" b="0" i="0" u="none" strike="noStrike" dirty="0">
                          <a:solidFill>
                            <a:srgbClr val="000000"/>
                          </a:solidFill>
                          <a:latin typeface="Arial"/>
                        </a:rPr>
                        <a:t> del </a:t>
                      </a:r>
                      <a:r>
                        <a:rPr lang="es-ES" sz="1000" b="0" i="0" u="none" strike="noStrike" dirty="0">
                          <a:solidFill>
                            <a:srgbClr val="000000"/>
                          </a:solidFill>
                          <a:latin typeface="Arial"/>
                        </a:rPr>
                        <a:t>PIB</a:t>
                      </a:r>
                      <a:r>
                        <a:rPr lang="es-ES" sz="800" b="0" i="0" u="none" strike="noStrike" dirty="0">
                          <a:solidFill>
                            <a:srgbClr val="000000"/>
                          </a:solidFill>
                          <a:latin typeface="Arial"/>
                        </a:rPr>
                        <a:t> i </a:t>
                      </a:r>
                      <a:r>
                        <a:rPr lang="es-ES" sz="800" b="0" i="0" u="none" strike="noStrike" dirty="0" err="1">
                          <a:solidFill>
                            <a:srgbClr val="000000"/>
                          </a:solidFill>
                          <a:latin typeface="Arial"/>
                        </a:rPr>
                        <a:t>contribució</a:t>
                      </a:r>
                      <a:r>
                        <a:rPr lang="es-ES" sz="800" b="0" i="0" u="none" strike="noStrike" dirty="0">
                          <a:solidFill>
                            <a:srgbClr val="000000"/>
                          </a:solidFill>
                          <a:latin typeface="Arial"/>
                        </a:rPr>
                        <a:t> al </a:t>
                      </a:r>
                      <a:r>
                        <a:rPr lang="es-ES" sz="800" b="0" i="0" u="none" strike="noStrike" dirty="0" err="1">
                          <a:solidFill>
                            <a:srgbClr val="000000"/>
                          </a:solidFill>
                          <a:latin typeface="Arial"/>
                        </a:rPr>
                        <a:t>creixement</a:t>
                      </a:r>
                      <a:endParaRPr lang="es-ES" sz="800" b="0" i="0" u="none" strike="noStrike" dirty="0">
                        <a:solidFill>
                          <a:srgbClr val="000000"/>
                        </a:solidFill>
                        <a:latin typeface="Arial"/>
                      </a:endParaRP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bwMode="auto">
          <a:xfrm>
            <a:off x="161925" y="1116013"/>
            <a:ext cx="10090150" cy="430212"/>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800" b="1" dirty="0" smtClean="0"/>
              <a:t>Importacions i exportacions</a:t>
            </a:r>
          </a:p>
        </p:txBody>
      </p:sp>
      <p:sp>
        <p:nvSpPr>
          <p:cNvPr id="67586" name="Rectangle 3"/>
          <p:cNvSpPr>
            <a:spLocks noChangeArrowheads="1"/>
          </p:cNvSpPr>
          <p:nvPr/>
        </p:nvSpPr>
        <p:spPr bwMode="auto">
          <a:xfrm>
            <a:off x="161925" y="1495425"/>
            <a:ext cx="2744788" cy="273050"/>
          </a:xfrm>
          <a:prstGeom prst="rect">
            <a:avLst/>
          </a:prstGeom>
          <a:noFill/>
          <a:ln w="9525">
            <a:noFill/>
            <a:miter lim="800000"/>
            <a:headEnd/>
            <a:tailEnd/>
          </a:ln>
        </p:spPr>
        <p:txBody>
          <a:bodyPr wrap="none" lIns="87272" tIns="43637" rIns="87272" bIns="43637" anchor="ctr">
            <a:spAutoFit/>
          </a:bodyPr>
          <a:lstStyle/>
          <a:p>
            <a:pPr defTabSz="1042988"/>
            <a:r>
              <a:rPr lang="es-ES" sz="1200" dirty="0">
                <a:solidFill>
                  <a:schemeClr val="tx2"/>
                </a:solidFill>
                <a:latin typeface="Arial Narrow" pitchFamily="34" charset="0"/>
              </a:rPr>
              <a:t>% </a:t>
            </a:r>
            <a:r>
              <a:rPr lang="es-ES" sz="1200" dirty="0" err="1">
                <a:solidFill>
                  <a:schemeClr val="tx2"/>
                </a:solidFill>
                <a:latin typeface="Arial Narrow" pitchFamily="34" charset="0"/>
              </a:rPr>
              <a:t>variació</a:t>
            </a:r>
            <a:r>
              <a:rPr lang="es-ES" sz="1200" dirty="0">
                <a:solidFill>
                  <a:schemeClr val="tx2"/>
                </a:solidFill>
                <a:latin typeface="Arial Narrow" pitchFamily="34" charset="0"/>
              </a:rPr>
              <a:t> interanual, </a:t>
            </a:r>
            <a:r>
              <a:rPr lang="es-ES" sz="1200" dirty="0" err="1">
                <a:solidFill>
                  <a:schemeClr val="tx2"/>
                </a:solidFill>
                <a:latin typeface="Arial Narrow" pitchFamily="34" charset="0"/>
              </a:rPr>
              <a:t>mitjana</a:t>
            </a:r>
            <a:r>
              <a:rPr lang="es-ES" sz="1200" dirty="0">
                <a:solidFill>
                  <a:schemeClr val="tx2"/>
                </a:solidFill>
                <a:latin typeface="Arial Narrow" pitchFamily="34" charset="0"/>
              </a:rPr>
              <a:t> </a:t>
            </a:r>
            <a:r>
              <a:rPr lang="es-ES" sz="1200" dirty="0" err="1">
                <a:solidFill>
                  <a:schemeClr val="tx2"/>
                </a:solidFill>
                <a:latin typeface="Arial Narrow" pitchFamily="34" charset="0"/>
              </a:rPr>
              <a:t>mòbil</a:t>
            </a:r>
            <a:r>
              <a:rPr lang="es-ES" sz="1200" dirty="0">
                <a:solidFill>
                  <a:schemeClr val="tx2"/>
                </a:solidFill>
                <a:latin typeface="Arial Narrow" pitchFamily="34" charset="0"/>
              </a:rPr>
              <a:t> 12 </a:t>
            </a:r>
            <a:r>
              <a:rPr lang="es-ES" sz="1200" dirty="0" err="1">
                <a:solidFill>
                  <a:schemeClr val="tx2"/>
                </a:solidFill>
                <a:latin typeface="Arial Narrow" pitchFamily="34" charset="0"/>
              </a:rPr>
              <a:t>mesos</a:t>
            </a:r>
            <a:endParaRPr lang="ca-ES" sz="1200" dirty="0">
              <a:solidFill>
                <a:schemeClr val="tx2"/>
              </a:solidFill>
              <a:latin typeface="Arial Narrow" pitchFamily="34" charset="0"/>
            </a:endParaRPr>
          </a:p>
        </p:txBody>
      </p:sp>
      <p:sp>
        <p:nvSpPr>
          <p:cNvPr id="67588" name="Text Box 5"/>
          <p:cNvSpPr txBox="1">
            <a:spLocks noChangeArrowheads="1"/>
          </p:cNvSpPr>
          <p:nvPr/>
        </p:nvSpPr>
        <p:spPr bwMode="auto">
          <a:xfrm>
            <a:off x="273050" y="6532563"/>
            <a:ext cx="4073525" cy="180975"/>
          </a:xfrm>
          <a:prstGeom prst="rect">
            <a:avLst/>
          </a:prstGeom>
          <a:noFill/>
          <a:ln w="9525" algn="ctr">
            <a:noFill/>
            <a:miter lim="800000"/>
            <a:headEnd/>
            <a:tailEnd/>
          </a:ln>
        </p:spPr>
        <p:txBody>
          <a:bodyPr lIns="87272" tIns="43637" rIns="87272" bIns="43637">
            <a:spAutoFit/>
          </a:bodyPr>
          <a:lstStyle/>
          <a:p>
            <a:pPr defTabSz="873125">
              <a:lnSpc>
                <a:spcPct val="75000"/>
              </a:lnSpc>
              <a:spcBef>
                <a:spcPct val="50000"/>
              </a:spcBef>
            </a:pPr>
            <a:r>
              <a:rPr lang="ca-ES" sz="800" dirty="0" smtClean="0">
                <a:solidFill>
                  <a:srgbClr val="000000"/>
                </a:solidFill>
              </a:rPr>
              <a:t>Font: </a:t>
            </a:r>
            <a:r>
              <a:rPr lang="ca-ES" sz="800" dirty="0" err="1" smtClean="0">
                <a:solidFill>
                  <a:srgbClr val="000000"/>
                </a:solidFill>
              </a:rPr>
              <a:t>Idescat</a:t>
            </a:r>
            <a:r>
              <a:rPr lang="ca-ES" sz="800" dirty="0" smtClean="0">
                <a:solidFill>
                  <a:srgbClr val="000000"/>
                </a:solidFill>
              </a:rPr>
              <a:t> a partir d'Agència Estatal d'Administració Tributària.</a:t>
            </a:r>
            <a:endParaRPr lang="ca-ES" sz="800" dirty="0">
              <a:solidFill>
                <a:srgbClr val="000000"/>
              </a:solidFill>
            </a:endParaRPr>
          </a:p>
        </p:txBody>
      </p:sp>
      <p:sp>
        <p:nvSpPr>
          <p:cNvPr id="7" name="Text Box 11"/>
          <p:cNvSpPr txBox="1">
            <a:spLocks noChangeArrowheads="1"/>
          </p:cNvSpPr>
          <p:nvPr/>
        </p:nvSpPr>
        <p:spPr bwMode="auto">
          <a:xfrm>
            <a:off x="7507288" y="7237413"/>
            <a:ext cx="2806700" cy="241300"/>
          </a:xfrm>
          <a:prstGeom prst="rect">
            <a:avLst/>
          </a:prstGeom>
          <a:noFill/>
          <a:ln w="9525">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Marc </a:t>
            </a:r>
            <a:r>
              <a:rPr lang="ca-ES" sz="1000" b="1" dirty="0" smtClean="0">
                <a:solidFill>
                  <a:schemeClr val="bg1"/>
                </a:solidFill>
              </a:rPr>
              <a:t>macroeconòmic</a:t>
            </a:r>
            <a:endParaRPr lang="ca-ES" sz="1000" b="1" dirty="0">
              <a:solidFill>
                <a:schemeClr val="bg1"/>
              </a:solidFill>
            </a:endParaRPr>
          </a:p>
        </p:txBody>
      </p:sp>
      <p:graphicFrame>
        <p:nvGraphicFramePr>
          <p:cNvPr id="8" name="Chart 1"/>
          <p:cNvGraphicFramePr>
            <a:graphicFrameLocks/>
          </p:cNvGraphicFramePr>
          <p:nvPr/>
        </p:nvGraphicFramePr>
        <p:xfrm>
          <a:off x="307905" y="1918468"/>
          <a:ext cx="9639433" cy="405294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bwMode="auto">
          <a:xfrm>
            <a:off x="161925" y="1116013"/>
            <a:ext cx="10090150" cy="430212"/>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800" b="1" smtClean="0"/>
              <a:t>Evolució dels preus a Catalunya, Espanya i la zona euro</a:t>
            </a:r>
          </a:p>
        </p:txBody>
      </p:sp>
      <p:sp>
        <p:nvSpPr>
          <p:cNvPr id="68610" name="Rectangle 3"/>
          <p:cNvSpPr>
            <a:spLocks noChangeArrowheads="1"/>
          </p:cNvSpPr>
          <p:nvPr/>
        </p:nvSpPr>
        <p:spPr bwMode="auto">
          <a:xfrm>
            <a:off x="161925" y="1495425"/>
            <a:ext cx="1346200" cy="273050"/>
          </a:xfrm>
          <a:prstGeom prst="rect">
            <a:avLst/>
          </a:prstGeom>
          <a:noFill/>
          <a:ln w="9525">
            <a:noFill/>
            <a:miter lim="800000"/>
            <a:headEnd/>
            <a:tailEnd/>
          </a:ln>
        </p:spPr>
        <p:txBody>
          <a:bodyPr wrap="none" lIns="87272" tIns="43637" rIns="87272" bIns="43637" anchor="ctr">
            <a:spAutoFit/>
          </a:bodyPr>
          <a:lstStyle/>
          <a:p>
            <a:pPr defTabSz="1042988"/>
            <a:r>
              <a:rPr lang="ca-ES" sz="1200" dirty="0">
                <a:latin typeface="Arial Narrow" pitchFamily="34" charset="0"/>
              </a:rPr>
              <a:t>% variació interanual</a:t>
            </a:r>
          </a:p>
        </p:txBody>
      </p:sp>
      <p:sp>
        <p:nvSpPr>
          <p:cNvPr id="68611" name="Text Box 6"/>
          <p:cNvSpPr txBox="1">
            <a:spLocks noChangeArrowheads="1"/>
          </p:cNvSpPr>
          <p:nvPr/>
        </p:nvSpPr>
        <p:spPr bwMode="auto">
          <a:xfrm>
            <a:off x="282575" y="6551613"/>
            <a:ext cx="7488238" cy="211137"/>
          </a:xfrm>
          <a:prstGeom prst="rect">
            <a:avLst/>
          </a:prstGeom>
          <a:noFill/>
          <a:ln w="9525">
            <a:noFill/>
            <a:miter lim="800000"/>
            <a:headEnd/>
            <a:tailEnd/>
          </a:ln>
        </p:spPr>
        <p:txBody>
          <a:bodyPr lIns="87272" tIns="43637" rIns="87272" bIns="43637">
            <a:spAutoFit/>
          </a:bodyPr>
          <a:lstStyle/>
          <a:p>
            <a:pPr defTabSz="995363"/>
            <a:r>
              <a:rPr lang="ca-ES" sz="800" dirty="0"/>
              <a:t>Font: INE i </a:t>
            </a:r>
            <a:r>
              <a:rPr lang="ca-ES" sz="800" dirty="0" err="1" smtClean="0"/>
              <a:t>Eurostat</a:t>
            </a:r>
            <a:r>
              <a:rPr lang="ca-ES" sz="800" dirty="0" smtClean="0"/>
              <a:t>.</a:t>
            </a:r>
            <a:endParaRPr lang="ca-ES" sz="800" dirty="0"/>
          </a:p>
        </p:txBody>
      </p:sp>
      <p:sp>
        <p:nvSpPr>
          <p:cNvPr id="7" name="Text Box 11"/>
          <p:cNvSpPr txBox="1">
            <a:spLocks noChangeArrowheads="1"/>
          </p:cNvSpPr>
          <p:nvPr/>
        </p:nvSpPr>
        <p:spPr bwMode="auto">
          <a:xfrm>
            <a:off x="7507288" y="7237413"/>
            <a:ext cx="2806700" cy="241300"/>
          </a:xfrm>
          <a:prstGeom prst="rect">
            <a:avLst/>
          </a:prstGeom>
          <a:noFill/>
          <a:ln w="9525">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Marc </a:t>
            </a:r>
            <a:r>
              <a:rPr lang="ca-ES" sz="1000" b="1" dirty="0" smtClean="0">
                <a:solidFill>
                  <a:schemeClr val="bg1"/>
                </a:solidFill>
              </a:rPr>
              <a:t>macroeconòmic</a:t>
            </a:r>
            <a:endParaRPr lang="ca-ES" sz="1000" b="1" dirty="0">
              <a:solidFill>
                <a:schemeClr val="bg1"/>
              </a:solidFill>
            </a:endParaRPr>
          </a:p>
        </p:txBody>
      </p:sp>
      <p:graphicFrame>
        <p:nvGraphicFramePr>
          <p:cNvPr id="8" name="Chart 1"/>
          <p:cNvGraphicFramePr>
            <a:graphicFrameLocks/>
          </p:cNvGraphicFramePr>
          <p:nvPr/>
        </p:nvGraphicFramePr>
        <p:xfrm>
          <a:off x="307906" y="1808930"/>
          <a:ext cx="9347327" cy="452761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bwMode="auto">
          <a:xfrm>
            <a:off x="161925" y="1116013"/>
            <a:ext cx="10090150" cy="430212"/>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800" b="1" smtClean="0"/>
              <a:t>Taxa d’atur estimat EPA</a:t>
            </a:r>
          </a:p>
        </p:txBody>
      </p:sp>
      <p:sp>
        <p:nvSpPr>
          <p:cNvPr id="8" name="Text Box 11"/>
          <p:cNvSpPr txBox="1">
            <a:spLocks noChangeArrowheads="1"/>
          </p:cNvSpPr>
          <p:nvPr/>
        </p:nvSpPr>
        <p:spPr bwMode="auto">
          <a:xfrm>
            <a:off x="7507288" y="7237413"/>
            <a:ext cx="2806700" cy="241300"/>
          </a:xfrm>
          <a:prstGeom prst="rect">
            <a:avLst/>
          </a:prstGeom>
          <a:noFill/>
          <a:ln w="9525">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Marc </a:t>
            </a:r>
            <a:r>
              <a:rPr lang="ca-ES" sz="1000" b="1" dirty="0" smtClean="0">
                <a:solidFill>
                  <a:schemeClr val="bg1"/>
                </a:solidFill>
              </a:rPr>
              <a:t>macroeconòmic</a:t>
            </a:r>
            <a:endParaRPr lang="ca-ES" sz="1000" b="1" dirty="0">
              <a:solidFill>
                <a:schemeClr val="bg1"/>
              </a:solidFill>
            </a:endParaRPr>
          </a:p>
        </p:txBody>
      </p:sp>
      <p:graphicFrame>
        <p:nvGraphicFramePr>
          <p:cNvPr id="7" name="Chart 1"/>
          <p:cNvGraphicFramePr>
            <a:graphicFrameLocks/>
          </p:cNvGraphicFramePr>
          <p:nvPr/>
        </p:nvGraphicFramePr>
        <p:xfrm>
          <a:off x="344419" y="2101033"/>
          <a:ext cx="9712458" cy="39068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ula 9"/>
          <p:cNvGraphicFramePr>
            <a:graphicFrameLocks noGrp="1"/>
          </p:cNvGraphicFramePr>
          <p:nvPr/>
        </p:nvGraphicFramePr>
        <p:xfrm>
          <a:off x="198368" y="6080950"/>
          <a:ext cx="9128249" cy="803286"/>
        </p:xfrm>
        <a:graphic>
          <a:graphicData uri="http://schemas.openxmlformats.org/drawingml/2006/table">
            <a:tbl>
              <a:tblPr/>
              <a:tblGrid>
                <a:gridCol w="2777226"/>
                <a:gridCol w="1377849"/>
                <a:gridCol w="1528552"/>
                <a:gridCol w="1722311"/>
                <a:gridCol w="1722311"/>
              </a:tblGrid>
              <a:tr h="267762">
                <a:tc>
                  <a:txBody>
                    <a:bodyPr/>
                    <a:lstStyle/>
                    <a:p>
                      <a:pPr algn="l" fontAlgn="b"/>
                      <a:r>
                        <a:rPr lang="ca-ES" sz="1000" b="0" i="0" u="none" strike="noStrike" dirty="0">
                          <a:solidFill>
                            <a:srgbClr val="000000"/>
                          </a:solidFill>
                          <a:latin typeface="Arial"/>
                        </a:rPr>
                        <a:t>(p) previsió</a:t>
                      </a:r>
                    </a:p>
                  </a:txBody>
                  <a:tcPr marL="0" marR="0" marT="0" marB="0" anchor="b">
                    <a:lnL>
                      <a:noFill/>
                    </a:lnL>
                    <a:lnR>
                      <a:noFill/>
                    </a:lnR>
                    <a:lnT>
                      <a:noFill/>
                    </a:lnT>
                    <a:lnB>
                      <a:noFill/>
                    </a:lnB>
                  </a:tcPr>
                </a:tc>
                <a:tc>
                  <a:txBody>
                    <a:bodyPr/>
                    <a:lstStyle/>
                    <a:p>
                      <a:pPr algn="l" fontAlgn="b"/>
                      <a:endParaRPr lang="ca-ES" sz="10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0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0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ca-ES" sz="1000" b="0" i="0" u="none" strike="noStrike">
                        <a:solidFill>
                          <a:srgbClr val="000000"/>
                        </a:solidFill>
                        <a:latin typeface="Arial"/>
                      </a:endParaRPr>
                    </a:p>
                  </a:txBody>
                  <a:tcPr marL="0" marR="0" marT="0" marB="0" anchor="b">
                    <a:lnL>
                      <a:noFill/>
                    </a:lnL>
                    <a:lnR>
                      <a:noFill/>
                    </a:lnR>
                    <a:lnT>
                      <a:noFill/>
                    </a:lnT>
                    <a:lnB>
                      <a:noFill/>
                    </a:lnB>
                  </a:tcPr>
                </a:tc>
              </a:tr>
              <a:tr h="267762">
                <a:tc gridSpan="5">
                  <a:txBody>
                    <a:bodyPr/>
                    <a:lstStyle/>
                    <a:p>
                      <a:pPr algn="l" fontAlgn="b"/>
                      <a:r>
                        <a:rPr lang="it-IT" sz="1000" b="0" i="0" u="none" strike="noStrike" dirty="0">
                          <a:solidFill>
                            <a:srgbClr val="000000"/>
                          </a:solidFill>
                          <a:latin typeface="Arial"/>
                        </a:rPr>
                        <a:t>Font: Idescat, INE, Eurostat, Departament d'Economia i Coneixement i FMI</a:t>
                      </a:r>
                    </a:p>
                  </a:txBody>
                  <a:tcPr marL="0" marR="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267762">
                <a:tc gridSpan="5">
                  <a:txBody>
                    <a:bodyPr/>
                    <a:lstStyle/>
                    <a:p>
                      <a:pPr algn="l" fontAlgn="b"/>
                      <a:r>
                        <a:rPr lang="es-ES" sz="1000" b="0" i="0" u="none" strike="noStrike" dirty="0" err="1">
                          <a:solidFill>
                            <a:srgbClr val="000000"/>
                          </a:solidFill>
                          <a:latin typeface="Arial"/>
                        </a:rPr>
                        <a:t>Canvis</a:t>
                      </a:r>
                      <a:r>
                        <a:rPr lang="es-ES" sz="1000" b="0" i="0" u="none" strike="noStrike" dirty="0">
                          <a:solidFill>
                            <a:srgbClr val="000000"/>
                          </a:solidFill>
                          <a:latin typeface="Arial"/>
                        </a:rPr>
                        <a:t> </a:t>
                      </a:r>
                      <a:r>
                        <a:rPr lang="es-ES" sz="1000" b="0" i="0" u="none" strike="noStrike" dirty="0" err="1">
                          <a:solidFill>
                            <a:srgbClr val="000000"/>
                          </a:solidFill>
                          <a:latin typeface="Arial"/>
                        </a:rPr>
                        <a:t>metològics</a:t>
                      </a:r>
                      <a:r>
                        <a:rPr lang="es-ES" sz="1000" b="0" i="0" u="none" strike="noStrike" dirty="0">
                          <a:solidFill>
                            <a:srgbClr val="000000"/>
                          </a:solidFill>
                          <a:latin typeface="Arial"/>
                        </a:rPr>
                        <a:t> a les </a:t>
                      </a:r>
                      <a:r>
                        <a:rPr lang="es-ES" sz="1000" b="0" i="0" u="none" strike="noStrike" dirty="0" err="1">
                          <a:solidFill>
                            <a:srgbClr val="000000"/>
                          </a:solidFill>
                          <a:latin typeface="Arial"/>
                        </a:rPr>
                        <a:t>sèries</a:t>
                      </a:r>
                      <a:r>
                        <a:rPr lang="es-ES" sz="1000" b="0" i="0" u="none" strike="noStrike" dirty="0">
                          <a:solidFill>
                            <a:srgbClr val="000000"/>
                          </a:solidFill>
                          <a:latin typeface="Arial"/>
                        </a:rPr>
                        <a:t> de Catalunya i </a:t>
                      </a:r>
                      <a:r>
                        <a:rPr lang="es-ES" sz="1000" b="0" i="0" u="none" strike="noStrike" dirty="0" err="1">
                          <a:solidFill>
                            <a:srgbClr val="000000"/>
                          </a:solidFill>
                          <a:latin typeface="Arial"/>
                        </a:rPr>
                        <a:t>Espanya</a:t>
                      </a:r>
                      <a:r>
                        <a:rPr lang="es-ES" sz="1000" b="0" i="0" u="none" strike="noStrike" dirty="0">
                          <a:solidFill>
                            <a:srgbClr val="000000"/>
                          </a:solidFill>
                          <a:latin typeface="Arial"/>
                        </a:rPr>
                        <a:t> al 2001 i al 2005</a:t>
                      </a:r>
                    </a:p>
                  </a:txBody>
                  <a:tcPr marL="0" marR="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bl>
          </a:graphicData>
        </a:graphic>
      </p:graphicFrame>
      <p:graphicFrame>
        <p:nvGraphicFramePr>
          <p:cNvPr id="11" name="Taula 10"/>
          <p:cNvGraphicFramePr>
            <a:graphicFrameLocks noGrp="1"/>
          </p:cNvGraphicFramePr>
          <p:nvPr/>
        </p:nvGraphicFramePr>
        <p:xfrm>
          <a:off x="344418" y="1699390"/>
          <a:ext cx="2300320" cy="161925"/>
        </p:xfrm>
        <a:graphic>
          <a:graphicData uri="http://schemas.openxmlformats.org/drawingml/2006/table">
            <a:tbl>
              <a:tblPr/>
              <a:tblGrid>
                <a:gridCol w="2300320"/>
              </a:tblGrid>
              <a:tr h="161925">
                <a:tc>
                  <a:txBody>
                    <a:bodyPr/>
                    <a:lstStyle/>
                    <a:p>
                      <a:pPr algn="l" fontAlgn="b"/>
                      <a:r>
                        <a:rPr lang="ca-ES" sz="900" b="0" i="0" u="none" strike="noStrike" dirty="0">
                          <a:solidFill>
                            <a:srgbClr val="000000"/>
                          </a:solidFill>
                          <a:latin typeface="Arial"/>
                        </a:rPr>
                        <a:t>% aturats s/pobl. activa</a:t>
                      </a: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61925" y="1116013"/>
            <a:ext cx="10090150" cy="430212"/>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800" b="1" smtClean="0"/>
              <a:t>Evolució de l’Index de producció industrial a Catalunya</a:t>
            </a:r>
          </a:p>
        </p:txBody>
      </p:sp>
      <p:sp>
        <p:nvSpPr>
          <p:cNvPr id="7" name="Text Box 11"/>
          <p:cNvSpPr txBox="1">
            <a:spLocks noChangeArrowheads="1"/>
          </p:cNvSpPr>
          <p:nvPr/>
        </p:nvSpPr>
        <p:spPr bwMode="auto">
          <a:xfrm>
            <a:off x="7507288" y="7237413"/>
            <a:ext cx="2806700" cy="241300"/>
          </a:xfrm>
          <a:prstGeom prst="rect">
            <a:avLst/>
          </a:prstGeom>
          <a:noFill/>
          <a:ln w="9525">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Marc </a:t>
            </a:r>
            <a:r>
              <a:rPr lang="ca-ES" sz="1000" b="1" dirty="0" smtClean="0">
                <a:solidFill>
                  <a:schemeClr val="bg1"/>
                </a:solidFill>
              </a:rPr>
              <a:t>macroeconòmic</a:t>
            </a:r>
            <a:endParaRPr lang="ca-ES" sz="1000" b="1" dirty="0">
              <a:solidFill>
                <a:schemeClr val="bg1"/>
              </a:solidFill>
            </a:endParaRPr>
          </a:p>
        </p:txBody>
      </p:sp>
      <p:graphicFrame>
        <p:nvGraphicFramePr>
          <p:cNvPr id="10" name="Chart 1"/>
          <p:cNvGraphicFramePr>
            <a:graphicFrameLocks/>
          </p:cNvGraphicFramePr>
          <p:nvPr/>
        </p:nvGraphicFramePr>
        <p:xfrm>
          <a:off x="453958" y="2283598"/>
          <a:ext cx="9128250" cy="3906891"/>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Connector recte 8"/>
          <p:cNvCxnSpPr/>
          <p:nvPr/>
        </p:nvCxnSpPr>
        <p:spPr bwMode="auto">
          <a:xfrm flipV="1">
            <a:off x="1257244" y="3355001"/>
            <a:ext cx="8324964" cy="36513"/>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graphicFrame>
        <p:nvGraphicFramePr>
          <p:cNvPr id="13" name="Taula 12"/>
          <p:cNvGraphicFramePr>
            <a:graphicFrameLocks noGrp="1"/>
          </p:cNvGraphicFramePr>
          <p:nvPr/>
        </p:nvGraphicFramePr>
        <p:xfrm>
          <a:off x="380932" y="6665158"/>
          <a:ext cx="6097671" cy="161925"/>
        </p:xfrm>
        <a:graphic>
          <a:graphicData uri="http://schemas.openxmlformats.org/drawingml/2006/table">
            <a:tbl>
              <a:tblPr/>
              <a:tblGrid>
                <a:gridCol w="6097671"/>
              </a:tblGrid>
              <a:tr h="161925">
                <a:tc>
                  <a:txBody>
                    <a:bodyPr/>
                    <a:lstStyle/>
                    <a:p>
                      <a:pPr algn="l" fontAlgn="b"/>
                      <a:r>
                        <a:rPr lang="ca-ES" sz="1000" b="0" i="0" u="none" strike="noStrike" dirty="0">
                          <a:solidFill>
                            <a:srgbClr val="000000"/>
                          </a:solidFill>
                          <a:latin typeface="Arial"/>
                        </a:rPr>
                        <a:t>Font: </a:t>
                      </a:r>
                      <a:r>
                        <a:rPr lang="ca-ES" sz="1000" b="0" i="0" u="none" strike="noStrike" dirty="0" err="1">
                          <a:solidFill>
                            <a:srgbClr val="000000"/>
                          </a:solidFill>
                          <a:latin typeface="Arial"/>
                        </a:rPr>
                        <a:t>Idescat</a:t>
                      </a:r>
                      <a:r>
                        <a:rPr lang="ca-ES" sz="1000" b="0" i="0" u="none" strike="noStrike" dirty="0">
                          <a:solidFill>
                            <a:srgbClr val="000000"/>
                          </a:solidFill>
                          <a:latin typeface="Arial"/>
                        </a:rPr>
                        <a:t> i INE.</a:t>
                      </a:r>
                    </a:p>
                  </a:txBody>
                  <a:tcPr marL="0" marR="0" marT="0" marB="0" anchor="b">
                    <a:lnL>
                      <a:noFill/>
                    </a:lnL>
                    <a:lnR>
                      <a:noFill/>
                    </a:lnR>
                    <a:lnT>
                      <a:noFill/>
                    </a:lnT>
                    <a:lnB>
                      <a:noFill/>
                    </a:lnB>
                  </a:tcPr>
                </a:tc>
              </a:tr>
            </a:tbl>
          </a:graphicData>
        </a:graphic>
      </p:graphicFrame>
      <p:graphicFrame>
        <p:nvGraphicFramePr>
          <p:cNvPr id="14" name="Taula 13"/>
          <p:cNvGraphicFramePr>
            <a:graphicFrameLocks noGrp="1"/>
          </p:cNvGraphicFramePr>
          <p:nvPr/>
        </p:nvGraphicFramePr>
        <p:xfrm>
          <a:off x="344419" y="1772416"/>
          <a:ext cx="5221359" cy="161925"/>
        </p:xfrm>
        <a:graphic>
          <a:graphicData uri="http://schemas.openxmlformats.org/drawingml/2006/table">
            <a:tbl>
              <a:tblPr/>
              <a:tblGrid>
                <a:gridCol w="5221359"/>
              </a:tblGrid>
              <a:tr h="161925">
                <a:tc>
                  <a:txBody>
                    <a:bodyPr/>
                    <a:lstStyle/>
                    <a:p>
                      <a:pPr algn="l" fontAlgn="b"/>
                      <a:r>
                        <a:rPr lang="ca-ES" sz="900" b="0" i="0" u="none" strike="noStrike" dirty="0">
                          <a:solidFill>
                            <a:srgbClr val="000000"/>
                          </a:solidFill>
                          <a:latin typeface="Arial"/>
                        </a:rPr>
                        <a:t>Índex corregit d'efectes de calendari, % variació interanual</a:t>
                      </a: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61925" y="1116013"/>
            <a:ext cx="10090150" cy="430212"/>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800" b="1" smtClean="0"/>
              <a:t>Turisme estranger i pernoctacions hoteleres a Catalunya</a:t>
            </a:r>
          </a:p>
        </p:txBody>
      </p:sp>
      <p:sp>
        <p:nvSpPr>
          <p:cNvPr id="7" name="Text Box 11"/>
          <p:cNvSpPr txBox="1">
            <a:spLocks noChangeArrowheads="1"/>
          </p:cNvSpPr>
          <p:nvPr/>
        </p:nvSpPr>
        <p:spPr bwMode="auto">
          <a:xfrm>
            <a:off x="7507288" y="7237413"/>
            <a:ext cx="2806700" cy="241300"/>
          </a:xfrm>
          <a:prstGeom prst="rect">
            <a:avLst/>
          </a:prstGeom>
          <a:noFill/>
          <a:ln w="9525">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Marc </a:t>
            </a:r>
            <a:r>
              <a:rPr lang="ca-ES" sz="1000" b="1" dirty="0" smtClean="0">
                <a:solidFill>
                  <a:schemeClr val="bg1"/>
                </a:solidFill>
              </a:rPr>
              <a:t>macroeconòmic</a:t>
            </a:r>
            <a:endParaRPr lang="ca-ES" sz="1000" b="1" dirty="0">
              <a:solidFill>
                <a:schemeClr val="bg1"/>
              </a:solidFill>
            </a:endParaRPr>
          </a:p>
        </p:txBody>
      </p:sp>
      <p:graphicFrame>
        <p:nvGraphicFramePr>
          <p:cNvPr id="10" name="Chart 1"/>
          <p:cNvGraphicFramePr>
            <a:graphicFrameLocks/>
          </p:cNvGraphicFramePr>
          <p:nvPr/>
        </p:nvGraphicFramePr>
        <p:xfrm>
          <a:off x="198366" y="2064521"/>
          <a:ext cx="9821997" cy="4125968"/>
        </p:xfrm>
        <a:graphic>
          <a:graphicData uri="http://schemas.openxmlformats.org/drawingml/2006/chart">
            <c:chart xmlns:c="http://schemas.openxmlformats.org/drawingml/2006/chart" xmlns:r="http://schemas.openxmlformats.org/officeDocument/2006/relationships" r:id="rId2"/>
          </a:graphicData>
        </a:graphic>
      </p:graphicFrame>
      <p:cxnSp>
        <p:nvCxnSpPr>
          <p:cNvPr id="14" name="Connector recte 13"/>
          <p:cNvCxnSpPr/>
          <p:nvPr/>
        </p:nvCxnSpPr>
        <p:spPr bwMode="auto">
          <a:xfrm>
            <a:off x="965140" y="3963196"/>
            <a:ext cx="8434503" cy="0"/>
          </a:xfrm>
          <a:prstGeom prst="line">
            <a:avLst/>
          </a:prstGeom>
          <a:solidFill>
            <a:schemeClr val="accent1"/>
          </a:solidFill>
          <a:ln w="12700" cap="flat" cmpd="sng" algn="ctr">
            <a:solidFill>
              <a:schemeClr val="bg1">
                <a:lumMod val="65000"/>
              </a:schemeClr>
            </a:solidFill>
            <a:prstDash val="solid"/>
            <a:round/>
            <a:headEnd type="none" w="med" len="med"/>
            <a:tailEnd type="none" w="med" len="med"/>
          </a:ln>
          <a:effectLst/>
        </p:spPr>
      </p:cxnSp>
      <p:graphicFrame>
        <p:nvGraphicFramePr>
          <p:cNvPr id="15" name="Taula 14"/>
          <p:cNvGraphicFramePr>
            <a:graphicFrameLocks noGrp="1"/>
          </p:cNvGraphicFramePr>
          <p:nvPr/>
        </p:nvGraphicFramePr>
        <p:xfrm>
          <a:off x="198367" y="6336541"/>
          <a:ext cx="8580555" cy="511182"/>
        </p:xfrm>
        <a:graphic>
          <a:graphicData uri="http://schemas.openxmlformats.org/drawingml/2006/table">
            <a:tbl>
              <a:tblPr/>
              <a:tblGrid>
                <a:gridCol w="8580555"/>
              </a:tblGrid>
              <a:tr h="511182">
                <a:tc>
                  <a:txBody>
                    <a:bodyPr/>
                    <a:lstStyle/>
                    <a:p>
                      <a:pPr algn="l" fontAlgn="b"/>
                      <a:r>
                        <a:rPr lang="fr-FR" sz="1000" b="0" i="0" u="none" strike="noStrike" dirty="0">
                          <a:solidFill>
                            <a:srgbClr val="000000"/>
                          </a:solidFill>
                          <a:latin typeface="Arial"/>
                        </a:rPr>
                        <a:t>Font: Institut </a:t>
                      </a:r>
                      <a:r>
                        <a:rPr lang="fr-FR" sz="1000" b="0" i="0" u="none" strike="noStrike" dirty="0" err="1">
                          <a:solidFill>
                            <a:srgbClr val="000000"/>
                          </a:solidFill>
                          <a:latin typeface="Arial"/>
                        </a:rPr>
                        <a:t>Estudis</a:t>
                      </a:r>
                      <a:r>
                        <a:rPr lang="fr-FR" sz="1000" b="0" i="0" u="none" strike="noStrike" dirty="0">
                          <a:solidFill>
                            <a:srgbClr val="000000"/>
                          </a:solidFill>
                          <a:latin typeface="Arial"/>
                        </a:rPr>
                        <a:t> </a:t>
                      </a:r>
                      <a:r>
                        <a:rPr lang="fr-FR" sz="1000" b="0" i="0" u="none" strike="noStrike" dirty="0" err="1">
                          <a:solidFill>
                            <a:srgbClr val="000000"/>
                          </a:solidFill>
                          <a:latin typeface="Arial"/>
                        </a:rPr>
                        <a:t>Turístics</a:t>
                      </a:r>
                      <a:r>
                        <a:rPr lang="fr-FR" sz="1000" b="0" i="0" u="none" strike="noStrike" dirty="0">
                          <a:solidFill>
                            <a:srgbClr val="000000"/>
                          </a:solidFill>
                          <a:latin typeface="Arial"/>
                        </a:rPr>
                        <a:t> (</a:t>
                      </a:r>
                      <a:r>
                        <a:rPr lang="fr-FR" sz="1000" b="0" i="0" u="none" strike="noStrike" dirty="0" err="1">
                          <a:solidFill>
                            <a:srgbClr val="000000"/>
                          </a:solidFill>
                          <a:latin typeface="Arial"/>
                        </a:rPr>
                        <a:t>Frontur</a:t>
                      </a:r>
                      <a:r>
                        <a:rPr lang="fr-FR" sz="1000" b="0" i="0" u="none" strike="noStrike" dirty="0">
                          <a:solidFill>
                            <a:srgbClr val="000000"/>
                          </a:solidFill>
                          <a:latin typeface="Arial"/>
                        </a:rPr>
                        <a:t> i </a:t>
                      </a:r>
                      <a:r>
                        <a:rPr lang="fr-FR" sz="1000" b="0" i="0" u="none" strike="noStrike" dirty="0" err="1">
                          <a:solidFill>
                            <a:srgbClr val="000000"/>
                          </a:solidFill>
                          <a:latin typeface="Arial"/>
                        </a:rPr>
                        <a:t>Egatur</a:t>
                      </a:r>
                      <a:r>
                        <a:rPr lang="fr-FR" sz="1000" b="0" i="0" u="none" strike="noStrike" dirty="0">
                          <a:solidFill>
                            <a:srgbClr val="000000"/>
                          </a:solidFill>
                          <a:latin typeface="Arial"/>
                        </a:rPr>
                        <a:t>).</a:t>
                      </a:r>
                    </a:p>
                  </a:txBody>
                  <a:tcPr marL="0" marR="0" marT="0" marB="0" anchor="b">
                    <a:lnL>
                      <a:noFill/>
                    </a:lnL>
                    <a:lnR>
                      <a:noFill/>
                    </a:lnR>
                    <a:lnT>
                      <a:noFill/>
                    </a:lnT>
                    <a:lnB>
                      <a:noFill/>
                    </a:lnB>
                  </a:tcPr>
                </a:tc>
              </a:tr>
            </a:tbl>
          </a:graphicData>
        </a:graphic>
      </p:graphicFrame>
      <p:graphicFrame>
        <p:nvGraphicFramePr>
          <p:cNvPr id="16" name="Taula 15"/>
          <p:cNvGraphicFramePr>
            <a:graphicFrameLocks noGrp="1"/>
          </p:cNvGraphicFramePr>
          <p:nvPr/>
        </p:nvGraphicFramePr>
        <p:xfrm>
          <a:off x="271393" y="1662876"/>
          <a:ext cx="3797352" cy="292105"/>
        </p:xfrm>
        <a:graphic>
          <a:graphicData uri="http://schemas.openxmlformats.org/drawingml/2006/table">
            <a:tbl>
              <a:tblPr/>
              <a:tblGrid>
                <a:gridCol w="3797352"/>
              </a:tblGrid>
              <a:tr h="292105">
                <a:tc>
                  <a:txBody>
                    <a:bodyPr/>
                    <a:lstStyle/>
                    <a:p>
                      <a:pPr algn="l" fontAlgn="b"/>
                      <a:r>
                        <a:rPr lang="es-ES" sz="1000" b="0" i="0" u="none" strike="noStrike" dirty="0">
                          <a:solidFill>
                            <a:srgbClr val="000000"/>
                          </a:solidFill>
                          <a:latin typeface="Arial"/>
                        </a:rPr>
                        <a:t>% </a:t>
                      </a:r>
                      <a:r>
                        <a:rPr lang="es-ES" sz="1000" b="0" i="0" u="none" strike="noStrike" dirty="0" err="1">
                          <a:solidFill>
                            <a:srgbClr val="000000"/>
                          </a:solidFill>
                          <a:latin typeface="Arial"/>
                        </a:rPr>
                        <a:t>variació</a:t>
                      </a:r>
                      <a:r>
                        <a:rPr lang="es-ES" sz="1000" b="0" i="0" u="none" strike="noStrike" dirty="0">
                          <a:solidFill>
                            <a:srgbClr val="000000"/>
                          </a:solidFill>
                          <a:latin typeface="Arial"/>
                        </a:rPr>
                        <a:t> interanual, </a:t>
                      </a:r>
                      <a:r>
                        <a:rPr lang="es-ES" sz="1000" b="0" i="0" u="none" strike="noStrike" dirty="0" err="1">
                          <a:solidFill>
                            <a:srgbClr val="000000"/>
                          </a:solidFill>
                          <a:latin typeface="Arial"/>
                        </a:rPr>
                        <a:t>mitjana</a:t>
                      </a:r>
                      <a:r>
                        <a:rPr lang="es-ES" sz="1000" b="0" i="0" u="none" strike="noStrike" dirty="0">
                          <a:solidFill>
                            <a:srgbClr val="000000"/>
                          </a:solidFill>
                          <a:latin typeface="Arial"/>
                        </a:rPr>
                        <a:t> </a:t>
                      </a:r>
                      <a:r>
                        <a:rPr lang="es-ES" sz="1000" b="0" i="0" u="none" strike="noStrike" dirty="0" err="1">
                          <a:solidFill>
                            <a:srgbClr val="000000"/>
                          </a:solidFill>
                          <a:latin typeface="Arial"/>
                        </a:rPr>
                        <a:t>mòbil</a:t>
                      </a:r>
                      <a:r>
                        <a:rPr lang="es-ES" sz="1000" b="0" i="0" u="none" strike="noStrike" dirty="0">
                          <a:solidFill>
                            <a:srgbClr val="000000"/>
                          </a:solidFill>
                          <a:latin typeface="Arial"/>
                        </a:rPr>
                        <a:t> 12 </a:t>
                      </a:r>
                      <a:r>
                        <a:rPr lang="es-ES" sz="1000" b="0" i="0" u="none" strike="noStrike" dirty="0" err="1">
                          <a:solidFill>
                            <a:srgbClr val="000000"/>
                          </a:solidFill>
                          <a:latin typeface="Arial"/>
                        </a:rPr>
                        <a:t>mesos</a:t>
                      </a:r>
                      <a:endParaRPr lang="es-ES" sz="1000" b="0" i="0" u="none" strike="noStrike" dirty="0">
                        <a:solidFill>
                          <a:srgbClr val="000000"/>
                        </a:solidFill>
                        <a:latin typeface="Arial"/>
                      </a:endParaRP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ula 5"/>
          <p:cNvGraphicFramePr>
            <a:graphicFrameLocks noGrp="1"/>
          </p:cNvGraphicFramePr>
          <p:nvPr/>
        </p:nvGraphicFramePr>
        <p:xfrm>
          <a:off x="0" y="3305962"/>
          <a:ext cx="10693400" cy="520320"/>
        </p:xfrm>
        <a:graphic>
          <a:graphicData uri="http://schemas.openxmlformats.org/drawingml/2006/table">
            <a:tbl>
              <a:tblPr/>
              <a:tblGrid>
                <a:gridCol w="10693400"/>
              </a:tblGrid>
              <a:tr h="0">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lang="es-ES" sz="2800" b="1" dirty="0" smtClean="0">
                          <a:solidFill>
                            <a:schemeClr val="bg1"/>
                          </a:solidFill>
                        </a:rPr>
                        <a:t>   www.gencat.cat/economia/pressupostos</a:t>
                      </a:r>
                      <a:endParaRPr kumimoji="0" lang="ca-ES" sz="2800" b="0" i="0" u="none" strike="noStrike" cap="none" normalizeH="0" baseline="0" noProof="0" dirty="0" smtClean="0">
                        <a:ln>
                          <a:noFill/>
                        </a:ln>
                        <a:solidFill>
                          <a:schemeClr val="bg1"/>
                        </a:solidFill>
                        <a:effectLst/>
                        <a:latin typeface="Arial" charset="0"/>
                        <a:cs typeface="Arial" charset="0"/>
                      </a:endParaRPr>
                    </a:p>
                  </a:txBody>
                  <a:tcPr marL="0" marR="90000" marT="46800" marB="46800" anchor="ctr" horzOverflow="overflow">
                    <a:lnL>
                      <a:noFill/>
                    </a:lnL>
                    <a:lnR>
                      <a:noFill/>
                    </a:lnR>
                    <a:lnT cap="flat">
                      <a:noFill/>
                    </a:lnT>
                    <a:lnB>
                      <a:noFill/>
                    </a:lnB>
                    <a:lnTlToBr>
                      <a:noFill/>
                    </a:lnTlToBr>
                    <a:lnBlToTr>
                      <a:noFill/>
                    </a:lnBlToTr>
                    <a:solidFill>
                      <a:srgbClr val="FA6E00"/>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90" name="Rectangle 2"/>
          <p:cNvSpPr>
            <a:spLocks noGrp="1" noChangeArrowheads="1"/>
          </p:cNvSpPr>
          <p:nvPr>
            <p:ph type="title"/>
          </p:nvPr>
        </p:nvSpPr>
        <p:spPr bwMode="auto">
          <a:xfrm>
            <a:off x="109184" y="982199"/>
            <a:ext cx="10399713" cy="430212"/>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400" b="1" dirty="0" smtClean="0">
                <a:solidFill>
                  <a:schemeClr val="tx1"/>
                </a:solidFill>
              </a:rPr>
              <a:t>Dèficit (en termes SEC) previst en els pressupostos 2014</a:t>
            </a:r>
          </a:p>
        </p:txBody>
      </p:sp>
      <p:sp>
        <p:nvSpPr>
          <p:cNvPr id="49191" name="Rectangle 3"/>
          <p:cNvSpPr>
            <a:spLocks noChangeArrowheads="1"/>
          </p:cNvSpPr>
          <p:nvPr/>
        </p:nvSpPr>
        <p:spPr bwMode="auto">
          <a:xfrm>
            <a:off x="198128" y="1404367"/>
            <a:ext cx="985838" cy="273050"/>
          </a:xfrm>
          <a:prstGeom prst="rect">
            <a:avLst/>
          </a:prstGeom>
          <a:noFill/>
          <a:ln w="9525">
            <a:noFill/>
            <a:miter lim="800000"/>
            <a:headEnd/>
            <a:tailEnd/>
          </a:ln>
        </p:spPr>
        <p:txBody>
          <a:bodyPr wrap="none" lIns="87272" tIns="43637" rIns="87272" bIns="43637" anchor="ctr">
            <a:spAutoFit/>
          </a:bodyPr>
          <a:lstStyle/>
          <a:p>
            <a:pPr defTabSz="1042988"/>
            <a:r>
              <a:rPr lang="fr-FR" sz="1200" dirty="0">
                <a:latin typeface="Arial Narrow" pitchFamily="34" charset="0"/>
              </a:rPr>
              <a:t>Imports en M€</a:t>
            </a:r>
            <a:endParaRPr lang="ca-ES" sz="1200" dirty="0">
              <a:latin typeface="Arial Narrow" pitchFamily="34" charset="0"/>
            </a:endParaRPr>
          </a:p>
        </p:txBody>
      </p:sp>
      <p:sp>
        <p:nvSpPr>
          <p:cNvPr id="9"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graphicFrame>
        <p:nvGraphicFramePr>
          <p:cNvPr id="7" name="6 Tabla"/>
          <p:cNvGraphicFramePr>
            <a:graphicFrameLocks noGrp="1"/>
          </p:cNvGraphicFramePr>
          <p:nvPr/>
        </p:nvGraphicFramePr>
        <p:xfrm>
          <a:off x="-1" y="1792907"/>
          <a:ext cx="10693401" cy="4450650"/>
        </p:xfrm>
        <a:graphic>
          <a:graphicData uri="http://schemas.openxmlformats.org/drawingml/2006/table">
            <a:tbl>
              <a:tblPr/>
              <a:tblGrid>
                <a:gridCol w="389796"/>
                <a:gridCol w="8549523"/>
                <a:gridCol w="1234354"/>
                <a:gridCol w="519728"/>
              </a:tblGrid>
              <a:tr h="723952">
                <a:tc>
                  <a:txBody>
                    <a:bodyPr/>
                    <a:lstStyle/>
                    <a:p>
                      <a:pPr algn="l" fontAlgn="ctr"/>
                      <a:r>
                        <a:rPr lang="ca-ES" sz="1600" b="1" i="0" u="none" strike="noStrike" dirty="0">
                          <a:solidFill>
                            <a:srgbClr val="000000"/>
                          </a:solidFill>
                          <a:latin typeface="Arial"/>
                        </a:rPr>
                        <a:t> </a:t>
                      </a:r>
                    </a:p>
                  </a:txBody>
                  <a:tcPr marL="0" marR="0" marT="0" marB="0" anchor="ctr">
                    <a:lnL>
                      <a:noFill/>
                    </a:lnL>
                    <a:lnR>
                      <a:noFill/>
                    </a:lnR>
                    <a:lnT>
                      <a:noFill/>
                    </a:lnT>
                    <a:lnB>
                      <a:noFill/>
                    </a:lnB>
                    <a:solidFill>
                      <a:srgbClr val="FA6E00"/>
                    </a:solidFill>
                  </a:tcPr>
                </a:tc>
                <a:tc>
                  <a:txBody>
                    <a:bodyPr/>
                    <a:lstStyle/>
                    <a:p>
                      <a:pPr algn="r" fontAlgn="ctr"/>
                      <a:r>
                        <a:rPr lang="ca-ES" sz="1600" b="1" i="0" u="none" strike="noStrike" dirty="0">
                          <a:solidFill>
                            <a:srgbClr val="000000"/>
                          </a:solidFill>
                          <a:latin typeface="Arial"/>
                        </a:rPr>
                        <a:t> </a:t>
                      </a:r>
                    </a:p>
                  </a:txBody>
                  <a:tcPr marL="0" marR="0" marT="0" marB="0" anchor="ctr">
                    <a:lnL>
                      <a:noFill/>
                    </a:lnL>
                    <a:lnR>
                      <a:noFill/>
                    </a:lnR>
                    <a:lnT>
                      <a:noFill/>
                    </a:lnT>
                    <a:lnB>
                      <a:noFill/>
                    </a:lnB>
                    <a:solidFill>
                      <a:srgbClr val="FA6E00"/>
                    </a:solidFill>
                  </a:tcPr>
                </a:tc>
                <a:tc>
                  <a:txBody>
                    <a:bodyPr/>
                    <a:lstStyle/>
                    <a:p>
                      <a:pPr algn="ctr" fontAlgn="t"/>
                      <a:r>
                        <a:rPr lang="ca-ES" sz="1600" b="1" i="0" u="none" strike="noStrike" dirty="0">
                          <a:solidFill>
                            <a:srgbClr val="000000"/>
                          </a:solidFill>
                          <a:latin typeface="Arial"/>
                        </a:rPr>
                        <a:t>Pressupost 2014</a:t>
                      </a:r>
                    </a:p>
                  </a:txBody>
                  <a:tcPr marL="0" marR="0" marT="0" marB="0" anchor="ctr">
                    <a:lnL>
                      <a:noFill/>
                    </a:lnL>
                    <a:lnR>
                      <a:noFill/>
                    </a:lnR>
                    <a:lnT>
                      <a:noFill/>
                    </a:lnT>
                    <a:lnB>
                      <a:noFill/>
                    </a:lnB>
                    <a:solidFill>
                      <a:srgbClr val="FA6E00"/>
                    </a:solidFill>
                  </a:tcPr>
                </a:tc>
                <a:tc>
                  <a:txBody>
                    <a:bodyPr/>
                    <a:lstStyle/>
                    <a:p>
                      <a:pPr algn="r" fontAlgn="ctr"/>
                      <a:r>
                        <a:rPr lang="ca-ES" sz="1600" b="1" i="0" u="none" strike="noStrike" dirty="0">
                          <a:solidFill>
                            <a:srgbClr val="000000"/>
                          </a:solidFill>
                          <a:latin typeface="Arial"/>
                        </a:rPr>
                        <a:t> </a:t>
                      </a:r>
                    </a:p>
                  </a:txBody>
                  <a:tcPr marL="0" marR="0" marT="0" marB="0" anchor="ctr">
                    <a:lnL>
                      <a:noFill/>
                    </a:lnL>
                    <a:lnR>
                      <a:noFill/>
                    </a:lnR>
                    <a:lnT>
                      <a:noFill/>
                    </a:lnT>
                    <a:lnB>
                      <a:noFill/>
                    </a:lnB>
                    <a:solidFill>
                      <a:srgbClr val="FA6E00"/>
                    </a:solidFill>
                  </a:tcPr>
                </a:tc>
              </a:tr>
              <a:tr h="297327">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a:solidFill>
                            <a:srgbClr val="000000"/>
                          </a:solidFill>
                          <a:latin typeface="Arial"/>
                        </a:rPr>
                        <a:t>Ingressos no financers Generalitat </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23.608</a:t>
                      </a:r>
                    </a:p>
                  </a:txBody>
                  <a:tcPr marL="0" marR="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0" marT="0" marB="0" anchor="ctr">
                    <a:lnL>
                      <a:noFill/>
                    </a:lnL>
                    <a:lnR>
                      <a:noFill/>
                    </a:lnR>
                    <a:lnT>
                      <a:noFill/>
                    </a:lnT>
                    <a:lnB>
                      <a:noFill/>
                    </a:lnB>
                  </a:tcPr>
                </a:tc>
              </a:tr>
              <a:tr h="297327">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a:solidFill>
                            <a:srgbClr val="000000"/>
                          </a:solidFill>
                          <a:latin typeface="Arial"/>
                        </a:rPr>
                        <a:t>Despeses no financeres Generalitat </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25.555</a:t>
                      </a:r>
                    </a:p>
                  </a:txBody>
                  <a:tcPr marL="0" marR="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0" marT="0" marB="0" anchor="ctr">
                    <a:lnL>
                      <a:noFill/>
                    </a:lnL>
                    <a:lnR>
                      <a:noFill/>
                    </a:lnR>
                    <a:lnT>
                      <a:noFill/>
                    </a:lnT>
                    <a:lnB>
                      <a:noFill/>
                    </a:lnB>
                  </a:tcPr>
                </a:tc>
              </a:tr>
              <a:tr h="297327">
                <a:tc>
                  <a:txBody>
                    <a:bodyPr/>
                    <a:lstStyle/>
                    <a:p>
                      <a:pPr algn="l" fontAlgn="ctr"/>
                      <a:r>
                        <a:rPr lang="ca-ES" sz="1600" b="0" i="0" u="none" strike="noStrike">
                          <a:solidFill>
                            <a:srgbClr val="FFFFFF"/>
                          </a:solidFill>
                          <a:latin typeface="Arial"/>
                        </a:rPr>
                        <a:t> </a:t>
                      </a:r>
                    </a:p>
                  </a:txBody>
                  <a:tcPr marL="0" marR="0" marT="0" marB="0" anchor="ctr">
                    <a:lnL>
                      <a:noFill/>
                    </a:lnL>
                    <a:lnR>
                      <a:noFill/>
                    </a:lnR>
                    <a:lnT>
                      <a:noFill/>
                    </a:lnT>
                    <a:lnB>
                      <a:noFill/>
                    </a:lnB>
                    <a:solidFill>
                      <a:srgbClr val="7F7F7F"/>
                    </a:solidFill>
                  </a:tcPr>
                </a:tc>
                <a:tc>
                  <a:txBody>
                    <a:bodyPr/>
                    <a:lstStyle/>
                    <a:p>
                      <a:pPr algn="l" fontAlgn="ctr"/>
                      <a:r>
                        <a:rPr lang="it-IT" sz="1600" b="1" i="0" u="none" strike="noStrike">
                          <a:solidFill>
                            <a:srgbClr val="FFFFFF"/>
                          </a:solidFill>
                          <a:latin typeface="Arial"/>
                        </a:rPr>
                        <a:t>Resultat no financer pressupostari Generalitat </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a:solidFill>
                            <a:srgbClr val="FFFFFF"/>
                          </a:solidFill>
                          <a:latin typeface="Arial"/>
                        </a:rPr>
                        <a:t>-1.948</a:t>
                      </a:r>
                    </a:p>
                  </a:txBody>
                  <a:tcPr marL="0" marR="0" marT="0" marB="0" anchor="ctr">
                    <a:lnL>
                      <a:noFill/>
                    </a:lnL>
                    <a:lnR>
                      <a:noFill/>
                    </a:lnR>
                    <a:lnT>
                      <a:noFill/>
                    </a:lnT>
                    <a:lnB>
                      <a:noFill/>
                    </a:lnB>
                    <a:solidFill>
                      <a:srgbClr val="7F7F7F"/>
                    </a:solidFill>
                  </a:tcPr>
                </a:tc>
                <a:tc>
                  <a:txBody>
                    <a:bodyPr/>
                    <a:lstStyle/>
                    <a:p>
                      <a:pPr algn="r" fontAlgn="ctr"/>
                      <a:r>
                        <a:rPr lang="ca-ES" sz="1600" b="0" i="0" u="none" strike="noStrike">
                          <a:solidFill>
                            <a:srgbClr val="FFFFFF"/>
                          </a:solidFill>
                          <a:latin typeface="Arial"/>
                        </a:rPr>
                        <a:t> </a:t>
                      </a:r>
                    </a:p>
                  </a:txBody>
                  <a:tcPr marL="0" marR="0" marT="0" marB="0" anchor="ctr">
                    <a:lnL>
                      <a:noFill/>
                    </a:lnL>
                    <a:lnR>
                      <a:noFill/>
                    </a:lnR>
                    <a:lnT>
                      <a:noFill/>
                    </a:lnT>
                    <a:lnB>
                      <a:noFill/>
                    </a:lnB>
                    <a:solidFill>
                      <a:srgbClr val="7F7F7F"/>
                    </a:solidFill>
                  </a:tcPr>
                </a:tc>
              </a:tr>
              <a:tr h="297327">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a:solidFill>
                            <a:srgbClr val="000000"/>
                          </a:solidFill>
                          <a:latin typeface="Arial"/>
                        </a:rPr>
                        <a:t>Aportacions de capital a entitats AP-SEC i no AP-SEC GC assimilables a transf. de capital </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-461</a:t>
                      </a:r>
                    </a:p>
                  </a:txBody>
                  <a:tcPr marL="0" marR="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0" marT="0" marB="0" anchor="ctr">
                    <a:lnL>
                      <a:noFill/>
                    </a:lnL>
                    <a:lnR>
                      <a:noFill/>
                    </a:lnR>
                    <a:lnT>
                      <a:noFill/>
                    </a:lnT>
                    <a:lnB>
                      <a:noFill/>
                    </a:lnB>
                  </a:tcPr>
                </a:tc>
              </a:tr>
              <a:tr h="297327">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dirty="0">
                          <a:solidFill>
                            <a:srgbClr val="000000"/>
                          </a:solidFill>
                          <a:latin typeface="Arial"/>
                        </a:rPr>
                        <a:t>Contribució de les entitats </a:t>
                      </a:r>
                      <a:r>
                        <a:rPr lang="ca-ES" sz="1600" b="0" i="0" u="none" strike="noStrike" dirty="0" err="1">
                          <a:solidFill>
                            <a:srgbClr val="000000"/>
                          </a:solidFill>
                          <a:latin typeface="Arial"/>
                        </a:rPr>
                        <a:t>AP-SEC</a:t>
                      </a:r>
                      <a:r>
                        <a:rPr lang="ca-ES" sz="1600" b="0" i="0" u="none" strike="noStrike" dirty="0">
                          <a:solidFill>
                            <a:srgbClr val="000000"/>
                          </a:solidFill>
                          <a:latin typeface="Arial"/>
                        </a:rPr>
                        <a:t> de la Generalitat al resultat </a:t>
                      </a:r>
                      <a:r>
                        <a:rPr lang="ca-ES" sz="1600" b="0" i="0" u="none" strike="noStrike" baseline="30000" dirty="0" smtClean="0">
                          <a:solidFill>
                            <a:srgbClr val="000000"/>
                          </a:solidFill>
                          <a:latin typeface="Arial"/>
                        </a:rPr>
                        <a:t>(1)</a:t>
                      </a:r>
                      <a:endParaRPr lang="ca-ES" sz="1600" b="0" i="0" u="none" strike="noStrike" dirty="0">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398</a:t>
                      </a:r>
                    </a:p>
                  </a:txBody>
                  <a:tcPr marL="0" marR="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0" marT="0" marB="0" anchor="ctr">
                    <a:lnL>
                      <a:noFill/>
                    </a:lnL>
                    <a:lnR>
                      <a:noFill/>
                    </a:lnR>
                    <a:lnT>
                      <a:noFill/>
                    </a:lnT>
                    <a:lnB>
                      <a:noFill/>
                    </a:lnB>
                  </a:tcPr>
                </a:tc>
              </a:tr>
              <a:tr h="297327">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pt-BR" sz="1600" b="0" i="0" u="none" strike="noStrike" dirty="0" err="1">
                          <a:solidFill>
                            <a:srgbClr val="000000"/>
                          </a:solidFill>
                          <a:latin typeface="Arial"/>
                        </a:rPr>
                        <a:t>Liquidacions</a:t>
                      </a:r>
                      <a:r>
                        <a:rPr lang="pt-BR" sz="1600" b="0" i="0" u="none" strike="noStrike" dirty="0">
                          <a:solidFill>
                            <a:srgbClr val="000000"/>
                          </a:solidFill>
                          <a:latin typeface="Arial"/>
                        </a:rPr>
                        <a:t> </a:t>
                      </a:r>
                      <a:r>
                        <a:rPr lang="pt-BR" sz="1600" b="0" i="0" u="none" strike="noStrike" dirty="0" err="1">
                          <a:solidFill>
                            <a:srgbClr val="000000"/>
                          </a:solidFill>
                          <a:latin typeface="Arial"/>
                        </a:rPr>
                        <a:t>negatives</a:t>
                      </a:r>
                      <a:r>
                        <a:rPr lang="pt-BR" sz="1600" b="0" i="0" u="none" strike="noStrike" dirty="0">
                          <a:solidFill>
                            <a:srgbClr val="000000"/>
                          </a:solidFill>
                          <a:latin typeface="Arial"/>
                        </a:rPr>
                        <a:t> </a:t>
                      </a:r>
                      <a:r>
                        <a:rPr lang="pt-BR" sz="1600" b="0" i="0" u="none" strike="noStrike" dirty="0" err="1">
                          <a:solidFill>
                            <a:srgbClr val="000000"/>
                          </a:solidFill>
                          <a:latin typeface="Arial"/>
                        </a:rPr>
                        <a:t>model</a:t>
                      </a:r>
                      <a:r>
                        <a:rPr lang="pt-BR" sz="1600" b="0" i="0" u="none" strike="noStrike" dirty="0">
                          <a:solidFill>
                            <a:srgbClr val="000000"/>
                          </a:solidFill>
                          <a:latin typeface="Arial"/>
                        </a:rPr>
                        <a:t> de </a:t>
                      </a:r>
                      <a:r>
                        <a:rPr lang="pt-BR" sz="1600" b="0" i="0" u="none" strike="noStrike" dirty="0" err="1">
                          <a:solidFill>
                            <a:srgbClr val="000000"/>
                          </a:solidFill>
                          <a:latin typeface="Arial"/>
                        </a:rPr>
                        <a:t>finançament</a:t>
                      </a:r>
                      <a:r>
                        <a:rPr lang="pt-BR" sz="1600" b="0" i="0" u="none" strike="noStrike" dirty="0">
                          <a:solidFill>
                            <a:srgbClr val="000000"/>
                          </a:solidFill>
                          <a:latin typeface="Arial"/>
                        </a:rPr>
                        <a:t> 2008 i 2009</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303</a:t>
                      </a:r>
                    </a:p>
                  </a:txBody>
                  <a:tcPr marL="0" marR="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0" marT="0" marB="0" anchor="ctr">
                    <a:lnL>
                      <a:noFill/>
                    </a:lnL>
                    <a:lnR>
                      <a:noFill/>
                    </a:lnR>
                    <a:lnT>
                      <a:noFill/>
                    </a:lnT>
                    <a:lnB>
                      <a:noFill/>
                    </a:lnB>
                  </a:tcPr>
                </a:tc>
              </a:tr>
              <a:tr h="297327">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ca-ES" sz="1600" b="0" i="0" u="none" strike="noStrike" dirty="0">
                          <a:solidFill>
                            <a:srgbClr val="000000"/>
                          </a:solidFill>
                          <a:latin typeface="Arial"/>
                        </a:rPr>
                        <a:t>Resta d'ajustos SEC </a:t>
                      </a:r>
                      <a:r>
                        <a:rPr lang="ca-ES" sz="1600" b="0" i="0" u="none" strike="noStrike" baseline="30000" dirty="0" smtClean="0">
                          <a:solidFill>
                            <a:srgbClr val="000000"/>
                          </a:solidFill>
                          <a:latin typeface="Arial"/>
                        </a:rPr>
                        <a:t>(2)</a:t>
                      </a:r>
                      <a:endParaRPr lang="ca-ES" sz="1600" b="0" i="0" u="none" strike="noStrike" dirty="0">
                        <a:solidFill>
                          <a:srgbClr val="000000"/>
                        </a:solidFill>
                        <a:latin typeface="Arial"/>
                      </a:endParaRP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-272</a:t>
                      </a:r>
                    </a:p>
                  </a:txBody>
                  <a:tcPr marL="0" marR="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0" marT="0" marB="0" anchor="ctr">
                    <a:lnL>
                      <a:noFill/>
                    </a:lnL>
                    <a:lnR>
                      <a:noFill/>
                    </a:lnR>
                    <a:lnT>
                      <a:noFill/>
                    </a:lnT>
                    <a:lnB>
                      <a:noFill/>
                    </a:lnB>
                  </a:tcPr>
                </a:tc>
              </a:tr>
              <a:tr h="297327">
                <a:tc>
                  <a:txBody>
                    <a:bodyPr/>
                    <a:lstStyle/>
                    <a:p>
                      <a:pPr algn="l" fontAlgn="ctr"/>
                      <a:r>
                        <a:rPr lang="ca-ES" sz="1600" b="1" i="0" u="none" strike="noStrike">
                          <a:solidFill>
                            <a:srgbClr val="000000"/>
                          </a:solidFill>
                          <a:latin typeface="Arial"/>
                        </a:rPr>
                        <a:t> </a:t>
                      </a:r>
                    </a:p>
                  </a:txBody>
                  <a:tcPr marL="0" marR="0" marT="0" marB="0" anchor="ctr">
                    <a:lnL>
                      <a:noFill/>
                    </a:lnL>
                    <a:lnR>
                      <a:noFill/>
                    </a:lnR>
                    <a:lnT>
                      <a:noFill/>
                    </a:lnT>
                    <a:lnB>
                      <a:noFill/>
                    </a:lnB>
                    <a:solidFill>
                      <a:srgbClr val="DEDEDE"/>
                    </a:solidFill>
                  </a:tcPr>
                </a:tc>
                <a:tc>
                  <a:txBody>
                    <a:bodyPr/>
                    <a:lstStyle/>
                    <a:p>
                      <a:pPr algn="l" fontAlgn="ctr"/>
                      <a:r>
                        <a:rPr lang="ca-ES" sz="1600" b="1" i="0" u="none" strike="noStrike">
                          <a:solidFill>
                            <a:srgbClr val="000000"/>
                          </a:solidFill>
                          <a:latin typeface="Arial"/>
                        </a:rPr>
                        <a:t>Total ajustos SEC</a:t>
                      </a:r>
                    </a:p>
                  </a:txBody>
                  <a:tcPr marL="0" marR="0" marT="0" marB="0" anchor="ctr">
                    <a:lnL>
                      <a:noFill/>
                    </a:lnL>
                    <a:lnR>
                      <a:noFill/>
                    </a:lnR>
                    <a:lnT>
                      <a:noFill/>
                    </a:lnT>
                    <a:lnB>
                      <a:noFill/>
                    </a:lnB>
                    <a:solidFill>
                      <a:srgbClr val="DEDEDE"/>
                    </a:solidFill>
                  </a:tcPr>
                </a:tc>
                <a:tc>
                  <a:txBody>
                    <a:bodyPr/>
                    <a:lstStyle/>
                    <a:p>
                      <a:pPr algn="r" fontAlgn="ctr"/>
                      <a:r>
                        <a:rPr lang="ca-ES" sz="1600" b="1" i="0" u="none" strike="noStrike">
                          <a:solidFill>
                            <a:srgbClr val="000000"/>
                          </a:solidFill>
                          <a:latin typeface="Arial"/>
                        </a:rPr>
                        <a:t>-31</a:t>
                      </a:r>
                    </a:p>
                  </a:txBody>
                  <a:tcPr marL="0" marR="0" marT="0" marB="0" anchor="ctr">
                    <a:lnL>
                      <a:noFill/>
                    </a:lnL>
                    <a:lnR>
                      <a:noFill/>
                    </a:lnR>
                    <a:lnT>
                      <a:noFill/>
                    </a:lnT>
                    <a:lnB>
                      <a:noFill/>
                    </a:lnB>
                    <a:solidFill>
                      <a:srgbClr val="DEDEDE"/>
                    </a:solidFill>
                  </a:tcPr>
                </a:tc>
                <a:tc>
                  <a:txBody>
                    <a:bodyPr/>
                    <a:lstStyle/>
                    <a:p>
                      <a:pPr algn="r" fontAlgn="ctr"/>
                      <a:r>
                        <a:rPr lang="ca-ES" sz="1600" b="1" i="0" u="none" strike="noStrike">
                          <a:solidFill>
                            <a:srgbClr val="000000"/>
                          </a:solidFill>
                          <a:latin typeface="Arial"/>
                        </a:rPr>
                        <a:t> </a:t>
                      </a:r>
                    </a:p>
                  </a:txBody>
                  <a:tcPr marL="0" marR="0" marT="0" marB="0" anchor="ctr">
                    <a:lnL>
                      <a:noFill/>
                    </a:lnL>
                    <a:lnR>
                      <a:noFill/>
                    </a:lnR>
                    <a:lnT>
                      <a:noFill/>
                    </a:lnT>
                    <a:lnB>
                      <a:noFill/>
                    </a:lnB>
                    <a:solidFill>
                      <a:srgbClr val="DEDEDE"/>
                    </a:solidFill>
                  </a:tcPr>
                </a:tc>
              </a:tr>
              <a:tr h="297327">
                <a:tc>
                  <a:txBody>
                    <a:bodyPr/>
                    <a:lstStyle/>
                    <a:p>
                      <a:pPr algn="l" fontAlgn="ctr"/>
                      <a:r>
                        <a:rPr lang="ca-ES" sz="1600" b="0" i="0" u="none" strike="noStrike">
                          <a:solidFill>
                            <a:srgbClr val="FFFFFF"/>
                          </a:solidFill>
                          <a:latin typeface="Arial"/>
                        </a:rPr>
                        <a:t> </a:t>
                      </a:r>
                    </a:p>
                  </a:txBody>
                  <a:tcPr marL="0" marR="0" marT="0" marB="0" anchor="ctr">
                    <a:lnL>
                      <a:noFill/>
                    </a:lnL>
                    <a:lnR>
                      <a:noFill/>
                    </a:lnR>
                    <a:lnT>
                      <a:noFill/>
                    </a:lnT>
                    <a:lnB>
                      <a:noFill/>
                    </a:lnB>
                    <a:solidFill>
                      <a:srgbClr val="7F7F7F"/>
                    </a:solidFill>
                  </a:tcPr>
                </a:tc>
                <a:tc>
                  <a:txBody>
                    <a:bodyPr/>
                    <a:lstStyle/>
                    <a:p>
                      <a:pPr algn="l" fontAlgn="ctr"/>
                      <a:r>
                        <a:rPr lang="ca-ES" sz="1600" b="1" i="0" u="none" strike="noStrike">
                          <a:solidFill>
                            <a:srgbClr val="FFFFFF"/>
                          </a:solidFill>
                          <a:latin typeface="Arial"/>
                        </a:rPr>
                        <a:t>Resultat no financer en termes SEC</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a:solidFill>
                            <a:srgbClr val="FFFFFF"/>
                          </a:solidFill>
                          <a:latin typeface="Arial"/>
                        </a:rPr>
                        <a:t>-1.979</a:t>
                      </a:r>
                    </a:p>
                  </a:txBody>
                  <a:tcPr marL="0" marR="0" marT="0" marB="0" anchor="ctr">
                    <a:lnL>
                      <a:noFill/>
                    </a:lnL>
                    <a:lnR>
                      <a:noFill/>
                    </a:lnR>
                    <a:lnT>
                      <a:noFill/>
                    </a:lnT>
                    <a:lnB>
                      <a:noFill/>
                    </a:lnB>
                    <a:solidFill>
                      <a:srgbClr val="7F7F7F"/>
                    </a:solidFill>
                  </a:tcPr>
                </a:tc>
                <a:tc>
                  <a:txBody>
                    <a:bodyPr/>
                    <a:lstStyle/>
                    <a:p>
                      <a:pPr algn="r" fontAlgn="ctr"/>
                      <a:r>
                        <a:rPr lang="ca-ES" sz="1600" b="1" i="0" u="none" strike="noStrike">
                          <a:solidFill>
                            <a:srgbClr val="FFFFFF"/>
                          </a:solidFill>
                          <a:latin typeface="Arial"/>
                        </a:rPr>
                        <a:t> </a:t>
                      </a:r>
                      <a:r>
                        <a:rPr lang="ca-ES" sz="1600" b="0" i="0" u="none" strike="noStrike">
                          <a:solidFill>
                            <a:srgbClr val="FFFFFF"/>
                          </a:solidFill>
                          <a:latin typeface="Arial"/>
                        </a:rPr>
                        <a:t> </a:t>
                      </a:r>
                      <a:endParaRPr lang="ca-ES" sz="1600" b="1" i="0" u="none" strike="noStrike">
                        <a:solidFill>
                          <a:srgbClr val="FFFFFF"/>
                        </a:solidFill>
                        <a:latin typeface="Arial"/>
                      </a:endParaRPr>
                    </a:p>
                  </a:txBody>
                  <a:tcPr marL="0" marR="0" marT="0" marB="0" anchor="ctr">
                    <a:lnL>
                      <a:noFill/>
                    </a:lnL>
                    <a:lnR>
                      <a:noFill/>
                    </a:lnR>
                    <a:lnT>
                      <a:noFill/>
                    </a:lnT>
                    <a:lnB>
                      <a:noFill/>
                    </a:lnB>
                    <a:solidFill>
                      <a:srgbClr val="7F7F7F"/>
                    </a:solidFill>
                  </a:tcPr>
                </a:tc>
              </a:tr>
              <a:tr h="178754">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1"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1"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0" marT="0" marB="0" anchor="ctr">
                    <a:lnL>
                      <a:noFill/>
                    </a:lnL>
                    <a:lnR>
                      <a:noFill/>
                    </a:lnR>
                    <a:lnT>
                      <a:noFill/>
                    </a:lnT>
                    <a:lnB>
                      <a:noFill/>
                    </a:lnB>
                  </a:tcPr>
                </a:tc>
              </a:tr>
              <a:tr h="286006">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r>
                        <a:rPr lang="es-ES" sz="1600" b="0" i="0" u="none" strike="noStrike">
                          <a:solidFill>
                            <a:srgbClr val="000000"/>
                          </a:solidFill>
                          <a:latin typeface="Arial"/>
                        </a:rPr>
                        <a:t>% de dèficit sobre el PIB  </a:t>
                      </a:r>
                    </a:p>
                  </a:txBody>
                  <a:tcPr marL="0" marR="0" marT="0" marB="0" anchor="ctr">
                    <a:lnL>
                      <a:noFill/>
                    </a:lnL>
                    <a:lnR>
                      <a:noFill/>
                    </a:lnR>
                    <a:lnT>
                      <a:noFill/>
                    </a:lnT>
                    <a:lnB>
                      <a:noFill/>
                    </a:lnB>
                  </a:tcPr>
                </a:tc>
                <a:tc>
                  <a:txBody>
                    <a:bodyPr/>
                    <a:lstStyle/>
                    <a:p>
                      <a:pPr algn="r" fontAlgn="ctr"/>
                      <a:r>
                        <a:rPr lang="ca-ES" sz="1600" b="0" i="0" u="none" strike="noStrike">
                          <a:solidFill>
                            <a:srgbClr val="000000"/>
                          </a:solidFill>
                          <a:latin typeface="Arial"/>
                        </a:rPr>
                        <a:t>1,00%</a:t>
                      </a:r>
                    </a:p>
                  </a:txBody>
                  <a:tcPr marL="0" marR="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0" marT="0" marB="0" anchor="ctr">
                    <a:lnL>
                      <a:noFill/>
                    </a:lnL>
                    <a:lnR>
                      <a:noFill/>
                    </a:lnR>
                    <a:lnT>
                      <a:noFill/>
                    </a:lnT>
                    <a:lnB>
                      <a:noFill/>
                    </a:lnB>
                  </a:tcPr>
                </a:tc>
              </a:tr>
              <a:tr h="178754">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0" marT="0" marB="0" anchor="ctr">
                    <a:lnL>
                      <a:noFill/>
                    </a:lnL>
                    <a:lnR>
                      <a:noFill/>
                    </a:lnR>
                    <a:lnT>
                      <a:noFill/>
                    </a:lnT>
                    <a:lnB>
                      <a:noFill/>
                    </a:lnB>
                  </a:tcPr>
                </a:tc>
                <a:tc>
                  <a:txBody>
                    <a:bodyPr/>
                    <a:lstStyle/>
                    <a:p>
                      <a:pPr algn="r" fontAlgn="ctr"/>
                      <a:endParaRPr lang="ca-ES" sz="1600" b="0" i="0" u="none" strike="noStrike">
                        <a:solidFill>
                          <a:srgbClr val="000000"/>
                        </a:solidFill>
                        <a:latin typeface="Arial"/>
                      </a:endParaRPr>
                    </a:p>
                  </a:txBody>
                  <a:tcPr marL="0" marR="0" marT="0" marB="0" anchor="ctr">
                    <a:lnL>
                      <a:noFill/>
                    </a:lnL>
                    <a:lnR>
                      <a:noFill/>
                    </a:lnR>
                    <a:lnT>
                      <a:noFill/>
                    </a:lnT>
                    <a:lnB>
                      <a:noFill/>
                    </a:lnB>
                  </a:tcPr>
                </a:tc>
              </a:tr>
              <a:tr h="277069">
                <a:tc gridSpan="4">
                  <a:txBody>
                    <a:bodyPr/>
                    <a:lstStyle/>
                    <a:p>
                      <a:pPr algn="ctr" fontAlgn="ctr"/>
                      <a:r>
                        <a:rPr lang="fr-FR" sz="1600" b="1" i="0" u="none" strike="noStrike" dirty="0">
                          <a:solidFill>
                            <a:srgbClr val="FFFFFF"/>
                          </a:solidFill>
                          <a:latin typeface="Arial"/>
                        </a:rPr>
                        <a:t>El </a:t>
                      </a:r>
                      <a:r>
                        <a:rPr lang="fr-FR" sz="1600" b="1" i="0" u="none" strike="noStrike" dirty="0" err="1">
                          <a:solidFill>
                            <a:srgbClr val="FFFFFF"/>
                          </a:solidFill>
                          <a:latin typeface="Arial"/>
                        </a:rPr>
                        <a:t>dèficit</a:t>
                      </a:r>
                      <a:r>
                        <a:rPr lang="fr-FR" sz="1600" b="1" i="0" u="none" strike="noStrike" dirty="0">
                          <a:solidFill>
                            <a:srgbClr val="FFFFFF"/>
                          </a:solidFill>
                          <a:latin typeface="Arial"/>
                        </a:rPr>
                        <a:t> es </a:t>
                      </a:r>
                      <a:r>
                        <a:rPr lang="fr-FR" sz="1600" b="1" i="0" u="none" strike="noStrike" dirty="0" err="1">
                          <a:solidFill>
                            <a:srgbClr val="FFFFFF"/>
                          </a:solidFill>
                          <a:latin typeface="Arial"/>
                        </a:rPr>
                        <a:t>redueix</a:t>
                      </a:r>
                      <a:r>
                        <a:rPr lang="fr-FR" sz="1600" b="1" i="0" u="none" strike="noStrike" dirty="0">
                          <a:solidFill>
                            <a:srgbClr val="FFFFFF"/>
                          </a:solidFill>
                          <a:latin typeface="Arial"/>
                        </a:rPr>
                        <a:t> en 1.085 M€ respecte l'</a:t>
                      </a:r>
                      <a:r>
                        <a:rPr lang="fr-FR" sz="1600" b="1" i="0" u="none" strike="noStrike" dirty="0" err="1">
                          <a:solidFill>
                            <a:srgbClr val="FFFFFF"/>
                          </a:solidFill>
                          <a:latin typeface="Arial"/>
                        </a:rPr>
                        <a:t>objectiu</a:t>
                      </a:r>
                      <a:r>
                        <a:rPr lang="fr-FR" sz="1600" b="1" i="0" u="none" strike="noStrike" dirty="0">
                          <a:solidFill>
                            <a:srgbClr val="FFFFFF"/>
                          </a:solidFill>
                          <a:latin typeface="Arial"/>
                        </a:rPr>
                        <a:t> assignat per al 2013 (-35,4%)</a:t>
                      </a:r>
                    </a:p>
                  </a:txBody>
                  <a:tcPr marL="0" marR="0" marT="0" marB="0" anchor="ctr">
                    <a:lnL>
                      <a:noFill/>
                    </a:lnL>
                    <a:lnR>
                      <a:noFill/>
                    </a:lnR>
                    <a:lnT>
                      <a:noFill/>
                    </a:lnT>
                    <a:lnB>
                      <a:noFill/>
                    </a:lnB>
                    <a:solidFill>
                      <a:srgbClr val="808080"/>
                    </a:solidFill>
                  </a:tcPr>
                </a:tc>
                <a:tc hMerge="1">
                  <a:txBody>
                    <a:bodyPr/>
                    <a:lstStyle/>
                    <a:p>
                      <a:endParaRPr lang="ca-ES"/>
                    </a:p>
                  </a:txBody>
                  <a:tcPr/>
                </a:tc>
                <a:tc hMerge="1">
                  <a:txBody>
                    <a:bodyPr/>
                    <a:lstStyle/>
                    <a:p>
                      <a:endParaRPr lang="ca-ES"/>
                    </a:p>
                  </a:txBody>
                  <a:tcPr/>
                </a:tc>
                <a:tc hMerge="1">
                  <a:txBody>
                    <a:bodyPr/>
                    <a:lstStyle/>
                    <a:p>
                      <a:endParaRPr lang="ca-ES"/>
                    </a:p>
                  </a:txBody>
                  <a:tcPr/>
                </a:tc>
              </a:tr>
            </a:tbl>
          </a:graphicData>
        </a:graphic>
      </p:graphicFrame>
      <p:graphicFrame>
        <p:nvGraphicFramePr>
          <p:cNvPr id="10" name="9 Tabla"/>
          <p:cNvGraphicFramePr>
            <a:graphicFrameLocks noGrp="1"/>
          </p:cNvGraphicFramePr>
          <p:nvPr/>
        </p:nvGraphicFramePr>
        <p:xfrm>
          <a:off x="270136" y="6336915"/>
          <a:ext cx="8928992" cy="468052"/>
        </p:xfrm>
        <a:graphic>
          <a:graphicData uri="http://schemas.openxmlformats.org/drawingml/2006/table">
            <a:tbl>
              <a:tblPr/>
              <a:tblGrid>
                <a:gridCol w="7463888"/>
                <a:gridCol w="1031000"/>
                <a:gridCol w="434104"/>
              </a:tblGrid>
              <a:tr h="234026">
                <a:tc>
                  <a:txBody>
                    <a:bodyPr/>
                    <a:lstStyle/>
                    <a:p>
                      <a:pPr algn="l" fontAlgn="ctr"/>
                      <a:r>
                        <a:rPr lang="ca-ES" sz="1100" b="0" i="0" u="none" strike="noStrike" baseline="30000" noProof="0" dirty="0">
                          <a:solidFill>
                            <a:srgbClr val="000000"/>
                          </a:solidFill>
                          <a:latin typeface="Arial"/>
                        </a:rPr>
                        <a:t>(1)</a:t>
                      </a:r>
                      <a:r>
                        <a:rPr lang="ca-ES" sz="1100" b="0" i="0" u="none" strike="noStrike" noProof="0" dirty="0">
                          <a:solidFill>
                            <a:srgbClr val="000000"/>
                          </a:solidFill>
                          <a:latin typeface="Arial"/>
                        </a:rPr>
                        <a:t> </a:t>
                      </a:r>
                      <a:r>
                        <a:rPr lang="ca-ES" sz="1100" b="0" i="0" u="none" strike="noStrike" noProof="0" dirty="0" smtClean="0">
                          <a:solidFill>
                            <a:srgbClr val="000000"/>
                          </a:solidFill>
                          <a:latin typeface="Arial"/>
                        </a:rPr>
                        <a:t>Vegeu </a:t>
                      </a:r>
                      <a:r>
                        <a:rPr lang="ca-ES" sz="1100" b="0" i="0" u="none" strike="noStrike" noProof="0" dirty="0">
                          <a:solidFill>
                            <a:srgbClr val="000000"/>
                          </a:solidFill>
                          <a:latin typeface="Arial"/>
                        </a:rPr>
                        <a:t>nota (2) diapositiva número </a:t>
                      </a:r>
                      <a:r>
                        <a:rPr lang="ca-ES" sz="1100" b="0" i="0" u="none" strike="noStrike" noProof="0" dirty="0" smtClean="0">
                          <a:solidFill>
                            <a:srgbClr val="000000"/>
                          </a:solidFill>
                          <a:latin typeface="Arial"/>
                        </a:rPr>
                        <a:t>6.</a:t>
                      </a:r>
                      <a:endParaRPr lang="ca-ES" sz="1100" b="0" i="0" u="none" strike="noStrike" noProof="0" dirty="0">
                        <a:solidFill>
                          <a:srgbClr val="000000"/>
                        </a:solidFill>
                        <a:latin typeface="Arial"/>
                      </a:endParaRPr>
                    </a:p>
                  </a:txBody>
                  <a:tcPr marL="0" marR="0" marT="0" marB="0" anchor="ctr">
                    <a:lnL>
                      <a:noFill/>
                    </a:lnL>
                    <a:lnR>
                      <a:noFill/>
                    </a:lnR>
                    <a:lnT>
                      <a:noFill/>
                    </a:lnT>
                    <a:lnB>
                      <a:noFill/>
                    </a:lnB>
                  </a:tcPr>
                </a:tc>
                <a:tc>
                  <a:txBody>
                    <a:bodyPr/>
                    <a:lstStyle/>
                    <a:p>
                      <a:pPr algn="l" fontAlgn="ctr"/>
                      <a:endParaRPr lang="ca-ES" sz="1100" b="0" i="0" u="none" strike="noStrike" noProof="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ca-ES" sz="1100" b="0" i="0" u="none" strike="noStrike" noProof="0">
                        <a:solidFill>
                          <a:srgbClr val="000000"/>
                        </a:solidFill>
                        <a:latin typeface="Calibri"/>
                      </a:endParaRPr>
                    </a:p>
                  </a:txBody>
                  <a:tcPr marL="0" marR="0" marT="0" marB="0" anchor="ctr">
                    <a:lnL>
                      <a:noFill/>
                    </a:lnL>
                    <a:lnR>
                      <a:noFill/>
                    </a:lnR>
                    <a:lnT>
                      <a:noFill/>
                    </a:lnT>
                    <a:lnB>
                      <a:noFill/>
                    </a:lnB>
                  </a:tcPr>
                </a:tc>
              </a:tr>
              <a:tr h="234026">
                <a:tc gridSpan="3">
                  <a:txBody>
                    <a:bodyPr/>
                    <a:lstStyle/>
                    <a:p>
                      <a:pPr algn="l" fontAlgn="ctr"/>
                      <a:r>
                        <a:rPr lang="ca-ES" sz="1100" b="0" i="0" u="none" strike="noStrike" baseline="30000" noProof="0" dirty="0" smtClean="0">
                          <a:solidFill>
                            <a:srgbClr val="000000"/>
                          </a:solidFill>
                          <a:latin typeface="Arial"/>
                        </a:rPr>
                        <a:t>(2 )</a:t>
                      </a:r>
                      <a:r>
                        <a:rPr lang="ca-ES" sz="1100" b="0" i="0" u="none" strike="noStrike" noProof="0" dirty="0" smtClean="0">
                          <a:solidFill>
                            <a:srgbClr val="000000"/>
                          </a:solidFill>
                          <a:latin typeface="Arial"/>
                        </a:rPr>
                        <a:t> Inclou, entre d'altres, els ajustos per meritació d'interessos, per recaptació incerta i per censos emfitèutics. </a:t>
                      </a:r>
                      <a:endParaRPr lang="ca-ES" sz="1100" b="0" i="0" u="none" strike="noStrike" noProof="0" dirty="0">
                        <a:solidFill>
                          <a:srgbClr val="000000"/>
                        </a:solidFill>
                        <a:latin typeface="Arial"/>
                      </a:endParaRPr>
                    </a:p>
                  </a:txBody>
                  <a:tcPr marL="0" marR="0" marT="0" marB="0" anchor="ctr">
                    <a:lnL>
                      <a:noFill/>
                    </a:lnL>
                    <a:lnR>
                      <a:noFill/>
                    </a:lnR>
                    <a:lnT>
                      <a:noFill/>
                    </a:lnT>
                    <a:lnB>
                      <a:noFill/>
                    </a:lnB>
                  </a:tcPr>
                </a:tc>
                <a:tc hMerge="1">
                  <a:txBody>
                    <a:bodyPr/>
                    <a:lstStyle/>
                    <a:p>
                      <a:endParaRPr lang="ca-ES"/>
                    </a:p>
                  </a:txBody>
                  <a:tcPr/>
                </a:tc>
                <a:tc hMerge="1">
                  <a:txBody>
                    <a:bodyPr/>
                    <a:lstStyle/>
                    <a:p>
                      <a:endParaRPr lang="ca-ES"/>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title"/>
          </p:nvPr>
        </p:nvSpPr>
        <p:spPr bwMode="auto">
          <a:xfrm>
            <a:off x="161925" y="1116013"/>
            <a:ext cx="10090150" cy="430212"/>
          </a:xfrm>
          <a:noFill/>
          <a:ln>
            <a:miter lim="800000"/>
            <a:headEnd/>
            <a:tailEnd/>
          </a:ln>
        </p:spPr>
        <p:txBody>
          <a:bodyPr vert="horz" wrap="square" lIns="87272" tIns="43637" rIns="87272" bIns="43637" numCol="1" anchor="t" anchorCtr="0" compatLnSpc="1">
            <a:prstTxWarp prst="textNoShape">
              <a:avLst/>
            </a:prstTxWarp>
          </a:bodyPr>
          <a:lstStyle/>
          <a:p>
            <a:pPr algn="l" eaLnBrk="1" hangingPunct="1"/>
            <a:r>
              <a:rPr lang="ca-ES" sz="2800" b="1" dirty="0" smtClean="0"/>
              <a:t>Evolució del dèficit i del deute (àmbit SEC)</a:t>
            </a:r>
          </a:p>
        </p:txBody>
      </p:sp>
      <p:sp>
        <p:nvSpPr>
          <p:cNvPr id="17" name="Rectangle 3"/>
          <p:cNvSpPr>
            <a:spLocks noChangeArrowheads="1"/>
          </p:cNvSpPr>
          <p:nvPr/>
        </p:nvSpPr>
        <p:spPr bwMode="auto">
          <a:xfrm>
            <a:off x="198128" y="1548383"/>
            <a:ext cx="6309722" cy="272792"/>
          </a:xfrm>
          <a:prstGeom prst="rect">
            <a:avLst/>
          </a:prstGeom>
          <a:noFill/>
          <a:ln w="9525">
            <a:noFill/>
            <a:miter lim="800000"/>
            <a:headEnd/>
            <a:tailEnd/>
          </a:ln>
        </p:spPr>
        <p:txBody>
          <a:bodyPr wrap="none" lIns="87272" tIns="43637" rIns="87272" bIns="43637" anchor="ctr">
            <a:spAutoFit/>
          </a:bodyPr>
          <a:lstStyle/>
          <a:p>
            <a:pPr defTabSz="1042988"/>
            <a:r>
              <a:rPr lang="ca-ES" sz="1200" dirty="0">
                <a:solidFill>
                  <a:schemeClr val="tx2"/>
                </a:solidFill>
                <a:latin typeface="Arial Narrow" pitchFamily="34" charset="0"/>
              </a:rPr>
              <a:t>Valors </a:t>
            </a:r>
            <a:r>
              <a:rPr lang="ca-ES" sz="1200" dirty="0" smtClean="0">
                <a:solidFill>
                  <a:schemeClr val="tx2"/>
                </a:solidFill>
                <a:latin typeface="Arial Narrow" pitchFamily="34" charset="0"/>
              </a:rPr>
              <a:t>liquidats i previstos en el pressupost del dèficit no financer (en </a:t>
            </a:r>
            <a:r>
              <a:rPr lang="ca-ES" sz="1200" dirty="0">
                <a:solidFill>
                  <a:schemeClr val="tx2"/>
                </a:solidFill>
                <a:latin typeface="Arial Narrow" pitchFamily="34" charset="0"/>
              </a:rPr>
              <a:t>termes </a:t>
            </a:r>
            <a:r>
              <a:rPr lang="ca-ES" sz="1200" dirty="0" smtClean="0">
                <a:solidFill>
                  <a:schemeClr val="tx2"/>
                </a:solidFill>
                <a:latin typeface="Arial Narrow" pitchFamily="34" charset="0"/>
              </a:rPr>
              <a:t>SEC) </a:t>
            </a:r>
            <a:r>
              <a:rPr lang="ca-ES" sz="1200" dirty="0">
                <a:solidFill>
                  <a:schemeClr val="tx2"/>
                </a:solidFill>
                <a:latin typeface="Arial Narrow" pitchFamily="34" charset="0"/>
              </a:rPr>
              <a:t>en % en </a:t>
            </a:r>
            <a:r>
              <a:rPr lang="ca-ES" sz="1200" dirty="0" smtClean="0">
                <a:solidFill>
                  <a:schemeClr val="tx2"/>
                </a:solidFill>
                <a:latin typeface="Arial Narrow" pitchFamily="34" charset="0"/>
              </a:rPr>
              <a:t>relació amb el </a:t>
            </a:r>
            <a:r>
              <a:rPr lang="ca-ES" sz="1200" dirty="0">
                <a:solidFill>
                  <a:schemeClr val="tx2"/>
                </a:solidFill>
                <a:latin typeface="Arial Narrow" pitchFamily="34" charset="0"/>
              </a:rPr>
              <a:t>PIB</a:t>
            </a:r>
          </a:p>
        </p:txBody>
      </p:sp>
      <p:sp>
        <p:nvSpPr>
          <p:cNvPr id="18" name="Text Box 11"/>
          <p:cNvSpPr txBox="1">
            <a:spLocks noChangeArrowheads="1"/>
          </p:cNvSpPr>
          <p:nvPr/>
        </p:nvSpPr>
        <p:spPr bwMode="auto">
          <a:xfrm>
            <a:off x="7218363" y="7237413"/>
            <a:ext cx="3095625" cy="241300"/>
          </a:xfrm>
          <a:prstGeom prst="rect">
            <a:avLst/>
          </a:prstGeom>
          <a:noFill/>
          <a:ln w="9525" algn="ctr">
            <a:noFill/>
            <a:miter lim="800000"/>
            <a:headEnd/>
            <a:tailEnd/>
          </a:ln>
        </p:spPr>
        <p:txBody>
          <a:bodyPr lIns="87272" tIns="43637" rIns="87272" bIns="43637">
            <a:spAutoFit/>
          </a:bodyPr>
          <a:lstStyle/>
          <a:p>
            <a:pPr algn="r" defTabSz="873125">
              <a:spcBef>
                <a:spcPct val="50000"/>
              </a:spcBef>
            </a:pPr>
            <a:r>
              <a:rPr lang="ca-ES" sz="1000" b="1" dirty="0">
                <a:solidFill>
                  <a:schemeClr val="bg1"/>
                </a:solidFill>
              </a:rPr>
              <a:t>Trets bàsics </a:t>
            </a:r>
            <a:r>
              <a:rPr lang="ca-ES" sz="1000" b="1" dirty="0" smtClean="0">
                <a:solidFill>
                  <a:schemeClr val="bg1"/>
                </a:solidFill>
              </a:rPr>
              <a:t>dels pressupostos</a:t>
            </a:r>
            <a:endParaRPr lang="ca-ES" sz="1000" b="1" dirty="0">
              <a:solidFill>
                <a:schemeClr val="bg1"/>
              </a:solidFill>
            </a:endParaRPr>
          </a:p>
        </p:txBody>
      </p:sp>
      <p:sp>
        <p:nvSpPr>
          <p:cNvPr id="9" name="Rectangle 8"/>
          <p:cNvSpPr/>
          <p:nvPr/>
        </p:nvSpPr>
        <p:spPr>
          <a:xfrm>
            <a:off x="450156" y="5976875"/>
            <a:ext cx="9721080" cy="400110"/>
          </a:xfrm>
          <a:prstGeom prst="rect">
            <a:avLst/>
          </a:prstGeom>
        </p:spPr>
        <p:txBody>
          <a:bodyPr wrap="square">
            <a:spAutoFit/>
          </a:bodyPr>
          <a:lstStyle/>
          <a:p>
            <a:pPr fontAlgn="b"/>
            <a:r>
              <a:rPr lang="ca-ES" sz="1000" dirty="0" smtClean="0">
                <a:latin typeface="+mn-lt"/>
              </a:rPr>
              <a:t>Nota: Les dades del PIB  utilitzades des de 2012 en endavant són les comunicades pel Ministeri d’Hisenda i Administracions Públiques (MHAP). La dada del 2011 s’ha estimat a partir de la revisió efectuada per </a:t>
            </a:r>
            <a:r>
              <a:rPr lang="ca-ES" sz="1000" dirty="0" err="1" smtClean="0">
                <a:latin typeface="+mn-lt"/>
              </a:rPr>
              <a:t>l'INE</a:t>
            </a:r>
            <a:r>
              <a:rPr lang="ca-ES" sz="1000" dirty="0" smtClean="0">
                <a:latin typeface="+mn-lt"/>
              </a:rPr>
              <a:t> de </a:t>
            </a:r>
            <a:r>
              <a:rPr lang="ca-ES" sz="1000" dirty="0" err="1" smtClean="0">
                <a:latin typeface="+mn-lt"/>
              </a:rPr>
              <a:t>l'import</a:t>
            </a:r>
            <a:r>
              <a:rPr lang="ca-ES" sz="1000" dirty="0" smtClean="0">
                <a:latin typeface="+mn-lt"/>
              </a:rPr>
              <a:t> del PIB del conjunt de l’Estat.</a:t>
            </a:r>
            <a:endParaRPr lang="ca-ES" sz="1000" dirty="0">
              <a:latin typeface="+mn-lt"/>
            </a:endParaRPr>
          </a:p>
        </p:txBody>
      </p:sp>
      <p:sp>
        <p:nvSpPr>
          <p:cNvPr id="10" name="Text Box 5"/>
          <p:cNvSpPr txBox="1">
            <a:spLocks noChangeArrowheads="1"/>
          </p:cNvSpPr>
          <p:nvPr/>
        </p:nvSpPr>
        <p:spPr bwMode="auto">
          <a:xfrm>
            <a:off x="414152" y="6428902"/>
            <a:ext cx="9577064" cy="254414"/>
          </a:xfrm>
          <a:prstGeom prst="rect">
            <a:avLst/>
          </a:prstGeom>
          <a:noFill/>
          <a:ln w="9525" algn="ctr">
            <a:noFill/>
            <a:miter lim="800000"/>
            <a:headEnd/>
            <a:tailEnd/>
          </a:ln>
        </p:spPr>
        <p:txBody>
          <a:bodyPr wrap="square" lIns="99551" tIns="49777" rIns="99551" bIns="49777">
            <a:spAutoFit/>
          </a:bodyPr>
          <a:lstStyle/>
          <a:p>
            <a:pPr defTabSz="995974">
              <a:spcBef>
                <a:spcPts val="0"/>
              </a:spcBef>
              <a:spcAft>
                <a:spcPts val="342"/>
              </a:spcAft>
            </a:pPr>
            <a:r>
              <a:rPr lang="ca-ES" sz="1000" dirty="0">
                <a:solidFill>
                  <a:srgbClr val="000000"/>
                </a:solidFill>
              </a:rPr>
              <a:t>Font: </a:t>
            </a:r>
            <a:r>
              <a:rPr lang="ca-ES" sz="1000" dirty="0" smtClean="0">
                <a:solidFill>
                  <a:srgbClr val="000000"/>
                </a:solidFill>
              </a:rPr>
              <a:t>Banc d’Espanya, Intervenció </a:t>
            </a:r>
            <a:r>
              <a:rPr lang="ca-ES" sz="1000" dirty="0">
                <a:solidFill>
                  <a:srgbClr val="000000"/>
                </a:solidFill>
              </a:rPr>
              <a:t>General de l’Administració de </a:t>
            </a:r>
            <a:r>
              <a:rPr lang="ca-ES" sz="1000" dirty="0" smtClean="0">
                <a:solidFill>
                  <a:srgbClr val="000000"/>
                </a:solidFill>
              </a:rPr>
              <a:t>l’Estat, INE i Departament d’Economia i Coneixement. </a:t>
            </a:r>
            <a:endParaRPr lang="ca-ES" sz="1000" dirty="0">
              <a:solidFill>
                <a:srgbClr val="000000"/>
              </a:solidFill>
            </a:endParaRPr>
          </a:p>
        </p:txBody>
      </p:sp>
      <p:graphicFrame>
        <p:nvGraphicFramePr>
          <p:cNvPr id="11" name="Gràfic 10"/>
          <p:cNvGraphicFramePr/>
          <p:nvPr/>
        </p:nvGraphicFramePr>
        <p:xfrm>
          <a:off x="702184" y="1944427"/>
          <a:ext cx="8784976" cy="38958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Diseño predeterminado">
  <a:themeElements>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iseño predeterminado">
      <a:majorFont>
        <a:latin typeface="Arial"/>
        <a:ea typeface=""/>
        <a:cs typeface=""/>
      </a:majorFont>
      <a:minorFont>
        <a:latin typeface="Arial"/>
        <a:ea typeface=""/>
        <a:cs typeface=""/>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es-ES" sz="2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es-ES" sz="2100" b="0" i="0" u="none" strike="noStrike" cap="none" normalizeH="0" baseline="0" smtClean="0">
            <a:ln>
              <a:noFill/>
            </a:ln>
            <a:solidFill>
              <a:schemeClr val="tx1"/>
            </a:solidFill>
            <a:effectLst/>
            <a:latin typeface="Arial" charset="0"/>
          </a:defRPr>
        </a:defPPr>
      </a:lstStyle>
    </a:lnDef>
  </a:objectDefaults>
  <a:extraClrSchemeLst>
    <a:extraClrScheme>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es-ES" sz="2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es-ES" sz="21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12076</TotalTime>
  <Words>14584</Words>
  <Application>Microsoft Office PowerPoint</Application>
  <PresentationFormat>Personalització</PresentationFormat>
  <Paragraphs>2847</Paragraphs>
  <Slides>79</Slides>
  <Notes>8</Notes>
  <HiddenSlides>0</HiddenSlides>
  <MMClips>0</MMClips>
  <ScaleCrop>false</ScaleCrop>
  <HeadingPairs>
    <vt:vector size="4" baseType="variant">
      <vt:variant>
        <vt:lpstr>Tema</vt:lpstr>
      </vt:variant>
      <vt:variant>
        <vt:i4>2</vt:i4>
      </vt:variant>
      <vt:variant>
        <vt:lpstr>Títols de les diapositives</vt:lpstr>
      </vt:variant>
      <vt:variant>
        <vt:i4>79</vt:i4>
      </vt:variant>
    </vt:vector>
  </HeadingPairs>
  <TitlesOfParts>
    <vt:vector size="81" baseType="lpstr">
      <vt:lpstr>1_Diseño predeterminado</vt:lpstr>
      <vt:lpstr>Diseño predeterminado</vt:lpstr>
      <vt:lpstr>Presentació del PowerPoint</vt:lpstr>
      <vt:lpstr>Presentació del PowerPoint</vt:lpstr>
      <vt:lpstr>Sumari</vt:lpstr>
      <vt:lpstr>Principis dels pressupostos 2014</vt:lpstr>
      <vt:lpstr>Les grans xifres dels pressupostos de la Generalitat per al 2014</vt:lpstr>
      <vt:lpstr>Presentació del PowerPoint</vt:lpstr>
      <vt:lpstr>Presentació del PowerPoint</vt:lpstr>
      <vt:lpstr>Dèficit (en termes SEC) previst en els pressupostos 2014</vt:lpstr>
      <vt:lpstr>Evolució del dèficit i del deute (àmbit SEC)</vt:lpstr>
      <vt:lpstr>Evolució del deute públic (àmbit SEC)</vt:lpstr>
      <vt:lpstr>Compromís amb la reducció del dèficit, però amb voluntat que sigui assumible per la ciutadania</vt:lpstr>
      <vt:lpstr>Previsió de reducció del dèficit i assoliment de superàvit primari </vt:lpstr>
      <vt:lpstr>Detall dels pressupostos de la Generalitat per al 2014</vt:lpstr>
      <vt:lpstr>Es manté el nivell de despesa respecte a l’exercici 2013</vt:lpstr>
      <vt:lpstr>Presentació del PowerPoint</vt:lpstr>
      <vt:lpstr>Manteniment del nivell de despesa del 2013</vt:lpstr>
      <vt:lpstr>No es pot reduir més el pressupost perquè la despesa per habitant ja ha retrocedit fins a nivells de 10 anys enrere  </vt:lpstr>
      <vt:lpstr>Prioritat de la despesa social per mantenir els serveis del nostre estat del benestar i protegir els més perjudicats per la crisi</vt:lpstr>
      <vt:lpstr>Es prioritza la despesa social que augmenta el seu pes sobre el total (1)</vt:lpstr>
      <vt:lpstr>El conjunt de la despesa en serveis bàsics a la ciutadania augmenta el seu pes sobre el total (1)</vt:lpstr>
      <vt:lpstr>Reducció del dèficit per mitjà de l’ajust de les despeses (2010-2014) </vt:lpstr>
      <vt:lpstr>Reducció del dèficit liquidat 2010-2012</vt:lpstr>
      <vt:lpstr>Presentació del PowerPoint</vt:lpstr>
      <vt:lpstr>Evolució de les despeses en interessos </vt:lpstr>
      <vt:lpstr>Pagaments per mètodes de finançament diferit per a inversions ja efectuades   </vt:lpstr>
      <vt:lpstr>Reducció del dèficit per mitjà de les mesures d’ingressos (2010-2014) </vt:lpstr>
      <vt:lpstr>Ingressos del model de finançament</vt:lpstr>
      <vt:lpstr>Resta d’ingressos no financers de la Generalitat</vt:lpstr>
      <vt:lpstr>Impacte de les mesures d’ingressos adoptades des de l’aprovació dels pressupostos 2012</vt:lpstr>
      <vt:lpstr>Presentació del PowerPoint</vt:lpstr>
      <vt:lpstr>Previsió d’increment d’ingressos per creació de noves taxes i modificacions de les existents que permetrà incrementar el pressupost dels departaments </vt:lpstr>
      <vt:lpstr>Evolució dels ingressos finalistes procedents de l’Estat</vt:lpstr>
      <vt:lpstr>L’objectiu de dèficit per al 2014: injust i desproporcionat</vt:lpstr>
      <vt:lpstr>Reclamacions a l’Administració General de l’Estat </vt:lpstr>
      <vt:lpstr>Acompanyament i suport a la recuperació econòmica en el marc de l’Estratègic Catalunya 2020 (ECAT 2020)</vt:lpstr>
      <vt:lpstr>Corresponsabilitat: Govern, treballadors públics i ciutadans</vt:lpstr>
      <vt:lpstr>Annex 1 El pressupost consolidat del sector públic </vt:lpstr>
      <vt:lpstr>Entitats del sector públic de la Generalitat en els pressupostos (situació actual)</vt:lpstr>
      <vt:lpstr>Presentació del PowerPoint</vt:lpstr>
      <vt:lpstr>Presentació del PowerPoint</vt:lpstr>
      <vt:lpstr>Presentació del PowerPoint</vt:lpstr>
      <vt:lpstr>Presentació del PowerPoint</vt:lpstr>
      <vt:lpstr>Inversió del sector públic de la Generalitat de Catalunya</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Annex 3 Marc macroeconòmic</vt:lpstr>
      <vt:lpstr>L’escenari macroeconòmic preveu el retorn al creixement</vt:lpstr>
      <vt:lpstr>Presentació del PowerPoint</vt:lpstr>
      <vt:lpstr>Evolució del PIB real </vt:lpstr>
      <vt:lpstr>Demanda interna i externa</vt:lpstr>
      <vt:lpstr>Importacions i exportacions</vt:lpstr>
      <vt:lpstr>Evolució dels preus a Catalunya, Espanya i la zona euro</vt:lpstr>
      <vt:lpstr>Taxa d’atur estimat EPA</vt:lpstr>
      <vt:lpstr>Evolució de l’Index de producció industrial a Catalunya</vt:lpstr>
      <vt:lpstr>Turisme estranger i pernoctacions hoteleres a Catalunya</vt:lpstr>
      <vt:lpstr>Presentació del PowerPoint</vt:lpstr>
    </vt:vector>
  </TitlesOfParts>
  <Company>Facilities Management Iberica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tonilario</dc:creator>
  <cp:lastModifiedBy>acastellvip</cp:lastModifiedBy>
  <cp:revision>1492</cp:revision>
  <dcterms:created xsi:type="dcterms:W3CDTF">2011-04-01T10:44:08Z</dcterms:created>
  <dcterms:modified xsi:type="dcterms:W3CDTF">2013-11-05T16:43:50Z</dcterms:modified>
</cp:coreProperties>
</file>