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1855F-1CFF-4C67-B080-3CCC92F69145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FB8A6-E85E-4FF5-82AC-1DDA00BF73C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75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686286" y="4344834"/>
            <a:ext cx="5485430" cy="50697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</a:pPr>
            <a:endParaRPr lang="ca-ES" altLang="es-ES" sz="800" b="1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ca-ES" altLang="es-ES" sz="800" b="1" smtClean="0">
                <a:latin typeface="Arial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876" indent="-28379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5195" indent="-22703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9271" indent="-22703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3349" indent="-22703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7427" indent="-2270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1504" indent="-2270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5583" indent="-2270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9659" indent="-2270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B9B0D3-2545-45A0-85FC-F9A8509C2430}" type="slidenum">
              <a:rPr lang="ca-ES" smtClean="0"/>
              <a:pPr eaLnBrk="1" hangingPunct="1">
                <a:defRPr/>
              </a:pPr>
              <a:t>2</a:t>
            </a:fld>
            <a:endParaRPr lang="ca-ES" smtClean="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endParaRPr lang="es-ES" altLang="es-ES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5177" y="8683785"/>
            <a:ext cx="2971208" cy="4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16" tIns="45408" rIns="90816" bIns="45408" anchor="b"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42588793-6D9C-417E-A4D7-2003A4929F67}" type="slidenum">
              <a:rPr lang="es-ES" altLang="es-ES">
                <a:latin typeface="Arial" charset="0"/>
              </a:rPr>
              <a:pPr algn="r"/>
              <a:t>2</a:t>
            </a:fld>
            <a:endParaRPr lang="es-ES" altLang="es-E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803" indent="-2837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5083" indent="-2270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9116" indent="-2270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3149" indent="-2270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7183" indent="-227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1215" indent="-227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5249" indent="-227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9281" indent="-227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FC1058D-8CD6-4002-A9D0-6B0CD38A7C6F}" type="slidenum">
              <a:rPr lang="ca-ES" smtClean="0"/>
              <a:pPr eaLnBrk="1" hangingPunct="1">
                <a:defRPr/>
              </a:pPr>
              <a:t>3</a:t>
            </a:fld>
            <a:endParaRPr lang="ca-ES" smtClean="0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endParaRPr lang="es-ES" altLang="es-ES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5177" y="8683785"/>
            <a:ext cx="2971208" cy="4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7" tIns="45403" rIns="90807" bIns="45403" anchor="b"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E8113B99-CABB-40D9-9379-E5C61C8846D2}" type="slidenum">
              <a:rPr lang="es-ES" altLang="es-ES">
                <a:latin typeface="Arial" charset="0"/>
              </a:rPr>
              <a:pPr algn="r"/>
              <a:t>3</a:t>
            </a:fld>
            <a:endParaRPr lang="es-ES" altLang="es-E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688" indent="-2837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907" indent="-22698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867" indent="-22698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2831" indent="-22698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6792" indent="-2269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0755" indent="-2269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4718" indent="-2269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8680" indent="-2269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8684B2-992F-4135-8530-4D1DC5BCB573}" type="slidenum">
              <a:rPr lang="ca-ES" smtClean="0"/>
              <a:pPr eaLnBrk="1" hangingPunct="1">
                <a:defRPr/>
              </a:pPr>
              <a:t>4</a:t>
            </a:fld>
            <a:endParaRPr lang="ca-ES" smtClean="0"/>
          </a:p>
        </p:txBody>
      </p:sp>
      <p:sp>
        <p:nvSpPr>
          <p:cNvPr id="81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  <a:defRPr/>
            </a:pPr>
            <a:r>
              <a:rPr lang="ca-ES" dirty="0" smtClean="0"/>
              <a:t>El perill, hores d’ara és, estructuralment, moderat en general all litoral i prelitoral, puntualment alt a l’interior i baix als Pirineus. En pocs dies i amb manca de pluges, s’incrementarà fins a ser estructuralment alt en diverses zones del territori.</a:t>
            </a:r>
          </a:p>
          <a:p>
            <a:pPr>
              <a:buFontTx/>
              <a:buChar char="•"/>
              <a:defRPr/>
            </a:pPr>
            <a:r>
              <a:rPr lang="ca-ES" dirty="0" smtClean="0"/>
              <a:t> El perill de l’estiu resta molt condicionat per les condicions meteorològiques que es succeeixin des d’ara i durant el propi estiu. Ara bé, amb manca de pluges raonables durant els propers mesos, el perill s’incrementarà molt notablement amb una activitat d’incendis clarament superior a la de l’any passat. Cal recordar què l’any passat partíem d’una situació pluviomètrica millor què l’actual i què les pluges del mes de juliol van millorar la situació de forma molt apreciable.</a:t>
            </a:r>
          </a:p>
          <a:p>
            <a:pPr>
              <a:buFontTx/>
              <a:buChar char="•"/>
              <a:defRPr/>
            </a:pPr>
            <a:r>
              <a:rPr lang="ca-ES" dirty="0" smtClean="0">
                <a:solidFill>
                  <a:srgbClr val="FF0000"/>
                </a:solidFill>
              </a:rPr>
              <a:t> </a:t>
            </a:r>
            <a:r>
              <a:rPr lang="ca-E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El mes de maig està sent molt dolent </a:t>
            </a:r>
            <a:r>
              <a:rPr lang="ca-ES" u="sng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pluviomètricament</a:t>
            </a:r>
            <a:r>
              <a:rPr lang="ca-E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parlant</a:t>
            </a:r>
          </a:p>
        </p:txBody>
      </p:sp>
      <p:sp>
        <p:nvSpPr>
          <p:cNvPr id="8197" name="Slide Number Placeholder 3"/>
          <p:cNvSpPr txBox="1">
            <a:spLocks noGrp="1"/>
          </p:cNvSpPr>
          <p:nvPr/>
        </p:nvSpPr>
        <p:spPr bwMode="auto">
          <a:xfrm>
            <a:off x="3885294" y="8684100"/>
            <a:ext cx="2971107" cy="4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93" tIns="45396" rIns="90793" bIns="45396" anchor="b"/>
          <a:lstStyle/>
          <a:p>
            <a:pPr algn="r"/>
            <a:fld id="{A56234F5-942A-4886-9062-55FEDC52E79D}" type="slidenum">
              <a:rPr lang="es-ES" sz="1200">
                <a:latin typeface="Arial" charset="0"/>
              </a:rPr>
              <a:pPr algn="r"/>
              <a:t>4</a:t>
            </a:fld>
            <a:endParaRPr lang="es-ES" sz="12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3707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657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121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7454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546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531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488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7980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078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441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1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142F-6333-4A54-BD23-CA0E7375DBDD}" type="datetimeFigureOut">
              <a:rPr lang="ca-ES" smtClean="0"/>
              <a:t>28/05/2015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3182-6B49-4BFA-8DDA-FB15949EB7E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2785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Hoja_de_c_lculo_de_Microsoft_Excel_97-2003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ol 1"/>
          <p:cNvSpPr>
            <a:spLocks noGrp="1"/>
          </p:cNvSpPr>
          <p:nvPr>
            <p:ph type="ctrTitle"/>
          </p:nvPr>
        </p:nvSpPr>
        <p:spPr>
          <a:xfrm>
            <a:off x="804863" y="2997200"/>
            <a:ext cx="7772400" cy="1252538"/>
          </a:xfrm>
        </p:spPr>
        <p:txBody>
          <a:bodyPr/>
          <a:lstStyle/>
          <a:p>
            <a:pPr eaLnBrk="1" hangingPunct="1"/>
            <a:r>
              <a:rPr lang="ca-ES" altLang="es-ES" sz="4400" smtClean="0">
                <a:latin typeface="Arial" charset="0"/>
                <a:cs typeface="Arial" charset="0"/>
              </a:rPr>
              <a:t>Campanya d’incendis 2015</a:t>
            </a:r>
          </a:p>
        </p:txBody>
      </p:sp>
      <p:pic>
        <p:nvPicPr>
          <p:cNvPr id="5123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765175"/>
            <a:ext cx="3694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QuadreDeText 1"/>
          <p:cNvSpPr txBox="1">
            <a:spLocks noChangeArrowheads="1"/>
          </p:cNvSpPr>
          <p:nvPr/>
        </p:nvSpPr>
        <p:spPr bwMode="auto">
          <a:xfrm>
            <a:off x="827088" y="4365625"/>
            <a:ext cx="74914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/>
            <a:r>
              <a:rPr lang="ca-ES" altLang="es-ES" sz="1400" b="1"/>
              <a:t>Departament d’Interior</a:t>
            </a:r>
          </a:p>
          <a:p>
            <a:pPr lvl="1" algn="ctr"/>
            <a:endParaRPr lang="ca-ES" altLang="es-ES" sz="1400"/>
          </a:p>
          <a:p>
            <a:pPr lvl="1"/>
            <a:r>
              <a:rPr lang="ca-ES" altLang="es-ES" sz="1400" b="1"/>
              <a:t>Departament d’Agricultura, Ramaderia, Pesca, Alimentació i Medi Natural </a:t>
            </a:r>
            <a:endParaRPr lang="es-ES_tradnl" altLang="es-ES" sz="1400"/>
          </a:p>
        </p:txBody>
      </p:sp>
    </p:spTree>
    <p:extLst>
      <p:ext uri="{BB962C8B-B14F-4D97-AF65-F5344CB8AC3E}">
        <p14:creationId xmlns:p14="http://schemas.microsoft.com/office/powerpoint/2010/main" val="7234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ítol 2"/>
          <p:cNvSpPr txBox="1">
            <a:spLocks/>
          </p:cNvSpPr>
          <p:nvPr/>
        </p:nvSpPr>
        <p:spPr bwMode="auto">
          <a:xfrm>
            <a:off x="971550" y="471488"/>
            <a:ext cx="7056438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r>
              <a:rPr lang="ca-ES" altLang="es-ES" sz="2000" b="1">
                <a:solidFill>
                  <a:srgbClr val="C00000"/>
                </a:solidFill>
              </a:rPr>
              <a:t>Evolució històrica dels incendis</a:t>
            </a:r>
            <a:endParaRPr lang="ca-ES" altLang="es-ES" sz="2000" b="1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116013" y="1089025"/>
            <a:ext cx="555148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a-ES" altLang="es-ES" sz="1400" b="1">
                <a:latin typeface="Arial" charset="0"/>
              </a:rPr>
              <a:t>Sèrie històrica dels incendis forestals: </a:t>
            </a:r>
          </a:p>
          <a:p>
            <a:r>
              <a:rPr lang="ca-ES" altLang="es-ES" sz="1200">
                <a:latin typeface="Arial" charset="0"/>
              </a:rPr>
              <a:t>	Distribució</a:t>
            </a:r>
            <a:r>
              <a:rPr lang="es-ES" altLang="es-ES" sz="1200">
                <a:latin typeface="Arial" charset="0"/>
              </a:rPr>
              <a:t> del nombre </a:t>
            </a:r>
            <a:r>
              <a:rPr lang="ca-ES" altLang="es-ES" sz="1200">
                <a:latin typeface="Arial" charset="0"/>
              </a:rPr>
              <a:t>d'incendis i hectàrees forestals cremades. </a:t>
            </a:r>
          </a:p>
          <a:p>
            <a:r>
              <a:rPr lang="ca-ES" altLang="es-ES" sz="1200">
                <a:latin typeface="Arial" charset="0"/>
              </a:rPr>
              <a:t>	Període: Sèrie històrica (1970-2014)</a:t>
            </a:r>
            <a:endParaRPr lang="es-ES" altLang="es-ES" sz="1200">
              <a:latin typeface="Arial" charset="0"/>
            </a:endParaRP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CC3B1-089B-4F16-A231-A1FDF7987162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  <p:graphicFrame>
        <p:nvGraphicFramePr>
          <p:cNvPr id="7173" name="Gràfic 5"/>
          <p:cNvGraphicFramePr>
            <a:graphicFrameLocks noGrp="1"/>
          </p:cNvGraphicFramePr>
          <p:nvPr/>
        </p:nvGraphicFramePr>
        <p:xfrm>
          <a:off x="165100" y="1376363"/>
          <a:ext cx="8669338" cy="505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8669263" imgH="5054022" progId="Excel.Sheet.8">
                  <p:embed/>
                </p:oleObj>
              </mc:Choice>
              <mc:Fallback>
                <p:oleObj r:id="rId5" imgW="8669263" imgH="5054022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1376363"/>
                        <a:ext cx="8669338" cy="505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7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ítol 2"/>
          <p:cNvSpPr txBox="1">
            <a:spLocks/>
          </p:cNvSpPr>
          <p:nvPr/>
        </p:nvSpPr>
        <p:spPr bwMode="auto">
          <a:xfrm>
            <a:off x="971550" y="471488"/>
            <a:ext cx="7056438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r>
              <a:rPr lang="ca-ES" altLang="es-ES" sz="2000" b="1">
                <a:solidFill>
                  <a:srgbClr val="C00000"/>
                </a:solidFill>
              </a:rPr>
              <a:t>Antecedents</a:t>
            </a:r>
            <a:endParaRPr lang="ca-ES" altLang="es-ES" sz="2000" b="1"/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endParaRPr lang="ca-ES" altLang="es-ES" sz="2000" b="1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6B5B0-E000-4445-A5C3-9550D192459B}" type="slidenum">
              <a:rPr lang="ca-ES" smtClean="0"/>
              <a:pPr>
                <a:defRPr/>
              </a:pPr>
              <a:t>3</a:t>
            </a:fld>
            <a:endParaRPr lang="ca-ES" dirty="0"/>
          </a:p>
        </p:txBody>
      </p:sp>
      <p:sp>
        <p:nvSpPr>
          <p:cNvPr id="10" name="Subtítol 2"/>
          <p:cNvSpPr txBox="1">
            <a:spLocks/>
          </p:cNvSpPr>
          <p:nvPr/>
        </p:nvSpPr>
        <p:spPr>
          <a:xfrm>
            <a:off x="682625" y="836613"/>
            <a:ext cx="7561263" cy="1490662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itchFamily="18" charset="2"/>
              <a:buChar char="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 2" pitchFamily="18" charset="2"/>
              <a:buNone/>
              <a:defRPr/>
            </a:pPr>
            <a:endParaRPr lang="ca-ES" sz="1400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a-ES" sz="1200" dirty="0" smtClean="0"/>
              <a:t>El 2014 ha estat un any </a:t>
            </a:r>
            <a:r>
              <a:rPr lang="ca-ES" sz="1200" dirty="0"/>
              <a:t>atípic en la distribució temporal dels incendis donat què </a:t>
            </a:r>
            <a:r>
              <a:rPr lang="ca-ES" sz="1200" dirty="0" smtClean="0"/>
              <a:t>els dos incendis més grans van ser fora de l’estiu. L’incendi de Tivissa (15/06), amb 872 ha, va consumir més de la meitat de la superfície total de tot l’any. L’incendi de Forallac (16/03) va consumir 376 ha.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ca-ES" sz="12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endParaRPr lang="ca-ES" sz="12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endParaRPr lang="ca-ES" sz="12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endParaRPr lang="es-ES" sz="1200" dirty="0"/>
          </a:p>
        </p:txBody>
      </p:sp>
      <p:sp>
        <p:nvSpPr>
          <p:cNvPr id="8197" name="QuadreDeText 4"/>
          <p:cNvSpPr txBox="1">
            <a:spLocks noChangeArrowheads="1"/>
          </p:cNvSpPr>
          <p:nvPr/>
        </p:nvSpPr>
        <p:spPr bwMode="auto">
          <a:xfrm>
            <a:off x="468313" y="2565400"/>
            <a:ext cx="19431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a-ES" altLang="es-ES" sz="1200" b="1"/>
              <a:t>Restriccions d’activitats en dies de risc extrem o elevat </a:t>
            </a:r>
            <a:r>
              <a:rPr lang="ca-ES" altLang="es-ES" sz="1200"/>
              <a:t>: </a:t>
            </a:r>
          </a:p>
          <a:p>
            <a:endParaRPr lang="ca-ES" altLang="es-ES" sz="1200"/>
          </a:p>
          <a:p>
            <a:r>
              <a:rPr lang="ca-ES" altLang="es-ES" sz="1200"/>
              <a:t>Durant la campanya d’estiu, la DG de Medi Natural i Biodiversitat no va establir restriccions addicionals a les activitats de risc. </a:t>
            </a:r>
          </a:p>
        </p:txBody>
      </p:sp>
      <p:pic>
        <p:nvPicPr>
          <p:cNvPr id="8198" name="Picture 7" descr="N:\15risc15\RecomptePLAALFA\PlaAlfaEstius2001-1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773238"/>
            <a:ext cx="56642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4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ítol 2"/>
          <p:cNvSpPr txBox="1">
            <a:spLocks/>
          </p:cNvSpPr>
          <p:nvPr/>
        </p:nvSpPr>
        <p:spPr bwMode="auto">
          <a:xfrm>
            <a:off x="827088" y="346075"/>
            <a:ext cx="79216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r>
              <a:rPr lang="ca-ES" sz="2000" b="1" dirty="0" smtClean="0">
                <a:solidFill>
                  <a:srgbClr val="C00000"/>
                </a:solidFill>
                <a:latin typeface="Arial" charset="0"/>
              </a:rPr>
              <a:t>Previsió </a:t>
            </a:r>
            <a:r>
              <a:rPr lang="ca-ES" sz="2000" b="1" dirty="0">
                <a:solidFill>
                  <a:srgbClr val="C00000"/>
                </a:solidFill>
                <a:latin typeface="Arial" charset="0"/>
              </a:rPr>
              <a:t>meteorològica, estat del territori i la vegetació i anàlisi del risc</a:t>
            </a:r>
            <a:endParaRPr lang="ca-ES" sz="20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r>
              <a:rPr lang="ca-ES" sz="1400" b="1" dirty="0">
                <a:latin typeface="Arial" charset="0"/>
              </a:rPr>
              <a:t>Evolució de la situació meteorològica 2014-2015 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endParaRPr lang="ca-ES" sz="20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 2" pitchFamily="18" charset="2"/>
              <a:buNone/>
            </a:pPr>
            <a:endParaRPr lang="ca-ES" sz="2000" b="1" dirty="0">
              <a:latin typeface="Arial" charset="0"/>
            </a:endParaRP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855663" y="1279525"/>
            <a:ext cx="279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1000" u="sng"/>
              <a:t>Precipitacions del darrer hivern  2014-15 (mm i %)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5010150" y="1327150"/>
            <a:ext cx="344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1000" u="sng"/>
              <a:t>Precipitacions de la primavera actual  2015 (mm i %)</a:t>
            </a:r>
          </a:p>
          <a:p>
            <a:r>
              <a:rPr lang="ca-ES" sz="1000"/>
              <a:t>            Març-Abril		</a:t>
            </a: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EDDE0-B9AE-4B51-83C9-D1A3C79CC912}" type="slidenum">
              <a:rPr lang="ca-ES" smtClean="0"/>
              <a:pPr>
                <a:defRPr/>
              </a:pPr>
              <a:t>4</a:t>
            </a:fld>
            <a:endParaRPr lang="ca-ES" dirty="0"/>
          </a:p>
        </p:txBody>
      </p:sp>
      <p:sp>
        <p:nvSpPr>
          <p:cNvPr id="5126" name="Text Box 1029"/>
          <p:cNvSpPr txBox="1">
            <a:spLocks noChangeArrowheads="1"/>
          </p:cNvSpPr>
          <p:nvPr/>
        </p:nvSpPr>
        <p:spPr bwMode="auto">
          <a:xfrm>
            <a:off x="827088" y="3911600"/>
            <a:ext cx="156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1000" u="sng"/>
              <a:t>Hivern 2013-14 (mm i %)</a:t>
            </a:r>
          </a:p>
        </p:txBody>
      </p:sp>
      <p:sp>
        <p:nvSpPr>
          <p:cNvPr id="5127" name="Text Box 1031"/>
          <p:cNvSpPr txBox="1">
            <a:spLocks noChangeArrowheads="1"/>
          </p:cNvSpPr>
          <p:nvPr/>
        </p:nvSpPr>
        <p:spPr bwMode="auto">
          <a:xfrm>
            <a:off x="5032375" y="4010025"/>
            <a:ext cx="18065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1000" u="sng"/>
              <a:t>Primavera 2014 (mm i %)</a:t>
            </a:r>
          </a:p>
        </p:txBody>
      </p:sp>
      <p:pic>
        <p:nvPicPr>
          <p:cNvPr id="5128" name="1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4157663"/>
            <a:ext cx="151447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2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617663"/>
            <a:ext cx="151447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7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938" y="4157663"/>
            <a:ext cx="1516062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8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700" y="1525588"/>
            <a:ext cx="1516063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" descr="S:\10.2-OPERATIVA\OAC - TIP SERVEIS\CONSOLIDATS\GENERALITAT - FORESTALS\OAC2012-08 SUPORT AC PRESENTA CONSELLERS CAMPANYA FORESTAL\2015\APPT_mar-abr1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83175" y="1639888"/>
            <a:ext cx="15144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3" descr="S:\10.2-OPERATIVA\OAC - TIP SERVEIS\CONSOLIDATS\GENERALITAT - FORESTALS\OAC2012-08 SUPORT AC PRESENTA CONSELLERS CAMPANYA FORESTAL\2014\APPT_mar-abr1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3175" y="4225925"/>
            <a:ext cx="1514475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Imatge 2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8788" y="1930400"/>
            <a:ext cx="208121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4" descr="N:\15risc15\InformesSetmanals\Z1_I5142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8788" y="4516438"/>
            <a:ext cx="210343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Text Box 1031"/>
          <p:cNvSpPr txBox="1">
            <a:spLocks noChangeArrowheads="1"/>
          </p:cNvSpPr>
          <p:nvPr/>
        </p:nvSpPr>
        <p:spPr bwMode="auto">
          <a:xfrm>
            <a:off x="6946900" y="4005263"/>
            <a:ext cx="18065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1000" u="sng"/>
              <a:t>Maig 2014 (mm i %)</a:t>
            </a:r>
          </a:p>
        </p:txBody>
      </p:sp>
      <p:sp>
        <p:nvSpPr>
          <p:cNvPr id="5137" name="Text Box 1031"/>
          <p:cNvSpPr txBox="1">
            <a:spLocks noChangeArrowheads="1"/>
          </p:cNvSpPr>
          <p:nvPr/>
        </p:nvSpPr>
        <p:spPr bwMode="auto">
          <a:xfrm>
            <a:off x="6956425" y="1639888"/>
            <a:ext cx="1933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1000" u="sng"/>
              <a:t>Maig 2015 (mm i %) (fins dia 24)</a:t>
            </a:r>
          </a:p>
        </p:txBody>
      </p:sp>
    </p:spTree>
    <p:extLst>
      <p:ext uri="{BB962C8B-B14F-4D97-AF65-F5344CB8AC3E}">
        <p14:creationId xmlns:p14="http://schemas.microsoft.com/office/powerpoint/2010/main" val="32275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339</Words>
  <Application>Microsoft Office PowerPoint</Application>
  <PresentationFormat>Presentació en pantalla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Servidors OLE incrustats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6" baseType="lpstr">
      <vt:lpstr>Tema de l'Office</vt:lpstr>
      <vt:lpstr>Hoja de cálculo de Microsoft Excel 97-2003</vt:lpstr>
      <vt:lpstr>Campanya d’incendis 2015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Campanya d’incendis 2015</dc:title>
  <dc:creator>Montse Alomà Masana</dc:creator>
  <cp:lastModifiedBy>Montse Alomà Masana</cp:lastModifiedBy>
  <cp:revision>1</cp:revision>
  <dcterms:created xsi:type="dcterms:W3CDTF">2015-05-28T10:13:39Z</dcterms:created>
  <dcterms:modified xsi:type="dcterms:W3CDTF">2015-05-28T10:15:23Z</dcterms:modified>
</cp:coreProperties>
</file>