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354" r:id="rId2"/>
    <p:sldId id="358" r:id="rId3"/>
    <p:sldId id="355" r:id="rId4"/>
    <p:sldId id="356" r:id="rId5"/>
    <p:sldId id="357" r:id="rId6"/>
    <p:sldId id="359" r:id="rId7"/>
    <p:sldId id="352" r:id="rId8"/>
    <p:sldId id="351" r:id="rId9"/>
    <p:sldId id="349" r:id="rId10"/>
    <p:sldId id="360" r:id="rId11"/>
    <p:sldId id="348" r:id="rId12"/>
  </p:sldIdLst>
  <p:sldSz cx="9144000" cy="6858000" type="screen4x3"/>
  <p:notesSz cx="6797675" cy="9926638"/>
  <p:defaultTextStyle>
    <a:defPPr>
      <a:defRPr lang="ca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21" autoAdjust="0"/>
    <p:restoredTop sz="96322" autoAdjust="0"/>
  </p:normalViewPr>
  <p:slideViewPr>
    <p:cSldViewPr>
      <p:cViewPr varScale="1">
        <p:scale>
          <a:sx n="114" d="100"/>
          <a:sy n="114" d="100"/>
        </p:scale>
        <p:origin x="172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3849688" y="1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5938144-2933-4927-A957-81F9EB05F1D6}" type="datetimeFigureOut">
              <a:rPr lang="ca-ES"/>
              <a:pPr>
                <a:defRPr/>
              </a:pPr>
              <a:t>11/12/2015</a:t>
            </a:fld>
            <a:endParaRPr lang="ca-ES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a-ES" noProof="0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679450" y="4715113"/>
            <a:ext cx="5438775" cy="446770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a-ES" noProof="0" smtClean="0"/>
              <a:t>Feu clic aquí per editar estils</a:t>
            </a:r>
          </a:p>
          <a:p>
            <a:pPr lvl="1"/>
            <a:r>
              <a:rPr lang="ca-ES" noProof="0" smtClean="0"/>
              <a:t>Segon nivell</a:t>
            </a:r>
          </a:p>
          <a:p>
            <a:pPr lvl="2"/>
            <a:r>
              <a:rPr lang="ca-ES" noProof="0" smtClean="0"/>
              <a:t>Tercer nivell</a:t>
            </a:r>
          </a:p>
          <a:p>
            <a:pPr lvl="3"/>
            <a:r>
              <a:rPr lang="ca-ES" noProof="0" smtClean="0"/>
              <a:t>Quart nivell</a:t>
            </a:r>
          </a:p>
          <a:p>
            <a:pPr lvl="4"/>
            <a:r>
              <a:rPr lang="ca-ES" noProof="0" smtClean="0"/>
              <a:t>Cinquè nivell</a:t>
            </a:r>
            <a:endParaRPr lang="ca-ES" noProof="0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6400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8630"/>
            <a:ext cx="2946400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94BBDF3-BE2D-4F8C-B9FA-68F118CA4DDB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35565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4F0D8B-59C3-477B-BC4F-85E71CB56EA9}" type="slidenum">
              <a:rPr lang="ca-ES" smtClean="0"/>
              <a:t>3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40049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13C088-2346-4D69-95C1-F22C2ADD54CD}" type="slidenum">
              <a:rPr lang="ca-ES" smtClean="0"/>
              <a:t>4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129992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ol i comia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3290400"/>
            <a:ext cx="7772400" cy="1252800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ca-ES" dirty="0" smtClean="0"/>
              <a:t>Feu clic aquí per editar l'estil</a:t>
            </a:r>
            <a:endParaRPr lang="ca-ES" dirty="0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687600" y="4827600"/>
            <a:ext cx="7772400" cy="763200"/>
          </a:xfrm>
        </p:spPr>
        <p:txBody>
          <a:bodyPr/>
          <a:lstStyle>
            <a:lvl1pPr marL="0" indent="0" algn="ctr">
              <a:buNone/>
              <a:defRPr sz="2200"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dirty="0" smtClean="0"/>
              <a:t>Feu clic aquí per editar l'estil de subtítols del patró</a:t>
            </a:r>
            <a:endParaRPr lang="ca-ES" dirty="0"/>
          </a:p>
        </p:txBody>
      </p:sp>
      <p:pic>
        <p:nvPicPr>
          <p:cNvPr id="7" name="13 Imagen" descr="http://www.gencat.cat/piv/descarregues/arxius/dpt/COLOR/Empresa/empresa_h2.jp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336511"/>
            <a:ext cx="2880320" cy="32425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tge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6347432"/>
            <a:ext cx="1128181" cy="38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156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6400" y="2059201"/>
            <a:ext cx="8464072" cy="3674056"/>
          </a:xfrm>
        </p:spPr>
        <p:txBody>
          <a:bodyPr/>
          <a:lstStyle/>
          <a:p>
            <a:pPr lvl="0"/>
            <a:r>
              <a:rPr lang="ca-ES" dirty="0" smtClean="0"/>
              <a:t>Feu clic aquí per editar estils</a:t>
            </a:r>
          </a:p>
          <a:p>
            <a:pPr lvl="1"/>
            <a:r>
              <a:rPr lang="ca-ES" dirty="0" smtClean="0"/>
              <a:t>Segon nivell</a:t>
            </a:r>
          </a:p>
          <a:p>
            <a:pPr lvl="2"/>
            <a:r>
              <a:rPr lang="ca-ES" dirty="0" smtClean="0"/>
              <a:t>Tercer nivell</a:t>
            </a:r>
          </a:p>
          <a:p>
            <a:pPr lvl="3"/>
            <a:r>
              <a:rPr lang="ca-ES" dirty="0" smtClean="0"/>
              <a:t>Quart nivell</a:t>
            </a:r>
          </a:p>
          <a:p>
            <a:pPr lvl="4"/>
            <a:r>
              <a:rPr lang="ca-ES" dirty="0" smtClean="0"/>
              <a:t>Cinquè nivell</a:t>
            </a:r>
            <a:endParaRPr lang="ca-ES" dirty="0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13"/>
          </p:nvPr>
        </p:nvSpPr>
        <p:spPr>
          <a:xfrm>
            <a:off x="356399" y="1268413"/>
            <a:ext cx="8571600" cy="4284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200" b="1"/>
            </a:lvl1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3F6C18-24C5-4095-B8B2-8DCB7FD392EB}" type="slidenum">
              <a:rPr lang="ca-ES"/>
              <a:pPr>
                <a:defRPr/>
              </a:pPr>
              <a:t>‹#›</a:t>
            </a:fld>
            <a:endParaRPr lang="ca-ES" dirty="0"/>
          </a:p>
        </p:txBody>
      </p:sp>
      <p:pic>
        <p:nvPicPr>
          <p:cNvPr id="4" name="3 Image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cxnSp>
        <p:nvCxnSpPr>
          <p:cNvPr id="7" name="Connector recte 6"/>
          <p:cNvCxnSpPr/>
          <p:nvPr userDrawn="1"/>
        </p:nvCxnSpPr>
        <p:spPr>
          <a:xfrm>
            <a:off x="620713" y="1225550"/>
            <a:ext cx="8383587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ítol 1"/>
          <p:cNvSpPr txBox="1">
            <a:spLocks/>
          </p:cNvSpPr>
          <p:nvPr userDrawn="1"/>
        </p:nvSpPr>
        <p:spPr bwMode="auto">
          <a:xfrm>
            <a:off x="509588" y="725488"/>
            <a:ext cx="85709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C000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000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000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000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000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000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000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000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9" name="Contenidor de contingut 2"/>
          <p:cNvSpPr>
            <a:spLocks noGrp="1"/>
          </p:cNvSpPr>
          <p:nvPr>
            <p:ph idx="15"/>
          </p:nvPr>
        </p:nvSpPr>
        <p:spPr>
          <a:xfrm>
            <a:off x="508800" y="2211600"/>
            <a:ext cx="8464072" cy="4106103"/>
          </a:xfrm>
        </p:spPr>
        <p:txBody>
          <a:bodyPr/>
          <a:lstStyle/>
          <a:p>
            <a:pPr lvl="0"/>
            <a:r>
              <a:rPr lang="ca-ES" dirty="0" smtClean="0"/>
              <a:t>Feu clic aquí per editar estils</a:t>
            </a:r>
          </a:p>
          <a:p>
            <a:pPr lvl="1"/>
            <a:r>
              <a:rPr lang="ca-ES" dirty="0" smtClean="0"/>
              <a:t>Segon nivell</a:t>
            </a:r>
          </a:p>
          <a:p>
            <a:pPr lvl="2"/>
            <a:r>
              <a:rPr lang="ca-ES" dirty="0" smtClean="0"/>
              <a:t>Tercer nivell</a:t>
            </a:r>
          </a:p>
          <a:p>
            <a:pPr lvl="3"/>
            <a:r>
              <a:rPr lang="ca-ES" dirty="0" smtClean="0"/>
              <a:t>Quart nivell</a:t>
            </a:r>
          </a:p>
          <a:p>
            <a:pPr lvl="4"/>
            <a:r>
              <a:rPr lang="ca-ES" dirty="0" smtClean="0"/>
              <a:t>Cinquè nivell</a:t>
            </a:r>
            <a:endParaRPr lang="ca-ES" dirty="0"/>
          </a:p>
        </p:txBody>
      </p:sp>
      <p:sp>
        <p:nvSpPr>
          <p:cNvPr id="10" name="Contenidor de text 4"/>
          <p:cNvSpPr>
            <a:spLocks noGrp="1"/>
          </p:cNvSpPr>
          <p:nvPr>
            <p:ph type="body" sz="quarter" idx="16"/>
          </p:nvPr>
        </p:nvSpPr>
        <p:spPr>
          <a:xfrm>
            <a:off x="508799" y="1420813"/>
            <a:ext cx="8571600" cy="4284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200" b="1"/>
            </a:lvl1pPr>
          </a:lstStyle>
          <a:p>
            <a:pPr lvl="0"/>
            <a:r>
              <a:rPr lang="ca-ES" smtClean="0"/>
              <a:t>Feu clic aquí per editar estils</a:t>
            </a:r>
          </a:p>
        </p:txBody>
      </p:sp>
      <p:pic>
        <p:nvPicPr>
          <p:cNvPr id="13" name="13 Imagen" descr="http://www.gencat.cat/piv/descarregues/arxius/dpt/COLOR/Empresa/empresa_h2.jp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376786"/>
            <a:ext cx="2880320" cy="3242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Imatge 1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6347432"/>
            <a:ext cx="1128181" cy="38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4698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6400" y="2059201"/>
            <a:ext cx="8464072" cy="3674056"/>
          </a:xfrm>
        </p:spPr>
        <p:txBody>
          <a:bodyPr/>
          <a:lstStyle/>
          <a:p>
            <a:pPr lvl="0"/>
            <a:r>
              <a:rPr lang="ca-ES" dirty="0" smtClean="0"/>
              <a:t>Feu clic aquí per editar estils</a:t>
            </a:r>
          </a:p>
          <a:p>
            <a:pPr lvl="1"/>
            <a:r>
              <a:rPr lang="ca-ES" dirty="0" smtClean="0"/>
              <a:t>Segon nivell</a:t>
            </a:r>
          </a:p>
          <a:p>
            <a:pPr lvl="2"/>
            <a:r>
              <a:rPr lang="ca-ES" dirty="0" smtClean="0"/>
              <a:t>Tercer nivell</a:t>
            </a:r>
          </a:p>
          <a:p>
            <a:pPr lvl="3"/>
            <a:r>
              <a:rPr lang="ca-ES" dirty="0" smtClean="0"/>
              <a:t>Quart nivell</a:t>
            </a:r>
          </a:p>
          <a:p>
            <a:pPr lvl="4"/>
            <a:r>
              <a:rPr lang="ca-ES" dirty="0" smtClean="0"/>
              <a:t>Cinquè nivell</a:t>
            </a:r>
            <a:endParaRPr lang="ca-ES" dirty="0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13"/>
          </p:nvPr>
        </p:nvSpPr>
        <p:spPr>
          <a:xfrm>
            <a:off x="356399" y="1268413"/>
            <a:ext cx="8571600" cy="4284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200" b="1"/>
            </a:lvl1pPr>
          </a:lstStyle>
          <a:p>
            <a:pPr lvl="0"/>
            <a:r>
              <a:rPr lang="ca-ES" smtClean="0"/>
              <a:t>Feu clic aquí per editar estils</a:t>
            </a:r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3F6C18-24C5-4095-B8B2-8DCB7FD392EB}" type="slidenum">
              <a:rPr lang="ca-ES"/>
              <a:pPr>
                <a:defRPr/>
              </a:pPr>
              <a:t>‹#›</a:t>
            </a:fld>
            <a:endParaRPr lang="ca-ES" dirty="0"/>
          </a:p>
        </p:txBody>
      </p:sp>
      <p:pic>
        <p:nvPicPr>
          <p:cNvPr id="4" name="3 Image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cxnSp>
        <p:nvCxnSpPr>
          <p:cNvPr id="7" name="Connector recte 6"/>
          <p:cNvCxnSpPr/>
          <p:nvPr userDrawn="1"/>
        </p:nvCxnSpPr>
        <p:spPr>
          <a:xfrm>
            <a:off x="620713" y="1225550"/>
            <a:ext cx="8383587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ítol 1"/>
          <p:cNvSpPr txBox="1">
            <a:spLocks/>
          </p:cNvSpPr>
          <p:nvPr userDrawn="1"/>
        </p:nvSpPr>
        <p:spPr bwMode="auto">
          <a:xfrm>
            <a:off x="509588" y="725488"/>
            <a:ext cx="85709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C00000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00000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00000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00000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00000"/>
                </a:solidFill>
                <a:latin typeface="Arial" charset="0"/>
                <a:cs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00000"/>
                </a:solidFill>
                <a:latin typeface="Arial" charset="0"/>
                <a:cs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00000"/>
                </a:solidFill>
                <a:latin typeface="Arial" charset="0"/>
                <a:cs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00000"/>
                </a:solidFill>
                <a:latin typeface="Arial" charset="0"/>
                <a:cs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00000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ca-ES" smtClean="0"/>
              <a:t>Feu clic aquí per editar l'estil</a:t>
            </a:r>
            <a:endParaRPr lang="ca-ES"/>
          </a:p>
        </p:txBody>
      </p:sp>
      <p:sp>
        <p:nvSpPr>
          <p:cNvPr id="9" name="Contenidor de contingut 2"/>
          <p:cNvSpPr>
            <a:spLocks noGrp="1"/>
          </p:cNvSpPr>
          <p:nvPr>
            <p:ph idx="15"/>
          </p:nvPr>
        </p:nvSpPr>
        <p:spPr>
          <a:xfrm>
            <a:off x="508800" y="2211600"/>
            <a:ext cx="8464072" cy="4106103"/>
          </a:xfrm>
        </p:spPr>
        <p:txBody>
          <a:bodyPr/>
          <a:lstStyle/>
          <a:p>
            <a:pPr lvl="0"/>
            <a:r>
              <a:rPr lang="ca-ES" dirty="0" smtClean="0"/>
              <a:t>Feu clic aquí per editar estils</a:t>
            </a:r>
          </a:p>
          <a:p>
            <a:pPr lvl="1"/>
            <a:r>
              <a:rPr lang="ca-ES" dirty="0" smtClean="0"/>
              <a:t>Segon nivell</a:t>
            </a:r>
          </a:p>
          <a:p>
            <a:pPr lvl="2"/>
            <a:r>
              <a:rPr lang="ca-ES" dirty="0" smtClean="0"/>
              <a:t>Tercer nivell</a:t>
            </a:r>
          </a:p>
          <a:p>
            <a:pPr lvl="3"/>
            <a:r>
              <a:rPr lang="ca-ES" dirty="0" smtClean="0"/>
              <a:t>Quart nivell</a:t>
            </a:r>
          </a:p>
          <a:p>
            <a:pPr lvl="4"/>
            <a:r>
              <a:rPr lang="ca-ES" dirty="0" smtClean="0"/>
              <a:t>Cinquè nivell</a:t>
            </a:r>
            <a:endParaRPr lang="ca-ES" dirty="0"/>
          </a:p>
        </p:txBody>
      </p:sp>
      <p:sp>
        <p:nvSpPr>
          <p:cNvPr id="10" name="Contenidor de text 4"/>
          <p:cNvSpPr>
            <a:spLocks noGrp="1"/>
          </p:cNvSpPr>
          <p:nvPr>
            <p:ph type="body" sz="quarter" idx="16"/>
          </p:nvPr>
        </p:nvSpPr>
        <p:spPr>
          <a:xfrm>
            <a:off x="508799" y="1420813"/>
            <a:ext cx="8571600" cy="4284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200" b="1"/>
            </a:lvl1pPr>
          </a:lstStyle>
          <a:p>
            <a:pPr lvl="0"/>
            <a:r>
              <a:rPr lang="ca-ES" smtClean="0"/>
              <a:t>Feu clic aquí per editar estils</a:t>
            </a:r>
          </a:p>
        </p:txBody>
      </p:sp>
      <p:pic>
        <p:nvPicPr>
          <p:cNvPr id="13" name="13 Imagen" descr="http://www.gencat.cat/piv/descarregues/arxius/dpt/COLOR/Empresa/empresa_h2.jp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376786"/>
            <a:ext cx="2880320" cy="3242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Imatge 1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6347432"/>
            <a:ext cx="1128181" cy="387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7373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ol i objectes sense nivel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Feu clic aquí per editar l'estil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6400" y="2059200"/>
            <a:ext cx="8464072" cy="353003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ca-ES" dirty="0" smtClean="0"/>
              <a:t>Feu clic aquí per editar estils</a:t>
            </a:r>
          </a:p>
        </p:txBody>
      </p:sp>
      <p:sp>
        <p:nvSpPr>
          <p:cNvPr id="7" name="Contenidor de text 4"/>
          <p:cNvSpPr>
            <a:spLocks noGrp="1"/>
          </p:cNvSpPr>
          <p:nvPr>
            <p:ph type="body" sz="quarter" idx="13"/>
          </p:nvPr>
        </p:nvSpPr>
        <p:spPr>
          <a:xfrm>
            <a:off x="356399" y="1268413"/>
            <a:ext cx="8571600" cy="4284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200" b="1"/>
            </a:lvl1pPr>
          </a:lstStyle>
          <a:p>
            <a:pPr lvl="0"/>
            <a:r>
              <a:rPr lang="ca-ES" smtClean="0"/>
              <a:t>Feu clic aquí per editar estils</a:t>
            </a:r>
          </a:p>
        </p:txBody>
      </p:sp>
    </p:spTree>
    <p:extLst>
      <p:ext uri="{BB962C8B-B14F-4D97-AF65-F5344CB8AC3E}">
        <p14:creationId xmlns:p14="http://schemas.microsoft.com/office/powerpoint/2010/main" val="5285706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ítol i objectes sense nivel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357188" y="573088"/>
            <a:ext cx="8570912" cy="506412"/>
          </a:xfrm>
          <a:prstGeom prst="rect">
            <a:avLst/>
          </a:prstGeom>
        </p:spPr>
        <p:txBody>
          <a:bodyPr/>
          <a:lstStyle/>
          <a:p>
            <a:r>
              <a:rPr lang="ca-ES" dirty="0" smtClean="0"/>
              <a:t>Feu clic aquí per editar l'estil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6400" y="2059200"/>
            <a:ext cx="8464072" cy="353003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ca-ES" dirty="0" smtClean="0"/>
              <a:t>Feu clic aquí per editar estils</a:t>
            </a:r>
          </a:p>
        </p:txBody>
      </p:sp>
      <p:sp>
        <p:nvSpPr>
          <p:cNvPr id="7" name="Contenidor de text 4"/>
          <p:cNvSpPr>
            <a:spLocks noGrp="1"/>
          </p:cNvSpPr>
          <p:nvPr>
            <p:ph type="body" sz="quarter" idx="13"/>
          </p:nvPr>
        </p:nvSpPr>
        <p:spPr>
          <a:xfrm>
            <a:off x="356399" y="1268413"/>
            <a:ext cx="8571600" cy="428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200" b="1"/>
            </a:lvl1pPr>
          </a:lstStyle>
          <a:p>
            <a:pPr lvl="0"/>
            <a:r>
              <a:rPr lang="ca-ES" smtClean="0"/>
              <a:t>Feu clic aquí per editar estils</a:t>
            </a:r>
          </a:p>
        </p:txBody>
      </p:sp>
    </p:spTree>
    <p:extLst>
      <p:ext uri="{BB962C8B-B14F-4D97-AF65-F5344CB8AC3E}">
        <p14:creationId xmlns:p14="http://schemas.microsoft.com/office/powerpoint/2010/main" val="267845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ítol i objectes sense nivel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357188" y="573088"/>
            <a:ext cx="8570912" cy="506412"/>
          </a:xfrm>
          <a:prstGeom prst="rect">
            <a:avLst/>
          </a:prstGeom>
        </p:spPr>
        <p:txBody>
          <a:bodyPr/>
          <a:lstStyle/>
          <a:p>
            <a:r>
              <a:rPr lang="ca-ES" dirty="0" smtClean="0"/>
              <a:t>Feu clic aquí per editar l'estil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6400" y="2059200"/>
            <a:ext cx="8464072" cy="353003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ca-ES" dirty="0" smtClean="0"/>
              <a:t>Feu clic aquí per editar estils</a:t>
            </a:r>
          </a:p>
        </p:txBody>
      </p:sp>
      <p:sp>
        <p:nvSpPr>
          <p:cNvPr id="7" name="Contenidor de text 4"/>
          <p:cNvSpPr>
            <a:spLocks noGrp="1"/>
          </p:cNvSpPr>
          <p:nvPr>
            <p:ph type="body" sz="quarter" idx="13"/>
          </p:nvPr>
        </p:nvSpPr>
        <p:spPr>
          <a:xfrm>
            <a:off x="356399" y="1268413"/>
            <a:ext cx="8571600" cy="428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200" b="1"/>
            </a:lvl1pPr>
          </a:lstStyle>
          <a:p>
            <a:pPr lvl="0"/>
            <a:r>
              <a:rPr lang="ca-ES" smtClean="0"/>
              <a:t>Feu clic aquí per editar estils</a:t>
            </a:r>
          </a:p>
        </p:txBody>
      </p:sp>
    </p:spTree>
    <p:extLst>
      <p:ext uri="{BB962C8B-B14F-4D97-AF65-F5344CB8AC3E}">
        <p14:creationId xmlns:p14="http://schemas.microsoft.com/office/powerpoint/2010/main" val="29343908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ol i objectes sense nivel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357188" y="573088"/>
            <a:ext cx="8570912" cy="506412"/>
          </a:xfrm>
          <a:prstGeom prst="rect">
            <a:avLst/>
          </a:prstGeom>
        </p:spPr>
        <p:txBody>
          <a:bodyPr/>
          <a:lstStyle/>
          <a:p>
            <a:r>
              <a:rPr lang="ca-ES" dirty="0" smtClean="0"/>
              <a:t>Feu clic aquí per editar l'estil</a:t>
            </a:r>
            <a:endParaRPr lang="ca-ES" dirty="0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6400" y="2059200"/>
            <a:ext cx="8464072" cy="353003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ca-ES" dirty="0" smtClean="0"/>
              <a:t>Feu clic aquí per editar estils</a:t>
            </a:r>
          </a:p>
        </p:txBody>
      </p:sp>
      <p:sp>
        <p:nvSpPr>
          <p:cNvPr id="7" name="Contenidor de text 4"/>
          <p:cNvSpPr>
            <a:spLocks noGrp="1"/>
          </p:cNvSpPr>
          <p:nvPr>
            <p:ph type="body" sz="quarter" idx="13"/>
          </p:nvPr>
        </p:nvSpPr>
        <p:spPr>
          <a:xfrm>
            <a:off x="356399" y="1268413"/>
            <a:ext cx="8571600" cy="428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200" b="1"/>
            </a:lvl1pPr>
          </a:lstStyle>
          <a:p>
            <a:pPr lvl="0"/>
            <a:r>
              <a:rPr lang="ca-ES" smtClean="0"/>
              <a:t>Feu clic aquí per editar estils</a:t>
            </a:r>
          </a:p>
        </p:txBody>
      </p:sp>
    </p:spTree>
    <p:extLst>
      <p:ext uri="{BB962C8B-B14F-4D97-AF65-F5344CB8AC3E}">
        <p14:creationId xmlns:p14="http://schemas.microsoft.com/office/powerpoint/2010/main" val="42367972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780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1 Título"/>
          <p:cNvSpPr>
            <a:spLocks noGrp="1"/>
          </p:cNvSpPr>
          <p:nvPr>
            <p:ph type="title"/>
          </p:nvPr>
        </p:nvSpPr>
        <p:spPr>
          <a:xfrm>
            <a:off x="755576" y="274638"/>
            <a:ext cx="7776864" cy="705600"/>
          </a:xfrm>
        </p:spPr>
        <p:txBody>
          <a:bodyPr>
            <a:normAutofit/>
          </a:bodyPr>
          <a:lstStyle>
            <a:lvl1pPr algn="l">
              <a:defRPr sz="2400" b="1"/>
            </a:lvl1pPr>
          </a:lstStyle>
          <a:p>
            <a:r>
              <a:rPr lang="ca-ES" smtClean="0"/>
              <a:t>Feu clic aquí per editar l'estil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810616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Contenidor de títol 1"/>
          <p:cNvSpPr>
            <a:spLocks noGrp="1"/>
          </p:cNvSpPr>
          <p:nvPr>
            <p:ph type="title"/>
          </p:nvPr>
        </p:nvSpPr>
        <p:spPr bwMode="auto">
          <a:xfrm>
            <a:off x="357188" y="573088"/>
            <a:ext cx="8570912" cy="50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a-ES" smtClean="0"/>
              <a:t>Feu clic aquí per editar l'estil</a:t>
            </a:r>
          </a:p>
        </p:txBody>
      </p:sp>
      <p:sp>
        <p:nvSpPr>
          <p:cNvPr id="1027" name="Contenidor de text 2"/>
          <p:cNvSpPr>
            <a:spLocks noGrp="1"/>
          </p:cNvSpPr>
          <p:nvPr>
            <p:ph type="body" idx="1"/>
          </p:nvPr>
        </p:nvSpPr>
        <p:spPr bwMode="auto">
          <a:xfrm>
            <a:off x="357188" y="2058988"/>
            <a:ext cx="8383587" cy="3313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a-ES" smtClean="0"/>
              <a:t>Feu clic aquí per editar estils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</a:p>
        </p:txBody>
      </p:sp>
      <p:cxnSp>
        <p:nvCxnSpPr>
          <p:cNvPr id="8" name="Connector recte 7"/>
          <p:cNvCxnSpPr/>
          <p:nvPr/>
        </p:nvCxnSpPr>
        <p:spPr>
          <a:xfrm>
            <a:off x="468313" y="980728"/>
            <a:ext cx="8383587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tge 1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283" y="6347432"/>
            <a:ext cx="1128181" cy="387388"/>
          </a:xfrm>
          <a:prstGeom prst="rect">
            <a:avLst/>
          </a:prstGeom>
        </p:spPr>
      </p:pic>
      <p:pic>
        <p:nvPicPr>
          <p:cNvPr id="10" name="13 Imagen" descr="http://www.gencat.cat/piv/descarregues/arxius/dpt/COLOR/Empresa/empresa_h2.jpg"/>
          <p:cNvPicPr/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381327"/>
            <a:ext cx="2880320" cy="324251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97" r:id="rId2"/>
    <p:sldLayoutId id="2147483701" r:id="rId3"/>
    <p:sldLayoutId id="2147483698" r:id="rId4"/>
    <p:sldLayoutId id="2147483702" r:id="rId5"/>
    <p:sldLayoutId id="2147483703" r:id="rId6"/>
    <p:sldLayoutId id="2147483704" r:id="rId7"/>
    <p:sldLayoutId id="2147483705" r:id="rId8"/>
    <p:sldLayoutId id="2147483706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rgbClr val="C00000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C00000"/>
          </a:solidFill>
          <a:latin typeface="Arial" charset="0"/>
          <a:cs typeface="Arial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Wingdings 2" pitchFamily="18" charset="2"/>
        <a:buChar char=""/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7600" y="2132856"/>
            <a:ext cx="7772400" cy="1252800"/>
          </a:xfrm>
        </p:spPr>
        <p:txBody>
          <a:bodyPr>
            <a:normAutofit fontScale="90000"/>
          </a:bodyPr>
          <a:lstStyle/>
          <a:p>
            <a:r>
              <a:rPr lang="ca-ES" sz="4400" dirty="0" smtClean="0">
                <a:latin typeface="+mn-lt"/>
              </a:rPr>
              <a:t>Dades </a:t>
            </a:r>
            <a:r>
              <a:rPr lang="ca-ES" sz="4400" dirty="0">
                <a:latin typeface="+mn-lt"/>
              </a:rPr>
              <a:t>d'inversió en innovació empresarial </a:t>
            </a:r>
            <a:r>
              <a:rPr lang="ca-ES" sz="4400" dirty="0" smtClean="0">
                <a:latin typeface="+mn-lt"/>
              </a:rPr>
              <a:t>a </a:t>
            </a:r>
            <a:r>
              <a:rPr lang="ca-ES" sz="4400" dirty="0">
                <a:latin typeface="+mn-lt"/>
              </a:rPr>
              <a:t>Catalunya </a:t>
            </a:r>
            <a:r>
              <a:rPr lang="ca-ES" dirty="0">
                <a:latin typeface="+mn-lt"/>
              </a:rPr>
              <a:t/>
            </a:r>
            <a:br>
              <a:rPr lang="ca-ES" dirty="0">
                <a:latin typeface="+mn-lt"/>
              </a:rPr>
            </a:br>
            <a:endParaRPr lang="ca-ES" dirty="0">
              <a:latin typeface="+mn-lt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7600" y="3501008"/>
            <a:ext cx="7772400" cy="763200"/>
          </a:xfrm>
        </p:spPr>
        <p:txBody>
          <a:bodyPr/>
          <a:lstStyle/>
          <a:p>
            <a:r>
              <a:rPr lang="ca-ES" dirty="0" smtClean="0"/>
              <a:t>11 de desembre del 2015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1824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685800" y="2248208"/>
            <a:ext cx="7772400" cy="1252800"/>
          </a:xfrm>
        </p:spPr>
        <p:txBody>
          <a:bodyPr>
            <a:normAutofit/>
          </a:bodyPr>
          <a:lstStyle/>
          <a:p>
            <a:r>
              <a:rPr lang="ca-ES" dirty="0" smtClean="0">
                <a:latin typeface="Calibri" panose="020F0502020204030204" pitchFamily="34" charset="0"/>
              </a:rPr>
              <a:t>Dades participació </a:t>
            </a:r>
            <a:r>
              <a:rPr lang="ca-ES" i="1" dirty="0" err="1" smtClean="0">
                <a:latin typeface="Calibri" panose="020F0502020204030204" pitchFamily="34" charset="0"/>
              </a:rPr>
              <a:t>Horizon</a:t>
            </a:r>
            <a:r>
              <a:rPr lang="ca-ES" i="1" dirty="0" smtClean="0">
                <a:latin typeface="Calibri" panose="020F0502020204030204" pitchFamily="34" charset="0"/>
              </a:rPr>
              <a:t> 2020</a:t>
            </a:r>
            <a:r>
              <a:rPr lang="ca-ES" dirty="0" smtClean="0"/>
              <a:t/>
            </a:r>
            <a:br>
              <a:rPr lang="ca-ES" dirty="0" smtClean="0"/>
            </a:br>
            <a:r>
              <a:rPr lang="ca-ES" sz="2400" dirty="0" smtClean="0">
                <a:latin typeface="Calibri" panose="020F0502020204030204" pitchFamily="34" charset="0"/>
              </a:rPr>
              <a:t>(Font: CDTI)</a:t>
            </a:r>
            <a:endParaRPr lang="ca-ES" sz="2400" dirty="0">
              <a:latin typeface="Calibri" panose="020F0502020204030204" pitchFamily="34" charset="0"/>
            </a:endParaRPr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014132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88" y="476672"/>
            <a:ext cx="8570912" cy="506412"/>
          </a:xfrm>
        </p:spPr>
        <p:txBody>
          <a:bodyPr/>
          <a:lstStyle/>
          <a:p>
            <a:r>
              <a:rPr lang="ca-ES" sz="2200" dirty="0" smtClean="0">
                <a:latin typeface="+mn-lt"/>
              </a:rPr>
              <a:t>INNOVACIÓ: PARTICIPACIÓ DE CATALUNYA A </a:t>
            </a:r>
            <a:r>
              <a:rPr lang="ca-ES" sz="2200" dirty="0" err="1" smtClean="0">
                <a:latin typeface="+mn-lt"/>
              </a:rPr>
              <a:t>l’</a:t>
            </a:r>
            <a:r>
              <a:rPr lang="ca-ES" sz="2200" i="1" dirty="0" err="1" smtClean="0">
                <a:latin typeface="+mn-lt"/>
              </a:rPr>
              <a:t>Horizon</a:t>
            </a:r>
            <a:r>
              <a:rPr lang="ca-ES" sz="2200" i="1" dirty="0" smtClean="0">
                <a:latin typeface="+mn-lt"/>
              </a:rPr>
              <a:t> 2020</a:t>
            </a:r>
            <a:endParaRPr lang="ca-ES" sz="2200" i="1" dirty="0">
              <a:latin typeface="+mn-lt"/>
            </a:endParaRPr>
          </a:p>
        </p:txBody>
      </p:sp>
      <p:pic>
        <p:nvPicPr>
          <p:cNvPr id="14" name="13 Imagen" descr="http://www.gencat.cat/piv/descarregues/arxius/dpt/COLOR/Empresa/empresa_h2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381327"/>
            <a:ext cx="2880320" cy="32425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0393259"/>
              </p:ext>
            </p:extLst>
          </p:nvPr>
        </p:nvGraphicFramePr>
        <p:xfrm>
          <a:off x="1636992" y="1813013"/>
          <a:ext cx="6011304" cy="378484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88630"/>
                <a:gridCol w="1461337"/>
                <a:gridCol w="1461337"/>
              </a:tblGrid>
              <a:tr h="344077">
                <a:tc>
                  <a:txBody>
                    <a:bodyPr/>
                    <a:lstStyle/>
                    <a:p>
                      <a:pPr algn="l"/>
                      <a:r>
                        <a:rPr lang="ca-ES" sz="1400" dirty="0" smtClean="0"/>
                        <a:t>Tipus d’entitat</a:t>
                      </a:r>
                      <a:endParaRPr lang="es-ES" sz="1400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400" dirty="0" smtClean="0"/>
                        <a:t>Subvenció</a:t>
                      </a:r>
                      <a:endParaRPr lang="es-ES" sz="1400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dirty="0" smtClean="0"/>
                        <a:t>%</a:t>
                      </a:r>
                      <a:r>
                        <a:rPr lang="es-ES" sz="1400" baseline="0" dirty="0" smtClean="0"/>
                        <a:t> sobre total</a:t>
                      </a:r>
                      <a:endParaRPr lang="es-ES" sz="1400" dirty="0"/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</a:tr>
              <a:tr h="344077">
                <a:tc>
                  <a:txBody>
                    <a:bodyPr/>
                    <a:lstStyle/>
                    <a:p>
                      <a:r>
                        <a:rPr lang="ca-ES" sz="1400" b="1" dirty="0" smtClean="0"/>
                        <a:t>Associacions d’investigació</a:t>
                      </a:r>
                      <a:endParaRPr lang="es-ES" sz="14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49.886.890 €</a:t>
                      </a:r>
                      <a:endParaRPr lang="ca-ES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23,81%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44077">
                <a:tc>
                  <a:txBody>
                    <a:bodyPr/>
                    <a:lstStyle/>
                    <a:p>
                      <a:r>
                        <a:rPr lang="ca-ES" sz="1400" b="1" dirty="0" smtClean="0"/>
                        <a:t>Empreses</a:t>
                      </a:r>
                      <a:endParaRPr lang="es-ES" sz="14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48.992.928 €</a:t>
                      </a:r>
                      <a:endParaRPr lang="ca-ES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23,39%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44077">
                <a:tc>
                  <a:txBody>
                    <a:bodyPr/>
                    <a:lstStyle/>
                    <a:p>
                      <a:r>
                        <a:rPr lang="ca-ES" sz="1400" b="1" dirty="0" smtClean="0"/>
                        <a:t>Universitats</a:t>
                      </a:r>
                      <a:endParaRPr lang="es-ES" sz="14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44.172.163 €</a:t>
                      </a:r>
                      <a:endParaRPr lang="ca-ES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21,08%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44077">
                <a:tc>
                  <a:txBody>
                    <a:bodyPr/>
                    <a:lstStyle/>
                    <a:p>
                      <a:r>
                        <a:rPr lang="ca-ES" sz="1400" b="1" dirty="0" smtClean="0"/>
                        <a:t>Centre</a:t>
                      </a:r>
                      <a:r>
                        <a:rPr lang="ca-ES" sz="1400" b="1" baseline="0" dirty="0" smtClean="0"/>
                        <a:t>s públics d’investigació</a:t>
                      </a:r>
                      <a:endParaRPr lang="es-ES" sz="14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36.282.189 €</a:t>
                      </a:r>
                      <a:endParaRPr lang="ca-ES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17,32%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44077">
                <a:tc>
                  <a:txBody>
                    <a:bodyPr/>
                    <a:lstStyle/>
                    <a:p>
                      <a:r>
                        <a:rPr lang="ca-ES" sz="1400" b="1" dirty="0" smtClean="0"/>
                        <a:t>Altres associacions</a:t>
                      </a:r>
                      <a:endParaRPr lang="es-ES" sz="14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13.106.792 €</a:t>
                      </a:r>
                      <a:endParaRPr lang="ca-ES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6,26%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44077">
                <a:tc>
                  <a:txBody>
                    <a:bodyPr/>
                    <a:lstStyle/>
                    <a:p>
                      <a:r>
                        <a:rPr lang="ca-ES" sz="1400" b="1" noProof="0" dirty="0" smtClean="0"/>
                        <a:t>Centres d’innovació</a:t>
                      </a:r>
                      <a:r>
                        <a:rPr lang="ca-ES" sz="1400" b="1" baseline="0" noProof="0" dirty="0" smtClean="0"/>
                        <a:t> i tecnologia</a:t>
                      </a:r>
                      <a:endParaRPr lang="ca-ES" sz="1400" b="1" noProof="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9.398.315 €</a:t>
                      </a:r>
                      <a:endParaRPr lang="ca-ES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4,49%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44077">
                <a:tc>
                  <a:txBody>
                    <a:bodyPr/>
                    <a:lstStyle/>
                    <a:p>
                      <a:r>
                        <a:rPr lang="ca-ES" sz="1400" b="1" noProof="0" dirty="0" smtClean="0"/>
                        <a:t>Administració</a:t>
                      </a:r>
                      <a:r>
                        <a:rPr lang="ca-ES" sz="1400" b="1" baseline="0" noProof="0" dirty="0" smtClean="0"/>
                        <a:t> pública</a:t>
                      </a:r>
                      <a:endParaRPr lang="ca-ES" sz="1400" b="1" noProof="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a-ES" sz="1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7.661.850 €</a:t>
                      </a:r>
                      <a:endParaRPr lang="ca-ES" sz="1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a-ES" sz="14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3,66%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44077">
                <a:tc>
                  <a:txBody>
                    <a:bodyPr/>
                    <a:lstStyle/>
                    <a:p>
                      <a:r>
                        <a:rPr lang="es-ES" sz="1400" b="1" dirty="0" smtClean="0"/>
                        <a:t>TOTAL</a:t>
                      </a:r>
                      <a:endParaRPr lang="es-ES" sz="14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209.501.126 €</a:t>
                      </a:r>
                      <a:endParaRPr lang="es-ES" sz="14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100%</a:t>
                      </a:r>
                      <a:endParaRPr lang="es-ES" sz="14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44077">
                <a:tc>
                  <a:txBody>
                    <a:bodyPr/>
                    <a:lstStyle/>
                    <a:p>
                      <a:r>
                        <a:rPr lang="es-ES" sz="1400" b="1" dirty="0" smtClean="0">
                          <a:solidFill>
                            <a:schemeClr val="bg1"/>
                          </a:solidFill>
                        </a:rPr>
                        <a:t>%</a:t>
                      </a:r>
                      <a:r>
                        <a:rPr lang="es-ES" sz="1400" b="1" baseline="0" dirty="0" smtClean="0">
                          <a:solidFill>
                            <a:schemeClr val="bg1"/>
                          </a:solidFill>
                        </a:rPr>
                        <a:t> sobre </a:t>
                      </a:r>
                      <a:r>
                        <a:rPr lang="es-ES" sz="1400" b="1" baseline="0" dirty="0" err="1" smtClean="0">
                          <a:solidFill>
                            <a:schemeClr val="bg1"/>
                          </a:solidFill>
                        </a:rPr>
                        <a:t>Espanya</a:t>
                      </a:r>
                      <a:endParaRPr lang="es-ES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solidFill>
                            <a:schemeClr val="bg1"/>
                          </a:solidFill>
                        </a:rPr>
                        <a:t>29,62%</a:t>
                      </a:r>
                      <a:endParaRPr lang="es-ES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4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344077">
                <a:tc>
                  <a:txBody>
                    <a:bodyPr/>
                    <a:lstStyle/>
                    <a:p>
                      <a:r>
                        <a:rPr lang="es-ES" sz="1400" b="1" dirty="0" smtClean="0">
                          <a:solidFill>
                            <a:schemeClr val="bg1"/>
                          </a:solidFill>
                        </a:rPr>
                        <a:t>% sobre UE-28</a:t>
                      </a:r>
                      <a:endParaRPr lang="es-ES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sz="1400" b="1" dirty="0" smtClean="0">
                          <a:solidFill>
                            <a:schemeClr val="bg1"/>
                          </a:solidFill>
                        </a:rPr>
                        <a:t>2,61%</a:t>
                      </a:r>
                      <a:endParaRPr lang="es-ES" sz="1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ES" sz="14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" name="9 Rectángulo"/>
          <p:cNvSpPr/>
          <p:nvPr/>
        </p:nvSpPr>
        <p:spPr>
          <a:xfrm>
            <a:off x="1547664" y="5659417"/>
            <a:ext cx="1701107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sz="800" dirty="0"/>
              <a:t>Font: </a:t>
            </a:r>
            <a:r>
              <a:rPr lang="ca-ES" sz="800" dirty="0" smtClean="0"/>
              <a:t>CDTI (dades a novembre 2015)</a:t>
            </a:r>
            <a:endParaRPr lang="ca-ES" sz="800" dirty="0"/>
          </a:p>
        </p:txBody>
      </p:sp>
    </p:spTree>
    <p:extLst>
      <p:ext uri="{BB962C8B-B14F-4D97-AF65-F5344CB8AC3E}">
        <p14:creationId xmlns:p14="http://schemas.microsoft.com/office/powerpoint/2010/main" val="1949838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685800" y="2132856"/>
            <a:ext cx="7772400" cy="1252800"/>
          </a:xfrm>
        </p:spPr>
        <p:txBody>
          <a:bodyPr/>
          <a:lstStyle/>
          <a:p>
            <a:r>
              <a:rPr lang="ca-ES" dirty="0" smtClean="0">
                <a:latin typeface="Calibri" panose="020F0502020204030204" pitchFamily="34" charset="0"/>
              </a:rPr>
              <a:t>Dades Inversió Estrangera </a:t>
            </a:r>
            <a:r>
              <a:rPr lang="ca-ES" dirty="0" smtClean="0"/>
              <a:t/>
            </a:r>
            <a:br>
              <a:rPr lang="ca-ES" dirty="0" smtClean="0"/>
            </a:br>
            <a:r>
              <a:rPr lang="ca-ES" sz="2400" dirty="0" smtClean="0">
                <a:latin typeface="Calibri" panose="020F0502020204030204" pitchFamily="34" charset="0"/>
              </a:rPr>
              <a:t>(Font: FDI Markets)</a:t>
            </a:r>
            <a:endParaRPr lang="ca-ES" sz="2400" dirty="0">
              <a:latin typeface="Calibri" panose="020F0502020204030204" pitchFamily="34" charset="0"/>
            </a:endParaRPr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989406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 Título"/>
          <p:cNvSpPr txBox="1">
            <a:spLocks/>
          </p:cNvSpPr>
          <p:nvPr/>
        </p:nvSpPr>
        <p:spPr>
          <a:xfrm>
            <a:off x="395536" y="260648"/>
            <a:ext cx="8568952" cy="43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 b="0">
                <a:solidFill>
                  <a:schemeClr val="bg2"/>
                </a:solidFill>
                <a:latin typeface="+mj-lt"/>
                <a:ea typeface="Arial" charset="0"/>
                <a:cs typeface="+mj-cs"/>
              </a:defRPr>
            </a:lvl1pPr>
            <a:lvl2pPr eaLnBrk="0" hangingPunct="0">
              <a:defRPr sz="2400" b="1">
                <a:latin typeface="Helvetica LT Std" pitchFamily="34" charset="0"/>
                <a:ea typeface="Arial" charset="0"/>
              </a:defRPr>
            </a:lvl2pPr>
            <a:lvl3pPr eaLnBrk="0" hangingPunct="0">
              <a:defRPr sz="2400" b="1">
                <a:latin typeface="Helvetica LT Std" pitchFamily="34" charset="0"/>
                <a:ea typeface="Arial" charset="0"/>
              </a:defRPr>
            </a:lvl3pPr>
            <a:lvl4pPr eaLnBrk="0" hangingPunct="0">
              <a:defRPr sz="2400" b="1">
                <a:latin typeface="Helvetica LT Std" pitchFamily="34" charset="0"/>
                <a:ea typeface="Arial" charset="0"/>
              </a:defRPr>
            </a:lvl4pPr>
            <a:lvl5pPr eaLnBrk="0" hangingPunct="0">
              <a:defRPr sz="2400" b="1">
                <a:latin typeface="Helvetica LT Std" pitchFamily="34" charset="0"/>
                <a:ea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6973"/>
                </a:solidFill>
                <a:latin typeface="Helvetica LT Std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6973"/>
                </a:solidFill>
                <a:latin typeface="Helvetica LT Std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6973"/>
                </a:solidFill>
                <a:latin typeface="Helvetica LT Std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6973"/>
                </a:solidFill>
                <a:latin typeface="Helvetica LT Std" pitchFamily="34" charset="0"/>
              </a:defRPr>
            </a:lvl9pPr>
          </a:lstStyle>
          <a:p>
            <a:r>
              <a:rPr lang="ca-ES" sz="2200" b="1" dirty="0" smtClean="0">
                <a:solidFill>
                  <a:srgbClr val="C00000"/>
                </a:solidFill>
                <a:ea typeface="+mj-ea"/>
              </a:rPr>
              <a:t>CATALUNYA, REGIÓ LÍDER A EUROPA OCCIDENTAL PER PROJECTES D’INVERSIÓ ESTRANGERA R+D</a:t>
            </a:r>
            <a:endParaRPr lang="en-US" sz="2200" b="1" dirty="0">
              <a:solidFill>
                <a:srgbClr val="C00000"/>
              </a:solidFill>
              <a:ea typeface="+mj-ea"/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/>
          </p:nvPr>
        </p:nvGraphicFramePr>
        <p:xfrm>
          <a:off x="539552" y="1628800"/>
          <a:ext cx="8136904" cy="3554755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315995"/>
                <a:gridCol w="3270163"/>
                <a:gridCol w="2017215"/>
                <a:gridCol w="1237387"/>
                <a:gridCol w="1296144"/>
              </a:tblGrid>
              <a:tr h="322885">
                <a:tc>
                  <a:txBody>
                    <a:bodyPr/>
                    <a:lstStyle/>
                    <a:p>
                      <a:pPr algn="ctr" fontAlgn="ctr"/>
                      <a:endParaRPr lang="ca-ES" sz="1400" b="1" i="0" u="none" strike="noStrike" noProof="0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400" b="1" u="none" strike="noStrike" noProof="0" dirty="0" smtClean="0">
                          <a:effectLst/>
                          <a:latin typeface="+mn-lt"/>
                        </a:rPr>
                        <a:t>Regió</a:t>
                      </a:r>
                      <a:endParaRPr lang="ca-ES" sz="1400" b="1" i="0" u="none" strike="noStrike" noProof="0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1" u="none" strike="noStrike" noProof="0" dirty="0" smtClean="0">
                          <a:effectLst/>
                          <a:latin typeface="+mn-lt"/>
                        </a:rPr>
                        <a:t>Nombre de projectes</a:t>
                      </a:r>
                      <a:endParaRPr lang="ca-ES" sz="1400" b="1" i="0" u="none" strike="noStrike" noProof="0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1" u="none" strike="noStrike" noProof="0" dirty="0" err="1" smtClean="0">
                          <a:effectLst/>
                          <a:latin typeface="+mn-lt"/>
                        </a:rPr>
                        <a:t>Capex</a:t>
                      </a:r>
                      <a:r>
                        <a:rPr lang="ca-ES" sz="1400" b="1" u="none" strike="noStrike" noProof="0" dirty="0" smtClean="0">
                          <a:effectLst/>
                          <a:latin typeface="+mn-lt"/>
                        </a:rPr>
                        <a:t> (€ M.)</a:t>
                      </a:r>
                      <a:endParaRPr lang="ca-ES" sz="1400" b="1" i="0" u="none" strike="noStrike" noProof="0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1" u="none" strike="noStrike" noProof="0" dirty="0" smtClean="0">
                          <a:effectLst/>
                          <a:latin typeface="+mn-lt"/>
                        </a:rPr>
                        <a:t>Ocupació</a:t>
                      </a:r>
                      <a:r>
                        <a:rPr lang="ca-ES" sz="1400" b="1" u="none" strike="noStrike" baseline="0" noProof="0" dirty="0" smtClean="0">
                          <a:effectLst/>
                          <a:latin typeface="+mn-lt"/>
                        </a:rPr>
                        <a:t> creada</a:t>
                      </a:r>
                      <a:endParaRPr lang="ca-ES" sz="1400" b="1" i="0" u="none" strike="noStrike" noProof="0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</a:tr>
              <a:tr h="279374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ca-ES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4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Irlanda</a:t>
                      </a:r>
                      <a:endParaRPr lang="ca-ES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165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2,983.2</a:t>
                      </a:r>
                      <a:endParaRPr lang="ca-E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11,699</a:t>
                      </a:r>
                      <a:endParaRPr lang="ca-E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</a:tr>
              <a:tr h="279374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ca-ES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4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Sud-est (Regne Unit)</a:t>
                      </a:r>
                      <a:endParaRPr lang="ca-ES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2,017.6</a:t>
                      </a:r>
                      <a:endParaRPr lang="ca-E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6,742</a:t>
                      </a:r>
                      <a:endParaRPr lang="ca-E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</a:tr>
              <a:tr h="279374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1" i="0" u="none" strike="noStrike" noProof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ca-ES" sz="1400" b="1" i="0" u="none" strike="noStrike" noProof="0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400" b="1" i="0" u="none" strike="noStrike" noProof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Catalunya</a:t>
                      </a:r>
                      <a:endParaRPr lang="ca-ES" sz="1400" b="1" i="0" u="none" strike="noStrike" noProof="0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1" i="0" u="none" strike="noStrike" noProof="0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66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1" i="0" u="none" strike="noStrike" noProof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1,072.9</a:t>
                      </a:r>
                      <a:endParaRPr lang="ca-ES" sz="1400" b="1" i="0" u="none" strike="noStrike" noProof="0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1" i="0" u="none" strike="noStrike" noProof="0" dirty="0" smtClean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5,985</a:t>
                      </a:r>
                      <a:endParaRPr lang="ca-ES" sz="1400" b="1" i="0" u="none" strike="noStrike" noProof="0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</a:tr>
              <a:tr h="279374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ca-ES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4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Escòcia</a:t>
                      </a:r>
                      <a:endParaRPr lang="ca-ES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84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945.5</a:t>
                      </a:r>
                      <a:endParaRPr lang="ca-E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5,157</a:t>
                      </a:r>
                      <a:endParaRPr lang="ca-E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</a:tr>
              <a:tr h="279374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ca-ES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4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Irlanda del Nord</a:t>
                      </a:r>
                      <a:endParaRPr lang="ca-ES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787.2</a:t>
                      </a:r>
                      <a:endParaRPr lang="ca-E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4,640</a:t>
                      </a:r>
                      <a:endParaRPr lang="ca-E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</a:tr>
              <a:tr h="279374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ca-ES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4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West</a:t>
                      </a:r>
                      <a:r>
                        <a:rPr lang="ca-ES" sz="14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ca-ES" sz="14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Midlands</a:t>
                      </a:r>
                      <a:r>
                        <a:rPr lang="ca-ES" sz="14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ca-ES" sz="14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(Regne Unit)</a:t>
                      </a:r>
                      <a:endParaRPr lang="ca-ES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766.7</a:t>
                      </a:r>
                      <a:endParaRPr lang="ca-E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3,068</a:t>
                      </a:r>
                      <a:endParaRPr lang="ca-E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</a:tr>
              <a:tr h="279374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ca-ES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4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Suècia</a:t>
                      </a:r>
                      <a:endParaRPr lang="ca-ES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604.9</a:t>
                      </a:r>
                      <a:endParaRPr lang="ca-E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2,180</a:t>
                      </a:r>
                      <a:endParaRPr lang="ca-E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</a:tr>
              <a:tr h="378270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ca-ES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400" b="1" i="0" u="none" strike="noStrike" noProof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Île</a:t>
                      </a:r>
                      <a:r>
                        <a:rPr lang="ca-ES" sz="14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-de-France</a:t>
                      </a:r>
                      <a:endParaRPr lang="ca-ES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647.5</a:t>
                      </a:r>
                      <a:endParaRPr lang="ca-E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2,019</a:t>
                      </a:r>
                      <a:endParaRPr lang="ca-E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</a:tr>
              <a:tr h="279374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ca-ES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4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Hessen</a:t>
                      </a:r>
                      <a:endParaRPr lang="ca-ES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452.9</a:t>
                      </a:r>
                      <a:endParaRPr lang="ca-E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2,001</a:t>
                      </a:r>
                      <a:endParaRPr lang="ca-E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</a:tr>
              <a:tr h="279374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ca-ES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4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Baden-</a:t>
                      </a:r>
                      <a:r>
                        <a:rPr lang="ca-ES" sz="1400" b="1" i="0" u="none" strike="noStrike" noProof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Wurttemberg</a:t>
                      </a:r>
                      <a:endParaRPr lang="ca-ES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580,1</a:t>
                      </a:r>
                      <a:endParaRPr lang="ca-E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1,947</a:t>
                      </a:r>
                      <a:endParaRPr lang="ca-E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/>
                </a:tc>
              </a:tr>
              <a:tr h="279374">
                <a:tc>
                  <a:txBody>
                    <a:bodyPr/>
                    <a:lstStyle/>
                    <a:p>
                      <a:pPr algn="ctr" fontAlgn="ctr"/>
                      <a:endParaRPr lang="ca-ES" sz="1400" b="1" i="0" u="none" strike="noStrike" noProof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a-ES" sz="14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TOTAL</a:t>
                      </a:r>
                      <a:endParaRPr lang="ca-ES" sz="1400" b="1" i="0" u="none" strike="noStrike" noProof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639</a:t>
                      </a:r>
                      <a:endParaRPr lang="ca-ES" sz="1400" b="1" i="0" u="none" strike="noStrike" noProof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10,858</a:t>
                      </a:r>
                      <a:endParaRPr lang="ca-ES" sz="1400" b="1" i="0" u="none" strike="noStrike" noProof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45,438</a:t>
                      </a:r>
                      <a:endParaRPr lang="ca-ES" sz="1400" b="1" i="0" u="none" strike="noStrike" noProof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10" name="CuadroTexto 6"/>
          <p:cNvSpPr txBox="1"/>
          <p:nvPr/>
        </p:nvSpPr>
        <p:spPr>
          <a:xfrm>
            <a:off x="433522" y="5589240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900" i="1" dirty="0" smtClean="0"/>
              <a:t>Font: elaboració pròpia en base a FDI Markets, 2010 – Agost 2015. La cerca inclou Disseny, Desenvolupament i </a:t>
            </a:r>
            <a:r>
              <a:rPr lang="ca-ES" sz="900" i="1" dirty="0" err="1" smtClean="0"/>
              <a:t>Testeig</a:t>
            </a:r>
            <a:r>
              <a:rPr lang="ca-ES" sz="900" i="1" dirty="0" smtClean="0"/>
              <a:t>, Recerca i Desenvolupament i Centre de Suport Tècnic. Ordenat per llocs de treball creats. </a:t>
            </a:r>
            <a:endParaRPr lang="ca-ES" sz="900" i="1" dirty="0"/>
          </a:p>
        </p:txBody>
      </p:sp>
    </p:spTree>
    <p:extLst>
      <p:ext uri="{BB962C8B-B14F-4D97-AF65-F5344CB8AC3E}">
        <p14:creationId xmlns:p14="http://schemas.microsoft.com/office/powerpoint/2010/main" val="393422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3 Título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80920" cy="706090"/>
          </a:xfrm>
        </p:spPr>
        <p:txBody>
          <a:bodyPr>
            <a:normAutofit fontScale="90000"/>
          </a:bodyPr>
          <a:lstStyle/>
          <a:p>
            <a:r>
              <a:rPr lang="ca-ES" dirty="0" smtClean="0">
                <a:latin typeface="+mn-lt"/>
              </a:rPr>
              <a:t>PRINCIPALS PAÏSOS QUE INVERTEIXEN A CATALUNYA EN </a:t>
            </a:r>
            <a:r>
              <a:rPr lang="ca-ES" dirty="0">
                <a:latin typeface="+mn-lt"/>
              </a:rPr>
              <a:t>PROJECTES D’INVERSIÓ ESTRANGERA </a:t>
            </a:r>
            <a:r>
              <a:rPr lang="ca-ES" dirty="0" smtClean="0">
                <a:latin typeface="+mn-lt"/>
              </a:rPr>
              <a:t>R+D</a:t>
            </a:r>
            <a:endParaRPr lang="ca-ES" dirty="0">
              <a:latin typeface="+mn-lt"/>
            </a:endParaRPr>
          </a:p>
        </p:txBody>
      </p:sp>
      <p:graphicFrame>
        <p:nvGraphicFramePr>
          <p:cNvPr id="15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5807488"/>
              </p:ext>
            </p:extLst>
          </p:nvPr>
        </p:nvGraphicFramePr>
        <p:xfrm>
          <a:off x="2123728" y="1700808"/>
          <a:ext cx="4248472" cy="3096344"/>
        </p:xfrm>
        <a:graphic>
          <a:graphicData uri="http://schemas.openxmlformats.org/drawingml/2006/table">
            <a:tbl>
              <a:tblPr>
                <a:tableStyleId>{9DCAF9ED-07DC-4A11-8D7F-57B35C25682E}</a:tableStyleId>
              </a:tblPr>
              <a:tblGrid>
                <a:gridCol w="1224136"/>
                <a:gridCol w="1080120"/>
                <a:gridCol w="864096"/>
                <a:gridCol w="1080120"/>
              </a:tblGrid>
              <a:tr h="556204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1" u="none" strike="noStrike" noProof="0" dirty="0" smtClean="0">
                          <a:solidFill>
                            <a:schemeClr val="bg1"/>
                          </a:solidFill>
                          <a:effectLst/>
                        </a:rPr>
                        <a:t>País inversor</a:t>
                      </a:r>
                      <a:endParaRPr lang="ca-ES" sz="1400" b="1" i="0" u="none" strike="noStrike" noProof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1" u="none" strike="noStrike" noProof="0" dirty="0" smtClean="0">
                          <a:solidFill>
                            <a:schemeClr val="bg1"/>
                          </a:solidFill>
                          <a:effectLst/>
                        </a:rPr>
                        <a:t>Projectes</a:t>
                      </a:r>
                      <a:endParaRPr lang="ca-ES" sz="1400" b="1" i="0" u="none" strike="noStrike" noProof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€</a:t>
                      </a:r>
                      <a:r>
                        <a:rPr lang="ca-ES" sz="1400" b="1" i="0" u="none" strike="noStrike" baseline="0" noProof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M</a:t>
                      </a:r>
                      <a:endParaRPr lang="ca-ES" sz="1400" b="1" i="0" u="none" strike="noStrike" noProof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1" u="none" strike="noStrike" noProof="0" dirty="0" smtClean="0">
                          <a:solidFill>
                            <a:schemeClr val="bg1"/>
                          </a:solidFill>
                          <a:effectLst/>
                        </a:rPr>
                        <a:t>Ocupació</a:t>
                      </a:r>
                      <a:r>
                        <a:rPr lang="ca-ES" sz="1400" b="1" u="none" strike="noStrike" baseline="0" noProof="0" dirty="0" smtClean="0">
                          <a:solidFill>
                            <a:schemeClr val="bg1"/>
                          </a:solidFill>
                          <a:effectLst/>
                        </a:rPr>
                        <a:t> creada</a:t>
                      </a:r>
                      <a:endParaRPr lang="ca-ES" sz="1400" b="1" i="0" u="none" strike="noStrike" noProof="0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</a:tr>
              <a:tr h="256724">
                <a:tc>
                  <a:txBody>
                    <a:bodyPr/>
                    <a:lstStyle/>
                    <a:p>
                      <a:pPr algn="l" fontAlgn="ctr"/>
                      <a:r>
                        <a:rPr lang="ca-ES" sz="14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Alemanya</a:t>
                      </a:r>
                      <a:endParaRPr lang="ca-ES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147.7</a:t>
                      </a:r>
                      <a:endParaRPr lang="ca-E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1,169</a:t>
                      </a:r>
                      <a:endParaRPr lang="ca-E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256724">
                <a:tc>
                  <a:txBody>
                    <a:bodyPr/>
                    <a:lstStyle/>
                    <a:p>
                      <a:pPr algn="l" fontAlgn="ctr"/>
                      <a:r>
                        <a:rPr lang="ca-ES" sz="14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Estats Units</a:t>
                      </a:r>
                      <a:endParaRPr lang="ca-ES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446.4</a:t>
                      </a:r>
                      <a:endParaRPr lang="ca-E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2,328</a:t>
                      </a:r>
                      <a:endParaRPr lang="ca-E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256724">
                <a:tc>
                  <a:txBody>
                    <a:bodyPr/>
                    <a:lstStyle/>
                    <a:p>
                      <a:pPr algn="l" fontAlgn="ctr"/>
                      <a:r>
                        <a:rPr lang="ca-ES" sz="14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Regne</a:t>
                      </a:r>
                      <a:r>
                        <a:rPr lang="ca-ES" sz="1400" b="1" i="0" u="none" strike="noStrike" baseline="0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Unit</a:t>
                      </a:r>
                      <a:endParaRPr lang="ca-ES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94.0</a:t>
                      </a:r>
                      <a:endParaRPr lang="ca-E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737</a:t>
                      </a:r>
                    </a:p>
                  </a:txBody>
                  <a:tcPr marL="9525" marR="9525" marT="9525" marB="0" anchor="ctr"/>
                </a:tc>
              </a:tr>
              <a:tr h="256724">
                <a:tc>
                  <a:txBody>
                    <a:bodyPr/>
                    <a:lstStyle/>
                    <a:p>
                      <a:pPr algn="l" fontAlgn="ctr"/>
                      <a:r>
                        <a:rPr lang="ca-ES" sz="14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França</a:t>
                      </a:r>
                      <a:endParaRPr lang="ca-ES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144.8</a:t>
                      </a:r>
                      <a:endParaRPr lang="ca-E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539</a:t>
                      </a:r>
                    </a:p>
                  </a:txBody>
                  <a:tcPr marL="9525" marR="9525" marT="9525" marB="0" anchor="ctr"/>
                </a:tc>
              </a:tr>
              <a:tr h="256724">
                <a:tc>
                  <a:txBody>
                    <a:bodyPr/>
                    <a:lstStyle/>
                    <a:p>
                      <a:pPr algn="l" fontAlgn="ctr"/>
                      <a:r>
                        <a:rPr lang="ca-ES" sz="14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Japó</a:t>
                      </a:r>
                      <a:endParaRPr lang="ca-ES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22.0</a:t>
                      </a:r>
                      <a:endParaRPr lang="ca-E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101</a:t>
                      </a:r>
                    </a:p>
                  </a:txBody>
                  <a:tcPr marL="9525" marR="9525" marT="9525" marB="0" anchor="ctr"/>
                </a:tc>
              </a:tr>
              <a:tr h="256724">
                <a:tc>
                  <a:txBody>
                    <a:bodyPr/>
                    <a:lstStyle/>
                    <a:p>
                      <a:pPr algn="l" fontAlgn="ctr"/>
                      <a:r>
                        <a:rPr lang="ca-ES" sz="14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Països Baixos</a:t>
                      </a:r>
                      <a:endParaRPr lang="ca-ES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90.3</a:t>
                      </a:r>
                      <a:endParaRPr lang="ca-E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255</a:t>
                      </a:r>
                    </a:p>
                  </a:txBody>
                  <a:tcPr marL="9525" marR="9525" marT="9525" marB="0" anchor="ctr"/>
                </a:tc>
              </a:tr>
              <a:tr h="256724">
                <a:tc>
                  <a:txBody>
                    <a:bodyPr/>
                    <a:lstStyle/>
                    <a:p>
                      <a:pPr algn="l" fontAlgn="ctr"/>
                      <a:r>
                        <a:rPr lang="ca-ES" sz="14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Índia</a:t>
                      </a:r>
                      <a:endParaRPr lang="ca-ES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53.8</a:t>
                      </a:r>
                      <a:endParaRPr lang="ca-E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205</a:t>
                      </a:r>
                    </a:p>
                  </a:txBody>
                  <a:tcPr marL="9525" marR="9525" marT="9525" marB="0" anchor="ctr"/>
                </a:tc>
              </a:tr>
              <a:tr h="256724">
                <a:tc>
                  <a:txBody>
                    <a:bodyPr/>
                    <a:lstStyle/>
                    <a:p>
                      <a:pPr algn="l" fontAlgn="ctr"/>
                      <a:r>
                        <a:rPr lang="ca-ES" sz="14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Suïssa</a:t>
                      </a:r>
                      <a:endParaRPr lang="ca-ES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7.3</a:t>
                      </a:r>
                      <a:endParaRPr lang="ca-E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70</a:t>
                      </a:r>
                    </a:p>
                  </a:txBody>
                  <a:tcPr marL="9525" marR="9525" marT="9525" marB="0" anchor="ctr"/>
                </a:tc>
              </a:tr>
              <a:tr h="256724">
                <a:tc>
                  <a:txBody>
                    <a:bodyPr/>
                    <a:lstStyle/>
                    <a:p>
                      <a:pPr algn="l" fontAlgn="ctr"/>
                      <a:r>
                        <a:rPr lang="ca-ES" sz="14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Canadà</a:t>
                      </a:r>
                      <a:endParaRPr lang="ca-ES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18.5</a:t>
                      </a:r>
                      <a:endParaRPr lang="ca-E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50</a:t>
                      </a:r>
                    </a:p>
                  </a:txBody>
                  <a:tcPr marL="9525" marR="9525" marT="9525" marB="0" anchor="ctr"/>
                </a:tc>
              </a:tr>
              <a:tr h="229624">
                <a:tc>
                  <a:txBody>
                    <a:bodyPr/>
                    <a:lstStyle/>
                    <a:p>
                      <a:pPr algn="l" fontAlgn="ctr"/>
                      <a:r>
                        <a:rPr lang="ca-ES" sz="14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Luxemburg</a:t>
                      </a:r>
                      <a:endParaRPr lang="ca-ES" sz="14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21.9</a:t>
                      </a:r>
                      <a:endParaRPr lang="ca-ES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300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20" name="CuadroTexto 6"/>
          <p:cNvSpPr txBox="1"/>
          <p:nvPr/>
        </p:nvSpPr>
        <p:spPr>
          <a:xfrm>
            <a:off x="323528" y="5733256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900" i="1" dirty="0"/>
              <a:t>Font: elaboració pròpia en base a FDI Markets, 2010 – Agost 2015. La cerca inclou Disseny, Desenvolupament </a:t>
            </a:r>
            <a:r>
              <a:rPr lang="ca-ES" sz="900" i="1" dirty="0" smtClean="0"/>
              <a:t>i </a:t>
            </a:r>
            <a:r>
              <a:rPr lang="ca-ES" sz="900" i="1" dirty="0" err="1" smtClean="0"/>
              <a:t>Testeig</a:t>
            </a:r>
            <a:r>
              <a:rPr lang="ca-ES" sz="900" i="1" dirty="0" smtClean="0"/>
              <a:t>, </a:t>
            </a:r>
            <a:r>
              <a:rPr lang="ca-ES" sz="900" i="1" dirty="0"/>
              <a:t>Recerca </a:t>
            </a:r>
            <a:r>
              <a:rPr lang="ca-ES" sz="900" i="1" dirty="0" smtClean="0"/>
              <a:t>i </a:t>
            </a:r>
            <a:r>
              <a:rPr lang="ca-ES" sz="900" i="1" dirty="0"/>
              <a:t>Desenvolupament i Centre de Suport Tècnic. Ordenat per </a:t>
            </a:r>
            <a:r>
              <a:rPr lang="ca-ES" sz="900" i="1" dirty="0" smtClean="0"/>
              <a:t>nombre d’atracció de projectes.</a:t>
            </a:r>
            <a:endParaRPr lang="ca-ES" sz="900" i="1" dirty="0"/>
          </a:p>
        </p:txBody>
      </p:sp>
    </p:spTree>
    <p:extLst>
      <p:ext uri="{BB962C8B-B14F-4D97-AF65-F5344CB8AC3E}">
        <p14:creationId xmlns:p14="http://schemas.microsoft.com/office/powerpoint/2010/main" val="227193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60648"/>
            <a:ext cx="8352928" cy="720080"/>
          </a:xfrm>
        </p:spPr>
        <p:txBody>
          <a:bodyPr>
            <a:normAutofit fontScale="90000"/>
          </a:bodyPr>
          <a:lstStyle/>
          <a:p>
            <a:r>
              <a:rPr lang="ca-ES" dirty="0">
                <a:latin typeface="+mn-lt"/>
              </a:rPr>
              <a:t>PRINCIPALS PAÏSOS QUE INVERTEIXEN A </a:t>
            </a:r>
            <a:r>
              <a:rPr lang="ca-ES" dirty="0" smtClean="0">
                <a:latin typeface="+mn-lt"/>
              </a:rPr>
              <a:t>CATALUNYA EN </a:t>
            </a:r>
            <a:r>
              <a:rPr lang="ca-ES" dirty="0">
                <a:latin typeface="+mn-lt"/>
              </a:rPr>
              <a:t>PROJECTES D’INVERSIÓ ESTRANGERA </a:t>
            </a:r>
            <a:r>
              <a:rPr lang="ca-ES" dirty="0" smtClean="0">
                <a:latin typeface="+mn-lt"/>
              </a:rPr>
              <a:t>R+D</a:t>
            </a:r>
            <a:endParaRPr lang="en-US" cap="all" dirty="0">
              <a:latin typeface="+mn-lt"/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650805"/>
              </p:ext>
            </p:extLst>
          </p:nvPr>
        </p:nvGraphicFramePr>
        <p:xfrm>
          <a:off x="4860032" y="1487344"/>
          <a:ext cx="4149096" cy="428900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52128"/>
                <a:gridCol w="864096"/>
                <a:gridCol w="654474"/>
                <a:gridCol w="1478398"/>
              </a:tblGrid>
              <a:tr h="429488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1" i="0" u="none" strike="noStrike" kern="1200" noProof="0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País</a:t>
                      </a:r>
                      <a:r>
                        <a:rPr lang="ca-ES" sz="1200" b="1" i="0" u="none" strike="noStrike" kern="1200" baseline="0" noProof="0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Inversor</a:t>
                      </a:r>
                      <a:endParaRPr lang="ca-ES" sz="1200" b="1" i="0" u="none" strike="noStrike" kern="1200" noProof="0" dirty="0">
                        <a:solidFill>
                          <a:srgbClr val="FFFF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1" i="0" u="none" strike="noStrike" kern="1200" noProof="0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Catalunya</a:t>
                      </a:r>
                      <a:endParaRPr lang="ca-ES" sz="1200" b="1" i="0" u="none" strike="noStrike" noProof="0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1" i="0" u="none" strike="noStrike" kern="1200" noProof="0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Espanya</a:t>
                      </a:r>
                      <a:endParaRPr lang="ca-ES" sz="1200" b="1" i="0" u="none" strike="noStrike" noProof="0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1" i="0" u="none" strike="noStrike" kern="1200" noProof="0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r>
                        <a:rPr lang="ca-ES" sz="1200" b="1" i="0" u="none" strike="noStrike" kern="1200" baseline="0" noProof="0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a-ES" sz="1200" b="1" i="0" u="none" strike="noStrike" kern="1200" noProof="0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Catalunya/Espanya </a:t>
                      </a:r>
                      <a:endParaRPr lang="ca-ES" sz="1200" b="1" i="0" u="none" strike="noStrike" kern="1200" noProof="0" dirty="0">
                        <a:solidFill>
                          <a:srgbClr val="FFFFFF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</a:tr>
              <a:tr h="156336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Rússia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  <a:tr h="113837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Hong </a:t>
                      </a:r>
                      <a:r>
                        <a:rPr lang="ca-ES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  <a:tr h="167936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Corea del Sud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Taiwan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100</a:t>
                      </a:r>
                      <a:r>
                        <a:rPr lang="ca-ES" sz="12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%</a:t>
                      </a:r>
                    </a:p>
                  </a:txBody>
                  <a:tcPr marL="9525" marR="9525" marT="9525" marB="0" anchor="ctr"/>
                </a:tc>
              </a:tr>
              <a:tr h="198115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Irlanda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Índia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75%</a:t>
                      </a:r>
                    </a:p>
                  </a:txBody>
                  <a:tcPr marL="9525" marR="9525" marT="9525" marB="0" anchor="ctr"/>
                </a:tc>
              </a:tr>
              <a:tr h="126107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Estats Units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65%</a:t>
                      </a:r>
                    </a:p>
                  </a:txBody>
                  <a:tcPr marL="9525" marR="9525" marT="9525" marB="0" anchor="ctr"/>
                </a:tc>
              </a:tr>
              <a:tr h="180206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Alemanya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64%</a:t>
                      </a:r>
                    </a:p>
                  </a:txBody>
                  <a:tcPr marL="9525" marR="9525" marT="9525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Països Baixos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57%</a:t>
                      </a:r>
                    </a:p>
                  </a:txBody>
                  <a:tcPr marL="9525" marR="9525" marT="9525" marB="0" anchor="ctr"/>
                </a:tc>
              </a:tr>
              <a:tr h="198115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Japó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56%</a:t>
                      </a:r>
                    </a:p>
                  </a:txBody>
                  <a:tcPr marL="9525" marR="9525" marT="9525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Regne</a:t>
                      </a:r>
                      <a:r>
                        <a:rPr lang="ca-ES" sz="1200" b="1" i="0" u="none" strike="noStrike" baseline="0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Unit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53%</a:t>
                      </a:r>
                    </a:p>
                  </a:txBody>
                  <a:tcPr marL="9525" marR="9525" marT="9525" marB="0" anchor="ctr"/>
                </a:tc>
              </a:tr>
              <a:tr h="126107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Suïssa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50%</a:t>
                      </a:r>
                    </a:p>
                  </a:txBody>
                  <a:tcPr marL="9525" marR="9525" marT="9525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Luxemburg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50%</a:t>
                      </a:r>
                    </a:p>
                  </a:txBody>
                  <a:tcPr marL="9525" marR="9525" marT="9525" marB="0" anchor="ctr"/>
                </a:tc>
              </a:tr>
              <a:tr h="162297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Xina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50%</a:t>
                      </a:r>
                    </a:p>
                  </a:txBody>
                  <a:tcPr marL="9525" marR="9525" marT="9525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França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38%</a:t>
                      </a:r>
                    </a:p>
                  </a:txBody>
                  <a:tcPr marL="9525" marR="9525" marT="9525" marB="0" anchor="ctr"/>
                </a:tc>
              </a:tr>
              <a:tr h="126107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Canadà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33%</a:t>
                      </a:r>
                    </a:p>
                  </a:txBody>
                  <a:tcPr marL="9525" marR="9525" marT="9525" marB="0" anchor="ctr"/>
                </a:tc>
              </a:tr>
              <a:tr h="126107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Suècia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  <a:r>
                        <a:rPr lang="ca-ES" sz="12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ca-ES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0%</a:t>
                      </a:r>
                    </a:p>
                  </a:txBody>
                  <a:tcPr marL="9525" marR="9525" marT="9525" marB="0" anchor="ctr"/>
                </a:tc>
              </a:tr>
              <a:tr h="126107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Veneçuela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  <a:r>
                        <a:rPr lang="ca-ES" sz="12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ca-ES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0%</a:t>
                      </a:r>
                    </a:p>
                  </a:txBody>
                  <a:tcPr marL="9525" marR="9525" marT="9525" marB="0" anchor="ctr"/>
                </a:tc>
              </a:tr>
              <a:tr h="126107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Grècia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  <a:r>
                        <a:rPr lang="ca-ES" sz="12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ca-ES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0%</a:t>
                      </a:r>
                    </a:p>
                  </a:txBody>
                  <a:tcPr marL="9525" marR="9525" marT="9525" marB="0" anchor="ctr"/>
                </a:tc>
              </a:tr>
              <a:tr h="126107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Àustria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  <a:r>
                        <a:rPr lang="ca-ES" sz="12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ca-ES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graphicFrame>
        <p:nvGraphicFramePr>
          <p:cNvPr id="7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0166265"/>
              </p:ext>
            </p:extLst>
          </p:nvPr>
        </p:nvGraphicFramePr>
        <p:xfrm>
          <a:off x="462252" y="1487344"/>
          <a:ext cx="4253763" cy="453859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85412"/>
                <a:gridCol w="936104"/>
                <a:gridCol w="648072"/>
                <a:gridCol w="1584175"/>
              </a:tblGrid>
              <a:tr h="433718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   País</a:t>
                      </a:r>
                      <a:r>
                        <a:rPr lang="ca-ES" sz="1200" b="1" i="0" u="none" strike="noStrike" baseline="0" noProof="0" dirty="0" smtClean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 Inversor</a:t>
                      </a:r>
                      <a:endParaRPr lang="ca-ES" sz="1200" b="1" i="0" u="none" strike="noStrike" noProof="0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1" i="0" u="none" strike="noStrike" noProof="0" dirty="0" smtClean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Catalunya</a:t>
                      </a:r>
                      <a:endParaRPr lang="ca-ES" sz="1200" b="1" i="0" u="none" strike="noStrike" noProof="0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1" i="0" u="none" strike="noStrike" noProof="0" dirty="0" smtClean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Espanya</a:t>
                      </a:r>
                      <a:endParaRPr lang="ca-ES" sz="1200" b="1" i="0" u="none" strike="noStrike" noProof="0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1" i="0" u="none" strike="noStrike" noProof="0" dirty="0" smtClean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% Catalunya/Espanya </a:t>
                      </a:r>
                      <a:endParaRPr lang="ca-ES" sz="1200" b="1" i="0" u="none" strike="noStrike" noProof="0" dirty="0">
                        <a:solidFill>
                          <a:srgbClr val="FFFFFF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156336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Alemanya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64%</a:t>
                      </a:r>
                    </a:p>
                  </a:txBody>
                  <a:tcPr marL="9525" marR="9525" marT="9525" marB="0" anchor="ctr"/>
                </a:tc>
              </a:tr>
              <a:tr h="113837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Estats Units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65%</a:t>
                      </a:r>
                    </a:p>
                  </a:txBody>
                  <a:tcPr marL="9525" marR="9525" marT="9525" marB="0" anchor="ctr"/>
                </a:tc>
              </a:tr>
              <a:tr h="167936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Regne Unit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53%</a:t>
                      </a:r>
                    </a:p>
                  </a:txBody>
                  <a:tcPr marL="9525" marR="9525" marT="9525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França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36%</a:t>
                      </a:r>
                    </a:p>
                  </a:txBody>
                  <a:tcPr marL="9525" marR="9525" marT="9525" marB="0" anchor="ctr"/>
                </a:tc>
              </a:tr>
              <a:tr h="198115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Japó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56%</a:t>
                      </a:r>
                    </a:p>
                  </a:txBody>
                  <a:tcPr marL="9525" marR="9525" marT="9525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Països Baixos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57%</a:t>
                      </a:r>
                    </a:p>
                  </a:txBody>
                  <a:tcPr marL="9525" marR="9525" marT="9525" marB="0" anchor="ctr"/>
                </a:tc>
              </a:tr>
              <a:tr h="126107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Índia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75%</a:t>
                      </a:r>
                    </a:p>
                  </a:txBody>
                  <a:tcPr marL="9525" marR="9525" marT="9525" marB="0" anchor="ctr"/>
                </a:tc>
              </a:tr>
              <a:tr h="180206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Suïssa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50%</a:t>
                      </a:r>
                    </a:p>
                  </a:txBody>
                  <a:tcPr marL="9525" marR="9525" marT="9525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Canadà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33%</a:t>
                      </a:r>
                    </a:p>
                  </a:txBody>
                  <a:tcPr marL="9525" marR="9525" marT="9525" marB="0" anchor="ctr"/>
                </a:tc>
              </a:tr>
              <a:tr h="198115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Luxemburg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50%</a:t>
                      </a:r>
                    </a:p>
                  </a:txBody>
                  <a:tcPr marL="9525" marR="9525" marT="9525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Xina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50%</a:t>
                      </a:r>
                    </a:p>
                  </a:txBody>
                  <a:tcPr marL="9525" marR="9525" marT="9525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Rússia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  <a:tr h="162297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Corea del Sud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Taiwan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  <a:tr h="180206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Irlanda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Suècia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  <a:r>
                        <a:rPr lang="ca-ES" sz="12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ca-ES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0%</a:t>
                      </a:r>
                    </a:p>
                  </a:txBody>
                  <a:tcPr marL="9525" marR="9525" marT="9525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Mèxic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  <a:r>
                        <a:rPr lang="ca-ES" sz="12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ca-ES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0%</a:t>
                      </a:r>
                    </a:p>
                  </a:txBody>
                  <a:tcPr marL="9525" marR="9525" marT="9525" marB="0" anchor="ctr"/>
                </a:tc>
              </a:tr>
              <a:tr h="144016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Veneçuela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  <a:r>
                        <a:rPr lang="ca-ES" sz="12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ca-ES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0%</a:t>
                      </a:r>
                    </a:p>
                  </a:txBody>
                  <a:tcPr marL="9525" marR="9525" marT="9525" marB="0" anchor="ctr"/>
                </a:tc>
              </a:tr>
              <a:tr h="215753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Grècia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  <a:r>
                        <a:rPr lang="ca-ES" sz="12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ca-ES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0%</a:t>
                      </a:r>
                    </a:p>
                  </a:txBody>
                  <a:tcPr marL="9525" marR="9525" marT="9525" marB="0" anchor="ctr"/>
                </a:tc>
              </a:tr>
              <a:tr h="198386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Àustria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 </a:t>
                      </a:r>
                      <a:r>
                        <a:rPr lang="ca-ES" sz="12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  <a:endParaRPr lang="ca-ES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0%</a:t>
                      </a:r>
                    </a:p>
                  </a:txBody>
                  <a:tcPr marL="9525" marR="9525" marT="9525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l" fontAlgn="ctr"/>
                      <a:r>
                        <a:rPr lang="ca-ES" sz="12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Total</a:t>
                      </a:r>
                      <a:endParaRPr lang="ca-ES" sz="1200" b="1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2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56%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8" name="3 Título"/>
          <p:cNvSpPr txBox="1">
            <a:spLocks/>
          </p:cNvSpPr>
          <p:nvPr/>
        </p:nvSpPr>
        <p:spPr>
          <a:xfrm>
            <a:off x="827584" y="1052736"/>
            <a:ext cx="3644084" cy="3895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sz="1400" b="1" dirty="0" smtClean="0">
                <a:solidFill>
                  <a:schemeClr val="bg1">
                    <a:lumMod val="50000"/>
                  </a:schemeClr>
                </a:solidFill>
              </a:rPr>
              <a:t>20 Principals països inversors ordenats </a:t>
            </a:r>
          </a:p>
          <a:p>
            <a:r>
              <a:rPr lang="ca-ES" sz="1400" b="1" dirty="0" smtClean="0">
                <a:solidFill>
                  <a:schemeClr val="bg1">
                    <a:lumMod val="50000"/>
                  </a:schemeClr>
                </a:solidFill>
              </a:rPr>
              <a:t>per nombre de projectes a Catalunya</a:t>
            </a:r>
            <a:endParaRPr lang="ca-E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3 Título"/>
          <p:cNvSpPr txBox="1">
            <a:spLocks/>
          </p:cNvSpPr>
          <p:nvPr/>
        </p:nvSpPr>
        <p:spPr>
          <a:xfrm>
            <a:off x="5112538" y="1052736"/>
            <a:ext cx="3644084" cy="3895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sz="1400" b="1" dirty="0" smtClean="0">
                <a:solidFill>
                  <a:schemeClr val="bg1">
                    <a:lumMod val="50000"/>
                  </a:schemeClr>
                </a:solidFill>
              </a:rPr>
              <a:t>Principals països inversors ordenats per % </a:t>
            </a:r>
          </a:p>
          <a:p>
            <a:r>
              <a:rPr lang="ca-ES" sz="1400" b="1" dirty="0" smtClean="0">
                <a:solidFill>
                  <a:schemeClr val="bg1">
                    <a:lumMod val="50000"/>
                  </a:schemeClr>
                </a:solidFill>
              </a:rPr>
              <a:t>de projectes a Catalunya versus Espanya</a:t>
            </a:r>
            <a:endParaRPr lang="ca-ES" sz="14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CuadroTexto 6"/>
          <p:cNvSpPr txBox="1"/>
          <p:nvPr/>
        </p:nvSpPr>
        <p:spPr>
          <a:xfrm>
            <a:off x="416909" y="6080827"/>
            <a:ext cx="859221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900" i="1" dirty="0"/>
              <a:t>Font: elaboració pròpia en base a FDI Markets, 2010 – Agost 2015. La cerca inclou Disseny, Desenvolupament </a:t>
            </a:r>
            <a:r>
              <a:rPr lang="ca-ES" sz="900" i="1" dirty="0" smtClean="0"/>
              <a:t>i </a:t>
            </a:r>
            <a:r>
              <a:rPr lang="ca-ES" sz="900" i="1" dirty="0" err="1"/>
              <a:t>Testeig</a:t>
            </a:r>
            <a:r>
              <a:rPr lang="ca-ES" sz="900" i="1" dirty="0"/>
              <a:t>, Recerca </a:t>
            </a:r>
            <a:r>
              <a:rPr lang="ca-ES" sz="900" i="1" dirty="0" smtClean="0"/>
              <a:t>i </a:t>
            </a:r>
            <a:r>
              <a:rPr lang="ca-ES" sz="900" i="1" dirty="0"/>
              <a:t>Desenvolupament i Centre de Suport Tècnic.</a:t>
            </a:r>
            <a:endParaRPr lang="ca-ES" sz="900" i="1" dirty="0" smtClean="0"/>
          </a:p>
        </p:txBody>
      </p:sp>
    </p:spTree>
    <p:extLst>
      <p:ext uri="{BB962C8B-B14F-4D97-AF65-F5344CB8AC3E}">
        <p14:creationId xmlns:p14="http://schemas.microsoft.com/office/powerpoint/2010/main" val="169221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685800" y="2204864"/>
            <a:ext cx="7772400" cy="1252800"/>
          </a:xfrm>
        </p:spPr>
        <p:txBody>
          <a:bodyPr>
            <a:normAutofit/>
          </a:bodyPr>
          <a:lstStyle/>
          <a:p>
            <a:r>
              <a:rPr lang="ca-ES" dirty="0" smtClean="0">
                <a:latin typeface="Calibri" panose="020F0502020204030204" pitchFamily="34" charset="0"/>
              </a:rPr>
              <a:t>Dades Innovació Empresarial</a:t>
            </a:r>
            <a:br>
              <a:rPr lang="ca-ES" dirty="0" smtClean="0">
                <a:latin typeface="Calibri" panose="020F0502020204030204" pitchFamily="34" charset="0"/>
              </a:rPr>
            </a:br>
            <a:r>
              <a:rPr lang="ca-ES" sz="2400" dirty="0" smtClean="0">
                <a:latin typeface="Calibri" panose="020F0502020204030204" pitchFamily="34" charset="0"/>
              </a:rPr>
              <a:t>(Font INE)</a:t>
            </a:r>
            <a:endParaRPr lang="ca-ES" sz="2400" dirty="0">
              <a:latin typeface="Calibri" panose="020F0502020204030204" pitchFamily="34" charset="0"/>
            </a:endParaRPr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68116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630" y="2607901"/>
            <a:ext cx="4278174" cy="2896218"/>
          </a:xfrm>
          <a:prstGeom prst="rect">
            <a:avLst/>
          </a:prstGeom>
        </p:spPr>
      </p:pic>
      <p:sp>
        <p:nvSpPr>
          <p:cNvPr id="10" name="1 CuadroTexto"/>
          <p:cNvSpPr txBox="1">
            <a:spLocks noChangeArrowheads="1"/>
          </p:cNvSpPr>
          <p:nvPr/>
        </p:nvSpPr>
        <p:spPr bwMode="auto">
          <a:xfrm>
            <a:off x="420383" y="5661248"/>
            <a:ext cx="206338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9pPr>
          </a:lstStyle>
          <a:p>
            <a:pPr eaLnBrk="1" hangingPunct="1"/>
            <a:r>
              <a:rPr lang="ca-ES" sz="900" dirty="0">
                <a:latin typeface="Calibri" pitchFamily="34" charset="0"/>
              </a:rPr>
              <a:t>Font: </a:t>
            </a:r>
            <a:r>
              <a:rPr lang="ca-ES" sz="900" dirty="0" smtClean="0">
                <a:latin typeface="Calibri" pitchFamily="34" charset="0"/>
              </a:rPr>
              <a:t>Enquesta innovació empreses, INE</a:t>
            </a:r>
          </a:p>
          <a:p>
            <a:pPr eaLnBrk="1" hangingPunct="1"/>
            <a:endParaRPr lang="ca-ES" sz="900" dirty="0" smtClean="0">
              <a:latin typeface="Calibri" pitchFamily="34" charset="0"/>
            </a:endParaRPr>
          </a:p>
        </p:txBody>
      </p:sp>
      <p:sp>
        <p:nvSpPr>
          <p:cNvPr id="11" name="1 CuadroTexto"/>
          <p:cNvSpPr txBox="1">
            <a:spLocks noChangeArrowheads="1"/>
          </p:cNvSpPr>
          <p:nvPr/>
        </p:nvSpPr>
        <p:spPr bwMode="auto">
          <a:xfrm>
            <a:off x="309564" y="1442048"/>
            <a:ext cx="42708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9pPr>
          </a:lstStyle>
          <a:p>
            <a:pPr algn="ctr" eaLnBrk="1" hangingPunct="1"/>
            <a:r>
              <a:rPr lang="ca-ES" sz="1400" b="1" dirty="0" smtClean="0">
                <a:latin typeface="+mj-lt"/>
              </a:rPr>
              <a:t>Evolució despesa empresarial en innovació tecnològica. Catalunya, 2009-2014 </a:t>
            </a:r>
            <a:r>
              <a:rPr lang="ca-ES" sz="1200" i="1" dirty="0" smtClean="0">
                <a:latin typeface="+mj-lt"/>
              </a:rPr>
              <a:t>(milions d’euros)</a:t>
            </a:r>
          </a:p>
        </p:txBody>
      </p:sp>
      <p:sp>
        <p:nvSpPr>
          <p:cNvPr id="14" name="1 CuadroTexto"/>
          <p:cNvSpPr txBox="1">
            <a:spLocks noChangeArrowheads="1"/>
          </p:cNvSpPr>
          <p:nvPr/>
        </p:nvSpPr>
        <p:spPr bwMode="auto">
          <a:xfrm>
            <a:off x="4435776" y="1465620"/>
            <a:ext cx="446449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9pPr>
          </a:lstStyle>
          <a:p>
            <a:pPr algn="ctr" eaLnBrk="1" hangingPunct="1"/>
            <a:r>
              <a:rPr lang="ca-ES" sz="1400" b="1" dirty="0" smtClean="0">
                <a:latin typeface="+mj-lt"/>
              </a:rPr>
              <a:t>Evolució de la despesa empresarial en innovació tecnològica. </a:t>
            </a:r>
            <a:r>
              <a:rPr lang="ca-ES" sz="1200" i="1" dirty="0" smtClean="0">
                <a:latin typeface="+mj-lt"/>
              </a:rPr>
              <a:t>(2008=100)</a:t>
            </a:r>
          </a:p>
        </p:txBody>
      </p:sp>
      <p:sp>
        <p:nvSpPr>
          <p:cNvPr id="16" name="1 CuadroTexto"/>
          <p:cNvSpPr txBox="1">
            <a:spLocks noChangeArrowheads="1"/>
          </p:cNvSpPr>
          <p:nvPr/>
        </p:nvSpPr>
        <p:spPr bwMode="auto">
          <a:xfrm>
            <a:off x="4644008" y="5646440"/>
            <a:ext cx="3512500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9pPr>
          </a:lstStyle>
          <a:p>
            <a:pPr eaLnBrk="1" hangingPunct="1"/>
            <a:r>
              <a:rPr lang="ca-ES" sz="900" dirty="0">
                <a:latin typeface="Calibri" pitchFamily="34" charset="0"/>
              </a:rPr>
              <a:t>Font: </a:t>
            </a:r>
            <a:r>
              <a:rPr lang="ca-ES" sz="900" dirty="0" smtClean="0">
                <a:latin typeface="Calibri" pitchFamily="34" charset="0"/>
              </a:rPr>
              <a:t>ACCIÓ en base a les dades de l’Enquesta innovació empreses, INE</a:t>
            </a: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60039" y="476672"/>
            <a:ext cx="8820473" cy="506412"/>
          </a:xfrm>
        </p:spPr>
        <p:txBody>
          <a:bodyPr/>
          <a:lstStyle/>
          <a:p>
            <a:r>
              <a:rPr lang="ca-ES" sz="2200" dirty="0" smtClean="0">
                <a:latin typeface="+mn-lt"/>
              </a:rPr>
              <a:t>DESPESA EMPRESARIAL EN INNOVACIÓ TECNOLÒGICA</a:t>
            </a:r>
            <a:endParaRPr lang="ca-ES" sz="2200" dirty="0">
              <a:latin typeface="+mn-lt"/>
            </a:endParaRPr>
          </a:p>
        </p:txBody>
      </p:sp>
      <p:pic>
        <p:nvPicPr>
          <p:cNvPr id="12" name="13 Imagen" descr="http://www.gencat.cat/piv/descarregues/arxius/dpt/COLOR/Empresa/empresa_h2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381327"/>
            <a:ext cx="2880320" cy="324251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Elipse 12"/>
          <p:cNvSpPr/>
          <p:nvPr/>
        </p:nvSpPr>
        <p:spPr>
          <a:xfrm>
            <a:off x="3131840" y="2636912"/>
            <a:ext cx="792088" cy="461090"/>
          </a:xfrm>
          <a:prstGeom prst="ellipse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50" b="1" dirty="0" smtClean="0"/>
              <a:t>+0,8%</a:t>
            </a:r>
            <a:endParaRPr lang="ca-ES" sz="1050" b="1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3804" y="2625714"/>
            <a:ext cx="4645653" cy="2948846"/>
          </a:xfrm>
          <a:prstGeom prst="rect">
            <a:avLst/>
          </a:prstGeom>
        </p:spPr>
      </p:pic>
      <p:cxnSp>
        <p:nvCxnSpPr>
          <p:cNvPr id="18" name="Conector recto 17"/>
          <p:cNvCxnSpPr/>
          <p:nvPr/>
        </p:nvCxnSpPr>
        <p:spPr>
          <a:xfrm>
            <a:off x="7884368" y="2564904"/>
            <a:ext cx="0" cy="2736304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110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2200634"/>
            <a:ext cx="3691842" cy="3582745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57188" y="476672"/>
            <a:ext cx="8570912" cy="506412"/>
          </a:xfrm>
        </p:spPr>
        <p:txBody>
          <a:bodyPr/>
          <a:lstStyle/>
          <a:p>
            <a:r>
              <a:rPr lang="ca-ES" sz="2200" dirty="0" smtClean="0">
                <a:latin typeface="+mn-lt"/>
              </a:rPr>
              <a:t>NOMBRE D’EMPRESES INNOVADORES: COMPARATIVA CCAA </a:t>
            </a:r>
            <a:endParaRPr lang="ca-ES" sz="2200" dirty="0">
              <a:latin typeface="+mn-lt"/>
            </a:endParaRPr>
          </a:p>
        </p:txBody>
      </p:sp>
      <p:sp>
        <p:nvSpPr>
          <p:cNvPr id="9" name="1 CuadroTexto"/>
          <p:cNvSpPr txBox="1">
            <a:spLocks noChangeArrowheads="1"/>
          </p:cNvSpPr>
          <p:nvPr/>
        </p:nvSpPr>
        <p:spPr bwMode="auto">
          <a:xfrm>
            <a:off x="828463" y="5661248"/>
            <a:ext cx="295144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9pPr>
          </a:lstStyle>
          <a:p>
            <a:pPr eaLnBrk="1" hangingPunct="1"/>
            <a:r>
              <a:rPr lang="ca-ES" sz="900" dirty="0">
                <a:latin typeface="Calibri" pitchFamily="34" charset="0"/>
              </a:rPr>
              <a:t>Font: </a:t>
            </a:r>
            <a:r>
              <a:rPr lang="ca-ES" sz="900" dirty="0" smtClean="0">
                <a:latin typeface="Calibri" pitchFamily="34" charset="0"/>
              </a:rPr>
              <a:t>ACCIÓ a partir de l’Enquesta innovació empreses, INE</a:t>
            </a:r>
          </a:p>
        </p:txBody>
      </p:sp>
      <p:sp>
        <p:nvSpPr>
          <p:cNvPr id="11" name="1 CuadroTexto"/>
          <p:cNvSpPr txBox="1">
            <a:spLocks noChangeArrowheads="1"/>
          </p:cNvSpPr>
          <p:nvPr/>
        </p:nvSpPr>
        <p:spPr bwMode="auto">
          <a:xfrm>
            <a:off x="225013" y="1556792"/>
            <a:ext cx="4176904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9pPr>
          </a:lstStyle>
          <a:p>
            <a:pPr algn="ctr" eaLnBrk="1" hangingPunct="1"/>
            <a:r>
              <a:rPr lang="ca-ES" sz="1400" b="1" dirty="0" smtClean="0">
                <a:latin typeface="+mj-lt"/>
              </a:rPr>
              <a:t>Empreses innovadores per CCAA. 2012-2014</a:t>
            </a:r>
          </a:p>
          <a:p>
            <a:pPr algn="ctr" eaLnBrk="1" hangingPunct="1"/>
            <a:r>
              <a:rPr lang="ca-ES" sz="1200" i="1" dirty="0" smtClean="0">
                <a:latin typeface="+mj-lt"/>
              </a:rPr>
              <a:t>(pes sobre el total de l’Estat espanyol)</a:t>
            </a:r>
          </a:p>
        </p:txBody>
      </p:sp>
      <p:sp>
        <p:nvSpPr>
          <p:cNvPr id="12" name="1 CuadroTexto"/>
          <p:cNvSpPr txBox="1">
            <a:spLocks noChangeArrowheads="1"/>
          </p:cNvSpPr>
          <p:nvPr/>
        </p:nvSpPr>
        <p:spPr bwMode="auto">
          <a:xfrm>
            <a:off x="5576610" y="5844480"/>
            <a:ext cx="2119491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9pPr>
          </a:lstStyle>
          <a:p>
            <a:pPr eaLnBrk="1" hangingPunct="1"/>
            <a:r>
              <a:rPr lang="ca-ES" sz="900" dirty="0">
                <a:latin typeface="Calibri" pitchFamily="34" charset="0"/>
              </a:rPr>
              <a:t>Font: </a:t>
            </a:r>
            <a:r>
              <a:rPr lang="ca-ES" sz="900" dirty="0" smtClean="0">
                <a:latin typeface="Calibri" pitchFamily="34" charset="0"/>
              </a:rPr>
              <a:t>Enquesta </a:t>
            </a:r>
            <a:r>
              <a:rPr lang="ca-ES" sz="900" dirty="0">
                <a:latin typeface="Calibri" pitchFamily="34" charset="0"/>
              </a:rPr>
              <a:t>innovació empreses, </a:t>
            </a:r>
            <a:r>
              <a:rPr lang="ca-ES" sz="900" dirty="0" smtClean="0">
                <a:latin typeface="Calibri" pitchFamily="34" charset="0"/>
              </a:rPr>
              <a:t>INE</a:t>
            </a:r>
            <a:endParaRPr lang="ca-ES" sz="900" dirty="0">
              <a:latin typeface="Calibri" pitchFamily="34" charset="0"/>
            </a:endParaRPr>
          </a:p>
        </p:txBody>
      </p:sp>
      <p:pic>
        <p:nvPicPr>
          <p:cNvPr id="16" name="13 Imagen" descr="http://www.gencat.cat/piv/descarregues/arxius/dpt/COLOR/Empresa/empresa_h2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381327"/>
            <a:ext cx="2880320" cy="324251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1 CuadroTexto"/>
          <p:cNvSpPr txBox="1">
            <a:spLocks noChangeArrowheads="1"/>
          </p:cNvSpPr>
          <p:nvPr/>
        </p:nvSpPr>
        <p:spPr bwMode="auto">
          <a:xfrm>
            <a:off x="4944363" y="1514509"/>
            <a:ext cx="3516069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9pPr>
          </a:lstStyle>
          <a:p>
            <a:pPr eaLnBrk="1" hangingPunct="1"/>
            <a:r>
              <a:rPr lang="ca-ES" sz="1400" b="1" dirty="0" smtClean="0">
                <a:latin typeface="+mj-lt"/>
              </a:rPr>
              <a:t>Empreses innovadores per CCAA. 2012-2014</a:t>
            </a:r>
          </a:p>
          <a:p>
            <a:pPr algn="ctr" eaLnBrk="1" hangingPunct="1"/>
            <a:r>
              <a:rPr lang="ca-ES" sz="1200" i="1" dirty="0" smtClean="0">
                <a:latin typeface="+mj-lt"/>
              </a:rPr>
              <a:t>(ordenades de major a menor nombre d’empreses)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8618" y="2305712"/>
            <a:ext cx="2235750" cy="3433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87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65" y="2665761"/>
            <a:ext cx="4578417" cy="285764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2644" y="2780928"/>
            <a:ext cx="4370310" cy="2762534"/>
          </a:xfrm>
          <a:prstGeom prst="rect">
            <a:avLst/>
          </a:prstGeom>
        </p:spPr>
      </p:pic>
      <p:sp>
        <p:nvSpPr>
          <p:cNvPr id="13" name="1 CuadroTexto"/>
          <p:cNvSpPr txBox="1">
            <a:spLocks noChangeArrowheads="1"/>
          </p:cNvSpPr>
          <p:nvPr/>
        </p:nvSpPr>
        <p:spPr bwMode="auto">
          <a:xfrm>
            <a:off x="323528" y="5651956"/>
            <a:ext cx="206338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9pPr>
          </a:lstStyle>
          <a:p>
            <a:pPr eaLnBrk="1" hangingPunct="1"/>
            <a:r>
              <a:rPr lang="ca-ES" sz="900" dirty="0">
                <a:latin typeface="Calibri" pitchFamily="34" charset="0"/>
              </a:rPr>
              <a:t>Font: </a:t>
            </a:r>
            <a:r>
              <a:rPr lang="ca-ES" sz="900" dirty="0" smtClean="0">
                <a:latin typeface="Calibri" pitchFamily="34" charset="0"/>
              </a:rPr>
              <a:t>Enquesta innovació empreses, INE</a:t>
            </a:r>
          </a:p>
          <a:p>
            <a:pPr eaLnBrk="1" hangingPunct="1"/>
            <a:endParaRPr lang="ca-ES" sz="900" dirty="0" smtClean="0">
              <a:latin typeface="Calibri" pitchFamily="34" charset="0"/>
            </a:endParaRPr>
          </a:p>
        </p:txBody>
      </p:sp>
      <p:sp>
        <p:nvSpPr>
          <p:cNvPr id="14" name="1 CuadroTexto"/>
          <p:cNvSpPr txBox="1">
            <a:spLocks noChangeArrowheads="1"/>
          </p:cNvSpPr>
          <p:nvPr/>
        </p:nvSpPr>
        <p:spPr bwMode="auto">
          <a:xfrm>
            <a:off x="207416" y="1411643"/>
            <a:ext cx="3284464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9pPr>
          </a:lstStyle>
          <a:p>
            <a:pPr algn="ctr" eaLnBrk="1" hangingPunct="1"/>
            <a:r>
              <a:rPr lang="ca-ES" sz="1400" b="1" dirty="0" smtClean="0">
                <a:latin typeface="+mj-lt"/>
              </a:rPr>
              <a:t>Evolució del nombre d’empreses </a:t>
            </a:r>
          </a:p>
          <a:p>
            <a:pPr algn="ctr" eaLnBrk="1" hangingPunct="1"/>
            <a:r>
              <a:rPr lang="ca-ES" sz="1400" b="1" dirty="0" smtClean="0">
                <a:latin typeface="+mj-lt"/>
              </a:rPr>
              <a:t>amb innovacions tecnològiques. </a:t>
            </a:r>
          </a:p>
          <a:p>
            <a:pPr algn="ctr" eaLnBrk="1" hangingPunct="1"/>
            <a:r>
              <a:rPr lang="ca-ES" sz="1400" b="1" dirty="0" smtClean="0">
                <a:latin typeface="+mj-lt"/>
              </a:rPr>
              <a:t>Catalunya </a:t>
            </a:r>
            <a:r>
              <a:rPr lang="ca-ES" sz="1200" i="1" dirty="0" smtClean="0">
                <a:latin typeface="+mj-lt"/>
              </a:rPr>
              <a:t>(nombre empreses)</a:t>
            </a:r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57188" y="476672"/>
            <a:ext cx="8570912" cy="506412"/>
          </a:xfrm>
        </p:spPr>
        <p:txBody>
          <a:bodyPr/>
          <a:lstStyle/>
          <a:p>
            <a:r>
              <a:rPr lang="ca-ES" sz="2200" dirty="0" smtClean="0">
                <a:latin typeface="+mj-lt"/>
              </a:rPr>
              <a:t>NOMBRE D’EMPRESES AMB INNOVACIONS TECNOLÒGIQUES</a:t>
            </a:r>
            <a:endParaRPr lang="ca-ES" sz="2200" dirty="0">
              <a:latin typeface="+mj-lt"/>
            </a:endParaRPr>
          </a:p>
        </p:txBody>
      </p:sp>
      <p:sp>
        <p:nvSpPr>
          <p:cNvPr id="10" name="1 CuadroTexto"/>
          <p:cNvSpPr txBox="1">
            <a:spLocks noChangeArrowheads="1"/>
          </p:cNvSpPr>
          <p:nvPr/>
        </p:nvSpPr>
        <p:spPr bwMode="auto">
          <a:xfrm>
            <a:off x="4642644" y="1439126"/>
            <a:ext cx="4110949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9pPr>
          </a:lstStyle>
          <a:p>
            <a:pPr algn="ctr" eaLnBrk="1" hangingPunct="1"/>
            <a:r>
              <a:rPr lang="ca-ES" sz="1400" b="1" dirty="0" smtClean="0">
                <a:latin typeface="+mj-lt"/>
              </a:rPr>
              <a:t>Evolució del nombre d’empreses </a:t>
            </a:r>
          </a:p>
          <a:p>
            <a:pPr algn="ctr" eaLnBrk="1" hangingPunct="1"/>
            <a:r>
              <a:rPr lang="ca-ES" sz="1400" b="1" dirty="0" smtClean="0">
                <a:latin typeface="+mj-lt"/>
              </a:rPr>
              <a:t>amb innovacions tecnològiques. </a:t>
            </a:r>
          </a:p>
          <a:p>
            <a:pPr eaLnBrk="1" hangingPunct="1"/>
            <a:r>
              <a:rPr lang="ca-ES" sz="1400" b="1" dirty="0" smtClean="0">
                <a:latin typeface="+mj-lt"/>
              </a:rPr>
              <a:t>          Espanya sense Catalunya </a:t>
            </a:r>
            <a:r>
              <a:rPr lang="ca-ES" sz="1200" i="1" dirty="0" smtClean="0">
                <a:latin typeface="+mj-lt"/>
              </a:rPr>
              <a:t>(nombre empreses)</a:t>
            </a:r>
          </a:p>
        </p:txBody>
      </p:sp>
      <p:sp>
        <p:nvSpPr>
          <p:cNvPr id="11" name="1 CuadroTexto"/>
          <p:cNvSpPr txBox="1">
            <a:spLocks noChangeArrowheads="1"/>
          </p:cNvSpPr>
          <p:nvPr/>
        </p:nvSpPr>
        <p:spPr bwMode="auto">
          <a:xfrm>
            <a:off x="4932040" y="5651956"/>
            <a:ext cx="295144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elvetica" pitchFamily="2" charset="0"/>
                <a:cs typeface="Arial" charset="0"/>
              </a:defRPr>
            </a:lvl9pPr>
          </a:lstStyle>
          <a:p>
            <a:pPr eaLnBrk="1" hangingPunct="1"/>
            <a:r>
              <a:rPr lang="ca-ES" sz="900" dirty="0">
                <a:latin typeface="Calibri" pitchFamily="34" charset="0"/>
              </a:rPr>
              <a:t>Font: </a:t>
            </a:r>
            <a:r>
              <a:rPr lang="ca-ES" sz="900" dirty="0" smtClean="0">
                <a:latin typeface="Calibri" pitchFamily="34" charset="0"/>
              </a:rPr>
              <a:t>ACCIÓ a partir de l’Enquesta innovació empreses, INE</a:t>
            </a:r>
          </a:p>
          <a:p>
            <a:pPr eaLnBrk="1" hangingPunct="1"/>
            <a:endParaRPr lang="ca-ES" sz="900" dirty="0" smtClean="0">
              <a:latin typeface="Calibri" pitchFamily="34" charset="0"/>
            </a:endParaRPr>
          </a:p>
        </p:txBody>
      </p:sp>
      <p:pic>
        <p:nvPicPr>
          <p:cNvPr id="15" name="13 Imagen" descr="http://www.gencat.cat/piv/descarregues/arxius/dpt/COLOR/Empresa/empresa_h2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381327"/>
            <a:ext cx="2880320" cy="324251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Elipse 18"/>
          <p:cNvSpPr/>
          <p:nvPr/>
        </p:nvSpPr>
        <p:spPr>
          <a:xfrm>
            <a:off x="3347864" y="3347700"/>
            <a:ext cx="792088" cy="461090"/>
          </a:xfrm>
          <a:prstGeom prst="ellipse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50" b="1" dirty="0" smtClean="0"/>
              <a:t>+6,2%</a:t>
            </a:r>
            <a:endParaRPr lang="ca-ES" sz="1050" b="1" dirty="0"/>
          </a:p>
        </p:txBody>
      </p:sp>
      <p:sp>
        <p:nvSpPr>
          <p:cNvPr id="20" name="Elipse 19"/>
          <p:cNvSpPr/>
          <p:nvPr/>
        </p:nvSpPr>
        <p:spPr>
          <a:xfrm>
            <a:off x="7775477" y="3501008"/>
            <a:ext cx="792088" cy="46109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50" b="1" dirty="0" smtClean="0"/>
              <a:t>-7,2%</a:t>
            </a:r>
            <a:endParaRPr lang="ca-ES" sz="1050" b="1" dirty="0"/>
          </a:p>
        </p:txBody>
      </p:sp>
    </p:spTree>
    <p:extLst>
      <p:ext uri="{BB962C8B-B14F-4D97-AF65-F5344CB8AC3E}">
        <p14:creationId xmlns:p14="http://schemas.microsoft.com/office/powerpoint/2010/main" val="212603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25555</TotalTime>
  <Words>839</Words>
  <Application>Microsoft Office PowerPoint</Application>
  <PresentationFormat>Presentació en pantalla (4:3)</PresentationFormat>
  <Paragraphs>348</Paragraphs>
  <Slides>11</Slides>
  <Notes>2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4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11</vt:i4>
      </vt:variant>
    </vt:vector>
  </HeadingPairs>
  <TitlesOfParts>
    <vt:vector size="16" baseType="lpstr">
      <vt:lpstr>Arial</vt:lpstr>
      <vt:lpstr>Calibri</vt:lpstr>
      <vt:lpstr>Wingdings</vt:lpstr>
      <vt:lpstr>Wingdings 2</vt:lpstr>
      <vt:lpstr>Tema de l'Office</vt:lpstr>
      <vt:lpstr>Dades d'inversió en innovació empresarial a Catalunya  </vt:lpstr>
      <vt:lpstr>Dades Inversió Estrangera  (Font: FDI Markets)</vt:lpstr>
      <vt:lpstr>Presentació del PowerPoint</vt:lpstr>
      <vt:lpstr>PRINCIPALS PAÏSOS QUE INVERTEIXEN A CATALUNYA EN PROJECTES D’INVERSIÓ ESTRANGERA R+D</vt:lpstr>
      <vt:lpstr>PRINCIPALS PAÏSOS QUE INVERTEIXEN A CATALUNYA EN PROJECTES D’INVERSIÓ ESTRANGERA R+D</vt:lpstr>
      <vt:lpstr>Dades Innovació Empresarial (Font INE)</vt:lpstr>
      <vt:lpstr>DESPESA EMPRESARIAL EN INNOVACIÓ TECNOLÒGICA</vt:lpstr>
      <vt:lpstr>NOMBRE D’EMPRESES INNOVADORES: COMPARATIVA CCAA </vt:lpstr>
      <vt:lpstr>NOMBRE D’EMPRESES AMB INNOVACIONS TECNOLÒGIQUES</vt:lpstr>
      <vt:lpstr>Dades participació Horizon 2020 (Font: CDTI)</vt:lpstr>
      <vt:lpstr>INNOVACIÓ: PARTICIPACIÓ DE CATALUNYA A l’Horizon 2020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.</dc:creator>
  <cp:lastModifiedBy>Jaume Blanché</cp:lastModifiedBy>
  <cp:revision>1480</cp:revision>
  <cp:lastPrinted>2015-12-11T07:37:02Z</cp:lastPrinted>
  <dcterms:created xsi:type="dcterms:W3CDTF">2011-04-15T10:08:09Z</dcterms:created>
  <dcterms:modified xsi:type="dcterms:W3CDTF">2015-12-11T12:17:52Z</dcterms:modified>
</cp:coreProperties>
</file>