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6" r:id="rId2"/>
    <p:sldId id="418" r:id="rId3"/>
    <p:sldId id="425" r:id="rId4"/>
    <p:sldId id="458" r:id="rId5"/>
    <p:sldId id="455" r:id="rId6"/>
    <p:sldId id="443" r:id="rId7"/>
    <p:sldId id="457" r:id="rId8"/>
    <p:sldId id="445" r:id="rId9"/>
    <p:sldId id="447" r:id="rId10"/>
    <p:sldId id="448" r:id="rId11"/>
    <p:sldId id="462" r:id="rId12"/>
    <p:sldId id="426" r:id="rId13"/>
    <p:sldId id="435" r:id="rId14"/>
    <p:sldId id="460" r:id="rId15"/>
    <p:sldId id="453" r:id="rId16"/>
    <p:sldId id="454" r:id="rId17"/>
    <p:sldId id="416" r:id="rId18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FF"/>
    <a:srgbClr val="008000"/>
    <a:srgbClr val="FF9933"/>
    <a:srgbClr val="6699FF"/>
    <a:srgbClr val="3366FF"/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ense estil ni q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Estil mitjà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 mitjà 2 - èmfasi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Estil clar 1 - èmfasi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42" autoAdjust="0"/>
    <p:restoredTop sz="94660"/>
  </p:normalViewPr>
  <p:slideViewPr>
    <p:cSldViewPr>
      <p:cViewPr varScale="1">
        <p:scale>
          <a:sx n="91" d="100"/>
          <a:sy n="91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a-ES"/>
  <c:chart>
    <c:autoTitleDeleted val="1"/>
    <c:plotArea>
      <c:layout>
        <c:manualLayout>
          <c:layoutTarget val="inner"/>
          <c:xMode val="edge"/>
          <c:yMode val="edge"/>
          <c:x val="0.23554664726543917"/>
          <c:y val="2.6628668046604798E-2"/>
          <c:w val="0.67041079851792607"/>
          <c:h val="0.93358348905163036"/>
        </c:manualLayout>
      </c:layout>
      <c:doughnutChart>
        <c:varyColors val="1"/>
        <c:ser>
          <c:idx val="0"/>
          <c:order val="0"/>
          <c:tx>
            <c:strRef>
              <c:f>Full1!$B$1</c:f>
              <c:strCache>
                <c:ptCount val="1"/>
                <c:pt idx="0">
                  <c:v>Vendes</c:v>
                </c:pt>
              </c:strCache>
            </c:strRef>
          </c:tx>
          <c:spPr>
            <a:solidFill>
              <a:srgbClr val="FF6600"/>
            </a:solidFill>
            <a:ln>
              <a:solidFill>
                <a:schemeClr val="bg1"/>
              </a:solidFill>
            </a:ln>
          </c:spPr>
          <c:dPt>
            <c:idx val="1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000" b="0" dirty="0" smtClean="0">
                        <a:solidFill>
                          <a:schemeClr val="bg1"/>
                        </a:solidFill>
                      </a:rPr>
                      <a:t>49</a:t>
                    </a:r>
                    <a:r>
                      <a:rPr lang="en-US" sz="1000" b="0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1"/>
              <c:layout>
                <c:manualLayout>
                  <c:x val="7.0113830738902709E-17"/>
                  <c:y val="1.7762369959843139E-2"/>
                </c:manualLayout>
              </c:layout>
              <c:tx>
                <c:rich>
                  <a:bodyPr/>
                  <a:lstStyle/>
                  <a:p>
                    <a:pPr>
                      <a:defRPr sz="10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defRPr>
                    </a:pPr>
                    <a:r>
                      <a:rPr lang="en-US" sz="10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 </a:t>
                    </a:r>
                    <a:r>
                      <a:rPr lang="en-US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5%</a:t>
                    </a:r>
                  </a:p>
                </c:rich>
              </c:tx>
              <c:spPr/>
              <c:showVal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000" b="0" dirty="0" smtClean="0">
                        <a:solidFill>
                          <a:schemeClr val="bg1"/>
                        </a:solidFill>
                      </a:rPr>
                      <a:t>46</a:t>
                    </a:r>
                    <a:r>
                      <a:rPr lang="en-US" sz="1000" b="0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howVal val="1"/>
              <c:showPercent val="1"/>
            </c:dLbl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ca-ES"/>
              </a:p>
            </c:txPr>
            <c:showVal val="1"/>
            <c:showPercent val="1"/>
            <c:showLeaderLines val="1"/>
          </c:dLbls>
          <c:cat>
            <c:strRef>
              <c:f>Full1!$A$2:$A$4</c:f>
              <c:strCache>
                <c:ptCount val="3"/>
                <c:pt idx="0">
                  <c:v>Donants cadàver de mort encefàlica</c:v>
                </c:pt>
                <c:pt idx="1">
                  <c:v>Donants cadàver de mort en asistòlia</c:v>
                </c:pt>
                <c:pt idx="2">
                  <c:v>Donants vius</c:v>
                </c:pt>
              </c:strCache>
            </c:strRef>
          </c:cat>
          <c:val>
            <c:numRef>
              <c:f>Full1!$B$2:$B$4</c:f>
              <c:numCache>
                <c:formatCode>General</c:formatCode>
                <c:ptCount val="3"/>
                <c:pt idx="0">
                  <c:v>189</c:v>
                </c:pt>
                <c:pt idx="1">
                  <c:v>18</c:v>
                </c:pt>
                <c:pt idx="2">
                  <c:v>174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ca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a-ES"/>
  <c:chart>
    <c:autoTitleDeleted val="1"/>
    <c:plotArea>
      <c:layout>
        <c:manualLayout>
          <c:layoutTarget val="inner"/>
          <c:xMode val="edge"/>
          <c:yMode val="edge"/>
          <c:x val="4.4705307534527415E-2"/>
          <c:y val="7.2905683435593366E-2"/>
          <c:w val="0.53000726920425756"/>
          <c:h val="0.77016681306243762"/>
        </c:manualLayout>
      </c:layout>
      <c:doughnutChart>
        <c:varyColors val="1"/>
        <c:ser>
          <c:idx val="0"/>
          <c:order val="0"/>
          <c:tx>
            <c:strRef>
              <c:f>Full1!$B$1</c:f>
              <c:strCache>
                <c:ptCount val="1"/>
                <c:pt idx="0">
                  <c:v>Vendes</c:v>
                </c:pt>
              </c:strCache>
            </c:strRef>
          </c:tx>
          <c:spPr>
            <a:solidFill>
              <a:srgbClr val="FF6600"/>
            </a:solidFill>
            <a:ln>
              <a:solidFill>
                <a:schemeClr val="bg1"/>
              </a:solidFill>
            </a:ln>
          </c:spPr>
          <c:dPt>
            <c:idx val="1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4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defRPr>
                  </a:pPr>
                  <a:endParaRPr lang="ca-ES"/>
                </a:p>
              </c:txPr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ca-ES"/>
              </a:p>
            </c:txPr>
            <c:showPercent val="1"/>
            <c:showLeaderLines val="1"/>
          </c:dLbls>
          <c:cat>
            <c:strRef>
              <c:f>Full1!$A$2:$A$4</c:f>
              <c:strCache>
                <c:ptCount val="3"/>
                <c:pt idx="0">
                  <c:v>Donants cadàver de mort encefàlica</c:v>
                </c:pt>
                <c:pt idx="1">
                  <c:v>Donants cadàver de mort en asistòlia</c:v>
                </c:pt>
                <c:pt idx="2">
                  <c:v>Donants vius</c:v>
                </c:pt>
              </c:strCache>
            </c:strRef>
          </c:cat>
          <c:val>
            <c:numRef>
              <c:f>Full1!$B$2:$B$4</c:f>
              <c:numCache>
                <c:formatCode>General</c:formatCode>
                <c:ptCount val="3"/>
                <c:pt idx="0">
                  <c:v>187</c:v>
                </c:pt>
                <c:pt idx="1">
                  <c:v>69</c:v>
                </c:pt>
                <c:pt idx="2">
                  <c:v>170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57952476606541969"/>
          <c:y val="0.29812334219808911"/>
          <c:w val="0.41887923444587438"/>
          <c:h val="0.13747424290382829"/>
        </c:manualLayout>
      </c:layout>
      <c:txPr>
        <a:bodyPr/>
        <a:lstStyle/>
        <a:p>
          <a:pPr>
            <a:defRPr sz="1200"/>
          </a:pPr>
          <a:endParaRPr lang="ca-ES"/>
        </a:p>
      </c:txPr>
    </c:legend>
    <c:plotVisOnly val="1"/>
    <c:dispBlanksAs val="zero"/>
  </c:chart>
  <c:txPr>
    <a:bodyPr/>
    <a:lstStyle/>
    <a:p>
      <a:pPr>
        <a:defRPr sz="1800"/>
      </a:pPr>
      <a:endParaRPr lang="ca-E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a-ES"/>
  <c:chart>
    <c:autoTitleDeleted val="1"/>
    <c:plotArea>
      <c:layout>
        <c:manualLayout>
          <c:layoutTarget val="inner"/>
          <c:xMode val="edge"/>
          <c:yMode val="edge"/>
          <c:x val="0.14563291153590643"/>
          <c:y val="8.2877803367193567E-2"/>
          <c:w val="0.63493086935918985"/>
          <c:h val="0.84085439455676092"/>
        </c:manualLayout>
      </c:layout>
      <c:doughnutChart>
        <c:varyColors val="1"/>
        <c:ser>
          <c:idx val="0"/>
          <c:order val="0"/>
          <c:tx>
            <c:strRef>
              <c:f>Full1!$B$1</c:f>
              <c:strCache>
                <c:ptCount val="1"/>
                <c:pt idx="0">
                  <c:v>Vendes</c:v>
                </c:pt>
              </c:strCache>
            </c:strRef>
          </c:tx>
          <c:spPr>
            <a:solidFill>
              <a:srgbClr val="FF6600"/>
            </a:solidFill>
            <a:ln>
              <a:solidFill>
                <a:schemeClr val="bg1"/>
              </a:solidFill>
            </a:ln>
          </c:spPr>
          <c:dPt>
            <c:idx val="1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1.2711300346007688E-2"/>
                  <c:y val="9.6640708110058027E-3"/>
                </c:manualLayout>
              </c:layout>
              <c:tx>
                <c:rich>
                  <a:bodyPr/>
                  <a:lstStyle/>
                  <a:p>
                    <a:r>
                      <a:rPr lang="en-US" sz="1000" b="0" dirty="0" smtClean="0">
                        <a:solidFill>
                          <a:schemeClr val="bg1"/>
                        </a:solidFill>
                      </a:rPr>
                      <a:t>46</a:t>
                    </a:r>
                    <a:r>
                      <a:rPr lang="en-US" sz="1000" b="0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0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defRPr>
                    </a:pPr>
                    <a:r>
                      <a:rPr lang="en-US" sz="10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9</a:t>
                    </a:r>
                    <a:r>
                      <a:rPr lang="en-US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%</a:t>
                    </a:r>
                  </a:p>
                </c:rich>
              </c:tx>
              <c:spPr/>
              <c:showVal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000" b="0" dirty="0" smtClean="0">
                        <a:solidFill>
                          <a:schemeClr val="bg1"/>
                        </a:solidFill>
                      </a:rPr>
                      <a:t>45</a:t>
                    </a:r>
                    <a:r>
                      <a:rPr lang="en-US" sz="1000" b="0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howVal val="1"/>
              <c:showPercent val="1"/>
            </c:dLbl>
            <c:txPr>
              <a:bodyPr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ca-ES"/>
              </a:p>
            </c:txPr>
            <c:showVal val="1"/>
            <c:showPercent val="1"/>
            <c:showLeaderLines val="1"/>
          </c:dLbls>
          <c:cat>
            <c:strRef>
              <c:f>Full1!$A$2:$A$4</c:f>
              <c:strCache>
                <c:ptCount val="3"/>
                <c:pt idx="0">
                  <c:v>Donants cadàver de mort encefàlica</c:v>
                </c:pt>
                <c:pt idx="1">
                  <c:v>Donants cadàver de mort en asistòlia</c:v>
                </c:pt>
                <c:pt idx="2">
                  <c:v>Donants vius</c:v>
                </c:pt>
              </c:strCache>
            </c:strRef>
          </c:cat>
          <c:val>
            <c:numRef>
              <c:f>Full1!$B$2:$B$4</c:f>
              <c:numCache>
                <c:formatCode>General</c:formatCode>
                <c:ptCount val="3"/>
                <c:pt idx="0">
                  <c:v>182</c:v>
                </c:pt>
                <c:pt idx="1">
                  <c:v>36</c:v>
                </c:pt>
                <c:pt idx="2">
                  <c:v>175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ca-E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a-ES"/>
  <c:chart>
    <c:autoTitleDeleted val="1"/>
    <c:plotArea>
      <c:layout/>
      <c:lineChart>
        <c:grouping val="standard"/>
        <c:ser>
          <c:idx val="0"/>
          <c:order val="0"/>
          <c:tx>
            <c:strRef>
              <c:f>Full1!$B$1</c:f>
              <c:strCache>
                <c:ptCount val="1"/>
                <c:pt idx="0">
                  <c:v>Sèrie 1</c:v>
                </c:pt>
              </c:strCache>
            </c:strRef>
          </c:tx>
          <c:spPr>
            <a:ln w="76200">
              <a:solidFill>
                <a:srgbClr val="FF6600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b="1">
                    <a:solidFill>
                      <a:srgbClr val="FF6600"/>
                    </a:solidFill>
                  </a:defRPr>
                </a:pPr>
                <a:endParaRPr lang="ca-ES"/>
              </a:p>
            </c:txPr>
            <c:dLblPos val="t"/>
            <c:showVal val="1"/>
          </c:dLbls>
          <c:cat>
            <c:numRef>
              <c:f>Full1!$A$2:$A$7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Full1!$B$2:$B$7</c:f>
              <c:numCache>
                <c:formatCode>General</c:formatCode>
                <c:ptCount val="6"/>
                <c:pt idx="0">
                  <c:v>14189</c:v>
                </c:pt>
                <c:pt idx="1">
                  <c:v>16315</c:v>
                </c:pt>
                <c:pt idx="2">
                  <c:v>19201</c:v>
                </c:pt>
                <c:pt idx="3">
                  <c:v>23121</c:v>
                </c:pt>
                <c:pt idx="4">
                  <c:v>27147</c:v>
                </c:pt>
                <c:pt idx="5">
                  <c:v>32257</c:v>
                </c:pt>
              </c:numCache>
            </c:numRef>
          </c:val>
        </c:ser>
        <c:marker val="1"/>
        <c:axId val="88179456"/>
        <c:axId val="88180992"/>
      </c:lineChart>
      <c:catAx>
        <c:axId val="88179456"/>
        <c:scaling>
          <c:orientation val="minMax"/>
        </c:scaling>
        <c:axPos val="b"/>
        <c:numFmt formatCode="General" sourceLinked="1"/>
        <c:tickLblPos val="nextTo"/>
        <c:crossAx val="88180992"/>
        <c:crosses val="autoZero"/>
        <c:auto val="1"/>
        <c:lblAlgn val="ctr"/>
        <c:lblOffset val="100"/>
      </c:catAx>
      <c:valAx>
        <c:axId val="88180992"/>
        <c:scaling>
          <c:orientation val="minMax"/>
          <c:max val="40000"/>
        </c:scaling>
        <c:axPos val="l"/>
        <c:majorGridlines/>
        <c:numFmt formatCode="General" sourceLinked="1"/>
        <c:tickLblPos val="nextTo"/>
        <c:spPr>
          <a:ln>
            <a:noFill/>
          </a:ln>
        </c:spPr>
        <c:crossAx val="88179456"/>
        <c:crosses val="autoZero"/>
        <c:crossBetween val="between"/>
      </c:valAx>
    </c:plotArea>
    <c:plotVisOnly val="1"/>
  </c:chart>
  <c:spPr>
    <a:ln>
      <a:noFill/>
    </a:ln>
  </c:spPr>
  <c:txPr>
    <a:bodyPr/>
    <a:lstStyle/>
    <a:p>
      <a:pPr>
        <a:defRPr sz="1100"/>
      </a:pPr>
      <a:endParaRPr lang="ca-E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0.21505</cdr:x>
      <cdr:y>0.375</cdr:y>
    </cdr:from>
    <cdr:to>
      <cdr:x>0.41611</cdr:x>
      <cdr:y>0.53125</cdr:y>
    </cdr:to>
    <cdr:sp macro="" textlink="">
      <cdr:nvSpPr>
        <cdr:cNvPr id="2" name="QuadreDeText 1"/>
        <cdr:cNvSpPr txBox="1"/>
      </cdr:nvSpPr>
      <cdr:spPr>
        <a:xfrm xmlns:a="http://schemas.openxmlformats.org/drawingml/2006/main">
          <a:off x="1440160" y="1728192"/>
          <a:ext cx="1346447" cy="7200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a-ES" sz="4000" b="1" dirty="0" smtClean="0"/>
            <a:t>2015</a:t>
          </a:r>
          <a:endParaRPr lang="ca-ES" sz="40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A712C-5A0C-428A-9D52-7180C8CD80CE}" type="datetimeFigureOut">
              <a:rPr lang="ca-ES" smtClean="0"/>
              <a:pPr/>
              <a:t>12/01/2016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0B5E5-79D0-4A6B-8371-6E5149444697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1619935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873" cy="496652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50199" y="1"/>
            <a:ext cx="2945873" cy="496652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747CBC9-09D7-4443-9BC2-D2CE89E395A0}" type="datetimeFigureOut">
              <a:rPr lang="es-ES"/>
              <a:pPr>
                <a:defRPr/>
              </a:pPr>
              <a:t>12/01/2016</a:t>
            </a:fld>
            <a:endParaRPr lang="es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9" tIns="46099" rIns="92199" bIns="46099" rtlCol="0" anchor="ctr"/>
          <a:lstStyle/>
          <a:p>
            <a:pPr lvl="0"/>
            <a:endParaRPr lang="es-ES" noProof="0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1053" y="4714195"/>
            <a:ext cx="5435570" cy="4468265"/>
          </a:xfrm>
          <a:prstGeom prst="rect">
            <a:avLst/>
          </a:prstGeom>
        </p:spPr>
        <p:txBody>
          <a:bodyPr vert="horz" lIns="92199" tIns="46099" rIns="92199" bIns="46099" rtlCol="0">
            <a:normAutofit/>
          </a:bodyPr>
          <a:lstStyle/>
          <a:p>
            <a:pPr lvl="0"/>
            <a:r>
              <a:rPr lang="ca-ES" noProof="0" smtClean="0"/>
              <a:t>Feu clic aquí per editar els estils de text</a:t>
            </a:r>
          </a:p>
          <a:p>
            <a:pPr lvl="1"/>
            <a:r>
              <a:rPr lang="ca-ES" noProof="0" smtClean="0"/>
              <a:t>Segon nivell</a:t>
            </a:r>
          </a:p>
          <a:p>
            <a:pPr lvl="2"/>
            <a:r>
              <a:rPr lang="ca-ES" noProof="0" smtClean="0"/>
              <a:t>Tercer nivell</a:t>
            </a:r>
          </a:p>
          <a:p>
            <a:pPr lvl="3"/>
            <a:r>
              <a:rPr lang="ca-ES" noProof="0" smtClean="0"/>
              <a:t>Quart nivell</a:t>
            </a:r>
          </a:p>
          <a:p>
            <a:pPr lvl="4"/>
            <a:r>
              <a:rPr lang="ca-ES" noProof="0" smtClean="0"/>
              <a:t>Cinquè nivell</a:t>
            </a:r>
            <a:endParaRPr lang="es-ES" noProof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3" y="9428390"/>
            <a:ext cx="2945873" cy="496652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199" y="9428390"/>
            <a:ext cx="2945873" cy="496652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AF084AC-3527-4294-8976-A5E67E6B8BE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682525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163"/>
            <a:fld id="{63D493D5-7496-45AB-A13D-9A2F0369DFA1}" type="slidenum">
              <a:rPr lang="es-ES" smtClean="0">
                <a:ea typeface="ＭＳ Ｐゴシック"/>
                <a:cs typeface="ＭＳ Ｐゴシック"/>
              </a:rPr>
              <a:pPr defTabSz="919163"/>
              <a:t>13</a:t>
            </a:fld>
            <a:endParaRPr lang="es-ES" smtClean="0">
              <a:ea typeface="ＭＳ Ｐゴシック"/>
              <a:cs typeface="ＭＳ Ｐゴシック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72050" cy="372903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a-E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7251C3-9F7D-4D7C-AD9C-3BB4128F8170}" type="slidenum">
              <a:rPr lang="ca-ES" smtClean="0"/>
              <a:pPr/>
              <a:t>15</a:t>
            </a:fld>
            <a:endParaRPr lang="ca-E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a-ES" smtClean="0"/>
              <a:t>Feu clic aquí per editar l'estil de subtítols del patró.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25892-5978-4BC3-8809-7563315E3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0ECDE-4B37-4AFE-9C96-78B24E458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B1698-DFCB-4404-B046-6B5B0C5FD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CB1EE-2FC2-4602-B39F-003303C7E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522D9-36ED-4B17-A532-0719C7ACE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A4D9F-79B5-4766-9D93-7B66A0347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651D8-96DB-4D17-8AE1-8D5B19930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3B5BD-B599-4493-B748-CD806C6D2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D43B2-5174-4EBB-B50F-12DBB4DB1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5B91A-D909-424C-97E9-1214DA0C2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AAB3A-F921-4D06-B1D0-42AA7EB6E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67CE737E-2F08-4623-BDB1-8F979347F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7" descr="R:\jt\OCATT\General OCATT\Logos oficials\Logo Departament.e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492875"/>
            <a:ext cx="203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R:\jt\OCATT\General OCATT\Logos oficials\Logo OCATT.e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59700" y="6300788"/>
            <a:ext cx="1384300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31" name="Connector recte 33"/>
          <p:cNvCxnSpPr>
            <a:cxnSpLocks noChangeShapeType="1"/>
          </p:cNvCxnSpPr>
          <p:nvPr/>
        </p:nvCxnSpPr>
        <p:spPr bwMode="auto">
          <a:xfrm>
            <a:off x="0" y="6256338"/>
            <a:ext cx="914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5" name="QuadreDeText 34"/>
          <p:cNvSpPr txBox="1"/>
          <p:nvPr/>
        </p:nvSpPr>
        <p:spPr>
          <a:xfrm>
            <a:off x="3203848" y="6309320"/>
            <a:ext cx="277146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200" u="sng" dirty="0" smtClean="0">
                <a:solidFill>
                  <a:srgbClr val="0000FF"/>
                </a:solidFill>
              </a:rPr>
              <a:t>https://www.facebook.com/ocatorgans</a:t>
            </a:r>
          </a:p>
          <a:p>
            <a:pPr algn="ctr">
              <a:defRPr/>
            </a:pPr>
            <a:r>
              <a:rPr lang="es-ES" sz="1200" u="sng" dirty="0" smtClean="0">
                <a:solidFill>
                  <a:srgbClr val="0000FF"/>
                </a:solidFill>
              </a:rPr>
              <a:t>http</a:t>
            </a:r>
            <a:r>
              <a:rPr lang="es-ES" sz="1200" u="sng" dirty="0">
                <a:solidFill>
                  <a:srgbClr val="0000FF"/>
                </a:solidFill>
              </a:rPr>
              <a:t>://trasplantaments.gencat.cat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1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25786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QuadreDeText 4"/>
          <p:cNvSpPr txBox="1"/>
          <p:nvPr/>
        </p:nvSpPr>
        <p:spPr>
          <a:xfrm>
            <a:off x="6012160" y="5949280"/>
            <a:ext cx="311495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1200" b="1" i="1" dirty="0">
                <a:solidFill>
                  <a:schemeClr val="bg1"/>
                </a:solidFill>
                <a:latin typeface="+mj-lt"/>
              </a:rPr>
              <a:t>Dades provisionals de </a:t>
            </a:r>
            <a:r>
              <a:rPr lang="ca-ES" sz="1200" b="1" i="1" dirty="0" smtClean="0">
                <a:solidFill>
                  <a:schemeClr val="bg1"/>
                </a:solidFill>
                <a:latin typeface="+mj-lt"/>
              </a:rPr>
              <a:t>2015, </a:t>
            </a:r>
            <a:r>
              <a:rPr lang="ca-ES" sz="1200" b="1" i="1" dirty="0">
                <a:solidFill>
                  <a:schemeClr val="bg1"/>
                </a:solidFill>
                <a:latin typeface="+mj-lt"/>
              </a:rPr>
              <a:t>Gener </a:t>
            </a:r>
            <a:r>
              <a:rPr lang="ca-ES" sz="1200" b="1" i="1" dirty="0" smtClean="0">
                <a:solidFill>
                  <a:schemeClr val="bg1"/>
                </a:solidFill>
                <a:latin typeface="+mj-lt"/>
              </a:rPr>
              <a:t>2016</a:t>
            </a:r>
            <a:endParaRPr lang="ca-ES" sz="12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6375" y="908050"/>
            <a:ext cx="6605588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a-ES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Activitat de donació i trasplantament d’òrgans i teixits a Catalunya</a:t>
            </a:r>
            <a:r>
              <a:rPr lang="ca-ES" sz="4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,</a:t>
            </a:r>
            <a:r>
              <a:rPr lang="ca-ES" sz="4000" b="1" i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endParaRPr lang="ca-ES" sz="4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>
              <a:defRPr/>
            </a:pPr>
            <a:endParaRPr lang="ca-E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ca-ES" sz="3200" i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Dades </a:t>
            </a:r>
            <a:r>
              <a:rPr lang="ca-ES" sz="3200" b="1" i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2015</a:t>
            </a:r>
            <a:endParaRPr lang="ca-ES" sz="3200" b="1" i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632" y="1097030"/>
            <a:ext cx="7222140" cy="487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611560" y="258079"/>
            <a:ext cx="853244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a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Trasplantaments </a:t>
            </a:r>
            <a:r>
              <a:rPr lang="ca-E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d’òrgans realitzats a Catalunya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2575" t="29400" r="58525" b="37841"/>
          <a:stretch>
            <a:fillRect/>
          </a:stretch>
        </p:blipFill>
        <p:spPr bwMode="auto">
          <a:xfrm>
            <a:off x="8457013" y="3749036"/>
            <a:ext cx="302802" cy="32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 l="24675" t="42839" r="63775" b="42041"/>
          <a:stretch>
            <a:fillRect/>
          </a:stretch>
        </p:blipFill>
        <p:spPr bwMode="auto">
          <a:xfrm>
            <a:off x="8449799" y="1593406"/>
            <a:ext cx="288032" cy="23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 l="25725" t="40319" r="62725" b="38681"/>
          <a:stretch>
            <a:fillRect/>
          </a:stretch>
        </p:blipFill>
        <p:spPr bwMode="auto">
          <a:xfrm>
            <a:off x="8479275" y="1803638"/>
            <a:ext cx="288031" cy="32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Agrupa 10"/>
          <p:cNvGrpSpPr/>
          <p:nvPr/>
        </p:nvGrpSpPr>
        <p:grpSpPr>
          <a:xfrm>
            <a:off x="8461509" y="1484784"/>
            <a:ext cx="216024" cy="72008"/>
            <a:chOff x="3059832" y="1196752"/>
            <a:chExt cx="972913" cy="398502"/>
          </a:xfrm>
          <a:solidFill>
            <a:schemeClr val="tx1"/>
          </a:solidFill>
        </p:grpSpPr>
        <p:sp>
          <p:nvSpPr>
            <p:cNvPr id="12" name="Forma lliure 11"/>
            <p:cNvSpPr/>
            <p:nvPr/>
          </p:nvSpPr>
          <p:spPr bwMode="auto">
            <a:xfrm>
              <a:off x="3059832" y="1196752"/>
              <a:ext cx="972913" cy="398502"/>
            </a:xfrm>
            <a:custGeom>
              <a:avLst/>
              <a:gdLst>
                <a:gd name="connsiteX0" fmla="*/ 142287 w 972913"/>
                <a:gd name="connsiteY0" fmla="*/ 36995 h 398502"/>
                <a:gd name="connsiteX1" fmla="*/ 354938 w 972913"/>
                <a:gd name="connsiteY1" fmla="*/ 26363 h 398502"/>
                <a:gd name="connsiteX2" fmla="*/ 514427 w 972913"/>
                <a:gd name="connsiteY2" fmla="*/ 47628 h 398502"/>
                <a:gd name="connsiteX3" fmla="*/ 971627 w 972913"/>
                <a:gd name="connsiteY3" fmla="*/ 58260 h 398502"/>
                <a:gd name="connsiteX4" fmla="*/ 960994 w 972913"/>
                <a:gd name="connsiteY4" fmla="*/ 153953 h 398502"/>
                <a:gd name="connsiteX5" fmla="*/ 929097 w 972913"/>
                <a:gd name="connsiteY5" fmla="*/ 164586 h 398502"/>
                <a:gd name="connsiteX6" fmla="*/ 907832 w 972913"/>
                <a:gd name="connsiteY6" fmla="*/ 196484 h 398502"/>
                <a:gd name="connsiteX7" fmla="*/ 822771 w 972913"/>
                <a:gd name="connsiteY7" fmla="*/ 228381 h 398502"/>
                <a:gd name="connsiteX8" fmla="*/ 790873 w 972913"/>
                <a:gd name="connsiteY8" fmla="*/ 239014 h 398502"/>
                <a:gd name="connsiteX9" fmla="*/ 727078 w 972913"/>
                <a:gd name="connsiteY9" fmla="*/ 281544 h 398502"/>
                <a:gd name="connsiteX10" fmla="*/ 503794 w 972913"/>
                <a:gd name="connsiteY10" fmla="*/ 302809 h 398502"/>
                <a:gd name="connsiteX11" fmla="*/ 461264 w 972913"/>
                <a:gd name="connsiteY11" fmla="*/ 345340 h 398502"/>
                <a:gd name="connsiteX12" fmla="*/ 418734 w 972913"/>
                <a:gd name="connsiteY12" fmla="*/ 377237 h 398502"/>
                <a:gd name="connsiteX13" fmla="*/ 344306 w 972913"/>
                <a:gd name="connsiteY13" fmla="*/ 398502 h 398502"/>
                <a:gd name="connsiteX14" fmla="*/ 269878 w 972913"/>
                <a:gd name="connsiteY14" fmla="*/ 387870 h 398502"/>
                <a:gd name="connsiteX15" fmla="*/ 237980 w 972913"/>
                <a:gd name="connsiteY15" fmla="*/ 366605 h 398502"/>
                <a:gd name="connsiteX16" fmla="*/ 195450 w 972913"/>
                <a:gd name="connsiteY16" fmla="*/ 355972 h 398502"/>
                <a:gd name="connsiteX17" fmla="*/ 163552 w 972913"/>
                <a:gd name="connsiteY17" fmla="*/ 345340 h 398502"/>
                <a:gd name="connsiteX18" fmla="*/ 67859 w 972913"/>
                <a:gd name="connsiteY18" fmla="*/ 292177 h 398502"/>
                <a:gd name="connsiteX19" fmla="*/ 35962 w 972913"/>
                <a:gd name="connsiteY19" fmla="*/ 111423 h 398502"/>
                <a:gd name="connsiteX20" fmla="*/ 67859 w 972913"/>
                <a:gd name="connsiteY20" fmla="*/ 100791 h 398502"/>
                <a:gd name="connsiteX21" fmla="*/ 152920 w 972913"/>
                <a:gd name="connsiteY21" fmla="*/ 58260 h 398502"/>
                <a:gd name="connsiteX22" fmla="*/ 184818 w 972913"/>
                <a:gd name="connsiteY22" fmla="*/ 47628 h 398502"/>
                <a:gd name="connsiteX23" fmla="*/ 248613 w 972913"/>
                <a:gd name="connsiteY23" fmla="*/ 36995 h 398502"/>
                <a:gd name="connsiteX24" fmla="*/ 280511 w 972913"/>
                <a:gd name="connsiteY24" fmla="*/ 26363 h 39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72913" h="398502">
                  <a:moveTo>
                    <a:pt x="142287" y="36995"/>
                  </a:moveTo>
                  <a:cubicBezTo>
                    <a:pt x="253275" y="0"/>
                    <a:pt x="183724" y="14133"/>
                    <a:pt x="354938" y="26363"/>
                  </a:cubicBezTo>
                  <a:cubicBezTo>
                    <a:pt x="423027" y="43384"/>
                    <a:pt x="416189" y="43990"/>
                    <a:pt x="514427" y="47628"/>
                  </a:cubicBezTo>
                  <a:cubicBezTo>
                    <a:pt x="666764" y="53270"/>
                    <a:pt x="819227" y="54716"/>
                    <a:pt x="971627" y="58260"/>
                  </a:cubicBezTo>
                  <a:cubicBezTo>
                    <a:pt x="968083" y="90158"/>
                    <a:pt x="972913" y="124154"/>
                    <a:pt x="960994" y="153953"/>
                  </a:cubicBezTo>
                  <a:cubicBezTo>
                    <a:pt x="956832" y="164359"/>
                    <a:pt x="937849" y="157585"/>
                    <a:pt x="929097" y="164586"/>
                  </a:cubicBezTo>
                  <a:cubicBezTo>
                    <a:pt x="919119" y="172569"/>
                    <a:pt x="916868" y="187448"/>
                    <a:pt x="907832" y="196484"/>
                  </a:cubicBezTo>
                  <a:cubicBezTo>
                    <a:pt x="878660" y="225656"/>
                    <a:pt x="863344" y="218238"/>
                    <a:pt x="822771" y="228381"/>
                  </a:cubicBezTo>
                  <a:cubicBezTo>
                    <a:pt x="811898" y="231099"/>
                    <a:pt x="800670" y="233571"/>
                    <a:pt x="790873" y="239014"/>
                  </a:cubicBezTo>
                  <a:cubicBezTo>
                    <a:pt x="768532" y="251426"/>
                    <a:pt x="752378" y="277930"/>
                    <a:pt x="727078" y="281544"/>
                  </a:cubicBezTo>
                  <a:cubicBezTo>
                    <a:pt x="603405" y="299212"/>
                    <a:pt x="677648" y="290392"/>
                    <a:pt x="503794" y="302809"/>
                  </a:cubicBezTo>
                  <a:cubicBezTo>
                    <a:pt x="431820" y="326802"/>
                    <a:pt x="504886" y="292994"/>
                    <a:pt x="461264" y="345340"/>
                  </a:cubicBezTo>
                  <a:cubicBezTo>
                    <a:pt x="449919" y="358953"/>
                    <a:pt x="434120" y="368445"/>
                    <a:pt x="418734" y="377237"/>
                  </a:cubicBezTo>
                  <a:cubicBezTo>
                    <a:pt x="406867" y="384018"/>
                    <a:pt x="353518" y="396199"/>
                    <a:pt x="344306" y="398502"/>
                  </a:cubicBezTo>
                  <a:cubicBezTo>
                    <a:pt x="319497" y="394958"/>
                    <a:pt x="293882" y="395071"/>
                    <a:pt x="269878" y="387870"/>
                  </a:cubicBezTo>
                  <a:cubicBezTo>
                    <a:pt x="257638" y="384198"/>
                    <a:pt x="249726" y="371639"/>
                    <a:pt x="237980" y="366605"/>
                  </a:cubicBezTo>
                  <a:cubicBezTo>
                    <a:pt x="224549" y="360849"/>
                    <a:pt x="209501" y="359986"/>
                    <a:pt x="195450" y="355972"/>
                  </a:cubicBezTo>
                  <a:cubicBezTo>
                    <a:pt x="184673" y="352893"/>
                    <a:pt x="174185" y="348884"/>
                    <a:pt x="163552" y="345340"/>
                  </a:cubicBezTo>
                  <a:cubicBezTo>
                    <a:pt x="90432" y="296592"/>
                    <a:pt x="124003" y="310891"/>
                    <a:pt x="67859" y="292177"/>
                  </a:cubicBezTo>
                  <a:cubicBezTo>
                    <a:pt x="18640" y="218348"/>
                    <a:pt x="0" y="219310"/>
                    <a:pt x="35962" y="111423"/>
                  </a:cubicBezTo>
                  <a:cubicBezTo>
                    <a:pt x="39506" y="100791"/>
                    <a:pt x="57227" y="104335"/>
                    <a:pt x="67859" y="100791"/>
                  </a:cubicBezTo>
                  <a:cubicBezTo>
                    <a:pt x="104975" y="63677"/>
                    <a:pt x="79616" y="82695"/>
                    <a:pt x="152920" y="58260"/>
                  </a:cubicBezTo>
                  <a:cubicBezTo>
                    <a:pt x="163553" y="54716"/>
                    <a:pt x="173763" y="49471"/>
                    <a:pt x="184818" y="47628"/>
                  </a:cubicBezTo>
                  <a:cubicBezTo>
                    <a:pt x="206083" y="44084"/>
                    <a:pt x="227568" y="41672"/>
                    <a:pt x="248613" y="36995"/>
                  </a:cubicBezTo>
                  <a:cubicBezTo>
                    <a:pt x="259554" y="34564"/>
                    <a:pt x="280511" y="26363"/>
                    <a:pt x="280511" y="26363"/>
                  </a:cubicBezTo>
                </a:path>
              </a:pathLst>
            </a:cu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a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Forma lliure 12"/>
            <p:cNvSpPr/>
            <p:nvPr/>
          </p:nvSpPr>
          <p:spPr bwMode="auto">
            <a:xfrm>
              <a:off x="3338623" y="1350335"/>
              <a:ext cx="212651" cy="159488"/>
            </a:xfrm>
            <a:custGeom>
              <a:avLst/>
              <a:gdLst>
                <a:gd name="connsiteX0" fmla="*/ 0 w 212651"/>
                <a:gd name="connsiteY0" fmla="*/ 0 h 159488"/>
                <a:gd name="connsiteX1" fmla="*/ 10633 w 212651"/>
                <a:gd name="connsiteY1" fmla="*/ 31898 h 159488"/>
                <a:gd name="connsiteX2" fmla="*/ 21265 w 212651"/>
                <a:gd name="connsiteY2" fmla="*/ 74428 h 159488"/>
                <a:gd name="connsiteX3" fmla="*/ 138224 w 212651"/>
                <a:gd name="connsiteY3" fmla="*/ 106325 h 159488"/>
                <a:gd name="connsiteX4" fmla="*/ 159489 w 212651"/>
                <a:gd name="connsiteY4" fmla="*/ 138223 h 159488"/>
                <a:gd name="connsiteX5" fmla="*/ 202019 w 212651"/>
                <a:gd name="connsiteY5" fmla="*/ 148856 h 159488"/>
                <a:gd name="connsiteX6" fmla="*/ 212651 w 212651"/>
                <a:gd name="connsiteY6" fmla="*/ 159488 h 15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651" h="159488">
                  <a:moveTo>
                    <a:pt x="0" y="0"/>
                  </a:moveTo>
                  <a:cubicBezTo>
                    <a:pt x="3544" y="10633"/>
                    <a:pt x="7554" y="21121"/>
                    <a:pt x="10633" y="31898"/>
                  </a:cubicBezTo>
                  <a:cubicBezTo>
                    <a:pt x="14647" y="45949"/>
                    <a:pt x="10170" y="64918"/>
                    <a:pt x="21265" y="74428"/>
                  </a:cubicBezTo>
                  <a:cubicBezTo>
                    <a:pt x="37688" y="88505"/>
                    <a:pt x="115096" y="101700"/>
                    <a:pt x="138224" y="106325"/>
                  </a:cubicBezTo>
                  <a:cubicBezTo>
                    <a:pt x="145312" y="116958"/>
                    <a:pt x="148856" y="131134"/>
                    <a:pt x="159489" y="138223"/>
                  </a:cubicBezTo>
                  <a:cubicBezTo>
                    <a:pt x="171648" y="146329"/>
                    <a:pt x="188451" y="143429"/>
                    <a:pt x="202019" y="148856"/>
                  </a:cubicBezTo>
                  <a:cubicBezTo>
                    <a:pt x="206672" y="150717"/>
                    <a:pt x="209107" y="155944"/>
                    <a:pt x="212651" y="159488"/>
                  </a:cubicBezTo>
                </a:path>
              </a:pathLst>
            </a:cu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a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3" name="Agrupa 20"/>
          <p:cNvGrpSpPr/>
          <p:nvPr/>
        </p:nvGrpSpPr>
        <p:grpSpPr>
          <a:xfrm>
            <a:off x="8461150" y="2266598"/>
            <a:ext cx="288032" cy="216024"/>
            <a:chOff x="4860032" y="1083354"/>
            <a:chExt cx="599827" cy="377596"/>
          </a:xfrm>
          <a:solidFill>
            <a:schemeClr val="tx1"/>
          </a:solidFill>
        </p:grpSpPr>
        <p:sp>
          <p:nvSpPr>
            <p:cNvPr id="15" name="Forma lliure 14"/>
            <p:cNvSpPr/>
            <p:nvPr/>
          </p:nvSpPr>
          <p:spPr>
            <a:xfrm>
              <a:off x="4860032" y="1083354"/>
              <a:ext cx="599827" cy="377596"/>
            </a:xfrm>
            <a:custGeom>
              <a:avLst/>
              <a:gdLst>
                <a:gd name="connsiteX0" fmla="*/ 170436 w 599827"/>
                <a:gd name="connsiteY0" fmla="*/ 5443 h 408214"/>
                <a:gd name="connsiteX1" fmla="*/ 246636 w 599827"/>
                <a:gd name="connsiteY1" fmla="*/ 16329 h 408214"/>
                <a:gd name="connsiteX2" fmla="*/ 279293 w 599827"/>
                <a:gd name="connsiteY2" fmla="*/ 38100 h 408214"/>
                <a:gd name="connsiteX3" fmla="*/ 333722 w 599827"/>
                <a:gd name="connsiteY3" fmla="*/ 48986 h 408214"/>
                <a:gd name="connsiteX4" fmla="*/ 366379 w 599827"/>
                <a:gd name="connsiteY4" fmla="*/ 59871 h 408214"/>
                <a:gd name="connsiteX5" fmla="*/ 573208 w 599827"/>
                <a:gd name="connsiteY5" fmla="*/ 92529 h 408214"/>
                <a:gd name="connsiteX6" fmla="*/ 594979 w 599827"/>
                <a:gd name="connsiteY6" fmla="*/ 125186 h 408214"/>
                <a:gd name="connsiteX7" fmla="*/ 584093 w 599827"/>
                <a:gd name="connsiteY7" fmla="*/ 223157 h 408214"/>
                <a:gd name="connsiteX8" fmla="*/ 475236 w 599827"/>
                <a:gd name="connsiteY8" fmla="*/ 255814 h 408214"/>
                <a:gd name="connsiteX9" fmla="*/ 442579 w 599827"/>
                <a:gd name="connsiteY9" fmla="*/ 266700 h 408214"/>
                <a:gd name="connsiteX10" fmla="*/ 377265 w 599827"/>
                <a:gd name="connsiteY10" fmla="*/ 310243 h 408214"/>
                <a:gd name="connsiteX11" fmla="*/ 192208 w 599827"/>
                <a:gd name="connsiteY11" fmla="*/ 321129 h 408214"/>
                <a:gd name="connsiteX12" fmla="*/ 170436 w 599827"/>
                <a:gd name="connsiteY12" fmla="*/ 342900 h 408214"/>
                <a:gd name="connsiteX13" fmla="*/ 159550 w 599827"/>
                <a:gd name="connsiteY13" fmla="*/ 375557 h 408214"/>
                <a:gd name="connsiteX14" fmla="*/ 116008 w 599827"/>
                <a:gd name="connsiteY14" fmla="*/ 408214 h 408214"/>
                <a:gd name="connsiteX15" fmla="*/ 83350 w 599827"/>
                <a:gd name="connsiteY15" fmla="*/ 386443 h 408214"/>
                <a:gd name="connsiteX16" fmla="*/ 61579 w 599827"/>
                <a:gd name="connsiteY16" fmla="*/ 353786 h 408214"/>
                <a:gd name="connsiteX17" fmla="*/ 28922 w 599827"/>
                <a:gd name="connsiteY17" fmla="*/ 321129 h 408214"/>
                <a:gd name="connsiteX18" fmla="*/ 28922 w 599827"/>
                <a:gd name="connsiteY18" fmla="*/ 125186 h 408214"/>
                <a:gd name="connsiteX19" fmla="*/ 61579 w 599827"/>
                <a:gd name="connsiteY19" fmla="*/ 103414 h 408214"/>
                <a:gd name="connsiteX20" fmla="*/ 105122 w 599827"/>
                <a:gd name="connsiteY20" fmla="*/ 48986 h 408214"/>
                <a:gd name="connsiteX21" fmla="*/ 170436 w 599827"/>
                <a:gd name="connsiteY21" fmla="*/ 5443 h 40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99827" h="408214">
                  <a:moveTo>
                    <a:pt x="170436" y="5443"/>
                  </a:moveTo>
                  <a:cubicBezTo>
                    <a:pt x="194022" y="0"/>
                    <a:pt x="222060" y="8956"/>
                    <a:pt x="246636" y="16329"/>
                  </a:cubicBezTo>
                  <a:cubicBezTo>
                    <a:pt x="259167" y="20088"/>
                    <a:pt x="267043" y="33506"/>
                    <a:pt x="279293" y="38100"/>
                  </a:cubicBezTo>
                  <a:cubicBezTo>
                    <a:pt x="296617" y="44597"/>
                    <a:pt x="315772" y="44499"/>
                    <a:pt x="333722" y="48986"/>
                  </a:cubicBezTo>
                  <a:cubicBezTo>
                    <a:pt x="344854" y="51769"/>
                    <a:pt x="355493" y="56243"/>
                    <a:pt x="366379" y="59871"/>
                  </a:cubicBezTo>
                  <a:cubicBezTo>
                    <a:pt x="438076" y="131571"/>
                    <a:pt x="340378" y="43512"/>
                    <a:pt x="573208" y="92529"/>
                  </a:cubicBezTo>
                  <a:cubicBezTo>
                    <a:pt x="586010" y="95224"/>
                    <a:pt x="587722" y="114300"/>
                    <a:pt x="594979" y="125186"/>
                  </a:cubicBezTo>
                  <a:cubicBezTo>
                    <a:pt x="591350" y="157843"/>
                    <a:pt x="599827" y="194311"/>
                    <a:pt x="584093" y="223157"/>
                  </a:cubicBezTo>
                  <a:cubicBezTo>
                    <a:pt x="574854" y="240096"/>
                    <a:pt x="489772" y="252180"/>
                    <a:pt x="475236" y="255814"/>
                  </a:cubicBezTo>
                  <a:cubicBezTo>
                    <a:pt x="464104" y="258597"/>
                    <a:pt x="452610" y="261127"/>
                    <a:pt x="442579" y="266700"/>
                  </a:cubicBezTo>
                  <a:cubicBezTo>
                    <a:pt x="419706" y="279407"/>
                    <a:pt x="403386" y="308706"/>
                    <a:pt x="377265" y="310243"/>
                  </a:cubicBezTo>
                  <a:lnTo>
                    <a:pt x="192208" y="321129"/>
                  </a:lnTo>
                  <a:cubicBezTo>
                    <a:pt x="184951" y="328386"/>
                    <a:pt x="175717" y="334099"/>
                    <a:pt x="170436" y="342900"/>
                  </a:cubicBezTo>
                  <a:cubicBezTo>
                    <a:pt x="164532" y="352739"/>
                    <a:pt x="166896" y="366742"/>
                    <a:pt x="159550" y="375557"/>
                  </a:cubicBezTo>
                  <a:cubicBezTo>
                    <a:pt x="147935" y="389495"/>
                    <a:pt x="130522" y="397328"/>
                    <a:pt x="116008" y="408214"/>
                  </a:cubicBezTo>
                  <a:cubicBezTo>
                    <a:pt x="105122" y="400957"/>
                    <a:pt x="92601" y="395694"/>
                    <a:pt x="83350" y="386443"/>
                  </a:cubicBezTo>
                  <a:cubicBezTo>
                    <a:pt x="74099" y="377192"/>
                    <a:pt x="69954" y="363837"/>
                    <a:pt x="61579" y="353786"/>
                  </a:cubicBezTo>
                  <a:cubicBezTo>
                    <a:pt x="51724" y="341959"/>
                    <a:pt x="39808" y="332015"/>
                    <a:pt x="28922" y="321129"/>
                  </a:cubicBezTo>
                  <a:cubicBezTo>
                    <a:pt x="4419" y="247621"/>
                    <a:pt x="0" y="248103"/>
                    <a:pt x="28922" y="125186"/>
                  </a:cubicBezTo>
                  <a:cubicBezTo>
                    <a:pt x="31919" y="112451"/>
                    <a:pt x="50693" y="110671"/>
                    <a:pt x="61579" y="103414"/>
                  </a:cubicBezTo>
                  <a:cubicBezTo>
                    <a:pt x="69272" y="91875"/>
                    <a:pt x="89609" y="56743"/>
                    <a:pt x="105122" y="48986"/>
                  </a:cubicBezTo>
                  <a:cubicBezTo>
                    <a:pt x="132175" y="35460"/>
                    <a:pt x="146850" y="10886"/>
                    <a:pt x="170436" y="5443"/>
                  </a:cubicBez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6" name="Forma lliure 15"/>
            <p:cNvSpPr/>
            <p:nvPr/>
          </p:nvSpPr>
          <p:spPr>
            <a:xfrm>
              <a:off x="5225143" y="1121228"/>
              <a:ext cx="79070" cy="228600"/>
            </a:xfrm>
            <a:custGeom>
              <a:avLst/>
              <a:gdLst>
                <a:gd name="connsiteX0" fmla="*/ 0 w 79070"/>
                <a:gd name="connsiteY0" fmla="*/ 0 h 228600"/>
                <a:gd name="connsiteX1" fmla="*/ 32657 w 79070"/>
                <a:gd name="connsiteY1" fmla="*/ 32657 h 228600"/>
                <a:gd name="connsiteX2" fmla="*/ 65314 w 79070"/>
                <a:gd name="connsiteY2" fmla="*/ 54429 h 228600"/>
                <a:gd name="connsiteX3" fmla="*/ 43542 w 79070"/>
                <a:gd name="connsiteY3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70" h="228600">
                  <a:moveTo>
                    <a:pt x="0" y="0"/>
                  </a:moveTo>
                  <a:cubicBezTo>
                    <a:pt x="10886" y="10886"/>
                    <a:pt x="20831" y="22802"/>
                    <a:pt x="32657" y="32657"/>
                  </a:cubicBezTo>
                  <a:cubicBezTo>
                    <a:pt x="42708" y="41033"/>
                    <a:pt x="63691" y="41447"/>
                    <a:pt x="65314" y="54429"/>
                  </a:cubicBezTo>
                  <a:cubicBezTo>
                    <a:pt x="79070" y="164483"/>
                    <a:pt x="73187" y="169312"/>
                    <a:pt x="43542" y="228600"/>
                  </a:cubicBezTo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sp>
        <p:nvSpPr>
          <p:cNvPr id="18" name="QuadreDeText 17"/>
          <p:cNvSpPr txBox="1"/>
          <p:nvPr/>
        </p:nvSpPr>
        <p:spPr>
          <a:xfrm>
            <a:off x="7699166" y="1124744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b="1" dirty="0" smtClean="0"/>
              <a:t>954</a:t>
            </a:r>
            <a:endParaRPr lang="ca-ES" sz="2000" b="1" dirty="0"/>
          </a:p>
        </p:txBody>
      </p:sp>
      <p:sp>
        <p:nvSpPr>
          <p:cNvPr id="17" name="Fletxa corbada cap avall 16"/>
          <p:cNvSpPr/>
          <p:nvPr/>
        </p:nvSpPr>
        <p:spPr bwMode="auto">
          <a:xfrm rot="20639034">
            <a:off x="6493991" y="752579"/>
            <a:ext cx="1498608" cy="522666"/>
          </a:xfrm>
          <a:prstGeom prst="curvedDownArrow">
            <a:avLst>
              <a:gd name="adj1" fmla="val 16346"/>
              <a:gd name="adj2" fmla="val 46968"/>
              <a:gd name="adj3" fmla="val 23226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4" name="Connector recte 23"/>
          <p:cNvCxnSpPr/>
          <p:nvPr/>
        </p:nvCxnSpPr>
        <p:spPr bwMode="auto">
          <a:xfrm>
            <a:off x="611560" y="620688"/>
            <a:ext cx="8532440" cy="0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98506" y="1087438"/>
            <a:ext cx="1377950" cy="468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a 1"/>
          <p:cNvGraphicFramePr>
            <a:graphicFrameLocks noGrp="1"/>
          </p:cNvGraphicFramePr>
          <p:nvPr/>
        </p:nvGraphicFramePr>
        <p:xfrm>
          <a:off x="611560" y="1052736"/>
          <a:ext cx="7560840" cy="4032448"/>
        </p:xfrm>
        <a:graphic>
          <a:graphicData uri="http://schemas.openxmlformats.org/drawingml/2006/table">
            <a:tbl>
              <a:tblPr/>
              <a:tblGrid>
                <a:gridCol w="3749109"/>
                <a:gridCol w="1309929"/>
                <a:gridCol w="1170314"/>
                <a:gridCol w="1331488"/>
              </a:tblGrid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a-E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b="1" dirty="0">
                          <a:latin typeface="Arial"/>
                          <a:ea typeface="Times New Roman"/>
                          <a:cs typeface="Times New Roman"/>
                        </a:rPr>
                        <a:t>2015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b="1" dirty="0">
                          <a:latin typeface="Arial"/>
                          <a:ea typeface="Times New Roman"/>
                          <a:cs typeface="Times New Roman"/>
                        </a:rPr>
                        <a:t>Diferència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800" dirty="0">
                          <a:latin typeface="Arial"/>
                          <a:ea typeface="Times New Roman"/>
                          <a:cs typeface="Times New Roman"/>
                        </a:rPr>
                        <a:t>Trasplantaments renals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>
                          <a:latin typeface="Arial"/>
                          <a:ea typeface="Times New Roman"/>
                          <a:cs typeface="Times New Roman"/>
                        </a:rPr>
                        <a:t>647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>
                          <a:latin typeface="Arial"/>
                          <a:ea typeface="Times New Roman"/>
                          <a:cs typeface="Times New Roman"/>
                        </a:rPr>
                        <a:t>+7,1%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800" dirty="0">
                          <a:latin typeface="Arial"/>
                          <a:ea typeface="Times New Roman"/>
                          <a:cs typeface="Times New Roman"/>
                        </a:rPr>
                        <a:t>Trasplantaments hepàtics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latin typeface="Arial"/>
                          <a:ea typeface="Times New Roman"/>
                          <a:cs typeface="Times New Roman"/>
                        </a:rPr>
                        <a:t>161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>
                          <a:latin typeface="Arial"/>
                          <a:ea typeface="Times New Roman"/>
                          <a:cs typeface="Times New Roman"/>
                        </a:rPr>
                        <a:t>-0,6%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800">
                          <a:latin typeface="Arial"/>
                          <a:ea typeface="Times New Roman"/>
                          <a:cs typeface="Times New Roman"/>
                        </a:rPr>
                        <a:t>Trasplantaments cardíacs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latin typeface="Arial"/>
                          <a:ea typeface="Times New Roman"/>
                          <a:cs typeface="Times New Roman"/>
                        </a:rPr>
                        <a:t>66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latin typeface="Arial"/>
                          <a:ea typeface="Times New Roman"/>
                          <a:cs typeface="Times New Roman"/>
                        </a:rPr>
                        <a:t>+17,9%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800">
                          <a:latin typeface="Arial"/>
                          <a:ea typeface="Times New Roman"/>
                          <a:cs typeface="Times New Roman"/>
                        </a:rPr>
                        <a:t>Trasplantaments pulmonars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>
                          <a:latin typeface="Arial"/>
                          <a:ea typeface="Times New Roman"/>
                          <a:cs typeface="Times New Roman"/>
                        </a:rPr>
                        <a:t>58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>
                          <a:latin typeface="Arial"/>
                          <a:ea typeface="Times New Roman"/>
                          <a:cs typeface="Times New Roman"/>
                        </a:rPr>
                        <a:t>-13,4%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800" dirty="0">
                          <a:latin typeface="Arial"/>
                          <a:ea typeface="Times New Roman"/>
                          <a:cs typeface="Times New Roman"/>
                        </a:rPr>
                        <a:t>Trasplantaments pancreàtics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latin typeface="Arial"/>
                          <a:ea typeface="Times New Roman"/>
                          <a:cs typeface="Times New Roman"/>
                        </a:rPr>
                        <a:t>+15,8%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800" b="1" dirty="0">
                          <a:latin typeface="Arial"/>
                          <a:ea typeface="Times New Roman"/>
                          <a:cs typeface="Times New Roman"/>
                        </a:rPr>
                        <a:t>Trasplantaments totals</a:t>
                      </a:r>
                      <a:endParaRPr lang="ca-E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b="1">
                          <a:latin typeface="Arial"/>
                          <a:ea typeface="Times New Roman"/>
                          <a:cs typeface="Times New Roman"/>
                        </a:rPr>
                        <a:t>954</a:t>
                      </a:r>
                      <a:endParaRPr lang="ca-ES" sz="18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908</a:t>
                      </a:r>
                      <a:endParaRPr lang="ca-ES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b="1" dirty="0">
                          <a:latin typeface="Arial"/>
                          <a:ea typeface="Times New Roman"/>
                          <a:cs typeface="Times New Roman"/>
                        </a:rPr>
                        <a:t>+5,1%</a:t>
                      </a:r>
                      <a:endParaRPr lang="ca-E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11560" y="258079"/>
            <a:ext cx="853244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a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Trasplantaments </a:t>
            </a:r>
            <a:r>
              <a:rPr lang="ca-E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d’òrgans realitzats a Catalunya</a:t>
            </a:r>
          </a:p>
        </p:txBody>
      </p:sp>
      <p:cxnSp>
        <p:nvCxnSpPr>
          <p:cNvPr id="5" name="Connector recte 4"/>
          <p:cNvCxnSpPr/>
          <p:nvPr/>
        </p:nvCxnSpPr>
        <p:spPr bwMode="auto">
          <a:xfrm>
            <a:off x="611560" y="620688"/>
            <a:ext cx="8532440" cy="0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11560" y="188640"/>
            <a:ext cx="5472608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a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Trasplantament a Catalunya segons centre</a:t>
            </a:r>
            <a:endParaRPr lang="ca-E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1" name="Taula 10"/>
          <p:cNvGraphicFramePr>
            <a:graphicFrameLocks noGrp="1"/>
          </p:cNvGraphicFramePr>
          <p:nvPr/>
        </p:nvGraphicFramePr>
        <p:xfrm>
          <a:off x="7956376" y="1628798"/>
          <a:ext cx="952500" cy="3744414"/>
        </p:xfrm>
        <a:graphic>
          <a:graphicData uri="http://schemas.openxmlformats.org/drawingml/2006/table">
            <a:tbl>
              <a:tblPr/>
              <a:tblGrid>
                <a:gridCol w="952500"/>
              </a:tblGrid>
              <a:tr h="416046"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046"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046"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046"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046"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046"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046"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046"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046"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12" name="Connector recte 11"/>
          <p:cNvCxnSpPr/>
          <p:nvPr/>
        </p:nvCxnSpPr>
        <p:spPr bwMode="auto">
          <a:xfrm>
            <a:off x="611560" y="620688"/>
            <a:ext cx="8532440" cy="0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QuadreDeText 12"/>
          <p:cNvSpPr txBox="1"/>
          <p:nvPr/>
        </p:nvSpPr>
        <p:spPr>
          <a:xfrm>
            <a:off x="467544" y="98072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954 trasplantaments d’òrgans al 2015</a:t>
            </a:r>
            <a:endParaRPr lang="ca-E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25" y="1386297"/>
            <a:ext cx="8018983" cy="458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QuadreDeText 16"/>
          <p:cNvSpPr txBox="1"/>
          <p:nvPr/>
        </p:nvSpPr>
        <p:spPr>
          <a:xfrm>
            <a:off x="7812360" y="1196752"/>
            <a:ext cx="1152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Nombre de trasplantaments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767417"/>
            <a:ext cx="8136830" cy="51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611560" y="219462"/>
            <a:ext cx="853244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a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Taxa </a:t>
            </a:r>
            <a:r>
              <a:rPr lang="ca-E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pmp</a:t>
            </a:r>
            <a:r>
              <a:rPr lang="ca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trasplantament en </a:t>
            </a:r>
            <a:r>
              <a:rPr lang="ca-E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diferents </a:t>
            </a:r>
            <a:r>
              <a:rPr lang="ca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països, 2014</a:t>
            </a:r>
            <a:endParaRPr lang="ca-E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107504" y="5949280"/>
            <a:ext cx="4897438" cy="271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7236" tIns="43618" rIns="87236" bIns="43618">
            <a:spAutoFit/>
          </a:bodyPr>
          <a:lstStyle/>
          <a:p>
            <a:pPr defTabSz="873125">
              <a:spcBef>
                <a:spcPct val="50000"/>
              </a:spcBef>
            </a:pPr>
            <a:r>
              <a:rPr lang="ca-ES" sz="1200" b="1" dirty="0"/>
              <a:t>Font:</a:t>
            </a:r>
            <a:r>
              <a:rPr lang="ca-ES" sz="1200" dirty="0"/>
              <a:t> </a:t>
            </a:r>
            <a:r>
              <a:rPr lang="ca-ES" sz="1200" dirty="0" err="1"/>
              <a:t>Newsletter</a:t>
            </a:r>
            <a:r>
              <a:rPr lang="ca-ES" sz="1200" dirty="0"/>
              <a:t> </a:t>
            </a:r>
            <a:r>
              <a:rPr lang="ca-ES" sz="1200" dirty="0" err="1"/>
              <a:t>Transplant</a:t>
            </a:r>
            <a:r>
              <a:rPr lang="ca-ES" sz="1200" dirty="0"/>
              <a:t> </a:t>
            </a:r>
            <a:r>
              <a:rPr lang="ca-ES" sz="1200" dirty="0" smtClean="0"/>
              <a:t>2014, ONT i OCATT</a:t>
            </a:r>
            <a:endParaRPr lang="ca-ES" sz="1200" dirty="0"/>
          </a:p>
        </p:txBody>
      </p:sp>
      <p:sp>
        <p:nvSpPr>
          <p:cNvPr id="8" name="QuadreDeText 7"/>
          <p:cNvSpPr txBox="1"/>
          <p:nvPr/>
        </p:nvSpPr>
        <p:spPr>
          <a:xfrm>
            <a:off x="6372200" y="5733256"/>
            <a:ext cx="16962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/>
              <a:t>pmp</a:t>
            </a:r>
            <a:r>
              <a:rPr lang="es-ES" dirty="0" smtClean="0"/>
              <a:t>: per </a:t>
            </a:r>
            <a:r>
              <a:rPr lang="es-ES" dirty="0" err="1" smtClean="0"/>
              <a:t>milió</a:t>
            </a:r>
            <a:r>
              <a:rPr lang="es-ES" dirty="0" smtClean="0"/>
              <a:t> de </a:t>
            </a:r>
            <a:r>
              <a:rPr lang="es-ES" dirty="0" err="1" smtClean="0"/>
              <a:t>població</a:t>
            </a:r>
            <a:endParaRPr lang="es-ES" dirty="0"/>
          </a:p>
        </p:txBody>
      </p:sp>
      <p:cxnSp>
        <p:nvCxnSpPr>
          <p:cNvPr id="13" name="Connector recte 12"/>
          <p:cNvCxnSpPr/>
          <p:nvPr/>
        </p:nvCxnSpPr>
        <p:spPr bwMode="auto">
          <a:xfrm>
            <a:off x="611560" y="620688"/>
            <a:ext cx="8532440" cy="0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Estel de 5 puntes 13"/>
          <p:cNvSpPr/>
          <p:nvPr/>
        </p:nvSpPr>
        <p:spPr bwMode="auto">
          <a:xfrm>
            <a:off x="7780461" y="1001276"/>
            <a:ext cx="360040" cy="360040"/>
          </a:xfrm>
          <a:prstGeom prst="star5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QuadreDeText 14"/>
          <p:cNvSpPr txBox="1"/>
          <p:nvPr/>
        </p:nvSpPr>
        <p:spPr>
          <a:xfrm>
            <a:off x="7833626" y="1044605"/>
            <a:ext cx="11521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       </a:t>
            </a:r>
            <a:r>
              <a:rPr lang="ca-ES" sz="1600" b="1" dirty="0" smtClean="0"/>
              <a:t>127</a:t>
            </a:r>
            <a:r>
              <a:rPr lang="ca-ES" dirty="0" smtClean="0"/>
              <a:t> trasplantaments per milió de població (</a:t>
            </a:r>
            <a:r>
              <a:rPr lang="ca-ES" dirty="0" err="1" smtClean="0"/>
              <a:t>pmp</a:t>
            </a:r>
            <a:r>
              <a:rPr lang="ca-ES" dirty="0" smtClean="0"/>
              <a:t>)</a:t>
            </a:r>
            <a:endParaRPr lang="ca-ES" dirty="0"/>
          </a:p>
        </p:txBody>
      </p:sp>
    </p:spTree>
    <p:extLst>
      <p:ext uri="{BB962C8B-B14F-4D97-AF65-F5344CB8AC3E}">
        <p14:creationId xmlns="" xmlns:p14="http://schemas.microsoft.com/office/powerpoint/2010/main" val="1820008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 l="25725" t="33280" r="64300" b="31440"/>
          <a:stretch>
            <a:fillRect/>
          </a:stretch>
        </p:blipFill>
        <p:spPr bwMode="auto">
          <a:xfrm>
            <a:off x="5910682" y="3234242"/>
            <a:ext cx="776877" cy="17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29925" t="28560" r="61675" b="42041"/>
          <a:stretch>
            <a:fillRect/>
          </a:stretch>
        </p:blipFill>
        <p:spPr bwMode="auto">
          <a:xfrm>
            <a:off x="5076056" y="3682301"/>
            <a:ext cx="580963" cy="127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 l="29925" t="28560" r="61675" b="42881"/>
          <a:stretch>
            <a:fillRect/>
          </a:stretch>
        </p:blipFill>
        <p:spPr bwMode="auto">
          <a:xfrm>
            <a:off x="1804435" y="692696"/>
            <a:ext cx="2047485" cy="435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Agrupa 49"/>
          <p:cNvGrpSpPr/>
          <p:nvPr/>
        </p:nvGrpSpPr>
        <p:grpSpPr>
          <a:xfrm>
            <a:off x="3635896" y="2348880"/>
            <a:ext cx="1316782" cy="2537605"/>
            <a:chOff x="3778931" y="3151601"/>
            <a:chExt cx="1145096" cy="223894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29925" t="28560" r="61675" b="43721"/>
            <a:stretch>
              <a:fillRect/>
            </a:stretch>
          </p:blipFill>
          <p:spPr bwMode="auto">
            <a:xfrm>
              <a:off x="3778931" y="3151601"/>
              <a:ext cx="1145096" cy="2238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Agrupa 20"/>
            <p:cNvGrpSpPr/>
            <p:nvPr/>
          </p:nvGrpSpPr>
          <p:grpSpPr>
            <a:xfrm>
              <a:off x="4167874" y="4015697"/>
              <a:ext cx="301340" cy="193902"/>
              <a:chOff x="4860032" y="1083354"/>
              <a:chExt cx="599827" cy="377596"/>
            </a:xfrm>
            <a:solidFill>
              <a:schemeClr val="bg1"/>
            </a:solidFill>
          </p:grpSpPr>
          <p:sp>
            <p:nvSpPr>
              <p:cNvPr id="18" name="Forma lliure 17"/>
              <p:cNvSpPr/>
              <p:nvPr/>
            </p:nvSpPr>
            <p:spPr>
              <a:xfrm>
                <a:off x="4860032" y="1083354"/>
                <a:ext cx="599827" cy="377596"/>
              </a:xfrm>
              <a:custGeom>
                <a:avLst/>
                <a:gdLst>
                  <a:gd name="connsiteX0" fmla="*/ 170436 w 599827"/>
                  <a:gd name="connsiteY0" fmla="*/ 5443 h 408214"/>
                  <a:gd name="connsiteX1" fmla="*/ 246636 w 599827"/>
                  <a:gd name="connsiteY1" fmla="*/ 16329 h 408214"/>
                  <a:gd name="connsiteX2" fmla="*/ 279293 w 599827"/>
                  <a:gd name="connsiteY2" fmla="*/ 38100 h 408214"/>
                  <a:gd name="connsiteX3" fmla="*/ 333722 w 599827"/>
                  <a:gd name="connsiteY3" fmla="*/ 48986 h 408214"/>
                  <a:gd name="connsiteX4" fmla="*/ 366379 w 599827"/>
                  <a:gd name="connsiteY4" fmla="*/ 59871 h 408214"/>
                  <a:gd name="connsiteX5" fmla="*/ 573208 w 599827"/>
                  <a:gd name="connsiteY5" fmla="*/ 92529 h 408214"/>
                  <a:gd name="connsiteX6" fmla="*/ 594979 w 599827"/>
                  <a:gd name="connsiteY6" fmla="*/ 125186 h 408214"/>
                  <a:gd name="connsiteX7" fmla="*/ 584093 w 599827"/>
                  <a:gd name="connsiteY7" fmla="*/ 223157 h 408214"/>
                  <a:gd name="connsiteX8" fmla="*/ 475236 w 599827"/>
                  <a:gd name="connsiteY8" fmla="*/ 255814 h 408214"/>
                  <a:gd name="connsiteX9" fmla="*/ 442579 w 599827"/>
                  <a:gd name="connsiteY9" fmla="*/ 266700 h 408214"/>
                  <a:gd name="connsiteX10" fmla="*/ 377265 w 599827"/>
                  <a:gd name="connsiteY10" fmla="*/ 310243 h 408214"/>
                  <a:gd name="connsiteX11" fmla="*/ 192208 w 599827"/>
                  <a:gd name="connsiteY11" fmla="*/ 321129 h 408214"/>
                  <a:gd name="connsiteX12" fmla="*/ 170436 w 599827"/>
                  <a:gd name="connsiteY12" fmla="*/ 342900 h 408214"/>
                  <a:gd name="connsiteX13" fmla="*/ 159550 w 599827"/>
                  <a:gd name="connsiteY13" fmla="*/ 375557 h 408214"/>
                  <a:gd name="connsiteX14" fmla="*/ 116008 w 599827"/>
                  <a:gd name="connsiteY14" fmla="*/ 408214 h 408214"/>
                  <a:gd name="connsiteX15" fmla="*/ 83350 w 599827"/>
                  <a:gd name="connsiteY15" fmla="*/ 386443 h 408214"/>
                  <a:gd name="connsiteX16" fmla="*/ 61579 w 599827"/>
                  <a:gd name="connsiteY16" fmla="*/ 353786 h 408214"/>
                  <a:gd name="connsiteX17" fmla="*/ 28922 w 599827"/>
                  <a:gd name="connsiteY17" fmla="*/ 321129 h 408214"/>
                  <a:gd name="connsiteX18" fmla="*/ 28922 w 599827"/>
                  <a:gd name="connsiteY18" fmla="*/ 125186 h 408214"/>
                  <a:gd name="connsiteX19" fmla="*/ 61579 w 599827"/>
                  <a:gd name="connsiteY19" fmla="*/ 103414 h 408214"/>
                  <a:gd name="connsiteX20" fmla="*/ 105122 w 599827"/>
                  <a:gd name="connsiteY20" fmla="*/ 48986 h 408214"/>
                  <a:gd name="connsiteX21" fmla="*/ 170436 w 599827"/>
                  <a:gd name="connsiteY21" fmla="*/ 5443 h 408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9827" h="408214">
                    <a:moveTo>
                      <a:pt x="170436" y="5443"/>
                    </a:moveTo>
                    <a:cubicBezTo>
                      <a:pt x="194022" y="0"/>
                      <a:pt x="222060" y="8956"/>
                      <a:pt x="246636" y="16329"/>
                    </a:cubicBezTo>
                    <a:cubicBezTo>
                      <a:pt x="259167" y="20088"/>
                      <a:pt x="267043" y="33506"/>
                      <a:pt x="279293" y="38100"/>
                    </a:cubicBezTo>
                    <a:cubicBezTo>
                      <a:pt x="296617" y="44597"/>
                      <a:pt x="315772" y="44499"/>
                      <a:pt x="333722" y="48986"/>
                    </a:cubicBezTo>
                    <a:cubicBezTo>
                      <a:pt x="344854" y="51769"/>
                      <a:pt x="355493" y="56243"/>
                      <a:pt x="366379" y="59871"/>
                    </a:cubicBezTo>
                    <a:cubicBezTo>
                      <a:pt x="438076" y="131571"/>
                      <a:pt x="340378" y="43512"/>
                      <a:pt x="573208" y="92529"/>
                    </a:cubicBezTo>
                    <a:cubicBezTo>
                      <a:pt x="586010" y="95224"/>
                      <a:pt x="587722" y="114300"/>
                      <a:pt x="594979" y="125186"/>
                    </a:cubicBezTo>
                    <a:cubicBezTo>
                      <a:pt x="591350" y="157843"/>
                      <a:pt x="599827" y="194311"/>
                      <a:pt x="584093" y="223157"/>
                    </a:cubicBezTo>
                    <a:cubicBezTo>
                      <a:pt x="574854" y="240096"/>
                      <a:pt x="489772" y="252180"/>
                      <a:pt x="475236" y="255814"/>
                    </a:cubicBezTo>
                    <a:cubicBezTo>
                      <a:pt x="464104" y="258597"/>
                      <a:pt x="452610" y="261127"/>
                      <a:pt x="442579" y="266700"/>
                    </a:cubicBezTo>
                    <a:cubicBezTo>
                      <a:pt x="419706" y="279407"/>
                      <a:pt x="403386" y="308706"/>
                      <a:pt x="377265" y="310243"/>
                    </a:cubicBezTo>
                    <a:lnTo>
                      <a:pt x="192208" y="321129"/>
                    </a:lnTo>
                    <a:cubicBezTo>
                      <a:pt x="184951" y="328386"/>
                      <a:pt x="175717" y="334099"/>
                      <a:pt x="170436" y="342900"/>
                    </a:cubicBezTo>
                    <a:cubicBezTo>
                      <a:pt x="164532" y="352739"/>
                      <a:pt x="166896" y="366742"/>
                      <a:pt x="159550" y="375557"/>
                    </a:cubicBezTo>
                    <a:cubicBezTo>
                      <a:pt x="147935" y="389495"/>
                      <a:pt x="130522" y="397328"/>
                      <a:pt x="116008" y="408214"/>
                    </a:cubicBezTo>
                    <a:cubicBezTo>
                      <a:pt x="105122" y="400957"/>
                      <a:pt x="92601" y="395694"/>
                      <a:pt x="83350" y="386443"/>
                    </a:cubicBezTo>
                    <a:cubicBezTo>
                      <a:pt x="74099" y="377192"/>
                      <a:pt x="69954" y="363837"/>
                      <a:pt x="61579" y="353786"/>
                    </a:cubicBezTo>
                    <a:cubicBezTo>
                      <a:pt x="51724" y="341959"/>
                      <a:pt x="39808" y="332015"/>
                      <a:pt x="28922" y="321129"/>
                    </a:cubicBezTo>
                    <a:cubicBezTo>
                      <a:pt x="4419" y="247621"/>
                      <a:pt x="0" y="248103"/>
                      <a:pt x="28922" y="125186"/>
                    </a:cubicBezTo>
                    <a:cubicBezTo>
                      <a:pt x="31919" y="112451"/>
                      <a:pt x="50693" y="110671"/>
                      <a:pt x="61579" y="103414"/>
                    </a:cubicBezTo>
                    <a:cubicBezTo>
                      <a:pt x="69272" y="91875"/>
                      <a:pt x="89609" y="56743"/>
                      <a:pt x="105122" y="48986"/>
                    </a:cubicBezTo>
                    <a:cubicBezTo>
                      <a:pt x="132175" y="35460"/>
                      <a:pt x="146850" y="10886"/>
                      <a:pt x="170436" y="5443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  <p:sp>
            <p:nvSpPr>
              <p:cNvPr id="20" name="Forma lliure 19"/>
              <p:cNvSpPr/>
              <p:nvPr/>
            </p:nvSpPr>
            <p:spPr>
              <a:xfrm>
                <a:off x="5225143" y="1121228"/>
                <a:ext cx="79070" cy="228600"/>
              </a:xfrm>
              <a:custGeom>
                <a:avLst/>
                <a:gdLst>
                  <a:gd name="connsiteX0" fmla="*/ 0 w 79070"/>
                  <a:gd name="connsiteY0" fmla="*/ 0 h 228600"/>
                  <a:gd name="connsiteX1" fmla="*/ 32657 w 79070"/>
                  <a:gd name="connsiteY1" fmla="*/ 32657 h 228600"/>
                  <a:gd name="connsiteX2" fmla="*/ 65314 w 79070"/>
                  <a:gd name="connsiteY2" fmla="*/ 54429 h 228600"/>
                  <a:gd name="connsiteX3" fmla="*/ 43542 w 79070"/>
                  <a:gd name="connsiteY3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070" h="228600">
                    <a:moveTo>
                      <a:pt x="0" y="0"/>
                    </a:moveTo>
                    <a:cubicBezTo>
                      <a:pt x="10886" y="10886"/>
                      <a:pt x="20831" y="22802"/>
                      <a:pt x="32657" y="32657"/>
                    </a:cubicBezTo>
                    <a:cubicBezTo>
                      <a:pt x="42708" y="41033"/>
                      <a:pt x="63691" y="41447"/>
                      <a:pt x="65314" y="54429"/>
                    </a:cubicBezTo>
                    <a:cubicBezTo>
                      <a:pt x="79070" y="164483"/>
                      <a:pt x="73187" y="169312"/>
                      <a:pt x="43542" y="228600"/>
                    </a:cubicBezTo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</p:grp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l="29925" t="28560" r="61675" b="43721"/>
          <a:stretch>
            <a:fillRect/>
          </a:stretch>
        </p:blipFill>
        <p:spPr bwMode="auto">
          <a:xfrm>
            <a:off x="7092280" y="4293096"/>
            <a:ext cx="317131" cy="57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Agrupa 20"/>
          <p:cNvGrpSpPr/>
          <p:nvPr/>
        </p:nvGrpSpPr>
        <p:grpSpPr>
          <a:xfrm>
            <a:off x="7219547" y="4522825"/>
            <a:ext cx="64859" cy="22027"/>
            <a:chOff x="3059832" y="1196752"/>
            <a:chExt cx="972913" cy="398502"/>
          </a:xfrm>
        </p:grpSpPr>
        <p:sp>
          <p:nvSpPr>
            <p:cNvPr id="17" name="Forma lliure 16"/>
            <p:cNvSpPr/>
            <p:nvPr/>
          </p:nvSpPr>
          <p:spPr bwMode="auto">
            <a:xfrm>
              <a:off x="3059832" y="1196752"/>
              <a:ext cx="972913" cy="398502"/>
            </a:xfrm>
            <a:custGeom>
              <a:avLst/>
              <a:gdLst>
                <a:gd name="connsiteX0" fmla="*/ 142287 w 972913"/>
                <a:gd name="connsiteY0" fmla="*/ 36995 h 398502"/>
                <a:gd name="connsiteX1" fmla="*/ 354938 w 972913"/>
                <a:gd name="connsiteY1" fmla="*/ 26363 h 398502"/>
                <a:gd name="connsiteX2" fmla="*/ 514427 w 972913"/>
                <a:gd name="connsiteY2" fmla="*/ 47628 h 398502"/>
                <a:gd name="connsiteX3" fmla="*/ 971627 w 972913"/>
                <a:gd name="connsiteY3" fmla="*/ 58260 h 398502"/>
                <a:gd name="connsiteX4" fmla="*/ 960994 w 972913"/>
                <a:gd name="connsiteY4" fmla="*/ 153953 h 398502"/>
                <a:gd name="connsiteX5" fmla="*/ 929097 w 972913"/>
                <a:gd name="connsiteY5" fmla="*/ 164586 h 398502"/>
                <a:gd name="connsiteX6" fmla="*/ 907832 w 972913"/>
                <a:gd name="connsiteY6" fmla="*/ 196484 h 398502"/>
                <a:gd name="connsiteX7" fmla="*/ 822771 w 972913"/>
                <a:gd name="connsiteY7" fmla="*/ 228381 h 398502"/>
                <a:gd name="connsiteX8" fmla="*/ 790873 w 972913"/>
                <a:gd name="connsiteY8" fmla="*/ 239014 h 398502"/>
                <a:gd name="connsiteX9" fmla="*/ 727078 w 972913"/>
                <a:gd name="connsiteY9" fmla="*/ 281544 h 398502"/>
                <a:gd name="connsiteX10" fmla="*/ 503794 w 972913"/>
                <a:gd name="connsiteY10" fmla="*/ 302809 h 398502"/>
                <a:gd name="connsiteX11" fmla="*/ 461264 w 972913"/>
                <a:gd name="connsiteY11" fmla="*/ 345340 h 398502"/>
                <a:gd name="connsiteX12" fmla="*/ 418734 w 972913"/>
                <a:gd name="connsiteY12" fmla="*/ 377237 h 398502"/>
                <a:gd name="connsiteX13" fmla="*/ 344306 w 972913"/>
                <a:gd name="connsiteY13" fmla="*/ 398502 h 398502"/>
                <a:gd name="connsiteX14" fmla="*/ 269878 w 972913"/>
                <a:gd name="connsiteY14" fmla="*/ 387870 h 398502"/>
                <a:gd name="connsiteX15" fmla="*/ 237980 w 972913"/>
                <a:gd name="connsiteY15" fmla="*/ 366605 h 398502"/>
                <a:gd name="connsiteX16" fmla="*/ 195450 w 972913"/>
                <a:gd name="connsiteY16" fmla="*/ 355972 h 398502"/>
                <a:gd name="connsiteX17" fmla="*/ 163552 w 972913"/>
                <a:gd name="connsiteY17" fmla="*/ 345340 h 398502"/>
                <a:gd name="connsiteX18" fmla="*/ 67859 w 972913"/>
                <a:gd name="connsiteY18" fmla="*/ 292177 h 398502"/>
                <a:gd name="connsiteX19" fmla="*/ 35962 w 972913"/>
                <a:gd name="connsiteY19" fmla="*/ 111423 h 398502"/>
                <a:gd name="connsiteX20" fmla="*/ 67859 w 972913"/>
                <a:gd name="connsiteY20" fmla="*/ 100791 h 398502"/>
                <a:gd name="connsiteX21" fmla="*/ 152920 w 972913"/>
                <a:gd name="connsiteY21" fmla="*/ 58260 h 398502"/>
                <a:gd name="connsiteX22" fmla="*/ 184818 w 972913"/>
                <a:gd name="connsiteY22" fmla="*/ 47628 h 398502"/>
                <a:gd name="connsiteX23" fmla="*/ 248613 w 972913"/>
                <a:gd name="connsiteY23" fmla="*/ 36995 h 398502"/>
                <a:gd name="connsiteX24" fmla="*/ 280511 w 972913"/>
                <a:gd name="connsiteY24" fmla="*/ 26363 h 39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72913" h="398502">
                  <a:moveTo>
                    <a:pt x="142287" y="36995"/>
                  </a:moveTo>
                  <a:cubicBezTo>
                    <a:pt x="253275" y="0"/>
                    <a:pt x="183724" y="14133"/>
                    <a:pt x="354938" y="26363"/>
                  </a:cubicBezTo>
                  <a:cubicBezTo>
                    <a:pt x="423027" y="43384"/>
                    <a:pt x="416189" y="43990"/>
                    <a:pt x="514427" y="47628"/>
                  </a:cubicBezTo>
                  <a:cubicBezTo>
                    <a:pt x="666764" y="53270"/>
                    <a:pt x="819227" y="54716"/>
                    <a:pt x="971627" y="58260"/>
                  </a:cubicBezTo>
                  <a:cubicBezTo>
                    <a:pt x="968083" y="90158"/>
                    <a:pt x="972913" y="124154"/>
                    <a:pt x="960994" y="153953"/>
                  </a:cubicBezTo>
                  <a:cubicBezTo>
                    <a:pt x="956832" y="164359"/>
                    <a:pt x="937849" y="157585"/>
                    <a:pt x="929097" y="164586"/>
                  </a:cubicBezTo>
                  <a:cubicBezTo>
                    <a:pt x="919119" y="172569"/>
                    <a:pt x="916868" y="187448"/>
                    <a:pt x="907832" y="196484"/>
                  </a:cubicBezTo>
                  <a:cubicBezTo>
                    <a:pt x="878660" y="225656"/>
                    <a:pt x="863344" y="218238"/>
                    <a:pt x="822771" y="228381"/>
                  </a:cubicBezTo>
                  <a:cubicBezTo>
                    <a:pt x="811898" y="231099"/>
                    <a:pt x="800670" y="233571"/>
                    <a:pt x="790873" y="239014"/>
                  </a:cubicBezTo>
                  <a:cubicBezTo>
                    <a:pt x="768532" y="251426"/>
                    <a:pt x="752378" y="277930"/>
                    <a:pt x="727078" y="281544"/>
                  </a:cubicBezTo>
                  <a:cubicBezTo>
                    <a:pt x="603405" y="299212"/>
                    <a:pt x="677648" y="290392"/>
                    <a:pt x="503794" y="302809"/>
                  </a:cubicBezTo>
                  <a:cubicBezTo>
                    <a:pt x="431820" y="326802"/>
                    <a:pt x="504886" y="292994"/>
                    <a:pt x="461264" y="345340"/>
                  </a:cubicBezTo>
                  <a:cubicBezTo>
                    <a:pt x="449919" y="358953"/>
                    <a:pt x="434120" y="368445"/>
                    <a:pt x="418734" y="377237"/>
                  </a:cubicBezTo>
                  <a:cubicBezTo>
                    <a:pt x="406867" y="384018"/>
                    <a:pt x="353518" y="396199"/>
                    <a:pt x="344306" y="398502"/>
                  </a:cubicBezTo>
                  <a:cubicBezTo>
                    <a:pt x="319497" y="394958"/>
                    <a:pt x="293882" y="395071"/>
                    <a:pt x="269878" y="387870"/>
                  </a:cubicBezTo>
                  <a:cubicBezTo>
                    <a:pt x="257638" y="384198"/>
                    <a:pt x="249726" y="371639"/>
                    <a:pt x="237980" y="366605"/>
                  </a:cubicBezTo>
                  <a:cubicBezTo>
                    <a:pt x="224549" y="360849"/>
                    <a:pt x="209501" y="359986"/>
                    <a:pt x="195450" y="355972"/>
                  </a:cubicBezTo>
                  <a:cubicBezTo>
                    <a:pt x="184673" y="352893"/>
                    <a:pt x="174185" y="348884"/>
                    <a:pt x="163552" y="345340"/>
                  </a:cubicBezTo>
                  <a:cubicBezTo>
                    <a:pt x="90432" y="296592"/>
                    <a:pt x="124003" y="310891"/>
                    <a:pt x="67859" y="292177"/>
                  </a:cubicBezTo>
                  <a:cubicBezTo>
                    <a:pt x="18640" y="218348"/>
                    <a:pt x="0" y="219310"/>
                    <a:pt x="35962" y="111423"/>
                  </a:cubicBezTo>
                  <a:cubicBezTo>
                    <a:pt x="39506" y="100791"/>
                    <a:pt x="57227" y="104335"/>
                    <a:pt x="67859" y="100791"/>
                  </a:cubicBezTo>
                  <a:cubicBezTo>
                    <a:pt x="104975" y="63677"/>
                    <a:pt x="79616" y="82695"/>
                    <a:pt x="152920" y="58260"/>
                  </a:cubicBezTo>
                  <a:cubicBezTo>
                    <a:pt x="163553" y="54716"/>
                    <a:pt x="173763" y="49471"/>
                    <a:pt x="184818" y="47628"/>
                  </a:cubicBezTo>
                  <a:cubicBezTo>
                    <a:pt x="206083" y="44084"/>
                    <a:pt x="227568" y="41672"/>
                    <a:pt x="248613" y="36995"/>
                  </a:cubicBezTo>
                  <a:cubicBezTo>
                    <a:pt x="259554" y="34564"/>
                    <a:pt x="280511" y="26363"/>
                    <a:pt x="280511" y="26363"/>
                  </a:cubicBezTo>
                </a:path>
              </a:pathLst>
            </a:cu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a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Forma lliure 18"/>
            <p:cNvSpPr/>
            <p:nvPr/>
          </p:nvSpPr>
          <p:spPr bwMode="auto">
            <a:xfrm>
              <a:off x="3338623" y="1350335"/>
              <a:ext cx="212651" cy="159488"/>
            </a:xfrm>
            <a:custGeom>
              <a:avLst/>
              <a:gdLst>
                <a:gd name="connsiteX0" fmla="*/ 0 w 212651"/>
                <a:gd name="connsiteY0" fmla="*/ 0 h 159488"/>
                <a:gd name="connsiteX1" fmla="*/ 10633 w 212651"/>
                <a:gd name="connsiteY1" fmla="*/ 31898 h 159488"/>
                <a:gd name="connsiteX2" fmla="*/ 21265 w 212651"/>
                <a:gd name="connsiteY2" fmla="*/ 74428 h 159488"/>
                <a:gd name="connsiteX3" fmla="*/ 138224 w 212651"/>
                <a:gd name="connsiteY3" fmla="*/ 106325 h 159488"/>
                <a:gd name="connsiteX4" fmla="*/ 159489 w 212651"/>
                <a:gd name="connsiteY4" fmla="*/ 138223 h 159488"/>
                <a:gd name="connsiteX5" fmla="*/ 202019 w 212651"/>
                <a:gd name="connsiteY5" fmla="*/ 148856 h 159488"/>
                <a:gd name="connsiteX6" fmla="*/ 212651 w 212651"/>
                <a:gd name="connsiteY6" fmla="*/ 159488 h 15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651" h="159488">
                  <a:moveTo>
                    <a:pt x="0" y="0"/>
                  </a:moveTo>
                  <a:cubicBezTo>
                    <a:pt x="3544" y="10633"/>
                    <a:pt x="7554" y="21121"/>
                    <a:pt x="10633" y="31898"/>
                  </a:cubicBezTo>
                  <a:cubicBezTo>
                    <a:pt x="14647" y="45949"/>
                    <a:pt x="10170" y="64918"/>
                    <a:pt x="21265" y="74428"/>
                  </a:cubicBezTo>
                  <a:cubicBezTo>
                    <a:pt x="37688" y="88505"/>
                    <a:pt x="115096" y="101700"/>
                    <a:pt x="138224" y="106325"/>
                  </a:cubicBezTo>
                  <a:cubicBezTo>
                    <a:pt x="145312" y="116958"/>
                    <a:pt x="148856" y="131134"/>
                    <a:pt x="159489" y="138223"/>
                  </a:cubicBezTo>
                  <a:cubicBezTo>
                    <a:pt x="171648" y="146329"/>
                    <a:pt x="188451" y="143429"/>
                    <a:pt x="202019" y="148856"/>
                  </a:cubicBezTo>
                  <a:cubicBezTo>
                    <a:pt x="206672" y="150717"/>
                    <a:pt x="209107" y="155944"/>
                    <a:pt x="212651" y="159488"/>
                  </a:cubicBezTo>
                </a:path>
              </a:pathLst>
            </a:cu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a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26" name="Connector recte 25"/>
          <p:cNvCxnSpPr/>
          <p:nvPr/>
        </p:nvCxnSpPr>
        <p:spPr bwMode="auto">
          <a:xfrm>
            <a:off x="2123728" y="4858976"/>
            <a:ext cx="547260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11560" y="188640"/>
            <a:ext cx="853244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a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Llistes d’espera </a:t>
            </a:r>
            <a:r>
              <a:rPr lang="ca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 </a:t>
            </a:r>
            <a:r>
              <a:rPr lang="ca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trasplantament </a:t>
            </a:r>
            <a:r>
              <a:rPr lang="ca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d’òrgans</a:t>
            </a:r>
            <a:r>
              <a:rPr lang="ca-E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a-ES" sz="1600" b="1" i="1" dirty="0" smtClean="0">
                <a:solidFill>
                  <a:srgbClr val="FF6600"/>
                </a:solidFill>
              </a:rPr>
              <a:t>A 31 de desembre de 2015</a:t>
            </a:r>
            <a:endParaRPr lang="ca-ES" sz="1600" b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37260" y="5015096"/>
            <a:ext cx="55210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4000" b="1" dirty="0" smtClean="0">
                <a:solidFill>
                  <a:srgbClr val="FF6600"/>
                </a:solidFill>
                <a:latin typeface="Arial"/>
              </a:rPr>
              <a:t>1.081   </a:t>
            </a:r>
            <a:r>
              <a:rPr lang="ca-ES" sz="900" b="1" dirty="0" smtClean="0">
                <a:solidFill>
                  <a:srgbClr val="FF6600"/>
                </a:solidFill>
                <a:latin typeface="Arial"/>
              </a:rPr>
              <a:t> </a:t>
            </a:r>
            <a:r>
              <a:rPr lang="ca-ES" sz="4000" b="1" dirty="0" smtClean="0">
                <a:solidFill>
                  <a:srgbClr val="FF6600"/>
                </a:solidFill>
                <a:latin typeface="Arial"/>
              </a:rPr>
              <a:t>167   34  </a:t>
            </a:r>
            <a:r>
              <a:rPr lang="ca-ES" sz="1400" b="1" dirty="0" smtClean="0">
                <a:solidFill>
                  <a:srgbClr val="FF6600"/>
                </a:solidFill>
                <a:latin typeface="Arial"/>
              </a:rPr>
              <a:t>  </a:t>
            </a:r>
            <a:r>
              <a:rPr lang="ca-ES" sz="4000" b="1" dirty="0" smtClean="0">
                <a:solidFill>
                  <a:srgbClr val="FF6600"/>
                </a:solidFill>
                <a:latin typeface="Arial"/>
              </a:rPr>
              <a:t>60  </a:t>
            </a:r>
            <a:r>
              <a:rPr lang="ca-ES" b="1" dirty="0" smtClean="0">
                <a:solidFill>
                  <a:srgbClr val="FF6600"/>
                </a:solidFill>
                <a:latin typeface="Arial"/>
              </a:rPr>
              <a:t>      </a:t>
            </a:r>
            <a:r>
              <a:rPr lang="ca-ES" sz="4000" b="1" dirty="0" smtClean="0">
                <a:solidFill>
                  <a:srgbClr val="FF6600"/>
                </a:solidFill>
                <a:latin typeface="Arial"/>
              </a:rPr>
              <a:t>7</a:t>
            </a:r>
            <a:endParaRPr lang="ca-ES" sz="4000" dirty="0">
              <a:solidFill>
                <a:srgbClr val="FF6600"/>
              </a:solidFill>
            </a:endParaRPr>
          </a:p>
        </p:txBody>
      </p:sp>
      <p:sp>
        <p:nvSpPr>
          <p:cNvPr id="31" name="QuadreDeText 30"/>
          <p:cNvSpPr txBox="1"/>
          <p:nvPr/>
        </p:nvSpPr>
        <p:spPr>
          <a:xfrm>
            <a:off x="144016" y="4704506"/>
            <a:ext cx="2051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200" b="1" dirty="0" smtClean="0"/>
              <a:t>Llista d’espera per òrgan</a:t>
            </a:r>
            <a:endParaRPr lang="ca-ES" sz="1200" b="1" dirty="0"/>
          </a:p>
        </p:txBody>
      </p:sp>
      <p:sp>
        <p:nvSpPr>
          <p:cNvPr id="32" name="QuadreDeText 31"/>
          <p:cNvSpPr txBox="1"/>
          <p:nvPr/>
        </p:nvSpPr>
        <p:spPr>
          <a:xfrm>
            <a:off x="2486593" y="4880193"/>
            <a:ext cx="5291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200" dirty="0" smtClean="0"/>
              <a:t>Ronyó                         Fetge                  Cor              Pulmó         Pàncrees </a:t>
            </a:r>
            <a:endParaRPr lang="ca-ES" sz="1200" dirty="0"/>
          </a:p>
        </p:txBody>
      </p:sp>
      <p:sp>
        <p:nvSpPr>
          <p:cNvPr id="34" name="QuadreDeText 33"/>
          <p:cNvSpPr txBox="1"/>
          <p:nvPr/>
        </p:nvSpPr>
        <p:spPr>
          <a:xfrm>
            <a:off x="6228184" y="764704"/>
            <a:ext cx="2232248" cy="2062103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6000" b="1" i="1" dirty="0" smtClean="0">
                <a:solidFill>
                  <a:schemeClr val="bg1"/>
                </a:solidFill>
              </a:rPr>
              <a:t>1.335 </a:t>
            </a:r>
            <a:r>
              <a:rPr lang="ca-ES" sz="1600" b="1" i="1" dirty="0" smtClean="0">
                <a:solidFill>
                  <a:schemeClr val="bg1"/>
                </a:solidFill>
              </a:rPr>
              <a:t>persones en espera de rebre un òrgan.</a:t>
            </a:r>
          </a:p>
          <a:p>
            <a:pPr algn="ctr"/>
            <a:r>
              <a:rPr lang="ca-ES" sz="1200" i="1" dirty="0" smtClean="0">
                <a:solidFill>
                  <a:schemeClr val="bg1"/>
                </a:solidFill>
              </a:rPr>
              <a:t>1350 – 15 pacients en espera d’un trasplantament </a:t>
            </a:r>
            <a:r>
              <a:rPr lang="ca-ES" sz="1200" i="1" dirty="0" err="1" smtClean="0">
                <a:solidFill>
                  <a:schemeClr val="bg1"/>
                </a:solidFill>
              </a:rPr>
              <a:t>multivisceral</a:t>
            </a:r>
            <a:endParaRPr lang="ca-ES" sz="1200" i="1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36280" y="5805264"/>
            <a:ext cx="5258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1.094          160   	 29       51       20</a:t>
            </a:r>
            <a:endParaRPr lang="ca-E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QuadreDeText 24"/>
          <p:cNvSpPr txBox="1"/>
          <p:nvPr/>
        </p:nvSpPr>
        <p:spPr>
          <a:xfrm>
            <a:off x="344794" y="5906889"/>
            <a:ext cx="1659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Desembre 2014</a:t>
            </a:r>
            <a:endParaRPr lang="ca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336280" y="5487615"/>
            <a:ext cx="5235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1.099          173   	 42       68       11</a:t>
            </a:r>
            <a:endParaRPr lang="ca-E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QuadreDeText 34"/>
          <p:cNvSpPr txBox="1"/>
          <p:nvPr/>
        </p:nvSpPr>
        <p:spPr>
          <a:xfrm>
            <a:off x="344794" y="5589240"/>
            <a:ext cx="1659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Juny 2015</a:t>
            </a:r>
            <a:endParaRPr lang="ca-E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QuadreDeText 37"/>
          <p:cNvSpPr txBox="1"/>
          <p:nvPr/>
        </p:nvSpPr>
        <p:spPr>
          <a:xfrm>
            <a:off x="128771" y="5218926"/>
            <a:ext cx="1885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600" b="1" dirty="0" smtClean="0">
                <a:solidFill>
                  <a:srgbClr val="FF6600"/>
                </a:solidFill>
              </a:rPr>
              <a:t>Desembre 2015</a:t>
            </a:r>
            <a:endParaRPr lang="ca-ES" sz="1600" b="1" dirty="0">
              <a:solidFill>
                <a:srgbClr val="FF6600"/>
              </a:solidFill>
            </a:endParaRPr>
          </a:p>
        </p:txBody>
      </p:sp>
      <p:cxnSp>
        <p:nvCxnSpPr>
          <p:cNvPr id="27" name="Connector recte 26"/>
          <p:cNvCxnSpPr/>
          <p:nvPr/>
        </p:nvCxnSpPr>
        <p:spPr bwMode="auto">
          <a:xfrm>
            <a:off x="611560" y="620688"/>
            <a:ext cx="8532440" cy="0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QuadreDeText 40"/>
          <p:cNvSpPr txBox="1"/>
          <p:nvPr/>
        </p:nvSpPr>
        <p:spPr>
          <a:xfrm>
            <a:off x="7740353" y="5121518"/>
            <a:ext cx="14036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900" dirty="0" smtClean="0"/>
              <a:t> </a:t>
            </a:r>
            <a:r>
              <a:rPr lang="ca-ES" sz="900" b="1" dirty="0" smtClean="0">
                <a:solidFill>
                  <a:srgbClr val="FF6600"/>
                </a:solidFill>
              </a:rPr>
              <a:t>1</a:t>
            </a:r>
            <a:r>
              <a:rPr lang="ca-ES" sz="900" dirty="0" smtClean="0"/>
              <a:t> persona en espera d’un trasplantament intestinal</a:t>
            </a:r>
            <a:endParaRPr lang="ca-E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2"/>
          <p:cNvSpPr txBox="1">
            <a:spLocks noChangeArrowheads="1"/>
          </p:cNvSpPr>
          <p:nvPr/>
        </p:nvSpPr>
        <p:spPr bwMode="auto">
          <a:xfrm>
            <a:off x="684213" y="1846263"/>
            <a:ext cx="777398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2200"/>
              </a:lnSpc>
              <a:spcBef>
                <a:spcPct val="0"/>
              </a:spcBef>
            </a:pPr>
            <a:endParaRPr lang="ca-ES" sz="2000"/>
          </a:p>
          <a:p>
            <a:pPr>
              <a:lnSpc>
                <a:spcPts val="2200"/>
              </a:lnSpc>
              <a:spcBef>
                <a:spcPct val="0"/>
              </a:spcBef>
            </a:pPr>
            <a:endParaRPr lang="ca-ES" sz="2000"/>
          </a:p>
        </p:txBody>
      </p:sp>
      <p:sp>
        <p:nvSpPr>
          <p:cNvPr id="14339" name="Rectangle 19"/>
          <p:cNvSpPr>
            <a:spLocks noGrp="1" noChangeArrowheads="1"/>
          </p:cNvSpPr>
          <p:nvPr>
            <p:ph type="title"/>
          </p:nvPr>
        </p:nvSpPr>
        <p:spPr>
          <a:xfrm>
            <a:off x="683568" y="2184256"/>
            <a:ext cx="5400600" cy="432048"/>
          </a:xfrm>
        </p:spPr>
        <p:txBody>
          <a:bodyPr/>
          <a:lstStyle/>
          <a:p>
            <a:pPr algn="l" eaLnBrk="1" hangingPunct="1"/>
            <a:r>
              <a:rPr lang="ca-ES" sz="1600" b="1" dirty="0" smtClean="0">
                <a:solidFill>
                  <a:srgbClr val="FF6600"/>
                </a:solidFill>
              </a:rPr>
              <a:t>Activitat 2015 de donació de teixits</a:t>
            </a:r>
          </a:p>
        </p:txBody>
      </p:sp>
      <p:graphicFrame>
        <p:nvGraphicFramePr>
          <p:cNvPr id="5" name="Taula 4"/>
          <p:cNvGraphicFramePr>
            <a:graphicFrameLocks noGrp="1"/>
          </p:cNvGraphicFramePr>
          <p:nvPr/>
        </p:nvGraphicFramePr>
        <p:xfrm>
          <a:off x="683568" y="2616304"/>
          <a:ext cx="7560840" cy="2468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08312"/>
                <a:gridCol w="4752528"/>
              </a:tblGrid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ca-ES" sz="1600" dirty="0" smtClean="0"/>
                        <a:t>Tipus de teixit</a:t>
                      </a:r>
                      <a:endParaRPr lang="ca-E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dirty="0" smtClean="0"/>
                        <a:t>Nombre de donants per tipus de teixit</a:t>
                      </a:r>
                      <a:endParaRPr lang="ca-ES" sz="16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ca-ES" sz="1400" dirty="0" smtClean="0"/>
                        <a:t>Còrnia</a:t>
                      </a:r>
                      <a:endParaRPr lang="ca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 smtClean="0"/>
                        <a:t>908</a:t>
                      </a:r>
                      <a:endParaRPr lang="ca-ES" sz="1400" dirty="0"/>
                    </a:p>
                  </a:txBody>
                  <a:tcPr anchor="ctr"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ca-ES" sz="1400" dirty="0" smtClean="0"/>
                        <a:t>Membrana Amniòtica</a:t>
                      </a:r>
                      <a:endParaRPr lang="ca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 smtClean="0"/>
                        <a:t>44</a:t>
                      </a:r>
                      <a:endParaRPr lang="ca-ES" sz="1400" dirty="0"/>
                    </a:p>
                  </a:txBody>
                  <a:tcPr anchor="ctr"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ca-ES" sz="1400" dirty="0" smtClean="0"/>
                        <a:t>Teixit ossi</a:t>
                      </a:r>
                      <a:endParaRPr lang="ca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 smtClean="0"/>
                        <a:t>236</a:t>
                      </a:r>
                      <a:endParaRPr lang="ca-ES" sz="1400" dirty="0"/>
                    </a:p>
                  </a:txBody>
                  <a:tcPr anchor="ctr"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ca-ES" sz="1400" dirty="0" smtClean="0"/>
                        <a:t>Teixit tendinós </a:t>
                      </a:r>
                      <a:endParaRPr lang="ca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 smtClean="0"/>
                        <a:t>149</a:t>
                      </a:r>
                      <a:endParaRPr lang="ca-ES" sz="1400" dirty="0"/>
                    </a:p>
                  </a:txBody>
                  <a:tcPr anchor="ctr"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ca-ES" sz="1400" dirty="0" smtClean="0"/>
                        <a:t>Vàlvules</a:t>
                      </a:r>
                      <a:r>
                        <a:rPr lang="ca-ES" sz="1400" baseline="0" dirty="0" smtClean="0"/>
                        <a:t> cardíaques</a:t>
                      </a:r>
                      <a:endParaRPr lang="ca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 smtClean="0"/>
                        <a:t>153</a:t>
                      </a:r>
                      <a:endParaRPr lang="ca-ES" sz="1400" dirty="0"/>
                    </a:p>
                  </a:txBody>
                  <a:tcPr anchor="ctr"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ca-ES" sz="1400" dirty="0" smtClean="0"/>
                        <a:t>Segments vasculars</a:t>
                      </a:r>
                      <a:endParaRPr lang="ca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 smtClean="0"/>
                        <a:t>108</a:t>
                      </a:r>
                      <a:endParaRPr lang="ca-ES" sz="1400" dirty="0"/>
                    </a:p>
                  </a:txBody>
                  <a:tcPr anchor="ctr"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ca-ES" sz="1400" dirty="0" smtClean="0"/>
                        <a:t>Pell</a:t>
                      </a:r>
                      <a:endParaRPr lang="ca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 smtClean="0"/>
                        <a:t>169</a:t>
                      </a:r>
                      <a:endParaRPr lang="ca-E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QuadreDeText 5"/>
          <p:cNvSpPr txBox="1"/>
          <p:nvPr/>
        </p:nvSpPr>
        <p:spPr>
          <a:xfrm>
            <a:off x="2555776" y="692696"/>
            <a:ext cx="3672408" cy="123110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5400" dirty="0" smtClean="0">
                <a:solidFill>
                  <a:schemeClr val="bg1"/>
                </a:solidFill>
              </a:rPr>
              <a:t>929</a:t>
            </a:r>
          </a:p>
          <a:p>
            <a:pPr algn="ctr"/>
            <a:r>
              <a:rPr lang="ca-ES" sz="2000" dirty="0" smtClean="0">
                <a:solidFill>
                  <a:schemeClr val="bg1"/>
                </a:solidFill>
              </a:rPr>
              <a:t>Nombre de donants de teixits </a:t>
            </a:r>
            <a:endParaRPr lang="ca-ES" sz="2000" dirty="0">
              <a:solidFill>
                <a:schemeClr val="bg1"/>
              </a:solidFill>
            </a:endParaRPr>
          </a:p>
        </p:txBody>
      </p:sp>
      <p:sp>
        <p:nvSpPr>
          <p:cNvPr id="9" name="Títol 1"/>
          <p:cNvSpPr txBox="1">
            <a:spLocks/>
          </p:cNvSpPr>
          <p:nvPr/>
        </p:nvSpPr>
        <p:spPr bwMode="auto">
          <a:xfrm>
            <a:off x="611560" y="188640"/>
            <a:ext cx="853244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000" b="1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Donació de teixits</a:t>
            </a:r>
          </a:p>
        </p:txBody>
      </p:sp>
      <p:cxnSp>
        <p:nvCxnSpPr>
          <p:cNvPr id="10" name="Connector recte 9"/>
          <p:cNvCxnSpPr/>
          <p:nvPr/>
        </p:nvCxnSpPr>
        <p:spPr bwMode="auto">
          <a:xfrm>
            <a:off x="611560" y="620688"/>
            <a:ext cx="8532440" cy="0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QuadreDeText 10"/>
          <p:cNvSpPr txBox="1"/>
          <p:nvPr/>
        </p:nvSpPr>
        <p:spPr>
          <a:xfrm>
            <a:off x="611560" y="542606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 smtClean="0"/>
              <a:t>A més, cal afegir que el nombre de donacions de còrnies al Banc d’Ulls per a Tractaments de la Ceguesa  (Barraquer) ha estat de 1062</a:t>
            </a:r>
            <a:endParaRPr lang="ca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àfic 8"/>
          <p:cNvGraphicFramePr/>
          <p:nvPr/>
        </p:nvGraphicFramePr>
        <p:xfrm>
          <a:off x="395536" y="3501008"/>
          <a:ext cx="806489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ula 9"/>
          <p:cNvGraphicFramePr>
            <a:graphicFrameLocks noGrp="1"/>
          </p:cNvGraphicFramePr>
          <p:nvPr/>
        </p:nvGraphicFramePr>
        <p:xfrm>
          <a:off x="539552" y="1052736"/>
          <a:ext cx="7776864" cy="1676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77111"/>
                <a:gridCol w="2099753"/>
              </a:tblGrid>
              <a:tr h="288032">
                <a:tc gridSpan="2">
                  <a:txBody>
                    <a:bodyPr/>
                    <a:lstStyle/>
                    <a:p>
                      <a:pPr algn="ctr"/>
                      <a:r>
                        <a:rPr lang="ca-ES" sz="1600" dirty="0" smtClean="0"/>
                        <a:t>Donants medul·la òssia i</a:t>
                      </a:r>
                      <a:r>
                        <a:rPr lang="ca-ES" sz="1600" baseline="0" dirty="0" smtClean="0"/>
                        <a:t> unitats de sang de cordó trasplantades</a:t>
                      </a:r>
                      <a:endParaRPr lang="ca-E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a-ES" sz="1600" dirty="0"/>
                    </a:p>
                  </a:txBody>
                  <a:tcPr anchor="ctr"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ca-ES" sz="1600" dirty="0" smtClean="0"/>
                        <a:t>Nous donants 2015 Catalunya</a:t>
                      </a:r>
                      <a:endParaRPr lang="ca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dirty="0" smtClean="0"/>
                        <a:t>5.632</a:t>
                      </a:r>
                      <a:endParaRPr lang="ca-ES" sz="1600" dirty="0"/>
                    </a:p>
                  </a:txBody>
                  <a:tcPr anchor="ctr"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ca-ES" sz="1600" dirty="0" smtClean="0"/>
                        <a:t>Total</a:t>
                      </a:r>
                      <a:r>
                        <a:rPr lang="ca-ES" sz="1600" baseline="0" dirty="0" smtClean="0"/>
                        <a:t> donants a Catalunya 2015</a:t>
                      </a:r>
                      <a:endParaRPr lang="ca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dirty="0" smtClean="0"/>
                        <a:t>32.257</a:t>
                      </a:r>
                      <a:endParaRPr lang="ca-ES" sz="1600" dirty="0"/>
                    </a:p>
                  </a:txBody>
                  <a:tcPr anchor="ctr"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ca-ES" sz="1600" dirty="0" smtClean="0"/>
                        <a:t>Total</a:t>
                      </a:r>
                      <a:r>
                        <a:rPr lang="ca-ES" sz="1600" baseline="0" dirty="0" smtClean="0"/>
                        <a:t> donants a l’Estat 2015</a:t>
                      </a:r>
                      <a:endParaRPr lang="ca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dirty="0" smtClean="0"/>
                        <a:t>200.678</a:t>
                      </a:r>
                      <a:endParaRPr lang="ca-ES" sz="1600" dirty="0"/>
                    </a:p>
                  </a:txBody>
                  <a:tcPr anchor="ctr"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ca-ES" sz="1600" dirty="0" smtClean="0"/>
                        <a:t>Unitats de sang</a:t>
                      </a:r>
                      <a:r>
                        <a:rPr lang="ca-ES" sz="1600" baseline="0" dirty="0" smtClean="0"/>
                        <a:t> de cordó del BST  trasplantades 2015</a:t>
                      </a:r>
                      <a:endParaRPr lang="ca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dirty="0" smtClean="0"/>
                        <a:t>89</a:t>
                      </a:r>
                      <a:endParaRPr lang="ca-E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QuadreDeText 11"/>
          <p:cNvSpPr txBox="1"/>
          <p:nvPr/>
        </p:nvSpPr>
        <p:spPr>
          <a:xfrm>
            <a:off x="432048" y="3162454"/>
            <a:ext cx="8532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b="1" dirty="0" smtClean="0"/>
              <a:t>Donants catalans inscrits al Registre de Donants de Medul·la Òssia (REDMO)</a:t>
            </a:r>
            <a:endParaRPr lang="ca-ES" sz="1600" b="1" dirty="0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148" y="3645024"/>
            <a:ext cx="210755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08730" y="188640"/>
            <a:ext cx="853244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a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Donants de medul·la òssia</a:t>
            </a:r>
            <a:endParaRPr lang="ca-E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Connector recte 7"/>
          <p:cNvCxnSpPr/>
          <p:nvPr/>
        </p:nvCxnSpPr>
        <p:spPr bwMode="auto">
          <a:xfrm>
            <a:off x="611560" y="620688"/>
            <a:ext cx="8532440" cy="0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0" y="0"/>
            <a:ext cx="9144000" cy="625786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1546399"/>
            <a:ext cx="2600325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Fletxa corbada a l'esquerra 1"/>
          <p:cNvSpPr>
            <a:spLocks noChangeArrowheads="1"/>
          </p:cNvSpPr>
          <p:nvPr/>
        </p:nvSpPr>
        <p:spPr bwMode="auto">
          <a:xfrm>
            <a:off x="4633913" y="765349"/>
            <a:ext cx="2232025" cy="3887787"/>
          </a:xfrm>
          <a:prstGeom prst="curvedLeftArrow">
            <a:avLst>
              <a:gd name="adj1" fmla="val 24998"/>
              <a:gd name="adj2" fmla="val 49997"/>
              <a:gd name="adj3" fmla="val 25000"/>
            </a:avLst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ca-ES"/>
          </a:p>
        </p:txBody>
      </p:sp>
      <p:sp>
        <p:nvSpPr>
          <p:cNvPr id="28676" name="QuadreDeText 2"/>
          <p:cNvSpPr txBox="1">
            <a:spLocks noChangeArrowheads="1"/>
          </p:cNvSpPr>
          <p:nvPr/>
        </p:nvSpPr>
        <p:spPr bwMode="auto">
          <a:xfrm>
            <a:off x="3779838" y="188640"/>
            <a:ext cx="15128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a-ES" sz="2000" b="1" i="1" dirty="0" smtClean="0"/>
              <a:t>DONANTS</a:t>
            </a:r>
            <a:endParaRPr lang="ca-ES" sz="2000" b="1" i="1" dirty="0"/>
          </a:p>
        </p:txBody>
      </p:sp>
      <p:sp>
        <p:nvSpPr>
          <p:cNvPr id="28677" name="QuadreDeText 3"/>
          <p:cNvSpPr txBox="1">
            <a:spLocks noChangeArrowheads="1"/>
          </p:cNvSpPr>
          <p:nvPr/>
        </p:nvSpPr>
        <p:spPr bwMode="auto">
          <a:xfrm>
            <a:off x="6660232" y="1546399"/>
            <a:ext cx="223224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a-ES" sz="1400" b="1" dirty="0">
                <a:solidFill>
                  <a:schemeClr val="bg1"/>
                </a:solidFill>
              </a:rPr>
              <a:t>Professionals hospitalaris: </a:t>
            </a:r>
          </a:p>
          <a:p>
            <a:pPr algn="ctr"/>
            <a:r>
              <a:rPr lang="ca-ES" sz="1400" b="1" dirty="0">
                <a:solidFill>
                  <a:schemeClr val="bg1"/>
                </a:solidFill>
              </a:rPr>
              <a:t>UCI, urgències, neurocirurgia, laboratoris i altres </a:t>
            </a:r>
          </a:p>
        </p:txBody>
      </p:sp>
      <p:sp>
        <p:nvSpPr>
          <p:cNvPr id="28678" name="QuadreDeText 4"/>
          <p:cNvSpPr txBox="1">
            <a:spLocks noChangeArrowheads="1"/>
          </p:cNvSpPr>
          <p:nvPr/>
        </p:nvSpPr>
        <p:spPr bwMode="auto">
          <a:xfrm>
            <a:off x="6516688" y="3716511"/>
            <a:ext cx="23037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a-ES" sz="1400" b="1" dirty="0">
                <a:solidFill>
                  <a:schemeClr val="bg1"/>
                </a:solidFill>
              </a:rPr>
              <a:t>Altres organitzacions de trasplantaments</a:t>
            </a:r>
          </a:p>
        </p:txBody>
      </p:sp>
      <p:sp>
        <p:nvSpPr>
          <p:cNvPr id="28679" name="QuadreDeText 5"/>
          <p:cNvSpPr txBox="1">
            <a:spLocks noChangeArrowheads="1"/>
          </p:cNvSpPr>
          <p:nvPr/>
        </p:nvSpPr>
        <p:spPr bwMode="auto">
          <a:xfrm>
            <a:off x="6948488" y="2997374"/>
            <a:ext cx="1871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a-ES" sz="1400" b="1" dirty="0">
                <a:solidFill>
                  <a:schemeClr val="bg1"/>
                </a:solidFill>
              </a:rPr>
              <a:t>Jutges i forenses</a:t>
            </a:r>
          </a:p>
        </p:txBody>
      </p:sp>
      <p:sp>
        <p:nvSpPr>
          <p:cNvPr id="28680" name="QuadreDeText 6"/>
          <p:cNvSpPr txBox="1">
            <a:spLocks noChangeArrowheads="1"/>
          </p:cNvSpPr>
          <p:nvPr/>
        </p:nvSpPr>
        <p:spPr bwMode="auto">
          <a:xfrm>
            <a:off x="0" y="1628949"/>
            <a:ext cx="2700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a-ES" sz="1400" b="1" dirty="0">
                <a:solidFill>
                  <a:schemeClr val="bg1"/>
                </a:solidFill>
              </a:rPr>
              <a:t>Equips de trasplantaments</a:t>
            </a:r>
          </a:p>
        </p:txBody>
      </p:sp>
      <p:sp>
        <p:nvSpPr>
          <p:cNvPr id="28681" name="QuadreDeText 7"/>
          <p:cNvSpPr txBox="1">
            <a:spLocks noChangeArrowheads="1"/>
          </p:cNvSpPr>
          <p:nvPr/>
        </p:nvSpPr>
        <p:spPr bwMode="auto">
          <a:xfrm>
            <a:off x="1" y="3932411"/>
            <a:ext cx="31321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a-ES" sz="1400" b="1" dirty="0">
                <a:solidFill>
                  <a:schemeClr val="bg1"/>
                </a:solidFill>
              </a:rPr>
              <a:t>Aeroports i de companyies aèries</a:t>
            </a:r>
          </a:p>
        </p:txBody>
      </p:sp>
      <p:sp>
        <p:nvSpPr>
          <p:cNvPr id="28682" name="QuadreDeText 8"/>
          <p:cNvSpPr txBox="1">
            <a:spLocks noChangeArrowheads="1"/>
          </p:cNvSpPr>
          <p:nvPr/>
        </p:nvSpPr>
        <p:spPr bwMode="auto">
          <a:xfrm>
            <a:off x="468313" y="2997374"/>
            <a:ext cx="20732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a-ES" sz="1400" b="1" dirty="0">
                <a:solidFill>
                  <a:schemeClr val="bg1"/>
                </a:solidFill>
              </a:rPr>
              <a:t>SEM i companyies d’ambulàncies</a:t>
            </a:r>
          </a:p>
        </p:txBody>
      </p:sp>
      <p:sp>
        <p:nvSpPr>
          <p:cNvPr id="28683" name="Fletxa corbada a l'esquerra 9"/>
          <p:cNvSpPr>
            <a:spLocks noChangeArrowheads="1"/>
          </p:cNvSpPr>
          <p:nvPr/>
        </p:nvSpPr>
        <p:spPr bwMode="auto">
          <a:xfrm rot="10800000">
            <a:off x="2484438" y="547861"/>
            <a:ext cx="2087562" cy="3806825"/>
          </a:xfrm>
          <a:prstGeom prst="curvedLeftArrow">
            <a:avLst>
              <a:gd name="adj1" fmla="val 25007"/>
              <a:gd name="adj2" fmla="val 50013"/>
              <a:gd name="adj3" fmla="val 25000"/>
            </a:avLst>
          </a:prstGeom>
          <a:solidFill>
            <a:srgbClr val="FFC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ca-ES"/>
          </a:p>
        </p:txBody>
      </p:sp>
      <p:sp>
        <p:nvSpPr>
          <p:cNvPr id="28684" name="QuadreDeText 12"/>
          <p:cNvSpPr txBox="1">
            <a:spLocks noChangeArrowheads="1"/>
          </p:cNvSpPr>
          <p:nvPr/>
        </p:nvSpPr>
        <p:spPr bwMode="auto">
          <a:xfrm>
            <a:off x="611560" y="2276649"/>
            <a:ext cx="17284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a-ES" sz="1400" b="1" dirty="0">
                <a:solidFill>
                  <a:schemeClr val="bg1"/>
                </a:solidFill>
              </a:rPr>
              <a:t>Bancs de teixits</a:t>
            </a:r>
          </a:p>
        </p:txBody>
      </p:sp>
      <p:sp>
        <p:nvSpPr>
          <p:cNvPr id="28685" name="QuadreDeText 13"/>
          <p:cNvSpPr txBox="1">
            <a:spLocks noChangeArrowheads="1"/>
          </p:cNvSpPr>
          <p:nvPr/>
        </p:nvSpPr>
        <p:spPr bwMode="auto">
          <a:xfrm>
            <a:off x="683568" y="908224"/>
            <a:ext cx="25930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a-ES" sz="1400" b="1" dirty="0">
                <a:solidFill>
                  <a:schemeClr val="bg1"/>
                </a:solidFill>
              </a:rPr>
              <a:t>Associacions de malalts</a:t>
            </a: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6156325" y="836786"/>
            <a:ext cx="27361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a-ES" sz="1400" b="1" dirty="0">
                <a:solidFill>
                  <a:schemeClr val="bg1"/>
                </a:solidFill>
              </a:rPr>
              <a:t>Coordinador hospitalari de trasplantaments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5498068"/>
            <a:ext cx="91440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2800" b="1" dirty="0" smtClean="0">
                <a:solidFill>
                  <a:srgbClr val="FF6600"/>
                </a:solidFill>
              </a:rPr>
              <a:t>Gràcies a tots!</a:t>
            </a:r>
            <a:endParaRPr lang="es-ES" sz="2800" b="1" dirty="0">
              <a:solidFill>
                <a:srgbClr val="FF66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9552" y="4665330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2000" b="1" i="1" dirty="0" smtClean="0">
                <a:solidFill>
                  <a:schemeClr val="bg1"/>
                </a:solidFill>
              </a:rPr>
              <a:t>Una donació pot arribar a implicar més de 100 professionals... </a:t>
            </a:r>
          </a:p>
          <a:p>
            <a:pPr algn="ctr"/>
            <a:r>
              <a:rPr lang="ca-ES" sz="2000" b="1" i="1" dirty="0" smtClean="0">
                <a:solidFill>
                  <a:schemeClr val="bg1"/>
                </a:solidFill>
              </a:rPr>
              <a:t>...i el compromís de tots, fa possible el trasplantament</a:t>
            </a:r>
            <a:endParaRPr lang="ca-ES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1"/>
            <a:ext cx="7848872" cy="444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45" name="Text Box 45"/>
          <p:cNvSpPr txBox="1">
            <a:spLocks noChangeArrowheads="1"/>
          </p:cNvSpPr>
          <p:nvPr/>
        </p:nvSpPr>
        <p:spPr bwMode="auto">
          <a:xfrm>
            <a:off x="376238" y="568166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endParaRPr lang="ca-ES" dirty="0">
              <a:latin typeface="+mj-lt"/>
            </a:endParaRPr>
          </a:p>
        </p:txBody>
      </p:sp>
      <p:sp>
        <p:nvSpPr>
          <p:cNvPr id="10" name="QuadreDeText 9"/>
          <p:cNvSpPr txBox="1"/>
          <p:nvPr/>
        </p:nvSpPr>
        <p:spPr>
          <a:xfrm>
            <a:off x="899592" y="5013176"/>
            <a:ext cx="16962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1" dirty="0" err="1" smtClean="0"/>
              <a:t>pmp</a:t>
            </a:r>
            <a:r>
              <a:rPr lang="es-ES" i="1" dirty="0" smtClean="0"/>
              <a:t>: per </a:t>
            </a:r>
            <a:r>
              <a:rPr lang="es-ES" i="1" dirty="0" err="1" smtClean="0"/>
              <a:t>milió</a:t>
            </a:r>
            <a:r>
              <a:rPr lang="es-ES" i="1" dirty="0" smtClean="0"/>
              <a:t> de </a:t>
            </a:r>
            <a:r>
              <a:rPr lang="es-ES" i="1" dirty="0" err="1" smtClean="0"/>
              <a:t>població</a:t>
            </a:r>
            <a:endParaRPr lang="es-ES" i="1" dirty="0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39552" y="188640"/>
            <a:ext cx="860444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a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Evolució de la donació de cadàver a Catalunya</a:t>
            </a:r>
            <a:endParaRPr lang="ca-E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6" name="Connector recte 15"/>
          <p:cNvCxnSpPr/>
          <p:nvPr/>
        </p:nvCxnSpPr>
        <p:spPr bwMode="auto">
          <a:xfrm>
            <a:off x="611560" y="620688"/>
            <a:ext cx="8532440" cy="0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QuadreDeText 16"/>
          <p:cNvSpPr txBox="1"/>
          <p:nvPr/>
        </p:nvSpPr>
        <p:spPr>
          <a:xfrm>
            <a:off x="0" y="5478145"/>
            <a:ext cx="9144000" cy="76944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a-ES" sz="1100" dirty="0" smtClean="0"/>
              <a:t> Els 256 donants cadàver vàlids obtinguts representen una taxa de donació de 34 donants per milió de població. </a:t>
            </a:r>
          </a:p>
          <a:p>
            <a:pPr>
              <a:buFontTx/>
              <a:buChar char="-"/>
            </a:pPr>
            <a:r>
              <a:rPr lang="ca-ES" sz="1100" dirty="0" smtClean="0"/>
              <a:t> La donació de cadàver  al 2015 s’ha incrementat en un </a:t>
            </a:r>
            <a:r>
              <a:rPr lang="ca-ES" sz="1100" b="1" dirty="0" smtClean="0"/>
              <a:t>17,4%</a:t>
            </a:r>
            <a:r>
              <a:rPr lang="ca-ES" sz="1100" dirty="0" smtClean="0"/>
              <a:t> respecte al 2014</a:t>
            </a:r>
          </a:p>
          <a:p>
            <a:pPr>
              <a:buFontTx/>
              <a:buChar char="-"/>
            </a:pPr>
            <a:r>
              <a:rPr lang="ca-ES" sz="1100" dirty="0" smtClean="0"/>
              <a:t> </a:t>
            </a:r>
            <a:r>
              <a:rPr lang="ca-ES" sz="1100" b="1" dirty="0" smtClean="0"/>
              <a:t>S’ha consolidat el punt </a:t>
            </a:r>
            <a:r>
              <a:rPr lang="ca-ES" sz="1100" b="1" dirty="0" err="1" smtClean="0"/>
              <a:t>d’inflecció</a:t>
            </a:r>
            <a:r>
              <a:rPr lang="ca-ES" sz="1100" b="1" dirty="0" smtClean="0"/>
              <a:t> </a:t>
            </a:r>
            <a:r>
              <a:rPr lang="ca-ES" sz="1100" dirty="0" smtClean="0"/>
              <a:t>de la tendència negativa en donació dels darrers anys.</a:t>
            </a:r>
          </a:p>
          <a:p>
            <a:pPr>
              <a:buFontTx/>
              <a:buChar char="-"/>
            </a:pPr>
            <a:r>
              <a:rPr lang="ca-ES" sz="1100" dirty="0" smtClean="0"/>
              <a:t> 4t millor any des de 1989 en nombre de donants cadàver vàlids, només per sota del 2009 amb 265 donants i els anys 2004 i 2005 amb 259. </a:t>
            </a:r>
            <a:endParaRPr lang="ca-ES" sz="1100" dirty="0"/>
          </a:p>
        </p:txBody>
      </p:sp>
      <p:sp>
        <p:nvSpPr>
          <p:cNvPr id="9" name="Claudàtor d'obertura 8"/>
          <p:cNvSpPr/>
          <p:nvPr/>
        </p:nvSpPr>
        <p:spPr bwMode="auto">
          <a:xfrm rot="16200000">
            <a:off x="7184926" y="4437112"/>
            <a:ext cx="216024" cy="504056"/>
          </a:xfrm>
          <a:prstGeom prst="leftBracket">
            <a:avLst/>
          </a:prstGeom>
          <a:noFill/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0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</a:endParaRPr>
          </a:p>
        </p:txBody>
      </p:sp>
      <p:sp>
        <p:nvSpPr>
          <p:cNvPr id="11" name="QuadreDeText 10"/>
          <p:cNvSpPr txBox="1"/>
          <p:nvPr/>
        </p:nvSpPr>
        <p:spPr>
          <a:xfrm>
            <a:off x="6876256" y="4797152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800" b="1" dirty="0" smtClean="0">
                <a:solidFill>
                  <a:srgbClr val="FF6600"/>
                </a:solidFill>
              </a:rPr>
              <a:t>+17,4%</a:t>
            </a:r>
            <a:endParaRPr lang="ca-ES" sz="18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539552" y="188640"/>
            <a:ext cx="860444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Donació de cadàver per centre</a:t>
            </a:r>
            <a:endParaRPr lang="ca-E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0" name="Connector recte 29"/>
          <p:cNvCxnSpPr/>
          <p:nvPr/>
        </p:nvCxnSpPr>
        <p:spPr bwMode="auto">
          <a:xfrm>
            <a:off x="611560" y="620688"/>
            <a:ext cx="8532440" cy="0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848618"/>
            <a:ext cx="5388694" cy="538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QuadreDeText 9"/>
          <p:cNvSpPr txBox="1"/>
          <p:nvPr/>
        </p:nvSpPr>
        <p:spPr>
          <a:xfrm>
            <a:off x="611560" y="908720"/>
            <a:ext cx="1944216" cy="175432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256 donants vàlids al 2015 (187 de mort encefàlica i 69 de mort en asistòlia)</a:t>
            </a:r>
            <a:endParaRPr lang="ca-ES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QuadreDeText 5"/>
          <p:cNvSpPr txBox="1"/>
          <p:nvPr/>
        </p:nvSpPr>
        <p:spPr>
          <a:xfrm>
            <a:off x="7740352" y="610324"/>
            <a:ext cx="1152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/>
              <a:t>Nombre de donants</a:t>
            </a:r>
            <a:endParaRPr lang="ca-ES" dirty="0"/>
          </a:p>
        </p:txBody>
      </p:sp>
      <p:graphicFrame>
        <p:nvGraphicFramePr>
          <p:cNvPr id="7" name="Taula 6"/>
          <p:cNvGraphicFramePr>
            <a:graphicFrameLocks noGrp="1"/>
          </p:cNvGraphicFramePr>
          <p:nvPr/>
        </p:nvGraphicFramePr>
        <p:xfrm>
          <a:off x="8028384" y="980728"/>
          <a:ext cx="565426" cy="4608510"/>
        </p:xfrm>
        <a:graphic>
          <a:graphicData uri="http://schemas.openxmlformats.org/drawingml/2006/table">
            <a:tbl>
              <a:tblPr/>
              <a:tblGrid>
                <a:gridCol w="565426"/>
              </a:tblGrid>
              <a:tr h="200370"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370"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370"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370"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370"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370"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370"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370"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370"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370"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370"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370"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370"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370"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370"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370"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370"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370"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370"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370"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370"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370"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370">
                <a:tc>
                  <a:txBody>
                    <a:bodyPr/>
                    <a:lstStyle/>
                    <a:p>
                      <a:pPr algn="ctr" fontAlgn="b"/>
                      <a:r>
                        <a:rPr lang="ca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b 8"/>
          <p:cNvSpPr/>
          <p:nvPr/>
        </p:nvSpPr>
        <p:spPr bwMode="auto">
          <a:xfrm>
            <a:off x="1874838" y="3212976"/>
            <a:ext cx="1362075" cy="1512243"/>
          </a:xfrm>
          <a:prstGeom prst="cub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s-ES" sz="1400" b="1" dirty="0" smtClean="0">
                <a:solidFill>
                  <a:schemeClr val="bg1"/>
                </a:solidFill>
              </a:rPr>
              <a:t>378</a:t>
            </a:r>
          </a:p>
          <a:p>
            <a:pPr algn="ctr">
              <a:defRPr/>
            </a:pPr>
            <a:r>
              <a:rPr lang="es-ES" sz="1400" dirty="0" smtClean="0">
                <a:solidFill>
                  <a:schemeClr val="bg1"/>
                </a:solidFill>
              </a:rPr>
              <a:t>16,0 </a:t>
            </a:r>
            <a:r>
              <a:rPr lang="es-ES" sz="1400" dirty="0" err="1" smtClean="0">
                <a:solidFill>
                  <a:schemeClr val="bg1"/>
                </a:solidFill>
              </a:rPr>
              <a:t>pmp</a:t>
            </a:r>
            <a:endParaRPr lang="es-ES" sz="1400" dirty="0" smtClean="0">
              <a:solidFill>
                <a:schemeClr val="bg1"/>
              </a:solidFill>
            </a:endParaRPr>
          </a:p>
          <a:p>
            <a:pPr algn="ctr">
              <a:defRPr/>
            </a:pPr>
            <a:endParaRPr lang="es-ES" sz="1400" dirty="0" smtClean="0">
              <a:solidFill>
                <a:schemeClr val="bg1"/>
              </a:solidFill>
            </a:endParaRPr>
          </a:p>
          <a:p>
            <a:pPr algn="ctr">
              <a:defRPr/>
            </a:pPr>
            <a:endParaRPr lang="es-ES" sz="1400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s-ES" sz="1400" dirty="0" smtClean="0">
                <a:solidFill>
                  <a:schemeClr val="bg1"/>
                </a:solidFill>
              </a:rPr>
              <a:t>(2014)</a:t>
            </a:r>
          </a:p>
          <a:p>
            <a:pPr algn="ctr">
              <a:defRPr/>
            </a:pPr>
            <a:endParaRPr lang="es-ES" sz="1400" dirty="0" smtClean="0">
              <a:solidFill>
                <a:schemeClr val="bg1"/>
              </a:solidFill>
            </a:endParaRPr>
          </a:p>
        </p:txBody>
      </p:sp>
      <p:sp>
        <p:nvSpPr>
          <p:cNvPr id="10" name="Cub 9"/>
          <p:cNvSpPr/>
          <p:nvPr/>
        </p:nvSpPr>
        <p:spPr bwMode="auto">
          <a:xfrm>
            <a:off x="468313" y="3717032"/>
            <a:ext cx="1223367" cy="1005012"/>
          </a:xfrm>
          <a:prstGeom prst="cub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s-ES" sz="1400" b="1" dirty="0" smtClean="0">
                <a:solidFill>
                  <a:schemeClr val="bg1"/>
                </a:solidFill>
              </a:rPr>
              <a:t>4.620</a:t>
            </a:r>
          </a:p>
          <a:p>
            <a:pPr algn="ctr">
              <a:defRPr/>
            </a:pPr>
            <a:r>
              <a:rPr lang="es-ES" sz="1400" dirty="0" smtClean="0">
                <a:solidFill>
                  <a:schemeClr val="bg1"/>
                </a:solidFill>
              </a:rPr>
              <a:t>8,0 </a:t>
            </a:r>
            <a:r>
              <a:rPr lang="es-ES" sz="1400" dirty="0" err="1" smtClean="0">
                <a:solidFill>
                  <a:schemeClr val="bg1"/>
                </a:solidFill>
              </a:rPr>
              <a:t>pmp</a:t>
            </a:r>
            <a:endParaRPr lang="es-ES" sz="1400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s-ES" sz="1400" dirty="0" smtClean="0">
                <a:solidFill>
                  <a:schemeClr val="bg1"/>
                </a:solidFill>
              </a:rPr>
              <a:t>(2014)</a:t>
            </a:r>
          </a:p>
          <a:p>
            <a:pPr algn="ctr">
              <a:defRPr/>
            </a:pPr>
            <a:endParaRPr lang="es-ES" sz="1400" dirty="0" smtClean="0">
              <a:solidFill>
                <a:schemeClr val="bg1"/>
              </a:solidFill>
            </a:endParaRPr>
          </a:p>
        </p:txBody>
      </p:sp>
      <p:sp>
        <p:nvSpPr>
          <p:cNvPr id="13" name="Cub 12"/>
          <p:cNvSpPr/>
          <p:nvPr/>
        </p:nvSpPr>
        <p:spPr bwMode="auto">
          <a:xfrm>
            <a:off x="7451725" y="1196752"/>
            <a:ext cx="1296988" cy="3528467"/>
          </a:xfrm>
          <a:prstGeom prst="cub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s-ES" sz="1400" b="1" dirty="0" smtClean="0"/>
              <a:t>1.851</a:t>
            </a:r>
          </a:p>
          <a:p>
            <a:pPr algn="ctr">
              <a:defRPr/>
            </a:pPr>
            <a:r>
              <a:rPr lang="es-ES" sz="1400" dirty="0" smtClean="0"/>
              <a:t>39,7 </a:t>
            </a:r>
            <a:r>
              <a:rPr lang="es-ES" sz="1400" dirty="0" err="1" smtClean="0"/>
              <a:t>pmp</a:t>
            </a:r>
            <a:endParaRPr lang="es-ES" sz="1400" dirty="0" smtClean="0"/>
          </a:p>
          <a:p>
            <a:pPr algn="ctr">
              <a:defRPr/>
            </a:pPr>
            <a:endParaRPr lang="es-ES" sz="1400" b="1" dirty="0" smtClean="0"/>
          </a:p>
          <a:p>
            <a:pPr algn="ctr">
              <a:defRPr/>
            </a:pPr>
            <a:endParaRPr lang="es-ES" sz="1400" b="1" dirty="0" smtClean="0"/>
          </a:p>
          <a:p>
            <a:pPr algn="ctr">
              <a:defRPr/>
            </a:pPr>
            <a:endParaRPr lang="es-ES" sz="1400" b="1" dirty="0" smtClean="0"/>
          </a:p>
          <a:p>
            <a:pPr algn="ctr">
              <a:defRPr/>
            </a:pPr>
            <a:endParaRPr lang="es-ES" sz="1400" b="1" dirty="0" smtClean="0"/>
          </a:p>
          <a:p>
            <a:pPr algn="ctr">
              <a:defRPr/>
            </a:pPr>
            <a:endParaRPr lang="es-ES" sz="1800" b="1" dirty="0" smtClean="0"/>
          </a:p>
          <a:p>
            <a:pPr algn="ctr">
              <a:defRPr/>
            </a:pPr>
            <a:endParaRPr lang="es-ES" sz="1400" b="1" dirty="0" smtClean="0"/>
          </a:p>
          <a:p>
            <a:pPr algn="ctr">
              <a:defRPr/>
            </a:pPr>
            <a:endParaRPr lang="es-ES" sz="1400" b="1" dirty="0" smtClean="0"/>
          </a:p>
          <a:p>
            <a:pPr algn="ctr">
              <a:defRPr/>
            </a:pPr>
            <a:endParaRPr lang="es-ES" sz="1400" b="1" dirty="0" smtClean="0"/>
          </a:p>
          <a:p>
            <a:pPr algn="ctr">
              <a:defRPr/>
            </a:pPr>
            <a:endParaRPr lang="es-ES" sz="1400" b="1" dirty="0" smtClean="0"/>
          </a:p>
          <a:p>
            <a:pPr algn="ctr">
              <a:defRPr/>
            </a:pPr>
            <a:endParaRPr lang="es-ES" sz="1400" b="1" dirty="0" smtClean="0"/>
          </a:p>
          <a:p>
            <a:pPr algn="ctr">
              <a:defRPr/>
            </a:pPr>
            <a:endParaRPr lang="es-ES" sz="1400" b="1" dirty="0" smtClean="0"/>
          </a:p>
          <a:p>
            <a:pPr algn="ctr">
              <a:defRPr/>
            </a:pPr>
            <a:r>
              <a:rPr lang="es-ES" sz="1400" dirty="0" smtClean="0"/>
              <a:t>(2015)</a:t>
            </a:r>
          </a:p>
          <a:p>
            <a:pPr algn="ctr">
              <a:defRPr/>
            </a:pPr>
            <a:endParaRPr lang="es-ES" sz="1400" dirty="0" smtClean="0"/>
          </a:p>
        </p:txBody>
      </p:sp>
      <p:sp>
        <p:nvSpPr>
          <p:cNvPr id="8" name="Cub 7"/>
          <p:cNvSpPr/>
          <p:nvPr/>
        </p:nvSpPr>
        <p:spPr bwMode="auto">
          <a:xfrm>
            <a:off x="3348038" y="2996952"/>
            <a:ext cx="1290637" cy="1728267"/>
          </a:xfrm>
          <a:prstGeom prst="cub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s-ES" sz="1400" b="1" dirty="0" smtClean="0">
                <a:solidFill>
                  <a:schemeClr val="bg1"/>
                </a:solidFill>
              </a:rPr>
              <a:t>10.033</a:t>
            </a:r>
          </a:p>
          <a:p>
            <a:pPr algn="ctr">
              <a:defRPr/>
            </a:pPr>
            <a:r>
              <a:rPr lang="es-ES" sz="1400" dirty="0" smtClean="0">
                <a:solidFill>
                  <a:schemeClr val="bg1"/>
                </a:solidFill>
              </a:rPr>
              <a:t>19,7 </a:t>
            </a:r>
            <a:r>
              <a:rPr lang="es-ES" sz="1400" dirty="0" err="1" smtClean="0">
                <a:solidFill>
                  <a:schemeClr val="bg1"/>
                </a:solidFill>
              </a:rPr>
              <a:t>pmp</a:t>
            </a:r>
            <a:endParaRPr lang="es-ES" sz="1400" dirty="0" smtClean="0">
              <a:solidFill>
                <a:schemeClr val="bg1"/>
              </a:solidFill>
            </a:endParaRPr>
          </a:p>
          <a:p>
            <a:pPr algn="ctr">
              <a:defRPr/>
            </a:pPr>
            <a:endParaRPr lang="es-ES" sz="1400" dirty="0" smtClean="0">
              <a:solidFill>
                <a:schemeClr val="bg1"/>
              </a:solidFill>
            </a:endParaRPr>
          </a:p>
          <a:p>
            <a:pPr algn="ctr">
              <a:defRPr/>
            </a:pPr>
            <a:endParaRPr lang="es-ES" sz="1400" dirty="0" smtClean="0">
              <a:solidFill>
                <a:schemeClr val="bg1"/>
              </a:solidFill>
            </a:endParaRPr>
          </a:p>
          <a:p>
            <a:pPr algn="ctr">
              <a:defRPr/>
            </a:pPr>
            <a:endParaRPr lang="es-ES" sz="1400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s-ES" sz="1400" dirty="0" smtClean="0">
                <a:solidFill>
                  <a:schemeClr val="bg1"/>
                </a:solidFill>
              </a:rPr>
              <a:t>(2014)</a:t>
            </a:r>
          </a:p>
          <a:p>
            <a:pPr algn="ctr">
              <a:defRPr/>
            </a:pPr>
            <a:endParaRPr lang="es-ES" sz="1400" dirty="0" smtClean="0">
              <a:solidFill>
                <a:schemeClr val="bg1"/>
              </a:solidFill>
            </a:endParaRPr>
          </a:p>
        </p:txBody>
      </p:sp>
      <p:sp>
        <p:nvSpPr>
          <p:cNvPr id="6" name="Cub 5"/>
          <p:cNvSpPr/>
          <p:nvPr/>
        </p:nvSpPr>
        <p:spPr bwMode="auto">
          <a:xfrm>
            <a:off x="4749800" y="2420888"/>
            <a:ext cx="1246188" cy="2304331"/>
          </a:xfrm>
          <a:prstGeom prst="cub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s-ES" sz="1400" b="1" dirty="0" smtClean="0">
                <a:solidFill>
                  <a:schemeClr val="bg1"/>
                </a:solidFill>
              </a:rPr>
              <a:t>8.596</a:t>
            </a:r>
          </a:p>
          <a:p>
            <a:pPr algn="ctr">
              <a:defRPr/>
            </a:pPr>
            <a:r>
              <a:rPr lang="es-ES" sz="1400" dirty="0" smtClean="0">
                <a:solidFill>
                  <a:schemeClr val="bg1"/>
                </a:solidFill>
              </a:rPr>
              <a:t>26,6 </a:t>
            </a:r>
            <a:r>
              <a:rPr lang="es-ES" sz="1400" dirty="0" err="1" smtClean="0">
                <a:solidFill>
                  <a:schemeClr val="bg1"/>
                </a:solidFill>
              </a:rPr>
              <a:t>pmp</a:t>
            </a:r>
            <a:endParaRPr lang="es-ES" sz="1400" dirty="0" smtClean="0">
              <a:solidFill>
                <a:schemeClr val="bg1"/>
              </a:solidFill>
            </a:endParaRPr>
          </a:p>
          <a:p>
            <a:pPr algn="ctr">
              <a:defRPr/>
            </a:pPr>
            <a:endParaRPr lang="es-ES" sz="1400" dirty="0" smtClean="0">
              <a:solidFill>
                <a:schemeClr val="bg1"/>
              </a:solidFill>
            </a:endParaRPr>
          </a:p>
          <a:p>
            <a:pPr algn="ctr">
              <a:defRPr/>
            </a:pPr>
            <a:endParaRPr lang="es-ES" sz="1400" dirty="0" smtClean="0">
              <a:solidFill>
                <a:schemeClr val="bg1"/>
              </a:solidFill>
            </a:endParaRPr>
          </a:p>
          <a:p>
            <a:pPr algn="ctr">
              <a:defRPr/>
            </a:pPr>
            <a:endParaRPr lang="es-ES" sz="1400" dirty="0" smtClean="0">
              <a:solidFill>
                <a:schemeClr val="bg1"/>
              </a:solidFill>
            </a:endParaRPr>
          </a:p>
          <a:p>
            <a:pPr algn="ctr">
              <a:defRPr/>
            </a:pPr>
            <a:endParaRPr lang="es-ES" sz="1400" dirty="0" smtClean="0">
              <a:solidFill>
                <a:schemeClr val="bg1"/>
              </a:solidFill>
            </a:endParaRPr>
          </a:p>
          <a:p>
            <a:pPr algn="ctr">
              <a:defRPr/>
            </a:pPr>
            <a:endParaRPr lang="es-ES" sz="1400" dirty="0" smtClean="0">
              <a:solidFill>
                <a:schemeClr val="bg1"/>
              </a:solidFill>
            </a:endParaRPr>
          </a:p>
          <a:p>
            <a:pPr algn="ctr">
              <a:defRPr/>
            </a:pPr>
            <a:endParaRPr lang="es-ES" sz="1400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s-ES" sz="1400" dirty="0" smtClean="0">
                <a:solidFill>
                  <a:schemeClr val="bg1"/>
                </a:solidFill>
              </a:rPr>
              <a:t>(2014)</a:t>
            </a:r>
          </a:p>
          <a:p>
            <a:pPr algn="ctr">
              <a:defRPr/>
            </a:pPr>
            <a:endParaRPr lang="es-ES" sz="1400" dirty="0" smtClean="0">
              <a:solidFill>
                <a:schemeClr val="bg1"/>
              </a:solidFill>
            </a:endParaRPr>
          </a:p>
        </p:txBody>
      </p:sp>
      <p:sp>
        <p:nvSpPr>
          <p:cNvPr id="12295" name="Cub 11"/>
          <p:cNvSpPr>
            <a:spLocks noChangeArrowheads="1"/>
          </p:cNvSpPr>
          <p:nvPr/>
        </p:nvSpPr>
        <p:spPr bwMode="auto">
          <a:xfrm>
            <a:off x="6084168" y="1772816"/>
            <a:ext cx="1233487" cy="2952403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es-ES" sz="1400" b="1" dirty="0" smtClean="0">
                <a:solidFill>
                  <a:schemeClr val="bg1"/>
                </a:solidFill>
              </a:rPr>
              <a:t>256</a:t>
            </a:r>
          </a:p>
          <a:p>
            <a:pPr algn="ctr"/>
            <a:r>
              <a:rPr lang="es-ES" sz="1400" dirty="0" smtClean="0">
                <a:solidFill>
                  <a:schemeClr val="bg1"/>
                </a:solidFill>
              </a:rPr>
              <a:t>34,1 </a:t>
            </a:r>
            <a:r>
              <a:rPr lang="es-ES" sz="1400" dirty="0" err="1" smtClean="0">
                <a:solidFill>
                  <a:schemeClr val="bg1"/>
                </a:solidFill>
              </a:rPr>
              <a:t>pmp</a:t>
            </a:r>
            <a:endParaRPr lang="es-ES" sz="1400" dirty="0" smtClean="0">
              <a:solidFill>
                <a:schemeClr val="bg1"/>
              </a:solidFill>
            </a:endParaRPr>
          </a:p>
          <a:p>
            <a:pPr algn="ctr"/>
            <a:endParaRPr lang="es-ES" sz="1400" b="1" dirty="0" smtClean="0">
              <a:solidFill>
                <a:schemeClr val="bg1"/>
              </a:solidFill>
            </a:endParaRPr>
          </a:p>
          <a:p>
            <a:pPr algn="ctr"/>
            <a:endParaRPr lang="es-ES" sz="1400" b="1" dirty="0" smtClean="0">
              <a:solidFill>
                <a:schemeClr val="bg1"/>
              </a:solidFill>
            </a:endParaRPr>
          </a:p>
          <a:p>
            <a:pPr algn="ctr"/>
            <a:endParaRPr lang="es-ES" sz="1400" b="1" dirty="0" smtClean="0">
              <a:solidFill>
                <a:schemeClr val="bg1"/>
              </a:solidFill>
            </a:endParaRPr>
          </a:p>
          <a:p>
            <a:pPr algn="ctr"/>
            <a:endParaRPr lang="es-ES" sz="1400" b="1" dirty="0" smtClean="0">
              <a:solidFill>
                <a:schemeClr val="bg1"/>
              </a:solidFill>
            </a:endParaRPr>
          </a:p>
          <a:p>
            <a:pPr algn="ctr"/>
            <a:endParaRPr lang="es-ES" sz="1400" b="1" dirty="0" smtClean="0">
              <a:solidFill>
                <a:schemeClr val="bg1"/>
              </a:solidFill>
            </a:endParaRPr>
          </a:p>
          <a:p>
            <a:pPr algn="ctr"/>
            <a:endParaRPr lang="es-ES" sz="1400" b="1" dirty="0" smtClean="0">
              <a:solidFill>
                <a:schemeClr val="bg1"/>
              </a:solidFill>
            </a:endParaRPr>
          </a:p>
          <a:p>
            <a:pPr algn="ctr"/>
            <a:endParaRPr lang="es-ES" sz="1400" b="1" dirty="0" smtClean="0">
              <a:solidFill>
                <a:schemeClr val="bg1"/>
              </a:solidFill>
            </a:endParaRPr>
          </a:p>
          <a:p>
            <a:pPr algn="ctr"/>
            <a:endParaRPr lang="es-ES" sz="1400" b="1" dirty="0" smtClean="0">
              <a:solidFill>
                <a:schemeClr val="bg1"/>
              </a:solidFill>
            </a:endParaRPr>
          </a:p>
          <a:p>
            <a:pPr algn="ctr"/>
            <a:endParaRPr lang="es-ES" sz="1400" b="1" dirty="0" smtClean="0">
              <a:solidFill>
                <a:schemeClr val="bg1"/>
              </a:solidFill>
            </a:endParaRPr>
          </a:p>
          <a:p>
            <a:pPr algn="ctr"/>
            <a:r>
              <a:rPr lang="es-ES" sz="1400" dirty="0" smtClean="0">
                <a:solidFill>
                  <a:schemeClr val="bg1"/>
                </a:solidFill>
              </a:rPr>
              <a:t>(2015)</a:t>
            </a:r>
          </a:p>
          <a:p>
            <a:pPr algn="ctr"/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15" name="QuadreDeText 14"/>
          <p:cNvSpPr txBox="1">
            <a:spLocks noChangeArrowheads="1"/>
          </p:cNvSpPr>
          <p:nvPr/>
        </p:nvSpPr>
        <p:spPr bwMode="auto">
          <a:xfrm>
            <a:off x="304685" y="4725516"/>
            <a:ext cx="1295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Amèrica</a:t>
            </a:r>
            <a:r>
              <a:rPr lang="es-E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ctr"/>
            <a:r>
              <a:rPr lang="es-E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 sud</a:t>
            </a:r>
            <a:endParaRPr lang="es-E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452320" y="4725144"/>
            <a:ext cx="9204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 sz="1400" b="1" dirty="0" err="1" smtClean="0">
                <a:solidFill>
                  <a:srgbClr val="FFC000"/>
                </a:solidFill>
              </a:rPr>
              <a:t>Espanya</a:t>
            </a:r>
            <a:endParaRPr lang="es-ES" sz="1400" b="1" dirty="0">
              <a:solidFill>
                <a:srgbClr val="FFC000"/>
              </a:solidFill>
            </a:endParaRPr>
          </a:p>
        </p:txBody>
      </p:sp>
      <p:sp>
        <p:nvSpPr>
          <p:cNvPr id="12299" name="Rectangle 16"/>
          <p:cNvSpPr>
            <a:spLocks noChangeArrowheads="1"/>
          </p:cNvSpPr>
          <p:nvPr/>
        </p:nvSpPr>
        <p:spPr bwMode="auto">
          <a:xfrm>
            <a:off x="6012160" y="4725144"/>
            <a:ext cx="10390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 sz="1400" b="1" dirty="0" smtClean="0">
                <a:solidFill>
                  <a:srgbClr val="FF6600"/>
                </a:solidFill>
              </a:rPr>
              <a:t>Catalunya</a:t>
            </a:r>
            <a:endParaRPr lang="es-ES" sz="1400" b="1" dirty="0">
              <a:solidFill>
                <a:srgbClr val="FF6600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932040" y="4725144"/>
            <a:ext cx="5645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EUA</a:t>
            </a:r>
            <a:endParaRPr lang="es-E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347864" y="4725144"/>
            <a:ext cx="9476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Europa </a:t>
            </a:r>
          </a:p>
          <a:p>
            <a:pPr algn="ctr"/>
            <a:r>
              <a:rPr lang="es-E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(28)</a:t>
            </a:r>
            <a:endParaRPr lang="es-E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907704" y="4725144"/>
            <a:ext cx="9509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Austràlia</a:t>
            </a:r>
            <a:endParaRPr lang="es-E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QuadreDeText 16"/>
          <p:cNvSpPr txBox="1"/>
          <p:nvPr/>
        </p:nvSpPr>
        <p:spPr>
          <a:xfrm>
            <a:off x="539552" y="5877272"/>
            <a:ext cx="76645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Font. </a:t>
            </a:r>
            <a:r>
              <a:rPr lang="en-US" sz="1200" dirty="0" smtClean="0"/>
              <a:t>International figures on organ donation and transplantation. Newsletter Transplant, 2015. OCATT I ONT </a:t>
            </a:r>
            <a:endParaRPr lang="en-US" sz="1200" dirty="0"/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539552" y="188640"/>
            <a:ext cx="860444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Donació d’òrgans al món</a:t>
            </a:r>
            <a:endParaRPr lang="ca-E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3" name="Connector recte 22"/>
          <p:cNvCxnSpPr/>
          <p:nvPr/>
        </p:nvCxnSpPr>
        <p:spPr bwMode="auto">
          <a:xfrm>
            <a:off x="611560" y="620688"/>
            <a:ext cx="8532440" cy="0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8" grpId="0" animBg="1"/>
      <p:bldP spid="6" grpId="0" animBg="1"/>
      <p:bldP spid="15" grpId="0"/>
      <p:bldP spid="16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àfic 3"/>
          <p:cNvGraphicFramePr/>
          <p:nvPr/>
        </p:nvGraphicFramePr>
        <p:xfrm>
          <a:off x="5580112" y="3789040"/>
          <a:ext cx="3320752" cy="2384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àfic 6"/>
          <p:cNvGraphicFramePr/>
          <p:nvPr/>
        </p:nvGraphicFramePr>
        <p:xfrm>
          <a:off x="251520" y="764704"/>
          <a:ext cx="669674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49225"/>
            <a:ext cx="9144000" cy="4000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ca-ES" sz="2000" b="1" dirty="0">
              <a:latin typeface="+mj-lt"/>
            </a:endParaRPr>
          </a:p>
        </p:txBody>
      </p:sp>
      <p:graphicFrame>
        <p:nvGraphicFramePr>
          <p:cNvPr id="3" name="Gràfic 2"/>
          <p:cNvGraphicFramePr/>
          <p:nvPr/>
        </p:nvGraphicFramePr>
        <p:xfrm>
          <a:off x="3347864" y="3645024"/>
          <a:ext cx="352839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QuadreDeText 4"/>
          <p:cNvSpPr txBox="1"/>
          <p:nvPr/>
        </p:nvSpPr>
        <p:spPr>
          <a:xfrm>
            <a:off x="4572000" y="4725144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2014</a:t>
            </a:r>
            <a:endParaRPr lang="es-ES" sz="2400" b="1" dirty="0"/>
          </a:p>
        </p:txBody>
      </p:sp>
      <p:sp>
        <p:nvSpPr>
          <p:cNvPr id="6" name="QuadreDeText 5"/>
          <p:cNvSpPr txBox="1"/>
          <p:nvPr/>
        </p:nvSpPr>
        <p:spPr>
          <a:xfrm>
            <a:off x="7020272" y="4725144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2013</a:t>
            </a:r>
            <a:endParaRPr lang="es-ES" sz="2400" b="1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39552" y="188640"/>
            <a:ext cx="860444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Donació a Catalunya segons tipus de donant</a:t>
            </a:r>
          </a:p>
          <a:p>
            <a:endParaRPr lang="ca-E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" name="Connector recte 8"/>
          <p:cNvCxnSpPr/>
          <p:nvPr/>
        </p:nvCxnSpPr>
        <p:spPr bwMode="auto">
          <a:xfrm>
            <a:off x="611560" y="620688"/>
            <a:ext cx="8532440" cy="0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846896"/>
            <a:ext cx="6892130" cy="276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QuadreDeText 8"/>
          <p:cNvSpPr txBox="1"/>
          <p:nvPr/>
        </p:nvSpPr>
        <p:spPr>
          <a:xfrm>
            <a:off x="227436" y="908720"/>
            <a:ext cx="1680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 b="1" dirty="0" smtClean="0">
                <a:solidFill>
                  <a:srgbClr val="FF6600"/>
                </a:solidFill>
              </a:rPr>
              <a:t>Mort encefàlica</a:t>
            </a:r>
            <a:endParaRPr lang="ca-ES" sz="1600" b="1" dirty="0">
              <a:solidFill>
                <a:srgbClr val="FF6600"/>
              </a:solidFill>
            </a:endParaRPr>
          </a:p>
        </p:txBody>
      </p:sp>
      <p:sp>
        <p:nvSpPr>
          <p:cNvPr id="10" name="QuadreDeText 9"/>
          <p:cNvSpPr txBox="1"/>
          <p:nvPr/>
        </p:nvSpPr>
        <p:spPr>
          <a:xfrm>
            <a:off x="107504" y="3634840"/>
            <a:ext cx="1806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 b="1" dirty="0" smtClean="0">
                <a:solidFill>
                  <a:srgbClr val="FFC000"/>
                </a:solidFill>
              </a:rPr>
              <a:t>Mort en asistòlia</a:t>
            </a:r>
            <a:endParaRPr lang="ca-ES" sz="1600" b="1" dirty="0">
              <a:solidFill>
                <a:srgbClr val="FFC000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 l="25725" t="40319" r="62725" b="38681"/>
          <a:stretch>
            <a:fillRect/>
          </a:stretch>
        </p:blipFill>
        <p:spPr bwMode="auto">
          <a:xfrm>
            <a:off x="611560" y="3974242"/>
            <a:ext cx="88713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/>
          <a:srcRect l="21000" t="31080" r="59575" b="31961"/>
          <a:stretch>
            <a:fillRect/>
          </a:stretch>
        </p:blipFill>
        <p:spPr bwMode="auto">
          <a:xfrm>
            <a:off x="647962" y="1340768"/>
            <a:ext cx="731602" cy="8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Multiplicació 12"/>
          <p:cNvSpPr/>
          <p:nvPr/>
        </p:nvSpPr>
        <p:spPr bwMode="auto">
          <a:xfrm>
            <a:off x="299444" y="1268760"/>
            <a:ext cx="1368152" cy="1080120"/>
          </a:xfrm>
          <a:prstGeom prst="mathMultiply">
            <a:avLst>
              <a:gd name="adj1" fmla="val 2426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Multiplicació 13"/>
          <p:cNvSpPr/>
          <p:nvPr/>
        </p:nvSpPr>
        <p:spPr bwMode="auto">
          <a:xfrm>
            <a:off x="323528" y="3974242"/>
            <a:ext cx="1368152" cy="1080120"/>
          </a:xfrm>
          <a:prstGeom prst="mathMultiply">
            <a:avLst>
              <a:gd name="adj1" fmla="val 2426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3524932"/>
            <a:ext cx="6912768" cy="2701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539552" y="188640"/>
            <a:ext cx="860444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ca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Donació segons tipus de donant</a:t>
            </a:r>
            <a:endParaRPr lang="ca-E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2" name="Connector recte 21"/>
          <p:cNvCxnSpPr/>
          <p:nvPr/>
        </p:nvCxnSpPr>
        <p:spPr bwMode="auto">
          <a:xfrm>
            <a:off x="611560" y="620688"/>
            <a:ext cx="8532440" cy="0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/>
          <p:cNvSpPr txBox="1"/>
          <p:nvPr/>
        </p:nvSpPr>
        <p:spPr>
          <a:xfrm>
            <a:off x="539552" y="189756"/>
            <a:ext cx="8146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Hospitals que tenen programa de donació en asistòlia controlada</a:t>
            </a:r>
            <a:endParaRPr lang="ca-E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760" y="764704"/>
            <a:ext cx="604867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23"/>
          <p:cNvSpPr>
            <a:spLocks noChangeArrowheads="1"/>
          </p:cNvSpPr>
          <p:nvPr/>
        </p:nvSpPr>
        <p:spPr bwMode="auto">
          <a:xfrm>
            <a:off x="3691051" y="4045173"/>
            <a:ext cx="117166" cy="121208"/>
          </a:xfrm>
          <a:prstGeom prst="ellipse">
            <a:avLst/>
          </a:prstGeom>
          <a:solidFill>
            <a:srgbClr val="FFC000"/>
          </a:soli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a-ES"/>
          </a:p>
        </p:txBody>
      </p:sp>
      <p:sp>
        <p:nvSpPr>
          <p:cNvPr id="7" name="Oval 24"/>
          <p:cNvSpPr>
            <a:spLocks noChangeArrowheads="1"/>
          </p:cNvSpPr>
          <p:nvPr/>
        </p:nvSpPr>
        <p:spPr bwMode="auto">
          <a:xfrm>
            <a:off x="4307224" y="3645024"/>
            <a:ext cx="117166" cy="121208"/>
          </a:xfrm>
          <a:prstGeom prst="ellipse">
            <a:avLst/>
          </a:prstGeom>
          <a:solidFill>
            <a:srgbClr val="FFC000"/>
          </a:soli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a-ES"/>
          </a:p>
        </p:txBody>
      </p:sp>
      <p:sp>
        <p:nvSpPr>
          <p:cNvPr id="8" name="Oval 25"/>
          <p:cNvSpPr>
            <a:spLocks noChangeArrowheads="1"/>
          </p:cNvSpPr>
          <p:nvPr/>
        </p:nvSpPr>
        <p:spPr bwMode="auto">
          <a:xfrm>
            <a:off x="4786633" y="2393190"/>
            <a:ext cx="117166" cy="121208"/>
          </a:xfrm>
          <a:prstGeom prst="ellipse">
            <a:avLst/>
          </a:prstGeom>
          <a:solidFill>
            <a:srgbClr val="FFC000"/>
          </a:soli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a-ES"/>
          </a:p>
        </p:txBody>
      </p:sp>
      <p:sp>
        <p:nvSpPr>
          <p:cNvPr id="14" name="Oval 43"/>
          <p:cNvSpPr>
            <a:spLocks noChangeArrowheads="1"/>
          </p:cNvSpPr>
          <p:nvPr/>
        </p:nvSpPr>
        <p:spPr bwMode="auto">
          <a:xfrm>
            <a:off x="2379225" y="4572037"/>
            <a:ext cx="117166" cy="121208"/>
          </a:xfrm>
          <a:prstGeom prst="ellipse">
            <a:avLst/>
          </a:prstGeom>
          <a:solidFill>
            <a:srgbClr val="FFC000"/>
          </a:soli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a-ES"/>
          </a:p>
        </p:txBody>
      </p:sp>
      <p:sp>
        <p:nvSpPr>
          <p:cNvPr id="17" name="Oval 47"/>
          <p:cNvSpPr>
            <a:spLocks noChangeArrowheads="1"/>
          </p:cNvSpPr>
          <p:nvPr/>
        </p:nvSpPr>
        <p:spPr bwMode="auto">
          <a:xfrm>
            <a:off x="3805224" y="3878768"/>
            <a:ext cx="117166" cy="121208"/>
          </a:xfrm>
          <a:prstGeom prst="ellipse">
            <a:avLst/>
          </a:prstGeom>
          <a:solidFill>
            <a:srgbClr val="FFC000"/>
          </a:soli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a-ES"/>
          </a:p>
        </p:txBody>
      </p:sp>
      <p:sp>
        <p:nvSpPr>
          <p:cNvPr id="18" name="Oval 48"/>
          <p:cNvSpPr>
            <a:spLocks noChangeArrowheads="1"/>
          </p:cNvSpPr>
          <p:nvPr/>
        </p:nvSpPr>
        <p:spPr bwMode="auto">
          <a:xfrm>
            <a:off x="3830018" y="4027872"/>
            <a:ext cx="117166" cy="121208"/>
          </a:xfrm>
          <a:prstGeom prst="ellipse">
            <a:avLst/>
          </a:prstGeom>
          <a:solidFill>
            <a:srgbClr val="FFC000"/>
          </a:soli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a-ES"/>
          </a:p>
        </p:txBody>
      </p:sp>
      <p:sp>
        <p:nvSpPr>
          <p:cNvPr id="19" name="Oval 49"/>
          <p:cNvSpPr>
            <a:spLocks noChangeArrowheads="1"/>
          </p:cNvSpPr>
          <p:nvPr/>
        </p:nvSpPr>
        <p:spPr bwMode="auto">
          <a:xfrm>
            <a:off x="3992066" y="3850256"/>
            <a:ext cx="117166" cy="121208"/>
          </a:xfrm>
          <a:prstGeom prst="ellipse">
            <a:avLst/>
          </a:prstGeom>
          <a:solidFill>
            <a:srgbClr val="FFC000"/>
          </a:soli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a-ES"/>
          </a:p>
        </p:txBody>
      </p:sp>
      <p:sp>
        <p:nvSpPr>
          <p:cNvPr id="21" name="Oval 51"/>
          <p:cNvSpPr>
            <a:spLocks noChangeArrowheads="1"/>
          </p:cNvSpPr>
          <p:nvPr/>
        </p:nvSpPr>
        <p:spPr bwMode="auto">
          <a:xfrm>
            <a:off x="3290103" y="3250288"/>
            <a:ext cx="117166" cy="121208"/>
          </a:xfrm>
          <a:prstGeom prst="ellipse">
            <a:avLst/>
          </a:prstGeom>
          <a:solidFill>
            <a:srgbClr val="FFC000"/>
          </a:soli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a-ES"/>
          </a:p>
        </p:txBody>
      </p:sp>
      <p:sp>
        <p:nvSpPr>
          <p:cNvPr id="23" name="Oval 45"/>
          <p:cNvSpPr>
            <a:spLocks noChangeArrowheads="1"/>
          </p:cNvSpPr>
          <p:nvPr/>
        </p:nvSpPr>
        <p:spPr bwMode="auto">
          <a:xfrm>
            <a:off x="3550225" y="4220741"/>
            <a:ext cx="117166" cy="121208"/>
          </a:xfrm>
          <a:prstGeom prst="ellipse">
            <a:avLst/>
          </a:prstGeom>
          <a:solidFill>
            <a:srgbClr val="FFC000"/>
          </a:soli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a-ES"/>
          </a:p>
        </p:txBody>
      </p:sp>
      <p:cxnSp>
        <p:nvCxnSpPr>
          <p:cNvPr id="27" name="Connector recte 26"/>
          <p:cNvCxnSpPr>
            <a:stCxn id="8" idx="6"/>
            <a:endCxn id="28" idx="1"/>
          </p:cNvCxnSpPr>
          <p:nvPr/>
        </p:nvCxnSpPr>
        <p:spPr bwMode="auto">
          <a:xfrm flipV="1">
            <a:off x="4903799" y="2447424"/>
            <a:ext cx="877926" cy="63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QuadreDeText 27"/>
          <p:cNvSpPr txBox="1"/>
          <p:nvPr/>
        </p:nvSpPr>
        <p:spPr>
          <a:xfrm>
            <a:off x="5781725" y="2316619"/>
            <a:ext cx="28227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H. de Girona Josep </a:t>
            </a:r>
            <a:r>
              <a:rPr lang="ca-ES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Trueta</a:t>
            </a:r>
            <a:endParaRPr lang="ca-E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Connector recte 30"/>
          <p:cNvCxnSpPr>
            <a:stCxn id="7" idx="6"/>
            <a:endCxn id="32" idx="1"/>
          </p:cNvCxnSpPr>
          <p:nvPr/>
        </p:nvCxnSpPr>
        <p:spPr bwMode="auto">
          <a:xfrm flipV="1">
            <a:off x="4424390" y="3704180"/>
            <a:ext cx="867690" cy="14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QuadreDeText 31"/>
          <p:cNvSpPr txBox="1"/>
          <p:nvPr/>
        </p:nvSpPr>
        <p:spPr>
          <a:xfrm>
            <a:off x="5292080" y="3573375"/>
            <a:ext cx="2429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H. de </a:t>
            </a:r>
            <a:r>
              <a:rPr lang="ca-ES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Matarò</a:t>
            </a:r>
            <a:endParaRPr lang="ca-E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6" name="Connector recte 35"/>
          <p:cNvCxnSpPr>
            <a:stCxn id="21" idx="6"/>
            <a:endCxn id="37" idx="1"/>
          </p:cNvCxnSpPr>
          <p:nvPr/>
        </p:nvCxnSpPr>
        <p:spPr bwMode="auto">
          <a:xfrm>
            <a:off x="3407269" y="3310892"/>
            <a:ext cx="2193391" cy="34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QuadreDeText 36"/>
          <p:cNvSpPr txBox="1"/>
          <p:nvPr/>
        </p:nvSpPr>
        <p:spPr>
          <a:xfrm>
            <a:off x="5600660" y="3183500"/>
            <a:ext cx="2429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Althaia</a:t>
            </a:r>
            <a:r>
              <a:rPr lang="ca-E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Manresa</a:t>
            </a:r>
            <a:endParaRPr lang="ca-E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0" name="Connector recte 39"/>
          <p:cNvCxnSpPr>
            <a:stCxn id="19" idx="5"/>
            <a:endCxn id="41" idx="1"/>
          </p:cNvCxnSpPr>
          <p:nvPr/>
        </p:nvCxnSpPr>
        <p:spPr bwMode="auto">
          <a:xfrm rot="16200000" flipH="1">
            <a:off x="4481616" y="3564170"/>
            <a:ext cx="79950" cy="8590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QuadreDeText 40"/>
          <p:cNvSpPr txBox="1"/>
          <p:nvPr/>
        </p:nvSpPr>
        <p:spPr>
          <a:xfrm>
            <a:off x="4951110" y="3902859"/>
            <a:ext cx="2429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H. Germans Trias i Pujol</a:t>
            </a:r>
            <a:endParaRPr lang="ca-E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4" name="Connector recte 43"/>
          <p:cNvCxnSpPr>
            <a:stCxn id="18" idx="5"/>
            <a:endCxn id="45" idx="1"/>
          </p:cNvCxnSpPr>
          <p:nvPr/>
        </p:nvCxnSpPr>
        <p:spPr bwMode="auto">
          <a:xfrm rot="16200000" flipH="1">
            <a:off x="3950438" y="4110916"/>
            <a:ext cx="457132" cy="4979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QuadreDeText 44"/>
          <p:cNvSpPr txBox="1"/>
          <p:nvPr/>
        </p:nvSpPr>
        <p:spPr>
          <a:xfrm>
            <a:off x="4427984" y="4457657"/>
            <a:ext cx="2429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H. del Mar</a:t>
            </a:r>
            <a:endParaRPr lang="ca-E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6" name="Connector recte 45"/>
          <p:cNvCxnSpPr>
            <a:stCxn id="6" idx="5"/>
            <a:endCxn id="47" idx="1"/>
          </p:cNvCxnSpPr>
          <p:nvPr/>
        </p:nvCxnSpPr>
        <p:spPr bwMode="auto">
          <a:xfrm rot="16200000" flipH="1">
            <a:off x="3611846" y="4327843"/>
            <a:ext cx="707318" cy="3488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QuadreDeText 46"/>
          <p:cNvSpPr txBox="1"/>
          <p:nvPr/>
        </p:nvSpPr>
        <p:spPr>
          <a:xfrm>
            <a:off x="4139952" y="4725144"/>
            <a:ext cx="2429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H. Clínic</a:t>
            </a:r>
            <a:endParaRPr lang="ca-E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8" name="Connector recte 47"/>
          <p:cNvCxnSpPr>
            <a:stCxn id="23" idx="5"/>
            <a:endCxn id="49" idx="1"/>
          </p:cNvCxnSpPr>
          <p:nvPr/>
        </p:nvCxnSpPr>
        <p:spPr bwMode="auto">
          <a:xfrm rot="16200000" flipH="1">
            <a:off x="3320280" y="4654151"/>
            <a:ext cx="789585" cy="1296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QuadreDeText 48"/>
          <p:cNvSpPr txBox="1"/>
          <p:nvPr/>
        </p:nvSpPr>
        <p:spPr>
          <a:xfrm>
            <a:off x="3779912" y="4982979"/>
            <a:ext cx="2429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H. de  </a:t>
            </a:r>
            <a:r>
              <a:rPr lang="ca-ES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Bellvitge</a:t>
            </a:r>
            <a:endParaRPr lang="ca-E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0" name="Connector recte 49"/>
          <p:cNvCxnSpPr>
            <a:stCxn id="14" idx="4"/>
            <a:endCxn id="51" idx="1"/>
          </p:cNvCxnSpPr>
          <p:nvPr/>
        </p:nvCxnSpPr>
        <p:spPr bwMode="auto">
          <a:xfrm rot="16200000" flipH="1">
            <a:off x="2127407" y="5003645"/>
            <a:ext cx="666760" cy="459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QuadreDeText 50"/>
          <p:cNvSpPr txBox="1"/>
          <p:nvPr/>
        </p:nvSpPr>
        <p:spPr>
          <a:xfrm>
            <a:off x="2483767" y="5229200"/>
            <a:ext cx="31727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H. Joan XXIII de Tarragona</a:t>
            </a:r>
            <a:endParaRPr lang="ca-E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70" name="Connector recte 69"/>
          <p:cNvCxnSpPr>
            <a:stCxn id="17" idx="5"/>
            <a:endCxn id="71" idx="1"/>
          </p:cNvCxnSpPr>
          <p:nvPr/>
        </p:nvCxnSpPr>
        <p:spPr bwMode="auto">
          <a:xfrm rot="16200000" flipH="1">
            <a:off x="4140888" y="3746568"/>
            <a:ext cx="339470" cy="8107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QuadreDeText 70"/>
          <p:cNvSpPr txBox="1"/>
          <p:nvPr/>
        </p:nvSpPr>
        <p:spPr>
          <a:xfrm>
            <a:off x="4716016" y="4190891"/>
            <a:ext cx="2429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H. Vall </a:t>
            </a:r>
            <a:r>
              <a:rPr lang="ca-ES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d’Hebron</a:t>
            </a:r>
            <a:endParaRPr lang="ca-E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3" name="QuadreDeText 82"/>
          <p:cNvSpPr txBox="1"/>
          <p:nvPr/>
        </p:nvSpPr>
        <p:spPr>
          <a:xfrm>
            <a:off x="6264788" y="5139189"/>
            <a:ext cx="23762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100" dirty="0" smtClean="0"/>
              <a:t>          dels 23 hospitals autoritzats ja han obtingut al menys un donant en mort en asistòlia controlada</a:t>
            </a:r>
            <a:endParaRPr lang="ca-ES" sz="1100" dirty="0"/>
          </a:p>
        </p:txBody>
      </p:sp>
      <p:sp>
        <p:nvSpPr>
          <p:cNvPr id="84" name="QuadreDeText 83"/>
          <p:cNvSpPr txBox="1"/>
          <p:nvPr/>
        </p:nvSpPr>
        <p:spPr>
          <a:xfrm>
            <a:off x="6228184" y="4563125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6000" b="1" dirty="0" smtClean="0">
                <a:solidFill>
                  <a:srgbClr val="FFC000"/>
                </a:solidFill>
              </a:rPr>
              <a:t>9</a:t>
            </a:r>
            <a:endParaRPr lang="ca-ES" sz="6000" b="1" dirty="0">
              <a:solidFill>
                <a:srgbClr val="FFC000"/>
              </a:solidFill>
            </a:endParaRPr>
          </a:p>
        </p:txBody>
      </p:sp>
      <p:cxnSp>
        <p:nvCxnSpPr>
          <p:cNvPr id="33" name="Connector recte 32"/>
          <p:cNvCxnSpPr/>
          <p:nvPr/>
        </p:nvCxnSpPr>
        <p:spPr bwMode="auto">
          <a:xfrm>
            <a:off x="611560" y="620688"/>
            <a:ext cx="8532440" cy="0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170" y="1412776"/>
            <a:ext cx="792764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11560" y="189726"/>
            <a:ext cx="853244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a-E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Negatives familiars a la donació d’òrgans a Catalunya</a:t>
            </a:r>
          </a:p>
        </p:txBody>
      </p:sp>
      <p:sp>
        <p:nvSpPr>
          <p:cNvPr id="13319" name="QuadreDeText 12"/>
          <p:cNvSpPr txBox="1">
            <a:spLocks noChangeArrowheads="1"/>
          </p:cNvSpPr>
          <p:nvPr/>
        </p:nvSpPr>
        <p:spPr bwMode="auto">
          <a:xfrm>
            <a:off x="611560" y="980728"/>
            <a:ext cx="36199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a-ES" sz="1600" b="1" dirty="0" smtClean="0">
                <a:solidFill>
                  <a:srgbClr val="FF6600"/>
                </a:solidFill>
              </a:rPr>
              <a:t>Percentatge </a:t>
            </a:r>
            <a:r>
              <a:rPr lang="ca-ES" sz="1600" b="1" dirty="0">
                <a:solidFill>
                  <a:srgbClr val="FF6600"/>
                </a:solidFill>
              </a:rPr>
              <a:t>de negatives familiars </a:t>
            </a:r>
          </a:p>
        </p:txBody>
      </p:sp>
      <p:sp>
        <p:nvSpPr>
          <p:cNvPr id="12" name="QuadreDeText 11"/>
          <p:cNvSpPr txBox="1"/>
          <p:nvPr/>
        </p:nvSpPr>
        <p:spPr>
          <a:xfrm>
            <a:off x="6041819" y="4293096"/>
            <a:ext cx="1872208" cy="115416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100" i="1" dirty="0" smtClean="0">
                <a:solidFill>
                  <a:schemeClr val="bg1"/>
                </a:solidFill>
              </a:rPr>
              <a:t>Al 2015,</a:t>
            </a:r>
            <a:r>
              <a:rPr lang="ca-ES" sz="1400" i="1" dirty="0" smtClean="0">
                <a:solidFill>
                  <a:schemeClr val="bg1"/>
                </a:solidFill>
              </a:rPr>
              <a:t> </a:t>
            </a:r>
            <a:r>
              <a:rPr lang="ca-ES" sz="3600" b="1" i="1" dirty="0" smtClean="0">
                <a:solidFill>
                  <a:schemeClr val="bg1"/>
                </a:solidFill>
              </a:rPr>
              <a:t>1</a:t>
            </a:r>
            <a:r>
              <a:rPr lang="ca-ES" i="1" dirty="0" smtClean="0">
                <a:solidFill>
                  <a:schemeClr val="bg1"/>
                </a:solidFill>
              </a:rPr>
              <a:t> </a:t>
            </a:r>
            <a:r>
              <a:rPr lang="ca-ES" sz="1100" i="1" dirty="0" smtClean="0">
                <a:solidFill>
                  <a:schemeClr val="bg1"/>
                </a:solidFill>
              </a:rPr>
              <a:t>de cada </a:t>
            </a:r>
            <a:r>
              <a:rPr lang="ca-ES" sz="3600" b="1" i="1" dirty="0" smtClean="0">
                <a:solidFill>
                  <a:schemeClr val="bg1"/>
                </a:solidFill>
              </a:rPr>
              <a:t>7</a:t>
            </a:r>
            <a:r>
              <a:rPr lang="ca-ES" sz="1100" i="1" dirty="0" smtClean="0">
                <a:solidFill>
                  <a:schemeClr val="bg1"/>
                </a:solidFill>
              </a:rPr>
              <a:t> casos ha estat una negativa familiar,</a:t>
            </a:r>
          </a:p>
          <a:p>
            <a:pPr algn="ctr"/>
            <a:r>
              <a:rPr lang="ca-ES" sz="1100" i="1" dirty="0" smtClean="0">
                <a:solidFill>
                  <a:schemeClr val="bg1"/>
                </a:solidFill>
              </a:rPr>
              <a:t> (1 de cada 5 al 2014)</a:t>
            </a:r>
            <a:endParaRPr lang="ca-ES" sz="1100" i="1" dirty="0">
              <a:solidFill>
                <a:schemeClr val="bg1"/>
              </a:solidFill>
            </a:endParaRPr>
          </a:p>
        </p:txBody>
      </p:sp>
      <p:sp>
        <p:nvSpPr>
          <p:cNvPr id="13" name="Fletxa corbada cap avall 12"/>
          <p:cNvSpPr/>
          <p:nvPr/>
        </p:nvSpPr>
        <p:spPr bwMode="auto">
          <a:xfrm rot="4814886">
            <a:off x="7329975" y="3334032"/>
            <a:ext cx="1930533" cy="734070"/>
          </a:xfrm>
          <a:prstGeom prst="curvedDownArrow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4" name="Connector recte 13"/>
          <p:cNvCxnSpPr/>
          <p:nvPr/>
        </p:nvCxnSpPr>
        <p:spPr bwMode="auto">
          <a:xfrm>
            <a:off x="611560" y="620688"/>
            <a:ext cx="8532440" cy="0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print"/>
          <a:srcRect l="27300" t="37799" r="62523" b="45918"/>
          <a:stretch>
            <a:fillRect/>
          </a:stretch>
        </p:blipFill>
        <p:spPr bwMode="auto">
          <a:xfrm>
            <a:off x="1002422" y="1402412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 l="27622" t="40120" r="63000" b="47184"/>
          <a:stretch>
            <a:fillRect/>
          </a:stretch>
        </p:blipFill>
        <p:spPr bwMode="auto">
          <a:xfrm>
            <a:off x="4829120" y="918258"/>
            <a:ext cx="621887" cy="52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168" y="2852936"/>
            <a:ext cx="807824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11560" y="190321"/>
            <a:ext cx="8532440" cy="4000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a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Donants </a:t>
            </a:r>
            <a:r>
              <a:rPr lang="ca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vius: Procés i activitat</a:t>
            </a:r>
            <a:endParaRPr lang="ca-ES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0" name="QuadreDeText 9"/>
          <p:cNvSpPr txBox="1"/>
          <p:nvPr/>
        </p:nvSpPr>
        <p:spPr>
          <a:xfrm>
            <a:off x="2509082" y="2337780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b="1" dirty="0" smtClean="0">
                <a:solidFill>
                  <a:srgbClr val="FF6600"/>
                </a:solidFill>
                <a:latin typeface="+mn-lt"/>
              </a:rPr>
              <a:t> (7) Trasplantament</a:t>
            </a:r>
            <a:endParaRPr lang="ca-ES" sz="1200" b="1" dirty="0">
              <a:solidFill>
                <a:srgbClr val="FF6600"/>
              </a:solidFill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 l="13650" t="35280" r="56425" b="22721"/>
          <a:stretch>
            <a:fillRect/>
          </a:stretch>
        </p:blipFill>
        <p:spPr bwMode="auto">
          <a:xfrm>
            <a:off x="6084168" y="1802554"/>
            <a:ext cx="576064" cy="50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/>
          <a:srcRect l="22575" t="32760" r="58000" b="40361"/>
          <a:stretch>
            <a:fillRect/>
          </a:stretch>
        </p:blipFill>
        <p:spPr bwMode="auto">
          <a:xfrm>
            <a:off x="1374600" y="1772816"/>
            <a:ext cx="625569" cy="54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Agrupa 28"/>
          <p:cNvGrpSpPr/>
          <p:nvPr/>
        </p:nvGrpSpPr>
        <p:grpSpPr>
          <a:xfrm>
            <a:off x="5477642" y="1340768"/>
            <a:ext cx="616800" cy="514330"/>
            <a:chOff x="3865576" y="1124744"/>
            <a:chExt cx="883566" cy="760698"/>
          </a:xfrm>
        </p:grpSpPr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 l="27300" t="37799" r="62200" b="44561"/>
            <a:stretch>
              <a:fillRect/>
            </a:stretch>
          </p:blipFill>
          <p:spPr bwMode="auto">
            <a:xfrm>
              <a:off x="3865576" y="1124744"/>
              <a:ext cx="576064" cy="604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 l="21000" t="36959" r="56950" b="44561"/>
            <a:stretch>
              <a:fillRect/>
            </a:stretch>
          </p:blipFill>
          <p:spPr bwMode="auto">
            <a:xfrm rot="19537388">
              <a:off x="4263224" y="1597410"/>
              <a:ext cx="485918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Rectangle 21"/>
          <p:cNvSpPr/>
          <p:nvPr/>
        </p:nvSpPr>
        <p:spPr>
          <a:xfrm>
            <a:off x="5436096" y="1028266"/>
            <a:ext cx="28803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a-ES" sz="1100" b="1" dirty="0" smtClean="0">
                <a:solidFill>
                  <a:srgbClr val="FF6600"/>
                </a:solidFill>
                <a:latin typeface="+mn-lt"/>
              </a:rPr>
              <a:t>(2) </a:t>
            </a:r>
            <a:r>
              <a:rPr lang="ca-ES" sz="1100" dirty="0" smtClean="0">
                <a:latin typeface="+mn-lt"/>
              </a:rPr>
              <a:t>L’equip mèdic proposa el donant viu</a:t>
            </a:r>
            <a:endParaRPr lang="es-ES" sz="1100" dirty="0"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85930" y="1474420"/>
            <a:ext cx="28803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a-ES" sz="1100" b="1" dirty="0" smtClean="0">
                <a:solidFill>
                  <a:srgbClr val="FF6600"/>
                </a:solidFill>
                <a:latin typeface="+mn-lt"/>
              </a:rPr>
              <a:t>(3) </a:t>
            </a:r>
            <a:r>
              <a:rPr lang="ca-ES" sz="1100" dirty="0" smtClean="0">
                <a:latin typeface="+mn-lt"/>
              </a:rPr>
              <a:t>El receptor cerca un donant apropiat</a:t>
            </a:r>
            <a:endParaRPr lang="ca-ES" sz="11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81248" y="1433324"/>
            <a:ext cx="28803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a-ES" sz="1100" b="1" dirty="0" smtClean="0">
                <a:solidFill>
                  <a:srgbClr val="FF6600"/>
                </a:solidFill>
                <a:latin typeface="+mn-lt"/>
              </a:rPr>
              <a:t>(4) </a:t>
            </a:r>
            <a:r>
              <a:rPr lang="ca-ES" sz="1100" dirty="0" smtClean="0">
                <a:latin typeface="+mn-lt"/>
              </a:rPr>
              <a:t>Entrevistes i proves mèdiques al donant</a:t>
            </a:r>
            <a:endParaRPr lang="ca-ES" sz="1100" dirty="0"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10534" y="1909257"/>
            <a:ext cx="35283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a-ES" sz="1100" b="1" dirty="0" smtClean="0">
                <a:solidFill>
                  <a:srgbClr val="FF6600"/>
                </a:solidFill>
                <a:latin typeface="+mn-lt"/>
              </a:rPr>
              <a:t>(5) </a:t>
            </a:r>
            <a:r>
              <a:rPr lang="ca-ES" sz="1100" dirty="0" smtClean="0">
                <a:latin typeface="+mn-lt"/>
              </a:rPr>
              <a:t>El Comitè d'ètica de l’hospital aprova la donació</a:t>
            </a:r>
            <a:endParaRPr lang="ca-ES" sz="1100" dirty="0"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16216" y="1911276"/>
            <a:ext cx="22322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a-ES" sz="1100" b="1" dirty="0" smtClean="0">
                <a:solidFill>
                  <a:srgbClr val="FF6600"/>
                </a:solidFill>
                <a:latin typeface="+mn-lt"/>
              </a:rPr>
              <a:t>(6) </a:t>
            </a:r>
            <a:r>
              <a:rPr lang="ca-ES" sz="1100" dirty="0" smtClean="0">
                <a:latin typeface="+mn-lt"/>
              </a:rPr>
              <a:t>El Jutge autoritza la donació</a:t>
            </a:r>
          </a:p>
        </p:txBody>
      </p:sp>
      <p:grpSp>
        <p:nvGrpSpPr>
          <p:cNvPr id="3" name="Agrupa 30"/>
          <p:cNvGrpSpPr/>
          <p:nvPr/>
        </p:nvGrpSpPr>
        <p:grpSpPr>
          <a:xfrm>
            <a:off x="371742" y="753604"/>
            <a:ext cx="774696" cy="855017"/>
            <a:chOff x="323528" y="476672"/>
            <a:chExt cx="1016045" cy="1321390"/>
          </a:xfrm>
        </p:grpSpPr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9" cstate="print"/>
            <a:srcRect l="30135" t="37922" r="64825" b="45697"/>
            <a:stretch>
              <a:fillRect/>
            </a:stretch>
          </p:blipFill>
          <p:spPr bwMode="auto">
            <a:xfrm>
              <a:off x="323528" y="476672"/>
              <a:ext cx="576064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QuadreDeText 26"/>
            <p:cNvSpPr txBox="1"/>
            <p:nvPr/>
          </p:nvSpPr>
          <p:spPr>
            <a:xfrm>
              <a:off x="594753" y="894319"/>
              <a:ext cx="744820" cy="903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006600"/>
                </a:buClr>
                <a:buFont typeface="Wingdings" pitchFamily="2" charset="2"/>
                <a:buChar char="ü"/>
              </a:pPr>
              <a:r>
                <a:rPr lang="ca-ES" sz="3200" b="1" dirty="0" smtClean="0"/>
                <a:t> </a:t>
              </a:r>
              <a:endParaRPr lang="ca-ES" sz="3200" b="1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1002422" y="1041636"/>
            <a:ext cx="35283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a-ES" sz="1100" b="1" dirty="0" smtClean="0">
                <a:solidFill>
                  <a:srgbClr val="FF6600"/>
                </a:solidFill>
                <a:latin typeface="+mn-lt"/>
              </a:rPr>
              <a:t>(1) </a:t>
            </a:r>
            <a:r>
              <a:rPr lang="ca-ES" sz="1100" dirty="0" smtClean="0">
                <a:latin typeface="+mn-lt"/>
              </a:rPr>
              <a:t>Receptor candidat a trasplantament de donant viu </a:t>
            </a:r>
            <a:endParaRPr lang="es-ES" sz="1100" dirty="0">
              <a:latin typeface="+mn-lt"/>
            </a:endParaRP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0" cstate="print"/>
          <a:srcRect l="25200" t="30240" r="60625" b="37841"/>
          <a:stretch>
            <a:fillRect/>
          </a:stretch>
        </p:blipFill>
        <p:spPr bwMode="auto">
          <a:xfrm>
            <a:off x="2119038" y="2193764"/>
            <a:ext cx="417195" cy="587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1" cstate="print"/>
          <a:srcRect l="22575" t="29400" r="58525" b="37841"/>
          <a:stretch>
            <a:fillRect/>
          </a:stretch>
        </p:blipFill>
        <p:spPr bwMode="auto">
          <a:xfrm>
            <a:off x="8172400" y="2996952"/>
            <a:ext cx="537290" cy="58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"/>
          <p:cNvPicPr>
            <a:picLocks noChangeAspect="1" noChangeArrowheads="1"/>
          </p:cNvPicPr>
          <p:nvPr/>
        </p:nvPicPr>
        <p:blipFill>
          <a:blip r:embed="rId12" cstate="print"/>
          <a:srcRect l="2100" t="63839" r="88450" b="24401"/>
          <a:stretch>
            <a:fillRect/>
          </a:stretch>
        </p:blipFill>
        <p:spPr bwMode="auto">
          <a:xfrm>
            <a:off x="8172400" y="5157192"/>
            <a:ext cx="46290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Connector recte 33"/>
          <p:cNvCxnSpPr/>
          <p:nvPr/>
        </p:nvCxnSpPr>
        <p:spPr bwMode="auto">
          <a:xfrm>
            <a:off x="611560" y="620688"/>
            <a:ext cx="8532440" cy="0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Disseny per defecte">
  <a:themeElements>
    <a:clrScheme name="Disseny per defec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seny per defec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isseny per defec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seny per defec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seny per defec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7051</TotalTime>
  <Words>809</Words>
  <Application>Microsoft Office PowerPoint</Application>
  <PresentationFormat>Presentació en pantalla (4:3)</PresentationFormat>
  <Paragraphs>240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17</vt:i4>
      </vt:variant>
    </vt:vector>
  </HeadingPairs>
  <TitlesOfParts>
    <vt:vector size="18" baseType="lpstr">
      <vt:lpstr>Disseny per defecte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Activitat 2015 de donació de teixits</vt:lpstr>
      <vt:lpstr>Diapositiva 16</vt:lpstr>
      <vt:lpstr>Diapositiva 17</vt:lpstr>
    </vt:vector>
  </TitlesOfParts>
  <Company>Salut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Jorge Twose</dc:creator>
  <cp:lastModifiedBy>79302559P</cp:lastModifiedBy>
  <cp:revision>864</cp:revision>
  <dcterms:created xsi:type="dcterms:W3CDTF">2008-02-18T15:15:44Z</dcterms:created>
  <dcterms:modified xsi:type="dcterms:W3CDTF">2016-01-12T12:11:40Z</dcterms:modified>
</cp:coreProperties>
</file>