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270" r:id="rId3"/>
    <p:sldId id="283" r:id="rId4"/>
    <p:sldId id="315" r:id="rId5"/>
    <p:sldId id="307" r:id="rId6"/>
    <p:sldId id="316" r:id="rId7"/>
    <p:sldId id="334" r:id="rId8"/>
    <p:sldId id="328" r:id="rId9"/>
    <p:sldId id="327" r:id="rId10"/>
    <p:sldId id="333" r:id="rId11"/>
    <p:sldId id="312" r:id="rId12"/>
    <p:sldId id="331" r:id="rId13"/>
    <p:sldId id="282" r:id="rId14"/>
  </p:sldIdLst>
  <p:sldSz cx="9906000" cy="6858000" type="A4"/>
  <p:notesSz cx="6735763" cy="9866313"/>
  <p:embeddedFontLst>
    <p:embeddedFont>
      <p:font typeface="112" pitchFamily="50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386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7723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915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55446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193085" algn="l" defTabSz="1277234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831702" algn="l" defTabSz="1277234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4470319" algn="l" defTabSz="1277234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108936" algn="l" defTabSz="1277234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424"/>
    <a:srgbClr val="EF4B4B"/>
    <a:srgbClr val="FA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 amb tema 1 - èmfasi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77" autoAdjust="0"/>
  </p:normalViewPr>
  <p:slideViewPr>
    <p:cSldViewPr>
      <p:cViewPr varScale="1">
        <p:scale>
          <a:sx n="63" d="100"/>
          <a:sy n="63" d="100"/>
        </p:scale>
        <p:origin x="-672" y="-108"/>
      </p:cViewPr>
      <p:guideLst>
        <p:guide orient="horz" pos="1620"/>
        <p:guide orient="horz" pos="2160"/>
        <p:guide pos="2160"/>
        <p:guide pos="312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42" y="-90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2DF6CA-6957-4414-8D90-0757DCB05923}" type="datetimeFigureOut">
              <a:rPr lang="ca-ES"/>
              <a:pPr>
                <a:defRPr/>
              </a:pPr>
              <a:t>23/02/2017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446829D-5780-4E70-99B3-C7840378E16F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447253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DAA31A-0CCC-4B54-AD0F-38FF3F277D65}" type="datetimeFigureOut">
              <a:rPr lang="ca-ES"/>
              <a:pPr>
                <a:defRPr/>
              </a:pPr>
              <a:t>23/02/2017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ca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06F67C-EFB1-483C-8C1A-4CAEC2502454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70179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FA1C-C185-4EC2-80C6-C2D89654EDA2}" type="datetimeFigureOut">
              <a:rPr lang="ca-ES"/>
              <a:pPr>
                <a:defRPr/>
              </a:pPr>
              <a:t>23/02/2017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BE2D4-6EBD-4A2B-9611-00CFE746AF70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27515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963" indent="0">
              <a:buNone/>
              <a:defRPr sz="2900"/>
            </a:lvl2pPr>
            <a:lvl3pPr marL="957925" indent="0">
              <a:buNone/>
              <a:defRPr sz="2500"/>
            </a:lvl3pPr>
            <a:lvl4pPr marL="1436888" indent="0">
              <a:buNone/>
              <a:defRPr sz="2100"/>
            </a:lvl4pPr>
            <a:lvl5pPr marL="1915851" indent="0">
              <a:buNone/>
              <a:defRPr sz="2100"/>
            </a:lvl5pPr>
            <a:lvl6pPr marL="2394814" indent="0">
              <a:buNone/>
              <a:defRPr sz="2100"/>
            </a:lvl6pPr>
            <a:lvl7pPr marL="2873776" indent="0">
              <a:buNone/>
              <a:defRPr sz="2100"/>
            </a:lvl7pPr>
            <a:lvl8pPr marL="3352739" indent="0">
              <a:buNone/>
              <a:defRPr sz="2100"/>
            </a:lvl8pPr>
            <a:lvl9pPr marL="3831702" indent="0">
              <a:buNone/>
              <a:defRPr sz="2100"/>
            </a:lvl9pPr>
          </a:lstStyle>
          <a:p>
            <a:pPr lvl="0"/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78963" indent="0">
              <a:buNone/>
              <a:defRPr sz="1300"/>
            </a:lvl2pPr>
            <a:lvl3pPr marL="957925" indent="0">
              <a:buNone/>
              <a:defRPr sz="1000"/>
            </a:lvl3pPr>
            <a:lvl4pPr marL="1436888" indent="0">
              <a:buNone/>
              <a:defRPr sz="900"/>
            </a:lvl4pPr>
            <a:lvl5pPr marL="1915851" indent="0">
              <a:buNone/>
              <a:defRPr sz="900"/>
            </a:lvl5pPr>
            <a:lvl6pPr marL="2394814" indent="0">
              <a:buNone/>
              <a:defRPr sz="900"/>
            </a:lvl6pPr>
            <a:lvl7pPr marL="2873776" indent="0">
              <a:buNone/>
              <a:defRPr sz="900"/>
            </a:lvl7pPr>
            <a:lvl8pPr marL="3352739" indent="0">
              <a:buNone/>
              <a:defRPr sz="900"/>
            </a:lvl8pPr>
            <a:lvl9pPr marL="3831702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E0DB-5E6D-4DE0-BC7B-F096299ED003}" type="datetimeFigureOut">
              <a:rPr lang="ca-ES"/>
              <a:pPr>
                <a:defRPr/>
              </a:pPr>
              <a:t>23/02/2017</a:t>
            </a:fld>
            <a:endParaRPr 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D1FF-3F82-4A2A-8A59-765DAF6774C2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76627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C686-C28D-4D86-8918-397F7F33B688}" type="datetimeFigureOut">
              <a:rPr lang="ca-ES"/>
              <a:pPr>
                <a:defRPr/>
              </a:pPr>
              <a:t>23/02/2017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87C11-346B-48B4-8EEC-B96A4CD29A7F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1173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8408-AFB6-4F59-BE63-BA4990FA25F0}" type="datetimeFigureOut">
              <a:rPr lang="ca-ES"/>
              <a:pPr>
                <a:defRPr/>
              </a:pPr>
              <a:t>23/02/2017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BC331-D7B8-41D4-BF09-83AAE451ABA8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01464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78" y="6070602"/>
            <a:ext cx="6225647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24" y="6170086"/>
            <a:ext cx="5984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681037" y="6070600"/>
            <a:ext cx="8483734" cy="6519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351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560205" cy="83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idor de número de diapositiva 5"/>
          <p:cNvSpPr txBox="1">
            <a:spLocks/>
          </p:cNvSpPr>
          <p:nvPr userDrawn="1"/>
        </p:nvSpPr>
        <p:spPr>
          <a:xfrm>
            <a:off x="7099300" y="6356353"/>
            <a:ext cx="2311400" cy="366183"/>
          </a:xfrm>
          <a:prstGeom prst="rect">
            <a:avLst/>
          </a:prstGeom>
        </p:spPr>
        <p:txBody>
          <a:bodyPr lIns="127723" tIns="63862" rIns="127723" bIns="6386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76BFFD-87CE-46F9-91DF-2BDA0ABD1153}" type="slidenum">
              <a:rPr lang="ca-ES" altLang="es-ES" sz="13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‹Nº›</a:t>
            </a:fld>
            <a:endParaRPr lang="ca-ES" altLang="es-ES" sz="13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tge 10" descr="Logo Interior_color_fondo blanco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22" y="68627"/>
            <a:ext cx="1793743" cy="30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2" y="68627"/>
            <a:ext cx="649796" cy="61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lum brigh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59" y="3621021"/>
            <a:ext cx="3783542" cy="32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0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1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19A1-FE10-41A0-99C8-4F6C0B9076FC}" type="slidenum">
              <a:rPr lang="ca-ES" altLang="es-ES"/>
              <a:pPr/>
              <a:t>‹Nº›</a:t>
            </a:fld>
            <a:endParaRPr lang="ca-ES" altLang="es-E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36910"/>
            <a:ext cx="1724149" cy="3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0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560205" cy="83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idor de número de diapositiva 5"/>
          <p:cNvSpPr txBox="1">
            <a:spLocks/>
          </p:cNvSpPr>
          <p:nvPr userDrawn="1"/>
        </p:nvSpPr>
        <p:spPr>
          <a:xfrm>
            <a:off x="7099300" y="6356353"/>
            <a:ext cx="2311400" cy="366183"/>
          </a:xfrm>
          <a:prstGeom prst="rect">
            <a:avLst/>
          </a:prstGeom>
        </p:spPr>
        <p:txBody>
          <a:bodyPr lIns="127723" tIns="63862" rIns="127723" bIns="6386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76BFFD-87CE-46F9-91DF-2BDA0ABD1153}" type="slidenum">
              <a:rPr lang="ca-ES" altLang="es-ES" sz="13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‹Nº›</a:t>
            </a:fld>
            <a:endParaRPr lang="ca-ES" altLang="es-ES" sz="13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tge 10" descr="Logo Interior_color_fondo blanco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22" y="68627"/>
            <a:ext cx="1793743" cy="30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2" y="68627"/>
            <a:ext cx="649796" cy="61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lum brigh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59" y="3621021"/>
            <a:ext cx="3783542" cy="32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0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1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19A1-FE10-41A0-99C8-4F6C0B9076FC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27238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8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7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2A6E-616E-42A4-B97C-B9A97BBBC294}" type="datetimeFigureOut">
              <a:rPr lang="ca-ES"/>
              <a:pPr>
                <a:defRPr/>
              </a:pPr>
              <a:t>23/02/2017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6A11F-9E4A-4ED4-887C-D9F37345A417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5235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EC8DF-187D-46E7-A427-CED1E1FE2332}" type="datetimeFigureOut">
              <a:rPr lang="ca-ES"/>
              <a:pPr>
                <a:defRPr/>
              </a:pPr>
              <a:t>23/02/2017</a:t>
            </a:fld>
            <a:endParaRPr 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7191F-F572-4D3F-8AFD-6271AF83CAB5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80433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63" indent="0">
              <a:buNone/>
              <a:defRPr sz="2100" b="1"/>
            </a:lvl2pPr>
            <a:lvl3pPr marL="957925" indent="0">
              <a:buNone/>
              <a:defRPr sz="1900" b="1"/>
            </a:lvl3pPr>
            <a:lvl4pPr marL="1436888" indent="0">
              <a:buNone/>
              <a:defRPr sz="1700" b="1"/>
            </a:lvl4pPr>
            <a:lvl5pPr marL="1915851" indent="0">
              <a:buNone/>
              <a:defRPr sz="1700" b="1"/>
            </a:lvl5pPr>
            <a:lvl6pPr marL="2394814" indent="0">
              <a:buNone/>
              <a:defRPr sz="1700" b="1"/>
            </a:lvl6pPr>
            <a:lvl7pPr marL="2873776" indent="0">
              <a:buNone/>
              <a:defRPr sz="1700" b="1"/>
            </a:lvl7pPr>
            <a:lvl8pPr marL="3352739" indent="0">
              <a:buNone/>
              <a:defRPr sz="1700" b="1"/>
            </a:lvl8pPr>
            <a:lvl9pPr marL="3831702" indent="0">
              <a:buNone/>
              <a:defRPr sz="17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89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63" indent="0">
              <a:buNone/>
              <a:defRPr sz="2100" b="1"/>
            </a:lvl2pPr>
            <a:lvl3pPr marL="957925" indent="0">
              <a:buNone/>
              <a:defRPr sz="1900" b="1"/>
            </a:lvl3pPr>
            <a:lvl4pPr marL="1436888" indent="0">
              <a:buNone/>
              <a:defRPr sz="1700" b="1"/>
            </a:lvl4pPr>
            <a:lvl5pPr marL="1915851" indent="0">
              <a:buNone/>
              <a:defRPr sz="1700" b="1"/>
            </a:lvl5pPr>
            <a:lvl6pPr marL="2394814" indent="0">
              <a:buNone/>
              <a:defRPr sz="1700" b="1"/>
            </a:lvl6pPr>
            <a:lvl7pPr marL="2873776" indent="0">
              <a:buNone/>
              <a:defRPr sz="1700" b="1"/>
            </a:lvl7pPr>
            <a:lvl8pPr marL="3352739" indent="0">
              <a:buNone/>
              <a:defRPr sz="1700" b="1"/>
            </a:lvl8pPr>
            <a:lvl9pPr marL="3831702" indent="0">
              <a:buNone/>
              <a:defRPr sz="17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BD41-EE2E-4527-B047-5F374690856A}" type="datetimeFigureOut">
              <a:rPr lang="ca-ES"/>
              <a:pPr>
                <a:defRPr/>
              </a:pPr>
              <a:t>23/02/2017</a:t>
            </a:fld>
            <a:endParaRPr lang="ca-ES"/>
          </a:p>
        </p:txBody>
      </p:sp>
      <p:sp>
        <p:nvSpPr>
          <p:cNvPr id="8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2A193-9644-4409-AA9C-7C4E385E9CD9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07436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6B08-B654-45CE-AAB0-1F9802874405}" type="datetimeFigureOut">
              <a:rPr lang="ca-ES"/>
              <a:pPr>
                <a:defRPr/>
              </a:pPr>
              <a:t>23/02/2017</a:t>
            </a:fld>
            <a:endParaRPr lang="ca-ES"/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7FBF4-B9C1-4E57-83A8-CF79C11B3F64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17180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80E4-DDA6-4730-A656-A5519CF4E34D}" type="datetimeFigureOut">
              <a:rPr lang="ca-ES"/>
              <a:pPr>
                <a:defRPr/>
              </a:pPr>
              <a:t>23/02/2017</a:t>
            </a:fld>
            <a:endParaRPr lang="ca-ES"/>
          </a:p>
        </p:txBody>
      </p:sp>
      <p:sp>
        <p:nvSpPr>
          <p:cNvPr id="3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09F7D-E882-417F-A474-2246993D572B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19839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95305" y="273049"/>
            <a:ext cx="3259006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872971" y="273054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95305" y="1435104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63" indent="0">
              <a:buNone/>
              <a:defRPr sz="1300"/>
            </a:lvl2pPr>
            <a:lvl3pPr marL="957925" indent="0">
              <a:buNone/>
              <a:defRPr sz="1000"/>
            </a:lvl3pPr>
            <a:lvl4pPr marL="1436888" indent="0">
              <a:buNone/>
              <a:defRPr sz="900"/>
            </a:lvl4pPr>
            <a:lvl5pPr marL="1915851" indent="0">
              <a:buNone/>
              <a:defRPr sz="900"/>
            </a:lvl5pPr>
            <a:lvl6pPr marL="2394814" indent="0">
              <a:buNone/>
              <a:defRPr sz="900"/>
            </a:lvl6pPr>
            <a:lvl7pPr marL="2873776" indent="0">
              <a:buNone/>
              <a:defRPr sz="900"/>
            </a:lvl7pPr>
            <a:lvl8pPr marL="3352739" indent="0">
              <a:buNone/>
              <a:defRPr sz="900"/>
            </a:lvl8pPr>
            <a:lvl9pPr marL="3831702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A0FA-8B29-491A-86E7-D20C4AEB4F69}" type="datetimeFigureOut">
              <a:rPr lang="ca-ES"/>
              <a:pPr>
                <a:defRPr/>
              </a:pPr>
              <a:t>23/02/2017</a:t>
            </a:fld>
            <a:endParaRPr 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E55DC-16EC-4EC6-B57F-8917974FBC15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58598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495300" y="27516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723" tIns="63862" rIns="127723" bIns="63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723" tIns="63862" rIns="127723" bIns="63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Feu clic aquí per editar els estils de text</a:t>
            </a:r>
          </a:p>
          <a:p>
            <a:pPr lvl="1"/>
            <a:r>
              <a:rPr lang="ca-ES" altLang="es-ES" smtClean="0"/>
              <a:t>Segon nivell</a:t>
            </a:r>
          </a:p>
          <a:p>
            <a:pPr lvl="2"/>
            <a:r>
              <a:rPr lang="ca-ES" altLang="es-ES" smtClean="0"/>
              <a:t>Tercer nivell</a:t>
            </a:r>
          </a:p>
          <a:p>
            <a:pPr lvl="3"/>
            <a:r>
              <a:rPr lang="ca-ES" altLang="es-ES" smtClean="0"/>
              <a:t>Quart nivell</a:t>
            </a:r>
          </a:p>
          <a:p>
            <a:pPr lvl="4"/>
            <a:r>
              <a:rPr lang="ca-ES" altLang="es-ES" smtClean="0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6183"/>
          </a:xfrm>
          <a:prstGeom prst="rect">
            <a:avLst/>
          </a:prstGeom>
        </p:spPr>
        <p:txBody>
          <a:bodyPr vert="horz" lIns="127723" tIns="63862" rIns="127723" bIns="6386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913744-E76E-4817-88D9-AA854AAE34AB}" type="datetimeFigureOut">
              <a:rPr lang="ca-ES"/>
              <a:pPr>
                <a:defRPr/>
              </a:pPr>
              <a:t>23/02/2017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6183"/>
          </a:xfrm>
          <a:prstGeom prst="rect">
            <a:avLst/>
          </a:prstGeom>
        </p:spPr>
        <p:txBody>
          <a:bodyPr vert="horz" lIns="127723" tIns="63862" rIns="127723" bIns="6386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6183"/>
          </a:xfrm>
          <a:prstGeom prst="rect">
            <a:avLst/>
          </a:prstGeom>
        </p:spPr>
        <p:txBody>
          <a:bodyPr vert="horz" wrap="square" lIns="127723" tIns="63862" rIns="127723" bIns="63862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2095F8-A04E-492C-8F05-33E87492F1CD}" type="slidenum">
              <a:rPr lang="ca-ES" altLang="es-ES"/>
              <a:pPr/>
              <a:t>‹Nº›</a:t>
            </a:fld>
            <a:endParaRPr lang="ca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7" r:id="rId2"/>
    <p:sldLayoutId id="2147483739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78963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925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888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5851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9222" indent="-35922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315" indent="-29935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407" indent="-2394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370" indent="-2394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2" indent="-2394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95" indent="-239481" algn="l" defTabSz="9579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112.gencat.cat/ca/que-fem/pals-de-cobertur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81" y="3630643"/>
            <a:ext cx="1371471" cy="126597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4457" y="1465016"/>
            <a:ext cx="9841543" cy="1513966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ctr"/>
            <a:r>
              <a:rPr lang="ca-ES" sz="4500" b="1" dirty="0">
                <a:latin typeface="112" panose="02000000000000000000" pitchFamily="50" charset="0"/>
              </a:rPr>
              <a:t>Projecte de Pals de Cobertura </a:t>
            </a:r>
          </a:p>
          <a:p>
            <a:pPr algn="ctr"/>
            <a:r>
              <a:rPr lang="ca-ES" sz="4500" b="1" dirty="0" smtClean="0">
                <a:latin typeface="112" panose="02000000000000000000" pitchFamily="50" charset="0"/>
              </a:rPr>
              <a:t>Diputació de Tarragona</a:t>
            </a:r>
            <a:endParaRPr lang="ca-ES" sz="4500" b="1" dirty="0">
              <a:latin typeface="112" panose="020000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58" y="3717032"/>
            <a:ext cx="4039998" cy="92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ítol 1"/>
          <p:cNvSpPr>
            <a:spLocks noGrp="1"/>
          </p:cNvSpPr>
          <p:nvPr>
            <p:ph type="title"/>
          </p:nvPr>
        </p:nvSpPr>
        <p:spPr>
          <a:xfrm>
            <a:off x="376492" y="365787"/>
            <a:ext cx="9361040" cy="1143000"/>
          </a:xfrm>
        </p:spPr>
        <p:txBody>
          <a:bodyPr/>
          <a:lstStyle/>
          <a:p>
            <a:r>
              <a:rPr lang="ca-ES" altLang="es-ES" sz="4100" dirty="0">
                <a:latin typeface="112" panose="02000000000000000000" pitchFamily="50" charset="0"/>
              </a:rPr>
              <a:t>Detall de </a:t>
            </a:r>
            <a:r>
              <a:rPr lang="ca-ES" altLang="es-ES" sz="4100" dirty="0" smtClean="0">
                <a:latin typeface="112" panose="02000000000000000000" pitchFamily="50" charset="0"/>
              </a:rPr>
              <a:t>la Ruta del Cister</a:t>
            </a:r>
            <a:endParaRPr lang="ca-ES" sz="4100" dirty="0"/>
          </a:p>
        </p:txBody>
      </p:sp>
      <p:sp>
        <p:nvSpPr>
          <p:cNvPr id="6" name="Contenidor de text 2"/>
          <p:cNvSpPr txBox="1">
            <a:spLocks/>
          </p:cNvSpPr>
          <p:nvPr/>
        </p:nvSpPr>
        <p:spPr bwMode="auto">
          <a:xfrm>
            <a:off x="0" y="6405331"/>
            <a:ext cx="5265035" cy="44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723" tIns="63862" rIns="127723" bIns="63862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a-ES" altLang="es-ES" sz="1500" i="1" dirty="0">
                <a:latin typeface="112" panose="02000000000000000000" pitchFamily="50" charset="0"/>
              </a:rPr>
              <a:t>Cobertura teòrica de telefonia mòbil (en color vermell</a:t>
            </a:r>
            <a:r>
              <a:rPr lang="ca-ES" altLang="es-ES" sz="1500" i="1" dirty="0" smtClean="0">
                <a:latin typeface="112" panose="02000000000000000000" pitchFamily="50" charset="0"/>
              </a:rPr>
              <a:t>)</a:t>
            </a:r>
            <a:endParaRPr lang="ca-ES" altLang="es-ES" sz="1500" i="1" dirty="0">
              <a:latin typeface="112" panose="020000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4" y="1540882"/>
            <a:ext cx="7344816" cy="4478789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1632200" y="518867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Cobertura</a:t>
            </a:r>
            <a:r>
              <a:rPr lang="en-US" sz="2400" dirty="0" smtClean="0"/>
              <a:t> al </a:t>
            </a:r>
          </a:p>
          <a:p>
            <a:r>
              <a:rPr lang="en-US" sz="2400" b="1" dirty="0" smtClean="0"/>
              <a:t>90 % </a:t>
            </a:r>
            <a:r>
              <a:rPr lang="en-US" sz="2400" dirty="0" smtClean="0"/>
              <a:t>del </a:t>
            </a:r>
            <a:r>
              <a:rPr lang="en-US" sz="2400" dirty="0" err="1" smtClean="0"/>
              <a:t>recorregut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5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es-ES" dirty="0" smtClean="0">
                <a:latin typeface="+mj-lt"/>
              </a:rPr>
              <a:t>Mapa Interactiu</a:t>
            </a:r>
          </a:p>
        </p:txBody>
      </p:sp>
      <p:sp>
        <p:nvSpPr>
          <p:cNvPr id="5124" name="Contenidor de text 2"/>
          <p:cNvSpPr>
            <a:spLocks noGrp="1"/>
          </p:cNvSpPr>
          <p:nvPr>
            <p:ph type="body" idx="4294967295"/>
          </p:nvPr>
        </p:nvSpPr>
        <p:spPr>
          <a:xfrm>
            <a:off x="194471" y="2057400"/>
            <a:ext cx="9595066" cy="36758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a-ES" altLang="es-ES" sz="2100" dirty="0">
                <a:latin typeface="+mj-lt"/>
              </a:rPr>
              <a:t>Des del CAT112 s’ha recollit tota la informació, respecte els pals de cobertura i els refugis, i s’ha publicat mitjançant un </a:t>
            </a:r>
            <a:r>
              <a:rPr lang="ca-ES" altLang="es-ES" sz="2100" dirty="0">
                <a:latin typeface="+mj-lt"/>
                <a:hlinkClick r:id="rId2"/>
              </a:rPr>
              <a:t>mapa interactiu</a:t>
            </a:r>
            <a:r>
              <a:rPr lang="ca-ES" altLang="es-ES" sz="2100" dirty="0">
                <a:latin typeface="+mj-lt"/>
              </a:rPr>
              <a:t> (</a:t>
            </a:r>
            <a:r>
              <a:rPr lang="ca-ES" altLang="es-ES" sz="1900" dirty="0">
                <a:latin typeface="+mj-lt"/>
                <a:hlinkClick r:id="rId2"/>
              </a:rPr>
              <a:t>http://112.gencat.cat/ca/que-fem/pals-de-cobertura</a:t>
            </a:r>
            <a:r>
              <a:rPr lang="ca-ES" altLang="es-ES" sz="2100" dirty="0">
                <a:latin typeface="+mj-lt"/>
              </a:rPr>
              <a:t>) perquè qualsevol ciutadà pugui:</a:t>
            </a:r>
          </a:p>
          <a:p>
            <a:pPr marL="463996" indent="-274407" eaLnBrk="1" hangingPunct="1">
              <a:spcBef>
                <a:spcPct val="0"/>
              </a:spcBef>
            </a:pPr>
            <a:r>
              <a:rPr lang="ca-ES" altLang="es-ES" sz="2100" dirty="0">
                <a:latin typeface="+mj-lt"/>
                <a:cs typeface="Arial" panose="020B0604020202020204" pitchFamily="34" charset="0"/>
              </a:rPr>
              <a:t>Consultar els </a:t>
            </a:r>
            <a:r>
              <a:rPr lang="ca-ES" altLang="es-ES" sz="2100" b="1" dirty="0">
                <a:latin typeface="+mj-lt"/>
                <a:cs typeface="Arial" panose="020B0604020202020204" pitchFamily="34" charset="0"/>
              </a:rPr>
              <a:t>punts de cobertura 112 </a:t>
            </a:r>
            <a:r>
              <a:rPr lang="ca-ES" altLang="es-ES" sz="2100" dirty="0">
                <a:latin typeface="+mj-lt"/>
                <a:cs typeface="Arial" panose="020B0604020202020204" pitchFamily="34" charset="0"/>
              </a:rPr>
              <a:t>al llarg del territori català.</a:t>
            </a:r>
          </a:p>
          <a:p>
            <a:pPr marL="189589" indent="0" eaLnBrk="1" hangingPunct="1">
              <a:spcBef>
                <a:spcPct val="0"/>
              </a:spcBef>
              <a:buNone/>
            </a:pPr>
            <a:endParaRPr lang="ca-ES" altLang="es-ES" sz="1000" dirty="0">
              <a:latin typeface="+mj-lt"/>
              <a:cs typeface="Arial" panose="020B0604020202020204" pitchFamily="34" charset="0"/>
            </a:endParaRPr>
          </a:p>
          <a:p>
            <a:pPr marL="463996" indent="-274407" eaLnBrk="1" hangingPunct="1">
              <a:spcBef>
                <a:spcPct val="0"/>
              </a:spcBef>
            </a:pPr>
            <a:r>
              <a:rPr lang="ca-ES" altLang="es-ES" sz="2100" dirty="0">
                <a:latin typeface="+mj-lt"/>
                <a:cs typeface="Arial" panose="020B0604020202020204" pitchFamily="34" charset="0"/>
              </a:rPr>
              <a:t>Consultar les </a:t>
            </a:r>
            <a:r>
              <a:rPr lang="ca-ES" altLang="es-ES" sz="2100" b="1" dirty="0">
                <a:latin typeface="+mj-lt"/>
                <a:cs typeface="Arial" panose="020B0604020202020204" pitchFamily="34" charset="0"/>
              </a:rPr>
              <a:t>zones de cobertura teòrica de telefonia mòbil</a:t>
            </a:r>
            <a:r>
              <a:rPr lang="ca-ES" altLang="es-ES" sz="21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89589" indent="0" eaLnBrk="1" hangingPunct="1">
              <a:spcBef>
                <a:spcPct val="0"/>
              </a:spcBef>
              <a:buNone/>
            </a:pPr>
            <a:endParaRPr lang="ca-ES" altLang="es-ES" sz="1000" dirty="0">
              <a:latin typeface="+mj-lt"/>
              <a:cs typeface="Arial" panose="020B0604020202020204" pitchFamily="34" charset="0"/>
            </a:endParaRPr>
          </a:p>
          <a:p>
            <a:pPr marL="463996" indent="-274407" eaLnBrk="1" hangingPunct="1">
              <a:spcBef>
                <a:spcPct val="0"/>
              </a:spcBef>
            </a:pPr>
            <a:r>
              <a:rPr lang="ca-ES" altLang="es-ES" sz="2100" dirty="0">
                <a:latin typeface="+mj-lt"/>
                <a:cs typeface="Arial" panose="020B0604020202020204" pitchFamily="34" charset="0"/>
              </a:rPr>
              <a:t>Consultar els </a:t>
            </a:r>
            <a:r>
              <a:rPr lang="ca-ES" altLang="es-ES" sz="2100" b="1" dirty="0">
                <a:latin typeface="+mj-lt"/>
                <a:cs typeface="Arial" panose="020B0604020202020204" pitchFamily="34" charset="0"/>
              </a:rPr>
              <a:t>refugis</a:t>
            </a:r>
            <a:r>
              <a:rPr lang="ca-ES" altLang="es-ES" sz="21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89589" indent="0" eaLnBrk="1" hangingPunct="1">
              <a:spcBef>
                <a:spcPct val="0"/>
              </a:spcBef>
              <a:buNone/>
            </a:pPr>
            <a:endParaRPr lang="ca-ES" altLang="es-ES" sz="1000" dirty="0">
              <a:latin typeface="+mj-lt"/>
              <a:cs typeface="Arial" panose="020B0604020202020204" pitchFamily="34" charset="0"/>
            </a:endParaRPr>
          </a:p>
          <a:p>
            <a:pPr marL="463996" indent="-274407" eaLnBrk="1" hangingPunct="1">
              <a:spcBef>
                <a:spcPct val="0"/>
              </a:spcBef>
            </a:pPr>
            <a:r>
              <a:rPr lang="ca-ES" altLang="es-ES" sz="2100" dirty="0">
                <a:latin typeface="+mj-lt"/>
                <a:cs typeface="Arial" panose="020B0604020202020204" pitchFamily="34" charset="0"/>
              </a:rPr>
              <a:t>Planificar rutes </a:t>
            </a:r>
            <a:r>
              <a:rPr lang="ca-ES" altLang="es-ES" sz="2100" b="1" dirty="0">
                <a:latin typeface="+mj-lt"/>
                <a:cs typeface="Arial" panose="020B0604020202020204" pitchFamily="34" charset="0"/>
              </a:rPr>
              <a:t>mes segures </a:t>
            </a:r>
            <a:r>
              <a:rPr lang="ca-ES" altLang="es-ES" sz="2100" dirty="0">
                <a:latin typeface="+mj-lt"/>
                <a:cs typeface="Arial" panose="020B0604020202020204" pitchFamily="34" charset="0"/>
              </a:rPr>
              <a:t>gràcies a les diferents capes cartogràfiques utilitzades.</a:t>
            </a:r>
          </a:p>
        </p:txBody>
      </p:sp>
    </p:spTree>
    <p:extLst>
      <p:ext uri="{BB962C8B-B14F-4D97-AF65-F5344CB8AC3E}">
        <p14:creationId xmlns:p14="http://schemas.microsoft.com/office/powerpoint/2010/main" val="35283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Eines de localització 112</a:t>
            </a:r>
            <a:endParaRPr lang="ca-ES" dirty="0"/>
          </a:p>
        </p:txBody>
      </p:sp>
      <p:pic>
        <p:nvPicPr>
          <p:cNvPr id="2052" name="Picture 4" descr="http://112.gencat.cat/.content/home/que_fem/apps_dispositius_mobils/My112/images/infografia_my112_v2_C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6" y="1341384"/>
            <a:ext cx="3865614" cy="50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321632" y="1341894"/>
            <a:ext cx="2704300" cy="682969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r>
              <a:rPr lang="ca-ES" dirty="0" err="1" smtClean="0"/>
              <a:t>App</a:t>
            </a:r>
            <a:r>
              <a:rPr lang="ca-ES" dirty="0" smtClean="0"/>
              <a:t> mòbil d’emergències</a:t>
            </a:r>
            <a:endParaRPr lang="ca-ES" dirty="0"/>
          </a:p>
        </p:txBody>
      </p:sp>
      <p:sp>
        <p:nvSpPr>
          <p:cNvPr id="4" name="AutoShape 2" descr="Resultado de imagen de my112"/>
          <p:cNvSpPr>
            <a:spLocks noChangeAspect="1" noChangeArrowheads="1"/>
          </p:cNvSpPr>
          <p:nvPr/>
        </p:nvSpPr>
        <p:spPr bwMode="auto">
          <a:xfrm>
            <a:off x="224719" y="-192617"/>
            <a:ext cx="4402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7723" tIns="63862" rIns="127723" bIns="63862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" name="AutoShape 4" descr="Resultado de imagen de my112"/>
          <p:cNvSpPr>
            <a:spLocks noChangeAspect="1" noChangeArrowheads="1"/>
          </p:cNvSpPr>
          <p:nvPr/>
        </p:nvSpPr>
        <p:spPr bwMode="auto">
          <a:xfrm>
            <a:off x="444853" y="10584"/>
            <a:ext cx="4402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7723" tIns="63862" rIns="127723" bIns="63862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0" name="Picture 6" descr="https://lh6.ggpht.com/E4w64wxiKDQ1SAuSsdsmFtV8bSIIOmw0s322IDL8vrA1GdJXRvb0OR8VuaU-8J2kx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58" y="1437904"/>
            <a:ext cx="711600" cy="6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369046" y="2276873"/>
            <a:ext cx="3328370" cy="913802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ca-ES" sz="1700" i="1" dirty="0"/>
              <a:t>Envia automàticament la teva localització en una trucada d’emergència</a:t>
            </a:r>
          </a:p>
        </p:txBody>
      </p:sp>
    </p:spTree>
    <p:extLst>
      <p:ext uri="{BB962C8B-B14F-4D97-AF65-F5344CB8AC3E}">
        <p14:creationId xmlns:p14="http://schemas.microsoft.com/office/powerpoint/2010/main" val="6490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456723" y="2858935"/>
            <a:ext cx="4992555" cy="1006135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ctr"/>
            <a:r>
              <a:rPr lang="ca-ES" sz="5700" b="1" dirty="0">
                <a:latin typeface="112" panose="02000000000000000000" pitchFamily="50" charset="0"/>
              </a:rPr>
              <a:t>Gràcies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4202" y="6385587"/>
            <a:ext cx="5720636" cy="329026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r>
              <a:rPr lang="ca-ES" sz="1300" b="1" dirty="0">
                <a:latin typeface="112" panose="02000000000000000000" pitchFamily="50" charset="0"/>
              </a:rPr>
              <a:t>Centre d’Atenció i Gestió de Trucades d’Urgència 112 Catalunya</a:t>
            </a:r>
          </a:p>
        </p:txBody>
      </p:sp>
      <p:sp>
        <p:nvSpPr>
          <p:cNvPr id="6" name="Títol 1"/>
          <p:cNvSpPr>
            <a:spLocks noGrp="1"/>
          </p:cNvSpPr>
          <p:nvPr>
            <p:ph type="title"/>
          </p:nvPr>
        </p:nvSpPr>
        <p:spPr>
          <a:xfrm>
            <a:off x="168469" y="1412776"/>
            <a:ext cx="9569063" cy="1143000"/>
          </a:xfrm>
        </p:spPr>
        <p:txBody>
          <a:bodyPr/>
          <a:lstStyle/>
          <a:p>
            <a:r>
              <a:rPr lang="ca-ES" sz="4100" dirty="0"/>
              <a:t>Projecte de Pals de Cobertura </a:t>
            </a:r>
            <a:br>
              <a:rPr lang="ca-ES" sz="4100" dirty="0"/>
            </a:br>
            <a:r>
              <a:rPr lang="ca-ES" sz="4100" dirty="0"/>
              <a:t>Diputació de Tarragona</a:t>
            </a: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15" y="4249550"/>
            <a:ext cx="1013021" cy="9350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58" y="4230492"/>
            <a:ext cx="4039998" cy="92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alticseabackpackertips.com/files/2012/12/3-Emergency-I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92" y="1628800"/>
            <a:ext cx="327620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es-ES" dirty="0" smtClean="0">
                <a:latin typeface="+mj-lt"/>
              </a:rPr>
              <a:t>Què es el 112</a:t>
            </a:r>
          </a:p>
        </p:txBody>
      </p:sp>
      <p:sp>
        <p:nvSpPr>
          <p:cNvPr id="5124" name="Contenidor de text 2"/>
          <p:cNvSpPr>
            <a:spLocks noGrp="1"/>
          </p:cNvSpPr>
          <p:nvPr>
            <p:ph type="body" idx="4294967295"/>
          </p:nvPr>
        </p:nvSpPr>
        <p:spPr>
          <a:xfrm>
            <a:off x="495300" y="2057400"/>
            <a:ext cx="8915400" cy="367585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a-ES" altLang="es-ES" sz="2900" dirty="0">
                <a:latin typeface="+mj-lt"/>
              </a:rPr>
              <a:t>Telèfon únic d'emergències a la UE.</a:t>
            </a:r>
          </a:p>
          <a:p>
            <a:pPr eaLnBrk="1" hangingPunct="1">
              <a:lnSpc>
                <a:spcPct val="150000"/>
              </a:lnSpc>
            </a:pPr>
            <a:r>
              <a:rPr lang="ca-ES" altLang="es-ES" sz="2900" dirty="0">
                <a:latin typeface="+mj-lt"/>
              </a:rPr>
              <a:t>24 hores al dia els 365 dies de l’any.</a:t>
            </a:r>
          </a:p>
          <a:p>
            <a:pPr eaLnBrk="1" hangingPunct="1">
              <a:lnSpc>
                <a:spcPct val="150000"/>
              </a:lnSpc>
            </a:pPr>
            <a:r>
              <a:rPr lang="ca-ES" altLang="es-ES" sz="2900" dirty="0">
                <a:latin typeface="+mj-lt"/>
              </a:rPr>
              <a:t>Accés</a:t>
            </a:r>
            <a:r>
              <a:rPr lang="ca-ES" altLang="es-ES" sz="2900" b="1" dirty="0">
                <a:latin typeface="+mj-lt"/>
              </a:rPr>
              <a:t> universal</a:t>
            </a:r>
            <a:r>
              <a:rPr lang="ca-ES" altLang="es-ES" sz="2900" dirty="0">
                <a:latin typeface="+mj-lt"/>
              </a:rPr>
              <a:t>, gratuït i permanent. </a:t>
            </a:r>
          </a:p>
          <a:p>
            <a:pPr eaLnBrk="1" hangingPunct="1"/>
            <a:r>
              <a:rPr lang="ca-ES" altLang="es-ES" sz="2900" dirty="0">
                <a:latin typeface="+mj-lt"/>
              </a:rPr>
              <a:t>Missió: resposta </a:t>
            </a:r>
            <a:r>
              <a:rPr lang="ca-ES" altLang="es-ES" sz="2900" b="1" dirty="0">
                <a:latin typeface="+mj-lt"/>
              </a:rPr>
              <a:t>ràpida</a:t>
            </a:r>
            <a:r>
              <a:rPr lang="ca-ES" altLang="es-ES" sz="2900" dirty="0">
                <a:latin typeface="+mj-lt"/>
              </a:rPr>
              <a:t>, senzilla, </a:t>
            </a:r>
            <a:r>
              <a:rPr lang="ca-ES" altLang="es-ES" sz="2900" b="1" dirty="0">
                <a:latin typeface="+mj-lt"/>
              </a:rPr>
              <a:t>eficaç</a:t>
            </a:r>
            <a:r>
              <a:rPr lang="ca-ES" altLang="es-ES" sz="2900" dirty="0">
                <a:latin typeface="+mj-lt"/>
              </a:rPr>
              <a:t> i coordinada en les emergències.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/>
          <p:cNvGrpSpPr/>
          <p:nvPr/>
        </p:nvGrpSpPr>
        <p:grpSpPr>
          <a:xfrm>
            <a:off x="4796984" y="3252638"/>
            <a:ext cx="4919844" cy="775213"/>
            <a:chOff x="4616623" y="2976772"/>
            <a:chExt cx="4203849" cy="1520090"/>
          </a:xfrm>
        </p:grpSpPr>
        <p:sp>
          <p:nvSpPr>
            <p:cNvPr id="36" name="CuadroTexto 35"/>
            <p:cNvSpPr txBox="1"/>
            <p:nvPr/>
          </p:nvSpPr>
          <p:spPr>
            <a:xfrm>
              <a:off x="5016772" y="2976772"/>
              <a:ext cx="3803700" cy="1267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 smtClean="0">
                  <a:latin typeface="112" panose="02000000000000000000" pitchFamily="50" charset="0"/>
                </a:rPr>
                <a:t>87% del territori de Catalunya disposa de cobertura de telefonia mòbil*</a:t>
              </a:r>
            </a:p>
          </p:txBody>
        </p:sp>
        <p:pic>
          <p:nvPicPr>
            <p:cNvPr id="37" name="Imagen 3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623" y="3480347"/>
              <a:ext cx="413871" cy="1016515"/>
            </a:xfrm>
            <a:prstGeom prst="rect">
              <a:avLst/>
            </a:prstGeom>
          </p:spPr>
        </p:pic>
      </p:grpSp>
      <p:sp>
        <p:nvSpPr>
          <p:cNvPr id="44" name="Títol 1"/>
          <p:cNvSpPr>
            <a:spLocks noGrp="1"/>
          </p:cNvSpPr>
          <p:nvPr>
            <p:ph type="title"/>
          </p:nvPr>
        </p:nvSpPr>
        <p:spPr>
          <a:xfrm>
            <a:off x="495300" y="356659"/>
            <a:ext cx="8915400" cy="857251"/>
          </a:xfrm>
        </p:spPr>
        <p:txBody>
          <a:bodyPr/>
          <a:lstStyle/>
          <a:p>
            <a:pPr eaLnBrk="1" hangingPunct="1"/>
            <a:r>
              <a:rPr lang="ca-ES" altLang="es-ES" dirty="0" smtClean="0">
                <a:latin typeface="+mj-lt"/>
              </a:rPr>
              <a:t>Cobertura teòrica del 112*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1364602" y="5229201"/>
            <a:ext cx="8178145" cy="729136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r>
              <a:rPr lang="ca-ES" sz="1300" dirty="0">
                <a:latin typeface="112" panose="02000000000000000000" pitchFamily="50" charset="0"/>
              </a:rPr>
              <a:t> *  La informació de cobertura de telefonia mòbil, facilitada pel Centre de Telecomunicacions i Tecnologia de la Informació, del Departament d’Empresa i Ocupació, es correspon amb la representació de la cobertura teòrica que ofereixen diferents operadors.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646" y="1074063"/>
            <a:ext cx="7580645" cy="4755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/>
          <p:cNvSpPr txBox="1"/>
          <p:nvPr/>
        </p:nvSpPr>
        <p:spPr>
          <a:xfrm>
            <a:off x="495300" y="1573629"/>
            <a:ext cx="8915400" cy="2545017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r>
              <a:rPr lang="ca-ES" sz="2100" dirty="0">
                <a:latin typeface="112" panose="02000000000000000000" pitchFamily="50" charset="0"/>
              </a:rPr>
              <a:t>Es detecta que:</a:t>
            </a:r>
          </a:p>
          <a:p>
            <a:endParaRPr lang="ca-ES" sz="2100" dirty="0">
              <a:latin typeface="112" panose="02000000000000000000" pitchFamily="50" charset="0"/>
            </a:endParaRPr>
          </a:p>
          <a:p>
            <a:pPr marL="463996" indent="-274407">
              <a:buFont typeface="Arial" panose="020B0604020202020204" pitchFamily="34" charset="0"/>
              <a:buChar char="•"/>
            </a:pPr>
            <a:r>
              <a:rPr lang="ca-ES" sz="2100" dirty="0">
                <a:latin typeface="112" panose="02000000000000000000" pitchFamily="50" charset="0"/>
              </a:rPr>
              <a:t>Existeixen zones on no es pot contactar amb el 112 per </a:t>
            </a:r>
            <a:r>
              <a:rPr lang="ca-ES" sz="2100" u="sng" dirty="0">
                <a:latin typeface="112" panose="02000000000000000000" pitchFamily="50" charset="0"/>
              </a:rPr>
              <a:t>falta de cobertura</a:t>
            </a:r>
            <a:r>
              <a:rPr lang="ca-ES" sz="2100" dirty="0">
                <a:latin typeface="112" panose="02000000000000000000" pitchFamily="50" charset="0"/>
              </a:rPr>
              <a:t> (la major part corresponen a zones d’alta muntanya o rurals remotes).</a:t>
            </a:r>
          </a:p>
          <a:p>
            <a:pPr marL="189589"/>
            <a:endParaRPr lang="ca-ES" sz="1000" dirty="0">
              <a:latin typeface="112" panose="02000000000000000000" pitchFamily="50" charset="0"/>
            </a:endParaRPr>
          </a:p>
          <a:p>
            <a:pPr marL="463996" indent="-274407">
              <a:buFont typeface="Arial" panose="020B0604020202020204" pitchFamily="34" charset="0"/>
              <a:buChar char="•"/>
            </a:pPr>
            <a:r>
              <a:rPr lang="ca-ES" sz="2100" dirty="0">
                <a:latin typeface="112" panose="02000000000000000000" pitchFamily="50" charset="0"/>
              </a:rPr>
              <a:t>Apareixen dificultats en la localització per </a:t>
            </a:r>
            <a:r>
              <a:rPr lang="ca-ES" sz="2100" u="sng" dirty="0">
                <a:latin typeface="112" panose="02000000000000000000" pitchFamily="50" charset="0"/>
              </a:rPr>
              <a:t>manca de referències </a:t>
            </a:r>
            <a:r>
              <a:rPr lang="ca-ES" sz="2100" dirty="0">
                <a:latin typeface="112" panose="02000000000000000000" pitchFamily="50" charset="0"/>
              </a:rPr>
              <a:t>en entorns rurals.</a:t>
            </a:r>
          </a:p>
        </p:txBody>
      </p:sp>
      <p:sp>
        <p:nvSpPr>
          <p:cNvPr id="44" name="Títol 1"/>
          <p:cNvSpPr>
            <a:spLocks noGrp="1"/>
          </p:cNvSpPr>
          <p:nvPr>
            <p:ph type="title"/>
          </p:nvPr>
        </p:nvSpPr>
        <p:spPr>
          <a:xfrm>
            <a:off x="495300" y="356659"/>
            <a:ext cx="8915400" cy="857251"/>
          </a:xfrm>
        </p:spPr>
        <p:txBody>
          <a:bodyPr/>
          <a:lstStyle/>
          <a:p>
            <a:pPr eaLnBrk="1" hangingPunct="1"/>
            <a:r>
              <a:rPr lang="ca-ES" altLang="es-ES" dirty="0" smtClean="0">
                <a:latin typeface="+mj-lt"/>
              </a:rPr>
              <a:t>Projecte punts de cobertura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496838" y="4317097"/>
            <a:ext cx="6525624" cy="775302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r>
              <a:rPr lang="ca-ES" sz="2100" dirty="0">
                <a:latin typeface="112" panose="02000000000000000000" pitchFamily="50" charset="0"/>
                <a:sym typeface="Wingdings" panose="05000000000000000000" pitchFamily="2" charset="2"/>
              </a:rPr>
              <a:t>L’any 2012 s’inicia el projecte dels </a:t>
            </a:r>
            <a:r>
              <a:rPr lang="ca-ES" sz="2100" b="1" dirty="0">
                <a:latin typeface="112" panose="02000000000000000000" pitchFamily="50" charset="0"/>
                <a:sym typeface="Wingdings" panose="05000000000000000000" pitchFamily="2" charset="2"/>
              </a:rPr>
              <a:t>pals de cobertura</a:t>
            </a:r>
            <a:r>
              <a:rPr lang="ca-ES" sz="2100" dirty="0">
                <a:latin typeface="112" panose="02000000000000000000" pitchFamily="50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026" name="Picture 2" descr="Flecha, Derecho, Azul, Handdrawn, Señalando, Direcc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1456">
            <a:off x="970631" y="3674426"/>
            <a:ext cx="2340259" cy="15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es-ES" dirty="0" smtClean="0">
                <a:latin typeface="+mj-lt"/>
              </a:rPr>
              <a:t>Punts de cobertura del 112</a:t>
            </a:r>
          </a:p>
        </p:txBody>
      </p:sp>
      <p:sp>
        <p:nvSpPr>
          <p:cNvPr id="5124" name="Contenidor de text 2"/>
          <p:cNvSpPr>
            <a:spLocks noGrp="1"/>
          </p:cNvSpPr>
          <p:nvPr>
            <p:ph type="body" idx="4294967295"/>
          </p:nvPr>
        </p:nvSpPr>
        <p:spPr>
          <a:xfrm>
            <a:off x="4618501" y="1796819"/>
            <a:ext cx="5171036" cy="36758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a-ES" altLang="es-ES" sz="2100" dirty="0">
                <a:latin typeface="+mj-lt"/>
              </a:rPr>
              <a:t>Indiquen:</a:t>
            </a:r>
          </a:p>
          <a:p>
            <a:pPr marL="463996" indent="-264428" eaLnBrk="1" hangingPunct="1"/>
            <a:r>
              <a:rPr lang="ca-ES" altLang="es-ES" sz="2100" dirty="0">
                <a:latin typeface="+mj-lt"/>
              </a:rPr>
              <a:t>Les zones on està </a:t>
            </a:r>
            <a:r>
              <a:rPr lang="ca-ES" altLang="es-ES" sz="2100" b="1" dirty="0">
                <a:latin typeface="+mj-lt"/>
              </a:rPr>
              <a:t>garantida la cobertura</a:t>
            </a:r>
            <a:r>
              <a:rPr lang="ca-ES" altLang="es-ES" sz="2100" dirty="0">
                <a:latin typeface="+mj-lt"/>
              </a:rPr>
              <a:t> de telefonia mòbil per poder trucar al 112.</a:t>
            </a:r>
          </a:p>
          <a:p>
            <a:pPr marL="199568" indent="0" eaLnBrk="1" hangingPunct="1">
              <a:buNone/>
            </a:pPr>
            <a:endParaRPr lang="ca-ES" altLang="es-ES" sz="1000" dirty="0">
              <a:latin typeface="+mj-lt"/>
            </a:endParaRPr>
          </a:p>
          <a:p>
            <a:pPr marL="463996" indent="-264428" eaLnBrk="1" hangingPunct="1"/>
            <a:r>
              <a:rPr lang="ca-ES" altLang="es-ES" sz="2100" dirty="0">
                <a:latin typeface="+mj-lt"/>
              </a:rPr>
              <a:t>La </a:t>
            </a:r>
            <a:r>
              <a:rPr lang="ca-ES" altLang="es-ES" sz="2100" b="1" dirty="0">
                <a:latin typeface="+mj-lt"/>
              </a:rPr>
              <a:t>matricula</a:t>
            </a:r>
            <a:r>
              <a:rPr lang="ca-ES" altLang="es-ES" sz="2100" dirty="0">
                <a:latin typeface="+mj-lt"/>
              </a:rPr>
              <a:t> única associada a la </a:t>
            </a:r>
            <a:r>
              <a:rPr lang="ca-ES" altLang="es-ES" sz="2100" b="1" dirty="0">
                <a:latin typeface="+mj-lt"/>
              </a:rPr>
              <a:t>localització</a:t>
            </a:r>
            <a:r>
              <a:rPr lang="ca-ES" altLang="es-ES" sz="2100" dirty="0">
                <a:latin typeface="+mj-lt"/>
              </a:rPr>
              <a:t> del punt de cobertura.</a:t>
            </a:r>
            <a:endParaRPr lang="ca-ES" altLang="es-ES" sz="900" dirty="0">
              <a:latin typeface="+mj-lt"/>
            </a:endParaRPr>
          </a:p>
        </p:txBody>
      </p:sp>
      <p:pic>
        <p:nvPicPr>
          <p:cNvPr id="2050" name="Picture 2" descr="https://pbs.twimg.com/media/Ce3kLZyUEAAi35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1" y="2276872"/>
            <a:ext cx="4241244" cy="29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es-ES" dirty="0" smtClean="0">
                <a:latin typeface="+mj-lt"/>
              </a:rPr>
              <a:t>Punts de cobertura del 112</a:t>
            </a:r>
          </a:p>
        </p:txBody>
      </p:sp>
      <p:sp>
        <p:nvSpPr>
          <p:cNvPr id="5124" name="Contenidor de text 2"/>
          <p:cNvSpPr>
            <a:spLocks noGrp="1"/>
          </p:cNvSpPr>
          <p:nvPr>
            <p:ph type="body" idx="4294967295"/>
          </p:nvPr>
        </p:nvSpPr>
        <p:spPr>
          <a:xfrm>
            <a:off x="3496839" y="1207062"/>
            <a:ext cx="5850649" cy="539028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a-ES" altLang="es-ES" sz="2500" b="1" dirty="0">
                <a:latin typeface="+mj-lt"/>
              </a:rPr>
              <a:t>Actualment</a:t>
            </a:r>
            <a:r>
              <a:rPr lang="ca-ES" altLang="es-ES" sz="2500" dirty="0">
                <a:latin typeface="+mj-lt"/>
              </a:rPr>
              <a:t> senyalitzats </a:t>
            </a:r>
            <a:r>
              <a:rPr lang="ca-ES" altLang="es-ES" sz="2500" b="1" dirty="0">
                <a:latin typeface="+mj-lt"/>
              </a:rPr>
              <a:t>381</a:t>
            </a:r>
            <a:r>
              <a:rPr lang="ca-ES" altLang="es-ES" sz="2500" dirty="0">
                <a:latin typeface="+mj-lt"/>
              </a:rPr>
              <a:t> pals al:</a:t>
            </a:r>
          </a:p>
          <a:p>
            <a:pPr marL="379180" indent="-179612" eaLnBrk="1" hangingPunct="1"/>
            <a:r>
              <a:rPr lang="ca-ES" altLang="es-ES" sz="1400" dirty="0">
                <a:latin typeface="+mj-lt"/>
              </a:rPr>
              <a:t>Parc Natural de la Muntanya de Montserrat.</a:t>
            </a:r>
          </a:p>
          <a:p>
            <a:pPr marL="379180" indent="-179612" eaLnBrk="1" hangingPunct="1"/>
            <a:r>
              <a:rPr lang="ca-ES" altLang="es-ES" sz="1400" dirty="0">
                <a:latin typeface="+mj-lt"/>
              </a:rPr>
              <a:t>Parc Natural de la Zona Volcànica de la Garrotxa.</a:t>
            </a:r>
          </a:p>
          <a:p>
            <a:pPr marL="379180" indent="-179612" eaLnBrk="1" hangingPunct="1"/>
            <a:r>
              <a:rPr lang="ca-ES" altLang="es-ES" sz="1400" dirty="0">
                <a:latin typeface="+mj-lt"/>
              </a:rPr>
              <a:t>Espai Natural de les Guilleries-</a:t>
            </a:r>
            <a:r>
              <a:rPr lang="ca-ES" altLang="es-ES" sz="1400" dirty="0" err="1">
                <a:latin typeface="+mj-lt"/>
              </a:rPr>
              <a:t>Savassona</a:t>
            </a:r>
            <a:r>
              <a:rPr lang="ca-ES" altLang="es-ES" sz="1400" dirty="0">
                <a:latin typeface="+mj-lt"/>
              </a:rPr>
              <a:t>.</a:t>
            </a:r>
          </a:p>
          <a:p>
            <a:pPr marL="379180" indent="-179612" eaLnBrk="1" hangingPunct="1"/>
            <a:r>
              <a:rPr lang="ca-ES" altLang="es-ES" sz="1400" dirty="0">
                <a:latin typeface="+mj-lt"/>
              </a:rPr>
              <a:t>Massís de les Gavarres.</a:t>
            </a:r>
          </a:p>
          <a:p>
            <a:pPr marL="379180" indent="-179612" eaLnBrk="1" hangingPunct="1"/>
            <a:r>
              <a:rPr lang="ca-ES" altLang="es-ES" sz="1400" dirty="0">
                <a:latin typeface="+mj-lt"/>
              </a:rPr>
              <a:t>Parc de la Serralada de Marina.</a:t>
            </a:r>
          </a:p>
          <a:p>
            <a:pPr marL="379180" indent="-179612" eaLnBrk="1" hangingPunct="1"/>
            <a:r>
              <a:rPr lang="ca-ES" altLang="es-ES" sz="1400" dirty="0">
                <a:latin typeface="+mj-lt"/>
              </a:rPr>
              <a:t>Parc de la Serralada Litoral.</a:t>
            </a:r>
          </a:p>
          <a:p>
            <a:pPr marL="379180" indent="-179612" eaLnBrk="1" hangingPunct="1"/>
            <a:r>
              <a:rPr lang="ca-ES" altLang="es-ES" sz="1400" dirty="0">
                <a:latin typeface="+mj-lt"/>
              </a:rPr>
              <a:t>Parc del Castell de Montesquiu.</a:t>
            </a:r>
          </a:p>
          <a:p>
            <a:pPr marL="379180" indent="-179612" eaLnBrk="1" hangingPunct="1"/>
            <a:r>
              <a:rPr lang="ca-ES" altLang="es-ES" sz="1400" dirty="0">
                <a:latin typeface="+mj-lt"/>
              </a:rPr>
              <a:t>Parc del Foix.</a:t>
            </a:r>
          </a:p>
          <a:p>
            <a:pPr marL="379180" indent="-179612" eaLnBrk="1" hangingPunct="1"/>
            <a:r>
              <a:rPr lang="ca-ES" altLang="es-ES" sz="1400" dirty="0">
                <a:latin typeface="+mj-lt"/>
              </a:rPr>
              <a:t>Parc del Garraf.</a:t>
            </a:r>
          </a:p>
          <a:p>
            <a:pPr marL="379180" indent="-179612" eaLnBrk="1" hangingPunct="1"/>
            <a:r>
              <a:rPr lang="ca-ES" altLang="es-ES" sz="1400" dirty="0">
                <a:latin typeface="+mj-lt"/>
              </a:rPr>
              <a:t>Parc del Montnegre i el Corredor.</a:t>
            </a:r>
          </a:p>
          <a:p>
            <a:pPr marL="379180" indent="-179612" eaLnBrk="1" hangingPunct="1"/>
            <a:r>
              <a:rPr lang="ca-ES" altLang="es-ES" sz="1400" dirty="0">
                <a:latin typeface="+mj-lt"/>
              </a:rPr>
              <a:t>Parc Natural de Sant Llorenç del Munt i l’Obac.</a:t>
            </a:r>
          </a:p>
          <a:p>
            <a:pPr marL="379180" indent="-179612" eaLnBrk="1" hangingPunct="1"/>
            <a:r>
              <a:rPr lang="ca-ES" altLang="es-ES" sz="1400" dirty="0">
                <a:latin typeface="+mj-lt"/>
              </a:rPr>
              <a:t>Parc Natural del Montseny.</a:t>
            </a:r>
          </a:p>
          <a:p>
            <a:pPr marL="379180" indent="-179612" eaLnBrk="1" hangingPunct="1"/>
            <a:r>
              <a:rPr lang="ca-ES" altLang="es-ES" sz="1400" dirty="0">
                <a:latin typeface="+mj-lt"/>
              </a:rPr>
              <a:t>Osona.</a:t>
            </a:r>
          </a:p>
          <a:p>
            <a:pPr marL="199568" indent="0" eaLnBrk="1" hangingPunct="1">
              <a:buNone/>
            </a:pPr>
            <a:r>
              <a:rPr lang="ca-ES" altLang="es-ES" sz="2500" dirty="0">
                <a:latin typeface="+mj-lt"/>
              </a:rPr>
              <a:t>S'està </a:t>
            </a:r>
            <a:r>
              <a:rPr lang="ca-ES" altLang="es-ES" sz="2500" b="1" dirty="0">
                <a:latin typeface="+mj-lt"/>
              </a:rPr>
              <a:t>treballant</a:t>
            </a:r>
            <a:r>
              <a:rPr lang="ca-ES" altLang="es-ES" sz="2500" dirty="0">
                <a:latin typeface="+mj-lt"/>
              </a:rPr>
              <a:t> en la senyalització de:</a:t>
            </a:r>
          </a:p>
          <a:p>
            <a:pPr marL="379180" indent="-179612" eaLnBrk="1" hangingPunct="1"/>
            <a:r>
              <a:rPr lang="ca-ES" altLang="es-ES" sz="1400" i="1" dirty="0">
                <a:latin typeface="+mj-lt"/>
              </a:rPr>
              <a:t>Rutes de la Federació d'Entitats Excursionistes de Catalunya (FEEC).</a:t>
            </a:r>
          </a:p>
          <a:p>
            <a:pPr marL="379180" indent="-179612" eaLnBrk="1" hangingPunct="1"/>
            <a:r>
              <a:rPr lang="ca-ES" altLang="es-ES" sz="1400" i="1" dirty="0">
                <a:latin typeface="+mj-lt"/>
              </a:rPr>
              <a:t>Parc Natural del Cadí-Moixeró (PNCM).</a:t>
            </a:r>
          </a:p>
          <a:p>
            <a:pPr marL="379180" indent="-179612" eaLnBrk="1" hangingPunct="1"/>
            <a:r>
              <a:rPr lang="ca-ES" altLang="es-ES" sz="1400" i="1" dirty="0">
                <a:latin typeface="+mj-lt"/>
              </a:rPr>
              <a:t>Parc Natural de l’Alt Pirineu (PNAP).</a:t>
            </a:r>
          </a:p>
          <a:p>
            <a:pPr marL="379180" indent="-179612" eaLnBrk="1" hangingPunct="1"/>
            <a:r>
              <a:rPr lang="ca-ES" altLang="es-ES" sz="1400" i="1" dirty="0">
                <a:latin typeface="+mj-lt"/>
              </a:rPr>
              <a:t>Parc Nacional d’Aigüestortes i Estany de Sant Maurici (PNAESM) .</a:t>
            </a:r>
          </a:p>
          <a:p>
            <a:pPr marL="379180" indent="-179612" eaLnBrk="1" hangingPunct="1"/>
            <a:r>
              <a:rPr lang="ca-ES" altLang="es-ES" sz="1400" i="1" dirty="0">
                <a:latin typeface="+mj-lt"/>
              </a:rPr>
              <a:t>Altres camins i senders de Alt Pirineu i Aran (</a:t>
            </a:r>
            <a:r>
              <a:rPr lang="ca-ES" altLang="es-ES" sz="1400" i="1" dirty="0" err="1">
                <a:latin typeface="+mj-lt"/>
              </a:rPr>
              <a:t>APiA</a:t>
            </a:r>
            <a:r>
              <a:rPr lang="ca-ES" altLang="es-ES" sz="1400" i="1" dirty="0">
                <a:latin typeface="+mj-lt"/>
              </a:rPr>
              <a:t>).</a:t>
            </a:r>
          </a:p>
          <a:p>
            <a:pPr marL="379180" indent="-179612" eaLnBrk="1" hangingPunct="1"/>
            <a:endParaRPr lang="ca-ES" altLang="es-ES" sz="1100" dirty="0">
              <a:latin typeface="+mj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5" y="1700808"/>
            <a:ext cx="2768919" cy="44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DIPUTACIÓ DE TARRAGONA</a:t>
            </a:r>
            <a:endParaRPr lang="en-US" sz="4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a-ES" dirty="0" smtClean="0"/>
              <a:t>Senyalització d’espais naturals gestionats per la Diputació:</a:t>
            </a:r>
          </a:p>
          <a:p>
            <a:pPr lvl="1"/>
            <a:r>
              <a:rPr lang="ca-ES" dirty="0" smtClean="0"/>
              <a:t>Santes Creus</a:t>
            </a:r>
          </a:p>
          <a:p>
            <a:pPr lvl="1"/>
            <a:r>
              <a:rPr lang="ca-ES" dirty="0" smtClean="0"/>
              <a:t>Castell d’Escornalbou</a:t>
            </a:r>
          </a:p>
          <a:p>
            <a:pPr lvl="1"/>
            <a:r>
              <a:rPr lang="ca-ES" dirty="0" smtClean="0"/>
              <a:t>Ruta del </a:t>
            </a:r>
            <a:r>
              <a:rPr lang="ca-ES" dirty="0" err="1" smtClean="0"/>
              <a:t>Cister</a:t>
            </a:r>
            <a:r>
              <a:rPr lang="ca-ES" dirty="0" smtClean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434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esultat d'imatges de icono excursion"/>
          <p:cNvSpPr>
            <a:spLocks noChangeAspect="1" noChangeArrowheads="1"/>
          </p:cNvSpPr>
          <p:nvPr/>
        </p:nvSpPr>
        <p:spPr bwMode="auto">
          <a:xfrm>
            <a:off x="224719" y="-192617"/>
            <a:ext cx="4402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7723" tIns="63862" rIns="127723" bIns="63862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" name="AutoShape 6" descr="Resultat d'imatges de icono excursion"/>
          <p:cNvSpPr>
            <a:spLocks noChangeAspect="1" noChangeArrowheads="1"/>
          </p:cNvSpPr>
          <p:nvPr/>
        </p:nvSpPr>
        <p:spPr bwMode="auto">
          <a:xfrm>
            <a:off x="444853" y="10584"/>
            <a:ext cx="4402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7723" tIns="63862" rIns="127723" bIns="63862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8" descr="Resultat d'imatges de icono excursion"/>
          <p:cNvSpPr>
            <a:spLocks noChangeAspect="1" noChangeArrowheads="1"/>
          </p:cNvSpPr>
          <p:nvPr/>
        </p:nvSpPr>
        <p:spPr bwMode="auto">
          <a:xfrm>
            <a:off x="664986" y="213784"/>
            <a:ext cx="4402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7723" tIns="63862" rIns="127723" bIns="63862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10" descr="Resultat d'imatges de icono excursion"/>
          <p:cNvSpPr>
            <a:spLocks noChangeAspect="1" noChangeArrowheads="1"/>
          </p:cNvSpPr>
          <p:nvPr/>
        </p:nvSpPr>
        <p:spPr bwMode="auto">
          <a:xfrm>
            <a:off x="885119" y="416984"/>
            <a:ext cx="440267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7723" tIns="63862" rIns="127723" bIns="63862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1" name="Títol 1"/>
          <p:cNvSpPr>
            <a:spLocks noGrp="1"/>
          </p:cNvSpPr>
          <p:nvPr>
            <p:ph type="title"/>
          </p:nvPr>
        </p:nvSpPr>
        <p:spPr>
          <a:xfrm>
            <a:off x="444853" y="452669"/>
            <a:ext cx="9292679" cy="1143000"/>
          </a:xfrm>
        </p:spPr>
        <p:txBody>
          <a:bodyPr/>
          <a:lstStyle/>
          <a:p>
            <a:r>
              <a:rPr lang="ca-ES" sz="4100" dirty="0"/>
              <a:t>Projecte de Punts de Cobertura </a:t>
            </a:r>
            <a:br>
              <a:rPr lang="ca-ES" sz="4100" dirty="0"/>
            </a:br>
            <a:r>
              <a:rPr lang="ca-ES" sz="4100" dirty="0" smtClean="0"/>
              <a:t>Diputació de Tarragona – Ruta del Cister</a:t>
            </a:r>
            <a:endParaRPr lang="ca-ES" sz="41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1" y="2060848"/>
            <a:ext cx="5978072" cy="37498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64" y="2060848"/>
            <a:ext cx="3534968" cy="151026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202564" y="3935789"/>
            <a:ext cx="3703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+mj-lt"/>
              </a:rPr>
              <a:t>Característiques:</a:t>
            </a:r>
          </a:p>
          <a:p>
            <a:pPr marL="285750" indent="-285750">
              <a:buFontTx/>
              <a:buChar char="-"/>
            </a:pPr>
            <a:r>
              <a:rPr lang="ca-ES" sz="2000" dirty="0" smtClean="0">
                <a:latin typeface="+mj-lt"/>
              </a:rPr>
              <a:t>Recorreguts a peu i amb bici</a:t>
            </a:r>
          </a:p>
          <a:p>
            <a:pPr marL="285750" indent="-285750">
              <a:buFontTx/>
              <a:buChar char="-"/>
            </a:pPr>
            <a:r>
              <a:rPr lang="ca-ES" sz="2000" dirty="0" smtClean="0">
                <a:latin typeface="+mj-lt"/>
              </a:rPr>
              <a:t>Longitud: 105 km.</a:t>
            </a:r>
          </a:p>
          <a:p>
            <a:pPr marL="285750" indent="-285750">
              <a:buFontTx/>
              <a:buChar char="-"/>
            </a:pPr>
            <a:r>
              <a:rPr lang="ca-ES" sz="2000" dirty="0" smtClean="0">
                <a:latin typeface="+mj-lt"/>
              </a:rPr>
              <a:t>Alt Camp, Conca B, Urgell</a:t>
            </a:r>
          </a:p>
          <a:p>
            <a:pPr marL="285750" indent="-285750">
              <a:buFontTx/>
              <a:buChar char="-"/>
            </a:pPr>
            <a:r>
              <a:rPr lang="ca-ES" sz="2000" dirty="0" smtClean="0">
                <a:latin typeface="+mj-lt"/>
              </a:rPr>
              <a:t>15 municipis</a:t>
            </a:r>
          </a:p>
          <a:p>
            <a:endParaRPr lang="ca-ES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ca-ES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ca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5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a-ES" sz="2800" dirty="0">
                <a:latin typeface="+mj-lt"/>
              </a:rPr>
              <a:t>Estudi de les zones amb necessitats:</a:t>
            </a:r>
          </a:p>
          <a:p>
            <a:pPr lvl="1"/>
            <a:r>
              <a:rPr lang="ca-ES" sz="2800" dirty="0">
                <a:latin typeface="+mj-lt"/>
              </a:rPr>
              <a:t>Manca de cobertura</a:t>
            </a:r>
          </a:p>
          <a:p>
            <a:pPr lvl="1"/>
            <a:r>
              <a:rPr lang="ca-ES" sz="2800" dirty="0">
                <a:latin typeface="+mj-lt"/>
              </a:rPr>
              <a:t>Zones de pas intensiu </a:t>
            </a:r>
            <a:r>
              <a:rPr lang="ca-ES" sz="2800" dirty="0" smtClean="0">
                <a:latin typeface="+mj-lt"/>
              </a:rPr>
              <a:t>o </a:t>
            </a:r>
            <a:r>
              <a:rPr lang="ca-ES" sz="2800" dirty="0">
                <a:latin typeface="+mj-lt"/>
              </a:rPr>
              <a:t>dificultoses</a:t>
            </a:r>
          </a:p>
          <a:p>
            <a:r>
              <a:rPr lang="ca-ES" sz="2800" dirty="0">
                <a:latin typeface="+mj-lt"/>
              </a:rPr>
              <a:t>Estudi cobertura i disponibilitat de senyalització</a:t>
            </a:r>
          </a:p>
          <a:p>
            <a:r>
              <a:rPr lang="ca-ES" sz="2800" dirty="0">
                <a:latin typeface="+mj-lt"/>
              </a:rPr>
              <a:t>Definició de zones d’actuació.</a:t>
            </a:r>
          </a:p>
          <a:p>
            <a:r>
              <a:rPr lang="ca-ES" sz="2800" dirty="0">
                <a:latin typeface="+mj-lt"/>
              </a:rPr>
              <a:t>Assignació de pals i codis</a:t>
            </a:r>
          </a:p>
          <a:p>
            <a:pPr lvl="1"/>
            <a:r>
              <a:rPr lang="ca-ES" sz="2800" dirty="0" smtClean="0">
                <a:latin typeface="+mj-lt"/>
              </a:rPr>
              <a:t>Alta </a:t>
            </a:r>
            <a:r>
              <a:rPr lang="ca-ES" sz="2800" dirty="0">
                <a:latin typeface="+mj-lt"/>
              </a:rPr>
              <a:t>sistemes de </a:t>
            </a:r>
            <a:r>
              <a:rPr lang="ca-ES" sz="2800" dirty="0" smtClean="0">
                <a:latin typeface="+mj-lt"/>
              </a:rPr>
              <a:t>CAT112</a:t>
            </a:r>
          </a:p>
          <a:p>
            <a:pPr lvl="1"/>
            <a:r>
              <a:rPr lang="ca-ES" sz="2800" dirty="0" smtClean="0"/>
              <a:t>Instal·lació</a:t>
            </a:r>
            <a:endParaRPr lang="ca-ES" sz="2800" dirty="0">
              <a:latin typeface="+mj-lt"/>
            </a:endParaRPr>
          </a:p>
          <a:p>
            <a:endParaRPr lang="ca-ES" sz="2800" dirty="0">
              <a:latin typeface="+mj-lt"/>
            </a:endParaRPr>
          </a:p>
        </p:txBody>
      </p:sp>
      <p:pic>
        <p:nvPicPr>
          <p:cNvPr id="1026" name="Picture 2" descr="http://www.arqhys.com/arquitectura/fotos/arquitectura/integracion-proces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4588" flipH="1">
            <a:off x="5204087" y="4060660"/>
            <a:ext cx="4322738" cy="26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ol 1"/>
          <p:cNvSpPr>
            <a:spLocks noGrp="1"/>
          </p:cNvSpPr>
          <p:nvPr>
            <p:ph type="title"/>
          </p:nvPr>
        </p:nvSpPr>
        <p:spPr>
          <a:xfrm>
            <a:off x="495300" y="365787"/>
            <a:ext cx="9242232" cy="1143000"/>
          </a:xfrm>
        </p:spPr>
        <p:txBody>
          <a:bodyPr/>
          <a:lstStyle/>
          <a:p>
            <a:r>
              <a:rPr lang="ca-ES" sz="4100" dirty="0"/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9344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5898</TotalTime>
  <Words>548</Words>
  <Application>Microsoft Office PowerPoint</Application>
  <PresentationFormat>A4 (210 x 297 mm)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112</vt:lpstr>
      <vt:lpstr>Calibri</vt:lpstr>
      <vt:lpstr>Wingdings</vt:lpstr>
      <vt:lpstr>Tema de l'Office</vt:lpstr>
      <vt:lpstr>Presentación de PowerPoint</vt:lpstr>
      <vt:lpstr>Què es el 112</vt:lpstr>
      <vt:lpstr>Cobertura teòrica del 112*</vt:lpstr>
      <vt:lpstr>Projecte punts de cobertura</vt:lpstr>
      <vt:lpstr>Punts de cobertura del 112</vt:lpstr>
      <vt:lpstr>Punts de cobertura del 112</vt:lpstr>
      <vt:lpstr>DIPUTACIÓ DE TARRAGONA</vt:lpstr>
      <vt:lpstr>Projecte de Punts de Cobertura  Diputació de Tarragona – Ruta del Cister</vt:lpstr>
      <vt:lpstr>METODOLOGIA</vt:lpstr>
      <vt:lpstr>Detall de la Ruta del Cister</vt:lpstr>
      <vt:lpstr>Mapa Interactiu</vt:lpstr>
      <vt:lpstr>Eines de localització 112</vt:lpstr>
      <vt:lpstr>Projecte de Pals de Cobertura  Diputació de Tarragona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las emergencias en Catalunya</dc:title>
  <dc:creator>itjgonzalezf</dc:creator>
  <cp:lastModifiedBy>Jordi Gonzalez Fregine</cp:lastModifiedBy>
  <cp:revision>445</cp:revision>
  <cp:lastPrinted>2016-07-21T15:30:01Z</cp:lastPrinted>
  <dcterms:created xsi:type="dcterms:W3CDTF">2015-01-28T15:07:10Z</dcterms:created>
  <dcterms:modified xsi:type="dcterms:W3CDTF">2017-02-23T09:33:28Z</dcterms:modified>
</cp:coreProperties>
</file>