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  <p:sldMasterId id="2147483669" r:id="rId3"/>
    <p:sldMasterId id="2147483681" r:id="rId4"/>
  </p:sldMasterIdLst>
  <p:notesMasterIdLst>
    <p:notesMasterId r:id="rId36"/>
  </p:notesMasterIdLst>
  <p:handoutMasterIdLst>
    <p:handoutMasterId r:id="rId37"/>
  </p:handoutMasterIdLst>
  <p:sldIdLst>
    <p:sldId id="324" r:id="rId5"/>
    <p:sldId id="386" r:id="rId6"/>
    <p:sldId id="367" r:id="rId7"/>
    <p:sldId id="368" r:id="rId8"/>
    <p:sldId id="380" r:id="rId9"/>
    <p:sldId id="358" r:id="rId10"/>
    <p:sldId id="329" r:id="rId11"/>
    <p:sldId id="381" r:id="rId12"/>
    <p:sldId id="370" r:id="rId13"/>
    <p:sldId id="385" r:id="rId14"/>
    <p:sldId id="369" r:id="rId15"/>
    <p:sldId id="382" r:id="rId16"/>
    <p:sldId id="371" r:id="rId17"/>
    <p:sldId id="383" r:id="rId18"/>
    <p:sldId id="372" r:id="rId19"/>
    <p:sldId id="384" r:id="rId20"/>
    <p:sldId id="373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</p:sldIdLst>
  <p:sldSz cx="12190413" cy="6859588"/>
  <p:notesSz cx="6808788" cy="9940925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652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304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957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2609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826182" algn="l" defTabSz="113047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391418" algn="l" defTabSz="113047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956655" algn="l" defTabSz="113047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521891" algn="l" defTabSz="113047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2DB"/>
    <a:srgbClr val="F0D8E9"/>
    <a:srgbClr val="13BF17"/>
    <a:srgbClr val="3F3F3F"/>
    <a:srgbClr val="515151"/>
    <a:srgbClr val="3B3B3B"/>
    <a:srgbClr val="DE9410"/>
    <a:srgbClr val="94AC04"/>
    <a:srgbClr val="87B919"/>
    <a:srgbClr val="FF8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4624" autoAdjust="0"/>
  </p:normalViewPr>
  <p:slideViewPr>
    <p:cSldViewPr>
      <p:cViewPr>
        <p:scale>
          <a:sx n="80" d="100"/>
          <a:sy n="80" d="100"/>
        </p:scale>
        <p:origin x="-750" y="-228"/>
      </p:cViewPr>
      <p:guideLst>
        <p:guide orient="horz" pos="2161"/>
        <p:guide pos="2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6"/>
    </p:cViewPr>
  </p:sorterViewPr>
  <p:notesViewPr>
    <p:cSldViewPr showGuides="1">
      <p:cViewPr varScale="1">
        <p:scale>
          <a:sx n="48" d="100"/>
          <a:sy n="48" d="100"/>
        </p:scale>
        <p:origin x="-193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41473169647814E-2"/>
          <c:y val="3.0520076313359817E-2"/>
          <c:w val="0.86769358960115539"/>
          <c:h val="0.89351263014198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Sèrie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Full1!$A$2:$A$6</c:f>
              <c:strCache>
                <c:ptCount val="5"/>
                <c:pt idx="0">
                  <c:v>Gener '15</c:v>
                </c:pt>
                <c:pt idx="1">
                  <c:v>Gener '16</c:v>
                </c:pt>
                <c:pt idx="2">
                  <c:v>Gener '17</c:v>
                </c:pt>
                <c:pt idx="3">
                  <c:v>Agost '17</c:v>
                </c:pt>
                <c:pt idx="4">
                  <c:v>Tardor '17</c:v>
                </c:pt>
              </c:strCache>
            </c:strRef>
          </c:cat>
          <c:val>
            <c:numRef>
              <c:f>Full1!$B$2:$B$6</c:f>
              <c:numCache>
                <c:formatCode>General</c:formatCode>
                <c:ptCount val="5"/>
                <c:pt idx="0">
                  <c:v>321</c:v>
                </c:pt>
                <c:pt idx="1">
                  <c:v>350</c:v>
                </c:pt>
                <c:pt idx="2">
                  <c:v>400</c:v>
                </c:pt>
                <c:pt idx="3">
                  <c:v>700</c:v>
                </c:pt>
                <c:pt idx="4">
                  <c:v>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73025792"/>
        <c:axId val="73027584"/>
      </c:barChart>
      <c:catAx>
        <c:axId val="73025792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crossAx val="73027584"/>
        <c:crosses val="autoZero"/>
        <c:auto val="1"/>
        <c:lblAlgn val="ctr"/>
        <c:lblOffset val="100"/>
        <c:noMultiLvlLbl val="0"/>
      </c:catAx>
      <c:valAx>
        <c:axId val="7302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025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108" cy="497755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7110" y="0"/>
            <a:ext cx="2950108" cy="497755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A1934F64-9B60-404F-B4DF-1BE171A5D2A8}" type="datetimeFigureOut">
              <a:rPr lang="ca-ES" smtClean="0"/>
              <a:t>04/09/2017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41594"/>
            <a:ext cx="2950108" cy="497755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7110" y="9441594"/>
            <a:ext cx="2950108" cy="497755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3DE74F2C-F592-43B9-84FF-B8D3C8B6CC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004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50677" cy="496507"/>
          </a:xfrm>
          <a:prstGeom prst="rect">
            <a:avLst/>
          </a:prstGeom>
        </p:spPr>
        <p:txBody>
          <a:bodyPr vert="horz" lIns="93427" tIns="46714" rIns="93427" bIns="46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6591" y="4"/>
            <a:ext cx="2950677" cy="496507"/>
          </a:xfrm>
          <a:prstGeom prst="rect">
            <a:avLst/>
          </a:prstGeom>
        </p:spPr>
        <p:txBody>
          <a:bodyPr vert="horz" lIns="93427" tIns="46714" rIns="93427" bIns="46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81B444-C1CB-4170-AC2E-0AA74B03D8CC}" type="datetimeFigureOut">
              <a:rPr lang="ca-ES"/>
              <a:pPr>
                <a:defRPr/>
              </a:pPr>
              <a:t>04/09/2017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781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27" tIns="46714" rIns="93427" bIns="46714" rtlCol="0" anchor="ctr"/>
          <a:lstStyle/>
          <a:p>
            <a:pPr lvl="0"/>
            <a:endParaRPr lang="ca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78" y="4721441"/>
            <a:ext cx="5447639" cy="4473185"/>
          </a:xfrm>
          <a:prstGeom prst="rect">
            <a:avLst/>
          </a:prstGeom>
        </p:spPr>
        <p:txBody>
          <a:bodyPr vert="horz" lIns="93427" tIns="46714" rIns="93427" bIns="46714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ca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9442879"/>
            <a:ext cx="2950677" cy="496507"/>
          </a:xfrm>
          <a:prstGeom prst="rect">
            <a:avLst/>
          </a:prstGeom>
        </p:spPr>
        <p:txBody>
          <a:bodyPr vert="horz" lIns="93427" tIns="46714" rIns="93427" bIns="46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6591" y="9442879"/>
            <a:ext cx="2950677" cy="496507"/>
          </a:xfrm>
          <a:prstGeom prst="rect">
            <a:avLst/>
          </a:prstGeom>
        </p:spPr>
        <p:txBody>
          <a:bodyPr vert="horz" lIns="93427" tIns="46714" rIns="93427" bIns="46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D03DA7-361E-4D8C-82A2-3D07AD113028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151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523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3047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5709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6094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26182" algn="l" defTabSz="11304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91418" algn="l" defTabSz="11304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56655" algn="l" defTabSz="11304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21891" algn="l" defTabSz="11304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 alt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6125"/>
            <a:ext cx="6618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BBC4A-B8EC-4A68-B13F-FD7D0A4C721B}" type="slidenum">
              <a:rPr lang="ca-ES" smtClean="0"/>
              <a:pPr>
                <a:defRPr/>
              </a:pPr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0882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6125"/>
            <a:ext cx="6618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BBC4A-B8EC-4A68-B13F-FD7D0A4C721B}" type="slidenum">
              <a:rPr lang="ca-ES" smtClean="0"/>
              <a:pPr>
                <a:defRPr/>
              </a:pPr>
              <a:t>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0882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6125"/>
            <a:ext cx="6618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BBC4A-B8EC-4A68-B13F-FD7D0A4C721B}" type="slidenum">
              <a:rPr lang="ca-ES" smtClean="0"/>
              <a:pPr>
                <a:defRPr/>
              </a:pPr>
              <a:t>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0882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 alt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>
          <a:xfrm>
            <a:off x="609521" y="274703"/>
            <a:ext cx="10971372" cy="778055"/>
          </a:xfrm>
          <a:prstGeom prst="rect">
            <a:avLst/>
          </a:prstGeom>
        </p:spPr>
        <p:txBody>
          <a:bodyPr lIns="113047" tIns="56524" rIns="113047" bIns="56524">
            <a:normAutofit fontScale="85000" lnSpcReduction="20000"/>
          </a:bodyPr>
          <a:lstStyle/>
          <a:p>
            <a:pPr algn="r">
              <a:defRPr/>
            </a:pPr>
            <a:r>
              <a:rPr lang="es-ES" sz="3000" b="1">
                <a:solidFill>
                  <a:schemeClr val="accent2"/>
                </a:solidFill>
              </a:rPr>
              <a:t>Estat de les obres a la nova seu de l’Agència Tributària de Catalunya</a:t>
            </a:r>
            <a:endParaRPr lang="ca-ES" sz="3000" b="1">
              <a:solidFill>
                <a:schemeClr val="accent2"/>
              </a:solidFill>
            </a:endParaRPr>
          </a:p>
        </p:txBody>
      </p:sp>
      <p:cxnSp>
        <p:nvCxnSpPr>
          <p:cNvPr id="5" name="5 Conector recto"/>
          <p:cNvCxnSpPr/>
          <p:nvPr userDrawn="1"/>
        </p:nvCxnSpPr>
        <p:spPr>
          <a:xfrm>
            <a:off x="814813" y="1122624"/>
            <a:ext cx="10656029" cy="3176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9 CuadroTexto"/>
          <p:cNvSpPr txBox="1"/>
          <p:nvPr userDrawn="1"/>
        </p:nvSpPr>
        <p:spPr>
          <a:xfrm>
            <a:off x="9809475" y="6430864"/>
            <a:ext cx="2190465" cy="344984"/>
          </a:xfrm>
          <a:prstGeom prst="rect">
            <a:avLst/>
          </a:prstGeom>
          <a:noFill/>
        </p:spPr>
        <p:txBody>
          <a:bodyPr lIns="113047" tIns="56524" rIns="113047" bIns="5652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92AB2E-A787-4CC7-B686-14BC3047E5D9}" type="slidenum">
              <a:rPr lang="ca-ES" sz="1500"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a-E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3 Imagen" descr="economia_h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2274" y="6407047"/>
            <a:ext cx="1970360" cy="30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sitges.cat/content/GCT_Dades/1018/ATC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71420" y="6408634"/>
            <a:ext cx="1238088" cy="33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Marcador de texto"/>
          <p:cNvSpPr>
            <a:spLocks noGrp="1"/>
          </p:cNvSpPr>
          <p:nvPr>
            <p:ph idx="1"/>
          </p:nvPr>
        </p:nvSpPr>
        <p:spPr>
          <a:xfrm>
            <a:off x="609521" y="1567697"/>
            <a:ext cx="10971372" cy="4527011"/>
          </a:xfrm>
          <a:prstGeom prst="rect">
            <a:avLst/>
          </a:prstGeom>
        </p:spPr>
        <p:txBody>
          <a:bodyPr vert="horz" lIns="113047" tIns="56524" rIns="113047" bIns="56524" rtlCol="0">
            <a:noAutofit/>
          </a:bodyPr>
          <a:lstStyle>
            <a:lvl1pPr>
              <a:spcAft>
                <a:spcPts val="742"/>
              </a:spcAft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06921" indent="-541685">
              <a:spcAft>
                <a:spcPts val="742"/>
              </a:spcAft>
              <a:buClr>
                <a:srgbClr val="C00000"/>
              </a:buClr>
              <a:buFont typeface="Arial" panose="020B0604020202020204" pitchFamily="34" charset="0"/>
              <a:buChar char="□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42436" indent="-211964">
              <a:spcAft>
                <a:spcPts val="742"/>
              </a:spcAft>
              <a:buClr>
                <a:srgbClr val="C00000"/>
              </a:buClr>
              <a:buFont typeface="Arial" panose="020B0604020202020204" pitchFamily="34" charset="0"/>
              <a:buChar char="□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09521" y="1535470"/>
            <a:ext cx="5386216" cy="63991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236" indent="0">
              <a:buNone/>
              <a:defRPr sz="2500" b="1"/>
            </a:lvl2pPr>
            <a:lvl3pPr marL="1130473" indent="0">
              <a:buNone/>
              <a:defRPr sz="2200" b="1"/>
            </a:lvl3pPr>
            <a:lvl4pPr marL="1695709" indent="0">
              <a:buNone/>
              <a:defRPr sz="2000" b="1"/>
            </a:lvl4pPr>
            <a:lvl5pPr marL="2260945" indent="0">
              <a:buNone/>
              <a:defRPr sz="2000" b="1"/>
            </a:lvl5pPr>
            <a:lvl6pPr marL="2826182" indent="0">
              <a:buNone/>
              <a:defRPr sz="2000" b="1"/>
            </a:lvl6pPr>
            <a:lvl7pPr marL="3391418" indent="0">
              <a:buNone/>
              <a:defRPr sz="2000" b="1"/>
            </a:lvl7pPr>
            <a:lvl8pPr marL="3956655" indent="0">
              <a:buNone/>
              <a:defRPr sz="2000" b="1"/>
            </a:lvl8pPr>
            <a:lvl9pPr marL="4521891" indent="0">
              <a:buNone/>
              <a:defRPr sz="20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92563" y="1535470"/>
            <a:ext cx="5388332" cy="63991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236" indent="0">
              <a:buNone/>
              <a:defRPr sz="2500" b="1"/>
            </a:lvl2pPr>
            <a:lvl3pPr marL="1130473" indent="0">
              <a:buNone/>
              <a:defRPr sz="2200" b="1"/>
            </a:lvl3pPr>
            <a:lvl4pPr marL="1695709" indent="0">
              <a:buNone/>
              <a:defRPr sz="2000" b="1"/>
            </a:lvl4pPr>
            <a:lvl5pPr marL="2260945" indent="0">
              <a:buNone/>
              <a:defRPr sz="2000" b="1"/>
            </a:lvl5pPr>
            <a:lvl6pPr marL="2826182" indent="0">
              <a:buNone/>
              <a:defRPr sz="2000" b="1"/>
            </a:lvl6pPr>
            <a:lvl7pPr marL="3391418" indent="0">
              <a:buNone/>
              <a:defRPr sz="2000" b="1"/>
            </a:lvl7pPr>
            <a:lvl8pPr marL="3956655" indent="0">
              <a:buNone/>
              <a:defRPr sz="2000" b="1"/>
            </a:lvl8pPr>
            <a:lvl9pPr marL="4521891" indent="0">
              <a:buNone/>
              <a:defRPr sz="20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92563" y="2175380"/>
            <a:ext cx="5388332" cy="395220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E6E-37F4-414B-94D4-1EEA9A848938}" type="datetimeFigureOut">
              <a:rPr lang="ca-ES" smtClean="0"/>
              <a:t>04/09/2017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462-5CCF-4A26-8A7F-4AB5702673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168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E6E-37F4-414B-94D4-1EEA9A848938}" type="datetimeFigureOut">
              <a:rPr lang="ca-ES" smtClean="0"/>
              <a:t>04/09/2017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462-5CCF-4A26-8A7F-4AB5702673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297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E6E-37F4-414B-94D4-1EEA9A848938}" type="datetimeFigureOut">
              <a:rPr lang="ca-ES" smtClean="0"/>
              <a:t>04/09/2017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462-5CCF-4A26-8A7F-4AB5702673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77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1" cy="11623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66114" y="273114"/>
            <a:ext cx="6814780" cy="585446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09524" y="1435435"/>
            <a:ext cx="4010561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65236" indent="0">
              <a:buNone/>
              <a:defRPr sz="1500"/>
            </a:lvl2pPr>
            <a:lvl3pPr marL="1130473" indent="0">
              <a:buNone/>
              <a:defRPr sz="1200"/>
            </a:lvl3pPr>
            <a:lvl4pPr marL="1695709" indent="0">
              <a:buNone/>
              <a:defRPr sz="1100"/>
            </a:lvl4pPr>
            <a:lvl5pPr marL="2260945" indent="0">
              <a:buNone/>
              <a:defRPr sz="1100"/>
            </a:lvl5pPr>
            <a:lvl6pPr marL="2826182" indent="0">
              <a:buNone/>
              <a:defRPr sz="1100"/>
            </a:lvl6pPr>
            <a:lvl7pPr marL="3391418" indent="0">
              <a:buNone/>
              <a:defRPr sz="1100"/>
            </a:lvl7pPr>
            <a:lvl8pPr marL="3956655" indent="0">
              <a:buNone/>
              <a:defRPr sz="1100"/>
            </a:lvl8pPr>
            <a:lvl9pPr marL="4521891" indent="0">
              <a:buNone/>
              <a:defRPr sz="11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E6E-37F4-414B-94D4-1EEA9A848938}" type="datetimeFigureOut">
              <a:rPr lang="ca-ES" smtClean="0"/>
              <a:t>04/09/2017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462-5CCF-4A26-8A7F-4AB5702673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965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000"/>
            </a:lvl1pPr>
            <a:lvl2pPr marL="565236" indent="0">
              <a:buNone/>
              <a:defRPr sz="3500"/>
            </a:lvl2pPr>
            <a:lvl3pPr marL="1130473" indent="0">
              <a:buNone/>
              <a:defRPr sz="3000"/>
            </a:lvl3pPr>
            <a:lvl4pPr marL="1695709" indent="0">
              <a:buNone/>
              <a:defRPr sz="2500"/>
            </a:lvl4pPr>
            <a:lvl5pPr marL="2260945" indent="0">
              <a:buNone/>
              <a:defRPr sz="2500"/>
            </a:lvl5pPr>
            <a:lvl6pPr marL="2826182" indent="0">
              <a:buNone/>
              <a:defRPr sz="2500"/>
            </a:lvl6pPr>
            <a:lvl7pPr marL="3391418" indent="0">
              <a:buNone/>
              <a:defRPr sz="2500"/>
            </a:lvl7pPr>
            <a:lvl8pPr marL="3956655" indent="0">
              <a:buNone/>
              <a:defRPr sz="2500"/>
            </a:lvl8pPr>
            <a:lvl9pPr marL="4521891" indent="0">
              <a:buNone/>
              <a:defRPr sz="25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700"/>
            </a:lvl1pPr>
            <a:lvl2pPr marL="565236" indent="0">
              <a:buNone/>
              <a:defRPr sz="1500"/>
            </a:lvl2pPr>
            <a:lvl3pPr marL="1130473" indent="0">
              <a:buNone/>
              <a:defRPr sz="1200"/>
            </a:lvl3pPr>
            <a:lvl4pPr marL="1695709" indent="0">
              <a:buNone/>
              <a:defRPr sz="1100"/>
            </a:lvl4pPr>
            <a:lvl5pPr marL="2260945" indent="0">
              <a:buNone/>
              <a:defRPr sz="1100"/>
            </a:lvl5pPr>
            <a:lvl6pPr marL="2826182" indent="0">
              <a:buNone/>
              <a:defRPr sz="1100"/>
            </a:lvl6pPr>
            <a:lvl7pPr marL="3391418" indent="0">
              <a:buNone/>
              <a:defRPr sz="1100"/>
            </a:lvl7pPr>
            <a:lvl8pPr marL="3956655" indent="0">
              <a:buNone/>
              <a:defRPr sz="1100"/>
            </a:lvl8pPr>
            <a:lvl9pPr marL="4521891" indent="0">
              <a:buNone/>
              <a:defRPr sz="11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E6E-37F4-414B-94D4-1EEA9A848938}" type="datetimeFigureOut">
              <a:rPr lang="ca-ES" smtClean="0"/>
              <a:t>04/09/2017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462-5CCF-4A26-8A7F-4AB5702673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3171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E6E-37F4-414B-94D4-1EEA9A848938}" type="datetimeFigureOut">
              <a:rPr lang="ca-ES" smtClean="0"/>
              <a:t>04/09/2017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462-5CCF-4A26-8A7F-4AB5702673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3188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838050" y="274703"/>
            <a:ext cx="2742843" cy="5852880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E6E-37F4-414B-94D4-1EEA9A848938}" type="datetimeFigureOut">
              <a:rPr lang="ca-ES" smtClean="0"/>
              <a:t>04/09/2017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462-5CCF-4A26-8A7F-4AB5702673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60402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6FE8-4F67-234D-9D04-97036FB7F3A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F68-72ED-4A41-A866-421B3FD0BF2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0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6FE8-4F67-234D-9D04-97036FB7F3A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F68-72ED-4A41-A866-421B3FD0BF2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18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6FE8-4F67-234D-9D04-97036FB7F3A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F68-72ED-4A41-A866-421B3FD0BF2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4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495A-AFAC-44BE-8FCC-675A3C29B1FD}" type="datetime1">
              <a:rPr lang="ca-ES" smtClean="0"/>
              <a:t>04/09/2017</a:t>
            </a:fld>
            <a:endParaRPr lang="ca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6FE8-4F67-234D-9D04-97036FB7F3A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F68-72ED-4A41-A866-421B3FD0BF2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83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6FE8-4F67-234D-9D04-97036FB7F3A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F68-72ED-4A41-A866-421B3FD0BF2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24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6FE8-4F67-234D-9D04-97036FB7F3A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F68-72ED-4A41-A866-421B3FD0BF2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7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6FE8-4F67-234D-9D04-97036FB7F3A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F68-72ED-4A41-A866-421B3FD0BF2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48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6FE8-4F67-234D-9D04-97036FB7F3A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F68-72ED-4A41-A866-421B3FD0BF2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74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6FE8-4F67-234D-9D04-97036FB7F3A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F68-72ED-4A41-A866-421B3FD0BF2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06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6FE8-4F67-234D-9D04-97036FB7F3A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F68-72ED-4A41-A866-421B3FD0BF2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40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6FE8-4F67-234D-9D04-97036FB7F3A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3F68-72ED-4A41-A866-421B3FD0BF2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92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>
          <a:xfrm>
            <a:off x="609521" y="274703"/>
            <a:ext cx="10971372" cy="778055"/>
          </a:xfrm>
          <a:prstGeom prst="rect">
            <a:avLst/>
          </a:prstGeom>
        </p:spPr>
        <p:txBody>
          <a:bodyPr lIns="113047" tIns="56524" rIns="113047" bIns="56524">
            <a:normAutofit fontScale="85000" lnSpcReduction="20000"/>
          </a:bodyPr>
          <a:lstStyle/>
          <a:p>
            <a:pPr algn="r">
              <a:defRPr/>
            </a:pPr>
            <a:r>
              <a:rPr lang="es-ES" sz="3000" b="1">
                <a:solidFill>
                  <a:srgbClr val="9B1889"/>
                </a:solidFill>
              </a:rPr>
              <a:t>Estat de les obres a la nova seu de l’Agència Tributària de Catalunya</a:t>
            </a:r>
            <a:endParaRPr lang="ca-ES" sz="3000" b="1">
              <a:solidFill>
                <a:srgbClr val="9B1889"/>
              </a:solidFill>
            </a:endParaRPr>
          </a:p>
        </p:txBody>
      </p:sp>
      <p:cxnSp>
        <p:nvCxnSpPr>
          <p:cNvPr id="5" name="5 Conector recto"/>
          <p:cNvCxnSpPr/>
          <p:nvPr userDrawn="1"/>
        </p:nvCxnSpPr>
        <p:spPr>
          <a:xfrm>
            <a:off x="814813" y="1122624"/>
            <a:ext cx="10656029" cy="3176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9 CuadroTexto"/>
          <p:cNvSpPr txBox="1"/>
          <p:nvPr userDrawn="1"/>
        </p:nvSpPr>
        <p:spPr>
          <a:xfrm>
            <a:off x="9809475" y="6430864"/>
            <a:ext cx="2190465" cy="344984"/>
          </a:xfrm>
          <a:prstGeom prst="rect">
            <a:avLst/>
          </a:prstGeom>
          <a:noFill/>
        </p:spPr>
        <p:txBody>
          <a:bodyPr lIns="113047" tIns="56524" rIns="113047" bIns="5652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92AB2E-A787-4CC7-B686-14BC3047E5D9}" type="slidenum">
              <a:rPr lang="ca-ES" sz="15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a-ES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3 Imagen" descr="economia_h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2274" y="6407047"/>
            <a:ext cx="1970360" cy="30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sitges.cat/content/GCT_Dades/1018/ATC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71420" y="6408634"/>
            <a:ext cx="1238088" cy="33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Marcador de texto"/>
          <p:cNvSpPr>
            <a:spLocks noGrp="1"/>
          </p:cNvSpPr>
          <p:nvPr>
            <p:ph idx="1"/>
          </p:nvPr>
        </p:nvSpPr>
        <p:spPr>
          <a:xfrm>
            <a:off x="609521" y="1567697"/>
            <a:ext cx="10971372" cy="4527011"/>
          </a:xfrm>
          <a:prstGeom prst="rect">
            <a:avLst/>
          </a:prstGeom>
        </p:spPr>
        <p:txBody>
          <a:bodyPr vert="horz" lIns="113047" tIns="56524" rIns="113047" bIns="56524" rtlCol="0">
            <a:noAutofit/>
          </a:bodyPr>
          <a:lstStyle>
            <a:lvl1pPr>
              <a:spcAft>
                <a:spcPts val="742"/>
              </a:spcAft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06921" indent="-541685">
              <a:spcAft>
                <a:spcPts val="742"/>
              </a:spcAft>
              <a:buClr>
                <a:srgbClr val="C00000"/>
              </a:buClr>
              <a:buFont typeface="Arial" panose="020B0604020202020204" pitchFamily="34" charset="0"/>
              <a:buChar char="□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42436" indent="-211964">
              <a:spcAft>
                <a:spcPts val="742"/>
              </a:spcAft>
              <a:buClr>
                <a:srgbClr val="C00000"/>
              </a:buClr>
              <a:buFont typeface="Arial" panose="020B0604020202020204" pitchFamily="34" charset="0"/>
              <a:buChar char="□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282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495A-AFAC-44BE-8FCC-675A3C29B1FD}" type="datetime1">
              <a:rPr lang="ca-E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04/09/2017</a:t>
            </a:fld>
            <a:endParaRPr lang="ca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1B07-D754-4435-A24F-83F42492009E}" type="datetime1">
              <a:rPr lang="ca-ES" smtClean="0"/>
              <a:t>04/09/2017</a:t>
            </a:fld>
            <a:endParaRPr lang="ca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1B07-D754-4435-A24F-83F42492009E}" type="datetime1">
              <a:rPr lang="ca-E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04/09/2017</a:t>
            </a:fld>
            <a:endParaRPr lang="ca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65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9939" y="1008165"/>
            <a:ext cx="7739620" cy="2143622"/>
          </a:xfrm>
          <a:prstGeom prst="rect">
            <a:avLst/>
          </a:prstGeom>
        </p:spPr>
        <p:txBody>
          <a:bodyPr lIns="70067" tIns="35033" rIns="70067" bIns="35033" anchor="b"/>
          <a:lstStyle>
            <a:lvl1pPr algn="ctr"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9939" y="3235291"/>
            <a:ext cx="7739620" cy="1486787"/>
          </a:xfrm>
          <a:prstGeom prst="rect">
            <a:avLst/>
          </a:prstGeom>
        </p:spPr>
        <p:txBody>
          <a:bodyPr lIns="70067" tIns="35033" rIns="70067" bIns="35033"/>
          <a:lstStyle>
            <a:lvl1pPr marL="0" indent="0" algn="ctr">
              <a:buNone/>
              <a:defRPr sz="1900"/>
            </a:lvl1pPr>
            <a:lvl2pPr marL="350334" indent="0" algn="ctr">
              <a:buNone/>
              <a:defRPr sz="1500"/>
            </a:lvl2pPr>
            <a:lvl3pPr marL="700667" indent="0" algn="ctr">
              <a:buNone/>
              <a:defRPr sz="1400"/>
            </a:lvl3pPr>
            <a:lvl4pPr marL="1051001" indent="0" algn="ctr">
              <a:buNone/>
              <a:defRPr sz="1200"/>
            </a:lvl4pPr>
            <a:lvl5pPr marL="1401334" indent="0" algn="ctr">
              <a:buNone/>
              <a:defRPr sz="1200"/>
            </a:lvl5pPr>
            <a:lvl6pPr marL="1751668" indent="0" algn="ctr">
              <a:buNone/>
              <a:defRPr sz="1200"/>
            </a:lvl6pPr>
            <a:lvl7pPr marL="2102001" indent="0" algn="ctr">
              <a:buNone/>
              <a:defRPr sz="1200"/>
            </a:lvl7pPr>
            <a:lvl8pPr marL="2452335" indent="0" algn="ctr">
              <a:buNone/>
              <a:defRPr sz="1200"/>
            </a:lvl8pPr>
            <a:lvl9pPr marL="2802667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91E6E-01B1-46EB-8F47-E71E42845D38}" type="datetime1">
              <a:rPr lang="ca-ES" altLang="ca-ES" smtClean="0">
                <a:solidFill>
                  <a:srgbClr val="000000">
                    <a:tint val="75000"/>
                  </a:srgbClr>
                </a:solidFill>
              </a:rPr>
              <a:pPr/>
              <a:t>04/09/2017</a:t>
            </a:fld>
            <a:endParaRPr lang="ca-ES" altLang="ca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a-ES" altLang="ca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5225" y="6247562"/>
            <a:ext cx="2846051" cy="475569"/>
          </a:xfrm>
          <a:prstGeom prst="rect">
            <a:avLst/>
          </a:prstGeom>
          <a:ln/>
        </p:spPr>
        <p:txBody>
          <a:bodyPr lIns="70067" tIns="35033" rIns="70067" bIns="35033"/>
          <a:lstStyle>
            <a:lvl1pPr>
              <a:defRPr/>
            </a:lvl1pPr>
          </a:lstStyle>
          <a:p>
            <a:fld id="{DACE60ED-5342-4F1C-A528-0E6F58C3AD9C}" type="slidenum">
              <a:rPr lang="ca-ES" altLang="ca-ES">
                <a:solidFill>
                  <a:srgbClr val="000000"/>
                </a:solidFill>
              </a:rPr>
              <a:pPr/>
              <a:t>‹#›</a:t>
            </a:fld>
            <a:endParaRPr lang="ca-ES" alt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77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10050" y="188960"/>
            <a:ext cx="10363968" cy="50335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ca-ES" noProof="0" dirty="0" smtClean="0"/>
              <a:t>Diapositiva sense subtítol</a:t>
            </a:r>
            <a:endParaRPr lang="ca-E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281" y="789499"/>
            <a:ext cx="10363968" cy="155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a-E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33819" y="6478514"/>
            <a:ext cx="2844430" cy="33345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84ABE-F0E8-4FFB-AFBD-9B0427967E24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6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9939" y="1008165"/>
            <a:ext cx="7739620" cy="2143622"/>
          </a:xfrm>
          <a:prstGeom prst="rect">
            <a:avLst/>
          </a:prstGeom>
        </p:spPr>
        <p:txBody>
          <a:bodyPr lIns="70067" tIns="35033" rIns="70067" bIns="35033" anchor="b"/>
          <a:lstStyle>
            <a:lvl1pPr algn="ctr"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9939" y="3235291"/>
            <a:ext cx="7739620" cy="1486787"/>
          </a:xfrm>
          <a:prstGeom prst="rect">
            <a:avLst/>
          </a:prstGeom>
        </p:spPr>
        <p:txBody>
          <a:bodyPr lIns="70067" tIns="35033" rIns="70067" bIns="35033"/>
          <a:lstStyle>
            <a:lvl1pPr marL="0" indent="0" algn="ctr">
              <a:buNone/>
              <a:defRPr sz="1900"/>
            </a:lvl1pPr>
            <a:lvl2pPr marL="350334" indent="0" algn="ctr">
              <a:buNone/>
              <a:defRPr sz="1500"/>
            </a:lvl2pPr>
            <a:lvl3pPr marL="700667" indent="0" algn="ctr">
              <a:buNone/>
              <a:defRPr sz="1400"/>
            </a:lvl3pPr>
            <a:lvl4pPr marL="1051001" indent="0" algn="ctr">
              <a:buNone/>
              <a:defRPr sz="1200"/>
            </a:lvl4pPr>
            <a:lvl5pPr marL="1401334" indent="0" algn="ctr">
              <a:buNone/>
              <a:defRPr sz="1200"/>
            </a:lvl5pPr>
            <a:lvl6pPr marL="1751668" indent="0" algn="ctr">
              <a:buNone/>
              <a:defRPr sz="1200"/>
            </a:lvl6pPr>
            <a:lvl7pPr marL="2102001" indent="0" algn="ctr">
              <a:buNone/>
              <a:defRPr sz="1200"/>
            </a:lvl7pPr>
            <a:lvl8pPr marL="2452335" indent="0" algn="ctr">
              <a:buNone/>
              <a:defRPr sz="1200"/>
            </a:lvl8pPr>
            <a:lvl9pPr marL="2802667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91E6E-01B1-46EB-8F47-E71E42845D38}" type="datetime1">
              <a:rPr lang="ca-ES" altLang="ca-ES" smtClean="0"/>
              <a:t>04/09/2017</a:t>
            </a:fld>
            <a:endParaRPr lang="ca-ES" alt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5225" y="6247562"/>
            <a:ext cx="2846051" cy="475569"/>
          </a:xfrm>
          <a:prstGeom prst="rect">
            <a:avLst/>
          </a:prstGeom>
          <a:ln/>
        </p:spPr>
        <p:txBody>
          <a:bodyPr lIns="70067" tIns="35033" rIns="70067" bIns="35033"/>
          <a:lstStyle>
            <a:lvl1pPr>
              <a:defRPr/>
            </a:lvl1pPr>
          </a:lstStyle>
          <a:p>
            <a:fld id="{DACE60ED-5342-4F1C-A528-0E6F58C3AD9C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75240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10050" y="188960"/>
            <a:ext cx="10363968" cy="50335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ca-ES" noProof="0" dirty="0" smtClean="0"/>
              <a:t>Diapositiva sense subtítol</a:t>
            </a:r>
            <a:endParaRPr lang="ca-E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281" y="789499"/>
            <a:ext cx="10363968" cy="155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a-E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33819" y="6478514"/>
            <a:ext cx="2844430" cy="33345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84ABE-F0E8-4FFB-AFBD-9B0427967E24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9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14283" y="2130921"/>
            <a:ext cx="10361851" cy="147036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9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0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5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0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6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5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E6E-37F4-414B-94D4-1EEA9A848938}" type="datetimeFigureOut">
              <a:rPr lang="ca-ES" smtClean="0"/>
              <a:t>04/09/2017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462-5CCF-4A26-8A7F-4AB5702673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796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E6E-37F4-414B-94D4-1EEA9A848938}" type="datetimeFigureOut">
              <a:rPr lang="ca-ES" smtClean="0"/>
              <a:t>04/09/2017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462-5CCF-4A26-8A7F-4AB5702673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673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523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04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57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09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61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14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56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18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E6E-37F4-414B-94D4-1EEA9A848938}" type="datetimeFigureOut">
              <a:rPr lang="ca-ES" smtClean="0"/>
              <a:t>04/09/2017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462-5CCF-4A26-8A7F-4AB5702673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9850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09522" y="1600573"/>
            <a:ext cx="5384099" cy="45270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96794" y="1600573"/>
            <a:ext cx="5384099" cy="45270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E6E-37F4-414B-94D4-1EEA9A848938}" type="datetimeFigureOut">
              <a:rPr lang="ca-ES" smtClean="0"/>
              <a:t>04/09/2017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462-5CCF-4A26-8A7F-4AB5702673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065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113047" tIns="56524" rIns="113047" bIns="5652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D4372F-B7C0-4FC8-BACD-D287CAC69E44}" type="datetime1">
              <a:rPr lang="ca-ES" smtClean="0"/>
              <a:t>04/09/2017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vert="horz" lIns="113047" tIns="56524" rIns="113047" bIns="5652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5" r:id="rId4"/>
    <p:sldLayoutId id="214748366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5pPr>
      <a:lvl6pPr marL="565236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6pPr>
      <a:lvl7pPr marL="1130473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7pPr>
      <a:lvl8pPr marL="1695709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8pPr>
      <a:lvl9pPr marL="2260945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9pPr>
    </p:titleStyle>
    <p:bodyStyle>
      <a:lvl1pPr marL="423927" indent="-423927" algn="l" rtl="0" eaLnBrk="0" fontAlgn="base" hangingPunct="0">
        <a:spcBef>
          <a:spcPct val="20000"/>
        </a:spcBef>
        <a:spcAft>
          <a:spcPct val="0"/>
        </a:spcAft>
        <a:buFont typeface="Arial" charset="0"/>
        <a:defRPr sz="2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8509" indent="-35327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□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13091" indent="-2826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78327" indent="-2826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43564" indent="-2826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108800" indent="-282618" algn="l" defTabSz="113047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4036" indent="-282618" algn="l" defTabSz="113047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39273" indent="-282618" algn="l" defTabSz="113047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4509" indent="-282618" algn="l" defTabSz="113047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236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473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5709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0945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6182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1418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56655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1891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13047" tIns="56524" rIns="113047" bIns="56524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horz" lIns="113047" tIns="56524" rIns="113047" bIns="56524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113047" tIns="56524" rIns="113047" bIns="5652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AE6E-37F4-414B-94D4-1EEA9A848938}" type="datetimeFigureOut">
              <a:rPr lang="ca-ES" smtClean="0"/>
              <a:t>04/09/2017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vert="horz" lIns="113047" tIns="56524" rIns="113047" bIns="5652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13047" tIns="56524" rIns="113047" bIns="5652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6B462-5CCF-4A26-8A7F-4AB5702673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774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1130473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3927" indent="-423927" algn="l" defTabSz="1130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8509" indent="-353273" algn="l" defTabSz="1130473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3091" indent="-282618" algn="l" defTabSz="1130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8327" indent="-282618" algn="l" defTabSz="11304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3564" indent="-282618" algn="l" defTabSz="1130473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08800" indent="-282618" algn="l" defTabSz="1130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4036" indent="-282618" algn="l" defTabSz="1130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39273" indent="-282618" algn="l" defTabSz="1130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4509" indent="-282618" algn="l" defTabSz="1130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236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473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5709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0945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6182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1418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56655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1891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4E56FE8-4F67-234D-9D04-97036FB7F3A0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04/09/2017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FA3F68-72ED-4A41-A866-421B3FD0BF28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41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113047" tIns="56524" rIns="113047" bIns="5652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D4372F-B7C0-4FC8-BACD-D287CAC69E44}" type="datetime1">
              <a:rPr lang="ca-E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04/09/2017</a:t>
            </a:fld>
            <a:endParaRPr lang="ca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vert="horz" lIns="113047" tIns="56524" rIns="113047" bIns="5652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a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0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5pPr>
      <a:lvl6pPr marL="565236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6pPr>
      <a:lvl7pPr marL="1130473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7pPr>
      <a:lvl8pPr marL="1695709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8pPr>
      <a:lvl9pPr marL="2260945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9pPr>
    </p:titleStyle>
    <p:bodyStyle>
      <a:lvl1pPr marL="423927" indent="-423927" algn="l" rtl="0" eaLnBrk="0" fontAlgn="base" hangingPunct="0">
        <a:spcBef>
          <a:spcPct val="20000"/>
        </a:spcBef>
        <a:spcAft>
          <a:spcPct val="0"/>
        </a:spcAft>
        <a:buFont typeface="Arial" charset="0"/>
        <a:defRPr sz="2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8509" indent="-35327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□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13091" indent="-2826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78327" indent="-2826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43564" indent="-2826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108800" indent="-282618" algn="l" defTabSz="113047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4036" indent="-282618" algn="l" defTabSz="113047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39273" indent="-282618" algn="l" defTabSz="113047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4509" indent="-282618" algn="l" defTabSz="113047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236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473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5709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0945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6182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1418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56655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1891" algn="l" defTabSz="11304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3" y="116092"/>
            <a:ext cx="2111504" cy="56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6" y="13332"/>
            <a:ext cx="12198096" cy="688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2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3070870" y="5263902"/>
            <a:ext cx="8892000" cy="15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b"/>
          <a:lstStyle/>
          <a:p>
            <a:pPr marL="87313"/>
            <a:endParaRPr lang="ca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070870" y="1871019"/>
            <a:ext cx="8892000" cy="16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b"/>
          <a:lstStyle/>
          <a:p>
            <a:pPr marL="442913"/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Prestadors de</a:t>
            </a:r>
          </a:p>
          <a:p>
            <a:pPr marL="442913"/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serveis tributaris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96000" y="1053530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/>
              <a:t>Recaptació directa sobre tot el </a:t>
            </a:r>
            <a:r>
              <a:rPr lang="ca-ES" sz="2400" b="1" dirty="0" smtClean="0"/>
              <a:t>país: </a:t>
            </a:r>
          </a:p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19 oficines pròpies i 700 treballadors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96000" y="1932141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7313" algn="ctr" eaLnBrk="1" hangingPunct="1"/>
            <a:r>
              <a:rPr lang="ca-ES" sz="2400" b="1" dirty="0">
                <a:solidFill>
                  <a:schemeClr val="bg1"/>
                </a:solidFill>
              </a:rPr>
              <a:t>Recaptació executiva: </a:t>
            </a:r>
            <a:r>
              <a:rPr lang="ca-ES" sz="2400" b="1" dirty="0"/>
              <a:t>70.000 </a:t>
            </a:r>
            <a:r>
              <a:rPr lang="ca-ES" sz="2400" b="1" dirty="0" smtClean="0"/>
              <a:t>deutes </a:t>
            </a:r>
          </a:p>
          <a:p>
            <a:pPr marL="2873375" indent="87313" algn="ctr" eaLnBrk="1" hangingPunct="1"/>
            <a:r>
              <a:rPr lang="ca-ES" sz="2400" b="1" dirty="0" smtClean="0"/>
              <a:t>Generalitat</a:t>
            </a:r>
            <a:endParaRPr lang="ca-ES" sz="2400" b="1" dirty="0"/>
          </a:p>
        </p:txBody>
      </p:sp>
      <p:sp>
        <p:nvSpPr>
          <p:cNvPr id="29" name="Pentàgon 28"/>
          <p:cNvSpPr/>
          <p:nvPr/>
        </p:nvSpPr>
        <p:spPr bwMode="auto">
          <a:xfrm>
            <a:off x="6228000" y="1932141"/>
            <a:ext cx="5688000" cy="720000"/>
          </a:xfrm>
          <a:prstGeom prst="homePlate">
            <a:avLst>
              <a:gd name="adj" fmla="val 21274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 smtClean="0"/>
              <a:t>300.000 deutes SCT</a:t>
            </a:r>
          </a:p>
          <a:p>
            <a:pPr marL="85725"/>
            <a:r>
              <a:rPr lang="ca-ES" sz="2400" b="1" dirty="0"/>
              <a:t>170.000 diputacions, 300.000 altres</a:t>
            </a:r>
          </a:p>
        </p:txBody>
      </p:sp>
      <p:sp>
        <p:nvSpPr>
          <p:cNvPr id="12" name="Pentàgon 11"/>
          <p:cNvSpPr/>
          <p:nvPr/>
        </p:nvSpPr>
        <p:spPr bwMode="auto">
          <a:xfrm>
            <a:off x="6228000" y="4452264"/>
            <a:ext cx="5688000" cy="720000"/>
          </a:xfrm>
          <a:prstGeom prst="homePlate">
            <a:avLst>
              <a:gd name="adj" fmla="val 20518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263525"/>
            <a:r>
              <a:rPr lang="ca-ES" sz="2400" b="1" dirty="0" smtClean="0">
                <a:solidFill>
                  <a:schemeClr val="bg1"/>
                </a:solidFill>
              </a:rPr>
              <a:t>e-SPRIU: </a:t>
            </a:r>
            <a:r>
              <a:rPr lang="ca-ES" sz="2000" b="1" dirty="0" smtClean="0"/>
              <a:t>gestor de dades i censos, </a:t>
            </a:r>
          </a:p>
          <a:p>
            <a:pPr marL="263525"/>
            <a:r>
              <a:rPr lang="ca-ES" sz="2000" b="1" dirty="0" smtClean="0"/>
              <a:t>Servei Relació Contribuent, anàlisi dades</a:t>
            </a:r>
            <a:endParaRPr lang="ca-ES" sz="20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07854" y="128899"/>
            <a:ext cx="11555016" cy="79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7313"/>
            <a:r>
              <a:rPr lang="ca-ES" sz="2400" b="1" dirty="0" smtClean="0">
                <a:solidFill>
                  <a:schemeClr val="bg1"/>
                </a:solidFill>
              </a:rPr>
              <a:t>Codi tributari: </a:t>
            </a:r>
            <a:r>
              <a:rPr lang="ca-ES" sz="2200" b="1" dirty="0"/>
              <a:t>dissenya l’arquitectura </a:t>
            </a:r>
            <a:endParaRPr lang="ca-ES" sz="2200" b="1" dirty="0" smtClean="0"/>
          </a:p>
          <a:p>
            <a:pPr marL="87313"/>
            <a:r>
              <a:rPr lang="ca-ES" sz="2200" b="1" dirty="0" smtClean="0"/>
              <a:t>institucional </a:t>
            </a:r>
            <a:r>
              <a:rPr lang="ca-ES" sz="2200" b="1" dirty="0"/>
              <a:t>de la hisenda catalana</a:t>
            </a:r>
          </a:p>
        </p:txBody>
      </p:sp>
      <p:sp>
        <p:nvSpPr>
          <p:cNvPr id="16" name="Pentàgon 15"/>
          <p:cNvSpPr/>
          <p:nvPr/>
        </p:nvSpPr>
        <p:spPr bwMode="auto">
          <a:xfrm>
            <a:off x="6228000" y="171292"/>
            <a:ext cx="5688000" cy="324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Consell Fiscal </a:t>
            </a:r>
            <a:r>
              <a:rPr lang="ca-ES" sz="2400" b="1" dirty="0" smtClean="0"/>
              <a:t>de Catalunya</a:t>
            </a:r>
            <a:endParaRPr lang="ca-ES" sz="2400" b="1" dirty="0"/>
          </a:p>
        </p:txBody>
      </p:sp>
      <p:sp>
        <p:nvSpPr>
          <p:cNvPr id="19" name="Pentàgon 18"/>
          <p:cNvSpPr/>
          <p:nvPr/>
        </p:nvSpPr>
        <p:spPr bwMode="auto">
          <a:xfrm>
            <a:off x="6228000" y="559796"/>
            <a:ext cx="5688000" cy="324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/>
              <a:t>Institut de Recerca Fiscal</a:t>
            </a:r>
            <a:endParaRPr lang="ca-ES" sz="2400" b="1" dirty="0"/>
          </a:p>
        </p:txBody>
      </p:sp>
      <p:sp>
        <p:nvSpPr>
          <p:cNvPr id="21" name="Pentàgon 20"/>
          <p:cNvSpPr/>
          <p:nvPr/>
        </p:nvSpPr>
        <p:spPr bwMode="auto">
          <a:xfrm>
            <a:off x="6226720" y="2721208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 err="1" smtClean="0"/>
              <a:t>Tramitadors</a:t>
            </a:r>
            <a:r>
              <a:rPr lang="ca-ES" sz="2400" b="1" dirty="0" smtClean="0"/>
              <a:t> </a:t>
            </a:r>
            <a:r>
              <a:rPr lang="ca-ES" sz="2400" b="1" dirty="0" smtClean="0">
                <a:solidFill>
                  <a:schemeClr val="bg1"/>
                </a:solidFill>
              </a:rPr>
              <a:t>impostos estatals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22" name="Pentàgon 21"/>
          <p:cNvSpPr/>
          <p:nvPr/>
        </p:nvSpPr>
        <p:spPr bwMode="auto">
          <a:xfrm>
            <a:off x="6226720" y="3105230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Subhastes</a:t>
            </a:r>
            <a:r>
              <a:rPr lang="ca-ES" sz="2400" b="1" dirty="0" smtClean="0"/>
              <a:t> conjuntes béns embargats</a:t>
            </a:r>
            <a:endParaRPr lang="ca-ES" sz="2400" b="1" dirty="0"/>
          </a:p>
        </p:txBody>
      </p:sp>
      <p:sp>
        <p:nvSpPr>
          <p:cNvPr id="36" name="Pentàgon 35"/>
          <p:cNvSpPr/>
          <p:nvPr/>
        </p:nvSpPr>
        <p:spPr bwMode="auto">
          <a:xfrm>
            <a:off x="6239854" y="1054743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      </a:t>
            </a:r>
            <a:r>
              <a:rPr lang="ca-ES" sz="2400" b="1" dirty="0" err="1" smtClean="0">
                <a:solidFill>
                  <a:schemeClr val="bg1"/>
                </a:solidFill>
              </a:rPr>
              <a:t>TdC</a:t>
            </a:r>
            <a:r>
              <a:rPr lang="ca-ES" sz="2400" b="1" dirty="0" smtClean="0">
                <a:solidFill>
                  <a:schemeClr val="bg1"/>
                </a:solidFill>
              </a:rPr>
              <a:t>:</a:t>
            </a:r>
            <a:r>
              <a:rPr lang="ca-ES" sz="2400" b="1" dirty="0" smtClean="0"/>
              <a:t> 1</a:t>
            </a:r>
            <a:r>
              <a:rPr lang="ca-ES" sz="2400" b="1" dirty="0"/>
              <a:t>61</a:t>
            </a:r>
            <a:r>
              <a:rPr lang="ca-ES" sz="2400" b="1" dirty="0" smtClean="0"/>
              <a:t> punts finestreta única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37" name="Pentàgon 36"/>
          <p:cNvSpPr/>
          <p:nvPr/>
        </p:nvSpPr>
        <p:spPr bwMode="auto">
          <a:xfrm>
            <a:off x="6239854" y="1449610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444500" algn="ctr"/>
            <a:r>
              <a:rPr lang="ca-ES" sz="2400" b="1" dirty="0" smtClean="0"/>
              <a:t>      13 oficines compartides</a:t>
            </a:r>
            <a:endParaRPr lang="ca-ES" sz="2400" b="1" dirty="0"/>
          </a:p>
        </p:txBody>
      </p:sp>
      <p:sp>
        <p:nvSpPr>
          <p:cNvPr id="38" name="Pentàgon 37"/>
          <p:cNvSpPr/>
          <p:nvPr/>
        </p:nvSpPr>
        <p:spPr bwMode="auto">
          <a:xfrm>
            <a:off x="6239854" y="3587159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/>
              <a:t>Unitat </a:t>
            </a:r>
            <a:r>
              <a:rPr lang="ca-ES" sz="2400" b="1" dirty="0">
                <a:solidFill>
                  <a:schemeClr val="bg1"/>
                </a:solidFill>
              </a:rPr>
              <a:t>frau fiscal internacional</a:t>
            </a:r>
          </a:p>
        </p:txBody>
      </p:sp>
      <p:sp>
        <p:nvSpPr>
          <p:cNvPr id="39" name="Pentàgon 38"/>
          <p:cNvSpPr/>
          <p:nvPr/>
        </p:nvSpPr>
        <p:spPr bwMode="auto">
          <a:xfrm>
            <a:off x="6239854" y="3982026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>
                <a:solidFill>
                  <a:schemeClr val="bg1"/>
                </a:solidFill>
              </a:rPr>
              <a:t>Intercanvi </a:t>
            </a:r>
            <a:r>
              <a:rPr lang="ca-ES" sz="2400" b="1" dirty="0"/>
              <a:t>informació altres adm.</a:t>
            </a:r>
          </a:p>
        </p:txBody>
      </p:sp>
      <p:sp>
        <p:nvSpPr>
          <p:cNvPr id="28" name="Pentàgon 27"/>
          <p:cNvSpPr/>
          <p:nvPr/>
        </p:nvSpPr>
        <p:spPr bwMode="auto">
          <a:xfrm>
            <a:off x="6223446" y="5316954"/>
            <a:ext cx="5688000" cy="1404000"/>
          </a:xfrm>
          <a:prstGeom prst="homePlate">
            <a:avLst>
              <a:gd name="adj" fmla="val 14271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Industrialització </a:t>
            </a:r>
            <a:r>
              <a:rPr lang="ca-ES" sz="2000" b="1" dirty="0"/>
              <a:t>nous </a:t>
            </a:r>
            <a:r>
              <a:rPr lang="ca-ES" sz="2000" b="1" dirty="0" smtClean="0"/>
              <a:t>impostos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Comunicació directa assessors fiscals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Aula </a:t>
            </a:r>
            <a:r>
              <a:rPr lang="ca-ES" sz="2000" b="1" dirty="0"/>
              <a:t>tributària en línia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Tramitació telemàtica: 70%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err="1" smtClean="0"/>
              <a:t>Multiproveïdor</a:t>
            </a:r>
            <a:r>
              <a:rPr lang="ca-ES" sz="2000" b="1" dirty="0" smtClean="0"/>
              <a:t> en</a:t>
            </a:r>
            <a:r>
              <a:rPr lang="ca-ES" sz="2000" b="1" dirty="0" smtClean="0">
                <a:solidFill>
                  <a:srgbClr val="FF0000"/>
                </a:solidFill>
              </a:rPr>
              <a:t> </a:t>
            </a:r>
            <a:r>
              <a:rPr lang="ca-ES" sz="2000" b="1" dirty="0" smtClean="0"/>
              <a:t>sistemes informació</a:t>
            </a:r>
            <a:endParaRPr lang="ca-ES" sz="20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96000" y="4452264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8900" eaLnBrk="1" hangingPunct="1"/>
            <a:r>
              <a:rPr lang="ca-ES" sz="2400" b="1" dirty="0" smtClean="0">
                <a:solidFill>
                  <a:schemeClr val="bg1"/>
                </a:solidFill>
              </a:rPr>
              <a:t>G@UDI: </a:t>
            </a:r>
            <a:r>
              <a:rPr lang="ca-ES" sz="2200" b="1" dirty="0" smtClean="0"/>
              <a:t>nous mòduls per </a:t>
            </a:r>
            <a:r>
              <a:rPr lang="ca-ES" sz="2200" b="1" dirty="0"/>
              <a:t>a </a:t>
            </a:r>
          </a:p>
          <a:p>
            <a:pPr marL="88900" eaLnBrk="1" hangingPunct="1"/>
            <a:r>
              <a:rPr lang="ca-ES" sz="2200" b="1" dirty="0"/>
              <a:t>recaptació </a:t>
            </a:r>
            <a:r>
              <a:rPr lang="ca-ES" sz="2200" b="1" dirty="0" smtClean="0"/>
              <a:t>executiva </a:t>
            </a:r>
            <a:r>
              <a:rPr lang="ca-ES" sz="2200" b="1" dirty="0"/>
              <a:t>i inspecció</a:t>
            </a:r>
          </a:p>
        </p:txBody>
      </p:sp>
      <p:grpSp>
        <p:nvGrpSpPr>
          <p:cNvPr id="30" name="Agrupa 29"/>
          <p:cNvGrpSpPr/>
          <p:nvPr/>
        </p:nvGrpSpPr>
        <p:grpSpPr>
          <a:xfrm>
            <a:off x="3731766" y="5234186"/>
            <a:ext cx="1764000" cy="1584000"/>
            <a:chOff x="151434" y="2821026"/>
            <a:chExt cx="2421005" cy="2596934"/>
          </a:xfrm>
        </p:grpSpPr>
        <p:sp>
          <p:nvSpPr>
            <p:cNvPr id="31" name="Forma 30"/>
            <p:cNvSpPr/>
            <p:nvPr/>
          </p:nvSpPr>
          <p:spPr>
            <a:xfrm>
              <a:off x="151434" y="2821026"/>
              <a:ext cx="2421005" cy="259693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orma 4"/>
            <p:cNvSpPr/>
            <p:nvPr/>
          </p:nvSpPr>
          <p:spPr>
            <a:xfrm>
              <a:off x="581725" y="3427718"/>
              <a:ext cx="1631689" cy="1338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Eines </a:t>
              </a: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gestió </a:t>
              </a: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 canvi</a:t>
              </a:r>
              <a:endParaRPr lang="ca-E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Pentàgon 40"/>
          <p:cNvSpPr/>
          <p:nvPr/>
        </p:nvSpPr>
        <p:spPr bwMode="auto">
          <a:xfrm>
            <a:off x="407206" y="3595099"/>
            <a:ext cx="6048000" cy="7200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8900" eaLnBrk="1" hangingPunct="1"/>
            <a:r>
              <a:rPr lang="ca-ES" sz="2400" b="1" dirty="0" smtClean="0">
                <a:solidFill>
                  <a:schemeClr val="bg1"/>
                </a:solidFill>
              </a:rPr>
              <a:t>Pla </a:t>
            </a:r>
            <a:r>
              <a:rPr lang="ca-ES" sz="2400" b="1" dirty="0">
                <a:solidFill>
                  <a:schemeClr val="bg1"/>
                </a:solidFill>
              </a:rPr>
              <a:t>prevenció i lluita frau 2015-2018</a:t>
            </a:r>
          </a:p>
        </p:txBody>
      </p:sp>
      <p:pic>
        <p:nvPicPr>
          <p:cNvPr id="42" name="Picture 3" descr="Q:\ctti.natc\Projectes\Gestió tributària\logotip_e-SPRIU_1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674" b="15634"/>
          <a:stretch/>
        </p:blipFill>
        <p:spPr bwMode="auto">
          <a:xfrm>
            <a:off x="6527254" y="4536459"/>
            <a:ext cx="129295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Agrupa 4"/>
          <p:cNvGrpSpPr/>
          <p:nvPr/>
        </p:nvGrpSpPr>
        <p:grpSpPr>
          <a:xfrm>
            <a:off x="5951294" y="153514"/>
            <a:ext cx="936000" cy="756000"/>
            <a:chOff x="5650539" y="91487"/>
            <a:chExt cx="1007869" cy="866821"/>
          </a:xfrm>
        </p:grpSpPr>
        <p:sp>
          <p:nvSpPr>
            <p:cNvPr id="43" name="Oval 42"/>
            <p:cNvSpPr/>
            <p:nvPr/>
          </p:nvSpPr>
          <p:spPr bwMode="auto">
            <a:xfrm>
              <a:off x="5650539" y="91487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65"/>
            <p:cNvSpPr>
              <a:spLocks noEditPoints="1"/>
            </p:cNvSpPr>
            <p:nvPr/>
          </p:nvSpPr>
          <p:spPr bwMode="auto">
            <a:xfrm>
              <a:off x="5842293" y="248955"/>
              <a:ext cx="624361" cy="490492"/>
            </a:xfrm>
            <a:custGeom>
              <a:avLst/>
              <a:gdLst>
                <a:gd name="T0" fmla="*/ 41 w 133"/>
                <a:gd name="T1" fmla="*/ 94 h 110"/>
                <a:gd name="T2" fmla="*/ 57 w 133"/>
                <a:gd name="T3" fmla="*/ 88 h 110"/>
                <a:gd name="T4" fmla="*/ 28 w 133"/>
                <a:gd name="T5" fmla="*/ 21 h 110"/>
                <a:gd name="T6" fmla="*/ 29 w 133"/>
                <a:gd name="T7" fmla="*/ 26 h 110"/>
                <a:gd name="T8" fmla="*/ 28 w 133"/>
                <a:gd name="T9" fmla="*/ 29 h 110"/>
                <a:gd name="T10" fmla="*/ 46 w 133"/>
                <a:gd name="T11" fmla="*/ 58 h 110"/>
                <a:gd name="T12" fmla="*/ 46 w 133"/>
                <a:gd name="T13" fmla="*/ 62 h 110"/>
                <a:gd name="T14" fmla="*/ 38 w 133"/>
                <a:gd name="T15" fmla="*/ 68 h 110"/>
                <a:gd name="T16" fmla="*/ 23 w 133"/>
                <a:gd name="T17" fmla="*/ 71 h 110"/>
                <a:gd name="T18" fmla="*/ 6 w 133"/>
                <a:gd name="T19" fmla="*/ 68 h 110"/>
                <a:gd name="T20" fmla="*/ 0 w 133"/>
                <a:gd name="T21" fmla="*/ 62 h 110"/>
                <a:gd name="T22" fmla="*/ 1 w 133"/>
                <a:gd name="T23" fmla="*/ 58 h 110"/>
                <a:gd name="T24" fmla="*/ 18 w 133"/>
                <a:gd name="T25" fmla="*/ 29 h 110"/>
                <a:gd name="T26" fmla="*/ 18 w 133"/>
                <a:gd name="T27" fmla="*/ 26 h 110"/>
                <a:gd name="T28" fmla="*/ 20 w 133"/>
                <a:gd name="T29" fmla="*/ 21 h 110"/>
                <a:gd name="T30" fmla="*/ 23 w 133"/>
                <a:gd name="T31" fmla="*/ 18 h 110"/>
                <a:gd name="T32" fmla="*/ 59 w 133"/>
                <a:gd name="T33" fmla="*/ 6 h 110"/>
                <a:gd name="T34" fmla="*/ 65 w 133"/>
                <a:gd name="T35" fmla="*/ 0 h 110"/>
                <a:gd name="T36" fmla="*/ 68 w 133"/>
                <a:gd name="T37" fmla="*/ 0 h 110"/>
                <a:gd name="T38" fmla="*/ 110 w 133"/>
                <a:gd name="T39" fmla="*/ 0 h 110"/>
                <a:gd name="T40" fmla="*/ 110 w 133"/>
                <a:gd name="T41" fmla="*/ 0 h 110"/>
                <a:gd name="T42" fmla="*/ 114 w 133"/>
                <a:gd name="T43" fmla="*/ 6 h 110"/>
                <a:gd name="T44" fmla="*/ 114 w 133"/>
                <a:gd name="T45" fmla="*/ 9 h 110"/>
                <a:gd name="T46" fmla="*/ 133 w 133"/>
                <a:gd name="T47" fmla="*/ 38 h 110"/>
                <a:gd name="T48" fmla="*/ 131 w 133"/>
                <a:gd name="T49" fmla="*/ 41 h 110"/>
                <a:gd name="T50" fmla="*/ 125 w 133"/>
                <a:gd name="T51" fmla="*/ 49 h 110"/>
                <a:gd name="T52" fmla="*/ 108 w 133"/>
                <a:gd name="T53" fmla="*/ 52 h 110"/>
                <a:gd name="T54" fmla="*/ 93 w 133"/>
                <a:gd name="T55" fmla="*/ 49 h 110"/>
                <a:gd name="T56" fmla="*/ 86 w 133"/>
                <a:gd name="T57" fmla="*/ 41 h 110"/>
                <a:gd name="T58" fmla="*/ 86 w 133"/>
                <a:gd name="T59" fmla="*/ 38 h 110"/>
                <a:gd name="T60" fmla="*/ 105 w 133"/>
                <a:gd name="T61" fmla="*/ 9 h 110"/>
                <a:gd name="T62" fmla="*/ 103 w 133"/>
                <a:gd name="T63" fmla="*/ 6 h 110"/>
                <a:gd name="T64" fmla="*/ 103 w 133"/>
                <a:gd name="T65" fmla="*/ 6 h 110"/>
                <a:gd name="T66" fmla="*/ 74 w 133"/>
                <a:gd name="T67" fmla="*/ 88 h 110"/>
                <a:gd name="T68" fmla="*/ 89 w 133"/>
                <a:gd name="T69" fmla="*/ 94 h 110"/>
                <a:gd name="T70" fmla="*/ 100 w 133"/>
                <a:gd name="T71" fmla="*/ 110 h 110"/>
                <a:gd name="T72" fmla="*/ 29 w 133"/>
                <a:gd name="T73" fmla="*/ 94 h 110"/>
                <a:gd name="T74" fmla="*/ 111 w 133"/>
                <a:gd name="T75" fmla="*/ 10 h 110"/>
                <a:gd name="T76" fmla="*/ 110 w 133"/>
                <a:gd name="T77" fmla="*/ 10 h 110"/>
                <a:gd name="T78" fmla="*/ 108 w 133"/>
                <a:gd name="T79" fmla="*/ 10 h 110"/>
                <a:gd name="T80" fmla="*/ 127 w 133"/>
                <a:gd name="T81" fmla="*/ 38 h 110"/>
                <a:gd name="T82" fmla="*/ 111 w 133"/>
                <a:gd name="T83" fmla="*/ 10 h 110"/>
                <a:gd name="T84" fmla="*/ 24 w 133"/>
                <a:gd name="T85" fmla="*/ 31 h 110"/>
                <a:gd name="T86" fmla="*/ 23 w 133"/>
                <a:gd name="T87" fmla="*/ 31 h 110"/>
                <a:gd name="T88" fmla="*/ 6 w 133"/>
                <a:gd name="T89" fmla="*/ 58 h 110"/>
                <a:gd name="T90" fmla="*/ 24 w 133"/>
                <a:gd name="T91" fmla="*/ 3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110">
                  <a:moveTo>
                    <a:pt x="29" y="94"/>
                  </a:moveTo>
                  <a:lnTo>
                    <a:pt x="41" y="94"/>
                  </a:lnTo>
                  <a:lnTo>
                    <a:pt x="41" y="88"/>
                  </a:lnTo>
                  <a:lnTo>
                    <a:pt x="57" y="88"/>
                  </a:lnTo>
                  <a:lnTo>
                    <a:pt x="57" y="15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9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62"/>
                  </a:lnTo>
                  <a:lnTo>
                    <a:pt x="45" y="65"/>
                  </a:lnTo>
                  <a:lnTo>
                    <a:pt x="38" y="68"/>
                  </a:lnTo>
                  <a:lnTo>
                    <a:pt x="31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6" y="68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2" y="3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3" y="3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4" y="9"/>
                  </a:lnTo>
                  <a:lnTo>
                    <a:pt x="131" y="38"/>
                  </a:lnTo>
                  <a:lnTo>
                    <a:pt x="133" y="38"/>
                  </a:lnTo>
                  <a:lnTo>
                    <a:pt x="133" y="38"/>
                  </a:lnTo>
                  <a:lnTo>
                    <a:pt x="131" y="41"/>
                  </a:lnTo>
                  <a:lnTo>
                    <a:pt x="130" y="44"/>
                  </a:lnTo>
                  <a:lnTo>
                    <a:pt x="125" y="49"/>
                  </a:lnTo>
                  <a:lnTo>
                    <a:pt x="117" y="51"/>
                  </a:lnTo>
                  <a:lnTo>
                    <a:pt x="108" y="52"/>
                  </a:lnTo>
                  <a:lnTo>
                    <a:pt x="100" y="51"/>
                  </a:lnTo>
                  <a:lnTo>
                    <a:pt x="93" y="49"/>
                  </a:lnTo>
                  <a:lnTo>
                    <a:pt x="88" y="44"/>
                  </a:lnTo>
                  <a:lnTo>
                    <a:pt x="86" y="41"/>
                  </a:lnTo>
                  <a:lnTo>
                    <a:pt x="85" y="38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74" y="12"/>
                  </a:lnTo>
                  <a:lnTo>
                    <a:pt x="74" y="88"/>
                  </a:lnTo>
                  <a:lnTo>
                    <a:pt x="89" y="88"/>
                  </a:lnTo>
                  <a:lnTo>
                    <a:pt x="89" y="94"/>
                  </a:lnTo>
                  <a:lnTo>
                    <a:pt x="100" y="94"/>
                  </a:lnTo>
                  <a:lnTo>
                    <a:pt x="100" y="110"/>
                  </a:lnTo>
                  <a:lnTo>
                    <a:pt x="29" y="110"/>
                  </a:lnTo>
                  <a:lnTo>
                    <a:pt x="29" y="94"/>
                  </a:lnTo>
                  <a:lnTo>
                    <a:pt x="29" y="94"/>
                  </a:lnTo>
                  <a:close/>
                  <a:moveTo>
                    <a:pt x="111" y="10"/>
                  </a:moveTo>
                  <a:lnTo>
                    <a:pt x="111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8" y="10"/>
                  </a:lnTo>
                  <a:lnTo>
                    <a:pt x="91" y="38"/>
                  </a:lnTo>
                  <a:lnTo>
                    <a:pt x="127" y="38"/>
                  </a:lnTo>
                  <a:lnTo>
                    <a:pt x="111" y="10"/>
                  </a:lnTo>
                  <a:lnTo>
                    <a:pt x="111" y="10"/>
                  </a:lnTo>
                  <a:close/>
                  <a:moveTo>
                    <a:pt x="24" y="31"/>
                  </a:moveTo>
                  <a:lnTo>
                    <a:pt x="24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6" y="58"/>
                  </a:lnTo>
                  <a:lnTo>
                    <a:pt x="41" y="58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Agrupa 5"/>
          <p:cNvGrpSpPr/>
          <p:nvPr/>
        </p:nvGrpSpPr>
        <p:grpSpPr>
          <a:xfrm>
            <a:off x="5519142" y="4437907"/>
            <a:ext cx="936000" cy="756000"/>
            <a:chOff x="3287137" y="5587309"/>
            <a:chExt cx="1007869" cy="866821"/>
          </a:xfrm>
        </p:grpSpPr>
        <p:sp>
          <p:nvSpPr>
            <p:cNvPr id="45" name="Oval 44"/>
            <p:cNvSpPr/>
            <p:nvPr/>
          </p:nvSpPr>
          <p:spPr bwMode="auto">
            <a:xfrm>
              <a:off x="3287137" y="5587309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3485111" y="5768661"/>
              <a:ext cx="611920" cy="433411"/>
            </a:xfrm>
            <a:custGeom>
              <a:avLst/>
              <a:gdLst>
                <a:gd name="T0" fmla="*/ 73 w 115"/>
                <a:gd name="T1" fmla="*/ 14 h 90"/>
                <a:gd name="T2" fmla="*/ 73 w 115"/>
                <a:gd name="T3" fmla="*/ 5 h 90"/>
                <a:gd name="T4" fmla="*/ 78 w 115"/>
                <a:gd name="T5" fmla="*/ 0 h 90"/>
                <a:gd name="T6" fmla="*/ 115 w 115"/>
                <a:gd name="T7" fmla="*/ 0 h 90"/>
                <a:gd name="T8" fmla="*/ 115 w 115"/>
                <a:gd name="T9" fmla="*/ 85 h 90"/>
                <a:gd name="T10" fmla="*/ 110 w 115"/>
                <a:gd name="T11" fmla="*/ 90 h 90"/>
                <a:gd name="T12" fmla="*/ 73 w 115"/>
                <a:gd name="T13" fmla="*/ 90 h 90"/>
                <a:gd name="T14" fmla="*/ 73 w 115"/>
                <a:gd name="T15" fmla="*/ 73 h 90"/>
                <a:gd name="T16" fmla="*/ 51 w 115"/>
                <a:gd name="T17" fmla="*/ 73 h 90"/>
                <a:gd name="T18" fmla="*/ 58 w 115"/>
                <a:gd name="T19" fmla="*/ 82 h 90"/>
                <a:gd name="T20" fmla="*/ 17 w 115"/>
                <a:gd name="T21" fmla="*/ 90 h 90"/>
                <a:gd name="T22" fmla="*/ 24 w 115"/>
                <a:gd name="T23" fmla="*/ 82 h 90"/>
                <a:gd name="T24" fmla="*/ 5 w 115"/>
                <a:gd name="T25" fmla="*/ 73 h 90"/>
                <a:gd name="T26" fmla="*/ 0 w 115"/>
                <a:gd name="T27" fmla="*/ 68 h 90"/>
                <a:gd name="T28" fmla="*/ 0 w 115"/>
                <a:gd name="T29" fmla="*/ 14 h 90"/>
                <a:gd name="T30" fmla="*/ 5 w 115"/>
                <a:gd name="T31" fmla="*/ 14 h 90"/>
                <a:gd name="T32" fmla="*/ 25 w 115"/>
                <a:gd name="T33" fmla="*/ 56 h 90"/>
                <a:gd name="T34" fmla="*/ 20 w 115"/>
                <a:gd name="T35" fmla="*/ 41 h 90"/>
                <a:gd name="T36" fmla="*/ 20 w 115"/>
                <a:gd name="T37" fmla="*/ 56 h 90"/>
                <a:gd name="T38" fmla="*/ 56 w 115"/>
                <a:gd name="T39" fmla="*/ 56 h 90"/>
                <a:gd name="T40" fmla="*/ 51 w 115"/>
                <a:gd name="T41" fmla="*/ 30 h 90"/>
                <a:gd name="T42" fmla="*/ 51 w 115"/>
                <a:gd name="T43" fmla="*/ 56 h 90"/>
                <a:gd name="T44" fmla="*/ 48 w 115"/>
                <a:gd name="T45" fmla="*/ 56 h 90"/>
                <a:gd name="T46" fmla="*/ 44 w 115"/>
                <a:gd name="T47" fmla="*/ 47 h 90"/>
                <a:gd name="T48" fmla="*/ 44 w 115"/>
                <a:gd name="T49" fmla="*/ 56 h 90"/>
                <a:gd name="T50" fmla="*/ 41 w 115"/>
                <a:gd name="T51" fmla="*/ 56 h 90"/>
                <a:gd name="T52" fmla="*/ 36 w 115"/>
                <a:gd name="T53" fmla="*/ 44 h 90"/>
                <a:gd name="T54" fmla="*/ 36 w 115"/>
                <a:gd name="T55" fmla="*/ 56 h 90"/>
                <a:gd name="T56" fmla="*/ 33 w 115"/>
                <a:gd name="T57" fmla="*/ 56 h 90"/>
                <a:gd name="T58" fmla="*/ 28 w 115"/>
                <a:gd name="T59" fmla="*/ 37 h 90"/>
                <a:gd name="T60" fmla="*/ 28 w 115"/>
                <a:gd name="T61" fmla="*/ 56 h 90"/>
                <a:gd name="T62" fmla="*/ 106 w 115"/>
                <a:gd name="T63" fmla="*/ 31 h 90"/>
                <a:gd name="T64" fmla="*/ 87 w 115"/>
                <a:gd name="T65" fmla="*/ 25 h 90"/>
                <a:gd name="T66" fmla="*/ 106 w 115"/>
                <a:gd name="T67" fmla="*/ 16 h 90"/>
                <a:gd name="T68" fmla="*/ 82 w 115"/>
                <a:gd name="T69" fmla="*/ 10 h 90"/>
                <a:gd name="T70" fmla="*/ 106 w 115"/>
                <a:gd name="T71" fmla="*/ 81 h 90"/>
                <a:gd name="T72" fmla="*/ 87 w 115"/>
                <a:gd name="T73" fmla="*/ 41 h 90"/>
                <a:gd name="T74" fmla="*/ 87 w 115"/>
                <a:gd name="T75" fmla="*/ 31 h 90"/>
                <a:gd name="T76" fmla="*/ 10 w 115"/>
                <a:gd name="T77" fmla="*/ 23 h 90"/>
                <a:gd name="T78" fmla="*/ 69 w 115"/>
                <a:gd name="T7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" h="90">
                  <a:moveTo>
                    <a:pt x="5" y="14"/>
                  </a:moveTo>
                  <a:lnTo>
                    <a:pt x="73" y="14"/>
                  </a:lnTo>
                  <a:lnTo>
                    <a:pt x="73" y="14"/>
                  </a:lnTo>
                  <a:lnTo>
                    <a:pt x="73" y="5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5" y="5"/>
                  </a:lnTo>
                  <a:lnTo>
                    <a:pt x="115" y="85"/>
                  </a:lnTo>
                  <a:lnTo>
                    <a:pt x="115" y="90"/>
                  </a:lnTo>
                  <a:lnTo>
                    <a:pt x="110" y="90"/>
                  </a:lnTo>
                  <a:lnTo>
                    <a:pt x="78" y="90"/>
                  </a:lnTo>
                  <a:lnTo>
                    <a:pt x="73" y="90"/>
                  </a:lnTo>
                  <a:lnTo>
                    <a:pt x="73" y="85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51" y="73"/>
                  </a:lnTo>
                  <a:lnTo>
                    <a:pt x="51" y="82"/>
                  </a:lnTo>
                  <a:lnTo>
                    <a:pt x="58" y="82"/>
                  </a:lnTo>
                  <a:lnTo>
                    <a:pt x="58" y="90"/>
                  </a:lnTo>
                  <a:lnTo>
                    <a:pt x="17" y="90"/>
                  </a:lnTo>
                  <a:lnTo>
                    <a:pt x="17" y="82"/>
                  </a:lnTo>
                  <a:lnTo>
                    <a:pt x="24" y="82"/>
                  </a:lnTo>
                  <a:lnTo>
                    <a:pt x="24" y="73"/>
                  </a:lnTo>
                  <a:lnTo>
                    <a:pt x="5" y="73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14"/>
                  </a:lnTo>
                  <a:close/>
                  <a:moveTo>
                    <a:pt x="20" y="56"/>
                  </a:moveTo>
                  <a:lnTo>
                    <a:pt x="25" y="56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20" y="56"/>
                  </a:lnTo>
                  <a:lnTo>
                    <a:pt x="20" y="56"/>
                  </a:lnTo>
                  <a:close/>
                  <a:moveTo>
                    <a:pt x="51" y="56"/>
                  </a:moveTo>
                  <a:lnTo>
                    <a:pt x="56" y="56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51" y="56"/>
                  </a:lnTo>
                  <a:lnTo>
                    <a:pt x="51" y="56"/>
                  </a:lnTo>
                  <a:close/>
                  <a:moveTo>
                    <a:pt x="44" y="56"/>
                  </a:moveTo>
                  <a:lnTo>
                    <a:pt x="48" y="56"/>
                  </a:lnTo>
                  <a:lnTo>
                    <a:pt x="48" y="47"/>
                  </a:lnTo>
                  <a:lnTo>
                    <a:pt x="44" y="47"/>
                  </a:lnTo>
                  <a:lnTo>
                    <a:pt x="44" y="56"/>
                  </a:lnTo>
                  <a:lnTo>
                    <a:pt x="44" y="56"/>
                  </a:lnTo>
                  <a:close/>
                  <a:moveTo>
                    <a:pt x="36" y="56"/>
                  </a:moveTo>
                  <a:lnTo>
                    <a:pt x="41" y="56"/>
                  </a:lnTo>
                  <a:lnTo>
                    <a:pt x="41" y="44"/>
                  </a:lnTo>
                  <a:lnTo>
                    <a:pt x="36" y="44"/>
                  </a:lnTo>
                  <a:lnTo>
                    <a:pt x="36" y="56"/>
                  </a:lnTo>
                  <a:lnTo>
                    <a:pt x="36" y="56"/>
                  </a:lnTo>
                  <a:close/>
                  <a:moveTo>
                    <a:pt x="28" y="56"/>
                  </a:moveTo>
                  <a:lnTo>
                    <a:pt x="33" y="56"/>
                  </a:lnTo>
                  <a:lnTo>
                    <a:pt x="33" y="37"/>
                  </a:lnTo>
                  <a:lnTo>
                    <a:pt x="28" y="37"/>
                  </a:lnTo>
                  <a:lnTo>
                    <a:pt x="28" y="56"/>
                  </a:lnTo>
                  <a:lnTo>
                    <a:pt x="28" y="56"/>
                  </a:lnTo>
                  <a:close/>
                  <a:moveTo>
                    <a:pt x="87" y="31"/>
                  </a:moveTo>
                  <a:lnTo>
                    <a:pt x="106" y="31"/>
                  </a:lnTo>
                  <a:lnTo>
                    <a:pt x="106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106" y="16"/>
                  </a:lnTo>
                  <a:lnTo>
                    <a:pt x="106" y="10"/>
                  </a:lnTo>
                  <a:lnTo>
                    <a:pt x="82" y="10"/>
                  </a:lnTo>
                  <a:lnTo>
                    <a:pt x="82" y="81"/>
                  </a:lnTo>
                  <a:lnTo>
                    <a:pt x="106" y="81"/>
                  </a:lnTo>
                  <a:lnTo>
                    <a:pt x="106" y="41"/>
                  </a:lnTo>
                  <a:lnTo>
                    <a:pt x="87" y="41"/>
                  </a:lnTo>
                  <a:lnTo>
                    <a:pt x="87" y="31"/>
                  </a:lnTo>
                  <a:lnTo>
                    <a:pt x="87" y="31"/>
                  </a:lnTo>
                  <a:close/>
                  <a:moveTo>
                    <a:pt x="69" y="23"/>
                  </a:moveTo>
                  <a:lnTo>
                    <a:pt x="10" y="23"/>
                  </a:lnTo>
                  <a:lnTo>
                    <a:pt x="10" y="64"/>
                  </a:lnTo>
                  <a:lnTo>
                    <a:pt x="69" y="64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Agrupa 46"/>
          <p:cNvGrpSpPr/>
          <p:nvPr/>
        </p:nvGrpSpPr>
        <p:grpSpPr>
          <a:xfrm>
            <a:off x="5951294" y="1017610"/>
            <a:ext cx="936000" cy="756000"/>
            <a:chOff x="-1609650" y="5080547"/>
            <a:chExt cx="1007869" cy="866821"/>
          </a:xfrm>
        </p:grpSpPr>
        <p:sp>
          <p:nvSpPr>
            <p:cNvPr id="48" name="Oval 47"/>
            <p:cNvSpPr/>
            <p:nvPr/>
          </p:nvSpPr>
          <p:spPr bwMode="auto">
            <a:xfrm>
              <a:off x="-1609650" y="5080547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-1393678" y="5591358"/>
              <a:ext cx="151836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43"/>
            <p:cNvSpPr>
              <a:spLocks noEditPoints="1"/>
            </p:cNvSpPr>
            <p:nvPr/>
          </p:nvSpPr>
          <p:spPr bwMode="auto">
            <a:xfrm>
              <a:off x="-1257552" y="5248944"/>
              <a:ext cx="303667" cy="168860"/>
            </a:xfrm>
            <a:custGeom>
              <a:avLst/>
              <a:gdLst>
                <a:gd name="T0" fmla="*/ 56 w 64"/>
                <a:gd name="T1" fmla="*/ 8 h 40"/>
                <a:gd name="T2" fmla="*/ 56 w 64"/>
                <a:gd name="T3" fmla="*/ 32 h 40"/>
                <a:gd name="T4" fmla="*/ 40 w 64"/>
                <a:gd name="T5" fmla="*/ 32 h 40"/>
                <a:gd name="T6" fmla="*/ 24 w 64"/>
                <a:gd name="T7" fmla="*/ 32 h 40"/>
                <a:gd name="T8" fmla="*/ 8 w 64"/>
                <a:gd name="T9" fmla="*/ 32 h 40"/>
                <a:gd name="T10" fmla="*/ 8 w 64"/>
                <a:gd name="T11" fmla="*/ 8 h 40"/>
                <a:gd name="T12" fmla="*/ 56 w 64"/>
                <a:gd name="T13" fmla="*/ 8 h 40"/>
                <a:gd name="T14" fmla="*/ 59 w 64"/>
                <a:gd name="T15" fmla="*/ 0 h 40"/>
                <a:gd name="T16" fmla="*/ 4 w 64"/>
                <a:gd name="T17" fmla="*/ 0 h 40"/>
                <a:gd name="T18" fmla="*/ 0 w 64"/>
                <a:gd name="T19" fmla="*/ 5 h 40"/>
                <a:gd name="T20" fmla="*/ 0 w 64"/>
                <a:gd name="T21" fmla="*/ 35 h 40"/>
                <a:gd name="T22" fmla="*/ 4 w 64"/>
                <a:gd name="T23" fmla="*/ 40 h 40"/>
                <a:gd name="T24" fmla="*/ 24 w 64"/>
                <a:gd name="T25" fmla="*/ 40 h 40"/>
                <a:gd name="T26" fmla="*/ 40 w 64"/>
                <a:gd name="T27" fmla="*/ 40 h 40"/>
                <a:gd name="T28" fmla="*/ 59 w 64"/>
                <a:gd name="T29" fmla="*/ 40 h 40"/>
                <a:gd name="T30" fmla="*/ 64 w 64"/>
                <a:gd name="T31" fmla="*/ 35 h 40"/>
                <a:gd name="T32" fmla="*/ 64 w 64"/>
                <a:gd name="T33" fmla="*/ 5 h 40"/>
                <a:gd name="T34" fmla="*/ 59 w 64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40">
                  <a:moveTo>
                    <a:pt x="56" y="8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6" y="8"/>
                    <a:pt x="56" y="8"/>
                    <a:pt x="56" y="8"/>
                  </a:cubicBezTo>
                  <a:moveTo>
                    <a:pt x="5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40"/>
                    <a:pt x="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1" y="40"/>
                    <a:pt x="64" y="37"/>
                    <a:pt x="64" y="3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1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44"/>
            <p:cNvSpPr>
              <a:spLocks/>
            </p:cNvSpPr>
            <p:nvPr/>
          </p:nvSpPr>
          <p:spPr bwMode="auto">
            <a:xfrm>
              <a:off x="-1184253" y="5591358"/>
              <a:ext cx="157070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45"/>
            <p:cNvSpPr>
              <a:spLocks/>
            </p:cNvSpPr>
            <p:nvPr/>
          </p:nvSpPr>
          <p:spPr bwMode="auto">
            <a:xfrm>
              <a:off x="-969589" y="5591358"/>
              <a:ext cx="151836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46"/>
            <p:cNvSpPr>
              <a:spLocks/>
            </p:cNvSpPr>
            <p:nvPr/>
          </p:nvSpPr>
          <p:spPr bwMode="auto">
            <a:xfrm>
              <a:off x="-1336085" y="5394353"/>
              <a:ext cx="460737" cy="229839"/>
            </a:xfrm>
            <a:custGeom>
              <a:avLst/>
              <a:gdLst>
                <a:gd name="T0" fmla="*/ 92 w 96"/>
                <a:gd name="T1" fmla="*/ 22 h 54"/>
                <a:gd name="T2" fmla="*/ 52 w 96"/>
                <a:gd name="T3" fmla="*/ 22 h 54"/>
                <a:gd name="T4" fmla="*/ 52 w 96"/>
                <a:gd name="T5" fmla="*/ 0 h 54"/>
                <a:gd name="T6" fmla="*/ 44 w 96"/>
                <a:gd name="T7" fmla="*/ 0 h 54"/>
                <a:gd name="T8" fmla="*/ 44 w 96"/>
                <a:gd name="T9" fmla="*/ 22 h 54"/>
                <a:gd name="T10" fmla="*/ 4 w 96"/>
                <a:gd name="T11" fmla="*/ 22 h 54"/>
                <a:gd name="T12" fmla="*/ 0 w 96"/>
                <a:gd name="T13" fmla="*/ 26 h 54"/>
                <a:gd name="T14" fmla="*/ 0 w 96"/>
                <a:gd name="T15" fmla="*/ 50 h 54"/>
                <a:gd name="T16" fmla="*/ 4 w 96"/>
                <a:gd name="T17" fmla="*/ 54 h 54"/>
                <a:gd name="T18" fmla="*/ 8 w 96"/>
                <a:gd name="T19" fmla="*/ 50 h 54"/>
                <a:gd name="T20" fmla="*/ 8 w 96"/>
                <a:gd name="T21" fmla="*/ 30 h 54"/>
                <a:gd name="T22" fmla="*/ 44 w 96"/>
                <a:gd name="T23" fmla="*/ 30 h 54"/>
                <a:gd name="T24" fmla="*/ 44 w 96"/>
                <a:gd name="T25" fmla="*/ 50 h 54"/>
                <a:gd name="T26" fmla="*/ 47 w 96"/>
                <a:gd name="T27" fmla="*/ 54 h 54"/>
                <a:gd name="T28" fmla="*/ 52 w 96"/>
                <a:gd name="T29" fmla="*/ 50 h 54"/>
                <a:gd name="T30" fmla="*/ 52 w 96"/>
                <a:gd name="T31" fmla="*/ 30 h 54"/>
                <a:gd name="T32" fmla="*/ 88 w 96"/>
                <a:gd name="T33" fmla="*/ 30 h 54"/>
                <a:gd name="T34" fmla="*/ 88 w 96"/>
                <a:gd name="T35" fmla="*/ 50 h 54"/>
                <a:gd name="T36" fmla="*/ 92 w 96"/>
                <a:gd name="T37" fmla="*/ 53 h 54"/>
                <a:gd name="T38" fmla="*/ 96 w 96"/>
                <a:gd name="T39" fmla="*/ 50 h 54"/>
                <a:gd name="T40" fmla="*/ 96 w 96"/>
                <a:gd name="T41" fmla="*/ 26 h 54"/>
                <a:gd name="T42" fmla="*/ 92 w 96"/>
                <a:gd name="T43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54">
                  <a:moveTo>
                    <a:pt x="92" y="22"/>
                  </a:moveTo>
                  <a:cubicBezTo>
                    <a:pt x="52" y="22"/>
                    <a:pt x="52" y="22"/>
                    <a:pt x="52" y="2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3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5" y="54"/>
                    <a:pt x="8" y="52"/>
                    <a:pt x="8" y="5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2"/>
                    <a:pt x="46" y="54"/>
                    <a:pt x="47" y="54"/>
                  </a:cubicBezTo>
                  <a:cubicBezTo>
                    <a:pt x="49" y="54"/>
                    <a:pt x="52" y="52"/>
                    <a:pt x="52" y="5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8" y="52"/>
                    <a:pt x="90" y="53"/>
                    <a:pt x="92" y="53"/>
                  </a:cubicBezTo>
                  <a:cubicBezTo>
                    <a:pt x="94" y="53"/>
                    <a:pt x="96" y="52"/>
                    <a:pt x="96" y="5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4"/>
                    <a:pt x="93" y="22"/>
                    <a:pt x="92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348570" y="81530"/>
            <a:ext cx="11664000" cy="900000"/>
          </a:xfrm>
          <a:prstGeom prst="rect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 eaLnBrk="1" hangingPunct="1"/>
            <a:endParaRPr lang="ca-ES">
              <a:solidFill>
                <a:srgbClr val="9B1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407854" y="128899"/>
            <a:ext cx="5688000" cy="79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7313"/>
            <a:r>
              <a:rPr lang="ca-ES" sz="2400" b="1" dirty="0" smtClean="0">
                <a:solidFill>
                  <a:schemeClr val="bg1"/>
                </a:solidFill>
              </a:rPr>
              <a:t>Codi tributari: </a:t>
            </a:r>
            <a:r>
              <a:rPr lang="ca-ES" sz="2200" b="1" dirty="0"/>
              <a:t>dissenya l’arquitectura </a:t>
            </a:r>
            <a:endParaRPr lang="ca-ES" sz="2200" b="1" dirty="0" smtClean="0"/>
          </a:p>
          <a:p>
            <a:pPr marL="87313"/>
            <a:r>
              <a:rPr lang="ca-ES" sz="2200" b="1" dirty="0" smtClean="0"/>
              <a:t>institucional </a:t>
            </a:r>
            <a:r>
              <a:rPr lang="ca-ES" sz="2200" b="1" dirty="0"/>
              <a:t>de la hisenda catalana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406800" y="1028128"/>
            <a:ext cx="5688000" cy="58314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square" lIns="108000" tIns="108000" rIns="108000" bIns="108000" rtlCol="0" anchor="t"/>
          <a:lstStyle/>
          <a:p>
            <a:pPr>
              <a:spcBef>
                <a:spcPts val="600"/>
              </a:spcBef>
            </a:pPr>
            <a:r>
              <a:rPr lang="ca-ES" sz="2200" b="1" dirty="0" smtClean="0"/>
              <a:t>El format de codi aporta </a:t>
            </a:r>
            <a:r>
              <a:rPr lang="ca-ES" sz="2200" b="1" dirty="0" smtClean="0">
                <a:solidFill>
                  <a:schemeClr val="bg1"/>
                </a:solidFill>
              </a:rPr>
              <a:t>simplicitat, seguretat jurídica, coherència </a:t>
            </a:r>
            <a:r>
              <a:rPr lang="ca-ES" sz="2200" b="1" dirty="0" smtClean="0"/>
              <a:t>al conjunt de les normes que integren el dret tributari de Catalunya.</a:t>
            </a:r>
          </a:p>
          <a:p>
            <a:endParaRPr lang="ca-ES" sz="2200" b="1" dirty="0"/>
          </a:p>
          <a:p>
            <a:r>
              <a:rPr lang="ca-ES" sz="2200" b="1" dirty="0" smtClean="0"/>
              <a:t>La primera part del Codi, ja aprovada al Parlament de Catalunya, incorpora:</a:t>
            </a:r>
          </a:p>
          <a:p>
            <a:pPr marL="1439863" indent="-1439863"/>
            <a:endParaRPr lang="ca-ES" sz="1400" b="1" dirty="0">
              <a:solidFill>
                <a:schemeClr val="bg1"/>
              </a:solidFill>
            </a:endParaRPr>
          </a:p>
          <a:p>
            <a:pPr marL="1439863" indent="-1439863"/>
            <a:r>
              <a:rPr lang="ca-ES" sz="2400" b="1" dirty="0">
                <a:solidFill>
                  <a:schemeClr val="bg1"/>
                </a:solidFill>
              </a:rPr>
              <a:t>Llibre 1r	</a:t>
            </a:r>
            <a:r>
              <a:rPr lang="ca-ES" sz="2200" b="1" dirty="0"/>
              <a:t>Disposicions generals del sistema tributari de Catalunya</a:t>
            </a:r>
          </a:p>
          <a:p>
            <a:pPr marL="1439863" indent="-1439863">
              <a:spcBef>
                <a:spcPts val="600"/>
              </a:spcBef>
            </a:pPr>
            <a:r>
              <a:rPr lang="ca-ES" sz="2400" b="1" dirty="0">
                <a:solidFill>
                  <a:schemeClr val="bg1"/>
                </a:solidFill>
              </a:rPr>
              <a:t>Llibre 2n	</a:t>
            </a:r>
            <a:r>
              <a:rPr lang="ca-ES" sz="2200" b="1" dirty="0" smtClean="0"/>
              <a:t>Agència </a:t>
            </a:r>
            <a:r>
              <a:rPr lang="ca-ES" sz="2200" b="1" dirty="0"/>
              <a:t>Tributària de Catalunya i </a:t>
            </a:r>
            <a:r>
              <a:rPr lang="ca-ES" sz="2200" b="1" dirty="0" smtClean="0"/>
              <a:t>Junta </a:t>
            </a:r>
            <a:r>
              <a:rPr lang="ca-ES" sz="2200" b="1" dirty="0"/>
              <a:t>de Tributs</a:t>
            </a:r>
          </a:p>
          <a:p>
            <a:pPr marL="1439863" indent="-1439863">
              <a:spcBef>
                <a:spcPts val="600"/>
              </a:spcBef>
            </a:pPr>
            <a:r>
              <a:rPr lang="ca-ES" sz="2400" b="1" dirty="0">
                <a:solidFill>
                  <a:schemeClr val="bg1"/>
                </a:solidFill>
              </a:rPr>
              <a:t>Llibre 3r	</a:t>
            </a:r>
            <a:r>
              <a:rPr lang="ca-ES" sz="2200" b="1" dirty="0"/>
              <a:t>El Consell Fiscal de Catalunya i l’Institut de Recerca Fiscal i Estudis Tributaris de Catalunya</a:t>
            </a:r>
          </a:p>
          <a:p>
            <a:endParaRPr lang="ca-ES" sz="2200" b="1" dirty="0">
              <a:solidFill>
                <a:schemeClr val="bg1"/>
              </a:solidFill>
            </a:endParaRPr>
          </a:p>
        </p:txBody>
      </p:sp>
      <p:grpSp>
        <p:nvGrpSpPr>
          <p:cNvPr id="4" name="Agrupa 3"/>
          <p:cNvGrpSpPr/>
          <p:nvPr/>
        </p:nvGrpSpPr>
        <p:grpSpPr>
          <a:xfrm>
            <a:off x="6228001" y="132372"/>
            <a:ext cx="5771862" cy="2145295"/>
            <a:chOff x="6228000" y="132372"/>
            <a:chExt cx="5771862" cy="214529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6311862" y="132372"/>
              <a:ext cx="5688000" cy="79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87313"/>
              <a:endParaRPr lang="ca-ES" sz="2200" b="1" dirty="0"/>
            </a:p>
          </p:txBody>
        </p:sp>
        <p:grpSp>
          <p:nvGrpSpPr>
            <p:cNvPr id="2" name="Agrupa 1"/>
            <p:cNvGrpSpPr/>
            <p:nvPr/>
          </p:nvGrpSpPr>
          <p:grpSpPr>
            <a:xfrm>
              <a:off x="6228000" y="171292"/>
              <a:ext cx="5699854" cy="2106375"/>
              <a:chOff x="6228000" y="171292"/>
              <a:chExt cx="5699854" cy="2106375"/>
            </a:xfrm>
          </p:grpSpPr>
          <p:sp>
            <p:nvSpPr>
              <p:cNvPr id="16" name="Pentàgon 15"/>
              <p:cNvSpPr/>
              <p:nvPr/>
            </p:nvSpPr>
            <p:spPr bwMode="auto">
              <a:xfrm>
                <a:off x="6228000" y="171292"/>
                <a:ext cx="5688000" cy="324000"/>
              </a:xfrm>
              <a:prstGeom prst="homePlat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4B92DB"/>
                </a:solidFill>
                <a:round/>
                <a:headEnd/>
                <a:tailEnd/>
              </a:ln>
              <a:effectLst/>
            </p:spPr>
            <p:txBody>
              <a:bodyPr wrap="none" lIns="56516" tIns="28258" rIns="56516" bIns="28258" rtlCol="0" anchor="ctr"/>
              <a:lstStyle/>
              <a:p>
                <a:pPr algn="ctr"/>
                <a:r>
                  <a:rPr lang="ca-ES" sz="2400" b="1" dirty="0" smtClean="0">
                    <a:solidFill>
                      <a:schemeClr val="bg1"/>
                    </a:solidFill>
                  </a:rPr>
                  <a:t>Consell Fiscal </a:t>
                </a:r>
                <a:r>
                  <a:rPr lang="ca-ES" sz="2400" b="1" dirty="0" smtClean="0"/>
                  <a:t>de Catalunya</a:t>
                </a:r>
                <a:endParaRPr lang="ca-ES" sz="2400" b="1" dirty="0"/>
              </a:p>
            </p:txBody>
          </p:sp>
          <p:sp>
            <p:nvSpPr>
              <p:cNvPr id="54" name="Pentàgon 53"/>
              <p:cNvSpPr/>
              <p:nvPr/>
            </p:nvSpPr>
            <p:spPr bwMode="auto">
              <a:xfrm>
                <a:off x="6239854" y="1029601"/>
                <a:ext cx="5688000" cy="1248066"/>
              </a:xfrm>
              <a:prstGeom prst="homePlat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square" lIns="108000" tIns="108000" rIns="108000" bIns="108000" rtlCol="0" anchor="t"/>
              <a:lstStyle/>
              <a:p>
                <a:r>
                  <a:rPr lang="ca-ES" sz="2200" b="1" dirty="0" smtClean="0"/>
                  <a:t>La creació del Consell Fiscal determina </a:t>
                </a:r>
                <a:r>
                  <a:rPr lang="ca-ES" sz="2200" b="1" dirty="0"/>
                  <a:t>un </a:t>
                </a:r>
                <a:r>
                  <a:rPr lang="ca-ES" sz="2200" b="1" dirty="0">
                    <a:solidFill>
                      <a:schemeClr val="bg1"/>
                    </a:solidFill>
                  </a:rPr>
                  <a:t>model tributari ambiciós, exigent</a:t>
                </a:r>
                <a:r>
                  <a:rPr lang="ca-ES" sz="2200" b="1" dirty="0" smtClean="0">
                    <a:solidFill>
                      <a:schemeClr val="bg1"/>
                    </a:solidFill>
                  </a:rPr>
                  <a:t>, cooperatiu </a:t>
                </a:r>
                <a:r>
                  <a:rPr lang="ca-ES" sz="2200" b="1" dirty="0">
                    <a:solidFill>
                      <a:schemeClr val="bg1"/>
                    </a:solidFill>
                  </a:rPr>
                  <a:t>i avaluat per la </a:t>
                </a:r>
                <a:r>
                  <a:rPr lang="ca-ES" sz="2200" b="1" dirty="0" smtClean="0">
                    <a:solidFill>
                      <a:schemeClr val="bg1"/>
                    </a:solidFill>
                  </a:rPr>
                  <a:t>societat</a:t>
                </a:r>
                <a:endParaRPr lang="ca-ES" sz="2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 bwMode="auto">
          <a:xfrm>
            <a:off x="348570" y="81530"/>
            <a:ext cx="11664000" cy="900000"/>
          </a:xfrm>
          <a:prstGeom prst="rect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 eaLnBrk="1" hangingPunct="1"/>
            <a:endParaRPr lang="ca-ES">
              <a:solidFill>
                <a:srgbClr val="9B1889"/>
              </a:solidFill>
            </a:endParaRPr>
          </a:p>
        </p:txBody>
      </p:sp>
      <p:sp>
        <p:nvSpPr>
          <p:cNvPr id="11" name="Pentàgon 10"/>
          <p:cNvSpPr/>
          <p:nvPr/>
        </p:nvSpPr>
        <p:spPr bwMode="auto">
          <a:xfrm>
            <a:off x="6239222" y="4581922"/>
            <a:ext cx="5688000" cy="2088232"/>
          </a:xfrm>
          <a:prstGeom prst="homePlate">
            <a:avLst>
              <a:gd name="adj" fmla="val 0"/>
            </a:avLst>
          </a:prstGeom>
          <a:solidFill>
            <a:srgbClr val="4B92DB"/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square" lIns="108000" tIns="108000" rIns="108000" bIns="108000" rtlCol="0" anchor="t"/>
          <a:lstStyle/>
          <a:p>
            <a:pPr marL="1439863" indent="-1439863"/>
            <a:r>
              <a:rPr lang="ca-ES" sz="2200" dirty="0" smtClean="0"/>
              <a:t>En el futur:</a:t>
            </a:r>
          </a:p>
          <a:p>
            <a:pPr marL="1439863" indent="-1439863">
              <a:spcBef>
                <a:spcPts val="600"/>
              </a:spcBef>
            </a:pPr>
            <a:r>
              <a:rPr lang="ca-ES" sz="2200" b="1" dirty="0" smtClean="0">
                <a:solidFill>
                  <a:schemeClr val="bg1"/>
                </a:solidFill>
              </a:rPr>
              <a:t>Llibre 4t 	</a:t>
            </a:r>
            <a:r>
              <a:rPr lang="ca-ES" sz="2200" b="1" dirty="0" smtClean="0"/>
              <a:t>El règim fiscal general de Catalunya</a:t>
            </a:r>
          </a:p>
          <a:p>
            <a:pPr marL="1439863" indent="-1439863">
              <a:spcBef>
                <a:spcPts val="600"/>
              </a:spcBef>
            </a:pPr>
            <a:r>
              <a:rPr lang="ca-ES" sz="2200" b="1" dirty="0" smtClean="0">
                <a:solidFill>
                  <a:schemeClr val="bg1"/>
                </a:solidFill>
              </a:rPr>
              <a:t>Llibres 5è i </a:t>
            </a:r>
            <a:r>
              <a:rPr lang="ca-ES" sz="2200" b="1" dirty="0" smtClean="0">
                <a:solidFill>
                  <a:schemeClr val="bg1"/>
                </a:solidFill>
              </a:rPr>
              <a:t>altres  </a:t>
            </a:r>
            <a:r>
              <a:rPr lang="ca-ES" sz="2200" b="1" dirty="0" smtClean="0"/>
              <a:t>Impostos, taxes i altres tributs</a:t>
            </a:r>
            <a:endParaRPr lang="ca-ES" sz="2200" b="1" dirty="0"/>
          </a:p>
        </p:txBody>
      </p:sp>
      <p:grpSp>
        <p:nvGrpSpPr>
          <p:cNvPr id="3" name="Agrupa 2"/>
          <p:cNvGrpSpPr/>
          <p:nvPr/>
        </p:nvGrpSpPr>
        <p:grpSpPr>
          <a:xfrm>
            <a:off x="6228000" y="559796"/>
            <a:ext cx="5699222" cy="3806102"/>
            <a:chOff x="6228000" y="559796"/>
            <a:chExt cx="5699222" cy="3806102"/>
          </a:xfrm>
        </p:grpSpPr>
        <p:sp>
          <p:nvSpPr>
            <p:cNvPr id="19" name="Pentàgon 18"/>
            <p:cNvSpPr/>
            <p:nvPr/>
          </p:nvSpPr>
          <p:spPr bwMode="auto">
            <a:xfrm>
              <a:off x="6228000" y="559796"/>
              <a:ext cx="5688000" cy="3240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algn="ctr"/>
              <a:r>
                <a:rPr lang="ca-ES" sz="2400" b="1" dirty="0" smtClean="0">
                  <a:solidFill>
                    <a:schemeClr val="bg1"/>
                  </a:solidFill>
                </a:rPr>
                <a:t>Institut de Recerca </a:t>
              </a:r>
              <a:r>
                <a:rPr lang="ca-ES" sz="2400" b="1" dirty="0" smtClean="0"/>
                <a:t>Fiscal</a:t>
              </a:r>
              <a:endParaRPr lang="ca-ES" sz="2400" b="1" dirty="0"/>
            </a:p>
          </p:txBody>
        </p:sp>
        <p:sp>
          <p:nvSpPr>
            <p:cNvPr id="13" name="Pentàgon 12"/>
            <p:cNvSpPr/>
            <p:nvPr/>
          </p:nvSpPr>
          <p:spPr bwMode="auto">
            <a:xfrm>
              <a:off x="6239222" y="2493691"/>
              <a:ext cx="5688000" cy="1872207"/>
            </a:xfrm>
            <a:prstGeom prst="homePlate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wrap="square" lIns="108000" tIns="108000" rIns="108000" bIns="108000" rtlCol="0" anchor="t"/>
            <a:lstStyle/>
            <a:p>
              <a:r>
                <a:rPr lang="ca-ES" sz="2200" b="1" dirty="0" smtClean="0"/>
                <a:t>L’actual direcció general creada </a:t>
              </a:r>
              <a:r>
                <a:rPr lang="ca-ES" sz="2200" b="1" dirty="0" smtClean="0"/>
                <a:t>el </a:t>
              </a:r>
              <a:r>
                <a:rPr lang="ca-ES" sz="2200" b="1" dirty="0" smtClean="0"/>
                <a:t>setembre del 2016, evolucionarà en un Institut </a:t>
              </a:r>
              <a:r>
                <a:rPr lang="ca-ES" sz="2200" b="1" dirty="0"/>
                <a:t>de Recerca i Estudis </a:t>
              </a:r>
              <a:r>
                <a:rPr lang="ca-ES" sz="2200" b="1" dirty="0" smtClean="0"/>
                <a:t>Fiscals que </a:t>
              </a:r>
              <a:r>
                <a:rPr lang="ca-ES" sz="2200" b="1" dirty="0" smtClean="0"/>
                <a:t>aportarà </a:t>
              </a:r>
              <a:r>
                <a:rPr lang="ca-ES" sz="2200" b="1" dirty="0" smtClean="0">
                  <a:solidFill>
                    <a:schemeClr val="bg1"/>
                  </a:solidFill>
                </a:rPr>
                <a:t>formació i innovació </a:t>
              </a:r>
              <a:r>
                <a:rPr lang="ca-ES" sz="2200" b="1" dirty="0" smtClean="0"/>
                <a:t>al nostre sistema tributari</a:t>
              </a:r>
              <a:endParaRPr lang="ca-ES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Agrupa 4"/>
          <p:cNvGrpSpPr/>
          <p:nvPr/>
        </p:nvGrpSpPr>
        <p:grpSpPr>
          <a:xfrm>
            <a:off x="5951294" y="153514"/>
            <a:ext cx="936000" cy="756000"/>
            <a:chOff x="5650539" y="91487"/>
            <a:chExt cx="1007869" cy="866821"/>
          </a:xfrm>
        </p:grpSpPr>
        <p:sp>
          <p:nvSpPr>
            <p:cNvPr id="43" name="Oval 42"/>
            <p:cNvSpPr/>
            <p:nvPr/>
          </p:nvSpPr>
          <p:spPr bwMode="auto">
            <a:xfrm>
              <a:off x="5650539" y="91487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65"/>
            <p:cNvSpPr>
              <a:spLocks noEditPoints="1"/>
            </p:cNvSpPr>
            <p:nvPr/>
          </p:nvSpPr>
          <p:spPr bwMode="auto">
            <a:xfrm>
              <a:off x="5842293" y="248955"/>
              <a:ext cx="624361" cy="490492"/>
            </a:xfrm>
            <a:custGeom>
              <a:avLst/>
              <a:gdLst>
                <a:gd name="T0" fmla="*/ 41 w 133"/>
                <a:gd name="T1" fmla="*/ 94 h 110"/>
                <a:gd name="T2" fmla="*/ 57 w 133"/>
                <a:gd name="T3" fmla="*/ 88 h 110"/>
                <a:gd name="T4" fmla="*/ 28 w 133"/>
                <a:gd name="T5" fmla="*/ 21 h 110"/>
                <a:gd name="T6" fmla="*/ 29 w 133"/>
                <a:gd name="T7" fmla="*/ 26 h 110"/>
                <a:gd name="T8" fmla="*/ 28 w 133"/>
                <a:gd name="T9" fmla="*/ 29 h 110"/>
                <a:gd name="T10" fmla="*/ 46 w 133"/>
                <a:gd name="T11" fmla="*/ 58 h 110"/>
                <a:gd name="T12" fmla="*/ 46 w 133"/>
                <a:gd name="T13" fmla="*/ 62 h 110"/>
                <a:gd name="T14" fmla="*/ 38 w 133"/>
                <a:gd name="T15" fmla="*/ 68 h 110"/>
                <a:gd name="T16" fmla="*/ 23 w 133"/>
                <a:gd name="T17" fmla="*/ 71 h 110"/>
                <a:gd name="T18" fmla="*/ 6 w 133"/>
                <a:gd name="T19" fmla="*/ 68 h 110"/>
                <a:gd name="T20" fmla="*/ 0 w 133"/>
                <a:gd name="T21" fmla="*/ 62 h 110"/>
                <a:gd name="T22" fmla="*/ 1 w 133"/>
                <a:gd name="T23" fmla="*/ 58 h 110"/>
                <a:gd name="T24" fmla="*/ 18 w 133"/>
                <a:gd name="T25" fmla="*/ 29 h 110"/>
                <a:gd name="T26" fmla="*/ 18 w 133"/>
                <a:gd name="T27" fmla="*/ 26 h 110"/>
                <a:gd name="T28" fmla="*/ 20 w 133"/>
                <a:gd name="T29" fmla="*/ 21 h 110"/>
                <a:gd name="T30" fmla="*/ 23 w 133"/>
                <a:gd name="T31" fmla="*/ 18 h 110"/>
                <a:gd name="T32" fmla="*/ 59 w 133"/>
                <a:gd name="T33" fmla="*/ 6 h 110"/>
                <a:gd name="T34" fmla="*/ 65 w 133"/>
                <a:gd name="T35" fmla="*/ 0 h 110"/>
                <a:gd name="T36" fmla="*/ 68 w 133"/>
                <a:gd name="T37" fmla="*/ 0 h 110"/>
                <a:gd name="T38" fmla="*/ 110 w 133"/>
                <a:gd name="T39" fmla="*/ 0 h 110"/>
                <a:gd name="T40" fmla="*/ 110 w 133"/>
                <a:gd name="T41" fmla="*/ 0 h 110"/>
                <a:gd name="T42" fmla="*/ 114 w 133"/>
                <a:gd name="T43" fmla="*/ 6 h 110"/>
                <a:gd name="T44" fmla="*/ 114 w 133"/>
                <a:gd name="T45" fmla="*/ 9 h 110"/>
                <a:gd name="T46" fmla="*/ 133 w 133"/>
                <a:gd name="T47" fmla="*/ 38 h 110"/>
                <a:gd name="T48" fmla="*/ 131 w 133"/>
                <a:gd name="T49" fmla="*/ 41 h 110"/>
                <a:gd name="T50" fmla="*/ 125 w 133"/>
                <a:gd name="T51" fmla="*/ 49 h 110"/>
                <a:gd name="T52" fmla="*/ 108 w 133"/>
                <a:gd name="T53" fmla="*/ 52 h 110"/>
                <a:gd name="T54" fmla="*/ 93 w 133"/>
                <a:gd name="T55" fmla="*/ 49 h 110"/>
                <a:gd name="T56" fmla="*/ 86 w 133"/>
                <a:gd name="T57" fmla="*/ 41 h 110"/>
                <a:gd name="T58" fmla="*/ 86 w 133"/>
                <a:gd name="T59" fmla="*/ 38 h 110"/>
                <a:gd name="T60" fmla="*/ 105 w 133"/>
                <a:gd name="T61" fmla="*/ 9 h 110"/>
                <a:gd name="T62" fmla="*/ 103 w 133"/>
                <a:gd name="T63" fmla="*/ 6 h 110"/>
                <a:gd name="T64" fmla="*/ 103 w 133"/>
                <a:gd name="T65" fmla="*/ 6 h 110"/>
                <a:gd name="T66" fmla="*/ 74 w 133"/>
                <a:gd name="T67" fmla="*/ 88 h 110"/>
                <a:gd name="T68" fmla="*/ 89 w 133"/>
                <a:gd name="T69" fmla="*/ 94 h 110"/>
                <a:gd name="T70" fmla="*/ 100 w 133"/>
                <a:gd name="T71" fmla="*/ 110 h 110"/>
                <a:gd name="T72" fmla="*/ 29 w 133"/>
                <a:gd name="T73" fmla="*/ 94 h 110"/>
                <a:gd name="T74" fmla="*/ 111 w 133"/>
                <a:gd name="T75" fmla="*/ 10 h 110"/>
                <a:gd name="T76" fmla="*/ 110 w 133"/>
                <a:gd name="T77" fmla="*/ 10 h 110"/>
                <a:gd name="T78" fmla="*/ 108 w 133"/>
                <a:gd name="T79" fmla="*/ 10 h 110"/>
                <a:gd name="T80" fmla="*/ 127 w 133"/>
                <a:gd name="T81" fmla="*/ 38 h 110"/>
                <a:gd name="T82" fmla="*/ 111 w 133"/>
                <a:gd name="T83" fmla="*/ 10 h 110"/>
                <a:gd name="T84" fmla="*/ 24 w 133"/>
                <a:gd name="T85" fmla="*/ 31 h 110"/>
                <a:gd name="T86" fmla="*/ 23 w 133"/>
                <a:gd name="T87" fmla="*/ 31 h 110"/>
                <a:gd name="T88" fmla="*/ 6 w 133"/>
                <a:gd name="T89" fmla="*/ 58 h 110"/>
                <a:gd name="T90" fmla="*/ 24 w 133"/>
                <a:gd name="T91" fmla="*/ 3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110">
                  <a:moveTo>
                    <a:pt x="29" y="94"/>
                  </a:moveTo>
                  <a:lnTo>
                    <a:pt x="41" y="94"/>
                  </a:lnTo>
                  <a:lnTo>
                    <a:pt x="41" y="88"/>
                  </a:lnTo>
                  <a:lnTo>
                    <a:pt x="57" y="88"/>
                  </a:lnTo>
                  <a:lnTo>
                    <a:pt x="57" y="15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9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62"/>
                  </a:lnTo>
                  <a:lnTo>
                    <a:pt x="45" y="65"/>
                  </a:lnTo>
                  <a:lnTo>
                    <a:pt x="38" y="68"/>
                  </a:lnTo>
                  <a:lnTo>
                    <a:pt x="31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6" y="68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2" y="3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3" y="3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4" y="9"/>
                  </a:lnTo>
                  <a:lnTo>
                    <a:pt x="131" y="38"/>
                  </a:lnTo>
                  <a:lnTo>
                    <a:pt x="133" y="38"/>
                  </a:lnTo>
                  <a:lnTo>
                    <a:pt x="133" y="38"/>
                  </a:lnTo>
                  <a:lnTo>
                    <a:pt x="131" y="41"/>
                  </a:lnTo>
                  <a:lnTo>
                    <a:pt x="130" y="44"/>
                  </a:lnTo>
                  <a:lnTo>
                    <a:pt x="125" y="49"/>
                  </a:lnTo>
                  <a:lnTo>
                    <a:pt x="117" y="51"/>
                  </a:lnTo>
                  <a:lnTo>
                    <a:pt x="108" y="52"/>
                  </a:lnTo>
                  <a:lnTo>
                    <a:pt x="100" y="51"/>
                  </a:lnTo>
                  <a:lnTo>
                    <a:pt x="93" y="49"/>
                  </a:lnTo>
                  <a:lnTo>
                    <a:pt x="88" y="44"/>
                  </a:lnTo>
                  <a:lnTo>
                    <a:pt x="86" y="41"/>
                  </a:lnTo>
                  <a:lnTo>
                    <a:pt x="85" y="38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74" y="12"/>
                  </a:lnTo>
                  <a:lnTo>
                    <a:pt x="74" y="88"/>
                  </a:lnTo>
                  <a:lnTo>
                    <a:pt x="89" y="88"/>
                  </a:lnTo>
                  <a:lnTo>
                    <a:pt x="89" y="94"/>
                  </a:lnTo>
                  <a:lnTo>
                    <a:pt x="100" y="94"/>
                  </a:lnTo>
                  <a:lnTo>
                    <a:pt x="100" y="110"/>
                  </a:lnTo>
                  <a:lnTo>
                    <a:pt x="29" y="110"/>
                  </a:lnTo>
                  <a:lnTo>
                    <a:pt x="29" y="94"/>
                  </a:lnTo>
                  <a:lnTo>
                    <a:pt x="29" y="94"/>
                  </a:lnTo>
                  <a:close/>
                  <a:moveTo>
                    <a:pt x="111" y="10"/>
                  </a:moveTo>
                  <a:lnTo>
                    <a:pt x="111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8" y="10"/>
                  </a:lnTo>
                  <a:lnTo>
                    <a:pt x="91" y="38"/>
                  </a:lnTo>
                  <a:lnTo>
                    <a:pt x="127" y="38"/>
                  </a:lnTo>
                  <a:lnTo>
                    <a:pt x="111" y="10"/>
                  </a:lnTo>
                  <a:lnTo>
                    <a:pt x="111" y="10"/>
                  </a:lnTo>
                  <a:close/>
                  <a:moveTo>
                    <a:pt x="24" y="31"/>
                  </a:moveTo>
                  <a:lnTo>
                    <a:pt x="24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6" y="58"/>
                  </a:lnTo>
                  <a:lnTo>
                    <a:pt x="41" y="58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52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3070870" y="5263902"/>
            <a:ext cx="8892000" cy="15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b"/>
          <a:lstStyle/>
          <a:p>
            <a:pPr marL="87313"/>
            <a:endParaRPr lang="ca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070870" y="1871019"/>
            <a:ext cx="8892000" cy="16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b"/>
          <a:lstStyle/>
          <a:p>
            <a:pPr marL="442913"/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Prestadors de</a:t>
            </a:r>
          </a:p>
          <a:p>
            <a:pPr marL="442913"/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serveis tributaris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96000" y="1053530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/>
              <a:t>Recaptació directa sobre tot el </a:t>
            </a:r>
            <a:r>
              <a:rPr lang="ca-ES" sz="2400" b="1" dirty="0" smtClean="0"/>
              <a:t>país: </a:t>
            </a:r>
          </a:p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19 oficines pròpies i 700 treballadors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96000" y="1932141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7313" algn="ctr" eaLnBrk="1" hangingPunct="1"/>
            <a:r>
              <a:rPr lang="ca-ES" sz="2400" b="1" dirty="0">
                <a:solidFill>
                  <a:schemeClr val="bg1"/>
                </a:solidFill>
              </a:rPr>
              <a:t>Recaptació executiva: </a:t>
            </a:r>
            <a:r>
              <a:rPr lang="ca-ES" sz="2400" b="1" dirty="0"/>
              <a:t>70.000 </a:t>
            </a:r>
            <a:r>
              <a:rPr lang="ca-ES" sz="2400" b="1" dirty="0" smtClean="0"/>
              <a:t>deutes </a:t>
            </a:r>
          </a:p>
          <a:p>
            <a:pPr marL="2873375" indent="87313" algn="ctr" eaLnBrk="1" hangingPunct="1"/>
            <a:r>
              <a:rPr lang="ca-ES" sz="2400" b="1" dirty="0" smtClean="0"/>
              <a:t>Generalitat</a:t>
            </a:r>
            <a:endParaRPr lang="ca-ES" sz="2400" b="1" dirty="0"/>
          </a:p>
        </p:txBody>
      </p:sp>
      <p:sp>
        <p:nvSpPr>
          <p:cNvPr id="29" name="Pentàgon 28"/>
          <p:cNvSpPr/>
          <p:nvPr/>
        </p:nvSpPr>
        <p:spPr bwMode="auto">
          <a:xfrm>
            <a:off x="6228000" y="1932141"/>
            <a:ext cx="5688000" cy="720000"/>
          </a:xfrm>
          <a:prstGeom prst="homePlate">
            <a:avLst>
              <a:gd name="adj" fmla="val 21274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 smtClean="0"/>
              <a:t>300.000 deutes SCT</a:t>
            </a:r>
          </a:p>
          <a:p>
            <a:pPr marL="85725"/>
            <a:r>
              <a:rPr lang="ca-ES" sz="2400" b="1" dirty="0"/>
              <a:t>170.000 diputacions, 300.000 altres</a:t>
            </a:r>
          </a:p>
        </p:txBody>
      </p:sp>
      <p:sp>
        <p:nvSpPr>
          <p:cNvPr id="12" name="Pentàgon 11"/>
          <p:cNvSpPr/>
          <p:nvPr/>
        </p:nvSpPr>
        <p:spPr bwMode="auto">
          <a:xfrm>
            <a:off x="6228000" y="4452264"/>
            <a:ext cx="5688000" cy="720000"/>
          </a:xfrm>
          <a:prstGeom prst="homePlate">
            <a:avLst>
              <a:gd name="adj" fmla="val 20518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263525"/>
            <a:r>
              <a:rPr lang="ca-ES" sz="2400" b="1" dirty="0" smtClean="0">
                <a:solidFill>
                  <a:schemeClr val="bg1"/>
                </a:solidFill>
              </a:rPr>
              <a:t>e-SPRIU: </a:t>
            </a:r>
            <a:r>
              <a:rPr lang="ca-ES" sz="2000" b="1" dirty="0" smtClean="0"/>
              <a:t>gestor de dades i censos, </a:t>
            </a:r>
          </a:p>
          <a:p>
            <a:pPr marL="263525"/>
            <a:r>
              <a:rPr lang="ca-ES" sz="2000" b="1" dirty="0" smtClean="0"/>
              <a:t>Servei Relació Contribuent, anàlisi dades</a:t>
            </a:r>
            <a:endParaRPr lang="ca-ES" sz="20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07854" y="128899"/>
            <a:ext cx="11555016" cy="79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7313"/>
            <a:r>
              <a:rPr lang="ca-ES" sz="2400" b="1" dirty="0" smtClean="0">
                <a:solidFill>
                  <a:schemeClr val="bg1"/>
                </a:solidFill>
              </a:rPr>
              <a:t>Codi tributari: </a:t>
            </a:r>
            <a:r>
              <a:rPr lang="ca-ES" sz="2200" b="1" dirty="0"/>
              <a:t>dissenya l’arquitectura </a:t>
            </a:r>
            <a:endParaRPr lang="ca-ES" sz="2200" b="1" dirty="0" smtClean="0"/>
          </a:p>
          <a:p>
            <a:pPr marL="87313"/>
            <a:r>
              <a:rPr lang="ca-ES" sz="2200" b="1" dirty="0" smtClean="0"/>
              <a:t>institucional </a:t>
            </a:r>
            <a:r>
              <a:rPr lang="ca-ES" sz="2200" b="1" dirty="0"/>
              <a:t>de la hisenda catalana</a:t>
            </a:r>
          </a:p>
        </p:txBody>
      </p:sp>
      <p:sp>
        <p:nvSpPr>
          <p:cNvPr id="16" name="Pentàgon 15"/>
          <p:cNvSpPr/>
          <p:nvPr/>
        </p:nvSpPr>
        <p:spPr bwMode="auto">
          <a:xfrm>
            <a:off x="6228000" y="171292"/>
            <a:ext cx="5688000" cy="324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Consell Fiscal </a:t>
            </a:r>
            <a:r>
              <a:rPr lang="ca-ES" sz="2400" b="1" dirty="0" smtClean="0"/>
              <a:t>de Catalunya</a:t>
            </a:r>
            <a:endParaRPr lang="ca-ES" sz="2400" b="1" dirty="0"/>
          </a:p>
        </p:txBody>
      </p:sp>
      <p:sp>
        <p:nvSpPr>
          <p:cNvPr id="19" name="Pentàgon 18"/>
          <p:cNvSpPr/>
          <p:nvPr/>
        </p:nvSpPr>
        <p:spPr bwMode="auto">
          <a:xfrm>
            <a:off x="6228000" y="559796"/>
            <a:ext cx="5688000" cy="324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/>
              <a:t>Institut de Recerca Fiscal</a:t>
            </a:r>
            <a:endParaRPr lang="ca-ES" sz="2400" b="1" dirty="0"/>
          </a:p>
        </p:txBody>
      </p:sp>
      <p:sp>
        <p:nvSpPr>
          <p:cNvPr id="21" name="Pentàgon 20"/>
          <p:cNvSpPr/>
          <p:nvPr/>
        </p:nvSpPr>
        <p:spPr bwMode="auto">
          <a:xfrm>
            <a:off x="6226720" y="2721208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 err="1" smtClean="0"/>
              <a:t>Tramitadors</a:t>
            </a:r>
            <a:r>
              <a:rPr lang="ca-ES" sz="2400" b="1" dirty="0" smtClean="0"/>
              <a:t> </a:t>
            </a:r>
            <a:r>
              <a:rPr lang="ca-ES" sz="2400" b="1" dirty="0" smtClean="0">
                <a:solidFill>
                  <a:schemeClr val="bg1"/>
                </a:solidFill>
              </a:rPr>
              <a:t>impostos estatals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22" name="Pentàgon 21"/>
          <p:cNvSpPr/>
          <p:nvPr/>
        </p:nvSpPr>
        <p:spPr bwMode="auto">
          <a:xfrm>
            <a:off x="6226720" y="3105230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Subhastes</a:t>
            </a:r>
            <a:r>
              <a:rPr lang="ca-ES" sz="2400" b="1" dirty="0" smtClean="0"/>
              <a:t> conjuntes béns embargats</a:t>
            </a:r>
            <a:endParaRPr lang="ca-ES" sz="2400" b="1" dirty="0"/>
          </a:p>
        </p:txBody>
      </p:sp>
      <p:sp>
        <p:nvSpPr>
          <p:cNvPr id="36" name="Pentàgon 35"/>
          <p:cNvSpPr/>
          <p:nvPr/>
        </p:nvSpPr>
        <p:spPr bwMode="auto">
          <a:xfrm>
            <a:off x="6239854" y="1054743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      </a:t>
            </a:r>
            <a:r>
              <a:rPr lang="ca-ES" sz="2400" b="1" dirty="0" err="1" smtClean="0">
                <a:solidFill>
                  <a:schemeClr val="bg1"/>
                </a:solidFill>
              </a:rPr>
              <a:t>TdC</a:t>
            </a:r>
            <a:r>
              <a:rPr lang="ca-ES" sz="2400" b="1" dirty="0" smtClean="0">
                <a:solidFill>
                  <a:schemeClr val="bg1"/>
                </a:solidFill>
              </a:rPr>
              <a:t>:</a:t>
            </a:r>
            <a:r>
              <a:rPr lang="ca-ES" sz="2400" b="1" dirty="0" smtClean="0"/>
              <a:t> 1</a:t>
            </a:r>
            <a:r>
              <a:rPr lang="ca-ES" sz="2400" b="1" dirty="0"/>
              <a:t>61</a:t>
            </a:r>
            <a:r>
              <a:rPr lang="ca-ES" sz="2400" b="1" dirty="0" smtClean="0"/>
              <a:t> punts finestreta única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37" name="Pentàgon 36"/>
          <p:cNvSpPr/>
          <p:nvPr/>
        </p:nvSpPr>
        <p:spPr bwMode="auto">
          <a:xfrm>
            <a:off x="6239854" y="1449610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444500" algn="ctr"/>
            <a:r>
              <a:rPr lang="ca-ES" sz="2400" b="1" dirty="0" smtClean="0"/>
              <a:t>      13 oficines compartides</a:t>
            </a:r>
            <a:endParaRPr lang="ca-ES" sz="2400" b="1" dirty="0"/>
          </a:p>
        </p:txBody>
      </p:sp>
      <p:sp>
        <p:nvSpPr>
          <p:cNvPr id="38" name="Pentàgon 37"/>
          <p:cNvSpPr/>
          <p:nvPr/>
        </p:nvSpPr>
        <p:spPr bwMode="auto">
          <a:xfrm>
            <a:off x="6239854" y="3587159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/>
              <a:t>Unitat </a:t>
            </a:r>
            <a:r>
              <a:rPr lang="ca-ES" sz="2400" b="1" dirty="0">
                <a:solidFill>
                  <a:schemeClr val="bg1"/>
                </a:solidFill>
              </a:rPr>
              <a:t>frau fiscal internacional</a:t>
            </a:r>
          </a:p>
        </p:txBody>
      </p:sp>
      <p:sp>
        <p:nvSpPr>
          <p:cNvPr id="39" name="Pentàgon 38"/>
          <p:cNvSpPr/>
          <p:nvPr/>
        </p:nvSpPr>
        <p:spPr bwMode="auto">
          <a:xfrm>
            <a:off x="6239854" y="3982026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>
                <a:solidFill>
                  <a:schemeClr val="bg1"/>
                </a:solidFill>
              </a:rPr>
              <a:t>Intercanvi </a:t>
            </a:r>
            <a:r>
              <a:rPr lang="ca-ES" sz="2400" b="1" dirty="0"/>
              <a:t>informació altres adm.</a:t>
            </a:r>
          </a:p>
        </p:txBody>
      </p:sp>
      <p:sp>
        <p:nvSpPr>
          <p:cNvPr id="28" name="Pentàgon 27"/>
          <p:cNvSpPr/>
          <p:nvPr/>
        </p:nvSpPr>
        <p:spPr bwMode="auto">
          <a:xfrm>
            <a:off x="6223446" y="5316954"/>
            <a:ext cx="5688000" cy="1404000"/>
          </a:xfrm>
          <a:prstGeom prst="homePlate">
            <a:avLst>
              <a:gd name="adj" fmla="val 14271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Industrialització </a:t>
            </a:r>
            <a:r>
              <a:rPr lang="ca-ES" sz="2000" b="1" dirty="0"/>
              <a:t>nous </a:t>
            </a:r>
            <a:r>
              <a:rPr lang="ca-ES" sz="2000" b="1" dirty="0" smtClean="0"/>
              <a:t>impostos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Comunicació directa assessors fiscals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Aula </a:t>
            </a:r>
            <a:r>
              <a:rPr lang="ca-ES" sz="2000" b="1" dirty="0"/>
              <a:t>tributària en línia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Tramitació telemàtica: 70%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err="1" smtClean="0"/>
              <a:t>Multiproveïdor</a:t>
            </a:r>
            <a:r>
              <a:rPr lang="ca-ES" sz="2000" b="1" dirty="0" smtClean="0"/>
              <a:t> en</a:t>
            </a:r>
            <a:r>
              <a:rPr lang="ca-ES" sz="2000" b="1" dirty="0" smtClean="0">
                <a:solidFill>
                  <a:srgbClr val="FF0000"/>
                </a:solidFill>
              </a:rPr>
              <a:t> </a:t>
            </a:r>
            <a:r>
              <a:rPr lang="ca-ES" sz="2000" b="1" dirty="0" smtClean="0"/>
              <a:t>sistemes informació</a:t>
            </a:r>
            <a:endParaRPr lang="ca-ES" sz="20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96000" y="4452264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8900" eaLnBrk="1" hangingPunct="1"/>
            <a:r>
              <a:rPr lang="ca-ES" sz="2400" b="1" dirty="0" smtClean="0">
                <a:solidFill>
                  <a:schemeClr val="bg1"/>
                </a:solidFill>
              </a:rPr>
              <a:t>G@UDI: </a:t>
            </a:r>
            <a:r>
              <a:rPr lang="ca-ES" sz="2200" b="1" dirty="0" smtClean="0"/>
              <a:t>nous mòduls per </a:t>
            </a:r>
            <a:r>
              <a:rPr lang="ca-ES" sz="2200" b="1" dirty="0"/>
              <a:t>a </a:t>
            </a:r>
          </a:p>
          <a:p>
            <a:pPr marL="88900" eaLnBrk="1" hangingPunct="1"/>
            <a:r>
              <a:rPr lang="ca-ES" sz="2200" b="1" dirty="0"/>
              <a:t>recaptació </a:t>
            </a:r>
            <a:r>
              <a:rPr lang="ca-ES" sz="2200" b="1" dirty="0" smtClean="0"/>
              <a:t>executiva </a:t>
            </a:r>
            <a:r>
              <a:rPr lang="ca-ES" sz="2200" b="1" dirty="0"/>
              <a:t>i inspecció</a:t>
            </a:r>
          </a:p>
        </p:txBody>
      </p:sp>
      <p:grpSp>
        <p:nvGrpSpPr>
          <p:cNvPr id="30" name="Agrupa 29"/>
          <p:cNvGrpSpPr/>
          <p:nvPr/>
        </p:nvGrpSpPr>
        <p:grpSpPr>
          <a:xfrm>
            <a:off x="3731766" y="5234186"/>
            <a:ext cx="1764000" cy="1584000"/>
            <a:chOff x="151434" y="2821026"/>
            <a:chExt cx="2421005" cy="2596934"/>
          </a:xfrm>
        </p:grpSpPr>
        <p:sp>
          <p:nvSpPr>
            <p:cNvPr id="31" name="Forma 30"/>
            <p:cNvSpPr/>
            <p:nvPr/>
          </p:nvSpPr>
          <p:spPr>
            <a:xfrm>
              <a:off x="151434" y="2821026"/>
              <a:ext cx="2421005" cy="259693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orma 4"/>
            <p:cNvSpPr/>
            <p:nvPr/>
          </p:nvSpPr>
          <p:spPr>
            <a:xfrm>
              <a:off x="581725" y="3427718"/>
              <a:ext cx="1631689" cy="1338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Eines de </a:t>
              </a: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gestió del canvi</a:t>
              </a:r>
              <a:endParaRPr lang="ca-E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Pentàgon 40"/>
          <p:cNvSpPr/>
          <p:nvPr/>
        </p:nvSpPr>
        <p:spPr bwMode="auto">
          <a:xfrm>
            <a:off x="407206" y="3595099"/>
            <a:ext cx="6048000" cy="7200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8900" eaLnBrk="1" hangingPunct="1"/>
            <a:r>
              <a:rPr lang="ca-ES" sz="2400" b="1" dirty="0" smtClean="0">
                <a:solidFill>
                  <a:schemeClr val="bg1"/>
                </a:solidFill>
              </a:rPr>
              <a:t>Pla </a:t>
            </a:r>
            <a:r>
              <a:rPr lang="ca-ES" sz="2400" b="1" dirty="0">
                <a:solidFill>
                  <a:schemeClr val="bg1"/>
                </a:solidFill>
              </a:rPr>
              <a:t>prevenció i lluita frau 2015-2018</a:t>
            </a:r>
          </a:p>
        </p:txBody>
      </p:sp>
      <p:pic>
        <p:nvPicPr>
          <p:cNvPr id="42" name="Picture 3" descr="Q:\ctti.natc\Projectes\Gestió tributària\logotip_e-SPRIU_1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674" b="15634"/>
          <a:stretch/>
        </p:blipFill>
        <p:spPr bwMode="auto">
          <a:xfrm>
            <a:off x="6527254" y="4536459"/>
            <a:ext cx="129295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Agrupa 4"/>
          <p:cNvGrpSpPr/>
          <p:nvPr/>
        </p:nvGrpSpPr>
        <p:grpSpPr>
          <a:xfrm>
            <a:off x="5951294" y="153514"/>
            <a:ext cx="936000" cy="756000"/>
            <a:chOff x="5650539" y="91487"/>
            <a:chExt cx="1007869" cy="866821"/>
          </a:xfrm>
        </p:grpSpPr>
        <p:sp>
          <p:nvSpPr>
            <p:cNvPr id="43" name="Oval 42"/>
            <p:cNvSpPr/>
            <p:nvPr/>
          </p:nvSpPr>
          <p:spPr bwMode="auto">
            <a:xfrm>
              <a:off x="5650539" y="91487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65"/>
            <p:cNvSpPr>
              <a:spLocks noEditPoints="1"/>
            </p:cNvSpPr>
            <p:nvPr/>
          </p:nvSpPr>
          <p:spPr bwMode="auto">
            <a:xfrm>
              <a:off x="5842293" y="248955"/>
              <a:ext cx="624361" cy="490492"/>
            </a:xfrm>
            <a:custGeom>
              <a:avLst/>
              <a:gdLst>
                <a:gd name="T0" fmla="*/ 41 w 133"/>
                <a:gd name="T1" fmla="*/ 94 h 110"/>
                <a:gd name="T2" fmla="*/ 57 w 133"/>
                <a:gd name="T3" fmla="*/ 88 h 110"/>
                <a:gd name="T4" fmla="*/ 28 w 133"/>
                <a:gd name="T5" fmla="*/ 21 h 110"/>
                <a:gd name="T6" fmla="*/ 29 w 133"/>
                <a:gd name="T7" fmla="*/ 26 h 110"/>
                <a:gd name="T8" fmla="*/ 28 w 133"/>
                <a:gd name="T9" fmla="*/ 29 h 110"/>
                <a:gd name="T10" fmla="*/ 46 w 133"/>
                <a:gd name="T11" fmla="*/ 58 h 110"/>
                <a:gd name="T12" fmla="*/ 46 w 133"/>
                <a:gd name="T13" fmla="*/ 62 h 110"/>
                <a:gd name="T14" fmla="*/ 38 w 133"/>
                <a:gd name="T15" fmla="*/ 68 h 110"/>
                <a:gd name="T16" fmla="*/ 23 w 133"/>
                <a:gd name="T17" fmla="*/ 71 h 110"/>
                <a:gd name="T18" fmla="*/ 6 w 133"/>
                <a:gd name="T19" fmla="*/ 68 h 110"/>
                <a:gd name="T20" fmla="*/ 0 w 133"/>
                <a:gd name="T21" fmla="*/ 62 h 110"/>
                <a:gd name="T22" fmla="*/ 1 w 133"/>
                <a:gd name="T23" fmla="*/ 58 h 110"/>
                <a:gd name="T24" fmla="*/ 18 w 133"/>
                <a:gd name="T25" fmla="*/ 29 h 110"/>
                <a:gd name="T26" fmla="*/ 18 w 133"/>
                <a:gd name="T27" fmla="*/ 26 h 110"/>
                <a:gd name="T28" fmla="*/ 20 w 133"/>
                <a:gd name="T29" fmla="*/ 21 h 110"/>
                <a:gd name="T30" fmla="*/ 23 w 133"/>
                <a:gd name="T31" fmla="*/ 18 h 110"/>
                <a:gd name="T32" fmla="*/ 59 w 133"/>
                <a:gd name="T33" fmla="*/ 6 h 110"/>
                <a:gd name="T34" fmla="*/ 65 w 133"/>
                <a:gd name="T35" fmla="*/ 0 h 110"/>
                <a:gd name="T36" fmla="*/ 68 w 133"/>
                <a:gd name="T37" fmla="*/ 0 h 110"/>
                <a:gd name="T38" fmla="*/ 110 w 133"/>
                <a:gd name="T39" fmla="*/ 0 h 110"/>
                <a:gd name="T40" fmla="*/ 110 w 133"/>
                <a:gd name="T41" fmla="*/ 0 h 110"/>
                <a:gd name="T42" fmla="*/ 114 w 133"/>
                <a:gd name="T43" fmla="*/ 6 h 110"/>
                <a:gd name="T44" fmla="*/ 114 w 133"/>
                <a:gd name="T45" fmla="*/ 9 h 110"/>
                <a:gd name="T46" fmla="*/ 133 w 133"/>
                <a:gd name="T47" fmla="*/ 38 h 110"/>
                <a:gd name="T48" fmla="*/ 131 w 133"/>
                <a:gd name="T49" fmla="*/ 41 h 110"/>
                <a:gd name="T50" fmla="*/ 125 w 133"/>
                <a:gd name="T51" fmla="*/ 49 h 110"/>
                <a:gd name="T52" fmla="*/ 108 w 133"/>
                <a:gd name="T53" fmla="*/ 52 h 110"/>
                <a:gd name="T54" fmla="*/ 93 w 133"/>
                <a:gd name="T55" fmla="*/ 49 h 110"/>
                <a:gd name="T56" fmla="*/ 86 w 133"/>
                <a:gd name="T57" fmla="*/ 41 h 110"/>
                <a:gd name="T58" fmla="*/ 86 w 133"/>
                <a:gd name="T59" fmla="*/ 38 h 110"/>
                <a:gd name="T60" fmla="*/ 105 w 133"/>
                <a:gd name="T61" fmla="*/ 9 h 110"/>
                <a:gd name="T62" fmla="*/ 103 w 133"/>
                <a:gd name="T63" fmla="*/ 6 h 110"/>
                <a:gd name="T64" fmla="*/ 103 w 133"/>
                <a:gd name="T65" fmla="*/ 6 h 110"/>
                <a:gd name="T66" fmla="*/ 74 w 133"/>
                <a:gd name="T67" fmla="*/ 88 h 110"/>
                <a:gd name="T68" fmla="*/ 89 w 133"/>
                <a:gd name="T69" fmla="*/ 94 h 110"/>
                <a:gd name="T70" fmla="*/ 100 w 133"/>
                <a:gd name="T71" fmla="*/ 110 h 110"/>
                <a:gd name="T72" fmla="*/ 29 w 133"/>
                <a:gd name="T73" fmla="*/ 94 h 110"/>
                <a:gd name="T74" fmla="*/ 111 w 133"/>
                <a:gd name="T75" fmla="*/ 10 h 110"/>
                <a:gd name="T76" fmla="*/ 110 w 133"/>
                <a:gd name="T77" fmla="*/ 10 h 110"/>
                <a:gd name="T78" fmla="*/ 108 w 133"/>
                <a:gd name="T79" fmla="*/ 10 h 110"/>
                <a:gd name="T80" fmla="*/ 127 w 133"/>
                <a:gd name="T81" fmla="*/ 38 h 110"/>
                <a:gd name="T82" fmla="*/ 111 w 133"/>
                <a:gd name="T83" fmla="*/ 10 h 110"/>
                <a:gd name="T84" fmla="*/ 24 w 133"/>
                <a:gd name="T85" fmla="*/ 31 h 110"/>
                <a:gd name="T86" fmla="*/ 23 w 133"/>
                <a:gd name="T87" fmla="*/ 31 h 110"/>
                <a:gd name="T88" fmla="*/ 6 w 133"/>
                <a:gd name="T89" fmla="*/ 58 h 110"/>
                <a:gd name="T90" fmla="*/ 24 w 133"/>
                <a:gd name="T91" fmla="*/ 3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110">
                  <a:moveTo>
                    <a:pt x="29" y="94"/>
                  </a:moveTo>
                  <a:lnTo>
                    <a:pt x="41" y="94"/>
                  </a:lnTo>
                  <a:lnTo>
                    <a:pt x="41" y="88"/>
                  </a:lnTo>
                  <a:lnTo>
                    <a:pt x="57" y="88"/>
                  </a:lnTo>
                  <a:lnTo>
                    <a:pt x="57" y="15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9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62"/>
                  </a:lnTo>
                  <a:lnTo>
                    <a:pt x="45" y="65"/>
                  </a:lnTo>
                  <a:lnTo>
                    <a:pt x="38" y="68"/>
                  </a:lnTo>
                  <a:lnTo>
                    <a:pt x="31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6" y="68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2" y="3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3" y="3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4" y="9"/>
                  </a:lnTo>
                  <a:lnTo>
                    <a:pt x="131" y="38"/>
                  </a:lnTo>
                  <a:lnTo>
                    <a:pt x="133" y="38"/>
                  </a:lnTo>
                  <a:lnTo>
                    <a:pt x="133" y="38"/>
                  </a:lnTo>
                  <a:lnTo>
                    <a:pt x="131" y="41"/>
                  </a:lnTo>
                  <a:lnTo>
                    <a:pt x="130" y="44"/>
                  </a:lnTo>
                  <a:lnTo>
                    <a:pt x="125" y="49"/>
                  </a:lnTo>
                  <a:lnTo>
                    <a:pt x="117" y="51"/>
                  </a:lnTo>
                  <a:lnTo>
                    <a:pt x="108" y="52"/>
                  </a:lnTo>
                  <a:lnTo>
                    <a:pt x="100" y="51"/>
                  </a:lnTo>
                  <a:lnTo>
                    <a:pt x="93" y="49"/>
                  </a:lnTo>
                  <a:lnTo>
                    <a:pt x="88" y="44"/>
                  </a:lnTo>
                  <a:lnTo>
                    <a:pt x="86" y="41"/>
                  </a:lnTo>
                  <a:lnTo>
                    <a:pt x="85" y="38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74" y="12"/>
                  </a:lnTo>
                  <a:lnTo>
                    <a:pt x="74" y="88"/>
                  </a:lnTo>
                  <a:lnTo>
                    <a:pt x="89" y="88"/>
                  </a:lnTo>
                  <a:lnTo>
                    <a:pt x="89" y="94"/>
                  </a:lnTo>
                  <a:lnTo>
                    <a:pt x="100" y="94"/>
                  </a:lnTo>
                  <a:lnTo>
                    <a:pt x="100" y="110"/>
                  </a:lnTo>
                  <a:lnTo>
                    <a:pt x="29" y="110"/>
                  </a:lnTo>
                  <a:lnTo>
                    <a:pt x="29" y="94"/>
                  </a:lnTo>
                  <a:lnTo>
                    <a:pt x="29" y="94"/>
                  </a:lnTo>
                  <a:close/>
                  <a:moveTo>
                    <a:pt x="111" y="10"/>
                  </a:moveTo>
                  <a:lnTo>
                    <a:pt x="111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8" y="10"/>
                  </a:lnTo>
                  <a:lnTo>
                    <a:pt x="91" y="38"/>
                  </a:lnTo>
                  <a:lnTo>
                    <a:pt x="127" y="38"/>
                  </a:lnTo>
                  <a:lnTo>
                    <a:pt x="111" y="10"/>
                  </a:lnTo>
                  <a:lnTo>
                    <a:pt x="111" y="10"/>
                  </a:lnTo>
                  <a:close/>
                  <a:moveTo>
                    <a:pt x="24" y="31"/>
                  </a:moveTo>
                  <a:lnTo>
                    <a:pt x="24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6" y="58"/>
                  </a:lnTo>
                  <a:lnTo>
                    <a:pt x="41" y="58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Agrupa 5"/>
          <p:cNvGrpSpPr/>
          <p:nvPr/>
        </p:nvGrpSpPr>
        <p:grpSpPr>
          <a:xfrm>
            <a:off x="5519142" y="4437907"/>
            <a:ext cx="936000" cy="756000"/>
            <a:chOff x="3287137" y="5587309"/>
            <a:chExt cx="1007869" cy="866821"/>
          </a:xfrm>
        </p:grpSpPr>
        <p:sp>
          <p:nvSpPr>
            <p:cNvPr id="45" name="Oval 44"/>
            <p:cNvSpPr/>
            <p:nvPr/>
          </p:nvSpPr>
          <p:spPr bwMode="auto">
            <a:xfrm>
              <a:off x="3287137" y="5587309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3485111" y="5768661"/>
              <a:ext cx="611920" cy="433411"/>
            </a:xfrm>
            <a:custGeom>
              <a:avLst/>
              <a:gdLst>
                <a:gd name="T0" fmla="*/ 73 w 115"/>
                <a:gd name="T1" fmla="*/ 14 h 90"/>
                <a:gd name="T2" fmla="*/ 73 w 115"/>
                <a:gd name="T3" fmla="*/ 5 h 90"/>
                <a:gd name="T4" fmla="*/ 78 w 115"/>
                <a:gd name="T5" fmla="*/ 0 h 90"/>
                <a:gd name="T6" fmla="*/ 115 w 115"/>
                <a:gd name="T7" fmla="*/ 0 h 90"/>
                <a:gd name="T8" fmla="*/ 115 w 115"/>
                <a:gd name="T9" fmla="*/ 85 h 90"/>
                <a:gd name="T10" fmla="*/ 110 w 115"/>
                <a:gd name="T11" fmla="*/ 90 h 90"/>
                <a:gd name="T12" fmla="*/ 73 w 115"/>
                <a:gd name="T13" fmla="*/ 90 h 90"/>
                <a:gd name="T14" fmla="*/ 73 w 115"/>
                <a:gd name="T15" fmla="*/ 73 h 90"/>
                <a:gd name="T16" fmla="*/ 51 w 115"/>
                <a:gd name="T17" fmla="*/ 73 h 90"/>
                <a:gd name="T18" fmla="*/ 58 w 115"/>
                <a:gd name="T19" fmla="*/ 82 h 90"/>
                <a:gd name="T20" fmla="*/ 17 w 115"/>
                <a:gd name="T21" fmla="*/ 90 h 90"/>
                <a:gd name="T22" fmla="*/ 24 w 115"/>
                <a:gd name="T23" fmla="*/ 82 h 90"/>
                <a:gd name="T24" fmla="*/ 5 w 115"/>
                <a:gd name="T25" fmla="*/ 73 h 90"/>
                <a:gd name="T26" fmla="*/ 0 w 115"/>
                <a:gd name="T27" fmla="*/ 68 h 90"/>
                <a:gd name="T28" fmla="*/ 0 w 115"/>
                <a:gd name="T29" fmla="*/ 14 h 90"/>
                <a:gd name="T30" fmla="*/ 5 w 115"/>
                <a:gd name="T31" fmla="*/ 14 h 90"/>
                <a:gd name="T32" fmla="*/ 25 w 115"/>
                <a:gd name="T33" fmla="*/ 56 h 90"/>
                <a:gd name="T34" fmla="*/ 20 w 115"/>
                <a:gd name="T35" fmla="*/ 41 h 90"/>
                <a:gd name="T36" fmla="*/ 20 w 115"/>
                <a:gd name="T37" fmla="*/ 56 h 90"/>
                <a:gd name="T38" fmla="*/ 56 w 115"/>
                <a:gd name="T39" fmla="*/ 56 h 90"/>
                <a:gd name="T40" fmla="*/ 51 w 115"/>
                <a:gd name="T41" fmla="*/ 30 h 90"/>
                <a:gd name="T42" fmla="*/ 51 w 115"/>
                <a:gd name="T43" fmla="*/ 56 h 90"/>
                <a:gd name="T44" fmla="*/ 48 w 115"/>
                <a:gd name="T45" fmla="*/ 56 h 90"/>
                <a:gd name="T46" fmla="*/ 44 w 115"/>
                <a:gd name="T47" fmla="*/ 47 h 90"/>
                <a:gd name="T48" fmla="*/ 44 w 115"/>
                <a:gd name="T49" fmla="*/ 56 h 90"/>
                <a:gd name="T50" fmla="*/ 41 w 115"/>
                <a:gd name="T51" fmla="*/ 56 h 90"/>
                <a:gd name="T52" fmla="*/ 36 w 115"/>
                <a:gd name="T53" fmla="*/ 44 h 90"/>
                <a:gd name="T54" fmla="*/ 36 w 115"/>
                <a:gd name="T55" fmla="*/ 56 h 90"/>
                <a:gd name="T56" fmla="*/ 33 w 115"/>
                <a:gd name="T57" fmla="*/ 56 h 90"/>
                <a:gd name="T58" fmla="*/ 28 w 115"/>
                <a:gd name="T59" fmla="*/ 37 h 90"/>
                <a:gd name="T60" fmla="*/ 28 w 115"/>
                <a:gd name="T61" fmla="*/ 56 h 90"/>
                <a:gd name="T62" fmla="*/ 106 w 115"/>
                <a:gd name="T63" fmla="*/ 31 h 90"/>
                <a:gd name="T64" fmla="*/ 87 w 115"/>
                <a:gd name="T65" fmla="*/ 25 h 90"/>
                <a:gd name="T66" fmla="*/ 106 w 115"/>
                <a:gd name="T67" fmla="*/ 16 h 90"/>
                <a:gd name="T68" fmla="*/ 82 w 115"/>
                <a:gd name="T69" fmla="*/ 10 h 90"/>
                <a:gd name="T70" fmla="*/ 106 w 115"/>
                <a:gd name="T71" fmla="*/ 81 h 90"/>
                <a:gd name="T72" fmla="*/ 87 w 115"/>
                <a:gd name="T73" fmla="*/ 41 h 90"/>
                <a:gd name="T74" fmla="*/ 87 w 115"/>
                <a:gd name="T75" fmla="*/ 31 h 90"/>
                <a:gd name="T76" fmla="*/ 10 w 115"/>
                <a:gd name="T77" fmla="*/ 23 h 90"/>
                <a:gd name="T78" fmla="*/ 69 w 115"/>
                <a:gd name="T7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" h="90">
                  <a:moveTo>
                    <a:pt x="5" y="14"/>
                  </a:moveTo>
                  <a:lnTo>
                    <a:pt x="73" y="14"/>
                  </a:lnTo>
                  <a:lnTo>
                    <a:pt x="73" y="14"/>
                  </a:lnTo>
                  <a:lnTo>
                    <a:pt x="73" y="5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5" y="5"/>
                  </a:lnTo>
                  <a:lnTo>
                    <a:pt x="115" y="85"/>
                  </a:lnTo>
                  <a:lnTo>
                    <a:pt x="115" y="90"/>
                  </a:lnTo>
                  <a:lnTo>
                    <a:pt x="110" y="90"/>
                  </a:lnTo>
                  <a:lnTo>
                    <a:pt x="78" y="90"/>
                  </a:lnTo>
                  <a:lnTo>
                    <a:pt x="73" y="90"/>
                  </a:lnTo>
                  <a:lnTo>
                    <a:pt x="73" y="85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51" y="73"/>
                  </a:lnTo>
                  <a:lnTo>
                    <a:pt x="51" y="82"/>
                  </a:lnTo>
                  <a:lnTo>
                    <a:pt x="58" y="82"/>
                  </a:lnTo>
                  <a:lnTo>
                    <a:pt x="58" y="90"/>
                  </a:lnTo>
                  <a:lnTo>
                    <a:pt x="17" y="90"/>
                  </a:lnTo>
                  <a:lnTo>
                    <a:pt x="17" y="82"/>
                  </a:lnTo>
                  <a:lnTo>
                    <a:pt x="24" y="82"/>
                  </a:lnTo>
                  <a:lnTo>
                    <a:pt x="24" y="73"/>
                  </a:lnTo>
                  <a:lnTo>
                    <a:pt x="5" y="73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14"/>
                  </a:lnTo>
                  <a:close/>
                  <a:moveTo>
                    <a:pt x="20" y="56"/>
                  </a:moveTo>
                  <a:lnTo>
                    <a:pt x="25" y="56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20" y="56"/>
                  </a:lnTo>
                  <a:lnTo>
                    <a:pt x="20" y="56"/>
                  </a:lnTo>
                  <a:close/>
                  <a:moveTo>
                    <a:pt x="51" y="56"/>
                  </a:moveTo>
                  <a:lnTo>
                    <a:pt x="56" y="56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51" y="56"/>
                  </a:lnTo>
                  <a:lnTo>
                    <a:pt x="51" y="56"/>
                  </a:lnTo>
                  <a:close/>
                  <a:moveTo>
                    <a:pt x="44" y="56"/>
                  </a:moveTo>
                  <a:lnTo>
                    <a:pt x="48" y="56"/>
                  </a:lnTo>
                  <a:lnTo>
                    <a:pt x="48" y="47"/>
                  </a:lnTo>
                  <a:lnTo>
                    <a:pt x="44" y="47"/>
                  </a:lnTo>
                  <a:lnTo>
                    <a:pt x="44" y="56"/>
                  </a:lnTo>
                  <a:lnTo>
                    <a:pt x="44" y="56"/>
                  </a:lnTo>
                  <a:close/>
                  <a:moveTo>
                    <a:pt x="36" y="56"/>
                  </a:moveTo>
                  <a:lnTo>
                    <a:pt x="41" y="56"/>
                  </a:lnTo>
                  <a:lnTo>
                    <a:pt x="41" y="44"/>
                  </a:lnTo>
                  <a:lnTo>
                    <a:pt x="36" y="44"/>
                  </a:lnTo>
                  <a:lnTo>
                    <a:pt x="36" y="56"/>
                  </a:lnTo>
                  <a:lnTo>
                    <a:pt x="36" y="56"/>
                  </a:lnTo>
                  <a:close/>
                  <a:moveTo>
                    <a:pt x="28" y="56"/>
                  </a:moveTo>
                  <a:lnTo>
                    <a:pt x="33" y="56"/>
                  </a:lnTo>
                  <a:lnTo>
                    <a:pt x="33" y="37"/>
                  </a:lnTo>
                  <a:lnTo>
                    <a:pt x="28" y="37"/>
                  </a:lnTo>
                  <a:lnTo>
                    <a:pt x="28" y="56"/>
                  </a:lnTo>
                  <a:lnTo>
                    <a:pt x="28" y="56"/>
                  </a:lnTo>
                  <a:close/>
                  <a:moveTo>
                    <a:pt x="87" y="31"/>
                  </a:moveTo>
                  <a:lnTo>
                    <a:pt x="106" y="31"/>
                  </a:lnTo>
                  <a:lnTo>
                    <a:pt x="106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106" y="16"/>
                  </a:lnTo>
                  <a:lnTo>
                    <a:pt x="106" y="10"/>
                  </a:lnTo>
                  <a:lnTo>
                    <a:pt x="82" y="10"/>
                  </a:lnTo>
                  <a:lnTo>
                    <a:pt x="82" y="81"/>
                  </a:lnTo>
                  <a:lnTo>
                    <a:pt x="106" y="81"/>
                  </a:lnTo>
                  <a:lnTo>
                    <a:pt x="106" y="41"/>
                  </a:lnTo>
                  <a:lnTo>
                    <a:pt x="87" y="41"/>
                  </a:lnTo>
                  <a:lnTo>
                    <a:pt x="87" y="31"/>
                  </a:lnTo>
                  <a:lnTo>
                    <a:pt x="87" y="31"/>
                  </a:lnTo>
                  <a:close/>
                  <a:moveTo>
                    <a:pt x="69" y="23"/>
                  </a:moveTo>
                  <a:lnTo>
                    <a:pt x="10" y="23"/>
                  </a:lnTo>
                  <a:lnTo>
                    <a:pt x="10" y="64"/>
                  </a:lnTo>
                  <a:lnTo>
                    <a:pt x="69" y="64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Agrupa 46"/>
          <p:cNvGrpSpPr/>
          <p:nvPr/>
        </p:nvGrpSpPr>
        <p:grpSpPr>
          <a:xfrm>
            <a:off x="5951294" y="1017610"/>
            <a:ext cx="936000" cy="756000"/>
            <a:chOff x="-1609650" y="5080547"/>
            <a:chExt cx="1007869" cy="866821"/>
          </a:xfrm>
        </p:grpSpPr>
        <p:sp>
          <p:nvSpPr>
            <p:cNvPr id="48" name="Oval 47"/>
            <p:cNvSpPr/>
            <p:nvPr/>
          </p:nvSpPr>
          <p:spPr bwMode="auto">
            <a:xfrm>
              <a:off x="-1609650" y="5080547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-1393678" y="5591358"/>
              <a:ext cx="151836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43"/>
            <p:cNvSpPr>
              <a:spLocks noEditPoints="1"/>
            </p:cNvSpPr>
            <p:nvPr/>
          </p:nvSpPr>
          <p:spPr bwMode="auto">
            <a:xfrm>
              <a:off x="-1257552" y="5248944"/>
              <a:ext cx="303667" cy="168860"/>
            </a:xfrm>
            <a:custGeom>
              <a:avLst/>
              <a:gdLst>
                <a:gd name="T0" fmla="*/ 56 w 64"/>
                <a:gd name="T1" fmla="*/ 8 h 40"/>
                <a:gd name="T2" fmla="*/ 56 w 64"/>
                <a:gd name="T3" fmla="*/ 32 h 40"/>
                <a:gd name="T4" fmla="*/ 40 w 64"/>
                <a:gd name="T5" fmla="*/ 32 h 40"/>
                <a:gd name="T6" fmla="*/ 24 w 64"/>
                <a:gd name="T7" fmla="*/ 32 h 40"/>
                <a:gd name="T8" fmla="*/ 8 w 64"/>
                <a:gd name="T9" fmla="*/ 32 h 40"/>
                <a:gd name="T10" fmla="*/ 8 w 64"/>
                <a:gd name="T11" fmla="*/ 8 h 40"/>
                <a:gd name="T12" fmla="*/ 56 w 64"/>
                <a:gd name="T13" fmla="*/ 8 h 40"/>
                <a:gd name="T14" fmla="*/ 59 w 64"/>
                <a:gd name="T15" fmla="*/ 0 h 40"/>
                <a:gd name="T16" fmla="*/ 4 w 64"/>
                <a:gd name="T17" fmla="*/ 0 h 40"/>
                <a:gd name="T18" fmla="*/ 0 w 64"/>
                <a:gd name="T19" fmla="*/ 5 h 40"/>
                <a:gd name="T20" fmla="*/ 0 w 64"/>
                <a:gd name="T21" fmla="*/ 35 h 40"/>
                <a:gd name="T22" fmla="*/ 4 w 64"/>
                <a:gd name="T23" fmla="*/ 40 h 40"/>
                <a:gd name="T24" fmla="*/ 24 w 64"/>
                <a:gd name="T25" fmla="*/ 40 h 40"/>
                <a:gd name="T26" fmla="*/ 40 w 64"/>
                <a:gd name="T27" fmla="*/ 40 h 40"/>
                <a:gd name="T28" fmla="*/ 59 w 64"/>
                <a:gd name="T29" fmla="*/ 40 h 40"/>
                <a:gd name="T30" fmla="*/ 64 w 64"/>
                <a:gd name="T31" fmla="*/ 35 h 40"/>
                <a:gd name="T32" fmla="*/ 64 w 64"/>
                <a:gd name="T33" fmla="*/ 5 h 40"/>
                <a:gd name="T34" fmla="*/ 59 w 64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40">
                  <a:moveTo>
                    <a:pt x="56" y="8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6" y="8"/>
                    <a:pt x="56" y="8"/>
                    <a:pt x="56" y="8"/>
                  </a:cubicBezTo>
                  <a:moveTo>
                    <a:pt x="5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40"/>
                    <a:pt x="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1" y="40"/>
                    <a:pt x="64" y="37"/>
                    <a:pt x="64" y="3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1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44"/>
            <p:cNvSpPr>
              <a:spLocks/>
            </p:cNvSpPr>
            <p:nvPr/>
          </p:nvSpPr>
          <p:spPr bwMode="auto">
            <a:xfrm>
              <a:off x="-1184253" y="5591358"/>
              <a:ext cx="157070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45"/>
            <p:cNvSpPr>
              <a:spLocks/>
            </p:cNvSpPr>
            <p:nvPr/>
          </p:nvSpPr>
          <p:spPr bwMode="auto">
            <a:xfrm>
              <a:off x="-969589" y="5591358"/>
              <a:ext cx="151836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46"/>
            <p:cNvSpPr>
              <a:spLocks/>
            </p:cNvSpPr>
            <p:nvPr/>
          </p:nvSpPr>
          <p:spPr bwMode="auto">
            <a:xfrm>
              <a:off x="-1336085" y="5394353"/>
              <a:ext cx="460737" cy="229839"/>
            </a:xfrm>
            <a:custGeom>
              <a:avLst/>
              <a:gdLst>
                <a:gd name="T0" fmla="*/ 92 w 96"/>
                <a:gd name="T1" fmla="*/ 22 h 54"/>
                <a:gd name="T2" fmla="*/ 52 w 96"/>
                <a:gd name="T3" fmla="*/ 22 h 54"/>
                <a:gd name="T4" fmla="*/ 52 w 96"/>
                <a:gd name="T5" fmla="*/ 0 h 54"/>
                <a:gd name="T6" fmla="*/ 44 w 96"/>
                <a:gd name="T7" fmla="*/ 0 h 54"/>
                <a:gd name="T8" fmla="*/ 44 w 96"/>
                <a:gd name="T9" fmla="*/ 22 h 54"/>
                <a:gd name="T10" fmla="*/ 4 w 96"/>
                <a:gd name="T11" fmla="*/ 22 h 54"/>
                <a:gd name="T12" fmla="*/ 0 w 96"/>
                <a:gd name="T13" fmla="*/ 26 h 54"/>
                <a:gd name="T14" fmla="*/ 0 w 96"/>
                <a:gd name="T15" fmla="*/ 50 h 54"/>
                <a:gd name="T16" fmla="*/ 4 w 96"/>
                <a:gd name="T17" fmla="*/ 54 h 54"/>
                <a:gd name="T18" fmla="*/ 8 w 96"/>
                <a:gd name="T19" fmla="*/ 50 h 54"/>
                <a:gd name="T20" fmla="*/ 8 w 96"/>
                <a:gd name="T21" fmla="*/ 30 h 54"/>
                <a:gd name="T22" fmla="*/ 44 w 96"/>
                <a:gd name="T23" fmla="*/ 30 h 54"/>
                <a:gd name="T24" fmla="*/ 44 w 96"/>
                <a:gd name="T25" fmla="*/ 50 h 54"/>
                <a:gd name="T26" fmla="*/ 47 w 96"/>
                <a:gd name="T27" fmla="*/ 54 h 54"/>
                <a:gd name="T28" fmla="*/ 52 w 96"/>
                <a:gd name="T29" fmla="*/ 50 h 54"/>
                <a:gd name="T30" fmla="*/ 52 w 96"/>
                <a:gd name="T31" fmla="*/ 30 h 54"/>
                <a:gd name="T32" fmla="*/ 88 w 96"/>
                <a:gd name="T33" fmla="*/ 30 h 54"/>
                <a:gd name="T34" fmla="*/ 88 w 96"/>
                <a:gd name="T35" fmla="*/ 50 h 54"/>
                <a:gd name="T36" fmla="*/ 92 w 96"/>
                <a:gd name="T37" fmla="*/ 53 h 54"/>
                <a:gd name="T38" fmla="*/ 96 w 96"/>
                <a:gd name="T39" fmla="*/ 50 h 54"/>
                <a:gd name="T40" fmla="*/ 96 w 96"/>
                <a:gd name="T41" fmla="*/ 26 h 54"/>
                <a:gd name="T42" fmla="*/ 92 w 96"/>
                <a:gd name="T43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54">
                  <a:moveTo>
                    <a:pt x="92" y="22"/>
                  </a:moveTo>
                  <a:cubicBezTo>
                    <a:pt x="52" y="22"/>
                    <a:pt x="52" y="22"/>
                    <a:pt x="52" y="2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3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5" y="54"/>
                    <a:pt x="8" y="52"/>
                    <a:pt x="8" y="5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2"/>
                    <a:pt x="46" y="54"/>
                    <a:pt x="47" y="54"/>
                  </a:cubicBezTo>
                  <a:cubicBezTo>
                    <a:pt x="49" y="54"/>
                    <a:pt x="52" y="52"/>
                    <a:pt x="52" y="5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8" y="52"/>
                    <a:pt x="90" y="53"/>
                    <a:pt x="92" y="53"/>
                  </a:cubicBezTo>
                  <a:cubicBezTo>
                    <a:pt x="94" y="53"/>
                    <a:pt x="96" y="52"/>
                    <a:pt x="96" y="5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4"/>
                    <a:pt x="93" y="22"/>
                    <a:pt x="92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348570" y="3501802"/>
            <a:ext cx="11664000" cy="864000"/>
          </a:xfrm>
          <a:prstGeom prst="rect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 eaLnBrk="1" hangingPunct="1"/>
            <a:endParaRPr lang="ca-ES">
              <a:solidFill>
                <a:srgbClr val="9B1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entàgon 40"/>
          <p:cNvSpPr/>
          <p:nvPr/>
        </p:nvSpPr>
        <p:spPr bwMode="auto">
          <a:xfrm>
            <a:off x="407206" y="3600001"/>
            <a:ext cx="6048000" cy="7200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8900" eaLnBrk="1" hangingPunct="1"/>
            <a:r>
              <a:rPr lang="ca-ES" sz="2400" b="1" dirty="0">
                <a:solidFill>
                  <a:schemeClr val="bg1"/>
                </a:solidFill>
              </a:rPr>
              <a:t>Pla prevenció i lluita frau 2015-2018</a:t>
            </a:r>
          </a:p>
        </p:txBody>
      </p:sp>
      <p:sp>
        <p:nvSpPr>
          <p:cNvPr id="39" name="Pentàgon 38"/>
          <p:cNvSpPr/>
          <p:nvPr/>
        </p:nvSpPr>
        <p:spPr bwMode="auto">
          <a:xfrm>
            <a:off x="6239854" y="3982026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>
                <a:solidFill>
                  <a:schemeClr val="bg1"/>
                </a:solidFill>
              </a:rPr>
              <a:t>Intercanvi </a:t>
            </a:r>
            <a:r>
              <a:rPr lang="ca-ES" sz="2400" b="1" dirty="0"/>
              <a:t>informació altres adm.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406800" y="4437907"/>
            <a:ext cx="5688000" cy="2421682"/>
          </a:xfrm>
          <a:prstGeom prst="rect">
            <a:avLst/>
          </a:prstGeom>
          <a:solidFill>
            <a:srgbClr val="F0D8E9"/>
          </a:solidFill>
          <a:ln w="9525">
            <a:solidFill>
              <a:srgbClr val="F0D8E9"/>
            </a:solidFill>
            <a:round/>
            <a:headEnd/>
            <a:tailEnd/>
          </a:ln>
          <a:effectLst/>
        </p:spPr>
        <p:txBody>
          <a:bodyPr wrap="square" lIns="56516" tIns="72000" rIns="56516" bIns="72000" rtlCol="0" anchor="t"/>
          <a:lstStyle/>
          <a:p>
            <a:pPr marL="88900" lvl="1">
              <a:spcAft>
                <a:spcPts val="0"/>
              </a:spcAft>
              <a:buClr>
                <a:srgbClr val="C00000"/>
              </a:buClr>
            </a:pP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pla desplega mesures en quatre eixos:</a:t>
            </a:r>
          </a:p>
          <a:p>
            <a:pPr marL="717550" lvl="1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tabLst>
                <a:tab pos="892175" algn="l"/>
              </a:tabLst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Prevenció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lvl="1">
              <a:spcAft>
                <a:spcPts val="0"/>
              </a:spcAft>
              <a:buClr>
                <a:srgbClr val="C00000"/>
              </a:buClr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i detecció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lvl="1">
              <a:spcAft>
                <a:spcPts val="0"/>
              </a:spcAft>
              <a:buClr>
                <a:srgbClr val="C00000"/>
              </a:buClr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Implicació social en la prevenció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lvl="1">
              <a:spcAft>
                <a:spcPts val="0"/>
              </a:spcAft>
              <a:buClr>
                <a:srgbClr val="C00000"/>
              </a:buClr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Canvis organitzatius i en mitjans</a:t>
            </a:r>
            <a:endParaRPr lang="ca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06800" y="0"/>
            <a:ext cx="5688000" cy="3476402"/>
          </a:xfrm>
          <a:prstGeom prst="rect">
            <a:avLst/>
          </a:prstGeom>
          <a:solidFill>
            <a:srgbClr val="F0D8E9"/>
          </a:solidFill>
          <a:ln w="9525">
            <a:solidFill>
              <a:srgbClr val="F0D8E9"/>
            </a:solidFill>
            <a:round/>
            <a:headEnd/>
            <a:tailEnd/>
          </a:ln>
          <a:effectLst/>
        </p:spPr>
        <p:txBody>
          <a:bodyPr wrap="square" lIns="56516" tIns="72000" rIns="56516" bIns="72000" rtlCol="0" anchor="t"/>
          <a:lstStyle/>
          <a:p>
            <a:pPr marL="274638" lvl="1" indent="-185738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ca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1" indent="-185738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ca-E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1" indent="-185738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Durant la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1a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meitat del seu horitzó (2015-2016) s’ha detectat un frau de 360 M€</a:t>
            </a:r>
          </a:p>
          <a:p>
            <a:pPr marL="274638" lvl="1" indent="-185738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internalització de tots els processos (executiva i liquidació)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a l’ATC ens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dona visió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360º,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més control i informació</a:t>
            </a:r>
          </a:p>
          <a:p>
            <a:pPr marL="274638" lvl="1" indent="-185738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Estan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en curs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convocatòries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per incorporar 24 inspectors i 40 gestors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tributaris</a:t>
            </a:r>
            <a:endParaRPr lang="ca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Pentàgon 55"/>
          <p:cNvSpPr/>
          <p:nvPr/>
        </p:nvSpPr>
        <p:spPr bwMode="auto">
          <a:xfrm>
            <a:off x="6239222" y="5584664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 smtClean="0">
                <a:solidFill>
                  <a:schemeClr val="bg1"/>
                </a:solidFill>
              </a:rPr>
              <a:t>Càlcul del </a:t>
            </a:r>
            <a:r>
              <a:rPr lang="ca-ES" sz="2400" b="1" i="1" dirty="0" err="1" smtClean="0">
                <a:solidFill>
                  <a:schemeClr val="bg1"/>
                </a:solidFill>
              </a:rPr>
              <a:t>tax</a:t>
            </a:r>
            <a:r>
              <a:rPr lang="ca-ES" sz="2400" b="1" i="1" dirty="0" smtClean="0">
                <a:solidFill>
                  <a:schemeClr val="bg1"/>
                </a:solidFill>
              </a:rPr>
              <a:t> gap </a:t>
            </a:r>
            <a:r>
              <a:rPr lang="ca-ES" sz="2400" b="1" dirty="0" smtClean="0">
                <a:solidFill>
                  <a:schemeClr val="bg1"/>
                </a:solidFill>
              </a:rPr>
              <a:t>(bretxa fiscal)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57" name="Pentàgon 56"/>
          <p:cNvSpPr/>
          <p:nvPr/>
        </p:nvSpPr>
        <p:spPr bwMode="auto">
          <a:xfrm>
            <a:off x="6239222" y="621482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 smtClean="0">
                <a:solidFill>
                  <a:schemeClr val="bg1"/>
                </a:solidFill>
              </a:rPr>
              <a:t>Mòdul d’anàlisi de dades a </a:t>
            </a:r>
            <a:r>
              <a:rPr lang="ca-ES" sz="2400" b="1" dirty="0" err="1" smtClean="0">
                <a:solidFill>
                  <a:schemeClr val="bg1"/>
                </a:solidFill>
              </a:rPr>
              <a:t>l’e</a:t>
            </a:r>
            <a:r>
              <a:rPr lang="ca-ES" sz="2400" b="1" dirty="0" smtClean="0">
                <a:solidFill>
                  <a:schemeClr val="bg1"/>
                </a:solidFill>
              </a:rPr>
              <a:t>-SPRIU</a:t>
            </a:r>
            <a:endParaRPr lang="ca-ES" sz="2400" b="1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6239222" y="953952"/>
            <a:ext cx="5526000" cy="1368000"/>
          </a:xfrm>
          <a:prstGeom prst="rect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square" lIns="56516" tIns="72000" rIns="56516" bIns="72000" rtlCol="0" anchor="t"/>
          <a:lstStyle/>
          <a:p>
            <a:pPr marL="88900" lvl="1">
              <a:spcAft>
                <a:spcPts val="600"/>
              </a:spcAft>
              <a:buSzPct val="120000"/>
            </a:pPr>
            <a:r>
              <a:rPr lang="ca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L’e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-SPRIU incorporarà eines analítiques i de mineria de dades, de gestió del coneixement i models predictius que ens faran més eficaços en la lluita contra el frau </a:t>
            </a:r>
          </a:p>
        </p:txBody>
      </p:sp>
      <p:grpSp>
        <p:nvGrpSpPr>
          <p:cNvPr id="2" name="Agrupa 1"/>
          <p:cNvGrpSpPr/>
          <p:nvPr/>
        </p:nvGrpSpPr>
        <p:grpSpPr>
          <a:xfrm>
            <a:off x="6239222" y="2590924"/>
            <a:ext cx="5688632" cy="1333076"/>
            <a:chOff x="6239222" y="2590924"/>
            <a:chExt cx="5688632" cy="1333076"/>
          </a:xfrm>
        </p:grpSpPr>
        <p:sp>
          <p:nvSpPr>
            <p:cNvPr id="38" name="Pentàgon 37"/>
            <p:cNvSpPr/>
            <p:nvPr/>
          </p:nvSpPr>
          <p:spPr bwMode="auto">
            <a:xfrm>
              <a:off x="6239854" y="3600000"/>
              <a:ext cx="5688000" cy="324000"/>
            </a:xfrm>
            <a:prstGeom prst="homePlate">
              <a:avLst/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85725"/>
              <a:r>
                <a:rPr lang="ca-ES" sz="2400" b="1" dirty="0"/>
                <a:t>Unitat </a:t>
              </a:r>
              <a:r>
                <a:rPr lang="ca-ES" sz="2400" b="1" dirty="0">
                  <a:solidFill>
                    <a:schemeClr val="bg1"/>
                  </a:solidFill>
                </a:rPr>
                <a:t>frau fiscal internacional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239222" y="2590924"/>
              <a:ext cx="5526000" cy="1008000"/>
            </a:xfrm>
            <a:prstGeom prst="rect">
              <a:avLst/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square" lIns="56516" tIns="36000" rIns="56516" bIns="72000" rtlCol="0" anchor="t"/>
            <a:lstStyle/>
            <a:p>
              <a:pPr marL="88900" lvl="1">
                <a:lnSpc>
                  <a:spcPts val="2200"/>
                </a:lnSpc>
                <a:spcAft>
                  <a:spcPts val="600"/>
                </a:spcAft>
                <a:buSzPct val="120000"/>
              </a:pPr>
              <a:r>
                <a:rPr lang="ca-E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Dotarem l’ATC d’una estructura especialitzada en investigació, prevenció i lluita contra el frau fiscal internacional</a:t>
              </a:r>
            </a:p>
          </p:txBody>
        </p:sp>
      </p:grpSp>
      <p:sp>
        <p:nvSpPr>
          <p:cNvPr id="60" name="Rectangle 59"/>
          <p:cNvSpPr/>
          <p:nvPr/>
        </p:nvSpPr>
        <p:spPr bwMode="auto">
          <a:xfrm>
            <a:off x="6239222" y="4316216"/>
            <a:ext cx="5526000" cy="100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square" lIns="56516" tIns="108000" rIns="56516" bIns="72000" rtlCol="0" anchor="t"/>
          <a:lstStyle/>
          <a:p>
            <a:pPr marL="88900" lvl="1">
              <a:lnSpc>
                <a:spcPts val="2300"/>
              </a:lnSpc>
              <a:spcBef>
                <a:spcPts val="1800"/>
              </a:spcBef>
              <a:spcAft>
                <a:spcPts val="0"/>
              </a:spcAft>
              <a:buSzPct val="120000"/>
            </a:pP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Mitjançant canvis legislatius i signatura de convenis hem possibilitat l’intercanvi d’informació entre les administracions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239222" y="5912046"/>
            <a:ext cx="5526000" cy="6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square" lIns="56516" tIns="36000" rIns="56516" bIns="72000" rtlCol="0" anchor="t"/>
          <a:lstStyle/>
          <a:p>
            <a:pPr marL="88900" lvl="1">
              <a:lnSpc>
                <a:spcPts val="2200"/>
              </a:lnSpc>
              <a:spcAft>
                <a:spcPts val="600"/>
              </a:spcAft>
              <a:buSzPct val="120000"/>
            </a:pP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la tardor tindrem el primer estudi sobre la bretxa fiscal dels impostos propis i cedits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48570" y="3519898"/>
            <a:ext cx="11664000" cy="846000"/>
          </a:xfrm>
          <a:prstGeom prst="rect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 eaLnBrk="1" hangingPunct="1"/>
            <a:endParaRPr lang="ca-ES">
              <a:solidFill>
                <a:srgbClr val="9B1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6" grpId="0" animBg="1"/>
      <p:bldP spid="57" grpId="0" animBg="1"/>
      <p:bldP spid="58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3070870" y="5263902"/>
            <a:ext cx="8892000" cy="15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b"/>
          <a:lstStyle/>
          <a:p>
            <a:pPr marL="87313"/>
            <a:endParaRPr lang="ca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070870" y="1871019"/>
            <a:ext cx="8892000" cy="16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b"/>
          <a:lstStyle/>
          <a:p>
            <a:pPr marL="442913"/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Prestadors de</a:t>
            </a:r>
          </a:p>
          <a:p>
            <a:pPr marL="442913"/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serveis tributaris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96000" y="1053530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/>
              <a:t>Recaptació directa sobre tot el </a:t>
            </a:r>
            <a:r>
              <a:rPr lang="ca-ES" sz="2400" b="1" dirty="0" smtClean="0"/>
              <a:t>país: </a:t>
            </a:r>
          </a:p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19 oficines pròpies i 700 treballadors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96000" y="1932141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7313" algn="ctr" eaLnBrk="1" hangingPunct="1"/>
            <a:r>
              <a:rPr lang="ca-ES" sz="2400" b="1" dirty="0">
                <a:solidFill>
                  <a:schemeClr val="bg1"/>
                </a:solidFill>
              </a:rPr>
              <a:t>Recaptació executiva: </a:t>
            </a:r>
            <a:r>
              <a:rPr lang="ca-ES" sz="2400" b="1" dirty="0"/>
              <a:t>70.000 </a:t>
            </a:r>
            <a:r>
              <a:rPr lang="ca-ES" sz="2400" b="1" dirty="0" smtClean="0"/>
              <a:t>deutes </a:t>
            </a:r>
          </a:p>
          <a:p>
            <a:pPr marL="2873375" indent="87313" algn="ctr" eaLnBrk="1" hangingPunct="1"/>
            <a:r>
              <a:rPr lang="ca-ES" sz="2400" b="1" dirty="0" smtClean="0"/>
              <a:t>Generalitat</a:t>
            </a:r>
            <a:endParaRPr lang="ca-ES" sz="2400" b="1" dirty="0"/>
          </a:p>
        </p:txBody>
      </p:sp>
      <p:sp>
        <p:nvSpPr>
          <p:cNvPr id="29" name="Pentàgon 28"/>
          <p:cNvSpPr/>
          <p:nvPr/>
        </p:nvSpPr>
        <p:spPr bwMode="auto">
          <a:xfrm>
            <a:off x="6228000" y="1932141"/>
            <a:ext cx="5688000" cy="720000"/>
          </a:xfrm>
          <a:prstGeom prst="homePlate">
            <a:avLst>
              <a:gd name="adj" fmla="val 21274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 smtClean="0"/>
              <a:t>300.000 deutes SCT</a:t>
            </a:r>
          </a:p>
          <a:p>
            <a:pPr marL="85725"/>
            <a:r>
              <a:rPr lang="ca-ES" sz="2400" b="1" dirty="0"/>
              <a:t>170.000 diputacions, 300.000 altres</a:t>
            </a:r>
          </a:p>
        </p:txBody>
      </p:sp>
      <p:sp>
        <p:nvSpPr>
          <p:cNvPr id="12" name="Pentàgon 11"/>
          <p:cNvSpPr/>
          <p:nvPr/>
        </p:nvSpPr>
        <p:spPr bwMode="auto">
          <a:xfrm>
            <a:off x="6228000" y="4452264"/>
            <a:ext cx="5688000" cy="720000"/>
          </a:xfrm>
          <a:prstGeom prst="homePlate">
            <a:avLst>
              <a:gd name="adj" fmla="val 20518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263525"/>
            <a:r>
              <a:rPr lang="ca-ES" sz="2400" b="1" dirty="0" smtClean="0">
                <a:solidFill>
                  <a:schemeClr val="bg1"/>
                </a:solidFill>
              </a:rPr>
              <a:t>e-SPRIU: </a:t>
            </a:r>
            <a:r>
              <a:rPr lang="ca-ES" sz="2000" b="1" dirty="0" smtClean="0"/>
              <a:t>gestor de dades i censos, </a:t>
            </a:r>
          </a:p>
          <a:p>
            <a:pPr marL="263525"/>
            <a:r>
              <a:rPr lang="ca-ES" sz="2000" b="1" dirty="0" smtClean="0"/>
              <a:t>Servei Relació Contribuent, anàlisi dades</a:t>
            </a:r>
            <a:endParaRPr lang="ca-ES" sz="20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07854" y="128899"/>
            <a:ext cx="11555016" cy="79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7313"/>
            <a:r>
              <a:rPr lang="ca-ES" sz="2400" b="1" dirty="0" smtClean="0">
                <a:solidFill>
                  <a:schemeClr val="bg1"/>
                </a:solidFill>
              </a:rPr>
              <a:t>Codi tributari: </a:t>
            </a:r>
            <a:r>
              <a:rPr lang="ca-ES" sz="2200" b="1" dirty="0"/>
              <a:t>dissenya l’arquitectura </a:t>
            </a:r>
            <a:endParaRPr lang="ca-ES" sz="2200" b="1" dirty="0" smtClean="0"/>
          </a:p>
          <a:p>
            <a:pPr marL="87313"/>
            <a:r>
              <a:rPr lang="ca-ES" sz="2200" b="1" dirty="0" smtClean="0"/>
              <a:t>institucional </a:t>
            </a:r>
            <a:r>
              <a:rPr lang="ca-ES" sz="2200" b="1" dirty="0"/>
              <a:t>de la hisenda catalana</a:t>
            </a:r>
          </a:p>
        </p:txBody>
      </p:sp>
      <p:sp>
        <p:nvSpPr>
          <p:cNvPr id="16" name="Pentàgon 15"/>
          <p:cNvSpPr/>
          <p:nvPr/>
        </p:nvSpPr>
        <p:spPr bwMode="auto">
          <a:xfrm>
            <a:off x="6228000" y="171292"/>
            <a:ext cx="5688000" cy="324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Consell Fiscal </a:t>
            </a:r>
            <a:r>
              <a:rPr lang="ca-ES" sz="2400" b="1" dirty="0" smtClean="0"/>
              <a:t>de Catalunya</a:t>
            </a:r>
            <a:endParaRPr lang="ca-ES" sz="2400" b="1" dirty="0"/>
          </a:p>
        </p:txBody>
      </p:sp>
      <p:sp>
        <p:nvSpPr>
          <p:cNvPr id="19" name="Pentàgon 18"/>
          <p:cNvSpPr/>
          <p:nvPr/>
        </p:nvSpPr>
        <p:spPr bwMode="auto">
          <a:xfrm>
            <a:off x="6228000" y="559796"/>
            <a:ext cx="5688000" cy="324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/>
              <a:t>Institut de Recerca Fiscal</a:t>
            </a:r>
            <a:endParaRPr lang="ca-ES" sz="2400" b="1" dirty="0"/>
          </a:p>
        </p:txBody>
      </p:sp>
      <p:sp>
        <p:nvSpPr>
          <p:cNvPr id="21" name="Pentàgon 20"/>
          <p:cNvSpPr/>
          <p:nvPr/>
        </p:nvSpPr>
        <p:spPr bwMode="auto">
          <a:xfrm>
            <a:off x="6226720" y="2721208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 err="1" smtClean="0"/>
              <a:t>Tramitadors</a:t>
            </a:r>
            <a:r>
              <a:rPr lang="ca-ES" sz="2400" b="1" dirty="0" smtClean="0"/>
              <a:t> </a:t>
            </a:r>
            <a:r>
              <a:rPr lang="ca-ES" sz="2400" b="1" dirty="0" smtClean="0">
                <a:solidFill>
                  <a:schemeClr val="bg1"/>
                </a:solidFill>
              </a:rPr>
              <a:t>impostos estatals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22" name="Pentàgon 21"/>
          <p:cNvSpPr/>
          <p:nvPr/>
        </p:nvSpPr>
        <p:spPr bwMode="auto">
          <a:xfrm>
            <a:off x="6226720" y="3105230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Subhastes</a:t>
            </a:r>
            <a:r>
              <a:rPr lang="ca-ES" sz="2400" b="1" dirty="0" smtClean="0"/>
              <a:t> conjuntes béns embargats</a:t>
            </a:r>
            <a:endParaRPr lang="ca-ES" sz="2400" b="1" dirty="0"/>
          </a:p>
        </p:txBody>
      </p:sp>
      <p:sp>
        <p:nvSpPr>
          <p:cNvPr id="36" name="Pentàgon 35"/>
          <p:cNvSpPr/>
          <p:nvPr/>
        </p:nvSpPr>
        <p:spPr bwMode="auto">
          <a:xfrm>
            <a:off x="6239854" y="1054743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      </a:t>
            </a:r>
            <a:r>
              <a:rPr lang="ca-ES" sz="2400" b="1" dirty="0" err="1" smtClean="0">
                <a:solidFill>
                  <a:schemeClr val="bg1"/>
                </a:solidFill>
              </a:rPr>
              <a:t>TdC</a:t>
            </a:r>
            <a:r>
              <a:rPr lang="ca-ES" sz="2400" b="1" dirty="0" smtClean="0">
                <a:solidFill>
                  <a:schemeClr val="bg1"/>
                </a:solidFill>
              </a:rPr>
              <a:t>:</a:t>
            </a:r>
            <a:r>
              <a:rPr lang="ca-ES" sz="2400" b="1" dirty="0" smtClean="0"/>
              <a:t> 1</a:t>
            </a:r>
            <a:r>
              <a:rPr lang="ca-ES" sz="2400" b="1" dirty="0"/>
              <a:t>61</a:t>
            </a:r>
            <a:r>
              <a:rPr lang="ca-ES" sz="2400" b="1" dirty="0" smtClean="0"/>
              <a:t> punts finestreta única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37" name="Pentàgon 36"/>
          <p:cNvSpPr/>
          <p:nvPr/>
        </p:nvSpPr>
        <p:spPr bwMode="auto">
          <a:xfrm>
            <a:off x="6239854" y="1449610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444500" algn="ctr"/>
            <a:r>
              <a:rPr lang="ca-ES" sz="2400" b="1" dirty="0" smtClean="0"/>
              <a:t>      13 oficines compartides</a:t>
            </a:r>
            <a:endParaRPr lang="ca-ES" sz="2400" b="1" dirty="0"/>
          </a:p>
        </p:txBody>
      </p:sp>
      <p:sp>
        <p:nvSpPr>
          <p:cNvPr id="38" name="Pentàgon 37"/>
          <p:cNvSpPr/>
          <p:nvPr/>
        </p:nvSpPr>
        <p:spPr bwMode="auto">
          <a:xfrm>
            <a:off x="6239854" y="3587159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/>
              <a:t>Unitat </a:t>
            </a:r>
            <a:r>
              <a:rPr lang="ca-ES" sz="2400" b="1" dirty="0">
                <a:solidFill>
                  <a:schemeClr val="bg1"/>
                </a:solidFill>
              </a:rPr>
              <a:t>frau fiscal internacional</a:t>
            </a:r>
          </a:p>
        </p:txBody>
      </p:sp>
      <p:sp>
        <p:nvSpPr>
          <p:cNvPr id="39" name="Pentàgon 38"/>
          <p:cNvSpPr/>
          <p:nvPr/>
        </p:nvSpPr>
        <p:spPr bwMode="auto">
          <a:xfrm>
            <a:off x="6239854" y="3982026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>
                <a:solidFill>
                  <a:schemeClr val="bg1"/>
                </a:solidFill>
              </a:rPr>
              <a:t>Intercanvi </a:t>
            </a:r>
            <a:r>
              <a:rPr lang="ca-ES" sz="2400" b="1" dirty="0"/>
              <a:t>informació altres adm.</a:t>
            </a:r>
          </a:p>
        </p:txBody>
      </p:sp>
      <p:sp>
        <p:nvSpPr>
          <p:cNvPr id="28" name="Pentàgon 27"/>
          <p:cNvSpPr/>
          <p:nvPr/>
        </p:nvSpPr>
        <p:spPr bwMode="auto">
          <a:xfrm>
            <a:off x="6223446" y="5316954"/>
            <a:ext cx="5688000" cy="1404000"/>
          </a:xfrm>
          <a:prstGeom prst="homePlate">
            <a:avLst>
              <a:gd name="adj" fmla="val 14271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Industrialització </a:t>
            </a:r>
            <a:r>
              <a:rPr lang="ca-ES" sz="2000" b="1" dirty="0"/>
              <a:t>nous </a:t>
            </a:r>
            <a:r>
              <a:rPr lang="ca-ES" sz="2000" b="1" dirty="0" smtClean="0"/>
              <a:t>impostos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Comunicació directa assessors fiscals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Aula </a:t>
            </a:r>
            <a:r>
              <a:rPr lang="ca-ES" sz="2000" b="1" dirty="0"/>
              <a:t>tributària en línia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Tramitació telemàtica: 70%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err="1" smtClean="0"/>
              <a:t>Multiproveïdor</a:t>
            </a:r>
            <a:r>
              <a:rPr lang="ca-ES" sz="2000" b="1" dirty="0" smtClean="0"/>
              <a:t> en</a:t>
            </a:r>
            <a:r>
              <a:rPr lang="ca-ES" sz="2000" b="1" dirty="0" smtClean="0">
                <a:solidFill>
                  <a:srgbClr val="FF0000"/>
                </a:solidFill>
              </a:rPr>
              <a:t> </a:t>
            </a:r>
            <a:r>
              <a:rPr lang="ca-ES" sz="2000" b="1" dirty="0" smtClean="0"/>
              <a:t>sistemes informació</a:t>
            </a:r>
            <a:endParaRPr lang="ca-ES" sz="20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96000" y="4452264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8900" eaLnBrk="1" hangingPunct="1"/>
            <a:r>
              <a:rPr lang="ca-ES" sz="2400" b="1" dirty="0" smtClean="0">
                <a:solidFill>
                  <a:schemeClr val="bg1"/>
                </a:solidFill>
              </a:rPr>
              <a:t>G@UDI: </a:t>
            </a:r>
            <a:r>
              <a:rPr lang="ca-ES" sz="2200" b="1" dirty="0" smtClean="0"/>
              <a:t>nous mòduls per </a:t>
            </a:r>
            <a:r>
              <a:rPr lang="ca-ES" sz="2200" b="1" dirty="0"/>
              <a:t>a </a:t>
            </a:r>
          </a:p>
          <a:p>
            <a:pPr marL="88900" eaLnBrk="1" hangingPunct="1"/>
            <a:r>
              <a:rPr lang="ca-ES" sz="2200" b="1" dirty="0"/>
              <a:t>recaptació </a:t>
            </a:r>
            <a:r>
              <a:rPr lang="ca-ES" sz="2200" b="1" dirty="0" smtClean="0"/>
              <a:t>executiva </a:t>
            </a:r>
            <a:r>
              <a:rPr lang="ca-ES" sz="2200" b="1" dirty="0"/>
              <a:t>i inspecció</a:t>
            </a:r>
          </a:p>
        </p:txBody>
      </p:sp>
      <p:grpSp>
        <p:nvGrpSpPr>
          <p:cNvPr id="30" name="Agrupa 29"/>
          <p:cNvGrpSpPr/>
          <p:nvPr/>
        </p:nvGrpSpPr>
        <p:grpSpPr>
          <a:xfrm>
            <a:off x="3731766" y="5234186"/>
            <a:ext cx="1764000" cy="1584000"/>
            <a:chOff x="151434" y="2821026"/>
            <a:chExt cx="2421005" cy="2596934"/>
          </a:xfrm>
        </p:grpSpPr>
        <p:sp>
          <p:nvSpPr>
            <p:cNvPr id="31" name="Forma 30"/>
            <p:cNvSpPr/>
            <p:nvPr/>
          </p:nvSpPr>
          <p:spPr>
            <a:xfrm>
              <a:off x="151434" y="2821026"/>
              <a:ext cx="2421005" cy="259693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orma 4"/>
            <p:cNvSpPr/>
            <p:nvPr/>
          </p:nvSpPr>
          <p:spPr>
            <a:xfrm>
              <a:off x="581725" y="3427718"/>
              <a:ext cx="1631689" cy="1338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Eines </a:t>
              </a: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gestió </a:t>
              </a: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 canvi</a:t>
              </a:r>
              <a:endParaRPr lang="ca-E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Pentàgon 40"/>
          <p:cNvSpPr/>
          <p:nvPr/>
        </p:nvSpPr>
        <p:spPr bwMode="auto">
          <a:xfrm>
            <a:off x="407206" y="3595099"/>
            <a:ext cx="6048000" cy="7200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8900" eaLnBrk="1" hangingPunct="1"/>
            <a:r>
              <a:rPr lang="ca-ES" sz="2400" b="1" dirty="0" smtClean="0">
                <a:solidFill>
                  <a:schemeClr val="bg1"/>
                </a:solidFill>
              </a:rPr>
              <a:t>Pla </a:t>
            </a:r>
            <a:r>
              <a:rPr lang="ca-ES" sz="2400" b="1" dirty="0">
                <a:solidFill>
                  <a:schemeClr val="bg1"/>
                </a:solidFill>
              </a:rPr>
              <a:t>prevenció i lluita frau 2015-2018</a:t>
            </a:r>
          </a:p>
        </p:txBody>
      </p:sp>
      <p:pic>
        <p:nvPicPr>
          <p:cNvPr id="42" name="Picture 3" descr="Q:\ctti.natc\Projectes\Gestió tributària\logotip_e-SPRIU_1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674" b="15634"/>
          <a:stretch/>
        </p:blipFill>
        <p:spPr bwMode="auto">
          <a:xfrm>
            <a:off x="6527254" y="4536459"/>
            <a:ext cx="129295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Agrupa 4"/>
          <p:cNvGrpSpPr/>
          <p:nvPr/>
        </p:nvGrpSpPr>
        <p:grpSpPr>
          <a:xfrm>
            <a:off x="5951294" y="153514"/>
            <a:ext cx="936000" cy="756000"/>
            <a:chOff x="5650539" y="91487"/>
            <a:chExt cx="1007869" cy="866821"/>
          </a:xfrm>
        </p:grpSpPr>
        <p:sp>
          <p:nvSpPr>
            <p:cNvPr id="43" name="Oval 42"/>
            <p:cNvSpPr/>
            <p:nvPr/>
          </p:nvSpPr>
          <p:spPr bwMode="auto">
            <a:xfrm>
              <a:off x="5650539" y="91487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65"/>
            <p:cNvSpPr>
              <a:spLocks noEditPoints="1"/>
            </p:cNvSpPr>
            <p:nvPr/>
          </p:nvSpPr>
          <p:spPr bwMode="auto">
            <a:xfrm>
              <a:off x="5842293" y="248955"/>
              <a:ext cx="624361" cy="490492"/>
            </a:xfrm>
            <a:custGeom>
              <a:avLst/>
              <a:gdLst>
                <a:gd name="T0" fmla="*/ 41 w 133"/>
                <a:gd name="T1" fmla="*/ 94 h 110"/>
                <a:gd name="T2" fmla="*/ 57 w 133"/>
                <a:gd name="T3" fmla="*/ 88 h 110"/>
                <a:gd name="T4" fmla="*/ 28 w 133"/>
                <a:gd name="T5" fmla="*/ 21 h 110"/>
                <a:gd name="T6" fmla="*/ 29 w 133"/>
                <a:gd name="T7" fmla="*/ 26 h 110"/>
                <a:gd name="T8" fmla="*/ 28 w 133"/>
                <a:gd name="T9" fmla="*/ 29 h 110"/>
                <a:gd name="T10" fmla="*/ 46 w 133"/>
                <a:gd name="T11" fmla="*/ 58 h 110"/>
                <a:gd name="T12" fmla="*/ 46 w 133"/>
                <a:gd name="T13" fmla="*/ 62 h 110"/>
                <a:gd name="T14" fmla="*/ 38 w 133"/>
                <a:gd name="T15" fmla="*/ 68 h 110"/>
                <a:gd name="T16" fmla="*/ 23 w 133"/>
                <a:gd name="T17" fmla="*/ 71 h 110"/>
                <a:gd name="T18" fmla="*/ 6 w 133"/>
                <a:gd name="T19" fmla="*/ 68 h 110"/>
                <a:gd name="T20" fmla="*/ 0 w 133"/>
                <a:gd name="T21" fmla="*/ 62 h 110"/>
                <a:gd name="T22" fmla="*/ 1 w 133"/>
                <a:gd name="T23" fmla="*/ 58 h 110"/>
                <a:gd name="T24" fmla="*/ 18 w 133"/>
                <a:gd name="T25" fmla="*/ 29 h 110"/>
                <a:gd name="T26" fmla="*/ 18 w 133"/>
                <a:gd name="T27" fmla="*/ 26 h 110"/>
                <a:gd name="T28" fmla="*/ 20 w 133"/>
                <a:gd name="T29" fmla="*/ 21 h 110"/>
                <a:gd name="T30" fmla="*/ 23 w 133"/>
                <a:gd name="T31" fmla="*/ 18 h 110"/>
                <a:gd name="T32" fmla="*/ 59 w 133"/>
                <a:gd name="T33" fmla="*/ 6 h 110"/>
                <a:gd name="T34" fmla="*/ 65 w 133"/>
                <a:gd name="T35" fmla="*/ 0 h 110"/>
                <a:gd name="T36" fmla="*/ 68 w 133"/>
                <a:gd name="T37" fmla="*/ 0 h 110"/>
                <a:gd name="T38" fmla="*/ 110 w 133"/>
                <a:gd name="T39" fmla="*/ 0 h 110"/>
                <a:gd name="T40" fmla="*/ 110 w 133"/>
                <a:gd name="T41" fmla="*/ 0 h 110"/>
                <a:gd name="T42" fmla="*/ 114 w 133"/>
                <a:gd name="T43" fmla="*/ 6 h 110"/>
                <a:gd name="T44" fmla="*/ 114 w 133"/>
                <a:gd name="T45" fmla="*/ 9 h 110"/>
                <a:gd name="T46" fmla="*/ 133 w 133"/>
                <a:gd name="T47" fmla="*/ 38 h 110"/>
                <a:gd name="T48" fmla="*/ 131 w 133"/>
                <a:gd name="T49" fmla="*/ 41 h 110"/>
                <a:gd name="T50" fmla="*/ 125 w 133"/>
                <a:gd name="T51" fmla="*/ 49 h 110"/>
                <a:gd name="T52" fmla="*/ 108 w 133"/>
                <a:gd name="T53" fmla="*/ 52 h 110"/>
                <a:gd name="T54" fmla="*/ 93 w 133"/>
                <a:gd name="T55" fmla="*/ 49 h 110"/>
                <a:gd name="T56" fmla="*/ 86 w 133"/>
                <a:gd name="T57" fmla="*/ 41 h 110"/>
                <a:gd name="T58" fmla="*/ 86 w 133"/>
                <a:gd name="T59" fmla="*/ 38 h 110"/>
                <a:gd name="T60" fmla="*/ 105 w 133"/>
                <a:gd name="T61" fmla="*/ 9 h 110"/>
                <a:gd name="T62" fmla="*/ 103 w 133"/>
                <a:gd name="T63" fmla="*/ 6 h 110"/>
                <a:gd name="T64" fmla="*/ 103 w 133"/>
                <a:gd name="T65" fmla="*/ 6 h 110"/>
                <a:gd name="T66" fmla="*/ 74 w 133"/>
                <a:gd name="T67" fmla="*/ 88 h 110"/>
                <a:gd name="T68" fmla="*/ 89 w 133"/>
                <a:gd name="T69" fmla="*/ 94 h 110"/>
                <a:gd name="T70" fmla="*/ 100 w 133"/>
                <a:gd name="T71" fmla="*/ 110 h 110"/>
                <a:gd name="T72" fmla="*/ 29 w 133"/>
                <a:gd name="T73" fmla="*/ 94 h 110"/>
                <a:gd name="T74" fmla="*/ 111 w 133"/>
                <a:gd name="T75" fmla="*/ 10 h 110"/>
                <a:gd name="T76" fmla="*/ 110 w 133"/>
                <a:gd name="T77" fmla="*/ 10 h 110"/>
                <a:gd name="T78" fmla="*/ 108 w 133"/>
                <a:gd name="T79" fmla="*/ 10 h 110"/>
                <a:gd name="T80" fmla="*/ 127 w 133"/>
                <a:gd name="T81" fmla="*/ 38 h 110"/>
                <a:gd name="T82" fmla="*/ 111 w 133"/>
                <a:gd name="T83" fmla="*/ 10 h 110"/>
                <a:gd name="T84" fmla="*/ 24 w 133"/>
                <a:gd name="T85" fmla="*/ 31 h 110"/>
                <a:gd name="T86" fmla="*/ 23 w 133"/>
                <a:gd name="T87" fmla="*/ 31 h 110"/>
                <a:gd name="T88" fmla="*/ 6 w 133"/>
                <a:gd name="T89" fmla="*/ 58 h 110"/>
                <a:gd name="T90" fmla="*/ 24 w 133"/>
                <a:gd name="T91" fmla="*/ 3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110">
                  <a:moveTo>
                    <a:pt x="29" y="94"/>
                  </a:moveTo>
                  <a:lnTo>
                    <a:pt x="41" y="94"/>
                  </a:lnTo>
                  <a:lnTo>
                    <a:pt x="41" y="88"/>
                  </a:lnTo>
                  <a:lnTo>
                    <a:pt x="57" y="88"/>
                  </a:lnTo>
                  <a:lnTo>
                    <a:pt x="57" y="15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9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62"/>
                  </a:lnTo>
                  <a:lnTo>
                    <a:pt x="45" y="65"/>
                  </a:lnTo>
                  <a:lnTo>
                    <a:pt x="38" y="68"/>
                  </a:lnTo>
                  <a:lnTo>
                    <a:pt x="31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6" y="68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2" y="3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3" y="3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4" y="9"/>
                  </a:lnTo>
                  <a:lnTo>
                    <a:pt x="131" y="38"/>
                  </a:lnTo>
                  <a:lnTo>
                    <a:pt x="133" y="38"/>
                  </a:lnTo>
                  <a:lnTo>
                    <a:pt x="133" y="38"/>
                  </a:lnTo>
                  <a:lnTo>
                    <a:pt x="131" y="41"/>
                  </a:lnTo>
                  <a:lnTo>
                    <a:pt x="130" y="44"/>
                  </a:lnTo>
                  <a:lnTo>
                    <a:pt x="125" y="49"/>
                  </a:lnTo>
                  <a:lnTo>
                    <a:pt x="117" y="51"/>
                  </a:lnTo>
                  <a:lnTo>
                    <a:pt x="108" y="52"/>
                  </a:lnTo>
                  <a:lnTo>
                    <a:pt x="100" y="51"/>
                  </a:lnTo>
                  <a:lnTo>
                    <a:pt x="93" y="49"/>
                  </a:lnTo>
                  <a:lnTo>
                    <a:pt x="88" y="44"/>
                  </a:lnTo>
                  <a:lnTo>
                    <a:pt x="86" y="41"/>
                  </a:lnTo>
                  <a:lnTo>
                    <a:pt x="85" y="38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74" y="12"/>
                  </a:lnTo>
                  <a:lnTo>
                    <a:pt x="74" y="88"/>
                  </a:lnTo>
                  <a:lnTo>
                    <a:pt x="89" y="88"/>
                  </a:lnTo>
                  <a:lnTo>
                    <a:pt x="89" y="94"/>
                  </a:lnTo>
                  <a:lnTo>
                    <a:pt x="100" y="94"/>
                  </a:lnTo>
                  <a:lnTo>
                    <a:pt x="100" y="110"/>
                  </a:lnTo>
                  <a:lnTo>
                    <a:pt x="29" y="110"/>
                  </a:lnTo>
                  <a:lnTo>
                    <a:pt x="29" y="94"/>
                  </a:lnTo>
                  <a:lnTo>
                    <a:pt x="29" y="94"/>
                  </a:lnTo>
                  <a:close/>
                  <a:moveTo>
                    <a:pt x="111" y="10"/>
                  </a:moveTo>
                  <a:lnTo>
                    <a:pt x="111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8" y="10"/>
                  </a:lnTo>
                  <a:lnTo>
                    <a:pt x="91" y="38"/>
                  </a:lnTo>
                  <a:lnTo>
                    <a:pt x="127" y="38"/>
                  </a:lnTo>
                  <a:lnTo>
                    <a:pt x="111" y="10"/>
                  </a:lnTo>
                  <a:lnTo>
                    <a:pt x="111" y="10"/>
                  </a:lnTo>
                  <a:close/>
                  <a:moveTo>
                    <a:pt x="24" y="31"/>
                  </a:moveTo>
                  <a:lnTo>
                    <a:pt x="24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6" y="58"/>
                  </a:lnTo>
                  <a:lnTo>
                    <a:pt x="41" y="58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Agrupa 5"/>
          <p:cNvGrpSpPr/>
          <p:nvPr/>
        </p:nvGrpSpPr>
        <p:grpSpPr>
          <a:xfrm>
            <a:off x="5519142" y="4437907"/>
            <a:ext cx="936000" cy="756000"/>
            <a:chOff x="3287137" y="5587309"/>
            <a:chExt cx="1007869" cy="866821"/>
          </a:xfrm>
        </p:grpSpPr>
        <p:sp>
          <p:nvSpPr>
            <p:cNvPr id="45" name="Oval 44"/>
            <p:cNvSpPr/>
            <p:nvPr/>
          </p:nvSpPr>
          <p:spPr bwMode="auto">
            <a:xfrm>
              <a:off x="3287137" y="5587309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3485111" y="5768661"/>
              <a:ext cx="611920" cy="433411"/>
            </a:xfrm>
            <a:custGeom>
              <a:avLst/>
              <a:gdLst>
                <a:gd name="T0" fmla="*/ 73 w 115"/>
                <a:gd name="T1" fmla="*/ 14 h 90"/>
                <a:gd name="T2" fmla="*/ 73 w 115"/>
                <a:gd name="T3" fmla="*/ 5 h 90"/>
                <a:gd name="T4" fmla="*/ 78 w 115"/>
                <a:gd name="T5" fmla="*/ 0 h 90"/>
                <a:gd name="T6" fmla="*/ 115 w 115"/>
                <a:gd name="T7" fmla="*/ 0 h 90"/>
                <a:gd name="T8" fmla="*/ 115 w 115"/>
                <a:gd name="T9" fmla="*/ 85 h 90"/>
                <a:gd name="T10" fmla="*/ 110 w 115"/>
                <a:gd name="T11" fmla="*/ 90 h 90"/>
                <a:gd name="T12" fmla="*/ 73 w 115"/>
                <a:gd name="T13" fmla="*/ 90 h 90"/>
                <a:gd name="T14" fmla="*/ 73 w 115"/>
                <a:gd name="T15" fmla="*/ 73 h 90"/>
                <a:gd name="T16" fmla="*/ 51 w 115"/>
                <a:gd name="T17" fmla="*/ 73 h 90"/>
                <a:gd name="T18" fmla="*/ 58 w 115"/>
                <a:gd name="T19" fmla="*/ 82 h 90"/>
                <a:gd name="T20" fmla="*/ 17 w 115"/>
                <a:gd name="T21" fmla="*/ 90 h 90"/>
                <a:gd name="T22" fmla="*/ 24 w 115"/>
                <a:gd name="T23" fmla="*/ 82 h 90"/>
                <a:gd name="T24" fmla="*/ 5 w 115"/>
                <a:gd name="T25" fmla="*/ 73 h 90"/>
                <a:gd name="T26" fmla="*/ 0 w 115"/>
                <a:gd name="T27" fmla="*/ 68 h 90"/>
                <a:gd name="T28" fmla="*/ 0 w 115"/>
                <a:gd name="T29" fmla="*/ 14 h 90"/>
                <a:gd name="T30" fmla="*/ 5 w 115"/>
                <a:gd name="T31" fmla="*/ 14 h 90"/>
                <a:gd name="T32" fmla="*/ 25 w 115"/>
                <a:gd name="T33" fmla="*/ 56 h 90"/>
                <a:gd name="T34" fmla="*/ 20 w 115"/>
                <a:gd name="T35" fmla="*/ 41 h 90"/>
                <a:gd name="T36" fmla="*/ 20 w 115"/>
                <a:gd name="T37" fmla="*/ 56 h 90"/>
                <a:gd name="T38" fmla="*/ 56 w 115"/>
                <a:gd name="T39" fmla="*/ 56 h 90"/>
                <a:gd name="T40" fmla="*/ 51 w 115"/>
                <a:gd name="T41" fmla="*/ 30 h 90"/>
                <a:gd name="T42" fmla="*/ 51 w 115"/>
                <a:gd name="T43" fmla="*/ 56 h 90"/>
                <a:gd name="T44" fmla="*/ 48 w 115"/>
                <a:gd name="T45" fmla="*/ 56 h 90"/>
                <a:gd name="T46" fmla="*/ 44 w 115"/>
                <a:gd name="T47" fmla="*/ 47 h 90"/>
                <a:gd name="T48" fmla="*/ 44 w 115"/>
                <a:gd name="T49" fmla="*/ 56 h 90"/>
                <a:gd name="T50" fmla="*/ 41 w 115"/>
                <a:gd name="T51" fmla="*/ 56 h 90"/>
                <a:gd name="T52" fmla="*/ 36 w 115"/>
                <a:gd name="T53" fmla="*/ 44 h 90"/>
                <a:gd name="T54" fmla="*/ 36 w 115"/>
                <a:gd name="T55" fmla="*/ 56 h 90"/>
                <a:gd name="T56" fmla="*/ 33 w 115"/>
                <a:gd name="T57" fmla="*/ 56 h 90"/>
                <a:gd name="T58" fmla="*/ 28 w 115"/>
                <a:gd name="T59" fmla="*/ 37 h 90"/>
                <a:gd name="T60" fmla="*/ 28 w 115"/>
                <a:gd name="T61" fmla="*/ 56 h 90"/>
                <a:gd name="T62" fmla="*/ 106 w 115"/>
                <a:gd name="T63" fmla="*/ 31 h 90"/>
                <a:gd name="T64" fmla="*/ 87 w 115"/>
                <a:gd name="T65" fmla="*/ 25 h 90"/>
                <a:gd name="T66" fmla="*/ 106 w 115"/>
                <a:gd name="T67" fmla="*/ 16 h 90"/>
                <a:gd name="T68" fmla="*/ 82 w 115"/>
                <a:gd name="T69" fmla="*/ 10 h 90"/>
                <a:gd name="T70" fmla="*/ 106 w 115"/>
                <a:gd name="T71" fmla="*/ 81 h 90"/>
                <a:gd name="T72" fmla="*/ 87 w 115"/>
                <a:gd name="T73" fmla="*/ 41 h 90"/>
                <a:gd name="T74" fmla="*/ 87 w 115"/>
                <a:gd name="T75" fmla="*/ 31 h 90"/>
                <a:gd name="T76" fmla="*/ 10 w 115"/>
                <a:gd name="T77" fmla="*/ 23 h 90"/>
                <a:gd name="T78" fmla="*/ 69 w 115"/>
                <a:gd name="T7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" h="90">
                  <a:moveTo>
                    <a:pt x="5" y="14"/>
                  </a:moveTo>
                  <a:lnTo>
                    <a:pt x="73" y="14"/>
                  </a:lnTo>
                  <a:lnTo>
                    <a:pt x="73" y="14"/>
                  </a:lnTo>
                  <a:lnTo>
                    <a:pt x="73" y="5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5" y="5"/>
                  </a:lnTo>
                  <a:lnTo>
                    <a:pt x="115" y="85"/>
                  </a:lnTo>
                  <a:lnTo>
                    <a:pt x="115" y="90"/>
                  </a:lnTo>
                  <a:lnTo>
                    <a:pt x="110" y="90"/>
                  </a:lnTo>
                  <a:lnTo>
                    <a:pt x="78" y="90"/>
                  </a:lnTo>
                  <a:lnTo>
                    <a:pt x="73" y="90"/>
                  </a:lnTo>
                  <a:lnTo>
                    <a:pt x="73" y="85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51" y="73"/>
                  </a:lnTo>
                  <a:lnTo>
                    <a:pt x="51" y="82"/>
                  </a:lnTo>
                  <a:lnTo>
                    <a:pt x="58" y="82"/>
                  </a:lnTo>
                  <a:lnTo>
                    <a:pt x="58" y="90"/>
                  </a:lnTo>
                  <a:lnTo>
                    <a:pt x="17" y="90"/>
                  </a:lnTo>
                  <a:lnTo>
                    <a:pt x="17" y="82"/>
                  </a:lnTo>
                  <a:lnTo>
                    <a:pt x="24" y="82"/>
                  </a:lnTo>
                  <a:lnTo>
                    <a:pt x="24" y="73"/>
                  </a:lnTo>
                  <a:lnTo>
                    <a:pt x="5" y="73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14"/>
                  </a:lnTo>
                  <a:close/>
                  <a:moveTo>
                    <a:pt x="20" y="56"/>
                  </a:moveTo>
                  <a:lnTo>
                    <a:pt x="25" y="56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20" y="56"/>
                  </a:lnTo>
                  <a:lnTo>
                    <a:pt x="20" y="56"/>
                  </a:lnTo>
                  <a:close/>
                  <a:moveTo>
                    <a:pt x="51" y="56"/>
                  </a:moveTo>
                  <a:lnTo>
                    <a:pt x="56" y="56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51" y="56"/>
                  </a:lnTo>
                  <a:lnTo>
                    <a:pt x="51" y="56"/>
                  </a:lnTo>
                  <a:close/>
                  <a:moveTo>
                    <a:pt x="44" y="56"/>
                  </a:moveTo>
                  <a:lnTo>
                    <a:pt x="48" y="56"/>
                  </a:lnTo>
                  <a:lnTo>
                    <a:pt x="48" y="47"/>
                  </a:lnTo>
                  <a:lnTo>
                    <a:pt x="44" y="47"/>
                  </a:lnTo>
                  <a:lnTo>
                    <a:pt x="44" y="56"/>
                  </a:lnTo>
                  <a:lnTo>
                    <a:pt x="44" y="56"/>
                  </a:lnTo>
                  <a:close/>
                  <a:moveTo>
                    <a:pt x="36" y="56"/>
                  </a:moveTo>
                  <a:lnTo>
                    <a:pt x="41" y="56"/>
                  </a:lnTo>
                  <a:lnTo>
                    <a:pt x="41" y="44"/>
                  </a:lnTo>
                  <a:lnTo>
                    <a:pt x="36" y="44"/>
                  </a:lnTo>
                  <a:lnTo>
                    <a:pt x="36" y="56"/>
                  </a:lnTo>
                  <a:lnTo>
                    <a:pt x="36" y="56"/>
                  </a:lnTo>
                  <a:close/>
                  <a:moveTo>
                    <a:pt x="28" y="56"/>
                  </a:moveTo>
                  <a:lnTo>
                    <a:pt x="33" y="56"/>
                  </a:lnTo>
                  <a:lnTo>
                    <a:pt x="33" y="37"/>
                  </a:lnTo>
                  <a:lnTo>
                    <a:pt x="28" y="37"/>
                  </a:lnTo>
                  <a:lnTo>
                    <a:pt x="28" y="56"/>
                  </a:lnTo>
                  <a:lnTo>
                    <a:pt x="28" y="56"/>
                  </a:lnTo>
                  <a:close/>
                  <a:moveTo>
                    <a:pt x="87" y="31"/>
                  </a:moveTo>
                  <a:lnTo>
                    <a:pt x="106" y="31"/>
                  </a:lnTo>
                  <a:lnTo>
                    <a:pt x="106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106" y="16"/>
                  </a:lnTo>
                  <a:lnTo>
                    <a:pt x="106" y="10"/>
                  </a:lnTo>
                  <a:lnTo>
                    <a:pt x="82" y="10"/>
                  </a:lnTo>
                  <a:lnTo>
                    <a:pt x="82" y="81"/>
                  </a:lnTo>
                  <a:lnTo>
                    <a:pt x="106" y="81"/>
                  </a:lnTo>
                  <a:lnTo>
                    <a:pt x="106" y="41"/>
                  </a:lnTo>
                  <a:lnTo>
                    <a:pt x="87" y="41"/>
                  </a:lnTo>
                  <a:lnTo>
                    <a:pt x="87" y="31"/>
                  </a:lnTo>
                  <a:lnTo>
                    <a:pt x="87" y="31"/>
                  </a:lnTo>
                  <a:close/>
                  <a:moveTo>
                    <a:pt x="69" y="23"/>
                  </a:moveTo>
                  <a:lnTo>
                    <a:pt x="10" y="23"/>
                  </a:lnTo>
                  <a:lnTo>
                    <a:pt x="10" y="64"/>
                  </a:lnTo>
                  <a:lnTo>
                    <a:pt x="69" y="64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Agrupa 46"/>
          <p:cNvGrpSpPr/>
          <p:nvPr/>
        </p:nvGrpSpPr>
        <p:grpSpPr>
          <a:xfrm>
            <a:off x="5951294" y="1017610"/>
            <a:ext cx="936000" cy="756000"/>
            <a:chOff x="-1609650" y="5080547"/>
            <a:chExt cx="1007869" cy="866821"/>
          </a:xfrm>
        </p:grpSpPr>
        <p:sp>
          <p:nvSpPr>
            <p:cNvPr id="48" name="Oval 47"/>
            <p:cNvSpPr/>
            <p:nvPr/>
          </p:nvSpPr>
          <p:spPr bwMode="auto">
            <a:xfrm>
              <a:off x="-1609650" y="5080547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-1393678" y="5591358"/>
              <a:ext cx="151836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43"/>
            <p:cNvSpPr>
              <a:spLocks noEditPoints="1"/>
            </p:cNvSpPr>
            <p:nvPr/>
          </p:nvSpPr>
          <p:spPr bwMode="auto">
            <a:xfrm>
              <a:off x="-1257552" y="5248944"/>
              <a:ext cx="303667" cy="168860"/>
            </a:xfrm>
            <a:custGeom>
              <a:avLst/>
              <a:gdLst>
                <a:gd name="T0" fmla="*/ 56 w 64"/>
                <a:gd name="T1" fmla="*/ 8 h 40"/>
                <a:gd name="T2" fmla="*/ 56 w 64"/>
                <a:gd name="T3" fmla="*/ 32 h 40"/>
                <a:gd name="T4" fmla="*/ 40 w 64"/>
                <a:gd name="T5" fmla="*/ 32 h 40"/>
                <a:gd name="T6" fmla="*/ 24 w 64"/>
                <a:gd name="T7" fmla="*/ 32 h 40"/>
                <a:gd name="T8" fmla="*/ 8 w 64"/>
                <a:gd name="T9" fmla="*/ 32 h 40"/>
                <a:gd name="T10" fmla="*/ 8 w 64"/>
                <a:gd name="T11" fmla="*/ 8 h 40"/>
                <a:gd name="T12" fmla="*/ 56 w 64"/>
                <a:gd name="T13" fmla="*/ 8 h 40"/>
                <a:gd name="T14" fmla="*/ 59 w 64"/>
                <a:gd name="T15" fmla="*/ 0 h 40"/>
                <a:gd name="T16" fmla="*/ 4 w 64"/>
                <a:gd name="T17" fmla="*/ 0 h 40"/>
                <a:gd name="T18" fmla="*/ 0 w 64"/>
                <a:gd name="T19" fmla="*/ 5 h 40"/>
                <a:gd name="T20" fmla="*/ 0 w 64"/>
                <a:gd name="T21" fmla="*/ 35 h 40"/>
                <a:gd name="T22" fmla="*/ 4 w 64"/>
                <a:gd name="T23" fmla="*/ 40 h 40"/>
                <a:gd name="T24" fmla="*/ 24 w 64"/>
                <a:gd name="T25" fmla="*/ 40 h 40"/>
                <a:gd name="T26" fmla="*/ 40 w 64"/>
                <a:gd name="T27" fmla="*/ 40 h 40"/>
                <a:gd name="T28" fmla="*/ 59 w 64"/>
                <a:gd name="T29" fmla="*/ 40 h 40"/>
                <a:gd name="T30" fmla="*/ 64 w 64"/>
                <a:gd name="T31" fmla="*/ 35 h 40"/>
                <a:gd name="T32" fmla="*/ 64 w 64"/>
                <a:gd name="T33" fmla="*/ 5 h 40"/>
                <a:gd name="T34" fmla="*/ 59 w 64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40">
                  <a:moveTo>
                    <a:pt x="56" y="8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6" y="8"/>
                    <a:pt x="56" y="8"/>
                    <a:pt x="56" y="8"/>
                  </a:cubicBezTo>
                  <a:moveTo>
                    <a:pt x="5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40"/>
                    <a:pt x="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1" y="40"/>
                    <a:pt x="64" y="37"/>
                    <a:pt x="64" y="3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1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44"/>
            <p:cNvSpPr>
              <a:spLocks/>
            </p:cNvSpPr>
            <p:nvPr/>
          </p:nvSpPr>
          <p:spPr bwMode="auto">
            <a:xfrm>
              <a:off x="-1184253" y="5591358"/>
              <a:ext cx="157070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45"/>
            <p:cNvSpPr>
              <a:spLocks/>
            </p:cNvSpPr>
            <p:nvPr/>
          </p:nvSpPr>
          <p:spPr bwMode="auto">
            <a:xfrm>
              <a:off x="-969589" y="5591358"/>
              <a:ext cx="151836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46"/>
            <p:cNvSpPr>
              <a:spLocks/>
            </p:cNvSpPr>
            <p:nvPr/>
          </p:nvSpPr>
          <p:spPr bwMode="auto">
            <a:xfrm>
              <a:off x="-1336085" y="5394353"/>
              <a:ext cx="460737" cy="229839"/>
            </a:xfrm>
            <a:custGeom>
              <a:avLst/>
              <a:gdLst>
                <a:gd name="T0" fmla="*/ 92 w 96"/>
                <a:gd name="T1" fmla="*/ 22 h 54"/>
                <a:gd name="T2" fmla="*/ 52 w 96"/>
                <a:gd name="T3" fmla="*/ 22 h 54"/>
                <a:gd name="T4" fmla="*/ 52 w 96"/>
                <a:gd name="T5" fmla="*/ 0 h 54"/>
                <a:gd name="T6" fmla="*/ 44 w 96"/>
                <a:gd name="T7" fmla="*/ 0 h 54"/>
                <a:gd name="T8" fmla="*/ 44 w 96"/>
                <a:gd name="T9" fmla="*/ 22 h 54"/>
                <a:gd name="T10" fmla="*/ 4 w 96"/>
                <a:gd name="T11" fmla="*/ 22 h 54"/>
                <a:gd name="T12" fmla="*/ 0 w 96"/>
                <a:gd name="T13" fmla="*/ 26 h 54"/>
                <a:gd name="T14" fmla="*/ 0 w 96"/>
                <a:gd name="T15" fmla="*/ 50 h 54"/>
                <a:gd name="T16" fmla="*/ 4 w 96"/>
                <a:gd name="T17" fmla="*/ 54 h 54"/>
                <a:gd name="T18" fmla="*/ 8 w 96"/>
                <a:gd name="T19" fmla="*/ 50 h 54"/>
                <a:gd name="T20" fmla="*/ 8 w 96"/>
                <a:gd name="T21" fmla="*/ 30 h 54"/>
                <a:gd name="T22" fmla="*/ 44 w 96"/>
                <a:gd name="T23" fmla="*/ 30 h 54"/>
                <a:gd name="T24" fmla="*/ 44 w 96"/>
                <a:gd name="T25" fmla="*/ 50 h 54"/>
                <a:gd name="T26" fmla="*/ 47 w 96"/>
                <a:gd name="T27" fmla="*/ 54 h 54"/>
                <a:gd name="T28" fmla="*/ 52 w 96"/>
                <a:gd name="T29" fmla="*/ 50 h 54"/>
                <a:gd name="T30" fmla="*/ 52 w 96"/>
                <a:gd name="T31" fmla="*/ 30 h 54"/>
                <a:gd name="T32" fmla="*/ 88 w 96"/>
                <a:gd name="T33" fmla="*/ 30 h 54"/>
                <a:gd name="T34" fmla="*/ 88 w 96"/>
                <a:gd name="T35" fmla="*/ 50 h 54"/>
                <a:gd name="T36" fmla="*/ 92 w 96"/>
                <a:gd name="T37" fmla="*/ 53 h 54"/>
                <a:gd name="T38" fmla="*/ 96 w 96"/>
                <a:gd name="T39" fmla="*/ 50 h 54"/>
                <a:gd name="T40" fmla="*/ 96 w 96"/>
                <a:gd name="T41" fmla="*/ 26 h 54"/>
                <a:gd name="T42" fmla="*/ 92 w 96"/>
                <a:gd name="T43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54">
                  <a:moveTo>
                    <a:pt x="92" y="22"/>
                  </a:moveTo>
                  <a:cubicBezTo>
                    <a:pt x="52" y="22"/>
                    <a:pt x="52" y="22"/>
                    <a:pt x="52" y="2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3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5" y="54"/>
                    <a:pt x="8" y="52"/>
                    <a:pt x="8" y="5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2"/>
                    <a:pt x="46" y="54"/>
                    <a:pt x="47" y="54"/>
                  </a:cubicBezTo>
                  <a:cubicBezTo>
                    <a:pt x="49" y="54"/>
                    <a:pt x="52" y="52"/>
                    <a:pt x="52" y="5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8" y="52"/>
                    <a:pt x="90" y="53"/>
                    <a:pt x="92" y="53"/>
                  </a:cubicBezTo>
                  <a:cubicBezTo>
                    <a:pt x="94" y="53"/>
                    <a:pt x="96" y="52"/>
                    <a:pt x="96" y="5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4"/>
                    <a:pt x="93" y="22"/>
                    <a:pt x="92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348570" y="4384948"/>
            <a:ext cx="11664000" cy="864000"/>
          </a:xfrm>
          <a:prstGeom prst="rect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 eaLnBrk="1" hangingPunct="1"/>
            <a:endParaRPr lang="ca-ES">
              <a:solidFill>
                <a:srgbClr val="9B1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6239222" y="0"/>
            <a:ext cx="5526000" cy="4509914"/>
          </a:xfrm>
          <a:prstGeom prst="rect">
            <a:avLst/>
          </a:prstGeom>
          <a:solidFill>
            <a:srgbClr val="4B92DB"/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square" lIns="56516" tIns="72000" rIns="56516" bIns="72000" rtlCol="0" anchor="t"/>
          <a:lstStyle/>
          <a:p>
            <a:pPr marL="88900" lvl="1">
              <a:lnSpc>
                <a:spcPts val="2000"/>
              </a:lnSpc>
              <a:spcAft>
                <a:spcPts val="0"/>
              </a:spcAft>
              <a:buSzPct val="120000"/>
            </a:pPr>
            <a:endParaRPr lang="ca-ES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>
              <a:lnSpc>
                <a:spcPts val="2000"/>
              </a:lnSpc>
              <a:spcAft>
                <a:spcPts val="0"/>
              </a:spcAft>
              <a:buSzPct val="120000"/>
            </a:pPr>
            <a:endParaRPr lang="ca-E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>
              <a:lnSpc>
                <a:spcPts val="2200"/>
              </a:lnSpc>
              <a:spcAft>
                <a:spcPts val="0"/>
              </a:spcAft>
              <a:buSzPct val="120000"/>
            </a:pPr>
            <a:r>
              <a:rPr lang="ca-E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L’e</a:t>
            </a:r>
            <a:r>
              <a:rPr lang="ca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-SPRIU és un sistema informàtic concebut en digital, multicanal, orientat al contribuent i a l’explotació de la dada </a:t>
            </a:r>
          </a:p>
          <a:p>
            <a:pPr marL="355600" lvl="1" indent="-266700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ca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 les més </a:t>
            </a:r>
            <a:r>
              <a:rPr lang="ca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avançades tecnologies</a:t>
            </a:r>
            <a:r>
              <a:rPr lang="ca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 tendències de disseny</a:t>
            </a:r>
          </a:p>
          <a:p>
            <a:pPr marL="355600" lvl="1" indent="-26670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ca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Està concebut per gestionar </a:t>
            </a:r>
            <a:r>
              <a:rPr lang="ca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impostos sobre </a:t>
            </a:r>
            <a:r>
              <a:rPr lang="ca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censos</a:t>
            </a:r>
            <a:r>
              <a:rPr lang="ca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massius i periòdics</a:t>
            </a:r>
          </a:p>
          <a:p>
            <a:pPr marL="355600" lvl="1" indent="-26670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ca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 de ser el motor d’un </a:t>
            </a:r>
            <a:r>
              <a:rPr lang="ca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de relació</a:t>
            </a:r>
            <a:r>
              <a:rPr lang="ca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entre Administració i contribuent</a:t>
            </a:r>
          </a:p>
          <a:p>
            <a:pPr marL="355600" lvl="1" indent="-26670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ca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Desacobla el</a:t>
            </a:r>
            <a:r>
              <a:rPr lang="ca-ES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1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ca-ES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-office </a:t>
            </a:r>
            <a:r>
              <a:rPr lang="ca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ca-ES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front-office:</a:t>
            </a:r>
            <a:r>
              <a:rPr lang="ca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 robust i flexible</a:t>
            </a:r>
            <a:r>
              <a:rPr lang="ca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canvis</a:t>
            </a:r>
          </a:p>
          <a:p>
            <a:pPr marL="355600" lvl="1" indent="-26670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endParaRPr lang="ca-ES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QuadreDeText 53"/>
          <p:cNvSpPr txBox="1"/>
          <p:nvPr/>
        </p:nvSpPr>
        <p:spPr>
          <a:xfrm>
            <a:off x="406574" y="0"/>
            <a:ext cx="5724000" cy="4460632"/>
          </a:xfrm>
          <a:prstGeom prst="rect">
            <a:avLst/>
          </a:prstGeom>
          <a:solidFill>
            <a:srgbClr val="F0D8E9"/>
          </a:solidFill>
          <a:ln w="12700">
            <a:solidFill>
              <a:srgbClr val="F0D8E9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marL="88900">
              <a:lnSpc>
                <a:spcPts val="2000"/>
              </a:lnSpc>
            </a:pPr>
            <a:endParaRPr lang="ca-ES" sz="2000" b="1" dirty="0" smtClean="0"/>
          </a:p>
          <a:p>
            <a:pPr marL="88900">
              <a:lnSpc>
                <a:spcPts val="2000"/>
              </a:lnSpc>
            </a:pPr>
            <a:endParaRPr lang="ca-ES" sz="2000" b="1" dirty="0"/>
          </a:p>
          <a:p>
            <a:pPr marL="88900">
              <a:lnSpc>
                <a:spcPts val="2300"/>
              </a:lnSpc>
            </a:pPr>
            <a:r>
              <a:rPr lang="ca-ES" sz="2100" b="1" dirty="0" smtClean="0"/>
              <a:t>G@UDI és un sistema informàtic dissenyat per a impostos </a:t>
            </a:r>
            <a:r>
              <a:rPr lang="ca-ES" sz="2100" b="1" dirty="0" smtClean="0">
                <a:solidFill>
                  <a:schemeClr val="accent1">
                    <a:lumMod val="75000"/>
                  </a:schemeClr>
                </a:solidFill>
              </a:rPr>
              <a:t>aperiòdics i no massius</a:t>
            </a:r>
            <a:r>
              <a:rPr lang="ca-ES" sz="2100" b="1" dirty="0" smtClean="0"/>
              <a:t>. </a:t>
            </a:r>
          </a:p>
          <a:p>
            <a:pPr marL="88900">
              <a:lnSpc>
                <a:spcPts val="2300"/>
              </a:lnSpc>
              <a:spcBef>
                <a:spcPts val="600"/>
              </a:spcBef>
            </a:pPr>
            <a:r>
              <a:rPr lang="ca-ES" sz="2100" b="1" dirty="0" smtClean="0">
                <a:solidFill>
                  <a:schemeClr val="accent1">
                    <a:lumMod val="75000"/>
                  </a:schemeClr>
                </a:solidFill>
              </a:rPr>
              <a:t>Superat</a:t>
            </a:r>
            <a:r>
              <a:rPr lang="ca-ES" sz="2100" b="1" dirty="0" smtClean="0"/>
              <a:t> per alguns impostos propis, per l’evolució tecnològica d’un sistema del 2001 i pels problemes de disseny original.</a:t>
            </a:r>
          </a:p>
          <a:p>
            <a:pPr marL="88900">
              <a:lnSpc>
                <a:spcPts val="2300"/>
              </a:lnSpc>
              <a:spcBef>
                <a:spcPts val="600"/>
              </a:spcBef>
            </a:pPr>
            <a:r>
              <a:rPr lang="ca-ES" sz="2100" b="1" dirty="0" smtClean="0"/>
              <a:t>Els darrers mòduls programats aquests darrers dos anys s’han dissenyat per donar servei a G@</a:t>
            </a:r>
            <a:r>
              <a:rPr lang="ca-ES" sz="2100" b="1" dirty="0"/>
              <a:t>UDI</a:t>
            </a:r>
            <a:r>
              <a:rPr lang="ca-ES" sz="2100" b="1" dirty="0" smtClean="0"/>
              <a:t> i e-SPRIU.</a:t>
            </a:r>
          </a:p>
          <a:p>
            <a:pPr marL="533400" indent="-254000">
              <a:spcBef>
                <a:spcPts val="600"/>
              </a:spcBef>
              <a:buFontTx/>
              <a:buChar char="-"/>
            </a:pPr>
            <a:r>
              <a:rPr lang="ca-ES" sz="2100" dirty="0" smtClean="0"/>
              <a:t>Mòdul executiva</a:t>
            </a:r>
          </a:p>
          <a:p>
            <a:pPr marL="533400" indent="-254000">
              <a:spcBef>
                <a:spcPts val="0"/>
              </a:spcBef>
              <a:buFontTx/>
              <a:buChar char="-"/>
            </a:pPr>
            <a:r>
              <a:rPr lang="ca-ES" sz="2100" dirty="0" smtClean="0"/>
              <a:t>Mòdul inspecció</a:t>
            </a:r>
          </a:p>
          <a:p>
            <a:pPr marL="533400" indent="-254000">
              <a:spcBef>
                <a:spcPts val="0"/>
              </a:spcBef>
              <a:buFontTx/>
              <a:buChar char="-"/>
            </a:pPr>
            <a:r>
              <a:rPr lang="ca-ES" sz="2100" dirty="0" smtClean="0"/>
              <a:t>Gestors de qualitat i bases </a:t>
            </a:r>
            <a:r>
              <a:rPr lang="ca-ES" sz="2100" dirty="0"/>
              <a:t>de </a:t>
            </a:r>
            <a:r>
              <a:rPr lang="ca-ES" sz="2100" dirty="0" smtClean="0"/>
              <a:t>dades </a:t>
            </a:r>
            <a:endParaRPr lang="ca-ES" sz="21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96000" y="4452264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8900" eaLnBrk="1" hangingPunct="1"/>
            <a:r>
              <a:rPr lang="ca-ES" sz="2400" b="1" dirty="0" smtClean="0">
                <a:solidFill>
                  <a:schemeClr val="bg1"/>
                </a:solidFill>
              </a:rPr>
              <a:t>G@UDI: </a:t>
            </a:r>
            <a:r>
              <a:rPr lang="ca-ES" sz="2200" b="1" dirty="0" smtClean="0"/>
              <a:t>nous </a:t>
            </a:r>
            <a:r>
              <a:rPr lang="ca-ES" sz="2200" b="1" dirty="0"/>
              <a:t>mòduls per a </a:t>
            </a:r>
          </a:p>
          <a:p>
            <a:pPr marL="88900" eaLnBrk="1" hangingPunct="1"/>
            <a:r>
              <a:rPr lang="ca-ES" sz="2200" b="1" dirty="0"/>
              <a:t>recaptació </a:t>
            </a:r>
            <a:r>
              <a:rPr lang="ca-ES" sz="2200" b="1" dirty="0" smtClean="0"/>
              <a:t>executiva </a:t>
            </a:r>
            <a:r>
              <a:rPr lang="ca-ES" sz="2200" b="1" dirty="0"/>
              <a:t>i inspecció</a:t>
            </a:r>
          </a:p>
        </p:txBody>
      </p:sp>
      <p:grpSp>
        <p:nvGrpSpPr>
          <p:cNvPr id="2" name="Agrupa 1"/>
          <p:cNvGrpSpPr/>
          <p:nvPr/>
        </p:nvGrpSpPr>
        <p:grpSpPr>
          <a:xfrm>
            <a:off x="6228000" y="4452264"/>
            <a:ext cx="5688000" cy="720000"/>
            <a:chOff x="6228000" y="4452264"/>
            <a:chExt cx="5688000" cy="720000"/>
          </a:xfrm>
        </p:grpSpPr>
        <p:sp>
          <p:nvSpPr>
            <p:cNvPr id="12" name="Pentàgon 11"/>
            <p:cNvSpPr/>
            <p:nvPr/>
          </p:nvSpPr>
          <p:spPr bwMode="auto">
            <a:xfrm>
              <a:off x="6228000" y="4452264"/>
              <a:ext cx="5688000" cy="720000"/>
            </a:xfrm>
            <a:prstGeom prst="homePlate">
              <a:avLst>
                <a:gd name="adj" fmla="val 22660"/>
              </a:avLst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263525"/>
              <a:r>
                <a:rPr lang="ca-ES" sz="2400" b="1" dirty="0" smtClean="0">
                  <a:solidFill>
                    <a:schemeClr val="bg1"/>
                  </a:solidFill>
                </a:rPr>
                <a:t>e-SPRIU   </a:t>
              </a:r>
              <a:r>
                <a:rPr lang="ca-ES" sz="2000" b="1" dirty="0" smtClean="0"/>
                <a:t>gestor de dades i censos, </a:t>
              </a:r>
            </a:p>
            <a:p>
              <a:pPr marL="263525"/>
              <a:r>
                <a:rPr lang="ca-ES" sz="2000" b="1" dirty="0" smtClean="0"/>
                <a:t>Servei Relació Contribuent, anàlisi dades</a:t>
              </a:r>
              <a:endParaRPr lang="ca-ES" sz="2000" b="1" dirty="0"/>
            </a:p>
          </p:txBody>
        </p:sp>
        <p:pic>
          <p:nvPicPr>
            <p:cNvPr id="42" name="Picture 3" descr="Q:\ctti.natc\Projectes\Gestió tributària\logotip_e-SPRIU_1.jpg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51674" b="15634"/>
            <a:stretch/>
          </p:blipFill>
          <p:spPr bwMode="auto">
            <a:xfrm>
              <a:off x="6527254" y="4536458"/>
              <a:ext cx="129295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Agrupa 5"/>
          <p:cNvGrpSpPr/>
          <p:nvPr/>
        </p:nvGrpSpPr>
        <p:grpSpPr>
          <a:xfrm>
            <a:off x="5519142" y="4437907"/>
            <a:ext cx="936000" cy="756000"/>
            <a:chOff x="3287137" y="5587309"/>
            <a:chExt cx="1007869" cy="866821"/>
          </a:xfrm>
        </p:grpSpPr>
        <p:sp>
          <p:nvSpPr>
            <p:cNvPr id="45" name="Oval 44"/>
            <p:cNvSpPr/>
            <p:nvPr/>
          </p:nvSpPr>
          <p:spPr bwMode="auto">
            <a:xfrm>
              <a:off x="3287137" y="5587309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3485111" y="5768661"/>
              <a:ext cx="611920" cy="433411"/>
            </a:xfrm>
            <a:custGeom>
              <a:avLst/>
              <a:gdLst>
                <a:gd name="T0" fmla="*/ 73 w 115"/>
                <a:gd name="T1" fmla="*/ 14 h 90"/>
                <a:gd name="T2" fmla="*/ 73 w 115"/>
                <a:gd name="T3" fmla="*/ 5 h 90"/>
                <a:gd name="T4" fmla="*/ 78 w 115"/>
                <a:gd name="T5" fmla="*/ 0 h 90"/>
                <a:gd name="T6" fmla="*/ 115 w 115"/>
                <a:gd name="T7" fmla="*/ 0 h 90"/>
                <a:gd name="T8" fmla="*/ 115 w 115"/>
                <a:gd name="T9" fmla="*/ 85 h 90"/>
                <a:gd name="T10" fmla="*/ 110 w 115"/>
                <a:gd name="T11" fmla="*/ 90 h 90"/>
                <a:gd name="T12" fmla="*/ 73 w 115"/>
                <a:gd name="T13" fmla="*/ 90 h 90"/>
                <a:gd name="T14" fmla="*/ 73 w 115"/>
                <a:gd name="T15" fmla="*/ 73 h 90"/>
                <a:gd name="T16" fmla="*/ 51 w 115"/>
                <a:gd name="T17" fmla="*/ 73 h 90"/>
                <a:gd name="T18" fmla="*/ 58 w 115"/>
                <a:gd name="T19" fmla="*/ 82 h 90"/>
                <a:gd name="T20" fmla="*/ 17 w 115"/>
                <a:gd name="T21" fmla="*/ 90 h 90"/>
                <a:gd name="T22" fmla="*/ 24 w 115"/>
                <a:gd name="T23" fmla="*/ 82 h 90"/>
                <a:gd name="T24" fmla="*/ 5 w 115"/>
                <a:gd name="T25" fmla="*/ 73 h 90"/>
                <a:gd name="T26" fmla="*/ 0 w 115"/>
                <a:gd name="T27" fmla="*/ 68 h 90"/>
                <a:gd name="T28" fmla="*/ 0 w 115"/>
                <a:gd name="T29" fmla="*/ 14 h 90"/>
                <a:gd name="T30" fmla="*/ 5 w 115"/>
                <a:gd name="T31" fmla="*/ 14 h 90"/>
                <a:gd name="T32" fmla="*/ 25 w 115"/>
                <a:gd name="T33" fmla="*/ 56 h 90"/>
                <a:gd name="T34" fmla="*/ 20 w 115"/>
                <a:gd name="T35" fmla="*/ 41 h 90"/>
                <a:gd name="T36" fmla="*/ 20 w 115"/>
                <a:gd name="T37" fmla="*/ 56 h 90"/>
                <a:gd name="T38" fmla="*/ 56 w 115"/>
                <a:gd name="T39" fmla="*/ 56 h 90"/>
                <a:gd name="T40" fmla="*/ 51 w 115"/>
                <a:gd name="T41" fmla="*/ 30 h 90"/>
                <a:gd name="T42" fmla="*/ 51 w 115"/>
                <a:gd name="T43" fmla="*/ 56 h 90"/>
                <a:gd name="T44" fmla="*/ 48 w 115"/>
                <a:gd name="T45" fmla="*/ 56 h 90"/>
                <a:gd name="T46" fmla="*/ 44 w 115"/>
                <a:gd name="T47" fmla="*/ 47 h 90"/>
                <a:gd name="T48" fmla="*/ 44 w 115"/>
                <a:gd name="T49" fmla="*/ 56 h 90"/>
                <a:gd name="T50" fmla="*/ 41 w 115"/>
                <a:gd name="T51" fmla="*/ 56 h 90"/>
                <a:gd name="T52" fmla="*/ 36 w 115"/>
                <a:gd name="T53" fmla="*/ 44 h 90"/>
                <a:gd name="T54" fmla="*/ 36 w 115"/>
                <a:gd name="T55" fmla="*/ 56 h 90"/>
                <a:gd name="T56" fmla="*/ 33 w 115"/>
                <a:gd name="T57" fmla="*/ 56 h 90"/>
                <a:gd name="T58" fmla="*/ 28 w 115"/>
                <a:gd name="T59" fmla="*/ 37 h 90"/>
                <a:gd name="T60" fmla="*/ 28 w 115"/>
                <a:gd name="T61" fmla="*/ 56 h 90"/>
                <a:gd name="T62" fmla="*/ 106 w 115"/>
                <a:gd name="T63" fmla="*/ 31 h 90"/>
                <a:gd name="T64" fmla="*/ 87 w 115"/>
                <a:gd name="T65" fmla="*/ 25 h 90"/>
                <a:gd name="T66" fmla="*/ 106 w 115"/>
                <a:gd name="T67" fmla="*/ 16 h 90"/>
                <a:gd name="T68" fmla="*/ 82 w 115"/>
                <a:gd name="T69" fmla="*/ 10 h 90"/>
                <a:gd name="T70" fmla="*/ 106 w 115"/>
                <a:gd name="T71" fmla="*/ 81 h 90"/>
                <a:gd name="T72" fmla="*/ 87 w 115"/>
                <a:gd name="T73" fmla="*/ 41 h 90"/>
                <a:gd name="T74" fmla="*/ 87 w 115"/>
                <a:gd name="T75" fmla="*/ 31 h 90"/>
                <a:gd name="T76" fmla="*/ 10 w 115"/>
                <a:gd name="T77" fmla="*/ 23 h 90"/>
                <a:gd name="T78" fmla="*/ 69 w 115"/>
                <a:gd name="T7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" h="90">
                  <a:moveTo>
                    <a:pt x="5" y="14"/>
                  </a:moveTo>
                  <a:lnTo>
                    <a:pt x="73" y="14"/>
                  </a:lnTo>
                  <a:lnTo>
                    <a:pt x="73" y="14"/>
                  </a:lnTo>
                  <a:lnTo>
                    <a:pt x="73" y="5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5" y="5"/>
                  </a:lnTo>
                  <a:lnTo>
                    <a:pt x="115" y="85"/>
                  </a:lnTo>
                  <a:lnTo>
                    <a:pt x="115" y="90"/>
                  </a:lnTo>
                  <a:lnTo>
                    <a:pt x="110" y="90"/>
                  </a:lnTo>
                  <a:lnTo>
                    <a:pt x="78" y="90"/>
                  </a:lnTo>
                  <a:lnTo>
                    <a:pt x="73" y="90"/>
                  </a:lnTo>
                  <a:lnTo>
                    <a:pt x="73" y="85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51" y="73"/>
                  </a:lnTo>
                  <a:lnTo>
                    <a:pt x="51" y="82"/>
                  </a:lnTo>
                  <a:lnTo>
                    <a:pt x="58" y="82"/>
                  </a:lnTo>
                  <a:lnTo>
                    <a:pt x="58" y="90"/>
                  </a:lnTo>
                  <a:lnTo>
                    <a:pt x="17" y="90"/>
                  </a:lnTo>
                  <a:lnTo>
                    <a:pt x="17" y="82"/>
                  </a:lnTo>
                  <a:lnTo>
                    <a:pt x="24" y="82"/>
                  </a:lnTo>
                  <a:lnTo>
                    <a:pt x="24" y="73"/>
                  </a:lnTo>
                  <a:lnTo>
                    <a:pt x="5" y="73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14"/>
                  </a:lnTo>
                  <a:close/>
                  <a:moveTo>
                    <a:pt x="20" y="56"/>
                  </a:moveTo>
                  <a:lnTo>
                    <a:pt x="25" y="56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20" y="56"/>
                  </a:lnTo>
                  <a:lnTo>
                    <a:pt x="20" y="56"/>
                  </a:lnTo>
                  <a:close/>
                  <a:moveTo>
                    <a:pt x="51" y="56"/>
                  </a:moveTo>
                  <a:lnTo>
                    <a:pt x="56" y="56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51" y="56"/>
                  </a:lnTo>
                  <a:lnTo>
                    <a:pt x="51" y="56"/>
                  </a:lnTo>
                  <a:close/>
                  <a:moveTo>
                    <a:pt x="44" y="56"/>
                  </a:moveTo>
                  <a:lnTo>
                    <a:pt x="48" y="56"/>
                  </a:lnTo>
                  <a:lnTo>
                    <a:pt x="48" y="47"/>
                  </a:lnTo>
                  <a:lnTo>
                    <a:pt x="44" y="47"/>
                  </a:lnTo>
                  <a:lnTo>
                    <a:pt x="44" y="56"/>
                  </a:lnTo>
                  <a:lnTo>
                    <a:pt x="44" y="56"/>
                  </a:lnTo>
                  <a:close/>
                  <a:moveTo>
                    <a:pt x="36" y="56"/>
                  </a:moveTo>
                  <a:lnTo>
                    <a:pt x="41" y="56"/>
                  </a:lnTo>
                  <a:lnTo>
                    <a:pt x="41" y="44"/>
                  </a:lnTo>
                  <a:lnTo>
                    <a:pt x="36" y="44"/>
                  </a:lnTo>
                  <a:lnTo>
                    <a:pt x="36" y="56"/>
                  </a:lnTo>
                  <a:lnTo>
                    <a:pt x="36" y="56"/>
                  </a:lnTo>
                  <a:close/>
                  <a:moveTo>
                    <a:pt x="28" y="56"/>
                  </a:moveTo>
                  <a:lnTo>
                    <a:pt x="33" y="56"/>
                  </a:lnTo>
                  <a:lnTo>
                    <a:pt x="33" y="37"/>
                  </a:lnTo>
                  <a:lnTo>
                    <a:pt x="28" y="37"/>
                  </a:lnTo>
                  <a:lnTo>
                    <a:pt x="28" y="56"/>
                  </a:lnTo>
                  <a:lnTo>
                    <a:pt x="28" y="56"/>
                  </a:lnTo>
                  <a:close/>
                  <a:moveTo>
                    <a:pt x="87" y="31"/>
                  </a:moveTo>
                  <a:lnTo>
                    <a:pt x="106" y="31"/>
                  </a:lnTo>
                  <a:lnTo>
                    <a:pt x="106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106" y="16"/>
                  </a:lnTo>
                  <a:lnTo>
                    <a:pt x="106" y="10"/>
                  </a:lnTo>
                  <a:lnTo>
                    <a:pt x="82" y="10"/>
                  </a:lnTo>
                  <a:lnTo>
                    <a:pt x="82" y="81"/>
                  </a:lnTo>
                  <a:lnTo>
                    <a:pt x="106" y="81"/>
                  </a:lnTo>
                  <a:lnTo>
                    <a:pt x="106" y="41"/>
                  </a:lnTo>
                  <a:lnTo>
                    <a:pt x="87" y="41"/>
                  </a:lnTo>
                  <a:lnTo>
                    <a:pt x="87" y="31"/>
                  </a:lnTo>
                  <a:lnTo>
                    <a:pt x="87" y="31"/>
                  </a:lnTo>
                  <a:close/>
                  <a:moveTo>
                    <a:pt x="69" y="23"/>
                  </a:moveTo>
                  <a:lnTo>
                    <a:pt x="10" y="23"/>
                  </a:lnTo>
                  <a:lnTo>
                    <a:pt x="10" y="64"/>
                  </a:lnTo>
                  <a:lnTo>
                    <a:pt x="69" y="64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 bwMode="auto">
          <a:xfrm>
            <a:off x="6239222" y="5183386"/>
            <a:ext cx="5526000" cy="13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square" lIns="56516" tIns="144000" rIns="56516" bIns="72000" rtlCol="0" anchor="t"/>
          <a:lstStyle/>
          <a:p>
            <a:pPr marL="88900" lvl="1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SzPct val="120000"/>
            </a:pP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S’ha estructurat una 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àrea d’informàtica tributària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potenciarà les eines TIC com a elements estratègics en la lluita contra el frau i en la relació amb el contribuent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48570" y="4383994"/>
            <a:ext cx="11664000" cy="846000"/>
          </a:xfrm>
          <a:prstGeom prst="rect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 eaLnBrk="1" hangingPunct="1"/>
            <a:endParaRPr lang="ca-ES">
              <a:solidFill>
                <a:srgbClr val="9B1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3070870" y="5263902"/>
            <a:ext cx="8892000" cy="15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b"/>
          <a:lstStyle/>
          <a:p>
            <a:pPr marL="87313"/>
            <a:endParaRPr lang="ca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070870" y="1871019"/>
            <a:ext cx="8892000" cy="16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b"/>
          <a:lstStyle/>
          <a:p>
            <a:pPr marL="442913"/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Prestadors de</a:t>
            </a:r>
          </a:p>
          <a:p>
            <a:pPr marL="442913"/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serveis tributaris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96000" y="1053530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/>
              <a:t>Recaptació directa sobre tot el </a:t>
            </a:r>
            <a:r>
              <a:rPr lang="ca-ES" sz="2400" b="1" dirty="0" smtClean="0"/>
              <a:t>país: </a:t>
            </a:r>
          </a:p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19 oficines pròpies i 700 treballadors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96000" y="1932141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7313" algn="ctr" eaLnBrk="1" hangingPunct="1"/>
            <a:r>
              <a:rPr lang="ca-ES" sz="2400" b="1" dirty="0">
                <a:solidFill>
                  <a:schemeClr val="bg1"/>
                </a:solidFill>
              </a:rPr>
              <a:t>Recaptació executiva: </a:t>
            </a:r>
            <a:r>
              <a:rPr lang="ca-ES" sz="2400" b="1" dirty="0"/>
              <a:t>70.000 </a:t>
            </a:r>
            <a:r>
              <a:rPr lang="ca-ES" sz="2400" b="1" dirty="0" smtClean="0"/>
              <a:t>deutes </a:t>
            </a:r>
          </a:p>
          <a:p>
            <a:pPr marL="2873375" indent="87313" algn="ctr" eaLnBrk="1" hangingPunct="1"/>
            <a:r>
              <a:rPr lang="ca-ES" sz="2400" b="1" dirty="0" smtClean="0"/>
              <a:t>Generalitat</a:t>
            </a:r>
            <a:endParaRPr lang="ca-ES" sz="2400" b="1" dirty="0"/>
          </a:p>
        </p:txBody>
      </p:sp>
      <p:sp>
        <p:nvSpPr>
          <p:cNvPr id="29" name="Pentàgon 28"/>
          <p:cNvSpPr/>
          <p:nvPr/>
        </p:nvSpPr>
        <p:spPr bwMode="auto">
          <a:xfrm>
            <a:off x="6228000" y="1932141"/>
            <a:ext cx="5688000" cy="720000"/>
          </a:xfrm>
          <a:prstGeom prst="homePlate">
            <a:avLst>
              <a:gd name="adj" fmla="val 21274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 smtClean="0"/>
              <a:t>300.000 deutes SCT</a:t>
            </a:r>
          </a:p>
          <a:p>
            <a:pPr marL="85725"/>
            <a:r>
              <a:rPr lang="ca-ES" sz="2400" b="1" dirty="0"/>
              <a:t>170.000 diputacions, 300.000 altres</a:t>
            </a:r>
          </a:p>
        </p:txBody>
      </p:sp>
      <p:sp>
        <p:nvSpPr>
          <p:cNvPr id="12" name="Pentàgon 11"/>
          <p:cNvSpPr/>
          <p:nvPr/>
        </p:nvSpPr>
        <p:spPr bwMode="auto">
          <a:xfrm>
            <a:off x="6228000" y="4452264"/>
            <a:ext cx="5688000" cy="720000"/>
          </a:xfrm>
          <a:prstGeom prst="homePlate">
            <a:avLst>
              <a:gd name="adj" fmla="val 20518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263525"/>
            <a:r>
              <a:rPr lang="ca-ES" sz="2400" b="1" dirty="0" smtClean="0">
                <a:solidFill>
                  <a:schemeClr val="bg1"/>
                </a:solidFill>
              </a:rPr>
              <a:t>e-SPRIU: </a:t>
            </a:r>
            <a:r>
              <a:rPr lang="ca-ES" sz="2000" b="1" dirty="0" smtClean="0"/>
              <a:t>gestor de dades i censos, </a:t>
            </a:r>
          </a:p>
          <a:p>
            <a:pPr marL="263525"/>
            <a:r>
              <a:rPr lang="ca-ES" sz="2000" b="1" dirty="0" smtClean="0"/>
              <a:t>Servei Relació Contribuent, anàlisi dades</a:t>
            </a:r>
            <a:endParaRPr lang="ca-ES" sz="20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07854" y="128899"/>
            <a:ext cx="11555016" cy="79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7313"/>
            <a:r>
              <a:rPr lang="ca-ES" sz="2400" b="1" dirty="0" smtClean="0">
                <a:solidFill>
                  <a:schemeClr val="bg1"/>
                </a:solidFill>
              </a:rPr>
              <a:t>Codi tributari: </a:t>
            </a:r>
            <a:r>
              <a:rPr lang="ca-ES" sz="2200" b="1" dirty="0"/>
              <a:t>dissenya l’arquitectura </a:t>
            </a:r>
            <a:endParaRPr lang="ca-ES" sz="2200" b="1" dirty="0" smtClean="0"/>
          </a:p>
          <a:p>
            <a:pPr marL="87313"/>
            <a:r>
              <a:rPr lang="ca-ES" sz="2200" b="1" dirty="0" smtClean="0"/>
              <a:t>institucional </a:t>
            </a:r>
            <a:r>
              <a:rPr lang="ca-ES" sz="2200" b="1" dirty="0"/>
              <a:t>de la hisenda catalana</a:t>
            </a:r>
          </a:p>
        </p:txBody>
      </p:sp>
      <p:sp>
        <p:nvSpPr>
          <p:cNvPr id="16" name="Pentàgon 15"/>
          <p:cNvSpPr/>
          <p:nvPr/>
        </p:nvSpPr>
        <p:spPr bwMode="auto">
          <a:xfrm>
            <a:off x="6228000" y="171292"/>
            <a:ext cx="5688000" cy="324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Consell Fiscal </a:t>
            </a:r>
            <a:r>
              <a:rPr lang="ca-ES" sz="2400" b="1" dirty="0" smtClean="0"/>
              <a:t>de Catalunya</a:t>
            </a:r>
            <a:endParaRPr lang="ca-ES" sz="2400" b="1" dirty="0"/>
          </a:p>
        </p:txBody>
      </p:sp>
      <p:sp>
        <p:nvSpPr>
          <p:cNvPr id="19" name="Pentàgon 18"/>
          <p:cNvSpPr/>
          <p:nvPr/>
        </p:nvSpPr>
        <p:spPr bwMode="auto">
          <a:xfrm>
            <a:off x="6228000" y="559796"/>
            <a:ext cx="5688000" cy="324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/>
              <a:t>Institut de Recerca Fiscal</a:t>
            </a:r>
            <a:endParaRPr lang="ca-ES" sz="2400" b="1" dirty="0"/>
          </a:p>
        </p:txBody>
      </p:sp>
      <p:sp>
        <p:nvSpPr>
          <p:cNvPr id="21" name="Pentàgon 20"/>
          <p:cNvSpPr/>
          <p:nvPr/>
        </p:nvSpPr>
        <p:spPr bwMode="auto">
          <a:xfrm>
            <a:off x="6226720" y="2721208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 err="1" smtClean="0"/>
              <a:t>Tramitadors</a:t>
            </a:r>
            <a:r>
              <a:rPr lang="ca-ES" sz="2400" b="1" dirty="0" smtClean="0"/>
              <a:t> </a:t>
            </a:r>
            <a:r>
              <a:rPr lang="ca-ES" sz="2400" b="1" dirty="0" smtClean="0">
                <a:solidFill>
                  <a:schemeClr val="bg1"/>
                </a:solidFill>
              </a:rPr>
              <a:t>impostos estatals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22" name="Pentàgon 21"/>
          <p:cNvSpPr/>
          <p:nvPr/>
        </p:nvSpPr>
        <p:spPr bwMode="auto">
          <a:xfrm>
            <a:off x="6226720" y="3105230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Subhastes</a:t>
            </a:r>
            <a:r>
              <a:rPr lang="ca-ES" sz="2400" b="1" dirty="0" smtClean="0"/>
              <a:t> conjuntes béns embargats</a:t>
            </a:r>
            <a:endParaRPr lang="ca-ES" sz="2400" b="1" dirty="0"/>
          </a:p>
        </p:txBody>
      </p:sp>
      <p:sp>
        <p:nvSpPr>
          <p:cNvPr id="36" name="Pentàgon 35"/>
          <p:cNvSpPr/>
          <p:nvPr/>
        </p:nvSpPr>
        <p:spPr bwMode="auto">
          <a:xfrm>
            <a:off x="6239854" y="1054743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      </a:t>
            </a:r>
            <a:r>
              <a:rPr lang="ca-ES" sz="2400" b="1" dirty="0" err="1" smtClean="0">
                <a:solidFill>
                  <a:schemeClr val="bg1"/>
                </a:solidFill>
              </a:rPr>
              <a:t>TdC</a:t>
            </a:r>
            <a:r>
              <a:rPr lang="ca-ES" sz="2400" b="1" dirty="0" smtClean="0">
                <a:solidFill>
                  <a:schemeClr val="bg1"/>
                </a:solidFill>
              </a:rPr>
              <a:t>:</a:t>
            </a:r>
            <a:r>
              <a:rPr lang="ca-ES" sz="2400" b="1" dirty="0" smtClean="0"/>
              <a:t> 1</a:t>
            </a:r>
            <a:r>
              <a:rPr lang="ca-ES" sz="2400" b="1" dirty="0"/>
              <a:t>61</a:t>
            </a:r>
            <a:r>
              <a:rPr lang="ca-ES" sz="2400" b="1" dirty="0" smtClean="0"/>
              <a:t> punts finestreta única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37" name="Pentàgon 36"/>
          <p:cNvSpPr/>
          <p:nvPr/>
        </p:nvSpPr>
        <p:spPr bwMode="auto">
          <a:xfrm>
            <a:off x="6239854" y="1449610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444500" algn="ctr"/>
            <a:r>
              <a:rPr lang="ca-ES" sz="2400" b="1" dirty="0" smtClean="0"/>
              <a:t>      13 oficines compartides</a:t>
            </a:r>
            <a:endParaRPr lang="ca-ES" sz="2400" b="1" dirty="0"/>
          </a:p>
        </p:txBody>
      </p:sp>
      <p:sp>
        <p:nvSpPr>
          <p:cNvPr id="38" name="Pentàgon 37"/>
          <p:cNvSpPr/>
          <p:nvPr/>
        </p:nvSpPr>
        <p:spPr bwMode="auto">
          <a:xfrm>
            <a:off x="6239854" y="3587159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/>
              <a:t>Unitat </a:t>
            </a:r>
            <a:r>
              <a:rPr lang="ca-ES" sz="2400" b="1" dirty="0">
                <a:solidFill>
                  <a:schemeClr val="bg1"/>
                </a:solidFill>
              </a:rPr>
              <a:t>frau fiscal internacional</a:t>
            </a:r>
          </a:p>
        </p:txBody>
      </p:sp>
      <p:sp>
        <p:nvSpPr>
          <p:cNvPr id="39" name="Pentàgon 38"/>
          <p:cNvSpPr/>
          <p:nvPr/>
        </p:nvSpPr>
        <p:spPr bwMode="auto">
          <a:xfrm>
            <a:off x="6239854" y="3982026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>
                <a:solidFill>
                  <a:schemeClr val="bg1"/>
                </a:solidFill>
              </a:rPr>
              <a:t>Intercanvi </a:t>
            </a:r>
            <a:r>
              <a:rPr lang="ca-ES" sz="2400" b="1" dirty="0"/>
              <a:t>informació altres adm.</a:t>
            </a:r>
          </a:p>
        </p:txBody>
      </p:sp>
      <p:sp>
        <p:nvSpPr>
          <p:cNvPr id="28" name="Pentàgon 27"/>
          <p:cNvSpPr/>
          <p:nvPr/>
        </p:nvSpPr>
        <p:spPr bwMode="auto">
          <a:xfrm>
            <a:off x="6223446" y="5316954"/>
            <a:ext cx="5688000" cy="1404000"/>
          </a:xfrm>
          <a:prstGeom prst="homePlate">
            <a:avLst>
              <a:gd name="adj" fmla="val 14271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Industrialització </a:t>
            </a:r>
            <a:r>
              <a:rPr lang="ca-ES" sz="2000" b="1" dirty="0"/>
              <a:t>nous </a:t>
            </a:r>
            <a:r>
              <a:rPr lang="ca-ES" sz="2000" b="1" dirty="0" smtClean="0"/>
              <a:t>impostos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Comunicació directa assessors fiscals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Aula </a:t>
            </a:r>
            <a:r>
              <a:rPr lang="ca-ES" sz="2000" b="1" dirty="0"/>
              <a:t>tributària en línia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Tramitació telemàtica: 70%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err="1" smtClean="0"/>
              <a:t>Multiproveïdor</a:t>
            </a:r>
            <a:r>
              <a:rPr lang="ca-ES" sz="2000" b="1" dirty="0" smtClean="0"/>
              <a:t> en</a:t>
            </a:r>
            <a:r>
              <a:rPr lang="ca-ES" sz="2000" b="1" dirty="0" smtClean="0">
                <a:solidFill>
                  <a:srgbClr val="FF0000"/>
                </a:solidFill>
              </a:rPr>
              <a:t> </a:t>
            </a:r>
            <a:r>
              <a:rPr lang="ca-ES" sz="2000" b="1" dirty="0" smtClean="0"/>
              <a:t>sistemes informació</a:t>
            </a:r>
            <a:endParaRPr lang="ca-ES" sz="20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96000" y="4452264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8900" eaLnBrk="1" hangingPunct="1"/>
            <a:r>
              <a:rPr lang="ca-ES" sz="2400" b="1" dirty="0" smtClean="0">
                <a:solidFill>
                  <a:schemeClr val="bg1"/>
                </a:solidFill>
              </a:rPr>
              <a:t>G@UDI: </a:t>
            </a:r>
            <a:r>
              <a:rPr lang="ca-ES" sz="2200" b="1" dirty="0" smtClean="0"/>
              <a:t>nous mòduls per </a:t>
            </a:r>
            <a:r>
              <a:rPr lang="ca-ES" sz="2200" b="1" dirty="0"/>
              <a:t>a </a:t>
            </a:r>
          </a:p>
          <a:p>
            <a:pPr marL="88900" eaLnBrk="1" hangingPunct="1"/>
            <a:r>
              <a:rPr lang="ca-ES" sz="2200" b="1" dirty="0"/>
              <a:t>recaptació </a:t>
            </a:r>
            <a:r>
              <a:rPr lang="ca-ES" sz="2200" b="1" dirty="0" smtClean="0"/>
              <a:t>executiva </a:t>
            </a:r>
            <a:r>
              <a:rPr lang="ca-ES" sz="2200" b="1" dirty="0"/>
              <a:t>i inspecció</a:t>
            </a:r>
          </a:p>
        </p:txBody>
      </p:sp>
      <p:grpSp>
        <p:nvGrpSpPr>
          <p:cNvPr id="30" name="Agrupa 29"/>
          <p:cNvGrpSpPr/>
          <p:nvPr/>
        </p:nvGrpSpPr>
        <p:grpSpPr>
          <a:xfrm>
            <a:off x="3731766" y="5234186"/>
            <a:ext cx="1764000" cy="1584000"/>
            <a:chOff x="151434" y="2821026"/>
            <a:chExt cx="2421005" cy="2596934"/>
          </a:xfrm>
        </p:grpSpPr>
        <p:sp>
          <p:nvSpPr>
            <p:cNvPr id="31" name="Forma 30"/>
            <p:cNvSpPr/>
            <p:nvPr/>
          </p:nvSpPr>
          <p:spPr>
            <a:xfrm>
              <a:off x="151434" y="2821026"/>
              <a:ext cx="2421005" cy="259693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orma 4"/>
            <p:cNvSpPr/>
            <p:nvPr/>
          </p:nvSpPr>
          <p:spPr>
            <a:xfrm>
              <a:off x="581725" y="3427718"/>
              <a:ext cx="1631689" cy="1338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Eines </a:t>
              </a: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gestió </a:t>
              </a: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 canvi</a:t>
              </a:r>
              <a:endParaRPr lang="ca-E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Pentàgon 40"/>
          <p:cNvSpPr/>
          <p:nvPr/>
        </p:nvSpPr>
        <p:spPr bwMode="auto">
          <a:xfrm>
            <a:off x="407206" y="3595099"/>
            <a:ext cx="6048000" cy="7200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8900" eaLnBrk="1" hangingPunct="1"/>
            <a:r>
              <a:rPr lang="ca-ES" sz="2400" b="1" dirty="0" smtClean="0">
                <a:solidFill>
                  <a:schemeClr val="bg1"/>
                </a:solidFill>
              </a:rPr>
              <a:t>Pla </a:t>
            </a:r>
            <a:r>
              <a:rPr lang="ca-ES" sz="2400" b="1" dirty="0">
                <a:solidFill>
                  <a:schemeClr val="bg1"/>
                </a:solidFill>
              </a:rPr>
              <a:t>prevenció i lluita frau 2015-2018</a:t>
            </a:r>
          </a:p>
        </p:txBody>
      </p:sp>
      <p:pic>
        <p:nvPicPr>
          <p:cNvPr id="42" name="Picture 3" descr="Q:\ctti.natc\Projectes\Gestió tributària\logotip_e-SPRIU_1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674" b="15634"/>
          <a:stretch/>
        </p:blipFill>
        <p:spPr bwMode="auto">
          <a:xfrm>
            <a:off x="6527254" y="4536459"/>
            <a:ext cx="129295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Agrupa 4"/>
          <p:cNvGrpSpPr/>
          <p:nvPr/>
        </p:nvGrpSpPr>
        <p:grpSpPr>
          <a:xfrm>
            <a:off x="5951294" y="153514"/>
            <a:ext cx="936000" cy="756000"/>
            <a:chOff x="5650539" y="91487"/>
            <a:chExt cx="1007869" cy="866821"/>
          </a:xfrm>
        </p:grpSpPr>
        <p:sp>
          <p:nvSpPr>
            <p:cNvPr id="43" name="Oval 42"/>
            <p:cNvSpPr/>
            <p:nvPr/>
          </p:nvSpPr>
          <p:spPr bwMode="auto">
            <a:xfrm>
              <a:off x="5650539" y="91487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65"/>
            <p:cNvSpPr>
              <a:spLocks noEditPoints="1"/>
            </p:cNvSpPr>
            <p:nvPr/>
          </p:nvSpPr>
          <p:spPr bwMode="auto">
            <a:xfrm>
              <a:off x="5842293" y="248955"/>
              <a:ext cx="624361" cy="490492"/>
            </a:xfrm>
            <a:custGeom>
              <a:avLst/>
              <a:gdLst>
                <a:gd name="T0" fmla="*/ 41 w 133"/>
                <a:gd name="T1" fmla="*/ 94 h 110"/>
                <a:gd name="T2" fmla="*/ 57 w 133"/>
                <a:gd name="T3" fmla="*/ 88 h 110"/>
                <a:gd name="T4" fmla="*/ 28 w 133"/>
                <a:gd name="T5" fmla="*/ 21 h 110"/>
                <a:gd name="T6" fmla="*/ 29 w 133"/>
                <a:gd name="T7" fmla="*/ 26 h 110"/>
                <a:gd name="T8" fmla="*/ 28 w 133"/>
                <a:gd name="T9" fmla="*/ 29 h 110"/>
                <a:gd name="T10" fmla="*/ 46 w 133"/>
                <a:gd name="T11" fmla="*/ 58 h 110"/>
                <a:gd name="T12" fmla="*/ 46 w 133"/>
                <a:gd name="T13" fmla="*/ 62 h 110"/>
                <a:gd name="T14" fmla="*/ 38 w 133"/>
                <a:gd name="T15" fmla="*/ 68 h 110"/>
                <a:gd name="T16" fmla="*/ 23 w 133"/>
                <a:gd name="T17" fmla="*/ 71 h 110"/>
                <a:gd name="T18" fmla="*/ 6 w 133"/>
                <a:gd name="T19" fmla="*/ 68 h 110"/>
                <a:gd name="T20" fmla="*/ 0 w 133"/>
                <a:gd name="T21" fmla="*/ 62 h 110"/>
                <a:gd name="T22" fmla="*/ 1 w 133"/>
                <a:gd name="T23" fmla="*/ 58 h 110"/>
                <a:gd name="T24" fmla="*/ 18 w 133"/>
                <a:gd name="T25" fmla="*/ 29 h 110"/>
                <a:gd name="T26" fmla="*/ 18 w 133"/>
                <a:gd name="T27" fmla="*/ 26 h 110"/>
                <a:gd name="T28" fmla="*/ 20 w 133"/>
                <a:gd name="T29" fmla="*/ 21 h 110"/>
                <a:gd name="T30" fmla="*/ 23 w 133"/>
                <a:gd name="T31" fmla="*/ 18 h 110"/>
                <a:gd name="T32" fmla="*/ 59 w 133"/>
                <a:gd name="T33" fmla="*/ 6 h 110"/>
                <a:gd name="T34" fmla="*/ 65 w 133"/>
                <a:gd name="T35" fmla="*/ 0 h 110"/>
                <a:gd name="T36" fmla="*/ 68 w 133"/>
                <a:gd name="T37" fmla="*/ 0 h 110"/>
                <a:gd name="T38" fmla="*/ 110 w 133"/>
                <a:gd name="T39" fmla="*/ 0 h 110"/>
                <a:gd name="T40" fmla="*/ 110 w 133"/>
                <a:gd name="T41" fmla="*/ 0 h 110"/>
                <a:gd name="T42" fmla="*/ 114 w 133"/>
                <a:gd name="T43" fmla="*/ 6 h 110"/>
                <a:gd name="T44" fmla="*/ 114 w 133"/>
                <a:gd name="T45" fmla="*/ 9 h 110"/>
                <a:gd name="T46" fmla="*/ 133 w 133"/>
                <a:gd name="T47" fmla="*/ 38 h 110"/>
                <a:gd name="T48" fmla="*/ 131 w 133"/>
                <a:gd name="T49" fmla="*/ 41 h 110"/>
                <a:gd name="T50" fmla="*/ 125 w 133"/>
                <a:gd name="T51" fmla="*/ 49 h 110"/>
                <a:gd name="T52" fmla="*/ 108 w 133"/>
                <a:gd name="T53" fmla="*/ 52 h 110"/>
                <a:gd name="T54" fmla="*/ 93 w 133"/>
                <a:gd name="T55" fmla="*/ 49 h 110"/>
                <a:gd name="T56" fmla="*/ 86 w 133"/>
                <a:gd name="T57" fmla="*/ 41 h 110"/>
                <a:gd name="T58" fmla="*/ 86 w 133"/>
                <a:gd name="T59" fmla="*/ 38 h 110"/>
                <a:gd name="T60" fmla="*/ 105 w 133"/>
                <a:gd name="T61" fmla="*/ 9 h 110"/>
                <a:gd name="T62" fmla="*/ 103 w 133"/>
                <a:gd name="T63" fmla="*/ 6 h 110"/>
                <a:gd name="T64" fmla="*/ 103 w 133"/>
                <a:gd name="T65" fmla="*/ 6 h 110"/>
                <a:gd name="T66" fmla="*/ 74 w 133"/>
                <a:gd name="T67" fmla="*/ 88 h 110"/>
                <a:gd name="T68" fmla="*/ 89 w 133"/>
                <a:gd name="T69" fmla="*/ 94 h 110"/>
                <a:gd name="T70" fmla="*/ 100 w 133"/>
                <a:gd name="T71" fmla="*/ 110 h 110"/>
                <a:gd name="T72" fmla="*/ 29 w 133"/>
                <a:gd name="T73" fmla="*/ 94 h 110"/>
                <a:gd name="T74" fmla="*/ 111 w 133"/>
                <a:gd name="T75" fmla="*/ 10 h 110"/>
                <a:gd name="T76" fmla="*/ 110 w 133"/>
                <a:gd name="T77" fmla="*/ 10 h 110"/>
                <a:gd name="T78" fmla="*/ 108 w 133"/>
                <a:gd name="T79" fmla="*/ 10 h 110"/>
                <a:gd name="T80" fmla="*/ 127 w 133"/>
                <a:gd name="T81" fmla="*/ 38 h 110"/>
                <a:gd name="T82" fmla="*/ 111 w 133"/>
                <a:gd name="T83" fmla="*/ 10 h 110"/>
                <a:gd name="T84" fmla="*/ 24 w 133"/>
                <a:gd name="T85" fmla="*/ 31 h 110"/>
                <a:gd name="T86" fmla="*/ 23 w 133"/>
                <a:gd name="T87" fmla="*/ 31 h 110"/>
                <a:gd name="T88" fmla="*/ 6 w 133"/>
                <a:gd name="T89" fmla="*/ 58 h 110"/>
                <a:gd name="T90" fmla="*/ 24 w 133"/>
                <a:gd name="T91" fmla="*/ 3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110">
                  <a:moveTo>
                    <a:pt x="29" y="94"/>
                  </a:moveTo>
                  <a:lnTo>
                    <a:pt x="41" y="94"/>
                  </a:lnTo>
                  <a:lnTo>
                    <a:pt x="41" y="88"/>
                  </a:lnTo>
                  <a:lnTo>
                    <a:pt x="57" y="88"/>
                  </a:lnTo>
                  <a:lnTo>
                    <a:pt x="57" y="15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9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62"/>
                  </a:lnTo>
                  <a:lnTo>
                    <a:pt x="45" y="65"/>
                  </a:lnTo>
                  <a:lnTo>
                    <a:pt x="38" y="68"/>
                  </a:lnTo>
                  <a:lnTo>
                    <a:pt x="31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6" y="68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2" y="3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3" y="3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4" y="9"/>
                  </a:lnTo>
                  <a:lnTo>
                    <a:pt x="131" y="38"/>
                  </a:lnTo>
                  <a:lnTo>
                    <a:pt x="133" y="38"/>
                  </a:lnTo>
                  <a:lnTo>
                    <a:pt x="133" y="38"/>
                  </a:lnTo>
                  <a:lnTo>
                    <a:pt x="131" y="41"/>
                  </a:lnTo>
                  <a:lnTo>
                    <a:pt x="130" y="44"/>
                  </a:lnTo>
                  <a:lnTo>
                    <a:pt x="125" y="49"/>
                  </a:lnTo>
                  <a:lnTo>
                    <a:pt x="117" y="51"/>
                  </a:lnTo>
                  <a:lnTo>
                    <a:pt x="108" y="52"/>
                  </a:lnTo>
                  <a:lnTo>
                    <a:pt x="100" y="51"/>
                  </a:lnTo>
                  <a:lnTo>
                    <a:pt x="93" y="49"/>
                  </a:lnTo>
                  <a:lnTo>
                    <a:pt x="88" y="44"/>
                  </a:lnTo>
                  <a:lnTo>
                    <a:pt x="86" y="41"/>
                  </a:lnTo>
                  <a:lnTo>
                    <a:pt x="85" y="38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74" y="12"/>
                  </a:lnTo>
                  <a:lnTo>
                    <a:pt x="74" y="88"/>
                  </a:lnTo>
                  <a:lnTo>
                    <a:pt x="89" y="88"/>
                  </a:lnTo>
                  <a:lnTo>
                    <a:pt x="89" y="94"/>
                  </a:lnTo>
                  <a:lnTo>
                    <a:pt x="100" y="94"/>
                  </a:lnTo>
                  <a:lnTo>
                    <a:pt x="100" y="110"/>
                  </a:lnTo>
                  <a:lnTo>
                    <a:pt x="29" y="110"/>
                  </a:lnTo>
                  <a:lnTo>
                    <a:pt x="29" y="94"/>
                  </a:lnTo>
                  <a:lnTo>
                    <a:pt x="29" y="94"/>
                  </a:lnTo>
                  <a:close/>
                  <a:moveTo>
                    <a:pt x="111" y="10"/>
                  </a:moveTo>
                  <a:lnTo>
                    <a:pt x="111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8" y="10"/>
                  </a:lnTo>
                  <a:lnTo>
                    <a:pt x="91" y="38"/>
                  </a:lnTo>
                  <a:lnTo>
                    <a:pt x="127" y="38"/>
                  </a:lnTo>
                  <a:lnTo>
                    <a:pt x="111" y="10"/>
                  </a:lnTo>
                  <a:lnTo>
                    <a:pt x="111" y="10"/>
                  </a:lnTo>
                  <a:close/>
                  <a:moveTo>
                    <a:pt x="24" y="31"/>
                  </a:moveTo>
                  <a:lnTo>
                    <a:pt x="24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6" y="58"/>
                  </a:lnTo>
                  <a:lnTo>
                    <a:pt x="41" y="58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Agrupa 5"/>
          <p:cNvGrpSpPr/>
          <p:nvPr/>
        </p:nvGrpSpPr>
        <p:grpSpPr>
          <a:xfrm>
            <a:off x="5519142" y="4437907"/>
            <a:ext cx="936000" cy="756000"/>
            <a:chOff x="3287137" y="5587309"/>
            <a:chExt cx="1007869" cy="866821"/>
          </a:xfrm>
        </p:grpSpPr>
        <p:sp>
          <p:nvSpPr>
            <p:cNvPr id="45" name="Oval 44"/>
            <p:cNvSpPr/>
            <p:nvPr/>
          </p:nvSpPr>
          <p:spPr bwMode="auto">
            <a:xfrm>
              <a:off x="3287137" y="5587309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3485111" y="5768661"/>
              <a:ext cx="611920" cy="433411"/>
            </a:xfrm>
            <a:custGeom>
              <a:avLst/>
              <a:gdLst>
                <a:gd name="T0" fmla="*/ 73 w 115"/>
                <a:gd name="T1" fmla="*/ 14 h 90"/>
                <a:gd name="T2" fmla="*/ 73 w 115"/>
                <a:gd name="T3" fmla="*/ 5 h 90"/>
                <a:gd name="T4" fmla="*/ 78 w 115"/>
                <a:gd name="T5" fmla="*/ 0 h 90"/>
                <a:gd name="T6" fmla="*/ 115 w 115"/>
                <a:gd name="T7" fmla="*/ 0 h 90"/>
                <a:gd name="T8" fmla="*/ 115 w 115"/>
                <a:gd name="T9" fmla="*/ 85 h 90"/>
                <a:gd name="T10" fmla="*/ 110 w 115"/>
                <a:gd name="T11" fmla="*/ 90 h 90"/>
                <a:gd name="T12" fmla="*/ 73 w 115"/>
                <a:gd name="T13" fmla="*/ 90 h 90"/>
                <a:gd name="T14" fmla="*/ 73 w 115"/>
                <a:gd name="T15" fmla="*/ 73 h 90"/>
                <a:gd name="T16" fmla="*/ 51 w 115"/>
                <a:gd name="T17" fmla="*/ 73 h 90"/>
                <a:gd name="T18" fmla="*/ 58 w 115"/>
                <a:gd name="T19" fmla="*/ 82 h 90"/>
                <a:gd name="T20" fmla="*/ 17 w 115"/>
                <a:gd name="T21" fmla="*/ 90 h 90"/>
                <a:gd name="T22" fmla="*/ 24 w 115"/>
                <a:gd name="T23" fmla="*/ 82 h 90"/>
                <a:gd name="T24" fmla="*/ 5 w 115"/>
                <a:gd name="T25" fmla="*/ 73 h 90"/>
                <a:gd name="T26" fmla="*/ 0 w 115"/>
                <a:gd name="T27" fmla="*/ 68 h 90"/>
                <a:gd name="T28" fmla="*/ 0 w 115"/>
                <a:gd name="T29" fmla="*/ 14 h 90"/>
                <a:gd name="T30" fmla="*/ 5 w 115"/>
                <a:gd name="T31" fmla="*/ 14 h 90"/>
                <a:gd name="T32" fmla="*/ 25 w 115"/>
                <a:gd name="T33" fmla="*/ 56 h 90"/>
                <a:gd name="T34" fmla="*/ 20 w 115"/>
                <a:gd name="T35" fmla="*/ 41 h 90"/>
                <a:gd name="T36" fmla="*/ 20 w 115"/>
                <a:gd name="T37" fmla="*/ 56 h 90"/>
                <a:gd name="T38" fmla="*/ 56 w 115"/>
                <a:gd name="T39" fmla="*/ 56 h 90"/>
                <a:gd name="T40" fmla="*/ 51 w 115"/>
                <a:gd name="T41" fmla="*/ 30 h 90"/>
                <a:gd name="T42" fmla="*/ 51 w 115"/>
                <a:gd name="T43" fmla="*/ 56 h 90"/>
                <a:gd name="T44" fmla="*/ 48 w 115"/>
                <a:gd name="T45" fmla="*/ 56 h 90"/>
                <a:gd name="T46" fmla="*/ 44 w 115"/>
                <a:gd name="T47" fmla="*/ 47 h 90"/>
                <a:gd name="T48" fmla="*/ 44 w 115"/>
                <a:gd name="T49" fmla="*/ 56 h 90"/>
                <a:gd name="T50" fmla="*/ 41 w 115"/>
                <a:gd name="T51" fmla="*/ 56 h 90"/>
                <a:gd name="T52" fmla="*/ 36 w 115"/>
                <a:gd name="T53" fmla="*/ 44 h 90"/>
                <a:gd name="T54" fmla="*/ 36 w 115"/>
                <a:gd name="T55" fmla="*/ 56 h 90"/>
                <a:gd name="T56" fmla="*/ 33 w 115"/>
                <a:gd name="T57" fmla="*/ 56 h 90"/>
                <a:gd name="T58" fmla="*/ 28 w 115"/>
                <a:gd name="T59" fmla="*/ 37 h 90"/>
                <a:gd name="T60" fmla="*/ 28 w 115"/>
                <a:gd name="T61" fmla="*/ 56 h 90"/>
                <a:gd name="T62" fmla="*/ 106 w 115"/>
                <a:gd name="T63" fmla="*/ 31 h 90"/>
                <a:gd name="T64" fmla="*/ 87 w 115"/>
                <a:gd name="T65" fmla="*/ 25 h 90"/>
                <a:gd name="T66" fmla="*/ 106 w 115"/>
                <a:gd name="T67" fmla="*/ 16 h 90"/>
                <a:gd name="T68" fmla="*/ 82 w 115"/>
                <a:gd name="T69" fmla="*/ 10 h 90"/>
                <a:gd name="T70" fmla="*/ 106 w 115"/>
                <a:gd name="T71" fmla="*/ 81 h 90"/>
                <a:gd name="T72" fmla="*/ 87 w 115"/>
                <a:gd name="T73" fmla="*/ 41 h 90"/>
                <a:gd name="T74" fmla="*/ 87 w 115"/>
                <a:gd name="T75" fmla="*/ 31 h 90"/>
                <a:gd name="T76" fmla="*/ 10 w 115"/>
                <a:gd name="T77" fmla="*/ 23 h 90"/>
                <a:gd name="T78" fmla="*/ 69 w 115"/>
                <a:gd name="T7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" h="90">
                  <a:moveTo>
                    <a:pt x="5" y="14"/>
                  </a:moveTo>
                  <a:lnTo>
                    <a:pt x="73" y="14"/>
                  </a:lnTo>
                  <a:lnTo>
                    <a:pt x="73" y="14"/>
                  </a:lnTo>
                  <a:lnTo>
                    <a:pt x="73" y="5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5" y="5"/>
                  </a:lnTo>
                  <a:lnTo>
                    <a:pt x="115" y="85"/>
                  </a:lnTo>
                  <a:lnTo>
                    <a:pt x="115" y="90"/>
                  </a:lnTo>
                  <a:lnTo>
                    <a:pt x="110" y="90"/>
                  </a:lnTo>
                  <a:lnTo>
                    <a:pt x="78" y="90"/>
                  </a:lnTo>
                  <a:lnTo>
                    <a:pt x="73" y="90"/>
                  </a:lnTo>
                  <a:lnTo>
                    <a:pt x="73" y="85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51" y="73"/>
                  </a:lnTo>
                  <a:lnTo>
                    <a:pt x="51" y="82"/>
                  </a:lnTo>
                  <a:lnTo>
                    <a:pt x="58" y="82"/>
                  </a:lnTo>
                  <a:lnTo>
                    <a:pt x="58" y="90"/>
                  </a:lnTo>
                  <a:lnTo>
                    <a:pt x="17" y="90"/>
                  </a:lnTo>
                  <a:lnTo>
                    <a:pt x="17" y="82"/>
                  </a:lnTo>
                  <a:lnTo>
                    <a:pt x="24" y="82"/>
                  </a:lnTo>
                  <a:lnTo>
                    <a:pt x="24" y="73"/>
                  </a:lnTo>
                  <a:lnTo>
                    <a:pt x="5" y="73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14"/>
                  </a:lnTo>
                  <a:close/>
                  <a:moveTo>
                    <a:pt x="20" y="56"/>
                  </a:moveTo>
                  <a:lnTo>
                    <a:pt x="25" y="56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20" y="56"/>
                  </a:lnTo>
                  <a:lnTo>
                    <a:pt x="20" y="56"/>
                  </a:lnTo>
                  <a:close/>
                  <a:moveTo>
                    <a:pt x="51" y="56"/>
                  </a:moveTo>
                  <a:lnTo>
                    <a:pt x="56" y="56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51" y="56"/>
                  </a:lnTo>
                  <a:lnTo>
                    <a:pt x="51" y="56"/>
                  </a:lnTo>
                  <a:close/>
                  <a:moveTo>
                    <a:pt x="44" y="56"/>
                  </a:moveTo>
                  <a:lnTo>
                    <a:pt x="48" y="56"/>
                  </a:lnTo>
                  <a:lnTo>
                    <a:pt x="48" y="47"/>
                  </a:lnTo>
                  <a:lnTo>
                    <a:pt x="44" y="47"/>
                  </a:lnTo>
                  <a:lnTo>
                    <a:pt x="44" y="56"/>
                  </a:lnTo>
                  <a:lnTo>
                    <a:pt x="44" y="56"/>
                  </a:lnTo>
                  <a:close/>
                  <a:moveTo>
                    <a:pt x="36" y="56"/>
                  </a:moveTo>
                  <a:lnTo>
                    <a:pt x="41" y="56"/>
                  </a:lnTo>
                  <a:lnTo>
                    <a:pt x="41" y="44"/>
                  </a:lnTo>
                  <a:lnTo>
                    <a:pt x="36" y="44"/>
                  </a:lnTo>
                  <a:lnTo>
                    <a:pt x="36" y="56"/>
                  </a:lnTo>
                  <a:lnTo>
                    <a:pt x="36" y="56"/>
                  </a:lnTo>
                  <a:close/>
                  <a:moveTo>
                    <a:pt x="28" y="56"/>
                  </a:moveTo>
                  <a:lnTo>
                    <a:pt x="33" y="56"/>
                  </a:lnTo>
                  <a:lnTo>
                    <a:pt x="33" y="37"/>
                  </a:lnTo>
                  <a:lnTo>
                    <a:pt x="28" y="37"/>
                  </a:lnTo>
                  <a:lnTo>
                    <a:pt x="28" y="56"/>
                  </a:lnTo>
                  <a:lnTo>
                    <a:pt x="28" y="56"/>
                  </a:lnTo>
                  <a:close/>
                  <a:moveTo>
                    <a:pt x="87" y="31"/>
                  </a:moveTo>
                  <a:lnTo>
                    <a:pt x="106" y="31"/>
                  </a:lnTo>
                  <a:lnTo>
                    <a:pt x="106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106" y="16"/>
                  </a:lnTo>
                  <a:lnTo>
                    <a:pt x="106" y="10"/>
                  </a:lnTo>
                  <a:lnTo>
                    <a:pt x="82" y="10"/>
                  </a:lnTo>
                  <a:lnTo>
                    <a:pt x="82" y="81"/>
                  </a:lnTo>
                  <a:lnTo>
                    <a:pt x="106" y="81"/>
                  </a:lnTo>
                  <a:lnTo>
                    <a:pt x="106" y="41"/>
                  </a:lnTo>
                  <a:lnTo>
                    <a:pt x="87" y="41"/>
                  </a:lnTo>
                  <a:lnTo>
                    <a:pt x="87" y="31"/>
                  </a:lnTo>
                  <a:lnTo>
                    <a:pt x="87" y="31"/>
                  </a:lnTo>
                  <a:close/>
                  <a:moveTo>
                    <a:pt x="69" y="23"/>
                  </a:moveTo>
                  <a:lnTo>
                    <a:pt x="10" y="23"/>
                  </a:lnTo>
                  <a:lnTo>
                    <a:pt x="10" y="64"/>
                  </a:lnTo>
                  <a:lnTo>
                    <a:pt x="69" y="64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Agrupa 46"/>
          <p:cNvGrpSpPr/>
          <p:nvPr/>
        </p:nvGrpSpPr>
        <p:grpSpPr>
          <a:xfrm>
            <a:off x="5951294" y="1017610"/>
            <a:ext cx="936000" cy="756000"/>
            <a:chOff x="-1609650" y="5080547"/>
            <a:chExt cx="1007869" cy="866821"/>
          </a:xfrm>
        </p:grpSpPr>
        <p:sp>
          <p:nvSpPr>
            <p:cNvPr id="48" name="Oval 47"/>
            <p:cNvSpPr/>
            <p:nvPr/>
          </p:nvSpPr>
          <p:spPr bwMode="auto">
            <a:xfrm>
              <a:off x="-1609650" y="5080547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-1393678" y="5591358"/>
              <a:ext cx="151836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43"/>
            <p:cNvSpPr>
              <a:spLocks noEditPoints="1"/>
            </p:cNvSpPr>
            <p:nvPr/>
          </p:nvSpPr>
          <p:spPr bwMode="auto">
            <a:xfrm>
              <a:off x="-1257552" y="5248944"/>
              <a:ext cx="303667" cy="168860"/>
            </a:xfrm>
            <a:custGeom>
              <a:avLst/>
              <a:gdLst>
                <a:gd name="T0" fmla="*/ 56 w 64"/>
                <a:gd name="T1" fmla="*/ 8 h 40"/>
                <a:gd name="T2" fmla="*/ 56 w 64"/>
                <a:gd name="T3" fmla="*/ 32 h 40"/>
                <a:gd name="T4" fmla="*/ 40 w 64"/>
                <a:gd name="T5" fmla="*/ 32 h 40"/>
                <a:gd name="T6" fmla="*/ 24 w 64"/>
                <a:gd name="T7" fmla="*/ 32 h 40"/>
                <a:gd name="T8" fmla="*/ 8 w 64"/>
                <a:gd name="T9" fmla="*/ 32 h 40"/>
                <a:gd name="T10" fmla="*/ 8 w 64"/>
                <a:gd name="T11" fmla="*/ 8 h 40"/>
                <a:gd name="T12" fmla="*/ 56 w 64"/>
                <a:gd name="T13" fmla="*/ 8 h 40"/>
                <a:gd name="T14" fmla="*/ 59 w 64"/>
                <a:gd name="T15" fmla="*/ 0 h 40"/>
                <a:gd name="T16" fmla="*/ 4 w 64"/>
                <a:gd name="T17" fmla="*/ 0 h 40"/>
                <a:gd name="T18" fmla="*/ 0 w 64"/>
                <a:gd name="T19" fmla="*/ 5 h 40"/>
                <a:gd name="T20" fmla="*/ 0 w 64"/>
                <a:gd name="T21" fmla="*/ 35 h 40"/>
                <a:gd name="T22" fmla="*/ 4 w 64"/>
                <a:gd name="T23" fmla="*/ 40 h 40"/>
                <a:gd name="T24" fmla="*/ 24 w 64"/>
                <a:gd name="T25" fmla="*/ 40 h 40"/>
                <a:gd name="T26" fmla="*/ 40 w 64"/>
                <a:gd name="T27" fmla="*/ 40 h 40"/>
                <a:gd name="T28" fmla="*/ 59 w 64"/>
                <a:gd name="T29" fmla="*/ 40 h 40"/>
                <a:gd name="T30" fmla="*/ 64 w 64"/>
                <a:gd name="T31" fmla="*/ 35 h 40"/>
                <a:gd name="T32" fmla="*/ 64 w 64"/>
                <a:gd name="T33" fmla="*/ 5 h 40"/>
                <a:gd name="T34" fmla="*/ 59 w 64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40">
                  <a:moveTo>
                    <a:pt x="56" y="8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6" y="8"/>
                    <a:pt x="56" y="8"/>
                    <a:pt x="56" y="8"/>
                  </a:cubicBezTo>
                  <a:moveTo>
                    <a:pt x="5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40"/>
                    <a:pt x="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1" y="40"/>
                    <a:pt x="64" y="37"/>
                    <a:pt x="64" y="3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1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44"/>
            <p:cNvSpPr>
              <a:spLocks/>
            </p:cNvSpPr>
            <p:nvPr/>
          </p:nvSpPr>
          <p:spPr bwMode="auto">
            <a:xfrm>
              <a:off x="-1184253" y="5591358"/>
              <a:ext cx="157070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45"/>
            <p:cNvSpPr>
              <a:spLocks/>
            </p:cNvSpPr>
            <p:nvPr/>
          </p:nvSpPr>
          <p:spPr bwMode="auto">
            <a:xfrm>
              <a:off x="-969589" y="5591358"/>
              <a:ext cx="151836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46"/>
            <p:cNvSpPr>
              <a:spLocks/>
            </p:cNvSpPr>
            <p:nvPr/>
          </p:nvSpPr>
          <p:spPr bwMode="auto">
            <a:xfrm>
              <a:off x="-1336085" y="5394353"/>
              <a:ext cx="460737" cy="229839"/>
            </a:xfrm>
            <a:custGeom>
              <a:avLst/>
              <a:gdLst>
                <a:gd name="T0" fmla="*/ 92 w 96"/>
                <a:gd name="T1" fmla="*/ 22 h 54"/>
                <a:gd name="T2" fmla="*/ 52 w 96"/>
                <a:gd name="T3" fmla="*/ 22 h 54"/>
                <a:gd name="T4" fmla="*/ 52 w 96"/>
                <a:gd name="T5" fmla="*/ 0 h 54"/>
                <a:gd name="T6" fmla="*/ 44 w 96"/>
                <a:gd name="T7" fmla="*/ 0 h 54"/>
                <a:gd name="T8" fmla="*/ 44 w 96"/>
                <a:gd name="T9" fmla="*/ 22 h 54"/>
                <a:gd name="T10" fmla="*/ 4 w 96"/>
                <a:gd name="T11" fmla="*/ 22 h 54"/>
                <a:gd name="T12" fmla="*/ 0 w 96"/>
                <a:gd name="T13" fmla="*/ 26 h 54"/>
                <a:gd name="T14" fmla="*/ 0 w 96"/>
                <a:gd name="T15" fmla="*/ 50 h 54"/>
                <a:gd name="T16" fmla="*/ 4 w 96"/>
                <a:gd name="T17" fmla="*/ 54 h 54"/>
                <a:gd name="T18" fmla="*/ 8 w 96"/>
                <a:gd name="T19" fmla="*/ 50 h 54"/>
                <a:gd name="T20" fmla="*/ 8 w 96"/>
                <a:gd name="T21" fmla="*/ 30 h 54"/>
                <a:gd name="T22" fmla="*/ 44 w 96"/>
                <a:gd name="T23" fmla="*/ 30 h 54"/>
                <a:gd name="T24" fmla="*/ 44 w 96"/>
                <a:gd name="T25" fmla="*/ 50 h 54"/>
                <a:gd name="T26" fmla="*/ 47 w 96"/>
                <a:gd name="T27" fmla="*/ 54 h 54"/>
                <a:gd name="T28" fmla="*/ 52 w 96"/>
                <a:gd name="T29" fmla="*/ 50 h 54"/>
                <a:gd name="T30" fmla="*/ 52 w 96"/>
                <a:gd name="T31" fmla="*/ 30 h 54"/>
                <a:gd name="T32" fmla="*/ 88 w 96"/>
                <a:gd name="T33" fmla="*/ 30 h 54"/>
                <a:gd name="T34" fmla="*/ 88 w 96"/>
                <a:gd name="T35" fmla="*/ 50 h 54"/>
                <a:gd name="T36" fmla="*/ 92 w 96"/>
                <a:gd name="T37" fmla="*/ 53 h 54"/>
                <a:gd name="T38" fmla="*/ 96 w 96"/>
                <a:gd name="T39" fmla="*/ 50 h 54"/>
                <a:gd name="T40" fmla="*/ 96 w 96"/>
                <a:gd name="T41" fmla="*/ 26 h 54"/>
                <a:gd name="T42" fmla="*/ 92 w 96"/>
                <a:gd name="T43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54">
                  <a:moveTo>
                    <a:pt x="92" y="22"/>
                  </a:moveTo>
                  <a:cubicBezTo>
                    <a:pt x="52" y="22"/>
                    <a:pt x="52" y="22"/>
                    <a:pt x="52" y="2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3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5" y="54"/>
                    <a:pt x="8" y="52"/>
                    <a:pt x="8" y="5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2"/>
                    <a:pt x="46" y="54"/>
                    <a:pt x="47" y="54"/>
                  </a:cubicBezTo>
                  <a:cubicBezTo>
                    <a:pt x="49" y="54"/>
                    <a:pt x="52" y="52"/>
                    <a:pt x="52" y="5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8" y="52"/>
                    <a:pt x="90" y="53"/>
                    <a:pt x="92" y="53"/>
                  </a:cubicBezTo>
                  <a:cubicBezTo>
                    <a:pt x="94" y="53"/>
                    <a:pt x="96" y="52"/>
                    <a:pt x="96" y="5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4"/>
                    <a:pt x="93" y="22"/>
                    <a:pt x="92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3000158" y="5220469"/>
            <a:ext cx="9036000" cy="1620000"/>
          </a:xfrm>
          <a:prstGeom prst="rect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 eaLnBrk="1" hangingPunct="1"/>
            <a:endParaRPr lang="ca-ES">
              <a:solidFill>
                <a:srgbClr val="9B1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3070870" y="5263902"/>
            <a:ext cx="8892000" cy="15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b"/>
          <a:lstStyle/>
          <a:p>
            <a:pPr marL="87313"/>
            <a:endParaRPr lang="ca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Pentàgon 27"/>
          <p:cNvSpPr/>
          <p:nvPr/>
        </p:nvSpPr>
        <p:spPr bwMode="auto">
          <a:xfrm>
            <a:off x="6223446" y="117427"/>
            <a:ext cx="5688000" cy="6768000"/>
          </a:xfrm>
          <a:prstGeom prst="homePlate">
            <a:avLst>
              <a:gd name="adj" fmla="val 5266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square" lIns="56516" tIns="144000" rIns="36000" bIns="28258" rtlCol="0" anchor="t"/>
          <a:lstStyle/>
          <a:p>
            <a:pPr marL="355600" indent="-257175">
              <a:lnSpc>
                <a:spcPts val="1900"/>
              </a:lnSpc>
              <a:spcBef>
                <a:spcPts val="1200"/>
              </a:spcBef>
              <a:buFontTx/>
              <a:buChar char="-"/>
            </a:pPr>
            <a:endParaRPr lang="ca-ES" b="1" dirty="0" smtClean="0"/>
          </a:p>
          <a:p>
            <a:pPr marL="355600" indent="-257175">
              <a:lnSpc>
                <a:spcPts val="2200"/>
              </a:lnSpc>
              <a:spcBef>
                <a:spcPts val="0"/>
              </a:spcBef>
              <a:buFontTx/>
              <a:buChar char="-"/>
            </a:pPr>
            <a:r>
              <a:rPr lang="ca-ES" sz="2100" b="1" dirty="0" smtClean="0"/>
              <a:t>Industrialització </a:t>
            </a:r>
            <a:r>
              <a:rPr lang="ca-ES" sz="2100" b="1" dirty="0"/>
              <a:t>nous </a:t>
            </a:r>
            <a:r>
              <a:rPr lang="ca-ES" sz="2100" b="1" dirty="0" smtClean="0"/>
              <a:t>impostos</a:t>
            </a:r>
          </a:p>
          <a:p>
            <a:pPr marL="352425" lvl="1">
              <a:lnSpc>
                <a:spcPts val="2200"/>
              </a:lnSpc>
            </a:pPr>
            <a:r>
              <a:rPr lang="ca-ES" sz="2100" dirty="0" smtClean="0"/>
              <a:t>Els sistemes d’informació i l’organització estan preparats per </a:t>
            </a:r>
            <a:r>
              <a:rPr lang="ca-ES" sz="2100" b="1" dirty="0" smtClean="0">
                <a:solidFill>
                  <a:schemeClr val="bg1"/>
                </a:solidFill>
              </a:rPr>
              <a:t>desplegar nous impostos de forma molt ràpida </a:t>
            </a:r>
          </a:p>
          <a:p>
            <a:pPr marL="355600" indent="-257175">
              <a:lnSpc>
                <a:spcPts val="2200"/>
              </a:lnSpc>
              <a:spcBef>
                <a:spcPts val="1500"/>
              </a:spcBef>
              <a:buFontTx/>
              <a:buChar char="-"/>
            </a:pPr>
            <a:r>
              <a:rPr lang="ca-ES" sz="2100" b="1" dirty="0" smtClean="0"/>
              <a:t>Comunicació </a:t>
            </a:r>
            <a:r>
              <a:rPr lang="ca-ES" sz="2100" b="1" dirty="0"/>
              <a:t>directa amb els </a:t>
            </a:r>
            <a:r>
              <a:rPr lang="ca-ES" sz="2100" b="1" dirty="0" smtClean="0"/>
              <a:t>assessors fiscals: </a:t>
            </a:r>
            <a:r>
              <a:rPr lang="ca-ES" sz="2100" dirty="0" smtClean="0"/>
              <a:t>els canvis realitzats els arribaran de forma directa per via electrònica</a:t>
            </a:r>
          </a:p>
          <a:p>
            <a:pPr marL="355600" indent="-257175">
              <a:lnSpc>
                <a:spcPts val="2200"/>
              </a:lnSpc>
              <a:spcBef>
                <a:spcPts val="1500"/>
              </a:spcBef>
              <a:buFontTx/>
              <a:buChar char="-"/>
            </a:pPr>
            <a:r>
              <a:rPr lang="ca-ES" sz="2100" b="1" dirty="0" smtClean="0"/>
              <a:t>Aula </a:t>
            </a:r>
            <a:r>
              <a:rPr lang="ca-ES" sz="2100" b="1" dirty="0"/>
              <a:t>tributària </a:t>
            </a:r>
            <a:r>
              <a:rPr lang="ca-ES" sz="2100" b="1" dirty="0" smtClean="0"/>
              <a:t>en línia: </a:t>
            </a:r>
            <a:r>
              <a:rPr lang="ca-ES" sz="2100" dirty="0"/>
              <a:t>e</a:t>
            </a:r>
            <a:r>
              <a:rPr lang="ca-ES" sz="2100" dirty="0" smtClean="0"/>
              <a:t>ina </a:t>
            </a:r>
            <a:r>
              <a:rPr lang="ca-ES" sz="2100" dirty="0" smtClean="0"/>
              <a:t>formativa que ens permet </a:t>
            </a:r>
            <a:r>
              <a:rPr lang="ca-ES" sz="2100" b="1" dirty="0" smtClean="0">
                <a:solidFill>
                  <a:schemeClr val="bg1"/>
                </a:solidFill>
              </a:rPr>
              <a:t>accelerar els canvis i actualitzar una agència</a:t>
            </a:r>
            <a:r>
              <a:rPr lang="ca-ES" sz="2100" dirty="0" smtClean="0"/>
              <a:t> amb 32 oficines i </a:t>
            </a:r>
            <a:r>
              <a:rPr lang="ca-ES" sz="2100" dirty="0" smtClean="0"/>
              <a:t>161 punts </a:t>
            </a:r>
            <a:r>
              <a:rPr lang="ca-ES" sz="2100" dirty="0" smtClean="0"/>
              <a:t>d’atenció</a:t>
            </a:r>
          </a:p>
          <a:p>
            <a:pPr marL="355600" indent="-257175">
              <a:lnSpc>
                <a:spcPts val="2200"/>
              </a:lnSpc>
              <a:spcBef>
                <a:spcPts val="1500"/>
              </a:spcBef>
              <a:buFontTx/>
              <a:buChar char="-"/>
            </a:pPr>
            <a:r>
              <a:rPr lang="ca-ES" sz="2100" b="1" dirty="0" smtClean="0"/>
              <a:t>Tramitació telemàtica: 70%</a:t>
            </a:r>
          </a:p>
          <a:p>
            <a:pPr marL="352425">
              <a:lnSpc>
                <a:spcPts val="2200"/>
              </a:lnSpc>
              <a:spcBef>
                <a:spcPts val="0"/>
              </a:spcBef>
            </a:pPr>
            <a:r>
              <a:rPr lang="ca-ES" sz="2100" dirty="0" smtClean="0"/>
              <a:t>Una societat digitalitzada ens obliga a atendre </a:t>
            </a:r>
            <a:r>
              <a:rPr lang="ca-ES" sz="2100" dirty="0"/>
              <a:t>e</a:t>
            </a:r>
            <a:r>
              <a:rPr lang="ca-ES" sz="2100" dirty="0" smtClean="0"/>
              <a:t>ls contribuents a casa seva</a:t>
            </a:r>
          </a:p>
          <a:p>
            <a:pPr marL="352425">
              <a:lnSpc>
                <a:spcPts val="2200"/>
              </a:lnSpc>
              <a:spcBef>
                <a:spcPts val="0"/>
              </a:spcBef>
            </a:pPr>
            <a:endParaRPr lang="ca-ES" sz="2000" b="1" dirty="0">
              <a:solidFill>
                <a:schemeClr val="bg1"/>
              </a:solidFill>
            </a:endParaRPr>
          </a:p>
          <a:p>
            <a:pPr marL="355600" indent="-257175">
              <a:lnSpc>
                <a:spcPts val="2200"/>
              </a:lnSpc>
              <a:spcBef>
                <a:spcPts val="600"/>
              </a:spcBef>
              <a:buFontTx/>
              <a:buChar char="-"/>
            </a:pPr>
            <a:r>
              <a:rPr lang="ca-ES" sz="2000" b="1" dirty="0" err="1" smtClean="0"/>
              <a:t>Multiproveïdor</a:t>
            </a:r>
            <a:r>
              <a:rPr lang="ca-ES" sz="2000" b="1" dirty="0" smtClean="0"/>
              <a:t>  en</a:t>
            </a:r>
            <a:r>
              <a:rPr lang="ca-ES" sz="2000" b="1" dirty="0" smtClean="0">
                <a:solidFill>
                  <a:srgbClr val="FF0000"/>
                </a:solidFill>
              </a:rPr>
              <a:t> </a:t>
            </a:r>
            <a:r>
              <a:rPr lang="ca-ES" sz="2000" b="1" dirty="0" smtClean="0"/>
              <a:t>sistemes informació</a:t>
            </a:r>
          </a:p>
          <a:p>
            <a:pPr marL="352425">
              <a:lnSpc>
                <a:spcPts val="2200"/>
              </a:lnSpc>
              <a:spcBef>
                <a:spcPts val="0"/>
              </a:spcBef>
            </a:pPr>
            <a:r>
              <a:rPr lang="ca-ES" sz="2000" dirty="0" smtClean="0"/>
              <a:t>Els nous sistemes d’informació són desenvolupats per 10 proveïdors. Ens permet </a:t>
            </a:r>
            <a:r>
              <a:rPr lang="ca-ES" sz="2000" b="1" dirty="0" smtClean="0">
                <a:solidFill>
                  <a:schemeClr val="bg1"/>
                </a:solidFill>
              </a:rPr>
              <a:t>rapidesa en desenvolupaments, independència i especialització.</a:t>
            </a:r>
            <a:endParaRPr lang="ca-ES" sz="2000" dirty="0"/>
          </a:p>
        </p:txBody>
      </p:sp>
      <p:grpSp>
        <p:nvGrpSpPr>
          <p:cNvPr id="30" name="Agrupa 29"/>
          <p:cNvGrpSpPr/>
          <p:nvPr/>
        </p:nvGrpSpPr>
        <p:grpSpPr>
          <a:xfrm>
            <a:off x="3731766" y="5234186"/>
            <a:ext cx="1764000" cy="1584000"/>
            <a:chOff x="151434" y="2821026"/>
            <a:chExt cx="2421005" cy="2596934"/>
          </a:xfrm>
        </p:grpSpPr>
        <p:sp>
          <p:nvSpPr>
            <p:cNvPr id="31" name="Forma 30"/>
            <p:cNvSpPr/>
            <p:nvPr/>
          </p:nvSpPr>
          <p:spPr>
            <a:xfrm>
              <a:off x="151434" y="2821026"/>
              <a:ext cx="2421005" cy="259693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orma 4"/>
            <p:cNvSpPr/>
            <p:nvPr/>
          </p:nvSpPr>
          <p:spPr>
            <a:xfrm>
              <a:off x="581725" y="3427718"/>
              <a:ext cx="1631689" cy="1338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Eines </a:t>
              </a: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gestió </a:t>
              </a: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 canvi</a:t>
              </a:r>
              <a:endParaRPr lang="ca-E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2998862" y="5196087"/>
            <a:ext cx="9036000" cy="1656000"/>
          </a:xfrm>
          <a:prstGeom prst="rect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 eaLnBrk="1" hangingPunct="1"/>
            <a:endParaRPr lang="ca-ES">
              <a:solidFill>
                <a:srgbClr val="9B1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73" y="1022230"/>
            <a:ext cx="7679343" cy="576159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-602085" y="295499"/>
            <a:ext cx="9577650" cy="51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Oficines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territorials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l’ATC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 </a:t>
            </a:r>
            <a:r>
              <a:rPr lang="es-ES_tradnl" sz="32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Figueres</a:t>
            </a:r>
            <a:endParaRPr lang="es-ES_tradnl" sz="32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6371398" y="5379694"/>
            <a:ext cx="1788087" cy="365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s-ES_tradnl" sz="18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-1823799" y="354096"/>
            <a:ext cx="11345702" cy="51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endParaRPr lang="es-ES_tradnl" sz="32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-602086" y="295499"/>
            <a:ext cx="10224336" cy="51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Oficines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territorials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l’ATC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 </a:t>
            </a:r>
            <a:r>
              <a:rPr lang="es-ES_tradnl" sz="32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la </a:t>
            </a:r>
            <a:r>
              <a:rPr lang="es-ES_tradnl" sz="32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Seu</a:t>
            </a:r>
            <a:r>
              <a:rPr lang="es-ES_tradnl" sz="32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32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d’Urgell</a:t>
            </a:r>
            <a:endParaRPr lang="es-ES_tradnl" sz="32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26" name="Picture 2" descr="O:\F0115_Comunicació 2017\G0309_informacions diverses\ATC\atc campanya setembre\FOTOS INAUGURACIONS\FOTO la Seu d'Urg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29" y="1056823"/>
            <a:ext cx="10090540" cy="56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/>
          <p:cNvSpPr txBox="1"/>
          <p:nvPr/>
        </p:nvSpPr>
        <p:spPr>
          <a:xfrm>
            <a:off x="478583" y="305850"/>
            <a:ext cx="11233247" cy="146423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Objectius estratègics del desplegament de la </a:t>
            </a:r>
            <a:r>
              <a:rPr lang="ca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hisenda catalana</a:t>
            </a:r>
            <a:endParaRPr lang="ca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78584" y="2133650"/>
            <a:ext cx="3456383" cy="1728000"/>
          </a:xfrm>
          <a:prstGeom prst="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txBody>
          <a:bodyPr lIns="720000" tIns="0" rIns="144000" bIns="0" rtlCol="0" anchor="ctr"/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ca-ES" sz="2400" b="1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Assumir totes </a:t>
            </a:r>
            <a:r>
              <a:rPr lang="ca-ES" sz="2400" b="1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les competències </a:t>
            </a:r>
            <a:r>
              <a:rPr lang="ca-ES" sz="2400" b="1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actuals en matèria tributària</a:t>
            </a:r>
            <a:endParaRPr lang="ca-ES" sz="2400" b="1" kern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8255830" y="2133649"/>
            <a:ext cx="3456000" cy="1728000"/>
          </a:xfrm>
          <a:prstGeom prst="rect">
            <a:avLst/>
          </a:prstGeom>
          <a:solidFill>
            <a:srgbClr val="4B92DB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  <a:extLst/>
        </p:spPr>
        <p:txBody>
          <a:bodyPr lIns="720000" tIns="0" rIns="144000" bIns="0" rtlCol="0" anchor="ctr"/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ca-ES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Capacitar-se </a:t>
            </a:r>
            <a:r>
              <a:rPr lang="ca-ES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per a </a:t>
            </a:r>
            <a:r>
              <a:rPr lang="ca-ES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gestió de qualsevol tipus d’impost</a:t>
            </a:r>
            <a:endParaRPr lang="ca-ES" sz="2400" b="1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507"/>
          <p:cNvGrpSpPr/>
          <p:nvPr/>
        </p:nvGrpSpPr>
        <p:grpSpPr>
          <a:xfrm>
            <a:off x="624906" y="2259075"/>
            <a:ext cx="503979" cy="612087"/>
            <a:chOff x="6697824" y="2553151"/>
            <a:chExt cx="172768" cy="226243"/>
          </a:xfrm>
          <a:solidFill>
            <a:schemeClr val="accent6">
              <a:lumMod val="75000"/>
            </a:schemeClr>
          </a:solidFill>
        </p:grpSpPr>
        <p:sp>
          <p:nvSpPr>
            <p:cNvPr id="34" name="Freeform 204"/>
            <p:cNvSpPr>
              <a:spLocks/>
            </p:cNvSpPr>
            <p:nvPr/>
          </p:nvSpPr>
          <p:spPr bwMode="auto">
            <a:xfrm>
              <a:off x="6807401" y="2553151"/>
              <a:ext cx="59647" cy="59647"/>
            </a:xfrm>
            <a:custGeom>
              <a:avLst/>
              <a:gdLst>
                <a:gd name="T0" fmla="*/ 0 w 29"/>
                <a:gd name="T1" fmla="*/ 0 h 29"/>
                <a:gd name="T2" fmla="*/ 0 w 29"/>
                <a:gd name="T3" fmla="*/ 29 h 29"/>
                <a:gd name="T4" fmla="*/ 29 w 29"/>
                <a:gd name="T5" fmla="*/ 29 h 29"/>
                <a:gd name="T6" fmla="*/ 0 w 2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0" y="29"/>
                  </a:lnTo>
                  <a:lnTo>
                    <a:pt x="29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6" tIns="40333" rIns="80666" bIns="40333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58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06"/>
            <p:cNvSpPr>
              <a:spLocks noEditPoints="1"/>
            </p:cNvSpPr>
            <p:nvPr/>
          </p:nvSpPr>
          <p:spPr bwMode="auto">
            <a:xfrm>
              <a:off x="6697824" y="2553151"/>
              <a:ext cx="172768" cy="226243"/>
            </a:xfrm>
            <a:custGeom>
              <a:avLst/>
              <a:gdLst>
                <a:gd name="T0" fmla="*/ 51 w 84"/>
                <a:gd name="T1" fmla="*/ 33 h 110"/>
                <a:gd name="T2" fmla="*/ 51 w 84"/>
                <a:gd name="T3" fmla="*/ 0 h 110"/>
                <a:gd name="T4" fmla="*/ 0 w 84"/>
                <a:gd name="T5" fmla="*/ 0 h 110"/>
                <a:gd name="T6" fmla="*/ 0 w 84"/>
                <a:gd name="T7" fmla="*/ 110 h 110"/>
                <a:gd name="T8" fmla="*/ 84 w 84"/>
                <a:gd name="T9" fmla="*/ 110 h 110"/>
                <a:gd name="T10" fmla="*/ 84 w 84"/>
                <a:gd name="T11" fmla="*/ 33 h 110"/>
                <a:gd name="T12" fmla="*/ 51 w 84"/>
                <a:gd name="T13" fmla="*/ 33 h 110"/>
                <a:gd name="T14" fmla="*/ 37 w 84"/>
                <a:gd name="T15" fmla="*/ 88 h 110"/>
                <a:gd name="T16" fmla="*/ 18 w 84"/>
                <a:gd name="T17" fmla="*/ 70 h 110"/>
                <a:gd name="T18" fmla="*/ 26 w 84"/>
                <a:gd name="T19" fmla="*/ 62 h 110"/>
                <a:gd name="T20" fmla="*/ 37 w 84"/>
                <a:gd name="T21" fmla="*/ 73 h 110"/>
                <a:gd name="T22" fmla="*/ 59 w 84"/>
                <a:gd name="T23" fmla="*/ 51 h 110"/>
                <a:gd name="T24" fmla="*/ 66 w 84"/>
                <a:gd name="T25" fmla="*/ 59 h 110"/>
                <a:gd name="T26" fmla="*/ 37 w 84"/>
                <a:gd name="T27" fmla="*/ 8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10">
                  <a:moveTo>
                    <a:pt x="51" y="33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84" y="110"/>
                  </a:lnTo>
                  <a:lnTo>
                    <a:pt x="84" y="33"/>
                  </a:lnTo>
                  <a:lnTo>
                    <a:pt x="51" y="33"/>
                  </a:lnTo>
                  <a:close/>
                  <a:moveTo>
                    <a:pt x="37" y="88"/>
                  </a:moveTo>
                  <a:lnTo>
                    <a:pt x="18" y="70"/>
                  </a:lnTo>
                  <a:lnTo>
                    <a:pt x="26" y="62"/>
                  </a:lnTo>
                  <a:lnTo>
                    <a:pt x="37" y="73"/>
                  </a:lnTo>
                  <a:lnTo>
                    <a:pt x="59" y="51"/>
                  </a:lnTo>
                  <a:lnTo>
                    <a:pt x="66" y="59"/>
                  </a:lnTo>
                  <a:lnTo>
                    <a:pt x="37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6" tIns="40333" rIns="80666" bIns="40333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58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Freeform 375"/>
          <p:cNvSpPr>
            <a:spLocks noChangeAspect="1" noEditPoints="1"/>
          </p:cNvSpPr>
          <p:nvPr/>
        </p:nvSpPr>
        <p:spPr bwMode="auto">
          <a:xfrm>
            <a:off x="8327436" y="2232221"/>
            <a:ext cx="576101" cy="635557"/>
          </a:xfrm>
          <a:custGeom>
            <a:avLst/>
            <a:gdLst>
              <a:gd name="T0" fmla="*/ 89 w 107"/>
              <a:gd name="T1" fmla="*/ 53 h 118"/>
              <a:gd name="T2" fmla="*/ 93 w 107"/>
              <a:gd name="T3" fmla="*/ 64 h 118"/>
              <a:gd name="T4" fmla="*/ 104 w 107"/>
              <a:gd name="T5" fmla="*/ 70 h 118"/>
              <a:gd name="T6" fmla="*/ 107 w 107"/>
              <a:gd name="T7" fmla="*/ 81 h 118"/>
              <a:gd name="T8" fmla="*/ 100 w 107"/>
              <a:gd name="T9" fmla="*/ 95 h 118"/>
              <a:gd name="T10" fmla="*/ 96 w 107"/>
              <a:gd name="T11" fmla="*/ 101 h 118"/>
              <a:gd name="T12" fmla="*/ 93 w 107"/>
              <a:gd name="T13" fmla="*/ 112 h 118"/>
              <a:gd name="T14" fmla="*/ 78 w 107"/>
              <a:gd name="T15" fmla="*/ 112 h 118"/>
              <a:gd name="T16" fmla="*/ 72 w 107"/>
              <a:gd name="T17" fmla="*/ 112 h 118"/>
              <a:gd name="T18" fmla="*/ 58 w 107"/>
              <a:gd name="T19" fmla="*/ 107 h 118"/>
              <a:gd name="T20" fmla="*/ 52 w 107"/>
              <a:gd name="T21" fmla="*/ 101 h 118"/>
              <a:gd name="T22" fmla="*/ 48 w 107"/>
              <a:gd name="T23" fmla="*/ 95 h 118"/>
              <a:gd name="T24" fmla="*/ 47 w 107"/>
              <a:gd name="T25" fmla="*/ 81 h 118"/>
              <a:gd name="T26" fmla="*/ 47 w 107"/>
              <a:gd name="T27" fmla="*/ 65 h 118"/>
              <a:gd name="T28" fmla="*/ 55 w 107"/>
              <a:gd name="T29" fmla="*/ 64 h 118"/>
              <a:gd name="T30" fmla="*/ 62 w 107"/>
              <a:gd name="T31" fmla="*/ 58 h 118"/>
              <a:gd name="T32" fmla="*/ 76 w 107"/>
              <a:gd name="T33" fmla="*/ 50 h 118"/>
              <a:gd name="T34" fmla="*/ 38 w 107"/>
              <a:gd name="T35" fmla="*/ 0 h 118"/>
              <a:gd name="T36" fmla="*/ 24 w 107"/>
              <a:gd name="T37" fmla="*/ 8 h 118"/>
              <a:gd name="T38" fmla="*/ 18 w 107"/>
              <a:gd name="T39" fmla="*/ 11 h 118"/>
              <a:gd name="T40" fmla="*/ 7 w 107"/>
              <a:gd name="T41" fmla="*/ 16 h 118"/>
              <a:gd name="T42" fmla="*/ 7 w 107"/>
              <a:gd name="T43" fmla="*/ 31 h 118"/>
              <a:gd name="T44" fmla="*/ 7 w 107"/>
              <a:gd name="T45" fmla="*/ 38 h 118"/>
              <a:gd name="T46" fmla="*/ 13 w 107"/>
              <a:gd name="T47" fmla="*/ 52 h 118"/>
              <a:gd name="T48" fmla="*/ 18 w 107"/>
              <a:gd name="T49" fmla="*/ 56 h 118"/>
              <a:gd name="T50" fmla="*/ 24 w 107"/>
              <a:gd name="T51" fmla="*/ 59 h 118"/>
              <a:gd name="T52" fmla="*/ 38 w 107"/>
              <a:gd name="T53" fmla="*/ 62 h 118"/>
              <a:gd name="T54" fmla="*/ 53 w 107"/>
              <a:gd name="T55" fmla="*/ 61 h 118"/>
              <a:gd name="T56" fmla="*/ 55 w 107"/>
              <a:gd name="T57" fmla="*/ 53 h 118"/>
              <a:gd name="T58" fmla="*/ 61 w 107"/>
              <a:gd name="T59" fmla="*/ 45 h 118"/>
              <a:gd name="T60" fmla="*/ 69 w 107"/>
              <a:gd name="T61" fmla="*/ 31 h 118"/>
              <a:gd name="T62" fmla="*/ 66 w 107"/>
              <a:gd name="T63" fmla="*/ 19 h 118"/>
              <a:gd name="T64" fmla="*/ 55 w 107"/>
              <a:gd name="T65" fmla="*/ 14 h 118"/>
              <a:gd name="T66" fmla="*/ 48 w 107"/>
              <a:gd name="T67" fmla="*/ 4 h 118"/>
              <a:gd name="T68" fmla="*/ 38 w 107"/>
              <a:gd name="T69" fmla="*/ 7 h 118"/>
              <a:gd name="T70" fmla="*/ 50 w 107"/>
              <a:gd name="T71" fmla="*/ 34 h 118"/>
              <a:gd name="T72" fmla="*/ 45 w 107"/>
              <a:gd name="T73" fmla="*/ 45 h 118"/>
              <a:gd name="T74" fmla="*/ 28 w 107"/>
              <a:gd name="T75" fmla="*/ 48 h 118"/>
              <a:gd name="T76" fmla="*/ 19 w 107"/>
              <a:gd name="T77" fmla="*/ 34 h 118"/>
              <a:gd name="T78" fmla="*/ 24 w 107"/>
              <a:gd name="T79" fmla="*/ 24 h 118"/>
              <a:gd name="T80" fmla="*/ 41 w 107"/>
              <a:gd name="T81" fmla="*/ 21 h 118"/>
              <a:gd name="T82" fmla="*/ 86 w 107"/>
              <a:gd name="T83" fmla="*/ 73 h 118"/>
              <a:gd name="T84" fmla="*/ 69 w 107"/>
              <a:gd name="T85" fmla="*/ 70 h 118"/>
              <a:gd name="T86" fmla="*/ 59 w 107"/>
              <a:gd name="T87" fmla="*/ 84 h 118"/>
              <a:gd name="T88" fmla="*/ 64 w 107"/>
              <a:gd name="T89" fmla="*/ 95 h 118"/>
              <a:gd name="T90" fmla="*/ 79 w 107"/>
              <a:gd name="T91" fmla="*/ 98 h 118"/>
              <a:gd name="T92" fmla="*/ 89 w 107"/>
              <a:gd name="T93" fmla="*/ 84 h 118"/>
              <a:gd name="T94" fmla="*/ 86 w 107"/>
              <a:gd name="T95" fmla="*/ 7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7" h="118">
                <a:moveTo>
                  <a:pt x="78" y="56"/>
                </a:moveTo>
                <a:lnTo>
                  <a:pt x="78" y="56"/>
                </a:lnTo>
                <a:lnTo>
                  <a:pt x="86" y="58"/>
                </a:lnTo>
                <a:lnTo>
                  <a:pt x="89" y="53"/>
                </a:lnTo>
                <a:lnTo>
                  <a:pt x="93" y="56"/>
                </a:lnTo>
                <a:lnTo>
                  <a:pt x="90" y="61"/>
                </a:lnTo>
                <a:lnTo>
                  <a:pt x="90" y="61"/>
                </a:lnTo>
                <a:lnTo>
                  <a:pt x="93" y="64"/>
                </a:lnTo>
                <a:lnTo>
                  <a:pt x="93" y="64"/>
                </a:lnTo>
                <a:lnTo>
                  <a:pt x="96" y="67"/>
                </a:lnTo>
                <a:lnTo>
                  <a:pt x="101" y="65"/>
                </a:lnTo>
                <a:lnTo>
                  <a:pt x="104" y="70"/>
                </a:lnTo>
                <a:lnTo>
                  <a:pt x="100" y="73"/>
                </a:lnTo>
                <a:lnTo>
                  <a:pt x="100" y="73"/>
                </a:lnTo>
                <a:lnTo>
                  <a:pt x="103" y="81"/>
                </a:lnTo>
                <a:lnTo>
                  <a:pt x="107" y="81"/>
                </a:lnTo>
                <a:lnTo>
                  <a:pt x="107" y="87"/>
                </a:lnTo>
                <a:lnTo>
                  <a:pt x="103" y="87"/>
                </a:lnTo>
                <a:lnTo>
                  <a:pt x="103" y="87"/>
                </a:lnTo>
                <a:lnTo>
                  <a:pt x="100" y="95"/>
                </a:lnTo>
                <a:lnTo>
                  <a:pt x="104" y="98"/>
                </a:lnTo>
                <a:lnTo>
                  <a:pt x="103" y="103"/>
                </a:lnTo>
                <a:lnTo>
                  <a:pt x="96" y="101"/>
                </a:lnTo>
                <a:lnTo>
                  <a:pt x="96" y="101"/>
                </a:lnTo>
                <a:lnTo>
                  <a:pt x="93" y="104"/>
                </a:lnTo>
                <a:lnTo>
                  <a:pt x="93" y="104"/>
                </a:lnTo>
                <a:lnTo>
                  <a:pt x="92" y="106"/>
                </a:lnTo>
                <a:lnTo>
                  <a:pt x="93" y="112"/>
                </a:lnTo>
                <a:lnTo>
                  <a:pt x="89" y="113"/>
                </a:lnTo>
                <a:lnTo>
                  <a:pt x="86" y="110"/>
                </a:lnTo>
                <a:lnTo>
                  <a:pt x="86" y="110"/>
                </a:lnTo>
                <a:lnTo>
                  <a:pt x="78" y="112"/>
                </a:lnTo>
                <a:lnTo>
                  <a:pt x="76" y="118"/>
                </a:lnTo>
                <a:lnTo>
                  <a:pt x="72" y="118"/>
                </a:lnTo>
                <a:lnTo>
                  <a:pt x="72" y="112"/>
                </a:lnTo>
                <a:lnTo>
                  <a:pt x="72" y="112"/>
                </a:lnTo>
                <a:lnTo>
                  <a:pt x="64" y="110"/>
                </a:lnTo>
                <a:lnTo>
                  <a:pt x="59" y="115"/>
                </a:lnTo>
                <a:lnTo>
                  <a:pt x="55" y="112"/>
                </a:lnTo>
                <a:lnTo>
                  <a:pt x="58" y="107"/>
                </a:lnTo>
                <a:lnTo>
                  <a:pt x="58" y="107"/>
                </a:lnTo>
                <a:lnTo>
                  <a:pt x="55" y="104"/>
                </a:lnTo>
                <a:lnTo>
                  <a:pt x="55" y="104"/>
                </a:lnTo>
                <a:lnTo>
                  <a:pt x="52" y="101"/>
                </a:lnTo>
                <a:lnTo>
                  <a:pt x="47" y="103"/>
                </a:lnTo>
                <a:lnTo>
                  <a:pt x="44" y="98"/>
                </a:lnTo>
                <a:lnTo>
                  <a:pt x="48" y="95"/>
                </a:lnTo>
                <a:lnTo>
                  <a:pt x="48" y="95"/>
                </a:lnTo>
                <a:lnTo>
                  <a:pt x="47" y="87"/>
                </a:lnTo>
                <a:lnTo>
                  <a:pt x="41" y="87"/>
                </a:lnTo>
                <a:lnTo>
                  <a:pt x="41" y="81"/>
                </a:lnTo>
                <a:lnTo>
                  <a:pt x="47" y="81"/>
                </a:lnTo>
                <a:lnTo>
                  <a:pt x="47" y="81"/>
                </a:lnTo>
                <a:lnTo>
                  <a:pt x="48" y="73"/>
                </a:lnTo>
                <a:lnTo>
                  <a:pt x="44" y="70"/>
                </a:lnTo>
                <a:lnTo>
                  <a:pt x="47" y="65"/>
                </a:lnTo>
                <a:lnTo>
                  <a:pt x="52" y="67"/>
                </a:lnTo>
                <a:lnTo>
                  <a:pt x="52" y="67"/>
                </a:lnTo>
                <a:lnTo>
                  <a:pt x="55" y="64"/>
                </a:lnTo>
                <a:lnTo>
                  <a:pt x="55" y="64"/>
                </a:lnTo>
                <a:lnTo>
                  <a:pt x="58" y="62"/>
                </a:lnTo>
                <a:lnTo>
                  <a:pt x="55" y="56"/>
                </a:lnTo>
                <a:lnTo>
                  <a:pt x="59" y="55"/>
                </a:lnTo>
                <a:lnTo>
                  <a:pt x="62" y="58"/>
                </a:lnTo>
                <a:lnTo>
                  <a:pt x="62" y="58"/>
                </a:lnTo>
                <a:lnTo>
                  <a:pt x="70" y="56"/>
                </a:lnTo>
                <a:lnTo>
                  <a:pt x="72" y="50"/>
                </a:lnTo>
                <a:lnTo>
                  <a:pt x="76" y="50"/>
                </a:lnTo>
                <a:lnTo>
                  <a:pt x="78" y="56"/>
                </a:lnTo>
                <a:lnTo>
                  <a:pt x="78" y="56"/>
                </a:lnTo>
                <a:close/>
                <a:moveTo>
                  <a:pt x="38" y="7"/>
                </a:moveTo>
                <a:lnTo>
                  <a:pt x="38" y="0"/>
                </a:lnTo>
                <a:lnTo>
                  <a:pt x="31" y="0"/>
                </a:lnTo>
                <a:lnTo>
                  <a:pt x="31" y="7"/>
                </a:lnTo>
                <a:lnTo>
                  <a:pt x="31" y="7"/>
                </a:lnTo>
                <a:lnTo>
                  <a:pt x="24" y="8"/>
                </a:lnTo>
                <a:lnTo>
                  <a:pt x="21" y="4"/>
                </a:lnTo>
                <a:lnTo>
                  <a:pt x="16" y="7"/>
                </a:lnTo>
                <a:lnTo>
                  <a:pt x="18" y="11"/>
                </a:lnTo>
                <a:lnTo>
                  <a:pt x="18" y="11"/>
                </a:lnTo>
                <a:lnTo>
                  <a:pt x="14" y="14"/>
                </a:lnTo>
                <a:lnTo>
                  <a:pt x="14" y="14"/>
                </a:lnTo>
                <a:lnTo>
                  <a:pt x="11" y="17"/>
                </a:lnTo>
                <a:lnTo>
                  <a:pt x="7" y="16"/>
                </a:lnTo>
                <a:lnTo>
                  <a:pt x="4" y="19"/>
                </a:lnTo>
                <a:lnTo>
                  <a:pt x="8" y="24"/>
                </a:lnTo>
                <a:lnTo>
                  <a:pt x="8" y="24"/>
                </a:lnTo>
                <a:lnTo>
                  <a:pt x="7" y="31"/>
                </a:lnTo>
                <a:lnTo>
                  <a:pt x="0" y="31"/>
                </a:lnTo>
                <a:lnTo>
                  <a:pt x="0" y="36"/>
                </a:lnTo>
                <a:lnTo>
                  <a:pt x="7" y="38"/>
                </a:lnTo>
                <a:lnTo>
                  <a:pt x="7" y="38"/>
                </a:lnTo>
                <a:lnTo>
                  <a:pt x="8" y="45"/>
                </a:lnTo>
                <a:lnTo>
                  <a:pt x="5" y="48"/>
                </a:lnTo>
                <a:lnTo>
                  <a:pt x="7" y="53"/>
                </a:lnTo>
                <a:lnTo>
                  <a:pt x="13" y="52"/>
                </a:lnTo>
                <a:lnTo>
                  <a:pt x="13" y="52"/>
                </a:lnTo>
                <a:lnTo>
                  <a:pt x="14" y="53"/>
                </a:lnTo>
                <a:lnTo>
                  <a:pt x="14" y="53"/>
                </a:lnTo>
                <a:lnTo>
                  <a:pt x="18" y="56"/>
                </a:lnTo>
                <a:lnTo>
                  <a:pt x="16" y="62"/>
                </a:lnTo>
                <a:lnTo>
                  <a:pt x="21" y="64"/>
                </a:lnTo>
                <a:lnTo>
                  <a:pt x="24" y="59"/>
                </a:lnTo>
                <a:lnTo>
                  <a:pt x="24" y="59"/>
                </a:lnTo>
                <a:lnTo>
                  <a:pt x="31" y="62"/>
                </a:lnTo>
                <a:lnTo>
                  <a:pt x="31" y="67"/>
                </a:lnTo>
                <a:lnTo>
                  <a:pt x="38" y="67"/>
                </a:lnTo>
                <a:lnTo>
                  <a:pt x="38" y="62"/>
                </a:lnTo>
                <a:lnTo>
                  <a:pt x="38" y="62"/>
                </a:lnTo>
                <a:lnTo>
                  <a:pt x="45" y="59"/>
                </a:lnTo>
                <a:lnTo>
                  <a:pt x="48" y="64"/>
                </a:lnTo>
                <a:lnTo>
                  <a:pt x="53" y="61"/>
                </a:lnTo>
                <a:lnTo>
                  <a:pt x="52" y="56"/>
                </a:lnTo>
                <a:lnTo>
                  <a:pt x="52" y="56"/>
                </a:lnTo>
                <a:lnTo>
                  <a:pt x="55" y="53"/>
                </a:lnTo>
                <a:lnTo>
                  <a:pt x="55" y="53"/>
                </a:lnTo>
                <a:lnTo>
                  <a:pt x="58" y="50"/>
                </a:lnTo>
                <a:lnTo>
                  <a:pt x="62" y="53"/>
                </a:lnTo>
                <a:lnTo>
                  <a:pt x="66" y="48"/>
                </a:lnTo>
                <a:lnTo>
                  <a:pt x="61" y="45"/>
                </a:lnTo>
                <a:lnTo>
                  <a:pt x="61" y="45"/>
                </a:lnTo>
                <a:lnTo>
                  <a:pt x="62" y="38"/>
                </a:lnTo>
                <a:lnTo>
                  <a:pt x="69" y="36"/>
                </a:lnTo>
                <a:lnTo>
                  <a:pt x="69" y="31"/>
                </a:lnTo>
                <a:lnTo>
                  <a:pt x="62" y="30"/>
                </a:lnTo>
                <a:lnTo>
                  <a:pt x="62" y="30"/>
                </a:lnTo>
                <a:lnTo>
                  <a:pt x="61" y="22"/>
                </a:lnTo>
                <a:lnTo>
                  <a:pt x="66" y="19"/>
                </a:lnTo>
                <a:lnTo>
                  <a:pt x="62" y="14"/>
                </a:lnTo>
                <a:lnTo>
                  <a:pt x="56" y="17"/>
                </a:lnTo>
                <a:lnTo>
                  <a:pt x="56" y="17"/>
                </a:lnTo>
                <a:lnTo>
                  <a:pt x="55" y="14"/>
                </a:lnTo>
                <a:lnTo>
                  <a:pt x="55" y="14"/>
                </a:lnTo>
                <a:lnTo>
                  <a:pt x="52" y="11"/>
                </a:lnTo>
                <a:lnTo>
                  <a:pt x="53" y="7"/>
                </a:lnTo>
                <a:lnTo>
                  <a:pt x="48" y="4"/>
                </a:lnTo>
                <a:lnTo>
                  <a:pt x="45" y="8"/>
                </a:lnTo>
                <a:lnTo>
                  <a:pt x="45" y="8"/>
                </a:lnTo>
                <a:lnTo>
                  <a:pt x="38" y="7"/>
                </a:lnTo>
                <a:lnTo>
                  <a:pt x="38" y="7"/>
                </a:lnTo>
                <a:close/>
                <a:moveTo>
                  <a:pt x="45" y="24"/>
                </a:moveTo>
                <a:lnTo>
                  <a:pt x="45" y="24"/>
                </a:lnTo>
                <a:lnTo>
                  <a:pt x="48" y="28"/>
                </a:lnTo>
                <a:lnTo>
                  <a:pt x="50" y="34"/>
                </a:lnTo>
                <a:lnTo>
                  <a:pt x="50" y="34"/>
                </a:lnTo>
                <a:lnTo>
                  <a:pt x="48" y="39"/>
                </a:lnTo>
                <a:lnTo>
                  <a:pt x="45" y="45"/>
                </a:lnTo>
                <a:lnTo>
                  <a:pt x="45" y="45"/>
                </a:lnTo>
                <a:lnTo>
                  <a:pt x="41" y="48"/>
                </a:lnTo>
                <a:lnTo>
                  <a:pt x="35" y="48"/>
                </a:lnTo>
                <a:lnTo>
                  <a:pt x="35" y="48"/>
                </a:lnTo>
                <a:lnTo>
                  <a:pt x="28" y="48"/>
                </a:lnTo>
                <a:lnTo>
                  <a:pt x="24" y="45"/>
                </a:lnTo>
                <a:lnTo>
                  <a:pt x="24" y="45"/>
                </a:lnTo>
                <a:lnTo>
                  <a:pt x="21" y="39"/>
                </a:lnTo>
                <a:lnTo>
                  <a:pt x="19" y="34"/>
                </a:lnTo>
                <a:lnTo>
                  <a:pt x="19" y="34"/>
                </a:lnTo>
                <a:lnTo>
                  <a:pt x="21" y="28"/>
                </a:lnTo>
                <a:lnTo>
                  <a:pt x="24" y="24"/>
                </a:lnTo>
                <a:lnTo>
                  <a:pt x="24" y="24"/>
                </a:lnTo>
                <a:lnTo>
                  <a:pt x="28" y="21"/>
                </a:lnTo>
                <a:lnTo>
                  <a:pt x="35" y="19"/>
                </a:lnTo>
                <a:lnTo>
                  <a:pt x="35" y="19"/>
                </a:lnTo>
                <a:lnTo>
                  <a:pt x="41" y="21"/>
                </a:lnTo>
                <a:lnTo>
                  <a:pt x="45" y="24"/>
                </a:lnTo>
                <a:lnTo>
                  <a:pt x="45" y="24"/>
                </a:lnTo>
                <a:close/>
                <a:moveTo>
                  <a:pt x="86" y="73"/>
                </a:moveTo>
                <a:lnTo>
                  <a:pt x="86" y="73"/>
                </a:lnTo>
                <a:lnTo>
                  <a:pt x="79" y="70"/>
                </a:lnTo>
                <a:lnTo>
                  <a:pt x="75" y="69"/>
                </a:lnTo>
                <a:lnTo>
                  <a:pt x="75" y="69"/>
                </a:lnTo>
                <a:lnTo>
                  <a:pt x="69" y="70"/>
                </a:lnTo>
                <a:lnTo>
                  <a:pt x="64" y="73"/>
                </a:lnTo>
                <a:lnTo>
                  <a:pt x="64" y="73"/>
                </a:lnTo>
                <a:lnTo>
                  <a:pt x="61" y="78"/>
                </a:lnTo>
                <a:lnTo>
                  <a:pt x="59" y="84"/>
                </a:lnTo>
                <a:lnTo>
                  <a:pt x="59" y="84"/>
                </a:lnTo>
                <a:lnTo>
                  <a:pt x="61" y="90"/>
                </a:lnTo>
                <a:lnTo>
                  <a:pt x="64" y="95"/>
                </a:lnTo>
                <a:lnTo>
                  <a:pt x="64" y="95"/>
                </a:lnTo>
                <a:lnTo>
                  <a:pt x="69" y="98"/>
                </a:lnTo>
                <a:lnTo>
                  <a:pt x="75" y="100"/>
                </a:lnTo>
                <a:lnTo>
                  <a:pt x="75" y="100"/>
                </a:lnTo>
                <a:lnTo>
                  <a:pt x="79" y="98"/>
                </a:lnTo>
                <a:lnTo>
                  <a:pt x="86" y="95"/>
                </a:lnTo>
                <a:lnTo>
                  <a:pt x="86" y="95"/>
                </a:lnTo>
                <a:lnTo>
                  <a:pt x="89" y="90"/>
                </a:lnTo>
                <a:lnTo>
                  <a:pt x="89" y="84"/>
                </a:lnTo>
                <a:lnTo>
                  <a:pt x="89" y="84"/>
                </a:lnTo>
                <a:lnTo>
                  <a:pt x="89" y="78"/>
                </a:lnTo>
                <a:lnTo>
                  <a:pt x="86" y="73"/>
                </a:lnTo>
                <a:lnTo>
                  <a:pt x="86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80666" tIns="40333" rIns="80666" bIns="40333" numCol="1" anchor="t" anchorCtr="0" compatLnSpc="1">
            <a:prstTxWarp prst="textNoShape">
              <a:avLst/>
            </a:prstTxWarp>
          </a:bodyPr>
          <a:lstStyle/>
          <a:p>
            <a:endParaRPr lang="en-US" sz="15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Agrupa 4"/>
          <p:cNvGrpSpPr/>
          <p:nvPr/>
        </p:nvGrpSpPr>
        <p:grpSpPr>
          <a:xfrm>
            <a:off x="1055303" y="4725938"/>
            <a:ext cx="10222946" cy="1728192"/>
            <a:chOff x="1055303" y="4725938"/>
            <a:chExt cx="10222946" cy="1728192"/>
          </a:xfrm>
        </p:grpSpPr>
        <p:grpSp>
          <p:nvGrpSpPr>
            <p:cNvPr id="11" name="Group 10"/>
            <p:cNvGrpSpPr/>
            <p:nvPr/>
          </p:nvGrpSpPr>
          <p:grpSpPr>
            <a:xfrm>
              <a:off x="1055303" y="5576219"/>
              <a:ext cx="3105425" cy="866821"/>
              <a:chOff x="1055440" y="4447228"/>
              <a:chExt cx="3105829" cy="866620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1496133" y="4459529"/>
                <a:ext cx="2665136" cy="78036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529"/>
                  </a:spcAft>
                </a:pPr>
                <a:r>
                  <a:rPr lang="ca-E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ca-E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Organització</a:t>
                </a:r>
                <a:endParaRPr lang="ca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1055440" y="4447228"/>
                <a:ext cx="1008000" cy="86662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bg2">
                    <a:lumMod val="75000"/>
                  </a:schemeClr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a-ES" sz="1400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1271440" y="4615586"/>
                <a:ext cx="576000" cy="464261"/>
                <a:chOff x="1445464" y="3947267"/>
                <a:chExt cx="576000" cy="540000"/>
              </a:xfrm>
              <a:solidFill>
                <a:schemeClr val="accent1"/>
              </a:solidFill>
            </p:grpSpPr>
            <p:sp>
              <p:nvSpPr>
                <p:cNvPr id="113" name="Freeform 242"/>
                <p:cNvSpPr>
                  <a:spLocks/>
                </p:cNvSpPr>
                <p:nvPr/>
              </p:nvSpPr>
              <p:spPr bwMode="auto">
                <a:xfrm>
                  <a:off x="1445464" y="4345449"/>
                  <a:ext cx="151856" cy="141818"/>
                </a:xfrm>
                <a:custGeom>
                  <a:avLst/>
                  <a:gdLst>
                    <a:gd name="T0" fmla="*/ 27 w 32"/>
                    <a:gd name="T1" fmla="*/ 0 h 28"/>
                    <a:gd name="T2" fmla="*/ 24 w 32"/>
                    <a:gd name="T3" fmla="*/ 0 h 28"/>
                    <a:gd name="T4" fmla="*/ 24 w 32"/>
                    <a:gd name="T5" fmla="*/ 8 h 28"/>
                    <a:gd name="T6" fmla="*/ 16 w 32"/>
                    <a:gd name="T7" fmla="*/ 14 h 28"/>
                    <a:gd name="T8" fmla="*/ 8 w 32"/>
                    <a:gd name="T9" fmla="*/ 8 h 28"/>
                    <a:gd name="T10" fmla="*/ 8 w 32"/>
                    <a:gd name="T11" fmla="*/ 0 h 28"/>
                    <a:gd name="T12" fmla="*/ 4 w 32"/>
                    <a:gd name="T13" fmla="*/ 0 h 28"/>
                    <a:gd name="T14" fmla="*/ 0 w 32"/>
                    <a:gd name="T15" fmla="*/ 5 h 28"/>
                    <a:gd name="T16" fmla="*/ 0 w 32"/>
                    <a:gd name="T17" fmla="*/ 23 h 28"/>
                    <a:gd name="T18" fmla="*/ 4 w 32"/>
                    <a:gd name="T19" fmla="*/ 28 h 28"/>
                    <a:gd name="T20" fmla="*/ 27 w 32"/>
                    <a:gd name="T21" fmla="*/ 28 h 28"/>
                    <a:gd name="T22" fmla="*/ 32 w 32"/>
                    <a:gd name="T23" fmla="*/ 23 h 28"/>
                    <a:gd name="T24" fmla="*/ 32 w 32"/>
                    <a:gd name="T25" fmla="*/ 5 h 28"/>
                    <a:gd name="T26" fmla="*/ 27 w 32"/>
                    <a:gd name="T2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" h="28">
                      <a:moveTo>
                        <a:pt x="27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12"/>
                        <a:pt x="19" y="14"/>
                        <a:pt x="16" y="14"/>
                      </a:cubicBezTo>
                      <a:cubicBezTo>
                        <a:pt x="12" y="14"/>
                        <a:pt x="8" y="12"/>
                        <a:pt x="8" y="8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6"/>
                        <a:pt x="2" y="28"/>
                        <a:pt x="4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9" y="28"/>
                        <a:pt x="32" y="26"/>
                        <a:pt x="32" y="23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2"/>
                        <a:pt x="29" y="0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_tradnl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243"/>
                <p:cNvSpPr>
                  <a:spLocks noEditPoints="1"/>
                </p:cNvSpPr>
                <p:nvPr/>
              </p:nvSpPr>
              <p:spPr bwMode="auto">
                <a:xfrm>
                  <a:off x="1581607" y="3947267"/>
                  <a:ext cx="303707" cy="196362"/>
                </a:xfrm>
                <a:custGeom>
                  <a:avLst/>
                  <a:gdLst>
                    <a:gd name="T0" fmla="*/ 56 w 64"/>
                    <a:gd name="T1" fmla="*/ 8 h 40"/>
                    <a:gd name="T2" fmla="*/ 56 w 64"/>
                    <a:gd name="T3" fmla="*/ 32 h 40"/>
                    <a:gd name="T4" fmla="*/ 40 w 64"/>
                    <a:gd name="T5" fmla="*/ 32 h 40"/>
                    <a:gd name="T6" fmla="*/ 24 w 64"/>
                    <a:gd name="T7" fmla="*/ 32 h 40"/>
                    <a:gd name="T8" fmla="*/ 8 w 64"/>
                    <a:gd name="T9" fmla="*/ 32 h 40"/>
                    <a:gd name="T10" fmla="*/ 8 w 64"/>
                    <a:gd name="T11" fmla="*/ 8 h 40"/>
                    <a:gd name="T12" fmla="*/ 56 w 64"/>
                    <a:gd name="T13" fmla="*/ 8 h 40"/>
                    <a:gd name="T14" fmla="*/ 59 w 64"/>
                    <a:gd name="T15" fmla="*/ 0 h 40"/>
                    <a:gd name="T16" fmla="*/ 4 w 64"/>
                    <a:gd name="T17" fmla="*/ 0 h 40"/>
                    <a:gd name="T18" fmla="*/ 0 w 64"/>
                    <a:gd name="T19" fmla="*/ 5 h 40"/>
                    <a:gd name="T20" fmla="*/ 0 w 64"/>
                    <a:gd name="T21" fmla="*/ 35 h 40"/>
                    <a:gd name="T22" fmla="*/ 4 w 64"/>
                    <a:gd name="T23" fmla="*/ 40 h 40"/>
                    <a:gd name="T24" fmla="*/ 24 w 64"/>
                    <a:gd name="T25" fmla="*/ 40 h 40"/>
                    <a:gd name="T26" fmla="*/ 40 w 64"/>
                    <a:gd name="T27" fmla="*/ 40 h 40"/>
                    <a:gd name="T28" fmla="*/ 59 w 64"/>
                    <a:gd name="T29" fmla="*/ 40 h 40"/>
                    <a:gd name="T30" fmla="*/ 64 w 64"/>
                    <a:gd name="T31" fmla="*/ 35 h 40"/>
                    <a:gd name="T32" fmla="*/ 64 w 64"/>
                    <a:gd name="T33" fmla="*/ 5 h 40"/>
                    <a:gd name="T34" fmla="*/ 59 w 64"/>
                    <a:gd name="T3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40">
                      <a:moveTo>
                        <a:pt x="56" y="8"/>
                      </a:move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40" y="32"/>
                        <a:pt x="40" y="32"/>
                        <a:pt x="40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56" y="8"/>
                        <a:pt x="56" y="8"/>
                        <a:pt x="56" y="8"/>
                      </a:cubicBezTo>
                      <a:moveTo>
                        <a:pt x="5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7"/>
                        <a:pt x="2" y="40"/>
                        <a:pt x="4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59" y="40"/>
                        <a:pt x="59" y="40"/>
                        <a:pt x="59" y="40"/>
                      </a:cubicBezTo>
                      <a:cubicBezTo>
                        <a:pt x="61" y="40"/>
                        <a:pt x="64" y="37"/>
                        <a:pt x="64" y="35"/>
                      </a:cubicBez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4" y="2"/>
                        <a:pt x="61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_tradnl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244"/>
                <p:cNvSpPr>
                  <a:spLocks/>
                </p:cNvSpPr>
                <p:nvPr/>
              </p:nvSpPr>
              <p:spPr bwMode="auto">
                <a:xfrm>
                  <a:off x="1654916" y="4345449"/>
                  <a:ext cx="157090" cy="141818"/>
                </a:xfrm>
                <a:custGeom>
                  <a:avLst/>
                  <a:gdLst>
                    <a:gd name="T0" fmla="*/ 27 w 32"/>
                    <a:gd name="T1" fmla="*/ 0 h 28"/>
                    <a:gd name="T2" fmla="*/ 24 w 32"/>
                    <a:gd name="T3" fmla="*/ 0 h 28"/>
                    <a:gd name="T4" fmla="*/ 24 w 32"/>
                    <a:gd name="T5" fmla="*/ 8 h 28"/>
                    <a:gd name="T6" fmla="*/ 16 w 32"/>
                    <a:gd name="T7" fmla="*/ 14 h 28"/>
                    <a:gd name="T8" fmla="*/ 8 w 32"/>
                    <a:gd name="T9" fmla="*/ 8 h 28"/>
                    <a:gd name="T10" fmla="*/ 8 w 32"/>
                    <a:gd name="T11" fmla="*/ 0 h 28"/>
                    <a:gd name="T12" fmla="*/ 4 w 32"/>
                    <a:gd name="T13" fmla="*/ 0 h 28"/>
                    <a:gd name="T14" fmla="*/ 0 w 32"/>
                    <a:gd name="T15" fmla="*/ 5 h 28"/>
                    <a:gd name="T16" fmla="*/ 0 w 32"/>
                    <a:gd name="T17" fmla="*/ 23 h 28"/>
                    <a:gd name="T18" fmla="*/ 4 w 32"/>
                    <a:gd name="T19" fmla="*/ 28 h 28"/>
                    <a:gd name="T20" fmla="*/ 27 w 32"/>
                    <a:gd name="T21" fmla="*/ 28 h 28"/>
                    <a:gd name="T22" fmla="*/ 32 w 32"/>
                    <a:gd name="T23" fmla="*/ 23 h 28"/>
                    <a:gd name="T24" fmla="*/ 32 w 32"/>
                    <a:gd name="T25" fmla="*/ 5 h 28"/>
                    <a:gd name="T26" fmla="*/ 27 w 32"/>
                    <a:gd name="T2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" h="28">
                      <a:moveTo>
                        <a:pt x="27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12"/>
                        <a:pt x="19" y="14"/>
                        <a:pt x="16" y="14"/>
                      </a:cubicBezTo>
                      <a:cubicBezTo>
                        <a:pt x="12" y="14"/>
                        <a:pt x="8" y="12"/>
                        <a:pt x="8" y="8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6"/>
                        <a:pt x="2" y="28"/>
                        <a:pt x="4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9" y="28"/>
                        <a:pt x="32" y="26"/>
                        <a:pt x="32" y="23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2"/>
                        <a:pt x="29" y="0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_tradnl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Freeform 245"/>
                <p:cNvSpPr>
                  <a:spLocks/>
                </p:cNvSpPr>
                <p:nvPr/>
              </p:nvSpPr>
              <p:spPr bwMode="auto">
                <a:xfrm>
                  <a:off x="1869608" y="4345449"/>
                  <a:ext cx="151856" cy="141818"/>
                </a:xfrm>
                <a:custGeom>
                  <a:avLst/>
                  <a:gdLst>
                    <a:gd name="T0" fmla="*/ 27 w 32"/>
                    <a:gd name="T1" fmla="*/ 0 h 28"/>
                    <a:gd name="T2" fmla="*/ 24 w 32"/>
                    <a:gd name="T3" fmla="*/ 0 h 28"/>
                    <a:gd name="T4" fmla="*/ 24 w 32"/>
                    <a:gd name="T5" fmla="*/ 8 h 28"/>
                    <a:gd name="T6" fmla="*/ 16 w 32"/>
                    <a:gd name="T7" fmla="*/ 14 h 28"/>
                    <a:gd name="T8" fmla="*/ 8 w 32"/>
                    <a:gd name="T9" fmla="*/ 8 h 28"/>
                    <a:gd name="T10" fmla="*/ 8 w 32"/>
                    <a:gd name="T11" fmla="*/ 0 h 28"/>
                    <a:gd name="T12" fmla="*/ 4 w 32"/>
                    <a:gd name="T13" fmla="*/ 0 h 28"/>
                    <a:gd name="T14" fmla="*/ 0 w 32"/>
                    <a:gd name="T15" fmla="*/ 5 h 28"/>
                    <a:gd name="T16" fmla="*/ 0 w 32"/>
                    <a:gd name="T17" fmla="*/ 23 h 28"/>
                    <a:gd name="T18" fmla="*/ 4 w 32"/>
                    <a:gd name="T19" fmla="*/ 28 h 28"/>
                    <a:gd name="T20" fmla="*/ 27 w 32"/>
                    <a:gd name="T21" fmla="*/ 28 h 28"/>
                    <a:gd name="T22" fmla="*/ 32 w 32"/>
                    <a:gd name="T23" fmla="*/ 23 h 28"/>
                    <a:gd name="T24" fmla="*/ 32 w 32"/>
                    <a:gd name="T25" fmla="*/ 5 h 28"/>
                    <a:gd name="T26" fmla="*/ 27 w 32"/>
                    <a:gd name="T2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" h="28">
                      <a:moveTo>
                        <a:pt x="27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12"/>
                        <a:pt x="19" y="14"/>
                        <a:pt x="16" y="14"/>
                      </a:cubicBezTo>
                      <a:cubicBezTo>
                        <a:pt x="12" y="14"/>
                        <a:pt x="8" y="12"/>
                        <a:pt x="8" y="8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6"/>
                        <a:pt x="2" y="28"/>
                        <a:pt x="4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9" y="28"/>
                        <a:pt x="32" y="26"/>
                        <a:pt x="32" y="23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2"/>
                        <a:pt x="29" y="0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_tradnl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246"/>
                <p:cNvSpPr>
                  <a:spLocks/>
                </p:cNvSpPr>
                <p:nvPr/>
              </p:nvSpPr>
              <p:spPr bwMode="auto">
                <a:xfrm>
                  <a:off x="1503065" y="4116358"/>
                  <a:ext cx="460797" cy="267273"/>
                </a:xfrm>
                <a:custGeom>
                  <a:avLst/>
                  <a:gdLst>
                    <a:gd name="T0" fmla="*/ 92 w 96"/>
                    <a:gd name="T1" fmla="*/ 22 h 54"/>
                    <a:gd name="T2" fmla="*/ 52 w 96"/>
                    <a:gd name="T3" fmla="*/ 22 h 54"/>
                    <a:gd name="T4" fmla="*/ 52 w 96"/>
                    <a:gd name="T5" fmla="*/ 0 h 54"/>
                    <a:gd name="T6" fmla="*/ 44 w 96"/>
                    <a:gd name="T7" fmla="*/ 0 h 54"/>
                    <a:gd name="T8" fmla="*/ 44 w 96"/>
                    <a:gd name="T9" fmla="*/ 22 h 54"/>
                    <a:gd name="T10" fmla="*/ 4 w 96"/>
                    <a:gd name="T11" fmla="*/ 22 h 54"/>
                    <a:gd name="T12" fmla="*/ 0 w 96"/>
                    <a:gd name="T13" fmla="*/ 26 h 54"/>
                    <a:gd name="T14" fmla="*/ 0 w 96"/>
                    <a:gd name="T15" fmla="*/ 50 h 54"/>
                    <a:gd name="T16" fmla="*/ 4 w 96"/>
                    <a:gd name="T17" fmla="*/ 54 h 54"/>
                    <a:gd name="T18" fmla="*/ 8 w 96"/>
                    <a:gd name="T19" fmla="*/ 50 h 54"/>
                    <a:gd name="T20" fmla="*/ 8 w 96"/>
                    <a:gd name="T21" fmla="*/ 30 h 54"/>
                    <a:gd name="T22" fmla="*/ 44 w 96"/>
                    <a:gd name="T23" fmla="*/ 30 h 54"/>
                    <a:gd name="T24" fmla="*/ 44 w 96"/>
                    <a:gd name="T25" fmla="*/ 50 h 54"/>
                    <a:gd name="T26" fmla="*/ 47 w 96"/>
                    <a:gd name="T27" fmla="*/ 54 h 54"/>
                    <a:gd name="T28" fmla="*/ 52 w 96"/>
                    <a:gd name="T29" fmla="*/ 50 h 54"/>
                    <a:gd name="T30" fmla="*/ 52 w 96"/>
                    <a:gd name="T31" fmla="*/ 30 h 54"/>
                    <a:gd name="T32" fmla="*/ 88 w 96"/>
                    <a:gd name="T33" fmla="*/ 30 h 54"/>
                    <a:gd name="T34" fmla="*/ 88 w 96"/>
                    <a:gd name="T35" fmla="*/ 50 h 54"/>
                    <a:gd name="T36" fmla="*/ 92 w 96"/>
                    <a:gd name="T37" fmla="*/ 53 h 54"/>
                    <a:gd name="T38" fmla="*/ 96 w 96"/>
                    <a:gd name="T39" fmla="*/ 50 h 54"/>
                    <a:gd name="T40" fmla="*/ 96 w 96"/>
                    <a:gd name="T41" fmla="*/ 26 h 54"/>
                    <a:gd name="T42" fmla="*/ 92 w 96"/>
                    <a:gd name="T43" fmla="*/ 2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6" h="54">
                      <a:moveTo>
                        <a:pt x="92" y="22"/>
                      </a:moveTo>
                      <a:cubicBezTo>
                        <a:pt x="52" y="22"/>
                        <a:pt x="52" y="22"/>
                        <a:pt x="52" y="22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2" y="22"/>
                        <a:pt x="0" y="23"/>
                        <a:pt x="0" y="26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2"/>
                        <a:pt x="2" y="54"/>
                        <a:pt x="4" y="54"/>
                      </a:cubicBezTo>
                      <a:cubicBezTo>
                        <a:pt x="5" y="54"/>
                        <a:pt x="8" y="52"/>
                        <a:pt x="8" y="5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4" y="50"/>
                        <a:pt x="44" y="50"/>
                        <a:pt x="44" y="50"/>
                      </a:cubicBezTo>
                      <a:cubicBezTo>
                        <a:pt x="44" y="52"/>
                        <a:pt x="46" y="54"/>
                        <a:pt x="47" y="54"/>
                      </a:cubicBezTo>
                      <a:cubicBezTo>
                        <a:pt x="49" y="54"/>
                        <a:pt x="52" y="52"/>
                        <a:pt x="52" y="5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88" y="30"/>
                        <a:pt x="88" y="30"/>
                        <a:pt x="88" y="30"/>
                      </a:cubicBezTo>
                      <a:cubicBezTo>
                        <a:pt x="88" y="50"/>
                        <a:pt x="88" y="50"/>
                        <a:pt x="88" y="50"/>
                      </a:cubicBezTo>
                      <a:cubicBezTo>
                        <a:pt x="88" y="52"/>
                        <a:pt x="90" y="53"/>
                        <a:pt x="92" y="53"/>
                      </a:cubicBezTo>
                      <a:cubicBezTo>
                        <a:pt x="94" y="53"/>
                        <a:pt x="96" y="52"/>
                        <a:pt x="96" y="50"/>
                      </a:cubicBezTo>
                      <a:cubicBezTo>
                        <a:pt x="96" y="26"/>
                        <a:pt x="96" y="26"/>
                        <a:pt x="96" y="26"/>
                      </a:cubicBezTo>
                      <a:cubicBezTo>
                        <a:pt x="96" y="24"/>
                        <a:pt x="93" y="22"/>
                        <a:pt x="92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_tradnl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8119771" y="5551956"/>
              <a:ext cx="3158478" cy="866821"/>
              <a:chOff x="8265703" y="4422971"/>
              <a:chExt cx="3158889" cy="866620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8759456" y="4458316"/>
                <a:ext cx="2665136" cy="78135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lIns="61200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529"/>
                  </a:spcAft>
                </a:pPr>
                <a:r>
                  <a:rPr lang="ca-E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Normativa jurídica-fiscal</a:t>
                </a:r>
                <a:endParaRPr lang="ca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>
                <a:off x="8265703" y="4422971"/>
                <a:ext cx="1008000" cy="86662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bg2">
                    <a:lumMod val="75000"/>
                  </a:schemeClr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a-ES" sz="1400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65"/>
              <p:cNvSpPr>
                <a:spLocks noEditPoints="1"/>
              </p:cNvSpPr>
              <p:nvPr/>
            </p:nvSpPr>
            <p:spPr bwMode="auto">
              <a:xfrm>
                <a:off x="8457482" y="4580402"/>
                <a:ext cx="624442" cy="490378"/>
              </a:xfrm>
              <a:custGeom>
                <a:avLst/>
                <a:gdLst>
                  <a:gd name="T0" fmla="*/ 41 w 133"/>
                  <a:gd name="T1" fmla="*/ 94 h 110"/>
                  <a:gd name="T2" fmla="*/ 57 w 133"/>
                  <a:gd name="T3" fmla="*/ 88 h 110"/>
                  <a:gd name="T4" fmla="*/ 28 w 133"/>
                  <a:gd name="T5" fmla="*/ 21 h 110"/>
                  <a:gd name="T6" fmla="*/ 29 w 133"/>
                  <a:gd name="T7" fmla="*/ 26 h 110"/>
                  <a:gd name="T8" fmla="*/ 28 w 133"/>
                  <a:gd name="T9" fmla="*/ 29 h 110"/>
                  <a:gd name="T10" fmla="*/ 46 w 133"/>
                  <a:gd name="T11" fmla="*/ 58 h 110"/>
                  <a:gd name="T12" fmla="*/ 46 w 133"/>
                  <a:gd name="T13" fmla="*/ 62 h 110"/>
                  <a:gd name="T14" fmla="*/ 38 w 133"/>
                  <a:gd name="T15" fmla="*/ 68 h 110"/>
                  <a:gd name="T16" fmla="*/ 23 w 133"/>
                  <a:gd name="T17" fmla="*/ 71 h 110"/>
                  <a:gd name="T18" fmla="*/ 6 w 133"/>
                  <a:gd name="T19" fmla="*/ 68 h 110"/>
                  <a:gd name="T20" fmla="*/ 0 w 133"/>
                  <a:gd name="T21" fmla="*/ 62 h 110"/>
                  <a:gd name="T22" fmla="*/ 1 w 133"/>
                  <a:gd name="T23" fmla="*/ 58 h 110"/>
                  <a:gd name="T24" fmla="*/ 18 w 133"/>
                  <a:gd name="T25" fmla="*/ 29 h 110"/>
                  <a:gd name="T26" fmla="*/ 18 w 133"/>
                  <a:gd name="T27" fmla="*/ 26 h 110"/>
                  <a:gd name="T28" fmla="*/ 20 w 133"/>
                  <a:gd name="T29" fmla="*/ 21 h 110"/>
                  <a:gd name="T30" fmla="*/ 23 w 133"/>
                  <a:gd name="T31" fmla="*/ 18 h 110"/>
                  <a:gd name="T32" fmla="*/ 59 w 133"/>
                  <a:gd name="T33" fmla="*/ 6 h 110"/>
                  <a:gd name="T34" fmla="*/ 65 w 133"/>
                  <a:gd name="T35" fmla="*/ 0 h 110"/>
                  <a:gd name="T36" fmla="*/ 68 w 133"/>
                  <a:gd name="T37" fmla="*/ 0 h 110"/>
                  <a:gd name="T38" fmla="*/ 110 w 133"/>
                  <a:gd name="T39" fmla="*/ 0 h 110"/>
                  <a:gd name="T40" fmla="*/ 110 w 133"/>
                  <a:gd name="T41" fmla="*/ 0 h 110"/>
                  <a:gd name="T42" fmla="*/ 114 w 133"/>
                  <a:gd name="T43" fmla="*/ 6 h 110"/>
                  <a:gd name="T44" fmla="*/ 114 w 133"/>
                  <a:gd name="T45" fmla="*/ 9 h 110"/>
                  <a:gd name="T46" fmla="*/ 133 w 133"/>
                  <a:gd name="T47" fmla="*/ 38 h 110"/>
                  <a:gd name="T48" fmla="*/ 131 w 133"/>
                  <a:gd name="T49" fmla="*/ 41 h 110"/>
                  <a:gd name="T50" fmla="*/ 125 w 133"/>
                  <a:gd name="T51" fmla="*/ 49 h 110"/>
                  <a:gd name="T52" fmla="*/ 108 w 133"/>
                  <a:gd name="T53" fmla="*/ 52 h 110"/>
                  <a:gd name="T54" fmla="*/ 93 w 133"/>
                  <a:gd name="T55" fmla="*/ 49 h 110"/>
                  <a:gd name="T56" fmla="*/ 86 w 133"/>
                  <a:gd name="T57" fmla="*/ 41 h 110"/>
                  <a:gd name="T58" fmla="*/ 86 w 133"/>
                  <a:gd name="T59" fmla="*/ 38 h 110"/>
                  <a:gd name="T60" fmla="*/ 105 w 133"/>
                  <a:gd name="T61" fmla="*/ 9 h 110"/>
                  <a:gd name="T62" fmla="*/ 103 w 133"/>
                  <a:gd name="T63" fmla="*/ 6 h 110"/>
                  <a:gd name="T64" fmla="*/ 103 w 133"/>
                  <a:gd name="T65" fmla="*/ 6 h 110"/>
                  <a:gd name="T66" fmla="*/ 74 w 133"/>
                  <a:gd name="T67" fmla="*/ 88 h 110"/>
                  <a:gd name="T68" fmla="*/ 89 w 133"/>
                  <a:gd name="T69" fmla="*/ 94 h 110"/>
                  <a:gd name="T70" fmla="*/ 100 w 133"/>
                  <a:gd name="T71" fmla="*/ 110 h 110"/>
                  <a:gd name="T72" fmla="*/ 29 w 133"/>
                  <a:gd name="T73" fmla="*/ 94 h 110"/>
                  <a:gd name="T74" fmla="*/ 111 w 133"/>
                  <a:gd name="T75" fmla="*/ 10 h 110"/>
                  <a:gd name="T76" fmla="*/ 110 w 133"/>
                  <a:gd name="T77" fmla="*/ 10 h 110"/>
                  <a:gd name="T78" fmla="*/ 108 w 133"/>
                  <a:gd name="T79" fmla="*/ 10 h 110"/>
                  <a:gd name="T80" fmla="*/ 127 w 133"/>
                  <a:gd name="T81" fmla="*/ 38 h 110"/>
                  <a:gd name="T82" fmla="*/ 111 w 133"/>
                  <a:gd name="T83" fmla="*/ 10 h 110"/>
                  <a:gd name="T84" fmla="*/ 24 w 133"/>
                  <a:gd name="T85" fmla="*/ 31 h 110"/>
                  <a:gd name="T86" fmla="*/ 23 w 133"/>
                  <a:gd name="T87" fmla="*/ 31 h 110"/>
                  <a:gd name="T88" fmla="*/ 6 w 133"/>
                  <a:gd name="T89" fmla="*/ 58 h 110"/>
                  <a:gd name="T90" fmla="*/ 24 w 133"/>
                  <a:gd name="T91" fmla="*/ 3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3" h="110">
                    <a:moveTo>
                      <a:pt x="29" y="94"/>
                    </a:moveTo>
                    <a:lnTo>
                      <a:pt x="41" y="94"/>
                    </a:lnTo>
                    <a:lnTo>
                      <a:pt x="41" y="88"/>
                    </a:lnTo>
                    <a:lnTo>
                      <a:pt x="57" y="88"/>
                    </a:lnTo>
                    <a:lnTo>
                      <a:pt x="57" y="15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8" y="29"/>
                    </a:lnTo>
                    <a:lnTo>
                      <a:pt x="45" y="58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6" y="62"/>
                    </a:lnTo>
                    <a:lnTo>
                      <a:pt x="45" y="65"/>
                    </a:lnTo>
                    <a:lnTo>
                      <a:pt x="38" y="68"/>
                    </a:lnTo>
                    <a:lnTo>
                      <a:pt x="31" y="71"/>
                    </a:lnTo>
                    <a:lnTo>
                      <a:pt x="23" y="71"/>
                    </a:lnTo>
                    <a:lnTo>
                      <a:pt x="14" y="71"/>
                    </a:lnTo>
                    <a:lnTo>
                      <a:pt x="6" y="68"/>
                    </a:lnTo>
                    <a:lnTo>
                      <a:pt x="1" y="65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0" y="21"/>
                    </a:lnTo>
                    <a:lnTo>
                      <a:pt x="23" y="20"/>
                    </a:lnTo>
                    <a:lnTo>
                      <a:pt x="23" y="18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60" y="1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72" y="3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3" y="3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9"/>
                    </a:lnTo>
                    <a:lnTo>
                      <a:pt x="131" y="38"/>
                    </a:lnTo>
                    <a:lnTo>
                      <a:pt x="133" y="38"/>
                    </a:lnTo>
                    <a:lnTo>
                      <a:pt x="133" y="38"/>
                    </a:lnTo>
                    <a:lnTo>
                      <a:pt x="131" y="41"/>
                    </a:lnTo>
                    <a:lnTo>
                      <a:pt x="130" y="44"/>
                    </a:lnTo>
                    <a:lnTo>
                      <a:pt x="125" y="49"/>
                    </a:lnTo>
                    <a:lnTo>
                      <a:pt x="117" y="51"/>
                    </a:lnTo>
                    <a:lnTo>
                      <a:pt x="108" y="52"/>
                    </a:lnTo>
                    <a:lnTo>
                      <a:pt x="100" y="51"/>
                    </a:lnTo>
                    <a:lnTo>
                      <a:pt x="93" y="49"/>
                    </a:lnTo>
                    <a:lnTo>
                      <a:pt x="88" y="44"/>
                    </a:lnTo>
                    <a:lnTo>
                      <a:pt x="86" y="41"/>
                    </a:lnTo>
                    <a:lnTo>
                      <a:pt x="85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3" y="6"/>
                    </a:lnTo>
                    <a:lnTo>
                      <a:pt x="103" y="6"/>
                    </a:lnTo>
                    <a:lnTo>
                      <a:pt x="103" y="6"/>
                    </a:lnTo>
                    <a:lnTo>
                      <a:pt x="74" y="12"/>
                    </a:lnTo>
                    <a:lnTo>
                      <a:pt x="74" y="88"/>
                    </a:lnTo>
                    <a:lnTo>
                      <a:pt x="89" y="88"/>
                    </a:lnTo>
                    <a:lnTo>
                      <a:pt x="89" y="94"/>
                    </a:lnTo>
                    <a:lnTo>
                      <a:pt x="100" y="94"/>
                    </a:lnTo>
                    <a:lnTo>
                      <a:pt x="100" y="110"/>
                    </a:lnTo>
                    <a:lnTo>
                      <a:pt x="29" y="110"/>
                    </a:lnTo>
                    <a:lnTo>
                      <a:pt x="29" y="94"/>
                    </a:lnTo>
                    <a:lnTo>
                      <a:pt x="29" y="94"/>
                    </a:lnTo>
                    <a:close/>
                    <a:moveTo>
                      <a:pt x="111" y="10"/>
                    </a:moveTo>
                    <a:lnTo>
                      <a:pt x="111" y="10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08" y="10"/>
                    </a:lnTo>
                    <a:lnTo>
                      <a:pt x="91" y="38"/>
                    </a:lnTo>
                    <a:lnTo>
                      <a:pt x="127" y="38"/>
                    </a:lnTo>
                    <a:lnTo>
                      <a:pt x="111" y="10"/>
                    </a:lnTo>
                    <a:lnTo>
                      <a:pt x="111" y="10"/>
                    </a:lnTo>
                    <a:close/>
                    <a:moveTo>
                      <a:pt x="24" y="31"/>
                    </a:moveTo>
                    <a:lnTo>
                      <a:pt x="24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6" y="58"/>
                    </a:lnTo>
                    <a:lnTo>
                      <a:pt x="41" y="58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595583" y="5587309"/>
              <a:ext cx="3089333" cy="866821"/>
              <a:chOff x="4449331" y="4458316"/>
              <a:chExt cx="3089735" cy="86662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4873930" y="4462361"/>
                <a:ext cx="2665136" cy="78135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lIns="612000" anchor="ctr">
                <a:noAutofit/>
              </a:bodyPr>
              <a:lstStyle/>
              <a:p>
                <a:pPr algn="ctr">
                  <a:spcAft>
                    <a:spcPts val="529"/>
                  </a:spcAft>
                </a:pPr>
                <a:r>
                  <a:rPr lang="ca-E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Sistemes d’informació</a:t>
                </a:r>
                <a:endParaRPr lang="ca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4449331" y="4458316"/>
                <a:ext cx="1008000" cy="86662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bg2">
                    <a:lumMod val="75000"/>
                  </a:schemeClr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a-ES" sz="1400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37"/>
              <p:cNvSpPr>
                <a:spLocks noEditPoints="1"/>
              </p:cNvSpPr>
              <p:nvPr/>
            </p:nvSpPr>
            <p:spPr bwMode="auto">
              <a:xfrm>
                <a:off x="4647331" y="4639626"/>
                <a:ext cx="612000" cy="433310"/>
              </a:xfrm>
              <a:custGeom>
                <a:avLst/>
                <a:gdLst>
                  <a:gd name="T0" fmla="*/ 73 w 115"/>
                  <a:gd name="T1" fmla="*/ 14 h 90"/>
                  <a:gd name="T2" fmla="*/ 73 w 115"/>
                  <a:gd name="T3" fmla="*/ 5 h 90"/>
                  <a:gd name="T4" fmla="*/ 78 w 115"/>
                  <a:gd name="T5" fmla="*/ 0 h 90"/>
                  <a:gd name="T6" fmla="*/ 115 w 115"/>
                  <a:gd name="T7" fmla="*/ 0 h 90"/>
                  <a:gd name="T8" fmla="*/ 115 w 115"/>
                  <a:gd name="T9" fmla="*/ 85 h 90"/>
                  <a:gd name="T10" fmla="*/ 110 w 115"/>
                  <a:gd name="T11" fmla="*/ 90 h 90"/>
                  <a:gd name="T12" fmla="*/ 73 w 115"/>
                  <a:gd name="T13" fmla="*/ 90 h 90"/>
                  <a:gd name="T14" fmla="*/ 73 w 115"/>
                  <a:gd name="T15" fmla="*/ 73 h 90"/>
                  <a:gd name="T16" fmla="*/ 51 w 115"/>
                  <a:gd name="T17" fmla="*/ 73 h 90"/>
                  <a:gd name="T18" fmla="*/ 58 w 115"/>
                  <a:gd name="T19" fmla="*/ 82 h 90"/>
                  <a:gd name="T20" fmla="*/ 17 w 115"/>
                  <a:gd name="T21" fmla="*/ 90 h 90"/>
                  <a:gd name="T22" fmla="*/ 24 w 115"/>
                  <a:gd name="T23" fmla="*/ 82 h 90"/>
                  <a:gd name="T24" fmla="*/ 5 w 115"/>
                  <a:gd name="T25" fmla="*/ 73 h 90"/>
                  <a:gd name="T26" fmla="*/ 0 w 115"/>
                  <a:gd name="T27" fmla="*/ 68 h 90"/>
                  <a:gd name="T28" fmla="*/ 0 w 115"/>
                  <a:gd name="T29" fmla="*/ 14 h 90"/>
                  <a:gd name="T30" fmla="*/ 5 w 115"/>
                  <a:gd name="T31" fmla="*/ 14 h 90"/>
                  <a:gd name="T32" fmla="*/ 25 w 115"/>
                  <a:gd name="T33" fmla="*/ 56 h 90"/>
                  <a:gd name="T34" fmla="*/ 20 w 115"/>
                  <a:gd name="T35" fmla="*/ 41 h 90"/>
                  <a:gd name="T36" fmla="*/ 20 w 115"/>
                  <a:gd name="T37" fmla="*/ 56 h 90"/>
                  <a:gd name="T38" fmla="*/ 56 w 115"/>
                  <a:gd name="T39" fmla="*/ 56 h 90"/>
                  <a:gd name="T40" fmla="*/ 51 w 115"/>
                  <a:gd name="T41" fmla="*/ 30 h 90"/>
                  <a:gd name="T42" fmla="*/ 51 w 115"/>
                  <a:gd name="T43" fmla="*/ 56 h 90"/>
                  <a:gd name="T44" fmla="*/ 48 w 115"/>
                  <a:gd name="T45" fmla="*/ 56 h 90"/>
                  <a:gd name="T46" fmla="*/ 44 w 115"/>
                  <a:gd name="T47" fmla="*/ 47 h 90"/>
                  <a:gd name="T48" fmla="*/ 44 w 115"/>
                  <a:gd name="T49" fmla="*/ 56 h 90"/>
                  <a:gd name="T50" fmla="*/ 41 w 115"/>
                  <a:gd name="T51" fmla="*/ 56 h 90"/>
                  <a:gd name="T52" fmla="*/ 36 w 115"/>
                  <a:gd name="T53" fmla="*/ 44 h 90"/>
                  <a:gd name="T54" fmla="*/ 36 w 115"/>
                  <a:gd name="T55" fmla="*/ 56 h 90"/>
                  <a:gd name="T56" fmla="*/ 33 w 115"/>
                  <a:gd name="T57" fmla="*/ 56 h 90"/>
                  <a:gd name="T58" fmla="*/ 28 w 115"/>
                  <a:gd name="T59" fmla="*/ 37 h 90"/>
                  <a:gd name="T60" fmla="*/ 28 w 115"/>
                  <a:gd name="T61" fmla="*/ 56 h 90"/>
                  <a:gd name="T62" fmla="*/ 106 w 115"/>
                  <a:gd name="T63" fmla="*/ 31 h 90"/>
                  <a:gd name="T64" fmla="*/ 87 w 115"/>
                  <a:gd name="T65" fmla="*/ 25 h 90"/>
                  <a:gd name="T66" fmla="*/ 106 w 115"/>
                  <a:gd name="T67" fmla="*/ 16 h 90"/>
                  <a:gd name="T68" fmla="*/ 82 w 115"/>
                  <a:gd name="T69" fmla="*/ 10 h 90"/>
                  <a:gd name="T70" fmla="*/ 106 w 115"/>
                  <a:gd name="T71" fmla="*/ 81 h 90"/>
                  <a:gd name="T72" fmla="*/ 87 w 115"/>
                  <a:gd name="T73" fmla="*/ 41 h 90"/>
                  <a:gd name="T74" fmla="*/ 87 w 115"/>
                  <a:gd name="T75" fmla="*/ 31 h 90"/>
                  <a:gd name="T76" fmla="*/ 10 w 115"/>
                  <a:gd name="T77" fmla="*/ 23 h 90"/>
                  <a:gd name="T78" fmla="*/ 69 w 115"/>
                  <a:gd name="T79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" h="90">
                    <a:moveTo>
                      <a:pt x="5" y="14"/>
                    </a:moveTo>
                    <a:lnTo>
                      <a:pt x="73" y="14"/>
                    </a:lnTo>
                    <a:lnTo>
                      <a:pt x="73" y="14"/>
                    </a:lnTo>
                    <a:lnTo>
                      <a:pt x="73" y="5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110" y="0"/>
                    </a:lnTo>
                    <a:lnTo>
                      <a:pt x="115" y="0"/>
                    </a:lnTo>
                    <a:lnTo>
                      <a:pt x="115" y="5"/>
                    </a:lnTo>
                    <a:lnTo>
                      <a:pt x="115" y="85"/>
                    </a:lnTo>
                    <a:lnTo>
                      <a:pt x="115" y="90"/>
                    </a:lnTo>
                    <a:lnTo>
                      <a:pt x="110" y="90"/>
                    </a:lnTo>
                    <a:lnTo>
                      <a:pt x="78" y="90"/>
                    </a:lnTo>
                    <a:lnTo>
                      <a:pt x="73" y="90"/>
                    </a:lnTo>
                    <a:lnTo>
                      <a:pt x="73" y="85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51" y="73"/>
                    </a:lnTo>
                    <a:lnTo>
                      <a:pt x="51" y="82"/>
                    </a:lnTo>
                    <a:lnTo>
                      <a:pt x="58" y="82"/>
                    </a:lnTo>
                    <a:lnTo>
                      <a:pt x="58" y="90"/>
                    </a:lnTo>
                    <a:lnTo>
                      <a:pt x="17" y="90"/>
                    </a:lnTo>
                    <a:lnTo>
                      <a:pt x="17" y="82"/>
                    </a:lnTo>
                    <a:lnTo>
                      <a:pt x="24" y="82"/>
                    </a:lnTo>
                    <a:lnTo>
                      <a:pt x="24" y="73"/>
                    </a:lnTo>
                    <a:lnTo>
                      <a:pt x="5" y="73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5" y="14"/>
                    </a:lnTo>
                    <a:close/>
                    <a:moveTo>
                      <a:pt x="20" y="56"/>
                    </a:moveTo>
                    <a:lnTo>
                      <a:pt x="25" y="56"/>
                    </a:lnTo>
                    <a:lnTo>
                      <a:pt x="25" y="41"/>
                    </a:lnTo>
                    <a:lnTo>
                      <a:pt x="20" y="41"/>
                    </a:lnTo>
                    <a:lnTo>
                      <a:pt x="20" y="56"/>
                    </a:lnTo>
                    <a:lnTo>
                      <a:pt x="20" y="56"/>
                    </a:lnTo>
                    <a:close/>
                    <a:moveTo>
                      <a:pt x="51" y="56"/>
                    </a:moveTo>
                    <a:lnTo>
                      <a:pt x="56" y="56"/>
                    </a:lnTo>
                    <a:lnTo>
                      <a:pt x="56" y="30"/>
                    </a:lnTo>
                    <a:lnTo>
                      <a:pt x="51" y="30"/>
                    </a:lnTo>
                    <a:lnTo>
                      <a:pt x="51" y="56"/>
                    </a:lnTo>
                    <a:lnTo>
                      <a:pt x="51" y="56"/>
                    </a:lnTo>
                    <a:close/>
                    <a:moveTo>
                      <a:pt x="44" y="56"/>
                    </a:moveTo>
                    <a:lnTo>
                      <a:pt x="48" y="56"/>
                    </a:lnTo>
                    <a:lnTo>
                      <a:pt x="48" y="47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4" y="56"/>
                    </a:lnTo>
                    <a:close/>
                    <a:moveTo>
                      <a:pt x="36" y="56"/>
                    </a:moveTo>
                    <a:lnTo>
                      <a:pt x="41" y="56"/>
                    </a:lnTo>
                    <a:lnTo>
                      <a:pt x="41" y="44"/>
                    </a:lnTo>
                    <a:lnTo>
                      <a:pt x="36" y="44"/>
                    </a:lnTo>
                    <a:lnTo>
                      <a:pt x="36" y="56"/>
                    </a:lnTo>
                    <a:lnTo>
                      <a:pt x="36" y="56"/>
                    </a:lnTo>
                    <a:close/>
                    <a:moveTo>
                      <a:pt x="28" y="56"/>
                    </a:moveTo>
                    <a:lnTo>
                      <a:pt x="33" y="56"/>
                    </a:lnTo>
                    <a:lnTo>
                      <a:pt x="33" y="37"/>
                    </a:lnTo>
                    <a:lnTo>
                      <a:pt x="28" y="37"/>
                    </a:lnTo>
                    <a:lnTo>
                      <a:pt x="28" y="56"/>
                    </a:lnTo>
                    <a:lnTo>
                      <a:pt x="28" y="56"/>
                    </a:lnTo>
                    <a:close/>
                    <a:moveTo>
                      <a:pt x="87" y="31"/>
                    </a:moveTo>
                    <a:lnTo>
                      <a:pt x="106" y="31"/>
                    </a:lnTo>
                    <a:lnTo>
                      <a:pt x="106" y="25"/>
                    </a:lnTo>
                    <a:lnTo>
                      <a:pt x="87" y="25"/>
                    </a:lnTo>
                    <a:lnTo>
                      <a:pt x="87" y="16"/>
                    </a:lnTo>
                    <a:lnTo>
                      <a:pt x="106" y="16"/>
                    </a:lnTo>
                    <a:lnTo>
                      <a:pt x="106" y="10"/>
                    </a:lnTo>
                    <a:lnTo>
                      <a:pt x="82" y="10"/>
                    </a:lnTo>
                    <a:lnTo>
                      <a:pt x="82" y="81"/>
                    </a:lnTo>
                    <a:lnTo>
                      <a:pt x="106" y="81"/>
                    </a:lnTo>
                    <a:lnTo>
                      <a:pt x="106" y="41"/>
                    </a:lnTo>
                    <a:lnTo>
                      <a:pt x="87" y="41"/>
                    </a:lnTo>
                    <a:lnTo>
                      <a:pt x="87" y="31"/>
                    </a:lnTo>
                    <a:lnTo>
                      <a:pt x="87" y="31"/>
                    </a:lnTo>
                    <a:close/>
                    <a:moveTo>
                      <a:pt x="69" y="23"/>
                    </a:moveTo>
                    <a:lnTo>
                      <a:pt x="10" y="23"/>
                    </a:lnTo>
                    <a:lnTo>
                      <a:pt x="10" y="64"/>
                    </a:lnTo>
                    <a:lnTo>
                      <a:pt x="69" y="64"/>
                    </a:lnTo>
                    <a:lnTo>
                      <a:pt x="69" y="2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50" name="Picture 2" descr="Resultat d'imatges de number thre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367" y="4725938"/>
              <a:ext cx="680663" cy="680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573663" y="4778782"/>
              <a:ext cx="33217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a-E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àmbits d’actuació</a:t>
              </a:r>
              <a:r>
                <a:rPr lang="ca-E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4367016" y="2133650"/>
            <a:ext cx="3456383" cy="17280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  <a:extLst/>
        </p:spPr>
        <p:txBody>
          <a:bodyPr lIns="720000" tIns="0" rIns="144000" bIns="0" rtlCol="0" anchor="ctr"/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ca-ES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Hisenda catalana prestadora de serveis tributaris del país</a:t>
            </a:r>
            <a:endParaRPr lang="ca-ES" sz="2400" b="1" kern="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 1"/>
          <p:cNvGrpSpPr>
            <a:grpSpLocks noChangeAspect="1"/>
          </p:cNvGrpSpPr>
          <p:nvPr/>
        </p:nvGrpSpPr>
        <p:grpSpPr>
          <a:xfrm>
            <a:off x="4435181" y="2350632"/>
            <a:ext cx="623339" cy="405283"/>
            <a:chOff x="568228" y="4555790"/>
            <a:chExt cx="983813" cy="658494"/>
          </a:xfrm>
        </p:grpSpPr>
        <p:sp>
          <p:nvSpPr>
            <p:cNvPr id="41" name="Oval 40"/>
            <p:cNvSpPr/>
            <p:nvPr/>
          </p:nvSpPr>
          <p:spPr>
            <a:xfrm>
              <a:off x="568228" y="4555790"/>
              <a:ext cx="983813" cy="658494"/>
            </a:xfrm>
            <a:prstGeom prst="ellipse">
              <a:avLst/>
            </a:prstGeom>
            <a:solidFill>
              <a:srgbClr val="4B92DB"/>
            </a:solidFill>
            <a:ln w="12700">
              <a:solidFill>
                <a:srgbClr val="4B92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42" name="Freeform 285"/>
            <p:cNvSpPr>
              <a:spLocks noEditPoints="1"/>
            </p:cNvSpPr>
            <p:nvPr/>
          </p:nvSpPr>
          <p:spPr bwMode="auto">
            <a:xfrm>
              <a:off x="852766" y="4666134"/>
              <a:ext cx="449230" cy="437811"/>
            </a:xfrm>
            <a:custGeom>
              <a:avLst/>
              <a:gdLst>
                <a:gd name="T0" fmla="*/ 7 w 122"/>
                <a:gd name="T1" fmla="*/ 22 h 105"/>
                <a:gd name="T2" fmla="*/ 89 w 122"/>
                <a:gd name="T3" fmla="*/ 4 h 105"/>
                <a:gd name="T4" fmla="*/ 116 w 122"/>
                <a:gd name="T5" fmla="*/ 9 h 105"/>
                <a:gd name="T6" fmla="*/ 86 w 122"/>
                <a:gd name="T7" fmla="*/ 105 h 105"/>
                <a:gd name="T8" fmla="*/ 15 w 122"/>
                <a:gd name="T9" fmla="*/ 28 h 105"/>
                <a:gd name="T10" fmla="*/ 0 w 122"/>
                <a:gd name="T11" fmla="*/ 105 h 105"/>
                <a:gd name="T12" fmla="*/ 32 w 122"/>
                <a:gd name="T13" fmla="*/ 104 h 105"/>
                <a:gd name="T14" fmla="*/ 38 w 122"/>
                <a:gd name="T15" fmla="*/ 94 h 105"/>
                <a:gd name="T16" fmla="*/ 32 w 122"/>
                <a:gd name="T17" fmla="*/ 85 h 105"/>
                <a:gd name="T18" fmla="*/ 32 w 122"/>
                <a:gd name="T19" fmla="*/ 104 h 105"/>
                <a:gd name="T20" fmla="*/ 63 w 122"/>
                <a:gd name="T21" fmla="*/ 104 h 105"/>
                <a:gd name="T22" fmla="*/ 63 w 122"/>
                <a:gd name="T23" fmla="*/ 85 h 105"/>
                <a:gd name="T24" fmla="*/ 57 w 122"/>
                <a:gd name="T25" fmla="*/ 94 h 105"/>
                <a:gd name="T26" fmla="*/ 49 w 122"/>
                <a:gd name="T27" fmla="*/ 104 h 105"/>
                <a:gd name="T28" fmla="*/ 55 w 122"/>
                <a:gd name="T29" fmla="*/ 94 h 105"/>
                <a:gd name="T30" fmla="*/ 49 w 122"/>
                <a:gd name="T31" fmla="*/ 85 h 105"/>
                <a:gd name="T32" fmla="*/ 49 w 122"/>
                <a:gd name="T33" fmla="*/ 104 h 105"/>
                <a:gd name="T34" fmla="*/ 46 w 122"/>
                <a:gd name="T35" fmla="*/ 104 h 105"/>
                <a:gd name="T36" fmla="*/ 46 w 122"/>
                <a:gd name="T37" fmla="*/ 85 h 105"/>
                <a:gd name="T38" fmla="*/ 40 w 122"/>
                <a:gd name="T39" fmla="*/ 94 h 105"/>
                <a:gd name="T40" fmla="*/ 37 w 122"/>
                <a:gd name="T41" fmla="*/ 71 h 105"/>
                <a:gd name="T42" fmla="*/ 45 w 122"/>
                <a:gd name="T43" fmla="*/ 80 h 105"/>
                <a:gd name="T44" fmla="*/ 37 w 122"/>
                <a:gd name="T45" fmla="*/ 71 h 105"/>
                <a:gd name="T46" fmla="*/ 37 w 122"/>
                <a:gd name="T47" fmla="*/ 40 h 105"/>
                <a:gd name="T48" fmla="*/ 45 w 122"/>
                <a:gd name="T49" fmla="*/ 29 h 105"/>
                <a:gd name="T50" fmla="*/ 26 w 122"/>
                <a:gd name="T51" fmla="*/ 32 h 105"/>
                <a:gd name="T52" fmla="*/ 34 w 122"/>
                <a:gd name="T53" fmla="*/ 40 h 105"/>
                <a:gd name="T54" fmla="*/ 26 w 122"/>
                <a:gd name="T55" fmla="*/ 32 h 105"/>
                <a:gd name="T56" fmla="*/ 48 w 122"/>
                <a:gd name="T57" fmla="*/ 37 h 105"/>
                <a:gd name="T58" fmla="*/ 57 w 122"/>
                <a:gd name="T59" fmla="*/ 26 h 105"/>
                <a:gd name="T60" fmla="*/ 60 w 122"/>
                <a:gd name="T61" fmla="*/ 25 h 105"/>
                <a:gd name="T62" fmla="*/ 69 w 122"/>
                <a:gd name="T63" fmla="*/ 34 h 105"/>
                <a:gd name="T64" fmla="*/ 60 w 122"/>
                <a:gd name="T65" fmla="*/ 25 h 105"/>
                <a:gd name="T66" fmla="*/ 37 w 122"/>
                <a:gd name="T67" fmla="*/ 52 h 105"/>
                <a:gd name="T68" fmla="*/ 45 w 122"/>
                <a:gd name="T69" fmla="*/ 43 h 105"/>
                <a:gd name="T70" fmla="*/ 26 w 122"/>
                <a:gd name="T71" fmla="*/ 46 h 105"/>
                <a:gd name="T72" fmla="*/ 34 w 122"/>
                <a:gd name="T73" fmla="*/ 54 h 105"/>
                <a:gd name="T74" fmla="*/ 26 w 122"/>
                <a:gd name="T75" fmla="*/ 46 h 105"/>
                <a:gd name="T76" fmla="*/ 48 w 122"/>
                <a:gd name="T77" fmla="*/ 51 h 105"/>
                <a:gd name="T78" fmla="*/ 57 w 122"/>
                <a:gd name="T79" fmla="*/ 40 h 105"/>
                <a:gd name="T80" fmla="*/ 60 w 122"/>
                <a:gd name="T81" fmla="*/ 40 h 105"/>
                <a:gd name="T82" fmla="*/ 69 w 122"/>
                <a:gd name="T83" fmla="*/ 49 h 105"/>
                <a:gd name="T84" fmla="*/ 60 w 122"/>
                <a:gd name="T85" fmla="*/ 40 h 105"/>
                <a:gd name="T86" fmla="*/ 37 w 122"/>
                <a:gd name="T87" fmla="*/ 66 h 105"/>
                <a:gd name="T88" fmla="*/ 45 w 122"/>
                <a:gd name="T89" fmla="*/ 57 h 105"/>
                <a:gd name="T90" fmla="*/ 26 w 122"/>
                <a:gd name="T91" fmla="*/ 59 h 105"/>
                <a:gd name="T92" fmla="*/ 34 w 122"/>
                <a:gd name="T93" fmla="*/ 66 h 105"/>
                <a:gd name="T94" fmla="*/ 26 w 122"/>
                <a:gd name="T95" fmla="*/ 59 h 105"/>
                <a:gd name="T96" fmla="*/ 48 w 122"/>
                <a:gd name="T97" fmla="*/ 66 h 105"/>
                <a:gd name="T98" fmla="*/ 57 w 122"/>
                <a:gd name="T99" fmla="*/ 56 h 105"/>
                <a:gd name="T100" fmla="*/ 60 w 122"/>
                <a:gd name="T101" fmla="*/ 54 h 105"/>
                <a:gd name="T102" fmla="*/ 69 w 122"/>
                <a:gd name="T103" fmla="*/ 63 h 105"/>
                <a:gd name="T104" fmla="*/ 60 w 122"/>
                <a:gd name="T105" fmla="*/ 54 h 105"/>
                <a:gd name="T106" fmla="*/ 26 w 122"/>
                <a:gd name="T107" fmla="*/ 80 h 105"/>
                <a:gd name="T108" fmla="*/ 34 w 122"/>
                <a:gd name="T109" fmla="*/ 71 h 105"/>
                <a:gd name="T110" fmla="*/ 48 w 122"/>
                <a:gd name="T111" fmla="*/ 70 h 105"/>
                <a:gd name="T112" fmla="*/ 57 w 122"/>
                <a:gd name="T113" fmla="*/ 79 h 105"/>
                <a:gd name="T114" fmla="*/ 48 w 122"/>
                <a:gd name="T115" fmla="*/ 70 h 105"/>
                <a:gd name="T116" fmla="*/ 60 w 122"/>
                <a:gd name="T117" fmla="*/ 79 h 105"/>
                <a:gd name="T118" fmla="*/ 69 w 122"/>
                <a:gd name="T119" fmla="*/ 6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5">
                  <a:moveTo>
                    <a:pt x="0" y="97"/>
                  </a:moveTo>
                  <a:lnTo>
                    <a:pt x="7" y="97"/>
                  </a:lnTo>
                  <a:lnTo>
                    <a:pt x="7" y="25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85" y="1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31"/>
                  </a:lnTo>
                  <a:lnTo>
                    <a:pt x="94" y="31"/>
                  </a:lnTo>
                  <a:lnTo>
                    <a:pt x="94" y="1"/>
                  </a:lnTo>
                  <a:lnTo>
                    <a:pt x="116" y="9"/>
                  </a:lnTo>
                  <a:lnTo>
                    <a:pt x="116" y="97"/>
                  </a:lnTo>
                  <a:lnTo>
                    <a:pt x="122" y="97"/>
                  </a:lnTo>
                  <a:lnTo>
                    <a:pt x="122" y="105"/>
                  </a:lnTo>
                  <a:lnTo>
                    <a:pt x="86" y="105"/>
                  </a:lnTo>
                  <a:lnTo>
                    <a:pt x="82" y="105"/>
                  </a:lnTo>
                  <a:lnTo>
                    <a:pt x="82" y="101"/>
                  </a:lnTo>
                  <a:lnTo>
                    <a:pt x="82" y="11"/>
                  </a:lnTo>
                  <a:lnTo>
                    <a:pt x="15" y="28"/>
                  </a:lnTo>
                  <a:lnTo>
                    <a:pt x="15" y="101"/>
                  </a:lnTo>
                  <a:lnTo>
                    <a:pt x="15" y="105"/>
                  </a:lnTo>
                  <a:lnTo>
                    <a:pt x="12" y="105"/>
                  </a:lnTo>
                  <a:lnTo>
                    <a:pt x="0" y="105"/>
                  </a:lnTo>
                  <a:lnTo>
                    <a:pt x="0" y="97"/>
                  </a:lnTo>
                  <a:lnTo>
                    <a:pt x="0" y="97"/>
                  </a:lnTo>
                  <a:close/>
                  <a:moveTo>
                    <a:pt x="32" y="104"/>
                  </a:moveTo>
                  <a:lnTo>
                    <a:pt x="32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104"/>
                  </a:lnTo>
                  <a:lnTo>
                    <a:pt x="32" y="104"/>
                  </a:lnTo>
                  <a:close/>
                  <a:moveTo>
                    <a:pt x="57" y="104"/>
                  </a:moveTo>
                  <a:lnTo>
                    <a:pt x="57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104"/>
                  </a:lnTo>
                  <a:lnTo>
                    <a:pt x="57" y="104"/>
                  </a:lnTo>
                  <a:close/>
                  <a:moveTo>
                    <a:pt x="49" y="104"/>
                  </a:moveTo>
                  <a:lnTo>
                    <a:pt x="4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94"/>
                  </a:lnTo>
                  <a:lnTo>
                    <a:pt x="49" y="94"/>
                  </a:lnTo>
                  <a:lnTo>
                    <a:pt x="49" y="104"/>
                  </a:lnTo>
                  <a:lnTo>
                    <a:pt x="49" y="104"/>
                  </a:lnTo>
                  <a:close/>
                  <a:moveTo>
                    <a:pt x="40" y="104"/>
                  </a:moveTo>
                  <a:lnTo>
                    <a:pt x="40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0" y="104"/>
                  </a:lnTo>
                  <a:lnTo>
                    <a:pt x="40" y="104"/>
                  </a:lnTo>
                  <a:close/>
                  <a:moveTo>
                    <a:pt x="37" y="71"/>
                  </a:moveTo>
                  <a:lnTo>
                    <a:pt x="37" y="71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37" y="71"/>
                  </a:lnTo>
                  <a:lnTo>
                    <a:pt x="37" y="71"/>
                  </a:lnTo>
                  <a:close/>
                  <a:moveTo>
                    <a:pt x="37" y="31"/>
                  </a:moveTo>
                  <a:lnTo>
                    <a:pt x="37" y="31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37" y="31"/>
                  </a:lnTo>
                  <a:lnTo>
                    <a:pt x="37" y="31"/>
                  </a:lnTo>
                  <a:close/>
                  <a:moveTo>
                    <a:pt x="26" y="32"/>
                  </a:moveTo>
                  <a:lnTo>
                    <a:pt x="26" y="3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26" y="32"/>
                  </a:lnTo>
                  <a:lnTo>
                    <a:pt x="26" y="32"/>
                  </a:lnTo>
                  <a:close/>
                  <a:moveTo>
                    <a:pt x="48" y="28"/>
                  </a:moveTo>
                  <a:lnTo>
                    <a:pt x="48" y="28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48" y="28"/>
                  </a:lnTo>
                  <a:lnTo>
                    <a:pt x="48" y="28"/>
                  </a:lnTo>
                  <a:close/>
                  <a:moveTo>
                    <a:pt x="60" y="25"/>
                  </a:moveTo>
                  <a:lnTo>
                    <a:pt x="60" y="2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0" y="25"/>
                  </a:lnTo>
                  <a:lnTo>
                    <a:pt x="60" y="25"/>
                  </a:lnTo>
                  <a:close/>
                  <a:moveTo>
                    <a:pt x="37" y="43"/>
                  </a:moveTo>
                  <a:lnTo>
                    <a:pt x="37" y="43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37" y="43"/>
                  </a:lnTo>
                  <a:lnTo>
                    <a:pt x="37" y="43"/>
                  </a:lnTo>
                  <a:close/>
                  <a:moveTo>
                    <a:pt x="26" y="46"/>
                  </a:moveTo>
                  <a:lnTo>
                    <a:pt x="26" y="4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26" y="46"/>
                  </a:lnTo>
                  <a:lnTo>
                    <a:pt x="26" y="46"/>
                  </a:lnTo>
                  <a:close/>
                  <a:moveTo>
                    <a:pt x="48" y="42"/>
                  </a:moveTo>
                  <a:lnTo>
                    <a:pt x="48" y="42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48" y="42"/>
                  </a:lnTo>
                  <a:lnTo>
                    <a:pt x="48" y="42"/>
                  </a:lnTo>
                  <a:close/>
                  <a:moveTo>
                    <a:pt x="60" y="40"/>
                  </a:moveTo>
                  <a:lnTo>
                    <a:pt x="60" y="40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0" y="40"/>
                  </a:lnTo>
                  <a:lnTo>
                    <a:pt x="60" y="40"/>
                  </a:lnTo>
                  <a:close/>
                  <a:moveTo>
                    <a:pt x="37" y="57"/>
                  </a:moveTo>
                  <a:lnTo>
                    <a:pt x="37" y="57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37" y="57"/>
                  </a:lnTo>
                  <a:lnTo>
                    <a:pt x="37" y="57"/>
                  </a:lnTo>
                  <a:close/>
                  <a:moveTo>
                    <a:pt x="26" y="59"/>
                  </a:moveTo>
                  <a:lnTo>
                    <a:pt x="26" y="59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26" y="59"/>
                  </a:lnTo>
                  <a:lnTo>
                    <a:pt x="26" y="59"/>
                  </a:lnTo>
                  <a:close/>
                  <a:moveTo>
                    <a:pt x="48" y="56"/>
                  </a:moveTo>
                  <a:lnTo>
                    <a:pt x="48" y="5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48" y="56"/>
                  </a:lnTo>
                  <a:lnTo>
                    <a:pt x="48" y="56"/>
                  </a:lnTo>
                  <a:close/>
                  <a:moveTo>
                    <a:pt x="60" y="54"/>
                  </a:moveTo>
                  <a:lnTo>
                    <a:pt x="60" y="54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0" y="54"/>
                  </a:lnTo>
                  <a:lnTo>
                    <a:pt x="60" y="54"/>
                  </a:lnTo>
                  <a:close/>
                  <a:moveTo>
                    <a:pt x="26" y="71"/>
                  </a:moveTo>
                  <a:lnTo>
                    <a:pt x="26" y="71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26" y="71"/>
                  </a:lnTo>
                  <a:lnTo>
                    <a:pt x="26" y="71"/>
                  </a:lnTo>
                  <a:close/>
                  <a:moveTo>
                    <a:pt x="48" y="70"/>
                  </a:moveTo>
                  <a:lnTo>
                    <a:pt x="48" y="7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7" y="79"/>
                  </a:lnTo>
                  <a:lnTo>
                    <a:pt x="57" y="79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48" y="70"/>
                  </a:lnTo>
                  <a:lnTo>
                    <a:pt x="48" y="70"/>
                  </a:lnTo>
                  <a:close/>
                  <a:moveTo>
                    <a:pt x="60" y="70"/>
                  </a:moveTo>
                  <a:lnTo>
                    <a:pt x="60" y="70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0" y="70"/>
                  </a:lnTo>
                  <a:lnTo>
                    <a:pt x="60" y="7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B92DB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26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65" y="904272"/>
            <a:ext cx="7414595" cy="5562958"/>
          </a:xfrm>
          <a:prstGeom prst="rect">
            <a:avLst/>
          </a:prstGeom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-1823800" y="597038"/>
            <a:ext cx="9142810" cy="51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s-ES_tradnl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57141" y="295499"/>
            <a:ext cx="9577650" cy="51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Oficines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territorials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l’ATC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 </a:t>
            </a:r>
            <a:r>
              <a:rPr lang="es-ES_tradnl" sz="32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Sant</a:t>
            </a:r>
            <a:r>
              <a:rPr lang="es-ES_tradnl" sz="32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32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Feliu</a:t>
            </a:r>
            <a:r>
              <a:rPr lang="es-ES_tradnl" sz="32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 Llobregat</a:t>
            </a:r>
            <a:endParaRPr lang="es-ES_tradnl" sz="32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6776155" y="5066636"/>
            <a:ext cx="2852368" cy="365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s-ES_tradnl" sz="18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1" y="1029591"/>
            <a:ext cx="9829587" cy="5531143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-602085" y="295499"/>
            <a:ext cx="9577650" cy="51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Oficines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territorials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l’ATC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 </a:t>
            </a:r>
            <a:r>
              <a:rPr lang="es-ES_tradnl" sz="32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Sabadell</a:t>
            </a:r>
            <a:endParaRPr lang="es-ES_tradnl" sz="32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/>
          <p:cNvSpPr txBox="1">
            <a:spLocks/>
          </p:cNvSpPr>
          <p:nvPr/>
        </p:nvSpPr>
        <p:spPr>
          <a:xfrm>
            <a:off x="-1823800" y="597038"/>
            <a:ext cx="9142810" cy="51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s-ES_tradnl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-602085" y="295499"/>
            <a:ext cx="9577650" cy="51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Oficines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territorials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l’ATC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 </a:t>
            </a:r>
            <a:r>
              <a:rPr lang="es-ES_tradnl" sz="32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Granollers</a:t>
            </a:r>
            <a:endParaRPr lang="es-ES_tradnl" sz="32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57" y="1301361"/>
            <a:ext cx="8452515" cy="547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/>
          <p:cNvSpPr txBox="1">
            <a:spLocks/>
          </p:cNvSpPr>
          <p:nvPr/>
        </p:nvSpPr>
        <p:spPr>
          <a:xfrm>
            <a:off x="-1823800" y="597038"/>
            <a:ext cx="9142810" cy="51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s-ES_tradnl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-602085" y="295499"/>
            <a:ext cx="12688435" cy="51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Oficines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territorials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l’ATC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 </a:t>
            </a:r>
            <a:r>
              <a:rPr lang="es-ES_tradnl" sz="32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Vilafranca</a:t>
            </a:r>
            <a:r>
              <a:rPr lang="es-ES_tradnl" sz="32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del </a:t>
            </a:r>
            <a:r>
              <a:rPr lang="es-ES_tradnl" sz="32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Penedès</a:t>
            </a:r>
            <a:endParaRPr lang="es-ES_tradnl" sz="32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050" name="Picture 2" descr="O:\F0115_Comunicació 2017\G0309_informacions diverses\ATC\atc campanya setembre\FOTOS INAUGURACIONS\FOTO Vilafranca del Penedè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31" y="853480"/>
            <a:ext cx="10213188" cy="574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/>
          <p:cNvSpPr txBox="1">
            <a:spLocks/>
          </p:cNvSpPr>
          <p:nvPr/>
        </p:nvSpPr>
        <p:spPr>
          <a:xfrm>
            <a:off x="-1823800" y="597038"/>
            <a:ext cx="9142810" cy="51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s-ES_tradnl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-602085" y="295499"/>
            <a:ext cx="12688435" cy="51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Oficines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territorials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l’ATC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 </a:t>
            </a:r>
            <a:r>
              <a:rPr lang="es-ES_tradnl" sz="32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Santa Coloma de </a:t>
            </a:r>
            <a:r>
              <a:rPr lang="es-ES_tradnl" sz="32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Farners</a:t>
            </a:r>
            <a:endParaRPr lang="es-ES_tradnl" sz="32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56" y="910937"/>
            <a:ext cx="7682189" cy="57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/>
          <p:cNvSpPr txBox="1">
            <a:spLocks/>
          </p:cNvSpPr>
          <p:nvPr/>
        </p:nvSpPr>
        <p:spPr>
          <a:xfrm>
            <a:off x="-1823800" y="597038"/>
            <a:ext cx="9142810" cy="51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s-ES_tradnl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-1583265" y="346581"/>
            <a:ext cx="12688435" cy="51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Oficines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territorials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l’ATC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 </a:t>
            </a:r>
            <a:r>
              <a:rPr lang="es-ES_tradnl" sz="32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Terrassa</a:t>
            </a:r>
            <a:endParaRPr lang="es-ES_tradnl" sz="32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79" y="899035"/>
            <a:ext cx="8295362" cy="49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 txBox="1">
            <a:spLocks/>
          </p:cNvSpPr>
          <p:nvPr/>
        </p:nvSpPr>
        <p:spPr>
          <a:xfrm>
            <a:off x="-1895459" y="346581"/>
            <a:ext cx="13000629" cy="51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Oficines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territorials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l’ATC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 </a:t>
            </a:r>
            <a:r>
              <a:rPr lang="es-ES_tradnl" sz="32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Manresa</a:t>
            </a:r>
            <a:endParaRPr lang="es-ES_tradnl" sz="32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074" name="Picture 2" descr="O:\F0115_Comunicació 2017\G0309_informacions diverses\ATC\atc campanya setembre\FOTOS INAUGURACIONS\FOTO Manre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14" y="992689"/>
            <a:ext cx="7633874" cy="57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 txBox="1">
            <a:spLocks/>
          </p:cNvSpPr>
          <p:nvPr/>
        </p:nvSpPr>
        <p:spPr>
          <a:xfrm>
            <a:off x="-1895459" y="346581"/>
            <a:ext cx="13000629" cy="51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Oficines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territorials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l’ATC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 </a:t>
            </a:r>
            <a:r>
              <a:rPr lang="es-ES_tradnl" sz="32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Mataró</a:t>
            </a:r>
            <a:endParaRPr lang="es-ES_tradnl" sz="32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098" name="Picture 2" descr="O:\F0115_Comunicació 2017\G0309_informacions diverses\ATC\atc campanya setembre\FOTOS INAUGURACIONS\FOTO Matar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38" y="859462"/>
            <a:ext cx="4127664" cy="55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 txBox="1">
            <a:spLocks/>
          </p:cNvSpPr>
          <p:nvPr/>
        </p:nvSpPr>
        <p:spPr>
          <a:xfrm>
            <a:off x="-1895459" y="346581"/>
            <a:ext cx="13000629" cy="51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Oficines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territorials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l’ATC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 </a:t>
            </a:r>
            <a:r>
              <a:rPr lang="es-ES_tradnl" sz="32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Reus</a:t>
            </a:r>
            <a:endParaRPr lang="es-ES_tradnl" sz="32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122" name="Picture 2" descr="O:\F0115_Comunicació 2017\G0309_informacions diverses\ATC\atc campanya setembre\FOTOS INAUGURACIONS\FOTO rE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57" y="989592"/>
            <a:ext cx="8450593" cy="563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 txBox="1">
            <a:spLocks/>
          </p:cNvSpPr>
          <p:nvPr/>
        </p:nvSpPr>
        <p:spPr>
          <a:xfrm>
            <a:off x="-1895459" y="346581"/>
            <a:ext cx="13000629" cy="51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Oficines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territorials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l’ATC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 </a:t>
            </a:r>
            <a:r>
              <a:rPr lang="es-ES_tradnl" sz="32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Tortosa</a:t>
            </a:r>
            <a:endParaRPr lang="es-ES_tradnl" sz="32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146" name="Picture 2" descr="O:\F0115_Comunicació 2017\G0309_informacions diverses\ATC\atc campanya setembre\FOTOS INAUGURACIONS\FOTO Torto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03" y="970379"/>
            <a:ext cx="7297894" cy="547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34"/>
          <p:cNvSpPr>
            <a:spLocks noEditPoints="1"/>
          </p:cNvSpPr>
          <p:nvPr/>
        </p:nvSpPr>
        <p:spPr bwMode="auto">
          <a:xfrm>
            <a:off x="8219606" y="4628731"/>
            <a:ext cx="1800000" cy="1800000"/>
          </a:xfrm>
          <a:custGeom>
            <a:avLst/>
            <a:gdLst>
              <a:gd name="T0" fmla="*/ 204 w 208"/>
              <a:gd name="T1" fmla="*/ 158 h 188"/>
              <a:gd name="T2" fmla="*/ 122 w 208"/>
              <a:gd name="T3" fmla="*/ 12 h 188"/>
              <a:gd name="T4" fmla="*/ 122 w 208"/>
              <a:gd name="T5" fmla="*/ 12 h 188"/>
              <a:gd name="T6" fmla="*/ 118 w 208"/>
              <a:gd name="T7" fmla="*/ 8 h 188"/>
              <a:gd name="T8" fmla="*/ 114 w 208"/>
              <a:gd name="T9" fmla="*/ 4 h 188"/>
              <a:gd name="T10" fmla="*/ 108 w 208"/>
              <a:gd name="T11" fmla="*/ 2 h 188"/>
              <a:gd name="T12" fmla="*/ 104 w 208"/>
              <a:gd name="T13" fmla="*/ 0 h 188"/>
              <a:gd name="T14" fmla="*/ 100 w 208"/>
              <a:gd name="T15" fmla="*/ 2 h 188"/>
              <a:gd name="T16" fmla="*/ 94 w 208"/>
              <a:gd name="T17" fmla="*/ 4 h 188"/>
              <a:gd name="T18" fmla="*/ 90 w 208"/>
              <a:gd name="T19" fmla="*/ 8 h 188"/>
              <a:gd name="T20" fmla="*/ 86 w 208"/>
              <a:gd name="T21" fmla="*/ 12 h 188"/>
              <a:gd name="T22" fmla="*/ 4 w 208"/>
              <a:gd name="T23" fmla="*/ 158 h 188"/>
              <a:gd name="T24" fmla="*/ 4 w 208"/>
              <a:gd name="T25" fmla="*/ 158 h 188"/>
              <a:gd name="T26" fmla="*/ 0 w 208"/>
              <a:gd name="T27" fmla="*/ 164 h 188"/>
              <a:gd name="T28" fmla="*/ 0 w 208"/>
              <a:gd name="T29" fmla="*/ 168 h 188"/>
              <a:gd name="T30" fmla="*/ 0 w 208"/>
              <a:gd name="T31" fmla="*/ 174 h 188"/>
              <a:gd name="T32" fmla="*/ 2 w 208"/>
              <a:gd name="T33" fmla="*/ 178 h 188"/>
              <a:gd name="T34" fmla="*/ 4 w 208"/>
              <a:gd name="T35" fmla="*/ 182 h 188"/>
              <a:gd name="T36" fmla="*/ 8 w 208"/>
              <a:gd name="T37" fmla="*/ 184 h 188"/>
              <a:gd name="T38" fmla="*/ 14 w 208"/>
              <a:gd name="T39" fmla="*/ 186 h 188"/>
              <a:gd name="T40" fmla="*/ 20 w 208"/>
              <a:gd name="T41" fmla="*/ 188 h 188"/>
              <a:gd name="T42" fmla="*/ 188 w 208"/>
              <a:gd name="T43" fmla="*/ 188 h 188"/>
              <a:gd name="T44" fmla="*/ 188 w 208"/>
              <a:gd name="T45" fmla="*/ 188 h 188"/>
              <a:gd name="T46" fmla="*/ 194 w 208"/>
              <a:gd name="T47" fmla="*/ 186 h 188"/>
              <a:gd name="T48" fmla="*/ 200 w 208"/>
              <a:gd name="T49" fmla="*/ 184 h 188"/>
              <a:gd name="T50" fmla="*/ 204 w 208"/>
              <a:gd name="T51" fmla="*/ 182 h 188"/>
              <a:gd name="T52" fmla="*/ 206 w 208"/>
              <a:gd name="T53" fmla="*/ 178 h 188"/>
              <a:gd name="T54" fmla="*/ 208 w 208"/>
              <a:gd name="T55" fmla="*/ 174 h 188"/>
              <a:gd name="T56" fmla="*/ 208 w 208"/>
              <a:gd name="T57" fmla="*/ 168 h 188"/>
              <a:gd name="T58" fmla="*/ 208 w 208"/>
              <a:gd name="T59" fmla="*/ 164 h 188"/>
              <a:gd name="T60" fmla="*/ 204 w 208"/>
              <a:gd name="T61" fmla="*/ 158 h 188"/>
              <a:gd name="T62" fmla="*/ 204 w 208"/>
              <a:gd name="T63" fmla="*/ 158 h 188"/>
              <a:gd name="T64" fmla="*/ 114 w 208"/>
              <a:gd name="T65" fmla="*/ 160 h 188"/>
              <a:gd name="T66" fmla="*/ 94 w 208"/>
              <a:gd name="T67" fmla="*/ 160 h 188"/>
              <a:gd name="T68" fmla="*/ 94 w 208"/>
              <a:gd name="T69" fmla="*/ 140 h 188"/>
              <a:gd name="T70" fmla="*/ 114 w 208"/>
              <a:gd name="T71" fmla="*/ 140 h 188"/>
              <a:gd name="T72" fmla="*/ 114 w 208"/>
              <a:gd name="T73" fmla="*/ 160 h 188"/>
              <a:gd name="T74" fmla="*/ 112 w 208"/>
              <a:gd name="T75" fmla="*/ 130 h 188"/>
              <a:gd name="T76" fmla="*/ 96 w 208"/>
              <a:gd name="T77" fmla="*/ 130 h 188"/>
              <a:gd name="T78" fmla="*/ 92 w 208"/>
              <a:gd name="T79" fmla="*/ 54 h 188"/>
              <a:gd name="T80" fmla="*/ 116 w 208"/>
              <a:gd name="T81" fmla="*/ 54 h 188"/>
              <a:gd name="T82" fmla="*/ 112 w 208"/>
              <a:gd name="T83" fmla="*/ 13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8" h="188">
                <a:moveTo>
                  <a:pt x="204" y="158"/>
                </a:moveTo>
                <a:lnTo>
                  <a:pt x="122" y="12"/>
                </a:lnTo>
                <a:lnTo>
                  <a:pt x="122" y="12"/>
                </a:lnTo>
                <a:lnTo>
                  <a:pt x="118" y="8"/>
                </a:lnTo>
                <a:lnTo>
                  <a:pt x="114" y="4"/>
                </a:lnTo>
                <a:lnTo>
                  <a:pt x="108" y="2"/>
                </a:lnTo>
                <a:lnTo>
                  <a:pt x="104" y="0"/>
                </a:lnTo>
                <a:lnTo>
                  <a:pt x="100" y="2"/>
                </a:lnTo>
                <a:lnTo>
                  <a:pt x="94" y="4"/>
                </a:lnTo>
                <a:lnTo>
                  <a:pt x="90" y="8"/>
                </a:lnTo>
                <a:lnTo>
                  <a:pt x="86" y="12"/>
                </a:lnTo>
                <a:lnTo>
                  <a:pt x="4" y="158"/>
                </a:lnTo>
                <a:lnTo>
                  <a:pt x="4" y="158"/>
                </a:lnTo>
                <a:lnTo>
                  <a:pt x="0" y="164"/>
                </a:lnTo>
                <a:lnTo>
                  <a:pt x="0" y="168"/>
                </a:lnTo>
                <a:lnTo>
                  <a:pt x="0" y="174"/>
                </a:lnTo>
                <a:lnTo>
                  <a:pt x="2" y="178"/>
                </a:lnTo>
                <a:lnTo>
                  <a:pt x="4" y="182"/>
                </a:lnTo>
                <a:lnTo>
                  <a:pt x="8" y="184"/>
                </a:lnTo>
                <a:lnTo>
                  <a:pt x="14" y="186"/>
                </a:lnTo>
                <a:lnTo>
                  <a:pt x="20" y="188"/>
                </a:lnTo>
                <a:lnTo>
                  <a:pt x="188" y="188"/>
                </a:lnTo>
                <a:lnTo>
                  <a:pt x="188" y="188"/>
                </a:lnTo>
                <a:lnTo>
                  <a:pt x="194" y="186"/>
                </a:lnTo>
                <a:lnTo>
                  <a:pt x="200" y="184"/>
                </a:lnTo>
                <a:lnTo>
                  <a:pt x="204" y="182"/>
                </a:lnTo>
                <a:lnTo>
                  <a:pt x="206" y="178"/>
                </a:lnTo>
                <a:lnTo>
                  <a:pt x="208" y="174"/>
                </a:lnTo>
                <a:lnTo>
                  <a:pt x="208" y="168"/>
                </a:lnTo>
                <a:lnTo>
                  <a:pt x="208" y="164"/>
                </a:lnTo>
                <a:lnTo>
                  <a:pt x="204" y="158"/>
                </a:lnTo>
                <a:lnTo>
                  <a:pt x="204" y="158"/>
                </a:lnTo>
                <a:close/>
                <a:moveTo>
                  <a:pt x="114" y="160"/>
                </a:moveTo>
                <a:lnTo>
                  <a:pt x="94" y="160"/>
                </a:lnTo>
                <a:lnTo>
                  <a:pt x="94" y="140"/>
                </a:lnTo>
                <a:lnTo>
                  <a:pt x="114" y="140"/>
                </a:lnTo>
                <a:lnTo>
                  <a:pt x="114" y="160"/>
                </a:lnTo>
                <a:close/>
                <a:moveTo>
                  <a:pt x="112" y="130"/>
                </a:moveTo>
                <a:lnTo>
                  <a:pt x="96" y="130"/>
                </a:lnTo>
                <a:lnTo>
                  <a:pt x="92" y="54"/>
                </a:lnTo>
                <a:lnTo>
                  <a:pt x="116" y="54"/>
                </a:lnTo>
                <a:lnTo>
                  <a:pt x="112" y="130"/>
                </a:lnTo>
                <a:close/>
              </a:path>
            </a:pathLst>
          </a:custGeom>
          <a:solidFill>
            <a:srgbClr val="F0D8E9"/>
          </a:solidFill>
          <a:ln>
            <a:solidFill>
              <a:srgbClr val="F0D8E9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>
              <a:ln>
                <a:solidFill>
                  <a:srgbClr val="F0D8E9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" name="Cometes angulars 2"/>
          <p:cNvSpPr/>
          <p:nvPr/>
        </p:nvSpPr>
        <p:spPr bwMode="auto">
          <a:xfrm rot="10800000">
            <a:off x="6290023" y="1053889"/>
            <a:ext cx="5722540" cy="3240000"/>
          </a:xfrm>
          <a:prstGeom prst="chevron">
            <a:avLst/>
          </a:prstGeom>
          <a:solidFill>
            <a:srgbClr val="F0D8E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 eaLnBrk="1" hangingPunct="1"/>
            <a:endParaRPr lang="ca-ES">
              <a:solidFill>
                <a:srgbClr val="9B1889"/>
              </a:solidFill>
            </a:endParaRPr>
          </a:p>
        </p:txBody>
      </p:sp>
      <p:grpSp>
        <p:nvGrpSpPr>
          <p:cNvPr id="6" name="Agrupa 5"/>
          <p:cNvGrpSpPr/>
          <p:nvPr/>
        </p:nvGrpSpPr>
        <p:grpSpPr>
          <a:xfrm>
            <a:off x="6275862" y="1053530"/>
            <a:ext cx="5724000" cy="5523090"/>
            <a:chOff x="6275862" y="1053530"/>
            <a:chExt cx="5724000" cy="5523090"/>
          </a:xfrm>
        </p:grpSpPr>
        <p:sp>
          <p:nvSpPr>
            <p:cNvPr id="2" name="QuadreDeText 1"/>
            <p:cNvSpPr txBox="1"/>
            <p:nvPr/>
          </p:nvSpPr>
          <p:spPr>
            <a:xfrm>
              <a:off x="6275862" y="1053530"/>
              <a:ext cx="5724000" cy="324035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ca-ES" sz="2800" b="1" dirty="0" smtClean="0"/>
                <a:t>Venim d’una ATC </a:t>
              </a:r>
              <a:r>
                <a:rPr lang="ca-ES" sz="2800" b="1" dirty="0" smtClean="0"/>
                <a:t>el </a:t>
              </a:r>
              <a:r>
                <a:rPr lang="ca-ES" sz="2800" b="1" dirty="0" smtClean="0"/>
                <a:t>2015 amb:</a:t>
              </a:r>
            </a:p>
            <a:p>
              <a:pPr marL="714375" indent="-342900">
                <a:buFont typeface="Arial" panose="020B0604020202020204" pitchFamily="34" charset="0"/>
                <a:buChar char="•"/>
              </a:pPr>
              <a:r>
                <a:rPr lang="ca-ES" sz="2200" dirty="0" smtClean="0"/>
                <a:t>4 oficines</a:t>
              </a:r>
            </a:p>
            <a:p>
              <a:pPr marL="714375" indent="-342900">
                <a:buFont typeface="Arial" panose="020B0604020202020204" pitchFamily="34" charset="0"/>
                <a:buChar char="•"/>
              </a:pPr>
              <a:r>
                <a:rPr lang="ca-ES" sz="2200" dirty="0" smtClean="0"/>
                <a:t>321 treballadors</a:t>
              </a:r>
            </a:p>
            <a:p>
              <a:pPr marL="714375" indent="-342900">
                <a:buFont typeface="Arial" panose="020B0604020202020204" pitchFamily="34" charset="0"/>
                <a:buChar char="•"/>
              </a:pPr>
              <a:r>
                <a:rPr lang="ca-ES" sz="2200" b="1" dirty="0" smtClean="0">
                  <a:solidFill>
                    <a:schemeClr val="accent6">
                      <a:lumMod val="50000"/>
                    </a:schemeClr>
                  </a:solidFill>
                </a:rPr>
                <a:t>30,8 </a:t>
              </a:r>
              <a:r>
                <a:rPr lang="ca-ES" sz="2200" b="1" dirty="0">
                  <a:solidFill>
                    <a:schemeClr val="accent6">
                      <a:lumMod val="50000"/>
                    </a:schemeClr>
                  </a:solidFill>
                </a:rPr>
                <a:t>M€ de </a:t>
              </a:r>
              <a:r>
                <a:rPr lang="ca-ES" sz="2200" dirty="0" smtClean="0"/>
                <a:t>pressupost executat</a:t>
              </a:r>
            </a:p>
            <a:p>
              <a:endParaRPr lang="ca-ES" sz="600" dirty="0" smtClean="0"/>
            </a:p>
            <a:p>
              <a:r>
                <a:rPr lang="ca-ES" sz="2200" b="1" dirty="0"/>
                <a:t>E</a:t>
              </a:r>
              <a:r>
                <a:rPr lang="ca-ES" sz="2200" b="1" dirty="0" smtClean="0"/>
                <a:t>s subcontractava a l’Estat </a:t>
              </a:r>
              <a:r>
                <a:rPr lang="ca-ES" sz="2200" b="1" dirty="0">
                  <a:solidFill>
                    <a:schemeClr val="accent6">
                      <a:lumMod val="50000"/>
                    </a:schemeClr>
                  </a:solidFill>
                </a:rPr>
                <a:t>35 M</a:t>
              </a:r>
              <a:r>
                <a:rPr lang="ca-ES" sz="2200" b="1" dirty="0" smtClean="0">
                  <a:solidFill>
                    <a:schemeClr val="accent6">
                      <a:lumMod val="50000"/>
                    </a:schemeClr>
                  </a:solidFill>
                </a:rPr>
                <a:t>€</a:t>
              </a:r>
              <a:r>
                <a:rPr lang="ca-ES" sz="2200" dirty="0"/>
                <a:t>, competències que aquest ens havia cedit </a:t>
              </a:r>
              <a:r>
                <a:rPr lang="ca-ES" sz="2200" dirty="0" smtClean="0"/>
                <a:t>prèviament:</a:t>
              </a:r>
              <a:endParaRPr lang="ca-ES" sz="2200" b="1" dirty="0" smtClean="0"/>
            </a:p>
            <a:p>
              <a:pPr marL="714375" indent="-342900">
                <a:buFont typeface="Arial" panose="020B0604020202020204" pitchFamily="34" charset="0"/>
                <a:buChar char="•"/>
              </a:pPr>
              <a:r>
                <a:rPr lang="ca-ES" sz="2200" dirty="0" smtClean="0"/>
                <a:t>recaptació executiva </a:t>
              </a:r>
            </a:p>
            <a:p>
              <a:pPr marL="714375" indent="-342900">
                <a:buFont typeface="Arial" panose="020B0604020202020204" pitchFamily="34" charset="0"/>
                <a:buChar char="•"/>
              </a:pPr>
              <a:r>
                <a:rPr lang="ca-ES" sz="2200" dirty="0"/>
                <a:t>g</a:t>
              </a:r>
              <a:r>
                <a:rPr lang="ca-ES" sz="2200" dirty="0" smtClean="0"/>
                <a:t>estió impostos cedits sobre territori</a:t>
              </a:r>
              <a:endParaRPr lang="ca-ES" sz="2200" dirty="0"/>
            </a:p>
          </p:txBody>
        </p:sp>
        <p:sp>
          <p:nvSpPr>
            <p:cNvPr id="54" name="QuadreDeText 53"/>
            <p:cNvSpPr txBox="1"/>
            <p:nvPr/>
          </p:nvSpPr>
          <p:spPr>
            <a:xfrm>
              <a:off x="6275862" y="4452962"/>
              <a:ext cx="5724000" cy="21236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a-ES" sz="2200" b="1" dirty="0" smtClean="0"/>
                <a:t>Amb un sistema informàtic </a:t>
              </a:r>
              <a:r>
                <a:rPr lang="ca-ES" sz="2200" dirty="0" smtClean="0"/>
                <a:t>(</a:t>
              </a:r>
              <a:r>
                <a:rPr lang="ca-ES" sz="2200" b="1" dirty="0" smtClean="0"/>
                <a:t>G@UDI) </a:t>
              </a:r>
              <a:r>
                <a:rPr lang="ca-ES" sz="2200" dirty="0" smtClean="0"/>
                <a:t>dissenyat per als impostos cedits, aperiòdics i no massius. </a:t>
              </a:r>
            </a:p>
            <a:p>
              <a:r>
                <a:rPr lang="ca-ES" sz="2200" b="1" dirty="0" smtClean="0"/>
                <a:t>Superat</a:t>
              </a:r>
              <a:r>
                <a:rPr lang="ca-ES" sz="2200" dirty="0" smtClean="0"/>
                <a:t> per alguns impostos propis, per l’evolució tecnològica (2001) i pels seus problemes de disseny originals</a:t>
              </a:r>
              <a:endParaRPr lang="ca-ES" sz="2200" dirty="0"/>
            </a:p>
          </p:txBody>
        </p:sp>
      </p:grpSp>
      <p:grpSp>
        <p:nvGrpSpPr>
          <p:cNvPr id="4" name="Agrupa 3"/>
          <p:cNvGrpSpPr/>
          <p:nvPr/>
        </p:nvGrpSpPr>
        <p:grpSpPr>
          <a:xfrm>
            <a:off x="396000" y="1053530"/>
            <a:ext cx="5688000" cy="4118814"/>
            <a:chOff x="396000" y="1053530"/>
            <a:chExt cx="5688000" cy="411881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96000" y="1053530"/>
              <a:ext cx="5688000" cy="7200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algn="ctr"/>
              <a:r>
                <a:rPr lang="ca-ES" sz="2400" b="1" dirty="0"/>
                <a:t>Recaptació directa sobre tot el </a:t>
              </a:r>
              <a:r>
                <a:rPr lang="ca-ES" sz="2400" b="1" dirty="0" smtClean="0"/>
                <a:t>país: </a:t>
              </a:r>
            </a:p>
            <a:p>
              <a:pPr algn="ctr"/>
              <a:r>
                <a:rPr lang="ca-ES" sz="2400" b="1" dirty="0" smtClean="0">
                  <a:solidFill>
                    <a:schemeClr val="bg1"/>
                  </a:solidFill>
                </a:rPr>
                <a:t>19 oficines pròpies i 700 treballadors</a:t>
              </a:r>
              <a:endParaRPr lang="ca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6000" y="1932140"/>
              <a:ext cx="5688000" cy="7200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87313" algn="ctr" eaLnBrk="1" hangingPunct="1"/>
              <a:r>
                <a:rPr lang="ca-ES" sz="2400" b="1" dirty="0">
                  <a:solidFill>
                    <a:schemeClr val="bg1"/>
                  </a:solidFill>
                </a:rPr>
                <a:t>Recaptació executiva: </a:t>
              </a:r>
              <a:r>
                <a:rPr lang="ca-ES" sz="2400" b="1" dirty="0"/>
                <a:t>70.000 </a:t>
              </a:r>
              <a:r>
                <a:rPr lang="ca-ES" sz="2400" b="1" dirty="0" smtClean="0"/>
                <a:t>deutes </a:t>
              </a:r>
            </a:p>
            <a:p>
              <a:pPr marL="2873375" indent="87313" algn="ctr" eaLnBrk="1" hangingPunct="1"/>
              <a:r>
                <a:rPr lang="ca-ES" sz="2400" b="1" dirty="0" smtClean="0"/>
                <a:t>Generalitat</a:t>
              </a:r>
              <a:endParaRPr lang="ca-ES" sz="2400" b="1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96000" y="4452264"/>
              <a:ext cx="5688000" cy="7200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88900" eaLnBrk="1" hangingPunct="1"/>
              <a:r>
                <a:rPr lang="ca-ES" sz="2400" b="1" dirty="0" smtClean="0">
                  <a:solidFill>
                    <a:schemeClr val="bg1"/>
                  </a:solidFill>
                </a:rPr>
                <a:t>G@UDI: </a:t>
              </a:r>
              <a:r>
                <a:rPr lang="ca-ES" sz="2200" b="1" dirty="0" smtClean="0"/>
                <a:t>nous mòduls per </a:t>
              </a:r>
              <a:r>
                <a:rPr lang="ca-ES" sz="2200" b="1" dirty="0"/>
                <a:t>a recaptació </a:t>
              </a:r>
            </a:p>
            <a:p>
              <a:pPr marL="88900" eaLnBrk="1" hangingPunct="1"/>
              <a:r>
                <a:rPr lang="ca-ES" sz="2200" b="1" dirty="0"/>
                <a:t>Executiva i inspecció</a:t>
              </a:r>
            </a:p>
          </p:txBody>
        </p:sp>
      </p:grpSp>
      <p:grpSp>
        <p:nvGrpSpPr>
          <p:cNvPr id="11" name="Agrupa 10"/>
          <p:cNvGrpSpPr/>
          <p:nvPr/>
        </p:nvGrpSpPr>
        <p:grpSpPr>
          <a:xfrm>
            <a:off x="348570" y="72004"/>
            <a:ext cx="11614300" cy="900000"/>
            <a:chOff x="348570" y="72004"/>
            <a:chExt cx="11614300" cy="9000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07854" y="128898"/>
              <a:ext cx="11555016" cy="79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87313" algn="ctr">
                <a:lnSpc>
                  <a:spcPts val="2200"/>
                </a:lnSpc>
              </a:pPr>
              <a:r>
                <a:rPr lang="ca-ES" sz="2200" b="1" dirty="0" smtClean="0"/>
                <a:t>“ HEM DESPLEGAT LA TOTALITAT DE LES NOSTRES COMPETÈNCIES EN </a:t>
              </a:r>
            </a:p>
            <a:p>
              <a:pPr marL="87313" algn="ctr">
                <a:lnSpc>
                  <a:spcPts val="2200"/>
                </a:lnSpc>
              </a:pPr>
              <a:r>
                <a:rPr lang="ca-ES" sz="2200" b="1" dirty="0" smtClean="0"/>
                <a:t>MATÈRIA FISCAL, COM HAVIEN FET JA ALTRES COMUNITATS AUTÒNOMES </a:t>
              </a:r>
              <a:r>
                <a:rPr lang="ca-ES" sz="2200" b="1" dirty="0"/>
                <a:t>“</a:t>
              </a:r>
              <a:r>
                <a:rPr lang="ca-ES" sz="2200" b="1" dirty="0" smtClean="0"/>
                <a:t> </a:t>
              </a:r>
              <a:endParaRPr lang="ca-ES" sz="2200" b="1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48570" y="72004"/>
              <a:ext cx="11614300" cy="900000"/>
            </a:xfrm>
            <a:prstGeom prst="rect">
              <a:avLst/>
            </a:prstGeom>
            <a:noFill/>
            <a:ln w="1270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algn="ctr" eaLnBrk="1" hangingPunct="1"/>
              <a:endParaRPr lang="ca-ES">
                <a:solidFill>
                  <a:srgbClr val="9B188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6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 txBox="1">
            <a:spLocks/>
          </p:cNvSpPr>
          <p:nvPr/>
        </p:nvSpPr>
        <p:spPr>
          <a:xfrm>
            <a:off x="-1895459" y="346581"/>
            <a:ext cx="13000629" cy="51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Oficines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territorials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ES_tradnl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l’ATC</a:t>
            </a:r>
            <a:r>
              <a:rPr lang="es-ES_tradnl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 </a:t>
            </a:r>
            <a:r>
              <a:rPr lang="es-ES_tradnl" sz="32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Vic</a:t>
            </a:r>
            <a:endParaRPr lang="es-ES_tradnl" sz="32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170" name="Picture 2" descr="O:\F0115_Comunicació 2017\G0309_informacions diverses\ATC\atc campanya setembre\FOTOS INAUGURACIONS\FOTO V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67" y="909654"/>
            <a:ext cx="7592994" cy="56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3" y="116092"/>
            <a:ext cx="2111504" cy="56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84"/>
            <a:ext cx="12190413" cy="684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407854" y="176523"/>
            <a:ext cx="5399320" cy="156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square" lIns="56516" tIns="28258" rIns="108000" bIns="28258" rtlCol="0" anchor="ctr"/>
          <a:lstStyle/>
          <a:p>
            <a:pPr marL="87313" algn="ctr"/>
            <a:r>
              <a:rPr lang="ca-ES" sz="2200" b="1" dirty="0"/>
              <a:t>“ </a:t>
            </a:r>
            <a:r>
              <a:rPr lang="ca-ES" sz="2200" b="1" dirty="0" smtClean="0"/>
              <a:t>LA HISENDA CATALANA VA MOLT MÉS ENLLÀ, I ES PREPARA PER AL FUTUR “ </a:t>
            </a:r>
            <a:endParaRPr lang="ca-ES" sz="2200" b="1" dirty="0"/>
          </a:p>
        </p:txBody>
      </p:sp>
      <p:grpSp>
        <p:nvGrpSpPr>
          <p:cNvPr id="2" name="Agrupa 1"/>
          <p:cNvGrpSpPr/>
          <p:nvPr/>
        </p:nvGrpSpPr>
        <p:grpSpPr>
          <a:xfrm>
            <a:off x="3061362" y="153515"/>
            <a:ext cx="8901509" cy="6664672"/>
            <a:chOff x="3061361" y="153514"/>
            <a:chExt cx="8901509" cy="666467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3061361" y="5193906"/>
              <a:ext cx="8892000" cy="151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b"/>
            <a:lstStyle/>
            <a:p>
              <a:pPr marL="87313"/>
              <a:endParaRPr lang="ca-E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070870" y="1871018"/>
              <a:ext cx="8892000" cy="162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b"/>
            <a:lstStyle/>
            <a:p>
              <a:pPr marL="442913"/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Prestadors de</a:t>
              </a:r>
            </a:p>
            <a:p>
              <a:pPr marL="442913"/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serveis tributaris</a:t>
              </a:r>
            </a:p>
          </p:txBody>
        </p:sp>
        <p:sp>
          <p:nvSpPr>
            <p:cNvPr id="29" name="Pentàgon 28"/>
            <p:cNvSpPr/>
            <p:nvPr/>
          </p:nvSpPr>
          <p:spPr bwMode="auto">
            <a:xfrm>
              <a:off x="6228000" y="1932140"/>
              <a:ext cx="5688000" cy="720000"/>
            </a:xfrm>
            <a:prstGeom prst="homePlate">
              <a:avLst>
                <a:gd name="adj" fmla="val 21274"/>
              </a:avLst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85725"/>
              <a:r>
                <a:rPr lang="ca-ES" sz="2400" b="1" dirty="0" smtClean="0"/>
                <a:t>300.000 deutes SCT</a:t>
              </a:r>
            </a:p>
            <a:p>
              <a:pPr marL="85725"/>
              <a:r>
                <a:rPr lang="ca-ES" sz="2400" b="1" dirty="0"/>
                <a:t>170.000 diputacions, 300.000 altres</a:t>
              </a:r>
            </a:p>
          </p:txBody>
        </p:sp>
        <p:sp>
          <p:nvSpPr>
            <p:cNvPr id="12" name="Pentàgon 11"/>
            <p:cNvSpPr/>
            <p:nvPr/>
          </p:nvSpPr>
          <p:spPr bwMode="auto">
            <a:xfrm>
              <a:off x="6228000" y="4452264"/>
              <a:ext cx="5688000" cy="720000"/>
            </a:xfrm>
            <a:prstGeom prst="homePlate">
              <a:avLst>
                <a:gd name="adj" fmla="val 20518"/>
              </a:avLst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263525"/>
              <a:r>
                <a:rPr lang="ca-ES" sz="2400" b="1" dirty="0" smtClean="0">
                  <a:solidFill>
                    <a:schemeClr val="bg1"/>
                  </a:solidFill>
                </a:rPr>
                <a:t>e-SPRIU: </a:t>
              </a:r>
              <a:r>
                <a:rPr lang="ca-ES" sz="2000" b="1" dirty="0" smtClean="0"/>
                <a:t>gestor de dades i censos, </a:t>
              </a:r>
            </a:p>
            <a:p>
              <a:pPr marL="263525"/>
              <a:r>
                <a:rPr lang="ca-ES" sz="2000" b="1" dirty="0" smtClean="0"/>
                <a:t>Servei Relació Contribuent, anàlisi dades</a:t>
              </a:r>
              <a:endParaRPr lang="ca-ES" sz="2000" b="1" dirty="0"/>
            </a:p>
          </p:txBody>
        </p:sp>
        <p:sp>
          <p:nvSpPr>
            <p:cNvPr id="16" name="Pentàgon 15"/>
            <p:cNvSpPr/>
            <p:nvPr/>
          </p:nvSpPr>
          <p:spPr bwMode="auto">
            <a:xfrm>
              <a:off x="6228000" y="171292"/>
              <a:ext cx="5688000" cy="3240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algn="ctr"/>
              <a:r>
                <a:rPr lang="ca-ES" sz="2400" b="1" dirty="0" smtClean="0">
                  <a:solidFill>
                    <a:schemeClr val="bg1"/>
                  </a:solidFill>
                </a:rPr>
                <a:t>Consell Fiscal </a:t>
              </a:r>
              <a:r>
                <a:rPr lang="ca-ES" sz="2400" b="1" dirty="0" smtClean="0"/>
                <a:t>de Catalunya</a:t>
              </a:r>
              <a:endParaRPr lang="ca-ES" sz="2400" b="1" dirty="0"/>
            </a:p>
          </p:txBody>
        </p:sp>
        <p:sp>
          <p:nvSpPr>
            <p:cNvPr id="19" name="Pentàgon 18"/>
            <p:cNvSpPr/>
            <p:nvPr/>
          </p:nvSpPr>
          <p:spPr bwMode="auto">
            <a:xfrm>
              <a:off x="6228000" y="559796"/>
              <a:ext cx="5688000" cy="3240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algn="ctr"/>
              <a:r>
                <a:rPr lang="ca-ES" sz="2400" b="1" dirty="0" smtClean="0"/>
                <a:t>Institut de Recerca Fiscal</a:t>
              </a:r>
              <a:endParaRPr lang="ca-ES" sz="2400" b="1" dirty="0"/>
            </a:p>
          </p:txBody>
        </p:sp>
        <p:sp>
          <p:nvSpPr>
            <p:cNvPr id="21" name="Pentàgon 20"/>
            <p:cNvSpPr/>
            <p:nvPr/>
          </p:nvSpPr>
          <p:spPr bwMode="auto">
            <a:xfrm>
              <a:off x="6226720" y="2721208"/>
              <a:ext cx="5688000" cy="324000"/>
            </a:xfrm>
            <a:prstGeom prst="homePlate">
              <a:avLst/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85725"/>
              <a:r>
                <a:rPr lang="ca-ES" sz="2400" b="1" dirty="0" err="1" smtClean="0"/>
                <a:t>Tramitadors</a:t>
              </a:r>
              <a:r>
                <a:rPr lang="ca-ES" sz="2400" b="1" dirty="0" smtClean="0"/>
                <a:t> </a:t>
              </a:r>
              <a:r>
                <a:rPr lang="ca-ES" sz="2400" b="1" dirty="0" smtClean="0">
                  <a:solidFill>
                    <a:schemeClr val="bg1"/>
                  </a:solidFill>
                </a:rPr>
                <a:t>impostos estatals</a:t>
              </a:r>
              <a:endParaRPr lang="ca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Pentàgon 21"/>
            <p:cNvSpPr/>
            <p:nvPr/>
          </p:nvSpPr>
          <p:spPr bwMode="auto">
            <a:xfrm>
              <a:off x="6226720" y="3105230"/>
              <a:ext cx="5688000" cy="324000"/>
            </a:xfrm>
            <a:prstGeom prst="homePlate">
              <a:avLst/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algn="ctr"/>
              <a:r>
                <a:rPr lang="ca-ES" sz="2400" b="1" dirty="0" smtClean="0">
                  <a:solidFill>
                    <a:schemeClr val="bg1"/>
                  </a:solidFill>
                </a:rPr>
                <a:t>Subhastes</a:t>
              </a:r>
              <a:r>
                <a:rPr lang="ca-ES" sz="2400" b="1" dirty="0" smtClean="0"/>
                <a:t> conjuntes béns embargats</a:t>
              </a:r>
              <a:endParaRPr lang="ca-ES" sz="2400" b="1" dirty="0"/>
            </a:p>
          </p:txBody>
        </p:sp>
        <p:sp>
          <p:nvSpPr>
            <p:cNvPr id="36" name="Pentàgon 35"/>
            <p:cNvSpPr/>
            <p:nvPr/>
          </p:nvSpPr>
          <p:spPr bwMode="auto">
            <a:xfrm>
              <a:off x="6239854" y="1054742"/>
              <a:ext cx="5688000" cy="324000"/>
            </a:xfrm>
            <a:prstGeom prst="homePlate">
              <a:avLst/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algn="ctr"/>
              <a:r>
                <a:rPr lang="ca-ES" sz="2400" b="1" dirty="0" smtClean="0">
                  <a:solidFill>
                    <a:schemeClr val="bg1"/>
                  </a:solidFill>
                </a:rPr>
                <a:t>      </a:t>
              </a:r>
              <a:r>
                <a:rPr lang="ca-ES" sz="2400" b="1" dirty="0" err="1" smtClean="0">
                  <a:solidFill>
                    <a:schemeClr val="bg1"/>
                  </a:solidFill>
                </a:rPr>
                <a:t>TdC</a:t>
              </a:r>
              <a:r>
                <a:rPr lang="ca-ES" sz="2400" b="1" dirty="0" smtClean="0">
                  <a:solidFill>
                    <a:schemeClr val="bg1"/>
                  </a:solidFill>
                </a:rPr>
                <a:t>:</a:t>
              </a:r>
              <a:r>
                <a:rPr lang="ca-ES" sz="2400" b="1" dirty="0" smtClean="0"/>
                <a:t> 1</a:t>
              </a:r>
              <a:r>
                <a:rPr lang="ca-ES" sz="2400" b="1" dirty="0"/>
                <a:t>61</a:t>
              </a:r>
              <a:r>
                <a:rPr lang="ca-ES" sz="2400" b="1" dirty="0" smtClean="0"/>
                <a:t> punts finestreta única</a:t>
              </a:r>
              <a:endParaRPr lang="ca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Pentàgon 36"/>
            <p:cNvSpPr/>
            <p:nvPr/>
          </p:nvSpPr>
          <p:spPr bwMode="auto">
            <a:xfrm>
              <a:off x="6239854" y="1449610"/>
              <a:ext cx="5688000" cy="324000"/>
            </a:xfrm>
            <a:prstGeom prst="homePlate">
              <a:avLst/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444500" algn="ctr"/>
              <a:r>
                <a:rPr lang="ca-ES" sz="2400" b="1" dirty="0" smtClean="0"/>
                <a:t>      13 oficines compartides</a:t>
              </a:r>
              <a:endParaRPr lang="ca-ES" sz="2400" b="1" dirty="0"/>
            </a:p>
          </p:txBody>
        </p:sp>
        <p:sp>
          <p:nvSpPr>
            <p:cNvPr id="38" name="Pentàgon 37"/>
            <p:cNvSpPr/>
            <p:nvPr/>
          </p:nvSpPr>
          <p:spPr bwMode="auto">
            <a:xfrm>
              <a:off x="6239854" y="3587158"/>
              <a:ext cx="5688000" cy="324000"/>
            </a:xfrm>
            <a:prstGeom prst="homePlate">
              <a:avLst/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85725"/>
              <a:r>
                <a:rPr lang="ca-ES" sz="2400" b="1" dirty="0"/>
                <a:t>Unitat </a:t>
              </a:r>
              <a:r>
                <a:rPr lang="ca-ES" sz="2400" b="1" dirty="0">
                  <a:solidFill>
                    <a:schemeClr val="bg1"/>
                  </a:solidFill>
                </a:rPr>
                <a:t>frau fiscal internacional</a:t>
              </a:r>
            </a:p>
          </p:txBody>
        </p:sp>
        <p:sp>
          <p:nvSpPr>
            <p:cNvPr id="39" name="Pentàgon 38"/>
            <p:cNvSpPr/>
            <p:nvPr/>
          </p:nvSpPr>
          <p:spPr bwMode="auto">
            <a:xfrm>
              <a:off x="6239854" y="3982026"/>
              <a:ext cx="5688000" cy="324000"/>
            </a:xfrm>
            <a:prstGeom prst="homePlate">
              <a:avLst/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85725"/>
              <a:r>
                <a:rPr lang="ca-ES" sz="2400" b="1" dirty="0">
                  <a:solidFill>
                    <a:schemeClr val="bg1"/>
                  </a:solidFill>
                </a:rPr>
                <a:t>Intercanvi </a:t>
              </a:r>
              <a:r>
                <a:rPr lang="ca-ES" sz="2400" b="1" dirty="0"/>
                <a:t>informació altres adm.</a:t>
              </a:r>
            </a:p>
          </p:txBody>
        </p:sp>
        <p:sp>
          <p:nvSpPr>
            <p:cNvPr id="28" name="Pentàgon 27"/>
            <p:cNvSpPr/>
            <p:nvPr/>
          </p:nvSpPr>
          <p:spPr bwMode="auto">
            <a:xfrm>
              <a:off x="6223446" y="5316954"/>
              <a:ext cx="5688000" cy="1404000"/>
            </a:xfrm>
            <a:prstGeom prst="homePlate">
              <a:avLst>
                <a:gd name="adj" fmla="val 14271"/>
              </a:avLst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530225" indent="-342900">
                <a:lnSpc>
                  <a:spcPts val="2200"/>
                </a:lnSpc>
                <a:buFontTx/>
                <a:buChar char="-"/>
              </a:pPr>
              <a:r>
                <a:rPr lang="ca-ES" sz="2000" b="1" dirty="0" smtClean="0"/>
                <a:t>Industrialització </a:t>
              </a:r>
              <a:r>
                <a:rPr lang="ca-ES" sz="2000" b="1" dirty="0"/>
                <a:t>nous </a:t>
              </a:r>
              <a:r>
                <a:rPr lang="ca-ES" sz="2000" b="1" dirty="0" smtClean="0"/>
                <a:t>impostos</a:t>
              </a:r>
            </a:p>
            <a:p>
              <a:pPr marL="530225" indent="-342900">
                <a:lnSpc>
                  <a:spcPts val="2200"/>
                </a:lnSpc>
                <a:buFontTx/>
                <a:buChar char="-"/>
              </a:pPr>
              <a:r>
                <a:rPr lang="ca-ES" sz="2000" b="1" dirty="0" smtClean="0"/>
                <a:t>Comunicació directa assessors fiscals</a:t>
              </a:r>
            </a:p>
            <a:p>
              <a:pPr marL="530225" indent="-342900">
                <a:lnSpc>
                  <a:spcPts val="2200"/>
                </a:lnSpc>
                <a:buFontTx/>
                <a:buChar char="-"/>
              </a:pPr>
              <a:r>
                <a:rPr lang="ca-ES" sz="2000" b="1" dirty="0" smtClean="0"/>
                <a:t>Aula </a:t>
              </a:r>
              <a:r>
                <a:rPr lang="ca-ES" sz="2000" b="1" dirty="0"/>
                <a:t>tributària en línia</a:t>
              </a:r>
            </a:p>
            <a:p>
              <a:pPr marL="530225" indent="-342900">
                <a:lnSpc>
                  <a:spcPts val="2200"/>
                </a:lnSpc>
                <a:buFontTx/>
                <a:buChar char="-"/>
              </a:pPr>
              <a:r>
                <a:rPr lang="ca-ES" sz="2000" b="1" dirty="0" smtClean="0"/>
                <a:t>Tramitació telemàtica: 70%</a:t>
              </a:r>
            </a:p>
            <a:p>
              <a:pPr marL="530225" indent="-342900">
                <a:lnSpc>
                  <a:spcPts val="2200"/>
                </a:lnSpc>
                <a:buFontTx/>
                <a:buChar char="-"/>
              </a:pPr>
              <a:r>
                <a:rPr lang="ca-ES" sz="2000" b="1" dirty="0" err="1" smtClean="0"/>
                <a:t>Multiproveïdor</a:t>
              </a:r>
              <a:r>
                <a:rPr lang="ca-ES" sz="2000" b="1" dirty="0" smtClean="0"/>
                <a:t> en</a:t>
              </a:r>
              <a:r>
                <a:rPr lang="ca-ES" sz="2000" b="1" dirty="0" smtClean="0">
                  <a:solidFill>
                    <a:srgbClr val="FF0000"/>
                  </a:solidFill>
                </a:rPr>
                <a:t> </a:t>
              </a:r>
              <a:r>
                <a:rPr lang="ca-ES" sz="2000" b="1" dirty="0" smtClean="0"/>
                <a:t>sistemes informació</a:t>
              </a:r>
              <a:endParaRPr lang="ca-ES" sz="2000" b="1" dirty="0"/>
            </a:p>
          </p:txBody>
        </p:sp>
        <p:grpSp>
          <p:nvGrpSpPr>
            <p:cNvPr id="30" name="Agrupa 29"/>
            <p:cNvGrpSpPr/>
            <p:nvPr/>
          </p:nvGrpSpPr>
          <p:grpSpPr>
            <a:xfrm>
              <a:off x="3731766" y="5234186"/>
              <a:ext cx="1764000" cy="1584000"/>
              <a:chOff x="151434" y="2821026"/>
              <a:chExt cx="2421005" cy="2596934"/>
            </a:xfrm>
          </p:grpSpPr>
          <p:sp>
            <p:nvSpPr>
              <p:cNvPr id="31" name="Forma 30"/>
              <p:cNvSpPr/>
              <p:nvPr/>
            </p:nvSpPr>
            <p:spPr>
              <a:xfrm>
                <a:off x="151434" y="2821026"/>
                <a:ext cx="2421005" cy="2596934"/>
              </a:xfrm>
              <a:prstGeom prst="gear9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Forma 4"/>
              <p:cNvSpPr/>
              <p:nvPr/>
            </p:nvSpPr>
            <p:spPr>
              <a:xfrm>
                <a:off x="581725" y="3427718"/>
                <a:ext cx="1631689" cy="13380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a-ES" sz="20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Eines </a:t>
                </a:r>
                <a:r>
                  <a:rPr lang="ca-ES" sz="20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gestió </a:t>
                </a:r>
                <a:r>
                  <a:rPr lang="ca-ES" sz="20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del canvi</a:t>
                </a:r>
                <a:endParaRPr lang="ca-ES" sz="20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2" name="Picture 3" descr="Q:\ctti.natc\Projectes\Gestió tributària\logotip_e-SPRIU_1.jpg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51674" b="15634"/>
            <a:stretch/>
          </p:blipFill>
          <p:spPr bwMode="auto">
            <a:xfrm>
              <a:off x="6527254" y="4536458"/>
              <a:ext cx="129295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Agrupa 4"/>
            <p:cNvGrpSpPr/>
            <p:nvPr/>
          </p:nvGrpSpPr>
          <p:grpSpPr>
            <a:xfrm>
              <a:off x="5951294" y="153514"/>
              <a:ext cx="936000" cy="756000"/>
              <a:chOff x="5650539" y="91487"/>
              <a:chExt cx="1007869" cy="866821"/>
            </a:xfrm>
          </p:grpSpPr>
          <p:sp>
            <p:nvSpPr>
              <p:cNvPr id="43" name="Oval 42"/>
              <p:cNvSpPr/>
              <p:nvPr/>
            </p:nvSpPr>
            <p:spPr bwMode="auto">
              <a:xfrm>
                <a:off x="5650539" y="91487"/>
                <a:ext cx="1007869" cy="86682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bg2">
                    <a:lumMod val="75000"/>
                  </a:schemeClr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a-ES" sz="1400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65"/>
              <p:cNvSpPr>
                <a:spLocks noEditPoints="1"/>
              </p:cNvSpPr>
              <p:nvPr/>
            </p:nvSpPr>
            <p:spPr bwMode="auto">
              <a:xfrm>
                <a:off x="5842293" y="248955"/>
                <a:ext cx="624361" cy="490492"/>
              </a:xfrm>
              <a:custGeom>
                <a:avLst/>
                <a:gdLst>
                  <a:gd name="T0" fmla="*/ 41 w 133"/>
                  <a:gd name="T1" fmla="*/ 94 h 110"/>
                  <a:gd name="T2" fmla="*/ 57 w 133"/>
                  <a:gd name="T3" fmla="*/ 88 h 110"/>
                  <a:gd name="T4" fmla="*/ 28 w 133"/>
                  <a:gd name="T5" fmla="*/ 21 h 110"/>
                  <a:gd name="T6" fmla="*/ 29 w 133"/>
                  <a:gd name="T7" fmla="*/ 26 h 110"/>
                  <a:gd name="T8" fmla="*/ 28 w 133"/>
                  <a:gd name="T9" fmla="*/ 29 h 110"/>
                  <a:gd name="T10" fmla="*/ 46 w 133"/>
                  <a:gd name="T11" fmla="*/ 58 h 110"/>
                  <a:gd name="T12" fmla="*/ 46 w 133"/>
                  <a:gd name="T13" fmla="*/ 62 h 110"/>
                  <a:gd name="T14" fmla="*/ 38 w 133"/>
                  <a:gd name="T15" fmla="*/ 68 h 110"/>
                  <a:gd name="T16" fmla="*/ 23 w 133"/>
                  <a:gd name="T17" fmla="*/ 71 h 110"/>
                  <a:gd name="T18" fmla="*/ 6 w 133"/>
                  <a:gd name="T19" fmla="*/ 68 h 110"/>
                  <a:gd name="T20" fmla="*/ 0 w 133"/>
                  <a:gd name="T21" fmla="*/ 62 h 110"/>
                  <a:gd name="T22" fmla="*/ 1 w 133"/>
                  <a:gd name="T23" fmla="*/ 58 h 110"/>
                  <a:gd name="T24" fmla="*/ 18 w 133"/>
                  <a:gd name="T25" fmla="*/ 29 h 110"/>
                  <a:gd name="T26" fmla="*/ 18 w 133"/>
                  <a:gd name="T27" fmla="*/ 26 h 110"/>
                  <a:gd name="T28" fmla="*/ 20 w 133"/>
                  <a:gd name="T29" fmla="*/ 21 h 110"/>
                  <a:gd name="T30" fmla="*/ 23 w 133"/>
                  <a:gd name="T31" fmla="*/ 18 h 110"/>
                  <a:gd name="T32" fmla="*/ 59 w 133"/>
                  <a:gd name="T33" fmla="*/ 6 h 110"/>
                  <a:gd name="T34" fmla="*/ 65 w 133"/>
                  <a:gd name="T35" fmla="*/ 0 h 110"/>
                  <a:gd name="T36" fmla="*/ 68 w 133"/>
                  <a:gd name="T37" fmla="*/ 0 h 110"/>
                  <a:gd name="T38" fmla="*/ 110 w 133"/>
                  <a:gd name="T39" fmla="*/ 0 h 110"/>
                  <a:gd name="T40" fmla="*/ 110 w 133"/>
                  <a:gd name="T41" fmla="*/ 0 h 110"/>
                  <a:gd name="T42" fmla="*/ 114 w 133"/>
                  <a:gd name="T43" fmla="*/ 6 h 110"/>
                  <a:gd name="T44" fmla="*/ 114 w 133"/>
                  <a:gd name="T45" fmla="*/ 9 h 110"/>
                  <a:gd name="T46" fmla="*/ 133 w 133"/>
                  <a:gd name="T47" fmla="*/ 38 h 110"/>
                  <a:gd name="T48" fmla="*/ 131 w 133"/>
                  <a:gd name="T49" fmla="*/ 41 h 110"/>
                  <a:gd name="T50" fmla="*/ 125 w 133"/>
                  <a:gd name="T51" fmla="*/ 49 h 110"/>
                  <a:gd name="T52" fmla="*/ 108 w 133"/>
                  <a:gd name="T53" fmla="*/ 52 h 110"/>
                  <a:gd name="T54" fmla="*/ 93 w 133"/>
                  <a:gd name="T55" fmla="*/ 49 h 110"/>
                  <a:gd name="T56" fmla="*/ 86 w 133"/>
                  <a:gd name="T57" fmla="*/ 41 h 110"/>
                  <a:gd name="T58" fmla="*/ 86 w 133"/>
                  <a:gd name="T59" fmla="*/ 38 h 110"/>
                  <a:gd name="T60" fmla="*/ 105 w 133"/>
                  <a:gd name="T61" fmla="*/ 9 h 110"/>
                  <a:gd name="T62" fmla="*/ 103 w 133"/>
                  <a:gd name="T63" fmla="*/ 6 h 110"/>
                  <a:gd name="T64" fmla="*/ 103 w 133"/>
                  <a:gd name="T65" fmla="*/ 6 h 110"/>
                  <a:gd name="T66" fmla="*/ 74 w 133"/>
                  <a:gd name="T67" fmla="*/ 88 h 110"/>
                  <a:gd name="T68" fmla="*/ 89 w 133"/>
                  <a:gd name="T69" fmla="*/ 94 h 110"/>
                  <a:gd name="T70" fmla="*/ 100 w 133"/>
                  <a:gd name="T71" fmla="*/ 110 h 110"/>
                  <a:gd name="T72" fmla="*/ 29 w 133"/>
                  <a:gd name="T73" fmla="*/ 94 h 110"/>
                  <a:gd name="T74" fmla="*/ 111 w 133"/>
                  <a:gd name="T75" fmla="*/ 10 h 110"/>
                  <a:gd name="T76" fmla="*/ 110 w 133"/>
                  <a:gd name="T77" fmla="*/ 10 h 110"/>
                  <a:gd name="T78" fmla="*/ 108 w 133"/>
                  <a:gd name="T79" fmla="*/ 10 h 110"/>
                  <a:gd name="T80" fmla="*/ 127 w 133"/>
                  <a:gd name="T81" fmla="*/ 38 h 110"/>
                  <a:gd name="T82" fmla="*/ 111 w 133"/>
                  <a:gd name="T83" fmla="*/ 10 h 110"/>
                  <a:gd name="T84" fmla="*/ 24 w 133"/>
                  <a:gd name="T85" fmla="*/ 31 h 110"/>
                  <a:gd name="T86" fmla="*/ 23 w 133"/>
                  <a:gd name="T87" fmla="*/ 31 h 110"/>
                  <a:gd name="T88" fmla="*/ 6 w 133"/>
                  <a:gd name="T89" fmla="*/ 58 h 110"/>
                  <a:gd name="T90" fmla="*/ 24 w 133"/>
                  <a:gd name="T91" fmla="*/ 3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3" h="110">
                    <a:moveTo>
                      <a:pt x="29" y="94"/>
                    </a:moveTo>
                    <a:lnTo>
                      <a:pt x="41" y="94"/>
                    </a:lnTo>
                    <a:lnTo>
                      <a:pt x="41" y="88"/>
                    </a:lnTo>
                    <a:lnTo>
                      <a:pt x="57" y="88"/>
                    </a:lnTo>
                    <a:lnTo>
                      <a:pt x="57" y="15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8" y="29"/>
                    </a:lnTo>
                    <a:lnTo>
                      <a:pt x="45" y="58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6" y="62"/>
                    </a:lnTo>
                    <a:lnTo>
                      <a:pt x="45" y="65"/>
                    </a:lnTo>
                    <a:lnTo>
                      <a:pt x="38" y="68"/>
                    </a:lnTo>
                    <a:lnTo>
                      <a:pt x="31" y="71"/>
                    </a:lnTo>
                    <a:lnTo>
                      <a:pt x="23" y="71"/>
                    </a:lnTo>
                    <a:lnTo>
                      <a:pt x="14" y="71"/>
                    </a:lnTo>
                    <a:lnTo>
                      <a:pt x="6" y="68"/>
                    </a:lnTo>
                    <a:lnTo>
                      <a:pt x="1" y="65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0" y="21"/>
                    </a:lnTo>
                    <a:lnTo>
                      <a:pt x="23" y="20"/>
                    </a:lnTo>
                    <a:lnTo>
                      <a:pt x="23" y="18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60" y="1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72" y="3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3" y="3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9"/>
                    </a:lnTo>
                    <a:lnTo>
                      <a:pt x="131" y="38"/>
                    </a:lnTo>
                    <a:lnTo>
                      <a:pt x="133" y="38"/>
                    </a:lnTo>
                    <a:lnTo>
                      <a:pt x="133" y="38"/>
                    </a:lnTo>
                    <a:lnTo>
                      <a:pt x="131" y="41"/>
                    </a:lnTo>
                    <a:lnTo>
                      <a:pt x="130" y="44"/>
                    </a:lnTo>
                    <a:lnTo>
                      <a:pt x="125" y="49"/>
                    </a:lnTo>
                    <a:lnTo>
                      <a:pt x="117" y="51"/>
                    </a:lnTo>
                    <a:lnTo>
                      <a:pt x="108" y="52"/>
                    </a:lnTo>
                    <a:lnTo>
                      <a:pt x="100" y="51"/>
                    </a:lnTo>
                    <a:lnTo>
                      <a:pt x="93" y="49"/>
                    </a:lnTo>
                    <a:lnTo>
                      <a:pt x="88" y="44"/>
                    </a:lnTo>
                    <a:lnTo>
                      <a:pt x="86" y="41"/>
                    </a:lnTo>
                    <a:lnTo>
                      <a:pt x="85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3" y="6"/>
                    </a:lnTo>
                    <a:lnTo>
                      <a:pt x="103" y="6"/>
                    </a:lnTo>
                    <a:lnTo>
                      <a:pt x="103" y="6"/>
                    </a:lnTo>
                    <a:lnTo>
                      <a:pt x="74" y="12"/>
                    </a:lnTo>
                    <a:lnTo>
                      <a:pt x="74" y="88"/>
                    </a:lnTo>
                    <a:lnTo>
                      <a:pt x="89" y="88"/>
                    </a:lnTo>
                    <a:lnTo>
                      <a:pt x="89" y="94"/>
                    </a:lnTo>
                    <a:lnTo>
                      <a:pt x="100" y="94"/>
                    </a:lnTo>
                    <a:lnTo>
                      <a:pt x="100" y="110"/>
                    </a:lnTo>
                    <a:lnTo>
                      <a:pt x="29" y="110"/>
                    </a:lnTo>
                    <a:lnTo>
                      <a:pt x="29" y="94"/>
                    </a:lnTo>
                    <a:lnTo>
                      <a:pt x="29" y="94"/>
                    </a:lnTo>
                    <a:close/>
                    <a:moveTo>
                      <a:pt x="111" y="10"/>
                    </a:moveTo>
                    <a:lnTo>
                      <a:pt x="111" y="10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08" y="10"/>
                    </a:lnTo>
                    <a:lnTo>
                      <a:pt x="91" y="38"/>
                    </a:lnTo>
                    <a:lnTo>
                      <a:pt x="127" y="38"/>
                    </a:lnTo>
                    <a:lnTo>
                      <a:pt x="111" y="10"/>
                    </a:lnTo>
                    <a:lnTo>
                      <a:pt x="111" y="10"/>
                    </a:lnTo>
                    <a:close/>
                    <a:moveTo>
                      <a:pt x="24" y="31"/>
                    </a:moveTo>
                    <a:lnTo>
                      <a:pt x="24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6" y="58"/>
                    </a:lnTo>
                    <a:lnTo>
                      <a:pt x="41" y="58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Agrupa 5"/>
            <p:cNvGrpSpPr/>
            <p:nvPr/>
          </p:nvGrpSpPr>
          <p:grpSpPr>
            <a:xfrm>
              <a:off x="5519142" y="4437906"/>
              <a:ext cx="936000" cy="756000"/>
              <a:chOff x="3287137" y="5587309"/>
              <a:chExt cx="1007869" cy="866821"/>
            </a:xfrm>
          </p:grpSpPr>
          <p:sp>
            <p:nvSpPr>
              <p:cNvPr id="45" name="Oval 44"/>
              <p:cNvSpPr/>
              <p:nvPr/>
            </p:nvSpPr>
            <p:spPr bwMode="auto">
              <a:xfrm>
                <a:off x="3287137" y="5587309"/>
                <a:ext cx="1007869" cy="86682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bg2">
                    <a:lumMod val="75000"/>
                  </a:schemeClr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a-ES" sz="1400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37"/>
              <p:cNvSpPr>
                <a:spLocks noEditPoints="1"/>
              </p:cNvSpPr>
              <p:nvPr/>
            </p:nvSpPr>
            <p:spPr bwMode="auto">
              <a:xfrm>
                <a:off x="3485111" y="5768661"/>
                <a:ext cx="611920" cy="433411"/>
              </a:xfrm>
              <a:custGeom>
                <a:avLst/>
                <a:gdLst>
                  <a:gd name="T0" fmla="*/ 73 w 115"/>
                  <a:gd name="T1" fmla="*/ 14 h 90"/>
                  <a:gd name="T2" fmla="*/ 73 w 115"/>
                  <a:gd name="T3" fmla="*/ 5 h 90"/>
                  <a:gd name="T4" fmla="*/ 78 w 115"/>
                  <a:gd name="T5" fmla="*/ 0 h 90"/>
                  <a:gd name="T6" fmla="*/ 115 w 115"/>
                  <a:gd name="T7" fmla="*/ 0 h 90"/>
                  <a:gd name="T8" fmla="*/ 115 w 115"/>
                  <a:gd name="T9" fmla="*/ 85 h 90"/>
                  <a:gd name="T10" fmla="*/ 110 w 115"/>
                  <a:gd name="T11" fmla="*/ 90 h 90"/>
                  <a:gd name="T12" fmla="*/ 73 w 115"/>
                  <a:gd name="T13" fmla="*/ 90 h 90"/>
                  <a:gd name="T14" fmla="*/ 73 w 115"/>
                  <a:gd name="T15" fmla="*/ 73 h 90"/>
                  <a:gd name="T16" fmla="*/ 51 w 115"/>
                  <a:gd name="T17" fmla="*/ 73 h 90"/>
                  <a:gd name="T18" fmla="*/ 58 w 115"/>
                  <a:gd name="T19" fmla="*/ 82 h 90"/>
                  <a:gd name="T20" fmla="*/ 17 w 115"/>
                  <a:gd name="T21" fmla="*/ 90 h 90"/>
                  <a:gd name="T22" fmla="*/ 24 w 115"/>
                  <a:gd name="T23" fmla="*/ 82 h 90"/>
                  <a:gd name="T24" fmla="*/ 5 w 115"/>
                  <a:gd name="T25" fmla="*/ 73 h 90"/>
                  <a:gd name="T26" fmla="*/ 0 w 115"/>
                  <a:gd name="T27" fmla="*/ 68 h 90"/>
                  <a:gd name="T28" fmla="*/ 0 w 115"/>
                  <a:gd name="T29" fmla="*/ 14 h 90"/>
                  <a:gd name="T30" fmla="*/ 5 w 115"/>
                  <a:gd name="T31" fmla="*/ 14 h 90"/>
                  <a:gd name="T32" fmla="*/ 25 w 115"/>
                  <a:gd name="T33" fmla="*/ 56 h 90"/>
                  <a:gd name="T34" fmla="*/ 20 w 115"/>
                  <a:gd name="T35" fmla="*/ 41 h 90"/>
                  <a:gd name="T36" fmla="*/ 20 w 115"/>
                  <a:gd name="T37" fmla="*/ 56 h 90"/>
                  <a:gd name="T38" fmla="*/ 56 w 115"/>
                  <a:gd name="T39" fmla="*/ 56 h 90"/>
                  <a:gd name="T40" fmla="*/ 51 w 115"/>
                  <a:gd name="T41" fmla="*/ 30 h 90"/>
                  <a:gd name="T42" fmla="*/ 51 w 115"/>
                  <a:gd name="T43" fmla="*/ 56 h 90"/>
                  <a:gd name="T44" fmla="*/ 48 w 115"/>
                  <a:gd name="T45" fmla="*/ 56 h 90"/>
                  <a:gd name="T46" fmla="*/ 44 w 115"/>
                  <a:gd name="T47" fmla="*/ 47 h 90"/>
                  <a:gd name="T48" fmla="*/ 44 w 115"/>
                  <a:gd name="T49" fmla="*/ 56 h 90"/>
                  <a:gd name="T50" fmla="*/ 41 w 115"/>
                  <a:gd name="T51" fmla="*/ 56 h 90"/>
                  <a:gd name="T52" fmla="*/ 36 w 115"/>
                  <a:gd name="T53" fmla="*/ 44 h 90"/>
                  <a:gd name="T54" fmla="*/ 36 w 115"/>
                  <a:gd name="T55" fmla="*/ 56 h 90"/>
                  <a:gd name="T56" fmla="*/ 33 w 115"/>
                  <a:gd name="T57" fmla="*/ 56 h 90"/>
                  <a:gd name="T58" fmla="*/ 28 w 115"/>
                  <a:gd name="T59" fmla="*/ 37 h 90"/>
                  <a:gd name="T60" fmla="*/ 28 w 115"/>
                  <a:gd name="T61" fmla="*/ 56 h 90"/>
                  <a:gd name="T62" fmla="*/ 106 w 115"/>
                  <a:gd name="T63" fmla="*/ 31 h 90"/>
                  <a:gd name="T64" fmla="*/ 87 w 115"/>
                  <a:gd name="T65" fmla="*/ 25 h 90"/>
                  <a:gd name="T66" fmla="*/ 106 w 115"/>
                  <a:gd name="T67" fmla="*/ 16 h 90"/>
                  <a:gd name="T68" fmla="*/ 82 w 115"/>
                  <a:gd name="T69" fmla="*/ 10 h 90"/>
                  <a:gd name="T70" fmla="*/ 106 w 115"/>
                  <a:gd name="T71" fmla="*/ 81 h 90"/>
                  <a:gd name="T72" fmla="*/ 87 w 115"/>
                  <a:gd name="T73" fmla="*/ 41 h 90"/>
                  <a:gd name="T74" fmla="*/ 87 w 115"/>
                  <a:gd name="T75" fmla="*/ 31 h 90"/>
                  <a:gd name="T76" fmla="*/ 10 w 115"/>
                  <a:gd name="T77" fmla="*/ 23 h 90"/>
                  <a:gd name="T78" fmla="*/ 69 w 115"/>
                  <a:gd name="T79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" h="90">
                    <a:moveTo>
                      <a:pt x="5" y="14"/>
                    </a:moveTo>
                    <a:lnTo>
                      <a:pt x="73" y="14"/>
                    </a:lnTo>
                    <a:lnTo>
                      <a:pt x="73" y="14"/>
                    </a:lnTo>
                    <a:lnTo>
                      <a:pt x="73" y="5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110" y="0"/>
                    </a:lnTo>
                    <a:lnTo>
                      <a:pt x="115" y="0"/>
                    </a:lnTo>
                    <a:lnTo>
                      <a:pt x="115" y="5"/>
                    </a:lnTo>
                    <a:lnTo>
                      <a:pt x="115" y="85"/>
                    </a:lnTo>
                    <a:lnTo>
                      <a:pt x="115" y="90"/>
                    </a:lnTo>
                    <a:lnTo>
                      <a:pt x="110" y="90"/>
                    </a:lnTo>
                    <a:lnTo>
                      <a:pt x="78" y="90"/>
                    </a:lnTo>
                    <a:lnTo>
                      <a:pt x="73" y="90"/>
                    </a:lnTo>
                    <a:lnTo>
                      <a:pt x="73" y="85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51" y="73"/>
                    </a:lnTo>
                    <a:lnTo>
                      <a:pt x="51" y="82"/>
                    </a:lnTo>
                    <a:lnTo>
                      <a:pt x="58" y="82"/>
                    </a:lnTo>
                    <a:lnTo>
                      <a:pt x="58" y="90"/>
                    </a:lnTo>
                    <a:lnTo>
                      <a:pt x="17" y="90"/>
                    </a:lnTo>
                    <a:lnTo>
                      <a:pt x="17" y="82"/>
                    </a:lnTo>
                    <a:lnTo>
                      <a:pt x="24" y="82"/>
                    </a:lnTo>
                    <a:lnTo>
                      <a:pt x="24" y="73"/>
                    </a:lnTo>
                    <a:lnTo>
                      <a:pt x="5" y="73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5" y="14"/>
                    </a:lnTo>
                    <a:close/>
                    <a:moveTo>
                      <a:pt x="20" y="56"/>
                    </a:moveTo>
                    <a:lnTo>
                      <a:pt x="25" y="56"/>
                    </a:lnTo>
                    <a:lnTo>
                      <a:pt x="25" y="41"/>
                    </a:lnTo>
                    <a:lnTo>
                      <a:pt x="20" y="41"/>
                    </a:lnTo>
                    <a:lnTo>
                      <a:pt x="20" y="56"/>
                    </a:lnTo>
                    <a:lnTo>
                      <a:pt x="20" y="56"/>
                    </a:lnTo>
                    <a:close/>
                    <a:moveTo>
                      <a:pt x="51" y="56"/>
                    </a:moveTo>
                    <a:lnTo>
                      <a:pt x="56" y="56"/>
                    </a:lnTo>
                    <a:lnTo>
                      <a:pt x="56" y="30"/>
                    </a:lnTo>
                    <a:lnTo>
                      <a:pt x="51" y="30"/>
                    </a:lnTo>
                    <a:lnTo>
                      <a:pt x="51" y="56"/>
                    </a:lnTo>
                    <a:lnTo>
                      <a:pt x="51" y="56"/>
                    </a:lnTo>
                    <a:close/>
                    <a:moveTo>
                      <a:pt x="44" y="56"/>
                    </a:moveTo>
                    <a:lnTo>
                      <a:pt x="48" y="56"/>
                    </a:lnTo>
                    <a:lnTo>
                      <a:pt x="48" y="47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4" y="56"/>
                    </a:lnTo>
                    <a:close/>
                    <a:moveTo>
                      <a:pt x="36" y="56"/>
                    </a:moveTo>
                    <a:lnTo>
                      <a:pt x="41" y="56"/>
                    </a:lnTo>
                    <a:lnTo>
                      <a:pt x="41" y="44"/>
                    </a:lnTo>
                    <a:lnTo>
                      <a:pt x="36" y="44"/>
                    </a:lnTo>
                    <a:lnTo>
                      <a:pt x="36" y="56"/>
                    </a:lnTo>
                    <a:lnTo>
                      <a:pt x="36" y="56"/>
                    </a:lnTo>
                    <a:close/>
                    <a:moveTo>
                      <a:pt x="28" y="56"/>
                    </a:moveTo>
                    <a:lnTo>
                      <a:pt x="33" y="56"/>
                    </a:lnTo>
                    <a:lnTo>
                      <a:pt x="33" y="37"/>
                    </a:lnTo>
                    <a:lnTo>
                      <a:pt x="28" y="37"/>
                    </a:lnTo>
                    <a:lnTo>
                      <a:pt x="28" y="56"/>
                    </a:lnTo>
                    <a:lnTo>
                      <a:pt x="28" y="56"/>
                    </a:lnTo>
                    <a:close/>
                    <a:moveTo>
                      <a:pt x="87" y="31"/>
                    </a:moveTo>
                    <a:lnTo>
                      <a:pt x="106" y="31"/>
                    </a:lnTo>
                    <a:lnTo>
                      <a:pt x="106" y="25"/>
                    </a:lnTo>
                    <a:lnTo>
                      <a:pt x="87" y="25"/>
                    </a:lnTo>
                    <a:lnTo>
                      <a:pt x="87" y="16"/>
                    </a:lnTo>
                    <a:lnTo>
                      <a:pt x="106" y="16"/>
                    </a:lnTo>
                    <a:lnTo>
                      <a:pt x="106" y="10"/>
                    </a:lnTo>
                    <a:lnTo>
                      <a:pt x="82" y="10"/>
                    </a:lnTo>
                    <a:lnTo>
                      <a:pt x="82" y="81"/>
                    </a:lnTo>
                    <a:lnTo>
                      <a:pt x="106" y="81"/>
                    </a:lnTo>
                    <a:lnTo>
                      <a:pt x="106" y="41"/>
                    </a:lnTo>
                    <a:lnTo>
                      <a:pt x="87" y="41"/>
                    </a:lnTo>
                    <a:lnTo>
                      <a:pt x="87" y="31"/>
                    </a:lnTo>
                    <a:lnTo>
                      <a:pt x="87" y="31"/>
                    </a:lnTo>
                    <a:close/>
                    <a:moveTo>
                      <a:pt x="69" y="23"/>
                    </a:moveTo>
                    <a:lnTo>
                      <a:pt x="10" y="23"/>
                    </a:lnTo>
                    <a:lnTo>
                      <a:pt x="10" y="64"/>
                    </a:lnTo>
                    <a:lnTo>
                      <a:pt x="69" y="64"/>
                    </a:lnTo>
                    <a:lnTo>
                      <a:pt x="69" y="2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Agrupa 46"/>
            <p:cNvGrpSpPr/>
            <p:nvPr/>
          </p:nvGrpSpPr>
          <p:grpSpPr>
            <a:xfrm>
              <a:off x="5951294" y="1017610"/>
              <a:ext cx="936000" cy="756000"/>
              <a:chOff x="-1609650" y="5080547"/>
              <a:chExt cx="1007869" cy="866821"/>
            </a:xfrm>
          </p:grpSpPr>
          <p:sp>
            <p:nvSpPr>
              <p:cNvPr id="48" name="Oval 47"/>
              <p:cNvSpPr/>
              <p:nvPr/>
            </p:nvSpPr>
            <p:spPr bwMode="auto">
              <a:xfrm>
                <a:off x="-1609650" y="5080547"/>
                <a:ext cx="1007869" cy="86682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bg2">
                    <a:lumMod val="75000"/>
                  </a:schemeClr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a-ES" sz="1400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242"/>
              <p:cNvSpPr>
                <a:spLocks/>
              </p:cNvSpPr>
              <p:nvPr/>
            </p:nvSpPr>
            <p:spPr bwMode="auto">
              <a:xfrm>
                <a:off x="-1393678" y="5591358"/>
                <a:ext cx="151836" cy="121955"/>
              </a:xfrm>
              <a:custGeom>
                <a:avLst/>
                <a:gdLst>
                  <a:gd name="T0" fmla="*/ 27 w 32"/>
                  <a:gd name="T1" fmla="*/ 0 h 28"/>
                  <a:gd name="T2" fmla="*/ 24 w 32"/>
                  <a:gd name="T3" fmla="*/ 0 h 28"/>
                  <a:gd name="T4" fmla="*/ 24 w 32"/>
                  <a:gd name="T5" fmla="*/ 8 h 28"/>
                  <a:gd name="T6" fmla="*/ 16 w 32"/>
                  <a:gd name="T7" fmla="*/ 14 h 28"/>
                  <a:gd name="T8" fmla="*/ 8 w 32"/>
                  <a:gd name="T9" fmla="*/ 8 h 28"/>
                  <a:gd name="T10" fmla="*/ 8 w 32"/>
                  <a:gd name="T11" fmla="*/ 0 h 28"/>
                  <a:gd name="T12" fmla="*/ 4 w 32"/>
                  <a:gd name="T13" fmla="*/ 0 h 28"/>
                  <a:gd name="T14" fmla="*/ 0 w 32"/>
                  <a:gd name="T15" fmla="*/ 5 h 28"/>
                  <a:gd name="T16" fmla="*/ 0 w 32"/>
                  <a:gd name="T17" fmla="*/ 23 h 28"/>
                  <a:gd name="T18" fmla="*/ 4 w 32"/>
                  <a:gd name="T19" fmla="*/ 28 h 28"/>
                  <a:gd name="T20" fmla="*/ 27 w 32"/>
                  <a:gd name="T21" fmla="*/ 28 h 28"/>
                  <a:gd name="T22" fmla="*/ 32 w 32"/>
                  <a:gd name="T23" fmla="*/ 23 h 28"/>
                  <a:gd name="T24" fmla="*/ 32 w 32"/>
                  <a:gd name="T25" fmla="*/ 5 h 28"/>
                  <a:gd name="T26" fmla="*/ 27 w 32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28">
                    <a:moveTo>
                      <a:pt x="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2"/>
                      <a:pt x="19" y="14"/>
                      <a:pt x="16" y="14"/>
                    </a:cubicBezTo>
                    <a:cubicBezTo>
                      <a:pt x="12" y="14"/>
                      <a:pt x="8" y="12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9" y="28"/>
                      <a:pt x="32" y="26"/>
                      <a:pt x="32" y="23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2"/>
                      <a:pt x="29" y="0"/>
                      <a:pt x="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243"/>
              <p:cNvSpPr>
                <a:spLocks noEditPoints="1"/>
              </p:cNvSpPr>
              <p:nvPr/>
            </p:nvSpPr>
            <p:spPr bwMode="auto">
              <a:xfrm>
                <a:off x="-1257552" y="5248944"/>
                <a:ext cx="303667" cy="168860"/>
              </a:xfrm>
              <a:custGeom>
                <a:avLst/>
                <a:gdLst>
                  <a:gd name="T0" fmla="*/ 56 w 64"/>
                  <a:gd name="T1" fmla="*/ 8 h 40"/>
                  <a:gd name="T2" fmla="*/ 56 w 64"/>
                  <a:gd name="T3" fmla="*/ 32 h 40"/>
                  <a:gd name="T4" fmla="*/ 40 w 64"/>
                  <a:gd name="T5" fmla="*/ 32 h 40"/>
                  <a:gd name="T6" fmla="*/ 24 w 64"/>
                  <a:gd name="T7" fmla="*/ 32 h 40"/>
                  <a:gd name="T8" fmla="*/ 8 w 64"/>
                  <a:gd name="T9" fmla="*/ 32 h 40"/>
                  <a:gd name="T10" fmla="*/ 8 w 64"/>
                  <a:gd name="T11" fmla="*/ 8 h 40"/>
                  <a:gd name="T12" fmla="*/ 56 w 64"/>
                  <a:gd name="T13" fmla="*/ 8 h 40"/>
                  <a:gd name="T14" fmla="*/ 59 w 64"/>
                  <a:gd name="T15" fmla="*/ 0 h 40"/>
                  <a:gd name="T16" fmla="*/ 4 w 64"/>
                  <a:gd name="T17" fmla="*/ 0 h 40"/>
                  <a:gd name="T18" fmla="*/ 0 w 64"/>
                  <a:gd name="T19" fmla="*/ 5 h 40"/>
                  <a:gd name="T20" fmla="*/ 0 w 64"/>
                  <a:gd name="T21" fmla="*/ 35 h 40"/>
                  <a:gd name="T22" fmla="*/ 4 w 64"/>
                  <a:gd name="T23" fmla="*/ 40 h 40"/>
                  <a:gd name="T24" fmla="*/ 24 w 64"/>
                  <a:gd name="T25" fmla="*/ 40 h 40"/>
                  <a:gd name="T26" fmla="*/ 40 w 64"/>
                  <a:gd name="T27" fmla="*/ 40 h 40"/>
                  <a:gd name="T28" fmla="*/ 59 w 64"/>
                  <a:gd name="T29" fmla="*/ 40 h 40"/>
                  <a:gd name="T30" fmla="*/ 64 w 64"/>
                  <a:gd name="T31" fmla="*/ 35 h 40"/>
                  <a:gd name="T32" fmla="*/ 64 w 64"/>
                  <a:gd name="T33" fmla="*/ 5 h 40"/>
                  <a:gd name="T34" fmla="*/ 59 w 64"/>
                  <a:gd name="T3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40">
                    <a:moveTo>
                      <a:pt x="56" y="8"/>
                    </a:moveTo>
                    <a:cubicBezTo>
                      <a:pt x="56" y="32"/>
                      <a:pt x="56" y="32"/>
                      <a:pt x="56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56" y="8"/>
                      <a:pt x="56" y="8"/>
                      <a:pt x="56" y="8"/>
                    </a:cubicBezTo>
                    <a:moveTo>
                      <a:pt x="5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7"/>
                      <a:pt x="2" y="40"/>
                      <a:pt x="4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61" y="40"/>
                      <a:pt x="64" y="37"/>
                      <a:pt x="64" y="3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2"/>
                      <a:pt x="61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244"/>
              <p:cNvSpPr>
                <a:spLocks/>
              </p:cNvSpPr>
              <p:nvPr/>
            </p:nvSpPr>
            <p:spPr bwMode="auto">
              <a:xfrm>
                <a:off x="-1184253" y="5591358"/>
                <a:ext cx="157070" cy="121955"/>
              </a:xfrm>
              <a:custGeom>
                <a:avLst/>
                <a:gdLst>
                  <a:gd name="T0" fmla="*/ 27 w 32"/>
                  <a:gd name="T1" fmla="*/ 0 h 28"/>
                  <a:gd name="T2" fmla="*/ 24 w 32"/>
                  <a:gd name="T3" fmla="*/ 0 h 28"/>
                  <a:gd name="T4" fmla="*/ 24 w 32"/>
                  <a:gd name="T5" fmla="*/ 8 h 28"/>
                  <a:gd name="T6" fmla="*/ 16 w 32"/>
                  <a:gd name="T7" fmla="*/ 14 h 28"/>
                  <a:gd name="T8" fmla="*/ 8 w 32"/>
                  <a:gd name="T9" fmla="*/ 8 h 28"/>
                  <a:gd name="T10" fmla="*/ 8 w 32"/>
                  <a:gd name="T11" fmla="*/ 0 h 28"/>
                  <a:gd name="T12" fmla="*/ 4 w 32"/>
                  <a:gd name="T13" fmla="*/ 0 h 28"/>
                  <a:gd name="T14" fmla="*/ 0 w 32"/>
                  <a:gd name="T15" fmla="*/ 5 h 28"/>
                  <a:gd name="T16" fmla="*/ 0 w 32"/>
                  <a:gd name="T17" fmla="*/ 23 h 28"/>
                  <a:gd name="T18" fmla="*/ 4 w 32"/>
                  <a:gd name="T19" fmla="*/ 28 h 28"/>
                  <a:gd name="T20" fmla="*/ 27 w 32"/>
                  <a:gd name="T21" fmla="*/ 28 h 28"/>
                  <a:gd name="T22" fmla="*/ 32 w 32"/>
                  <a:gd name="T23" fmla="*/ 23 h 28"/>
                  <a:gd name="T24" fmla="*/ 32 w 32"/>
                  <a:gd name="T25" fmla="*/ 5 h 28"/>
                  <a:gd name="T26" fmla="*/ 27 w 32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28">
                    <a:moveTo>
                      <a:pt x="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2"/>
                      <a:pt x="19" y="14"/>
                      <a:pt x="16" y="14"/>
                    </a:cubicBezTo>
                    <a:cubicBezTo>
                      <a:pt x="12" y="14"/>
                      <a:pt x="8" y="12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9" y="28"/>
                      <a:pt x="32" y="26"/>
                      <a:pt x="32" y="23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2"/>
                      <a:pt x="29" y="0"/>
                      <a:pt x="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245"/>
              <p:cNvSpPr>
                <a:spLocks/>
              </p:cNvSpPr>
              <p:nvPr/>
            </p:nvSpPr>
            <p:spPr bwMode="auto">
              <a:xfrm>
                <a:off x="-969589" y="5591358"/>
                <a:ext cx="151836" cy="121955"/>
              </a:xfrm>
              <a:custGeom>
                <a:avLst/>
                <a:gdLst>
                  <a:gd name="T0" fmla="*/ 27 w 32"/>
                  <a:gd name="T1" fmla="*/ 0 h 28"/>
                  <a:gd name="T2" fmla="*/ 24 w 32"/>
                  <a:gd name="T3" fmla="*/ 0 h 28"/>
                  <a:gd name="T4" fmla="*/ 24 w 32"/>
                  <a:gd name="T5" fmla="*/ 8 h 28"/>
                  <a:gd name="T6" fmla="*/ 16 w 32"/>
                  <a:gd name="T7" fmla="*/ 14 h 28"/>
                  <a:gd name="T8" fmla="*/ 8 w 32"/>
                  <a:gd name="T9" fmla="*/ 8 h 28"/>
                  <a:gd name="T10" fmla="*/ 8 w 32"/>
                  <a:gd name="T11" fmla="*/ 0 h 28"/>
                  <a:gd name="T12" fmla="*/ 4 w 32"/>
                  <a:gd name="T13" fmla="*/ 0 h 28"/>
                  <a:gd name="T14" fmla="*/ 0 w 32"/>
                  <a:gd name="T15" fmla="*/ 5 h 28"/>
                  <a:gd name="T16" fmla="*/ 0 w 32"/>
                  <a:gd name="T17" fmla="*/ 23 h 28"/>
                  <a:gd name="T18" fmla="*/ 4 w 32"/>
                  <a:gd name="T19" fmla="*/ 28 h 28"/>
                  <a:gd name="T20" fmla="*/ 27 w 32"/>
                  <a:gd name="T21" fmla="*/ 28 h 28"/>
                  <a:gd name="T22" fmla="*/ 32 w 32"/>
                  <a:gd name="T23" fmla="*/ 23 h 28"/>
                  <a:gd name="T24" fmla="*/ 32 w 32"/>
                  <a:gd name="T25" fmla="*/ 5 h 28"/>
                  <a:gd name="T26" fmla="*/ 27 w 32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28">
                    <a:moveTo>
                      <a:pt x="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2"/>
                      <a:pt x="19" y="14"/>
                      <a:pt x="16" y="14"/>
                    </a:cubicBezTo>
                    <a:cubicBezTo>
                      <a:pt x="12" y="14"/>
                      <a:pt x="8" y="12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9" y="28"/>
                      <a:pt x="32" y="26"/>
                      <a:pt x="32" y="23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2"/>
                      <a:pt x="29" y="0"/>
                      <a:pt x="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246"/>
              <p:cNvSpPr>
                <a:spLocks/>
              </p:cNvSpPr>
              <p:nvPr/>
            </p:nvSpPr>
            <p:spPr bwMode="auto">
              <a:xfrm>
                <a:off x="-1336085" y="5394353"/>
                <a:ext cx="460737" cy="229839"/>
              </a:xfrm>
              <a:custGeom>
                <a:avLst/>
                <a:gdLst>
                  <a:gd name="T0" fmla="*/ 92 w 96"/>
                  <a:gd name="T1" fmla="*/ 22 h 54"/>
                  <a:gd name="T2" fmla="*/ 52 w 96"/>
                  <a:gd name="T3" fmla="*/ 22 h 54"/>
                  <a:gd name="T4" fmla="*/ 52 w 96"/>
                  <a:gd name="T5" fmla="*/ 0 h 54"/>
                  <a:gd name="T6" fmla="*/ 44 w 96"/>
                  <a:gd name="T7" fmla="*/ 0 h 54"/>
                  <a:gd name="T8" fmla="*/ 44 w 96"/>
                  <a:gd name="T9" fmla="*/ 22 h 54"/>
                  <a:gd name="T10" fmla="*/ 4 w 96"/>
                  <a:gd name="T11" fmla="*/ 22 h 54"/>
                  <a:gd name="T12" fmla="*/ 0 w 96"/>
                  <a:gd name="T13" fmla="*/ 26 h 54"/>
                  <a:gd name="T14" fmla="*/ 0 w 96"/>
                  <a:gd name="T15" fmla="*/ 50 h 54"/>
                  <a:gd name="T16" fmla="*/ 4 w 96"/>
                  <a:gd name="T17" fmla="*/ 54 h 54"/>
                  <a:gd name="T18" fmla="*/ 8 w 96"/>
                  <a:gd name="T19" fmla="*/ 50 h 54"/>
                  <a:gd name="T20" fmla="*/ 8 w 96"/>
                  <a:gd name="T21" fmla="*/ 30 h 54"/>
                  <a:gd name="T22" fmla="*/ 44 w 96"/>
                  <a:gd name="T23" fmla="*/ 30 h 54"/>
                  <a:gd name="T24" fmla="*/ 44 w 96"/>
                  <a:gd name="T25" fmla="*/ 50 h 54"/>
                  <a:gd name="T26" fmla="*/ 47 w 96"/>
                  <a:gd name="T27" fmla="*/ 54 h 54"/>
                  <a:gd name="T28" fmla="*/ 52 w 96"/>
                  <a:gd name="T29" fmla="*/ 50 h 54"/>
                  <a:gd name="T30" fmla="*/ 52 w 96"/>
                  <a:gd name="T31" fmla="*/ 30 h 54"/>
                  <a:gd name="T32" fmla="*/ 88 w 96"/>
                  <a:gd name="T33" fmla="*/ 30 h 54"/>
                  <a:gd name="T34" fmla="*/ 88 w 96"/>
                  <a:gd name="T35" fmla="*/ 50 h 54"/>
                  <a:gd name="T36" fmla="*/ 92 w 96"/>
                  <a:gd name="T37" fmla="*/ 53 h 54"/>
                  <a:gd name="T38" fmla="*/ 96 w 96"/>
                  <a:gd name="T39" fmla="*/ 50 h 54"/>
                  <a:gd name="T40" fmla="*/ 96 w 96"/>
                  <a:gd name="T41" fmla="*/ 26 h 54"/>
                  <a:gd name="T42" fmla="*/ 92 w 96"/>
                  <a:gd name="T43" fmla="*/ 2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6" h="54">
                    <a:moveTo>
                      <a:pt x="92" y="22"/>
                    </a:move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3"/>
                      <a:pt x="0" y="2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2" y="54"/>
                      <a:pt x="4" y="54"/>
                    </a:cubicBezTo>
                    <a:cubicBezTo>
                      <a:pt x="5" y="54"/>
                      <a:pt x="8" y="52"/>
                      <a:pt x="8" y="5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2"/>
                      <a:pt x="46" y="54"/>
                      <a:pt x="47" y="54"/>
                    </a:cubicBezTo>
                    <a:cubicBezTo>
                      <a:pt x="49" y="54"/>
                      <a:pt x="52" y="52"/>
                      <a:pt x="52" y="5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88" y="52"/>
                      <a:pt x="90" y="53"/>
                      <a:pt x="92" y="53"/>
                    </a:cubicBezTo>
                    <a:cubicBezTo>
                      <a:pt x="94" y="53"/>
                      <a:pt x="96" y="52"/>
                      <a:pt x="96" y="50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4"/>
                      <a:pt x="93" y="22"/>
                      <a:pt x="92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6" name="Rectangle 55"/>
          <p:cNvSpPr/>
          <p:nvPr/>
        </p:nvSpPr>
        <p:spPr bwMode="auto">
          <a:xfrm>
            <a:off x="348570" y="119630"/>
            <a:ext cx="5458604" cy="1656000"/>
          </a:xfrm>
          <a:prstGeom prst="rect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 eaLnBrk="1" hangingPunct="1"/>
            <a:endParaRPr lang="ca-ES">
              <a:solidFill>
                <a:srgbClr val="9B1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3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3070870" y="5263902"/>
            <a:ext cx="8892000" cy="15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b"/>
          <a:lstStyle/>
          <a:p>
            <a:pPr marL="87313"/>
            <a:endParaRPr lang="ca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070870" y="1871019"/>
            <a:ext cx="8892000" cy="16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b"/>
          <a:lstStyle/>
          <a:p>
            <a:pPr marL="442913"/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Prestadors de</a:t>
            </a:r>
          </a:p>
          <a:p>
            <a:pPr marL="442913"/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serveis tributaris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96000" y="1053530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/>
              <a:t>Recaptació directa sobre tot el </a:t>
            </a:r>
            <a:r>
              <a:rPr lang="ca-ES" sz="2400" b="1" dirty="0" smtClean="0"/>
              <a:t>país: </a:t>
            </a:r>
          </a:p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19 oficines pròpies i 700 treballadors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96000" y="1932141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7313" algn="ctr" eaLnBrk="1" hangingPunct="1"/>
            <a:r>
              <a:rPr lang="ca-ES" sz="2400" b="1" dirty="0">
                <a:solidFill>
                  <a:schemeClr val="bg1"/>
                </a:solidFill>
              </a:rPr>
              <a:t>Recaptació executiva: </a:t>
            </a:r>
            <a:r>
              <a:rPr lang="ca-ES" sz="2400" b="1" dirty="0"/>
              <a:t>70.000 </a:t>
            </a:r>
            <a:r>
              <a:rPr lang="ca-ES" sz="2400" b="1" dirty="0" smtClean="0"/>
              <a:t>deutes </a:t>
            </a:r>
          </a:p>
          <a:p>
            <a:pPr marL="2873375" indent="87313" algn="ctr" eaLnBrk="1" hangingPunct="1"/>
            <a:r>
              <a:rPr lang="ca-ES" sz="2400" b="1" dirty="0" smtClean="0"/>
              <a:t>Generalitat</a:t>
            </a:r>
            <a:endParaRPr lang="ca-ES" sz="2400" b="1" dirty="0"/>
          </a:p>
        </p:txBody>
      </p:sp>
      <p:sp>
        <p:nvSpPr>
          <p:cNvPr id="29" name="Pentàgon 28"/>
          <p:cNvSpPr/>
          <p:nvPr/>
        </p:nvSpPr>
        <p:spPr bwMode="auto">
          <a:xfrm>
            <a:off x="6228000" y="1932141"/>
            <a:ext cx="5688000" cy="720000"/>
          </a:xfrm>
          <a:prstGeom prst="homePlate">
            <a:avLst>
              <a:gd name="adj" fmla="val 21274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 smtClean="0"/>
              <a:t>300.000 deutes SCT</a:t>
            </a:r>
          </a:p>
          <a:p>
            <a:pPr marL="85725"/>
            <a:r>
              <a:rPr lang="ca-ES" sz="2400" b="1" dirty="0"/>
              <a:t>170.000 diputacions, 300.000 altres</a:t>
            </a:r>
          </a:p>
        </p:txBody>
      </p:sp>
      <p:sp>
        <p:nvSpPr>
          <p:cNvPr id="12" name="Pentàgon 11"/>
          <p:cNvSpPr/>
          <p:nvPr/>
        </p:nvSpPr>
        <p:spPr bwMode="auto">
          <a:xfrm>
            <a:off x="6228000" y="4452264"/>
            <a:ext cx="5688000" cy="720000"/>
          </a:xfrm>
          <a:prstGeom prst="homePlate">
            <a:avLst>
              <a:gd name="adj" fmla="val 20518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263525"/>
            <a:r>
              <a:rPr lang="ca-ES" sz="2400" b="1" dirty="0" smtClean="0">
                <a:solidFill>
                  <a:schemeClr val="bg1"/>
                </a:solidFill>
              </a:rPr>
              <a:t>e-SPRIU: </a:t>
            </a:r>
            <a:r>
              <a:rPr lang="ca-ES" sz="2000" b="1" dirty="0" smtClean="0"/>
              <a:t>gestor de dades i censos, </a:t>
            </a:r>
          </a:p>
          <a:p>
            <a:pPr marL="263525"/>
            <a:r>
              <a:rPr lang="ca-ES" sz="2000" b="1" dirty="0" smtClean="0"/>
              <a:t>Servei Relació Contribuent, anàlisi dades</a:t>
            </a:r>
            <a:endParaRPr lang="ca-ES" sz="2000" b="1" dirty="0"/>
          </a:p>
        </p:txBody>
      </p:sp>
      <p:sp>
        <p:nvSpPr>
          <p:cNvPr id="21" name="Pentàgon 20"/>
          <p:cNvSpPr/>
          <p:nvPr/>
        </p:nvSpPr>
        <p:spPr bwMode="auto">
          <a:xfrm>
            <a:off x="6226720" y="2721208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 err="1" smtClean="0"/>
              <a:t>Tramitadors</a:t>
            </a:r>
            <a:r>
              <a:rPr lang="ca-ES" sz="2400" b="1" dirty="0" smtClean="0"/>
              <a:t> </a:t>
            </a:r>
            <a:r>
              <a:rPr lang="ca-ES" sz="2400" b="1" dirty="0" smtClean="0">
                <a:solidFill>
                  <a:schemeClr val="bg1"/>
                </a:solidFill>
              </a:rPr>
              <a:t>impostos estatals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22" name="Pentàgon 21"/>
          <p:cNvSpPr/>
          <p:nvPr/>
        </p:nvSpPr>
        <p:spPr bwMode="auto">
          <a:xfrm>
            <a:off x="6226720" y="3105230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Subhastes</a:t>
            </a:r>
            <a:r>
              <a:rPr lang="ca-ES" sz="2400" b="1" dirty="0" smtClean="0"/>
              <a:t> conjuntes béns embargats</a:t>
            </a:r>
            <a:endParaRPr lang="ca-ES" sz="2400" b="1" dirty="0"/>
          </a:p>
        </p:txBody>
      </p:sp>
      <p:sp>
        <p:nvSpPr>
          <p:cNvPr id="36" name="Pentàgon 35"/>
          <p:cNvSpPr/>
          <p:nvPr/>
        </p:nvSpPr>
        <p:spPr bwMode="auto">
          <a:xfrm>
            <a:off x="6239854" y="1054743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      </a:t>
            </a:r>
            <a:r>
              <a:rPr lang="ca-ES" sz="2400" b="1" dirty="0" err="1" smtClean="0">
                <a:solidFill>
                  <a:schemeClr val="bg1"/>
                </a:solidFill>
              </a:rPr>
              <a:t>TdC</a:t>
            </a:r>
            <a:r>
              <a:rPr lang="ca-ES" sz="2400" b="1" dirty="0" smtClean="0">
                <a:solidFill>
                  <a:schemeClr val="bg1"/>
                </a:solidFill>
              </a:rPr>
              <a:t>:</a:t>
            </a:r>
            <a:r>
              <a:rPr lang="ca-ES" sz="2400" b="1" dirty="0" smtClean="0"/>
              <a:t> 1</a:t>
            </a:r>
            <a:r>
              <a:rPr lang="ca-ES" sz="2400" b="1" dirty="0"/>
              <a:t>61</a:t>
            </a:r>
            <a:r>
              <a:rPr lang="ca-ES" sz="2400" b="1" dirty="0" smtClean="0"/>
              <a:t> punts finestreta única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37" name="Pentàgon 36"/>
          <p:cNvSpPr/>
          <p:nvPr/>
        </p:nvSpPr>
        <p:spPr bwMode="auto">
          <a:xfrm>
            <a:off x="6239854" y="1449610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444500" algn="ctr"/>
            <a:r>
              <a:rPr lang="ca-ES" sz="2400" b="1" dirty="0" smtClean="0"/>
              <a:t>      13 oficines compartides</a:t>
            </a:r>
            <a:endParaRPr lang="ca-ES" sz="2400" b="1" dirty="0"/>
          </a:p>
        </p:txBody>
      </p:sp>
      <p:sp>
        <p:nvSpPr>
          <p:cNvPr id="38" name="Pentàgon 37"/>
          <p:cNvSpPr/>
          <p:nvPr/>
        </p:nvSpPr>
        <p:spPr bwMode="auto">
          <a:xfrm>
            <a:off x="6239854" y="3587159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/>
              <a:t>Unitat </a:t>
            </a:r>
            <a:r>
              <a:rPr lang="ca-ES" sz="2400" b="1" dirty="0">
                <a:solidFill>
                  <a:schemeClr val="bg1"/>
                </a:solidFill>
              </a:rPr>
              <a:t>frau fiscal internacional</a:t>
            </a:r>
          </a:p>
        </p:txBody>
      </p:sp>
      <p:sp>
        <p:nvSpPr>
          <p:cNvPr id="39" name="Pentàgon 38"/>
          <p:cNvSpPr/>
          <p:nvPr/>
        </p:nvSpPr>
        <p:spPr bwMode="auto">
          <a:xfrm>
            <a:off x="6239854" y="3982026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>
                <a:solidFill>
                  <a:schemeClr val="bg1"/>
                </a:solidFill>
              </a:rPr>
              <a:t>Intercanvi </a:t>
            </a:r>
            <a:r>
              <a:rPr lang="ca-ES" sz="2400" b="1" dirty="0"/>
              <a:t>informació altres adm.</a:t>
            </a:r>
          </a:p>
        </p:txBody>
      </p:sp>
      <p:sp>
        <p:nvSpPr>
          <p:cNvPr id="28" name="Pentàgon 27"/>
          <p:cNvSpPr/>
          <p:nvPr/>
        </p:nvSpPr>
        <p:spPr bwMode="auto">
          <a:xfrm>
            <a:off x="6223446" y="5316954"/>
            <a:ext cx="5688000" cy="1404000"/>
          </a:xfrm>
          <a:prstGeom prst="homePlate">
            <a:avLst>
              <a:gd name="adj" fmla="val 14271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Industrialització </a:t>
            </a:r>
            <a:r>
              <a:rPr lang="ca-ES" sz="2000" b="1" dirty="0"/>
              <a:t>nous </a:t>
            </a:r>
            <a:r>
              <a:rPr lang="ca-ES" sz="2000" b="1" dirty="0" smtClean="0"/>
              <a:t>impostos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Comunicació directa assessors fiscals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Aula </a:t>
            </a:r>
            <a:r>
              <a:rPr lang="ca-ES" sz="2000" b="1" dirty="0"/>
              <a:t>tributària en línia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Tramitació telemàtica: 70%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err="1" smtClean="0"/>
              <a:t>Multiproveïdor</a:t>
            </a:r>
            <a:r>
              <a:rPr lang="ca-ES" sz="2000" b="1" dirty="0" smtClean="0"/>
              <a:t> en</a:t>
            </a:r>
            <a:r>
              <a:rPr lang="ca-ES" sz="2000" b="1" dirty="0" smtClean="0">
                <a:solidFill>
                  <a:srgbClr val="FF0000"/>
                </a:solidFill>
              </a:rPr>
              <a:t> </a:t>
            </a:r>
            <a:r>
              <a:rPr lang="ca-ES" sz="2000" b="1" dirty="0" smtClean="0"/>
              <a:t>sistemes informació</a:t>
            </a:r>
            <a:endParaRPr lang="ca-ES" sz="20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96000" y="4452264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8900" eaLnBrk="1" hangingPunct="1"/>
            <a:r>
              <a:rPr lang="ca-ES" sz="2400" b="1" dirty="0" smtClean="0">
                <a:solidFill>
                  <a:schemeClr val="bg1"/>
                </a:solidFill>
              </a:rPr>
              <a:t>G@UDI: </a:t>
            </a:r>
            <a:r>
              <a:rPr lang="ca-ES" sz="2200" b="1" dirty="0" smtClean="0"/>
              <a:t>nous mòduls per </a:t>
            </a:r>
            <a:r>
              <a:rPr lang="ca-ES" sz="2200" b="1" dirty="0"/>
              <a:t>a </a:t>
            </a:r>
          </a:p>
          <a:p>
            <a:pPr marL="88900" eaLnBrk="1" hangingPunct="1"/>
            <a:r>
              <a:rPr lang="ca-ES" sz="2200" b="1" dirty="0"/>
              <a:t>recaptació </a:t>
            </a:r>
            <a:r>
              <a:rPr lang="ca-ES" sz="2200" b="1" dirty="0" smtClean="0"/>
              <a:t>executiva </a:t>
            </a:r>
            <a:r>
              <a:rPr lang="ca-ES" sz="2200" b="1" dirty="0"/>
              <a:t>i inspecció</a:t>
            </a:r>
          </a:p>
        </p:txBody>
      </p:sp>
      <p:grpSp>
        <p:nvGrpSpPr>
          <p:cNvPr id="30" name="Agrupa 29"/>
          <p:cNvGrpSpPr/>
          <p:nvPr/>
        </p:nvGrpSpPr>
        <p:grpSpPr>
          <a:xfrm>
            <a:off x="3731766" y="5234186"/>
            <a:ext cx="1764000" cy="1584000"/>
            <a:chOff x="151434" y="2821026"/>
            <a:chExt cx="2421005" cy="2596934"/>
          </a:xfrm>
        </p:grpSpPr>
        <p:sp>
          <p:nvSpPr>
            <p:cNvPr id="31" name="Forma 30"/>
            <p:cNvSpPr/>
            <p:nvPr/>
          </p:nvSpPr>
          <p:spPr>
            <a:xfrm>
              <a:off x="151434" y="2821026"/>
              <a:ext cx="2421005" cy="259693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orma 4"/>
            <p:cNvSpPr/>
            <p:nvPr/>
          </p:nvSpPr>
          <p:spPr>
            <a:xfrm>
              <a:off x="581725" y="3427718"/>
              <a:ext cx="1631689" cy="1338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Eines de </a:t>
              </a: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gestió del canvi</a:t>
              </a:r>
              <a:endParaRPr lang="ca-E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Pentàgon 40"/>
          <p:cNvSpPr/>
          <p:nvPr/>
        </p:nvSpPr>
        <p:spPr bwMode="auto">
          <a:xfrm>
            <a:off x="407206" y="3595099"/>
            <a:ext cx="6048000" cy="7200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8900" eaLnBrk="1" hangingPunct="1"/>
            <a:r>
              <a:rPr lang="ca-ES" sz="2400" b="1" dirty="0" smtClean="0">
                <a:solidFill>
                  <a:schemeClr val="bg1"/>
                </a:solidFill>
              </a:rPr>
              <a:t>Pla </a:t>
            </a:r>
            <a:r>
              <a:rPr lang="ca-ES" sz="2400" b="1" dirty="0">
                <a:solidFill>
                  <a:schemeClr val="bg1"/>
                </a:solidFill>
              </a:rPr>
              <a:t>prevenció i lluita frau 2015-2018</a:t>
            </a:r>
          </a:p>
        </p:txBody>
      </p:sp>
      <p:pic>
        <p:nvPicPr>
          <p:cNvPr id="42" name="Picture 3" descr="Q:\ctti.natc\Projectes\Gestió tributària\logotip_e-SPRIU_1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674" b="15634"/>
          <a:stretch/>
        </p:blipFill>
        <p:spPr bwMode="auto">
          <a:xfrm>
            <a:off x="6527254" y="4536459"/>
            <a:ext cx="129295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 1"/>
          <p:cNvGrpSpPr/>
          <p:nvPr/>
        </p:nvGrpSpPr>
        <p:grpSpPr>
          <a:xfrm>
            <a:off x="407854" y="128899"/>
            <a:ext cx="11555016" cy="792000"/>
            <a:chOff x="407854" y="128898"/>
            <a:chExt cx="11555016" cy="792000"/>
          </a:xfr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15" name="Rectangle 14"/>
            <p:cNvSpPr/>
            <p:nvPr/>
          </p:nvSpPr>
          <p:spPr bwMode="auto">
            <a:xfrm>
              <a:off x="407854" y="128898"/>
              <a:ext cx="11555016" cy="79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87313"/>
              <a:r>
                <a:rPr lang="ca-ES" sz="2400" b="1" dirty="0" smtClean="0">
                  <a:solidFill>
                    <a:schemeClr val="bg1"/>
                  </a:solidFill>
                </a:rPr>
                <a:t>Codi tributari: </a:t>
              </a:r>
              <a:r>
                <a:rPr lang="ca-ES" sz="2200" b="1" dirty="0"/>
                <a:t>dissenya l’arquitectura </a:t>
              </a:r>
              <a:endParaRPr lang="ca-ES" sz="2200" b="1" dirty="0" smtClean="0"/>
            </a:p>
            <a:p>
              <a:pPr marL="87313"/>
              <a:r>
                <a:rPr lang="ca-ES" sz="2200" b="1" dirty="0" smtClean="0"/>
                <a:t>institucional </a:t>
              </a:r>
              <a:r>
                <a:rPr lang="ca-ES" sz="2200" b="1" dirty="0"/>
                <a:t>de la hisenda catalana</a:t>
              </a:r>
            </a:p>
          </p:txBody>
        </p:sp>
        <p:sp>
          <p:nvSpPr>
            <p:cNvPr id="16" name="Pentàgon 15"/>
            <p:cNvSpPr/>
            <p:nvPr/>
          </p:nvSpPr>
          <p:spPr bwMode="auto">
            <a:xfrm>
              <a:off x="6228000" y="171292"/>
              <a:ext cx="5688000" cy="3240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algn="ctr"/>
              <a:r>
                <a:rPr lang="ca-ES" sz="2400" b="1" dirty="0" smtClean="0">
                  <a:solidFill>
                    <a:schemeClr val="bg1"/>
                  </a:solidFill>
                </a:rPr>
                <a:t>Consell Fiscal </a:t>
              </a:r>
              <a:r>
                <a:rPr lang="ca-ES" sz="2400" b="1" dirty="0" smtClean="0"/>
                <a:t>de Catalunya</a:t>
              </a:r>
              <a:endParaRPr lang="ca-ES" sz="2400" b="1" dirty="0"/>
            </a:p>
          </p:txBody>
        </p:sp>
        <p:sp>
          <p:nvSpPr>
            <p:cNvPr id="19" name="Pentàgon 18"/>
            <p:cNvSpPr/>
            <p:nvPr/>
          </p:nvSpPr>
          <p:spPr bwMode="auto">
            <a:xfrm>
              <a:off x="6228000" y="559796"/>
              <a:ext cx="5688000" cy="3240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algn="ctr"/>
              <a:r>
                <a:rPr lang="ca-ES" sz="2400" b="1" dirty="0" smtClean="0"/>
                <a:t>Institut de Recerca Fiscal</a:t>
              </a:r>
              <a:endParaRPr lang="ca-ES" sz="2400" b="1" dirty="0"/>
            </a:p>
          </p:txBody>
        </p:sp>
        <p:grpSp>
          <p:nvGrpSpPr>
            <p:cNvPr id="5" name="Agrupa 4"/>
            <p:cNvGrpSpPr/>
            <p:nvPr/>
          </p:nvGrpSpPr>
          <p:grpSpPr>
            <a:xfrm>
              <a:off x="5951294" y="153514"/>
              <a:ext cx="936000" cy="756000"/>
              <a:chOff x="5650539" y="91487"/>
              <a:chExt cx="1007869" cy="866821"/>
            </a:xfrm>
          </p:grpSpPr>
          <p:sp>
            <p:nvSpPr>
              <p:cNvPr id="43" name="Oval 42"/>
              <p:cNvSpPr/>
              <p:nvPr/>
            </p:nvSpPr>
            <p:spPr bwMode="auto">
              <a:xfrm>
                <a:off x="5650539" y="91487"/>
                <a:ext cx="1007869" cy="86682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bg2">
                    <a:lumMod val="75000"/>
                  </a:schemeClr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a-ES" sz="1400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65"/>
              <p:cNvSpPr>
                <a:spLocks noEditPoints="1"/>
              </p:cNvSpPr>
              <p:nvPr/>
            </p:nvSpPr>
            <p:spPr bwMode="auto">
              <a:xfrm>
                <a:off x="5842293" y="248955"/>
                <a:ext cx="624361" cy="490492"/>
              </a:xfrm>
              <a:custGeom>
                <a:avLst/>
                <a:gdLst>
                  <a:gd name="T0" fmla="*/ 41 w 133"/>
                  <a:gd name="T1" fmla="*/ 94 h 110"/>
                  <a:gd name="T2" fmla="*/ 57 w 133"/>
                  <a:gd name="T3" fmla="*/ 88 h 110"/>
                  <a:gd name="T4" fmla="*/ 28 w 133"/>
                  <a:gd name="T5" fmla="*/ 21 h 110"/>
                  <a:gd name="T6" fmla="*/ 29 w 133"/>
                  <a:gd name="T7" fmla="*/ 26 h 110"/>
                  <a:gd name="T8" fmla="*/ 28 w 133"/>
                  <a:gd name="T9" fmla="*/ 29 h 110"/>
                  <a:gd name="T10" fmla="*/ 46 w 133"/>
                  <a:gd name="T11" fmla="*/ 58 h 110"/>
                  <a:gd name="T12" fmla="*/ 46 w 133"/>
                  <a:gd name="T13" fmla="*/ 62 h 110"/>
                  <a:gd name="T14" fmla="*/ 38 w 133"/>
                  <a:gd name="T15" fmla="*/ 68 h 110"/>
                  <a:gd name="T16" fmla="*/ 23 w 133"/>
                  <a:gd name="T17" fmla="*/ 71 h 110"/>
                  <a:gd name="T18" fmla="*/ 6 w 133"/>
                  <a:gd name="T19" fmla="*/ 68 h 110"/>
                  <a:gd name="T20" fmla="*/ 0 w 133"/>
                  <a:gd name="T21" fmla="*/ 62 h 110"/>
                  <a:gd name="T22" fmla="*/ 1 w 133"/>
                  <a:gd name="T23" fmla="*/ 58 h 110"/>
                  <a:gd name="T24" fmla="*/ 18 w 133"/>
                  <a:gd name="T25" fmla="*/ 29 h 110"/>
                  <a:gd name="T26" fmla="*/ 18 w 133"/>
                  <a:gd name="T27" fmla="*/ 26 h 110"/>
                  <a:gd name="T28" fmla="*/ 20 w 133"/>
                  <a:gd name="T29" fmla="*/ 21 h 110"/>
                  <a:gd name="T30" fmla="*/ 23 w 133"/>
                  <a:gd name="T31" fmla="*/ 18 h 110"/>
                  <a:gd name="T32" fmla="*/ 59 w 133"/>
                  <a:gd name="T33" fmla="*/ 6 h 110"/>
                  <a:gd name="T34" fmla="*/ 65 w 133"/>
                  <a:gd name="T35" fmla="*/ 0 h 110"/>
                  <a:gd name="T36" fmla="*/ 68 w 133"/>
                  <a:gd name="T37" fmla="*/ 0 h 110"/>
                  <a:gd name="T38" fmla="*/ 110 w 133"/>
                  <a:gd name="T39" fmla="*/ 0 h 110"/>
                  <a:gd name="T40" fmla="*/ 110 w 133"/>
                  <a:gd name="T41" fmla="*/ 0 h 110"/>
                  <a:gd name="T42" fmla="*/ 114 w 133"/>
                  <a:gd name="T43" fmla="*/ 6 h 110"/>
                  <a:gd name="T44" fmla="*/ 114 w 133"/>
                  <a:gd name="T45" fmla="*/ 9 h 110"/>
                  <a:gd name="T46" fmla="*/ 133 w 133"/>
                  <a:gd name="T47" fmla="*/ 38 h 110"/>
                  <a:gd name="T48" fmla="*/ 131 w 133"/>
                  <a:gd name="T49" fmla="*/ 41 h 110"/>
                  <a:gd name="T50" fmla="*/ 125 w 133"/>
                  <a:gd name="T51" fmla="*/ 49 h 110"/>
                  <a:gd name="T52" fmla="*/ 108 w 133"/>
                  <a:gd name="T53" fmla="*/ 52 h 110"/>
                  <a:gd name="T54" fmla="*/ 93 w 133"/>
                  <a:gd name="T55" fmla="*/ 49 h 110"/>
                  <a:gd name="T56" fmla="*/ 86 w 133"/>
                  <a:gd name="T57" fmla="*/ 41 h 110"/>
                  <a:gd name="T58" fmla="*/ 86 w 133"/>
                  <a:gd name="T59" fmla="*/ 38 h 110"/>
                  <a:gd name="T60" fmla="*/ 105 w 133"/>
                  <a:gd name="T61" fmla="*/ 9 h 110"/>
                  <a:gd name="T62" fmla="*/ 103 w 133"/>
                  <a:gd name="T63" fmla="*/ 6 h 110"/>
                  <a:gd name="T64" fmla="*/ 103 w 133"/>
                  <a:gd name="T65" fmla="*/ 6 h 110"/>
                  <a:gd name="T66" fmla="*/ 74 w 133"/>
                  <a:gd name="T67" fmla="*/ 88 h 110"/>
                  <a:gd name="T68" fmla="*/ 89 w 133"/>
                  <a:gd name="T69" fmla="*/ 94 h 110"/>
                  <a:gd name="T70" fmla="*/ 100 w 133"/>
                  <a:gd name="T71" fmla="*/ 110 h 110"/>
                  <a:gd name="T72" fmla="*/ 29 w 133"/>
                  <a:gd name="T73" fmla="*/ 94 h 110"/>
                  <a:gd name="T74" fmla="*/ 111 w 133"/>
                  <a:gd name="T75" fmla="*/ 10 h 110"/>
                  <a:gd name="T76" fmla="*/ 110 w 133"/>
                  <a:gd name="T77" fmla="*/ 10 h 110"/>
                  <a:gd name="T78" fmla="*/ 108 w 133"/>
                  <a:gd name="T79" fmla="*/ 10 h 110"/>
                  <a:gd name="T80" fmla="*/ 127 w 133"/>
                  <a:gd name="T81" fmla="*/ 38 h 110"/>
                  <a:gd name="T82" fmla="*/ 111 w 133"/>
                  <a:gd name="T83" fmla="*/ 10 h 110"/>
                  <a:gd name="T84" fmla="*/ 24 w 133"/>
                  <a:gd name="T85" fmla="*/ 31 h 110"/>
                  <a:gd name="T86" fmla="*/ 23 w 133"/>
                  <a:gd name="T87" fmla="*/ 31 h 110"/>
                  <a:gd name="T88" fmla="*/ 6 w 133"/>
                  <a:gd name="T89" fmla="*/ 58 h 110"/>
                  <a:gd name="T90" fmla="*/ 24 w 133"/>
                  <a:gd name="T91" fmla="*/ 3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3" h="110">
                    <a:moveTo>
                      <a:pt x="29" y="94"/>
                    </a:moveTo>
                    <a:lnTo>
                      <a:pt x="41" y="94"/>
                    </a:lnTo>
                    <a:lnTo>
                      <a:pt x="41" y="88"/>
                    </a:lnTo>
                    <a:lnTo>
                      <a:pt x="57" y="88"/>
                    </a:lnTo>
                    <a:lnTo>
                      <a:pt x="57" y="15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8" y="29"/>
                    </a:lnTo>
                    <a:lnTo>
                      <a:pt x="45" y="58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6" y="62"/>
                    </a:lnTo>
                    <a:lnTo>
                      <a:pt x="45" y="65"/>
                    </a:lnTo>
                    <a:lnTo>
                      <a:pt x="38" y="68"/>
                    </a:lnTo>
                    <a:lnTo>
                      <a:pt x="31" y="71"/>
                    </a:lnTo>
                    <a:lnTo>
                      <a:pt x="23" y="71"/>
                    </a:lnTo>
                    <a:lnTo>
                      <a:pt x="14" y="71"/>
                    </a:lnTo>
                    <a:lnTo>
                      <a:pt x="6" y="68"/>
                    </a:lnTo>
                    <a:lnTo>
                      <a:pt x="1" y="65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0" y="21"/>
                    </a:lnTo>
                    <a:lnTo>
                      <a:pt x="23" y="20"/>
                    </a:lnTo>
                    <a:lnTo>
                      <a:pt x="23" y="18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60" y="1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72" y="3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3" y="3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9"/>
                    </a:lnTo>
                    <a:lnTo>
                      <a:pt x="131" y="38"/>
                    </a:lnTo>
                    <a:lnTo>
                      <a:pt x="133" y="38"/>
                    </a:lnTo>
                    <a:lnTo>
                      <a:pt x="133" y="38"/>
                    </a:lnTo>
                    <a:lnTo>
                      <a:pt x="131" y="41"/>
                    </a:lnTo>
                    <a:lnTo>
                      <a:pt x="130" y="44"/>
                    </a:lnTo>
                    <a:lnTo>
                      <a:pt x="125" y="49"/>
                    </a:lnTo>
                    <a:lnTo>
                      <a:pt x="117" y="51"/>
                    </a:lnTo>
                    <a:lnTo>
                      <a:pt x="108" y="52"/>
                    </a:lnTo>
                    <a:lnTo>
                      <a:pt x="100" y="51"/>
                    </a:lnTo>
                    <a:lnTo>
                      <a:pt x="93" y="49"/>
                    </a:lnTo>
                    <a:lnTo>
                      <a:pt x="88" y="44"/>
                    </a:lnTo>
                    <a:lnTo>
                      <a:pt x="86" y="41"/>
                    </a:lnTo>
                    <a:lnTo>
                      <a:pt x="85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3" y="6"/>
                    </a:lnTo>
                    <a:lnTo>
                      <a:pt x="103" y="6"/>
                    </a:lnTo>
                    <a:lnTo>
                      <a:pt x="103" y="6"/>
                    </a:lnTo>
                    <a:lnTo>
                      <a:pt x="74" y="12"/>
                    </a:lnTo>
                    <a:lnTo>
                      <a:pt x="74" y="88"/>
                    </a:lnTo>
                    <a:lnTo>
                      <a:pt x="89" y="88"/>
                    </a:lnTo>
                    <a:lnTo>
                      <a:pt x="89" y="94"/>
                    </a:lnTo>
                    <a:lnTo>
                      <a:pt x="100" y="94"/>
                    </a:lnTo>
                    <a:lnTo>
                      <a:pt x="100" y="110"/>
                    </a:lnTo>
                    <a:lnTo>
                      <a:pt x="29" y="110"/>
                    </a:lnTo>
                    <a:lnTo>
                      <a:pt x="29" y="94"/>
                    </a:lnTo>
                    <a:lnTo>
                      <a:pt x="29" y="94"/>
                    </a:lnTo>
                    <a:close/>
                    <a:moveTo>
                      <a:pt x="111" y="10"/>
                    </a:moveTo>
                    <a:lnTo>
                      <a:pt x="111" y="10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08" y="10"/>
                    </a:lnTo>
                    <a:lnTo>
                      <a:pt x="91" y="38"/>
                    </a:lnTo>
                    <a:lnTo>
                      <a:pt x="127" y="38"/>
                    </a:lnTo>
                    <a:lnTo>
                      <a:pt x="111" y="10"/>
                    </a:lnTo>
                    <a:lnTo>
                      <a:pt x="111" y="10"/>
                    </a:lnTo>
                    <a:close/>
                    <a:moveTo>
                      <a:pt x="24" y="31"/>
                    </a:moveTo>
                    <a:lnTo>
                      <a:pt x="24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6" y="58"/>
                    </a:lnTo>
                    <a:lnTo>
                      <a:pt x="41" y="58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Agrupa 5"/>
          <p:cNvGrpSpPr/>
          <p:nvPr/>
        </p:nvGrpSpPr>
        <p:grpSpPr>
          <a:xfrm>
            <a:off x="5519142" y="4437907"/>
            <a:ext cx="936000" cy="756000"/>
            <a:chOff x="3287137" y="5587309"/>
            <a:chExt cx="1007869" cy="866821"/>
          </a:xfrm>
        </p:grpSpPr>
        <p:sp>
          <p:nvSpPr>
            <p:cNvPr id="45" name="Oval 44"/>
            <p:cNvSpPr/>
            <p:nvPr/>
          </p:nvSpPr>
          <p:spPr bwMode="auto">
            <a:xfrm>
              <a:off x="3287137" y="5587309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3485111" y="5768661"/>
              <a:ext cx="611920" cy="433411"/>
            </a:xfrm>
            <a:custGeom>
              <a:avLst/>
              <a:gdLst>
                <a:gd name="T0" fmla="*/ 73 w 115"/>
                <a:gd name="T1" fmla="*/ 14 h 90"/>
                <a:gd name="T2" fmla="*/ 73 w 115"/>
                <a:gd name="T3" fmla="*/ 5 h 90"/>
                <a:gd name="T4" fmla="*/ 78 w 115"/>
                <a:gd name="T5" fmla="*/ 0 h 90"/>
                <a:gd name="T6" fmla="*/ 115 w 115"/>
                <a:gd name="T7" fmla="*/ 0 h 90"/>
                <a:gd name="T8" fmla="*/ 115 w 115"/>
                <a:gd name="T9" fmla="*/ 85 h 90"/>
                <a:gd name="T10" fmla="*/ 110 w 115"/>
                <a:gd name="T11" fmla="*/ 90 h 90"/>
                <a:gd name="T12" fmla="*/ 73 w 115"/>
                <a:gd name="T13" fmla="*/ 90 h 90"/>
                <a:gd name="T14" fmla="*/ 73 w 115"/>
                <a:gd name="T15" fmla="*/ 73 h 90"/>
                <a:gd name="T16" fmla="*/ 51 w 115"/>
                <a:gd name="T17" fmla="*/ 73 h 90"/>
                <a:gd name="T18" fmla="*/ 58 w 115"/>
                <a:gd name="T19" fmla="*/ 82 h 90"/>
                <a:gd name="T20" fmla="*/ 17 w 115"/>
                <a:gd name="T21" fmla="*/ 90 h 90"/>
                <a:gd name="T22" fmla="*/ 24 w 115"/>
                <a:gd name="T23" fmla="*/ 82 h 90"/>
                <a:gd name="T24" fmla="*/ 5 w 115"/>
                <a:gd name="T25" fmla="*/ 73 h 90"/>
                <a:gd name="T26" fmla="*/ 0 w 115"/>
                <a:gd name="T27" fmla="*/ 68 h 90"/>
                <a:gd name="T28" fmla="*/ 0 w 115"/>
                <a:gd name="T29" fmla="*/ 14 h 90"/>
                <a:gd name="T30" fmla="*/ 5 w 115"/>
                <a:gd name="T31" fmla="*/ 14 h 90"/>
                <a:gd name="T32" fmla="*/ 25 w 115"/>
                <a:gd name="T33" fmla="*/ 56 h 90"/>
                <a:gd name="T34" fmla="*/ 20 w 115"/>
                <a:gd name="T35" fmla="*/ 41 h 90"/>
                <a:gd name="T36" fmla="*/ 20 w 115"/>
                <a:gd name="T37" fmla="*/ 56 h 90"/>
                <a:gd name="T38" fmla="*/ 56 w 115"/>
                <a:gd name="T39" fmla="*/ 56 h 90"/>
                <a:gd name="T40" fmla="*/ 51 w 115"/>
                <a:gd name="T41" fmla="*/ 30 h 90"/>
                <a:gd name="T42" fmla="*/ 51 w 115"/>
                <a:gd name="T43" fmla="*/ 56 h 90"/>
                <a:gd name="T44" fmla="*/ 48 w 115"/>
                <a:gd name="T45" fmla="*/ 56 h 90"/>
                <a:gd name="T46" fmla="*/ 44 w 115"/>
                <a:gd name="T47" fmla="*/ 47 h 90"/>
                <a:gd name="T48" fmla="*/ 44 w 115"/>
                <a:gd name="T49" fmla="*/ 56 h 90"/>
                <a:gd name="T50" fmla="*/ 41 w 115"/>
                <a:gd name="T51" fmla="*/ 56 h 90"/>
                <a:gd name="T52" fmla="*/ 36 w 115"/>
                <a:gd name="T53" fmla="*/ 44 h 90"/>
                <a:gd name="T54" fmla="*/ 36 w 115"/>
                <a:gd name="T55" fmla="*/ 56 h 90"/>
                <a:gd name="T56" fmla="*/ 33 w 115"/>
                <a:gd name="T57" fmla="*/ 56 h 90"/>
                <a:gd name="T58" fmla="*/ 28 w 115"/>
                <a:gd name="T59" fmla="*/ 37 h 90"/>
                <a:gd name="T60" fmla="*/ 28 w 115"/>
                <a:gd name="T61" fmla="*/ 56 h 90"/>
                <a:gd name="T62" fmla="*/ 106 w 115"/>
                <a:gd name="T63" fmla="*/ 31 h 90"/>
                <a:gd name="T64" fmla="*/ 87 w 115"/>
                <a:gd name="T65" fmla="*/ 25 h 90"/>
                <a:gd name="T66" fmla="*/ 106 w 115"/>
                <a:gd name="T67" fmla="*/ 16 h 90"/>
                <a:gd name="T68" fmla="*/ 82 w 115"/>
                <a:gd name="T69" fmla="*/ 10 h 90"/>
                <a:gd name="T70" fmla="*/ 106 w 115"/>
                <a:gd name="T71" fmla="*/ 81 h 90"/>
                <a:gd name="T72" fmla="*/ 87 w 115"/>
                <a:gd name="T73" fmla="*/ 41 h 90"/>
                <a:gd name="T74" fmla="*/ 87 w 115"/>
                <a:gd name="T75" fmla="*/ 31 h 90"/>
                <a:gd name="T76" fmla="*/ 10 w 115"/>
                <a:gd name="T77" fmla="*/ 23 h 90"/>
                <a:gd name="T78" fmla="*/ 69 w 115"/>
                <a:gd name="T7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" h="90">
                  <a:moveTo>
                    <a:pt x="5" y="14"/>
                  </a:moveTo>
                  <a:lnTo>
                    <a:pt x="73" y="14"/>
                  </a:lnTo>
                  <a:lnTo>
                    <a:pt x="73" y="14"/>
                  </a:lnTo>
                  <a:lnTo>
                    <a:pt x="73" y="5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5" y="5"/>
                  </a:lnTo>
                  <a:lnTo>
                    <a:pt x="115" y="85"/>
                  </a:lnTo>
                  <a:lnTo>
                    <a:pt x="115" y="90"/>
                  </a:lnTo>
                  <a:lnTo>
                    <a:pt x="110" y="90"/>
                  </a:lnTo>
                  <a:lnTo>
                    <a:pt x="78" y="90"/>
                  </a:lnTo>
                  <a:lnTo>
                    <a:pt x="73" y="90"/>
                  </a:lnTo>
                  <a:lnTo>
                    <a:pt x="73" y="85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51" y="73"/>
                  </a:lnTo>
                  <a:lnTo>
                    <a:pt x="51" y="82"/>
                  </a:lnTo>
                  <a:lnTo>
                    <a:pt x="58" y="82"/>
                  </a:lnTo>
                  <a:lnTo>
                    <a:pt x="58" y="90"/>
                  </a:lnTo>
                  <a:lnTo>
                    <a:pt x="17" y="90"/>
                  </a:lnTo>
                  <a:lnTo>
                    <a:pt x="17" y="82"/>
                  </a:lnTo>
                  <a:lnTo>
                    <a:pt x="24" y="82"/>
                  </a:lnTo>
                  <a:lnTo>
                    <a:pt x="24" y="73"/>
                  </a:lnTo>
                  <a:lnTo>
                    <a:pt x="5" y="73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14"/>
                  </a:lnTo>
                  <a:close/>
                  <a:moveTo>
                    <a:pt x="20" y="56"/>
                  </a:moveTo>
                  <a:lnTo>
                    <a:pt x="25" y="56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20" y="56"/>
                  </a:lnTo>
                  <a:lnTo>
                    <a:pt x="20" y="56"/>
                  </a:lnTo>
                  <a:close/>
                  <a:moveTo>
                    <a:pt x="51" y="56"/>
                  </a:moveTo>
                  <a:lnTo>
                    <a:pt x="56" y="56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51" y="56"/>
                  </a:lnTo>
                  <a:lnTo>
                    <a:pt x="51" y="56"/>
                  </a:lnTo>
                  <a:close/>
                  <a:moveTo>
                    <a:pt x="44" y="56"/>
                  </a:moveTo>
                  <a:lnTo>
                    <a:pt x="48" y="56"/>
                  </a:lnTo>
                  <a:lnTo>
                    <a:pt x="48" y="47"/>
                  </a:lnTo>
                  <a:lnTo>
                    <a:pt x="44" y="47"/>
                  </a:lnTo>
                  <a:lnTo>
                    <a:pt x="44" y="56"/>
                  </a:lnTo>
                  <a:lnTo>
                    <a:pt x="44" y="56"/>
                  </a:lnTo>
                  <a:close/>
                  <a:moveTo>
                    <a:pt x="36" y="56"/>
                  </a:moveTo>
                  <a:lnTo>
                    <a:pt x="41" y="56"/>
                  </a:lnTo>
                  <a:lnTo>
                    <a:pt x="41" y="44"/>
                  </a:lnTo>
                  <a:lnTo>
                    <a:pt x="36" y="44"/>
                  </a:lnTo>
                  <a:lnTo>
                    <a:pt x="36" y="56"/>
                  </a:lnTo>
                  <a:lnTo>
                    <a:pt x="36" y="56"/>
                  </a:lnTo>
                  <a:close/>
                  <a:moveTo>
                    <a:pt x="28" y="56"/>
                  </a:moveTo>
                  <a:lnTo>
                    <a:pt x="33" y="56"/>
                  </a:lnTo>
                  <a:lnTo>
                    <a:pt x="33" y="37"/>
                  </a:lnTo>
                  <a:lnTo>
                    <a:pt x="28" y="37"/>
                  </a:lnTo>
                  <a:lnTo>
                    <a:pt x="28" y="56"/>
                  </a:lnTo>
                  <a:lnTo>
                    <a:pt x="28" y="56"/>
                  </a:lnTo>
                  <a:close/>
                  <a:moveTo>
                    <a:pt x="87" y="31"/>
                  </a:moveTo>
                  <a:lnTo>
                    <a:pt x="106" y="31"/>
                  </a:lnTo>
                  <a:lnTo>
                    <a:pt x="106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106" y="16"/>
                  </a:lnTo>
                  <a:lnTo>
                    <a:pt x="106" y="10"/>
                  </a:lnTo>
                  <a:lnTo>
                    <a:pt x="82" y="10"/>
                  </a:lnTo>
                  <a:lnTo>
                    <a:pt x="82" y="81"/>
                  </a:lnTo>
                  <a:lnTo>
                    <a:pt x="106" y="81"/>
                  </a:lnTo>
                  <a:lnTo>
                    <a:pt x="106" y="41"/>
                  </a:lnTo>
                  <a:lnTo>
                    <a:pt x="87" y="41"/>
                  </a:lnTo>
                  <a:lnTo>
                    <a:pt x="87" y="31"/>
                  </a:lnTo>
                  <a:lnTo>
                    <a:pt x="87" y="31"/>
                  </a:lnTo>
                  <a:close/>
                  <a:moveTo>
                    <a:pt x="69" y="23"/>
                  </a:moveTo>
                  <a:lnTo>
                    <a:pt x="10" y="23"/>
                  </a:lnTo>
                  <a:lnTo>
                    <a:pt x="10" y="64"/>
                  </a:lnTo>
                  <a:lnTo>
                    <a:pt x="69" y="64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Agrupa 46"/>
          <p:cNvGrpSpPr/>
          <p:nvPr/>
        </p:nvGrpSpPr>
        <p:grpSpPr>
          <a:xfrm>
            <a:off x="5951294" y="1017610"/>
            <a:ext cx="936000" cy="756000"/>
            <a:chOff x="-1609650" y="5080547"/>
            <a:chExt cx="1007869" cy="866821"/>
          </a:xfrm>
        </p:grpSpPr>
        <p:sp>
          <p:nvSpPr>
            <p:cNvPr id="48" name="Oval 47"/>
            <p:cNvSpPr/>
            <p:nvPr/>
          </p:nvSpPr>
          <p:spPr bwMode="auto">
            <a:xfrm>
              <a:off x="-1609650" y="5080547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-1393678" y="5591358"/>
              <a:ext cx="151836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43"/>
            <p:cNvSpPr>
              <a:spLocks noEditPoints="1"/>
            </p:cNvSpPr>
            <p:nvPr/>
          </p:nvSpPr>
          <p:spPr bwMode="auto">
            <a:xfrm>
              <a:off x="-1257552" y="5248944"/>
              <a:ext cx="303667" cy="168860"/>
            </a:xfrm>
            <a:custGeom>
              <a:avLst/>
              <a:gdLst>
                <a:gd name="T0" fmla="*/ 56 w 64"/>
                <a:gd name="T1" fmla="*/ 8 h 40"/>
                <a:gd name="T2" fmla="*/ 56 w 64"/>
                <a:gd name="T3" fmla="*/ 32 h 40"/>
                <a:gd name="T4" fmla="*/ 40 w 64"/>
                <a:gd name="T5" fmla="*/ 32 h 40"/>
                <a:gd name="T6" fmla="*/ 24 w 64"/>
                <a:gd name="T7" fmla="*/ 32 h 40"/>
                <a:gd name="T8" fmla="*/ 8 w 64"/>
                <a:gd name="T9" fmla="*/ 32 h 40"/>
                <a:gd name="T10" fmla="*/ 8 w 64"/>
                <a:gd name="T11" fmla="*/ 8 h 40"/>
                <a:gd name="T12" fmla="*/ 56 w 64"/>
                <a:gd name="T13" fmla="*/ 8 h 40"/>
                <a:gd name="T14" fmla="*/ 59 w 64"/>
                <a:gd name="T15" fmla="*/ 0 h 40"/>
                <a:gd name="T16" fmla="*/ 4 w 64"/>
                <a:gd name="T17" fmla="*/ 0 h 40"/>
                <a:gd name="T18" fmla="*/ 0 w 64"/>
                <a:gd name="T19" fmla="*/ 5 h 40"/>
                <a:gd name="T20" fmla="*/ 0 w 64"/>
                <a:gd name="T21" fmla="*/ 35 h 40"/>
                <a:gd name="T22" fmla="*/ 4 w 64"/>
                <a:gd name="T23" fmla="*/ 40 h 40"/>
                <a:gd name="T24" fmla="*/ 24 w 64"/>
                <a:gd name="T25" fmla="*/ 40 h 40"/>
                <a:gd name="T26" fmla="*/ 40 w 64"/>
                <a:gd name="T27" fmla="*/ 40 h 40"/>
                <a:gd name="T28" fmla="*/ 59 w 64"/>
                <a:gd name="T29" fmla="*/ 40 h 40"/>
                <a:gd name="T30" fmla="*/ 64 w 64"/>
                <a:gd name="T31" fmla="*/ 35 h 40"/>
                <a:gd name="T32" fmla="*/ 64 w 64"/>
                <a:gd name="T33" fmla="*/ 5 h 40"/>
                <a:gd name="T34" fmla="*/ 59 w 64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40">
                  <a:moveTo>
                    <a:pt x="56" y="8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6" y="8"/>
                    <a:pt x="56" y="8"/>
                    <a:pt x="56" y="8"/>
                  </a:cubicBezTo>
                  <a:moveTo>
                    <a:pt x="5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40"/>
                    <a:pt x="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1" y="40"/>
                    <a:pt x="64" y="37"/>
                    <a:pt x="64" y="3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1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44"/>
            <p:cNvSpPr>
              <a:spLocks/>
            </p:cNvSpPr>
            <p:nvPr/>
          </p:nvSpPr>
          <p:spPr bwMode="auto">
            <a:xfrm>
              <a:off x="-1184253" y="5591358"/>
              <a:ext cx="157070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45"/>
            <p:cNvSpPr>
              <a:spLocks/>
            </p:cNvSpPr>
            <p:nvPr/>
          </p:nvSpPr>
          <p:spPr bwMode="auto">
            <a:xfrm>
              <a:off x="-969589" y="5591358"/>
              <a:ext cx="151836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46"/>
            <p:cNvSpPr>
              <a:spLocks/>
            </p:cNvSpPr>
            <p:nvPr/>
          </p:nvSpPr>
          <p:spPr bwMode="auto">
            <a:xfrm>
              <a:off x="-1336085" y="5394353"/>
              <a:ext cx="460737" cy="229839"/>
            </a:xfrm>
            <a:custGeom>
              <a:avLst/>
              <a:gdLst>
                <a:gd name="T0" fmla="*/ 92 w 96"/>
                <a:gd name="T1" fmla="*/ 22 h 54"/>
                <a:gd name="T2" fmla="*/ 52 w 96"/>
                <a:gd name="T3" fmla="*/ 22 h 54"/>
                <a:gd name="T4" fmla="*/ 52 w 96"/>
                <a:gd name="T5" fmla="*/ 0 h 54"/>
                <a:gd name="T6" fmla="*/ 44 w 96"/>
                <a:gd name="T7" fmla="*/ 0 h 54"/>
                <a:gd name="T8" fmla="*/ 44 w 96"/>
                <a:gd name="T9" fmla="*/ 22 h 54"/>
                <a:gd name="T10" fmla="*/ 4 w 96"/>
                <a:gd name="T11" fmla="*/ 22 h 54"/>
                <a:gd name="T12" fmla="*/ 0 w 96"/>
                <a:gd name="T13" fmla="*/ 26 h 54"/>
                <a:gd name="T14" fmla="*/ 0 w 96"/>
                <a:gd name="T15" fmla="*/ 50 h 54"/>
                <a:gd name="T16" fmla="*/ 4 w 96"/>
                <a:gd name="T17" fmla="*/ 54 h 54"/>
                <a:gd name="T18" fmla="*/ 8 w 96"/>
                <a:gd name="T19" fmla="*/ 50 h 54"/>
                <a:gd name="T20" fmla="*/ 8 w 96"/>
                <a:gd name="T21" fmla="*/ 30 h 54"/>
                <a:gd name="T22" fmla="*/ 44 w 96"/>
                <a:gd name="T23" fmla="*/ 30 h 54"/>
                <a:gd name="T24" fmla="*/ 44 w 96"/>
                <a:gd name="T25" fmla="*/ 50 h 54"/>
                <a:gd name="T26" fmla="*/ 47 w 96"/>
                <a:gd name="T27" fmla="*/ 54 h 54"/>
                <a:gd name="T28" fmla="*/ 52 w 96"/>
                <a:gd name="T29" fmla="*/ 50 h 54"/>
                <a:gd name="T30" fmla="*/ 52 w 96"/>
                <a:gd name="T31" fmla="*/ 30 h 54"/>
                <a:gd name="T32" fmla="*/ 88 w 96"/>
                <a:gd name="T33" fmla="*/ 30 h 54"/>
                <a:gd name="T34" fmla="*/ 88 w 96"/>
                <a:gd name="T35" fmla="*/ 50 h 54"/>
                <a:gd name="T36" fmla="*/ 92 w 96"/>
                <a:gd name="T37" fmla="*/ 53 h 54"/>
                <a:gd name="T38" fmla="*/ 96 w 96"/>
                <a:gd name="T39" fmla="*/ 50 h 54"/>
                <a:gd name="T40" fmla="*/ 96 w 96"/>
                <a:gd name="T41" fmla="*/ 26 h 54"/>
                <a:gd name="T42" fmla="*/ 92 w 96"/>
                <a:gd name="T43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54">
                  <a:moveTo>
                    <a:pt x="92" y="22"/>
                  </a:moveTo>
                  <a:cubicBezTo>
                    <a:pt x="52" y="22"/>
                    <a:pt x="52" y="22"/>
                    <a:pt x="52" y="2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3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5" y="54"/>
                    <a:pt x="8" y="52"/>
                    <a:pt x="8" y="5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2"/>
                    <a:pt x="46" y="54"/>
                    <a:pt x="47" y="54"/>
                  </a:cubicBezTo>
                  <a:cubicBezTo>
                    <a:pt x="49" y="54"/>
                    <a:pt x="52" y="52"/>
                    <a:pt x="52" y="5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8" y="52"/>
                    <a:pt x="90" y="53"/>
                    <a:pt x="92" y="53"/>
                  </a:cubicBezTo>
                  <a:cubicBezTo>
                    <a:pt x="94" y="53"/>
                    <a:pt x="96" y="52"/>
                    <a:pt x="96" y="5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4"/>
                    <a:pt x="93" y="22"/>
                    <a:pt x="92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348570" y="981522"/>
            <a:ext cx="11664000" cy="864000"/>
          </a:xfrm>
          <a:prstGeom prst="rect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 eaLnBrk="1" hangingPunct="1"/>
            <a:endParaRPr lang="ca-ES">
              <a:solidFill>
                <a:srgbClr val="9B1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40361247l\AppData\Local\Microsoft\Windows\Temporary Internet Files\Content.Outlook\839UY1WH\2017_OFICINES_TERRITORIALS_MapaArea_600pdi_T1x1_Tex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" b="5769"/>
          <a:stretch/>
        </p:blipFill>
        <p:spPr bwMode="auto">
          <a:xfrm>
            <a:off x="4655046" y="-26589"/>
            <a:ext cx="7560840" cy="690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 1"/>
          <p:cNvGrpSpPr/>
          <p:nvPr/>
        </p:nvGrpSpPr>
        <p:grpSpPr>
          <a:xfrm>
            <a:off x="0" y="3357786"/>
            <a:ext cx="5004000" cy="3492000"/>
            <a:chOff x="0" y="3357786"/>
            <a:chExt cx="5004000" cy="3492000"/>
          </a:xfrm>
        </p:grpSpPr>
        <p:sp>
          <p:nvSpPr>
            <p:cNvPr id="9" name="Pentàgon 8"/>
            <p:cNvSpPr/>
            <p:nvPr/>
          </p:nvSpPr>
          <p:spPr bwMode="auto">
            <a:xfrm>
              <a:off x="0" y="3357786"/>
              <a:ext cx="5004000" cy="3492000"/>
            </a:xfrm>
            <a:prstGeom prst="homePlate">
              <a:avLst>
                <a:gd name="adj" fmla="val 9826"/>
              </a:avLst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square" lIns="56516" tIns="28258" rIns="56516" bIns="28258" rtlCol="0" anchor="t"/>
            <a:lstStyle/>
            <a:p>
              <a:pPr algn="ctr"/>
              <a:endParaRPr lang="ca-ES" sz="2400" b="1" dirty="0" smtClean="0">
                <a:solidFill>
                  <a:schemeClr val="bg1"/>
                </a:solidFill>
              </a:endParaRPr>
            </a:p>
            <a:p>
              <a:pPr marL="896938"/>
              <a:r>
                <a:rPr lang="ca-ES" sz="2400" b="1" dirty="0" smtClean="0">
                  <a:solidFill>
                    <a:schemeClr val="bg1"/>
                  </a:solidFill>
                </a:rPr>
                <a:t>13 </a:t>
              </a:r>
              <a:r>
                <a:rPr lang="ca-ES" sz="2400" b="1" dirty="0">
                  <a:solidFill>
                    <a:schemeClr val="bg1"/>
                  </a:solidFill>
                </a:rPr>
                <a:t>oficines </a:t>
              </a:r>
              <a:r>
                <a:rPr lang="ca-ES" sz="2400" b="1" dirty="0" smtClean="0">
                  <a:solidFill>
                    <a:schemeClr val="bg1"/>
                  </a:solidFill>
                </a:rPr>
                <a:t>compartides amb administracions locals</a:t>
              </a:r>
            </a:p>
            <a:p>
              <a:pPr marL="896938"/>
              <a:endParaRPr lang="ca-ES" sz="2400" b="1" dirty="0">
                <a:solidFill>
                  <a:schemeClr val="bg1"/>
                </a:solidFill>
              </a:endParaRPr>
            </a:p>
            <a:p>
              <a:pPr marL="896938"/>
              <a:r>
                <a:rPr lang="ca-ES" sz="2400" b="1" dirty="0" smtClean="0">
                  <a:solidFill>
                    <a:schemeClr val="bg1"/>
                  </a:solidFill>
                </a:rPr>
                <a:t>Tributs de Catalunya:</a:t>
              </a:r>
            </a:p>
            <a:p>
              <a:pPr marL="896938"/>
              <a:r>
                <a:rPr lang="ca-ES" sz="2400" b="1" dirty="0" smtClean="0">
                  <a:solidFill>
                    <a:schemeClr val="bg1"/>
                  </a:solidFill>
                </a:rPr>
                <a:t>161 punts finestreta única</a:t>
              </a:r>
            </a:p>
            <a:p>
              <a:pPr marL="896938"/>
              <a:endParaRPr lang="ca-ES" sz="1600" b="1" dirty="0"/>
            </a:p>
            <a:p>
              <a:pPr marL="896938"/>
              <a:r>
                <a:rPr lang="ca-ES" sz="3200" b="1" dirty="0" smtClean="0"/>
                <a:t>193 </a:t>
              </a:r>
              <a:r>
                <a:rPr lang="ca-ES" sz="3200" b="1" dirty="0" smtClean="0"/>
                <a:t>punts atenció</a:t>
              </a:r>
            </a:p>
          </p:txBody>
        </p:sp>
        <p:sp>
          <p:nvSpPr>
            <p:cNvPr id="11" name="Suma 10"/>
            <p:cNvSpPr/>
            <p:nvPr/>
          </p:nvSpPr>
          <p:spPr bwMode="auto">
            <a:xfrm>
              <a:off x="46534" y="3943562"/>
              <a:ext cx="720000" cy="720000"/>
            </a:xfrm>
            <a:prstGeom prst="mathPlus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algn="ctr" eaLnBrk="1" hangingPunct="1"/>
              <a:endParaRPr lang="ca-ES">
                <a:solidFill>
                  <a:srgbClr val="9B1889"/>
                </a:solidFill>
              </a:endParaRPr>
            </a:p>
          </p:txBody>
        </p:sp>
        <p:sp>
          <p:nvSpPr>
            <p:cNvPr id="3" name="Igual 2"/>
            <p:cNvSpPr/>
            <p:nvPr/>
          </p:nvSpPr>
          <p:spPr bwMode="auto">
            <a:xfrm>
              <a:off x="190550" y="5734050"/>
              <a:ext cx="575984" cy="432048"/>
            </a:xfrm>
            <a:prstGeom prst="mathEqual">
              <a:avLst>
                <a:gd name="adj1" fmla="val 0"/>
                <a:gd name="adj2" fmla="val 11760"/>
              </a:avLst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algn="ctr" eaLnBrk="1" hangingPunct="1"/>
              <a:endParaRPr lang="ca-ES">
                <a:solidFill>
                  <a:srgbClr val="FF0000"/>
                </a:solidFill>
              </a:endParaRPr>
            </a:p>
          </p:txBody>
        </p:sp>
        <p:sp>
          <p:nvSpPr>
            <p:cNvPr id="6" name="Igual 5"/>
            <p:cNvSpPr/>
            <p:nvPr/>
          </p:nvSpPr>
          <p:spPr bwMode="auto">
            <a:xfrm>
              <a:off x="50842" y="6166098"/>
              <a:ext cx="720000" cy="576064"/>
            </a:xfrm>
            <a:prstGeom prst="mathEqual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algn="ctr" eaLnBrk="1" hangingPunct="1"/>
              <a:endParaRPr lang="ca-ES">
                <a:solidFill>
                  <a:srgbClr val="9B1889"/>
                </a:solidFill>
              </a:endParaRPr>
            </a:p>
          </p:txBody>
        </p:sp>
      </p:grpSp>
      <p:grpSp>
        <p:nvGrpSpPr>
          <p:cNvPr id="5" name="Agrupa 4"/>
          <p:cNvGrpSpPr/>
          <p:nvPr/>
        </p:nvGrpSpPr>
        <p:grpSpPr>
          <a:xfrm>
            <a:off x="0" y="1"/>
            <a:ext cx="4655046" cy="3357786"/>
            <a:chOff x="0" y="0"/>
            <a:chExt cx="4655046" cy="3357786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4655046" cy="33577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square" lIns="56516" tIns="28258" rIns="56516" bIns="28258" rtlCol="0" anchor="ctr"/>
            <a:lstStyle/>
            <a:p>
              <a:pPr marL="180975"/>
              <a:endParaRPr lang="ca-ES" sz="2400" b="1" dirty="0" smtClean="0"/>
            </a:p>
            <a:p>
              <a:pPr marL="180975"/>
              <a:endParaRPr lang="ca-ES" sz="2400" b="1" dirty="0"/>
            </a:p>
            <a:p>
              <a:pPr marL="180975"/>
              <a:r>
                <a:rPr lang="ca-ES" sz="2400" b="1" dirty="0" smtClean="0"/>
                <a:t>Atenció al contribuent i recaptació </a:t>
              </a:r>
              <a:r>
                <a:rPr lang="ca-ES" sz="2400" b="1" dirty="0"/>
                <a:t>directa </a:t>
              </a:r>
              <a:r>
                <a:rPr lang="ca-ES" sz="2400" b="1" dirty="0" smtClean="0"/>
                <a:t>dels impostos sobre </a:t>
              </a:r>
              <a:r>
                <a:rPr lang="ca-ES" sz="2400" b="1" dirty="0"/>
                <a:t>tot </a:t>
              </a:r>
              <a:r>
                <a:rPr lang="ca-ES" sz="2400" b="1" dirty="0" smtClean="0"/>
                <a:t>el país: </a:t>
              </a:r>
            </a:p>
            <a:p>
              <a:pPr marL="180975"/>
              <a:endParaRPr lang="ca-ES" sz="2400" b="1" dirty="0"/>
            </a:p>
            <a:p>
              <a:pPr marL="900113"/>
              <a:r>
                <a:rPr lang="ca-ES" sz="2400" b="1" dirty="0">
                  <a:solidFill>
                    <a:schemeClr val="bg1"/>
                  </a:solidFill>
                </a:rPr>
                <a:t>19 oficines </a:t>
              </a:r>
              <a:r>
                <a:rPr lang="ca-ES" sz="2400" b="1" dirty="0" smtClean="0">
                  <a:solidFill>
                    <a:schemeClr val="bg1"/>
                  </a:solidFill>
                </a:rPr>
                <a:t>pròpies</a:t>
              </a:r>
              <a:endParaRPr lang="ca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1846838" y="117426"/>
              <a:ext cx="936000" cy="756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4B92DB"/>
              </a:solidFill>
            </a:ln>
            <a:effectLst/>
            <a:ex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Freeform 291"/>
          <p:cNvSpPr>
            <a:spLocks noChangeAspect="1" noEditPoints="1"/>
          </p:cNvSpPr>
          <p:nvPr/>
        </p:nvSpPr>
        <p:spPr bwMode="auto">
          <a:xfrm>
            <a:off x="1981330" y="218009"/>
            <a:ext cx="698278" cy="462788"/>
          </a:xfrm>
          <a:custGeom>
            <a:avLst/>
            <a:gdLst>
              <a:gd name="T0" fmla="*/ 36 w 129"/>
              <a:gd name="T1" fmla="*/ 84 h 84"/>
              <a:gd name="T2" fmla="*/ 50 w 129"/>
              <a:gd name="T3" fmla="*/ 65 h 84"/>
              <a:gd name="T4" fmla="*/ 61 w 129"/>
              <a:gd name="T5" fmla="*/ 84 h 84"/>
              <a:gd name="T6" fmla="*/ 61 w 129"/>
              <a:gd name="T7" fmla="*/ 56 h 84"/>
              <a:gd name="T8" fmla="*/ 65 w 129"/>
              <a:gd name="T9" fmla="*/ 39 h 84"/>
              <a:gd name="T10" fmla="*/ 51 w 129"/>
              <a:gd name="T11" fmla="*/ 21 h 84"/>
              <a:gd name="T12" fmla="*/ 13 w 129"/>
              <a:gd name="T13" fmla="*/ 21 h 84"/>
              <a:gd name="T14" fmla="*/ 0 w 129"/>
              <a:gd name="T15" fmla="*/ 39 h 84"/>
              <a:gd name="T16" fmla="*/ 3 w 129"/>
              <a:gd name="T17" fmla="*/ 56 h 84"/>
              <a:gd name="T18" fmla="*/ 3 w 129"/>
              <a:gd name="T19" fmla="*/ 84 h 84"/>
              <a:gd name="T20" fmla="*/ 79 w 129"/>
              <a:gd name="T21" fmla="*/ 65 h 84"/>
              <a:gd name="T22" fmla="*/ 90 w 129"/>
              <a:gd name="T23" fmla="*/ 76 h 84"/>
              <a:gd name="T24" fmla="*/ 79 w 129"/>
              <a:gd name="T25" fmla="*/ 65 h 84"/>
              <a:gd name="T26" fmla="*/ 95 w 129"/>
              <a:gd name="T27" fmla="*/ 39 h 84"/>
              <a:gd name="T28" fmla="*/ 101 w 129"/>
              <a:gd name="T29" fmla="*/ 47 h 84"/>
              <a:gd name="T30" fmla="*/ 95 w 129"/>
              <a:gd name="T31" fmla="*/ 39 h 84"/>
              <a:gd name="T32" fmla="*/ 106 w 129"/>
              <a:gd name="T33" fmla="*/ 65 h 84"/>
              <a:gd name="T34" fmla="*/ 116 w 129"/>
              <a:gd name="T35" fmla="*/ 76 h 84"/>
              <a:gd name="T36" fmla="*/ 106 w 129"/>
              <a:gd name="T37" fmla="*/ 65 h 84"/>
              <a:gd name="T38" fmla="*/ 93 w 129"/>
              <a:gd name="T39" fmla="*/ 65 h 84"/>
              <a:gd name="T40" fmla="*/ 103 w 129"/>
              <a:gd name="T41" fmla="*/ 76 h 84"/>
              <a:gd name="T42" fmla="*/ 93 w 129"/>
              <a:gd name="T43" fmla="*/ 65 h 84"/>
              <a:gd name="T44" fmla="*/ 48 w 129"/>
              <a:gd name="T45" fmla="*/ 56 h 84"/>
              <a:gd name="T46" fmla="*/ 37 w 129"/>
              <a:gd name="T47" fmla="*/ 44 h 84"/>
              <a:gd name="T48" fmla="*/ 48 w 129"/>
              <a:gd name="T49" fmla="*/ 56 h 84"/>
              <a:gd name="T50" fmla="*/ 98 w 129"/>
              <a:gd name="T51" fmla="*/ 22 h 84"/>
              <a:gd name="T52" fmla="*/ 65 w 129"/>
              <a:gd name="T53" fmla="*/ 53 h 84"/>
              <a:gd name="T54" fmla="*/ 68 w 129"/>
              <a:gd name="T55" fmla="*/ 59 h 84"/>
              <a:gd name="T56" fmla="*/ 68 w 129"/>
              <a:gd name="T57" fmla="*/ 84 h 84"/>
              <a:gd name="T58" fmla="*/ 126 w 129"/>
              <a:gd name="T59" fmla="*/ 59 h 84"/>
              <a:gd name="T60" fmla="*/ 129 w 129"/>
              <a:gd name="T61" fmla="*/ 55 h 84"/>
              <a:gd name="T62" fmla="*/ 98 w 129"/>
              <a:gd name="T63" fmla="*/ 22 h 84"/>
              <a:gd name="T64" fmla="*/ 14 w 129"/>
              <a:gd name="T65" fmla="*/ 44 h 84"/>
              <a:gd name="T66" fmla="*/ 25 w 129"/>
              <a:gd name="T67" fmla="*/ 56 h 84"/>
              <a:gd name="T68" fmla="*/ 14 w 129"/>
              <a:gd name="T69" fmla="*/ 44 h 84"/>
              <a:gd name="T70" fmla="*/ 33 w 129"/>
              <a:gd name="T71" fmla="*/ 19 h 84"/>
              <a:gd name="T72" fmla="*/ 36 w 129"/>
              <a:gd name="T73" fmla="*/ 21 h 84"/>
              <a:gd name="T74" fmla="*/ 36 w 129"/>
              <a:gd name="T75" fmla="*/ 24 h 84"/>
              <a:gd name="T76" fmla="*/ 33 w 129"/>
              <a:gd name="T77" fmla="*/ 28 h 84"/>
              <a:gd name="T78" fmla="*/ 30 w 129"/>
              <a:gd name="T79" fmla="*/ 27 h 84"/>
              <a:gd name="T80" fmla="*/ 28 w 129"/>
              <a:gd name="T81" fmla="*/ 24 h 84"/>
              <a:gd name="T82" fmla="*/ 33 w 129"/>
              <a:gd name="T83" fmla="*/ 19 h 84"/>
              <a:gd name="T84" fmla="*/ 14 w 129"/>
              <a:gd name="T85" fmla="*/ 65 h 84"/>
              <a:gd name="T86" fmla="*/ 25 w 129"/>
              <a:gd name="T87" fmla="*/ 76 h 84"/>
              <a:gd name="T88" fmla="*/ 14 w 129"/>
              <a:gd name="T89" fmla="*/ 65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84">
                <a:moveTo>
                  <a:pt x="3" y="84"/>
                </a:moveTo>
                <a:lnTo>
                  <a:pt x="36" y="84"/>
                </a:lnTo>
                <a:lnTo>
                  <a:pt x="36" y="65"/>
                </a:lnTo>
                <a:lnTo>
                  <a:pt x="50" y="65"/>
                </a:lnTo>
                <a:lnTo>
                  <a:pt x="50" y="84"/>
                </a:lnTo>
                <a:lnTo>
                  <a:pt x="61" y="84"/>
                </a:lnTo>
                <a:lnTo>
                  <a:pt x="61" y="64"/>
                </a:lnTo>
                <a:lnTo>
                  <a:pt x="61" y="56"/>
                </a:lnTo>
                <a:lnTo>
                  <a:pt x="61" y="39"/>
                </a:lnTo>
                <a:lnTo>
                  <a:pt x="65" y="39"/>
                </a:lnTo>
                <a:lnTo>
                  <a:pt x="65" y="34"/>
                </a:lnTo>
                <a:lnTo>
                  <a:pt x="51" y="21"/>
                </a:lnTo>
                <a:lnTo>
                  <a:pt x="33" y="0"/>
                </a:lnTo>
                <a:lnTo>
                  <a:pt x="13" y="21"/>
                </a:lnTo>
                <a:lnTo>
                  <a:pt x="0" y="34"/>
                </a:lnTo>
                <a:lnTo>
                  <a:pt x="0" y="39"/>
                </a:lnTo>
                <a:lnTo>
                  <a:pt x="3" y="39"/>
                </a:lnTo>
                <a:lnTo>
                  <a:pt x="3" y="56"/>
                </a:lnTo>
                <a:lnTo>
                  <a:pt x="3" y="64"/>
                </a:lnTo>
                <a:lnTo>
                  <a:pt x="3" y="84"/>
                </a:lnTo>
                <a:lnTo>
                  <a:pt x="3" y="84"/>
                </a:lnTo>
                <a:close/>
                <a:moveTo>
                  <a:pt x="79" y="65"/>
                </a:moveTo>
                <a:lnTo>
                  <a:pt x="90" y="65"/>
                </a:lnTo>
                <a:lnTo>
                  <a:pt x="90" y="76"/>
                </a:lnTo>
                <a:lnTo>
                  <a:pt x="79" y="76"/>
                </a:lnTo>
                <a:lnTo>
                  <a:pt x="79" y="65"/>
                </a:lnTo>
                <a:lnTo>
                  <a:pt x="79" y="65"/>
                </a:lnTo>
                <a:close/>
                <a:moveTo>
                  <a:pt x="95" y="39"/>
                </a:moveTo>
                <a:lnTo>
                  <a:pt x="101" y="39"/>
                </a:lnTo>
                <a:lnTo>
                  <a:pt x="101" y="47"/>
                </a:lnTo>
                <a:lnTo>
                  <a:pt x="95" y="47"/>
                </a:lnTo>
                <a:lnTo>
                  <a:pt x="95" y="39"/>
                </a:lnTo>
                <a:lnTo>
                  <a:pt x="95" y="39"/>
                </a:lnTo>
                <a:close/>
                <a:moveTo>
                  <a:pt x="106" y="65"/>
                </a:moveTo>
                <a:lnTo>
                  <a:pt x="116" y="65"/>
                </a:lnTo>
                <a:lnTo>
                  <a:pt x="116" y="76"/>
                </a:lnTo>
                <a:lnTo>
                  <a:pt x="106" y="76"/>
                </a:lnTo>
                <a:lnTo>
                  <a:pt x="106" y="65"/>
                </a:lnTo>
                <a:lnTo>
                  <a:pt x="106" y="65"/>
                </a:lnTo>
                <a:close/>
                <a:moveTo>
                  <a:pt x="93" y="65"/>
                </a:moveTo>
                <a:lnTo>
                  <a:pt x="103" y="65"/>
                </a:lnTo>
                <a:lnTo>
                  <a:pt x="103" y="76"/>
                </a:lnTo>
                <a:lnTo>
                  <a:pt x="93" y="76"/>
                </a:lnTo>
                <a:lnTo>
                  <a:pt x="93" y="65"/>
                </a:lnTo>
                <a:lnTo>
                  <a:pt x="93" y="65"/>
                </a:lnTo>
                <a:close/>
                <a:moveTo>
                  <a:pt x="48" y="56"/>
                </a:moveTo>
                <a:lnTo>
                  <a:pt x="37" y="56"/>
                </a:lnTo>
                <a:lnTo>
                  <a:pt x="37" y="44"/>
                </a:lnTo>
                <a:lnTo>
                  <a:pt x="48" y="44"/>
                </a:lnTo>
                <a:lnTo>
                  <a:pt x="48" y="56"/>
                </a:lnTo>
                <a:lnTo>
                  <a:pt x="48" y="56"/>
                </a:lnTo>
                <a:close/>
                <a:moveTo>
                  <a:pt x="98" y="22"/>
                </a:moveTo>
                <a:lnTo>
                  <a:pt x="78" y="41"/>
                </a:lnTo>
                <a:lnTo>
                  <a:pt x="65" y="53"/>
                </a:lnTo>
                <a:lnTo>
                  <a:pt x="65" y="59"/>
                </a:lnTo>
                <a:lnTo>
                  <a:pt x="68" y="59"/>
                </a:lnTo>
                <a:lnTo>
                  <a:pt x="68" y="84"/>
                </a:lnTo>
                <a:lnTo>
                  <a:pt x="68" y="84"/>
                </a:lnTo>
                <a:lnTo>
                  <a:pt x="126" y="84"/>
                </a:lnTo>
                <a:lnTo>
                  <a:pt x="126" y="59"/>
                </a:lnTo>
                <a:lnTo>
                  <a:pt x="129" y="59"/>
                </a:lnTo>
                <a:lnTo>
                  <a:pt x="129" y="55"/>
                </a:lnTo>
                <a:lnTo>
                  <a:pt x="116" y="41"/>
                </a:lnTo>
                <a:lnTo>
                  <a:pt x="98" y="22"/>
                </a:lnTo>
                <a:lnTo>
                  <a:pt x="98" y="22"/>
                </a:lnTo>
                <a:close/>
                <a:moveTo>
                  <a:pt x="14" y="44"/>
                </a:moveTo>
                <a:lnTo>
                  <a:pt x="25" y="44"/>
                </a:lnTo>
                <a:lnTo>
                  <a:pt x="25" y="56"/>
                </a:lnTo>
                <a:lnTo>
                  <a:pt x="14" y="56"/>
                </a:lnTo>
                <a:lnTo>
                  <a:pt x="14" y="44"/>
                </a:lnTo>
                <a:lnTo>
                  <a:pt x="14" y="44"/>
                </a:lnTo>
                <a:close/>
                <a:moveTo>
                  <a:pt x="33" y="19"/>
                </a:moveTo>
                <a:lnTo>
                  <a:pt x="33" y="19"/>
                </a:lnTo>
                <a:lnTo>
                  <a:pt x="36" y="21"/>
                </a:lnTo>
                <a:lnTo>
                  <a:pt x="36" y="24"/>
                </a:lnTo>
                <a:lnTo>
                  <a:pt x="36" y="24"/>
                </a:lnTo>
                <a:lnTo>
                  <a:pt x="36" y="27"/>
                </a:lnTo>
                <a:lnTo>
                  <a:pt x="33" y="28"/>
                </a:lnTo>
                <a:lnTo>
                  <a:pt x="33" y="28"/>
                </a:lnTo>
                <a:lnTo>
                  <a:pt x="30" y="27"/>
                </a:lnTo>
                <a:lnTo>
                  <a:pt x="28" y="24"/>
                </a:lnTo>
                <a:lnTo>
                  <a:pt x="28" y="24"/>
                </a:lnTo>
                <a:lnTo>
                  <a:pt x="30" y="21"/>
                </a:lnTo>
                <a:lnTo>
                  <a:pt x="33" y="19"/>
                </a:lnTo>
                <a:lnTo>
                  <a:pt x="33" y="19"/>
                </a:lnTo>
                <a:close/>
                <a:moveTo>
                  <a:pt x="14" y="65"/>
                </a:moveTo>
                <a:lnTo>
                  <a:pt x="25" y="65"/>
                </a:lnTo>
                <a:lnTo>
                  <a:pt x="25" y="76"/>
                </a:lnTo>
                <a:lnTo>
                  <a:pt x="14" y="76"/>
                </a:lnTo>
                <a:lnTo>
                  <a:pt x="14" y="6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àfic 1"/>
          <p:cNvGraphicFramePr/>
          <p:nvPr>
            <p:extLst>
              <p:ext uri="{D42A27DB-BD31-4B8C-83A1-F6EECF244321}">
                <p14:modId xmlns:p14="http://schemas.microsoft.com/office/powerpoint/2010/main" val="777039620"/>
              </p:ext>
            </p:extLst>
          </p:nvPr>
        </p:nvGraphicFramePr>
        <p:xfrm>
          <a:off x="190550" y="333450"/>
          <a:ext cx="72008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7319343" y="0"/>
            <a:ext cx="4871070" cy="68595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square" lIns="72000" tIns="72000" rIns="252000" bIns="72000" rtlCol="0" anchor="t"/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ca-ES" sz="2200" b="1" dirty="0" smtClean="0"/>
          </a:p>
          <a:p>
            <a:pPr marL="447675" indent="-266700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sz="2200" b="1" dirty="0" smtClean="0"/>
              <a:t>S’incorporen 250 persones (juliol-agost) per cobrir el desplegament territorial (4.800 candidats):</a:t>
            </a:r>
          </a:p>
          <a:p>
            <a:pPr marL="714375" lvl="1" indent="-2667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ca-ES" sz="2200" dirty="0" smtClean="0"/>
              <a:t>35 </a:t>
            </a:r>
            <a:r>
              <a:rPr lang="ca-ES" sz="2200" dirty="0" smtClean="0"/>
              <a:t>venen </a:t>
            </a:r>
            <a:r>
              <a:rPr lang="ca-ES" sz="2200" dirty="0" smtClean="0"/>
              <a:t>de l’ATC, vacants a cobrir a la tardor</a:t>
            </a:r>
          </a:p>
          <a:p>
            <a:pPr marL="447675" indent="-26670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a-ES" sz="2200" b="1" dirty="0" smtClean="0"/>
              <a:t>200 més s’incorporen </a:t>
            </a:r>
            <a:r>
              <a:rPr lang="ca-ES" sz="2200" b="1" dirty="0"/>
              <a:t>per a</a:t>
            </a:r>
            <a:r>
              <a:rPr lang="ca-ES" sz="2200" b="1" dirty="0" smtClean="0">
                <a:solidFill>
                  <a:srgbClr val="FF0000"/>
                </a:solidFill>
              </a:rPr>
              <a:t> </a:t>
            </a:r>
            <a:r>
              <a:rPr lang="ca-ES" sz="2200" b="1" dirty="0" smtClean="0"/>
              <a:t>recaptació executiva, gravació, reforç estructura...</a:t>
            </a:r>
          </a:p>
          <a:p>
            <a:pPr marL="447675" indent="-266700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a-ES" sz="2200" b="1" dirty="0" smtClean="0"/>
              <a:t>220 de les persones incorporades provenen dels registres de la propietat </a:t>
            </a:r>
            <a:r>
              <a:rPr lang="ca-ES" sz="2200" dirty="0" smtClean="0"/>
              <a:t>(80% dels 277)</a:t>
            </a:r>
          </a:p>
          <a:p>
            <a:pPr marL="447675" indent="-266700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a-ES" sz="2200" b="1" dirty="0" smtClean="0"/>
              <a:t>Formació </a:t>
            </a:r>
            <a:r>
              <a:rPr lang="ca-ES" sz="2200" b="1" dirty="0" smtClean="0"/>
              <a:t>del </a:t>
            </a:r>
            <a:r>
              <a:rPr lang="ca-ES" sz="2200" b="1" dirty="0" smtClean="0"/>
              <a:t>nou personal </a:t>
            </a:r>
            <a:r>
              <a:rPr lang="ca-ES" sz="2200" b="1" dirty="0"/>
              <a:t>en les seves funcions </a:t>
            </a:r>
          </a:p>
          <a:p>
            <a:pPr marL="447675" indent="-266700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a-ES" sz="2200" b="1" dirty="0" smtClean="0"/>
              <a:t>S’aprova una nova ordre d’estructura de l’ATC</a:t>
            </a:r>
          </a:p>
        </p:txBody>
      </p:sp>
      <p:grpSp>
        <p:nvGrpSpPr>
          <p:cNvPr id="11" name="Agrupa 10"/>
          <p:cNvGrpSpPr/>
          <p:nvPr/>
        </p:nvGrpSpPr>
        <p:grpSpPr>
          <a:xfrm>
            <a:off x="1846838" y="117427"/>
            <a:ext cx="936000" cy="756000"/>
            <a:chOff x="910630" y="4473994"/>
            <a:chExt cx="936000" cy="756000"/>
          </a:xfrm>
        </p:grpSpPr>
        <p:sp>
          <p:nvSpPr>
            <p:cNvPr id="16" name="Oval 15"/>
            <p:cNvSpPr/>
            <p:nvPr/>
          </p:nvSpPr>
          <p:spPr bwMode="auto">
            <a:xfrm>
              <a:off x="910630" y="4473994"/>
              <a:ext cx="936000" cy="756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4B92DB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242"/>
            <p:cNvSpPr>
              <a:spLocks/>
            </p:cNvSpPr>
            <p:nvPr/>
          </p:nvSpPr>
          <p:spPr bwMode="auto">
            <a:xfrm>
              <a:off x="1111201" y="4919499"/>
              <a:ext cx="141009" cy="106363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243"/>
            <p:cNvSpPr>
              <a:spLocks noEditPoints="1"/>
            </p:cNvSpPr>
            <p:nvPr/>
          </p:nvSpPr>
          <p:spPr bwMode="auto">
            <a:xfrm>
              <a:off x="1237621" y="4620862"/>
              <a:ext cx="282013" cy="147272"/>
            </a:xfrm>
            <a:custGeom>
              <a:avLst/>
              <a:gdLst>
                <a:gd name="T0" fmla="*/ 56 w 64"/>
                <a:gd name="T1" fmla="*/ 8 h 40"/>
                <a:gd name="T2" fmla="*/ 56 w 64"/>
                <a:gd name="T3" fmla="*/ 32 h 40"/>
                <a:gd name="T4" fmla="*/ 40 w 64"/>
                <a:gd name="T5" fmla="*/ 32 h 40"/>
                <a:gd name="T6" fmla="*/ 24 w 64"/>
                <a:gd name="T7" fmla="*/ 32 h 40"/>
                <a:gd name="T8" fmla="*/ 8 w 64"/>
                <a:gd name="T9" fmla="*/ 32 h 40"/>
                <a:gd name="T10" fmla="*/ 8 w 64"/>
                <a:gd name="T11" fmla="*/ 8 h 40"/>
                <a:gd name="T12" fmla="*/ 56 w 64"/>
                <a:gd name="T13" fmla="*/ 8 h 40"/>
                <a:gd name="T14" fmla="*/ 59 w 64"/>
                <a:gd name="T15" fmla="*/ 0 h 40"/>
                <a:gd name="T16" fmla="*/ 4 w 64"/>
                <a:gd name="T17" fmla="*/ 0 h 40"/>
                <a:gd name="T18" fmla="*/ 0 w 64"/>
                <a:gd name="T19" fmla="*/ 5 h 40"/>
                <a:gd name="T20" fmla="*/ 0 w 64"/>
                <a:gd name="T21" fmla="*/ 35 h 40"/>
                <a:gd name="T22" fmla="*/ 4 w 64"/>
                <a:gd name="T23" fmla="*/ 40 h 40"/>
                <a:gd name="T24" fmla="*/ 24 w 64"/>
                <a:gd name="T25" fmla="*/ 40 h 40"/>
                <a:gd name="T26" fmla="*/ 40 w 64"/>
                <a:gd name="T27" fmla="*/ 40 h 40"/>
                <a:gd name="T28" fmla="*/ 59 w 64"/>
                <a:gd name="T29" fmla="*/ 40 h 40"/>
                <a:gd name="T30" fmla="*/ 64 w 64"/>
                <a:gd name="T31" fmla="*/ 35 h 40"/>
                <a:gd name="T32" fmla="*/ 64 w 64"/>
                <a:gd name="T33" fmla="*/ 5 h 40"/>
                <a:gd name="T34" fmla="*/ 59 w 64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40">
                  <a:moveTo>
                    <a:pt x="56" y="8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6" y="8"/>
                    <a:pt x="56" y="8"/>
                    <a:pt x="56" y="8"/>
                  </a:cubicBezTo>
                  <a:moveTo>
                    <a:pt x="5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40"/>
                    <a:pt x="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1" y="40"/>
                    <a:pt x="64" y="37"/>
                    <a:pt x="64" y="3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1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44"/>
            <p:cNvSpPr>
              <a:spLocks/>
            </p:cNvSpPr>
            <p:nvPr/>
          </p:nvSpPr>
          <p:spPr bwMode="auto">
            <a:xfrm>
              <a:off x="1305693" y="4919499"/>
              <a:ext cx="145870" cy="106363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45"/>
            <p:cNvSpPr>
              <a:spLocks/>
            </p:cNvSpPr>
            <p:nvPr/>
          </p:nvSpPr>
          <p:spPr bwMode="auto">
            <a:xfrm>
              <a:off x="1505050" y="4919499"/>
              <a:ext cx="141009" cy="106363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46"/>
            <p:cNvSpPr>
              <a:spLocks/>
            </p:cNvSpPr>
            <p:nvPr/>
          </p:nvSpPr>
          <p:spPr bwMode="auto">
            <a:xfrm>
              <a:off x="1164688" y="4747681"/>
              <a:ext cx="427883" cy="200455"/>
            </a:xfrm>
            <a:custGeom>
              <a:avLst/>
              <a:gdLst>
                <a:gd name="T0" fmla="*/ 92 w 96"/>
                <a:gd name="T1" fmla="*/ 22 h 54"/>
                <a:gd name="T2" fmla="*/ 52 w 96"/>
                <a:gd name="T3" fmla="*/ 22 h 54"/>
                <a:gd name="T4" fmla="*/ 52 w 96"/>
                <a:gd name="T5" fmla="*/ 0 h 54"/>
                <a:gd name="T6" fmla="*/ 44 w 96"/>
                <a:gd name="T7" fmla="*/ 0 h 54"/>
                <a:gd name="T8" fmla="*/ 44 w 96"/>
                <a:gd name="T9" fmla="*/ 22 h 54"/>
                <a:gd name="T10" fmla="*/ 4 w 96"/>
                <a:gd name="T11" fmla="*/ 22 h 54"/>
                <a:gd name="T12" fmla="*/ 0 w 96"/>
                <a:gd name="T13" fmla="*/ 26 h 54"/>
                <a:gd name="T14" fmla="*/ 0 w 96"/>
                <a:gd name="T15" fmla="*/ 50 h 54"/>
                <a:gd name="T16" fmla="*/ 4 w 96"/>
                <a:gd name="T17" fmla="*/ 54 h 54"/>
                <a:gd name="T18" fmla="*/ 8 w 96"/>
                <a:gd name="T19" fmla="*/ 50 h 54"/>
                <a:gd name="T20" fmla="*/ 8 w 96"/>
                <a:gd name="T21" fmla="*/ 30 h 54"/>
                <a:gd name="T22" fmla="*/ 44 w 96"/>
                <a:gd name="T23" fmla="*/ 30 h 54"/>
                <a:gd name="T24" fmla="*/ 44 w 96"/>
                <a:gd name="T25" fmla="*/ 50 h 54"/>
                <a:gd name="T26" fmla="*/ 47 w 96"/>
                <a:gd name="T27" fmla="*/ 54 h 54"/>
                <a:gd name="T28" fmla="*/ 52 w 96"/>
                <a:gd name="T29" fmla="*/ 50 h 54"/>
                <a:gd name="T30" fmla="*/ 52 w 96"/>
                <a:gd name="T31" fmla="*/ 30 h 54"/>
                <a:gd name="T32" fmla="*/ 88 w 96"/>
                <a:gd name="T33" fmla="*/ 30 h 54"/>
                <a:gd name="T34" fmla="*/ 88 w 96"/>
                <a:gd name="T35" fmla="*/ 50 h 54"/>
                <a:gd name="T36" fmla="*/ 92 w 96"/>
                <a:gd name="T37" fmla="*/ 53 h 54"/>
                <a:gd name="T38" fmla="*/ 96 w 96"/>
                <a:gd name="T39" fmla="*/ 50 h 54"/>
                <a:gd name="T40" fmla="*/ 96 w 96"/>
                <a:gd name="T41" fmla="*/ 26 h 54"/>
                <a:gd name="T42" fmla="*/ 92 w 96"/>
                <a:gd name="T43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54">
                  <a:moveTo>
                    <a:pt x="92" y="22"/>
                  </a:moveTo>
                  <a:cubicBezTo>
                    <a:pt x="52" y="22"/>
                    <a:pt x="52" y="22"/>
                    <a:pt x="52" y="2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3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5" y="54"/>
                    <a:pt x="8" y="52"/>
                    <a:pt x="8" y="5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2"/>
                    <a:pt x="46" y="54"/>
                    <a:pt x="47" y="54"/>
                  </a:cubicBezTo>
                  <a:cubicBezTo>
                    <a:pt x="49" y="54"/>
                    <a:pt x="52" y="52"/>
                    <a:pt x="52" y="5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8" y="52"/>
                    <a:pt x="90" y="53"/>
                    <a:pt x="92" y="53"/>
                  </a:cubicBezTo>
                  <a:cubicBezTo>
                    <a:pt x="94" y="53"/>
                    <a:pt x="96" y="52"/>
                    <a:pt x="96" y="5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4"/>
                    <a:pt x="93" y="22"/>
                    <a:pt x="92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7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3070870" y="5263902"/>
            <a:ext cx="8892000" cy="15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b"/>
          <a:lstStyle/>
          <a:p>
            <a:pPr marL="87313"/>
            <a:endParaRPr lang="ca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070870" y="1871019"/>
            <a:ext cx="8892000" cy="16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b"/>
          <a:lstStyle/>
          <a:p>
            <a:pPr marL="442913"/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Prestadors de</a:t>
            </a:r>
          </a:p>
          <a:p>
            <a:pPr marL="442913"/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serveis tributaris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96000" y="1053530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/>
              <a:t>Recaptació directa sobre tot el </a:t>
            </a:r>
            <a:r>
              <a:rPr lang="ca-ES" sz="2400" b="1" dirty="0" smtClean="0"/>
              <a:t>país: </a:t>
            </a:r>
          </a:p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19 oficines pròpies i 700 treballadors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96000" y="1932141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7313" algn="ctr" eaLnBrk="1" hangingPunct="1"/>
            <a:r>
              <a:rPr lang="ca-ES" sz="2400" b="1" dirty="0">
                <a:solidFill>
                  <a:schemeClr val="bg1"/>
                </a:solidFill>
              </a:rPr>
              <a:t>Recaptació executiva: </a:t>
            </a:r>
            <a:r>
              <a:rPr lang="ca-ES" sz="2400" b="1" dirty="0"/>
              <a:t>70.000 </a:t>
            </a:r>
            <a:r>
              <a:rPr lang="ca-ES" sz="2400" b="1" dirty="0" smtClean="0"/>
              <a:t>deutes </a:t>
            </a:r>
          </a:p>
          <a:p>
            <a:pPr marL="2873375" indent="87313" algn="ctr" eaLnBrk="1" hangingPunct="1"/>
            <a:r>
              <a:rPr lang="ca-ES" sz="2400" b="1" dirty="0" smtClean="0"/>
              <a:t>Generalitat</a:t>
            </a:r>
            <a:endParaRPr lang="ca-ES" sz="2400" b="1" dirty="0"/>
          </a:p>
        </p:txBody>
      </p:sp>
      <p:sp>
        <p:nvSpPr>
          <p:cNvPr id="29" name="Pentàgon 28"/>
          <p:cNvSpPr/>
          <p:nvPr/>
        </p:nvSpPr>
        <p:spPr bwMode="auto">
          <a:xfrm>
            <a:off x="6228000" y="1932141"/>
            <a:ext cx="5688000" cy="720000"/>
          </a:xfrm>
          <a:prstGeom prst="homePlate">
            <a:avLst>
              <a:gd name="adj" fmla="val 21274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 smtClean="0"/>
              <a:t>300.000 deutes SCT</a:t>
            </a:r>
          </a:p>
          <a:p>
            <a:pPr marL="85725"/>
            <a:r>
              <a:rPr lang="ca-ES" sz="2400" b="1" dirty="0"/>
              <a:t>170.000 diputacions, 300.000 altres</a:t>
            </a:r>
          </a:p>
        </p:txBody>
      </p:sp>
      <p:sp>
        <p:nvSpPr>
          <p:cNvPr id="12" name="Pentàgon 11"/>
          <p:cNvSpPr/>
          <p:nvPr/>
        </p:nvSpPr>
        <p:spPr bwMode="auto">
          <a:xfrm>
            <a:off x="6228000" y="4452264"/>
            <a:ext cx="5688000" cy="720000"/>
          </a:xfrm>
          <a:prstGeom prst="homePlate">
            <a:avLst>
              <a:gd name="adj" fmla="val 20518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263525"/>
            <a:r>
              <a:rPr lang="ca-ES" sz="2400" b="1" dirty="0" smtClean="0">
                <a:solidFill>
                  <a:schemeClr val="bg1"/>
                </a:solidFill>
              </a:rPr>
              <a:t>e-SPRIU: </a:t>
            </a:r>
            <a:r>
              <a:rPr lang="ca-ES" sz="2000" b="1" dirty="0" smtClean="0"/>
              <a:t>gestor de dades i censos, </a:t>
            </a:r>
          </a:p>
          <a:p>
            <a:pPr marL="263525"/>
            <a:r>
              <a:rPr lang="ca-ES" sz="2000" b="1" dirty="0" smtClean="0"/>
              <a:t>Servei Relació Contribuent, anàlisi dades</a:t>
            </a:r>
            <a:endParaRPr lang="ca-ES" sz="20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07854" y="128899"/>
            <a:ext cx="11555016" cy="79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7313"/>
            <a:r>
              <a:rPr lang="ca-ES" sz="2400" b="1" dirty="0" smtClean="0">
                <a:solidFill>
                  <a:schemeClr val="bg1"/>
                </a:solidFill>
              </a:rPr>
              <a:t>Codi tributari: </a:t>
            </a:r>
            <a:r>
              <a:rPr lang="ca-ES" sz="2200" b="1" dirty="0"/>
              <a:t>dissenya l’arquitectura </a:t>
            </a:r>
            <a:endParaRPr lang="ca-ES" sz="2200" b="1" dirty="0" smtClean="0"/>
          </a:p>
          <a:p>
            <a:pPr marL="87313"/>
            <a:r>
              <a:rPr lang="ca-ES" sz="2200" b="1" dirty="0" smtClean="0"/>
              <a:t>institucional </a:t>
            </a:r>
            <a:r>
              <a:rPr lang="ca-ES" sz="2200" b="1" dirty="0"/>
              <a:t>de la hisenda catalana</a:t>
            </a:r>
          </a:p>
        </p:txBody>
      </p:sp>
      <p:sp>
        <p:nvSpPr>
          <p:cNvPr id="16" name="Pentàgon 15"/>
          <p:cNvSpPr/>
          <p:nvPr/>
        </p:nvSpPr>
        <p:spPr bwMode="auto">
          <a:xfrm>
            <a:off x="6228000" y="171292"/>
            <a:ext cx="5688000" cy="324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Consell Fiscal </a:t>
            </a:r>
            <a:r>
              <a:rPr lang="ca-ES" sz="2400" b="1" dirty="0" smtClean="0"/>
              <a:t>de Catalunya</a:t>
            </a:r>
            <a:endParaRPr lang="ca-ES" sz="2400" b="1" dirty="0"/>
          </a:p>
        </p:txBody>
      </p:sp>
      <p:sp>
        <p:nvSpPr>
          <p:cNvPr id="19" name="Pentàgon 18"/>
          <p:cNvSpPr/>
          <p:nvPr/>
        </p:nvSpPr>
        <p:spPr bwMode="auto">
          <a:xfrm>
            <a:off x="6228000" y="559796"/>
            <a:ext cx="5688000" cy="324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/>
              <a:t>Institut de Recerca Fiscal</a:t>
            </a:r>
            <a:endParaRPr lang="ca-ES" sz="2400" b="1" dirty="0"/>
          </a:p>
        </p:txBody>
      </p:sp>
      <p:sp>
        <p:nvSpPr>
          <p:cNvPr id="21" name="Pentàgon 20"/>
          <p:cNvSpPr/>
          <p:nvPr/>
        </p:nvSpPr>
        <p:spPr bwMode="auto">
          <a:xfrm>
            <a:off x="6226720" y="2721208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 err="1" smtClean="0"/>
              <a:t>Tramitadors</a:t>
            </a:r>
            <a:r>
              <a:rPr lang="ca-ES" sz="2400" b="1" dirty="0" smtClean="0"/>
              <a:t> </a:t>
            </a:r>
            <a:r>
              <a:rPr lang="ca-ES" sz="2400" b="1" dirty="0" smtClean="0">
                <a:solidFill>
                  <a:schemeClr val="bg1"/>
                </a:solidFill>
              </a:rPr>
              <a:t>impostos estatals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22" name="Pentàgon 21"/>
          <p:cNvSpPr/>
          <p:nvPr/>
        </p:nvSpPr>
        <p:spPr bwMode="auto">
          <a:xfrm>
            <a:off x="6226720" y="3105230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Subhastes</a:t>
            </a:r>
            <a:r>
              <a:rPr lang="ca-ES" sz="2400" b="1" dirty="0" smtClean="0"/>
              <a:t> conjuntes béns embargats</a:t>
            </a:r>
            <a:endParaRPr lang="ca-ES" sz="2400" b="1" dirty="0"/>
          </a:p>
        </p:txBody>
      </p:sp>
      <p:sp>
        <p:nvSpPr>
          <p:cNvPr id="36" name="Pentàgon 35"/>
          <p:cNvSpPr/>
          <p:nvPr/>
        </p:nvSpPr>
        <p:spPr bwMode="auto">
          <a:xfrm>
            <a:off x="6239854" y="1054743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      </a:t>
            </a:r>
            <a:r>
              <a:rPr lang="ca-ES" sz="2400" b="1" dirty="0" err="1" smtClean="0">
                <a:solidFill>
                  <a:schemeClr val="bg1"/>
                </a:solidFill>
              </a:rPr>
              <a:t>TdC</a:t>
            </a:r>
            <a:r>
              <a:rPr lang="ca-ES" sz="2400" b="1" dirty="0" smtClean="0">
                <a:solidFill>
                  <a:schemeClr val="bg1"/>
                </a:solidFill>
              </a:rPr>
              <a:t>:</a:t>
            </a:r>
            <a:r>
              <a:rPr lang="ca-ES" sz="2400" b="1" dirty="0" smtClean="0"/>
              <a:t> 1</a:t>
            </a:r>
            <a:r>
              <a:rPr lang="ca-ES" sz="2400" b="1" dirty="0"/>
              <a:t>61</a:t>
            </a:r>
            <a:r>
              <a:rPr lang="ca-ES" sz="2400" b="1" dirty="0" smtClean="0"/>
              <a:t> punts finestreta única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37" name="Pentàgon 36"/>
          <p:cNvSpPr/>
          <p:nvPr/>
        </p:nvSpPr>
        <p:spPr bwMode="auto">
          <a:xfrm>
            <a:off x="6239854" y="1449610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444500" algn="ctr"/>
            <a:r>
              <a:rPr lang="ca-ES" sz="2400" b="1" dirty="0" smtClean="0"/>
              <a:t>      13 oficines compartides</a:t>
            </a:r>
            <a:endParaRPr lang="ca-ES" sz="2400" b="1" dirty="0"/>
          </a:p>
        </p:txBody>
      </p:sp>
      <p:sp>
        <p:nvSpPr>
          <p:cNvPr id="38" name="Pentàgon 37"/>
          <p:cNvSpPr/>
          <p:nvPr/>
        </p:nvSpPr>
        <p:spPr bwMode="auto">
          <a:xfrm>
            <a:off x="6239854" y="3587159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/>
              <a:t>Unitat </a:t>
            </a:r>
            <a:r>
              <a:rPr lang="ca-ES" sz="2400" b="1" dirty="0">
                <a:solidFill>
                  <a:schemeClr val="bg1"/>
                </a:solidFill>
              </a:rPr>
              <a:t>frau fiscal internacional</a:t>
            </a:r>
          </a:p>
        </p:txBody>
      </p:sp>
      <p:sp>
        <p:nvSpPr>
          <p:cNvPr id="39" name="Pentàgon 38"/>
          <p:cNvSpPr/>
          <p:nvPr/>
        </p:nvSpPr>
        <p:spPr bwMode="auto">
          <a:xfrm>
            <a:off x="6239854" y="3982026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5725"/>
            <a:r>
              <a:rPr lang="ca-ES" sz="2400" b="1" dirty="0">
                <a:solidFill>
                  <a:schemeClr val="bg1"/>
                </a:solidFill>
              </a:rPr>
              <a:t>Intercanvi </a:t>
            </a:r>
            <a:r>
              <a:rPr lang="ca-ES" sz="2400" b="1" dirty="0"/>
              <a:t>informació altres adm.</a:t>
            </a:r>
          </a:p>
        </p:txBody>
      </p:sp>
      <p:sp>
        <p:nvSpPr>
          <p:cNvPr id="28" name="Pentàgon 27"/>
          <p:cNvSpPr/>
          <p:nvPr/>
        </p:nvSpPr>
        <p:spPr bwMode="auto">
          <a:xfrm>
            <a:off x="6223446" y="5316954"/>
            <a:ext cx="5688000" cy="1404000"/>
          </a:xfrm>
          <a:prstGeom prst="homePlate">
            <a:avLst>
              <a:gd name="adj" fmla="val 14271"/>
            </a:avLst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Industrialització </a:t>
            </a:r>
            <a:r>
              <a:rPr lang="ca-ES" sz="2000" b="1" dirty="0"/>
              <a:t>nous </a:t>
            </a:r>
            <a:r>
              <a:rPr lang="ca-ES" sz="2000" b="1" dirty="0" smtClean="0"/>
              <a:t>impostos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Comunicació directa assessors fiscals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Aula </a:t>
            </a:r>
            <a:r>
              <a:rPr lang="ca-ES" sz="2000" b="1" dirty="0"/>
              <a:t>tributària en línia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smtClean="0"/>
              <a:t>Tramitació telemàtica: 70%</a:t>
            </a:r>
          </a:p>
          <a:p>
            <a:pPr marL="530225" indent="-342900">
              <a:lnSpc>
                <a:spcPts val="2200"/>
              </a:lnSpc>
              <a:buFontTx/>
              <a:buChar char="-"/>
            </a:pPr>
            <a:r>
              <a:rPr lang="ca-ES" sz="2000" b="1" dirty="0" err="1" smtClean="0"/>
              <a:t>Multiproveïdor</a:t>
            </a:r>
            <a:r>
              <a:rPr lang="ca-ES" sz="2000" b="1" dirty="0" smtClean="0"/>
              <a:t> en</a:t>
            </a:r>
            <a:r>
              <a:rPr lang="ca-ES" sz="2000" b="1" dirty="0" smtClean="0">
                <a:solidFill>
                  <a:srgbClr val="FF0000"/>
                </a:solidFill>
              </a:rPr>
              <a:t> </a:t>
            </a:r>
            <a:r>
              <a:rPr lang="ca-ES" sz="2000" b="1" dirty="0" smtClean="0"/>
              <a:t>sistemes informació</a:t>
            </a:r>
            <a:endParaRPr lang="ca-ES" sz="20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96000" y="4452264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8900" eaLnBrk="1" hangingPunct="1"/>
            <a:r>
              <a:rPr lang="ca-ES" sz="2400" b="1" dirty="0" smtClean="0">
                <a:solidFill>
                  <a:schemeClr val="bg1"/>
                </a:solidFill>
              </a:rPr>
              <a:t>G@UDI: </a:t>
            </a:r>
            <a:r>
              <a:rPr lang="ca-ES" sz="2200" b="1" dirty="0" smtClean="0"/>
              <a:t>nous mòduls per </a:t>
            </a:r>
            <a:r>
              <a:rPr lang="ca-ES" sz="2200" b="1" dirty="0"/>
              <a:t>a </a:t>
            </a:r>
          </a:p>
          <a:p>
            <a:pPr marL="88900" eaLnBrk="1" hangingPunct="1"/>
            <a:r>
              <a:rPr lang="ca-ES" sz="2200" b="1" dirty="0"/>
              <a:t>recaptació </a:t>
            </a:r>
            <a:r>
              <a:rPr lang="ca-ES" sz="2200" b="1" dirty="0" smtClean="0"/>
              <a:t>executiva </a:t>
            </a:r>
            <a:r>
              <a:rPr lang="ca-ES" sz="2200" b="1" dirty="0"/>
              <a:t>i inspecció</a:t>
            </a:r>
          </a:p>
        </p:txBody>
      </p:sp>
      <p:grpSp>
        <p:nvGrpSpPr>
          <p:cNvPr id="30" name="Agrupa 29"/>
          <p:cNvGrpSpPr/>
          <p:nvPr/>
        </p:nvGrpSpPr>
        <p:grpSpPr>
          <a:xfrm>
            <a:off x="3731766" y="5234186"/>
            <a:ext cx="1764000" cy="1584000"/>
            <a:chOff x="151434" y="2821026"/>
            <a:chExt cx="2421005" cy="2596934"/>
          </a:xfrm>
        </p:grpSpPr>
        <p:sp>
          <p:nvSpPr>
            <p:cNvPr id="31" name="Forma 30"/>
            <p:cNvSpPr/>
            <p:nvPr/>
          </p:nvSpPr>
          <p:spPr>
            <a:xfrm>
              <a:off x="151434" y="2821026"/>
              <a:ext cx="2421005" cy="259693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orma 4"/>
            <p:cNvSpPr/>
            <p:nvPr/>
          </p:nvSpPr>
          <p:spPr>
            <a:xfrm>
              <a:off x="581725" y="3427718"/>
              <a:ext cx="1631689" cy="1338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Eines </a:t>
              </a: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gestió </a:t>
              </a:r>
              <a:r>
                <a:rPr lang="ca-E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 canvi</a:t>
              </a:r>
              <a:endParaRPr lang="ca-E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Pentàgon 40"/>
          <p:cNvSpPr/>
          <p:nvPr/>
        </p:nvSpPr>
        <p:spPr bwMode="auto">
          <a:xfrm>
            <a:off x="407206" y="3595099"/>
            <a:ext cx="6048000" cy="7200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8900" eaLnBrk="1" hangingPunct="1"/>
            <a:r>
              <a:rPr lang="ca-ES" sz="2400" b="1" dirty="0" smtClean="0">
                <a:solidFill>
                  <a:schemeClr val="bg1"/>
                </a:solidFill>
              </a:rPr>
              <a:t>Pla </a:t>
            </a:r>
            <a:r>
              <a:rPr lang="ca-ES" sz="2400" b="1" dirty="0">
                <a:solidFill>
                  <a:schemeClr val="bg1"/>
                </a:solidFill>
              </a:rPr>
              <a:t>prevenció i lluita frau 2015-2018</a:t>
            </a:r>
          </a:p>
        </p:txBody>
      </p:sp>
      <p:pic>
        <p:nvPicPr>
          <p:cNvPr id="42" name="Picture 3" descr="Q:\ctti.natc\Projectes\Gestió tributària\logotip_e-SPRIU_1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674" b="15634"/>
          <a:stretch/>
        </p:blipFill>
        <p:spPr bwMode="auto">
          <a:xfrm>
            <a:off x="6527254" y="4536459"/>
            <a:ext cx="129295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Agrupa 4"/>
          <p:cNvGrpSpPr/>
          <p:nvPr/>
        </p:nvGrpSpPr>
        <p:grpSpPr>
          <a:xfrm>
            <a:off x="5951294" y="153514"/>
            <a:ext cx="936000" cy="756000"/>
            <a:chOff x="5650539" y="91487"/>
            <a:chExt cx="1007869" cy="866821"/>
          </a:xfrm>
        </p:grpSpPr>
        <p:sp>
          <p:nvSpPr>
            <p:cNvPr id="43" name="Oval 42"/>
            <p:cNvSpPr/>
            <p:nvPr/>
          </p:nvSpPr>
          <p:spPr bwMode="auto">
            <a:xfrm>
              <a:off x="5650539" y="91487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65"/>
            <p:cNvSpPr>
              <a:spLocks noEditPoints="1"/>
            </p:cNvSpPr>
            <p:nvPr/>
          </p:nvSpPr>
          <p:spPr bwMode="auto">
            <a:xfrm>
              <a:off x="5842293" y="248955"/>
              <a:ext cx="624361" cy="490492"/>
            </a:xfrm>
            <a:custGeom>
              <a:avLst/>
              <a:gdLst>
                <a:gd name="T0" fmla="*/ 41 w 133"/>
                <a:gd name="T1" fmla="*/ 94 h 110"/>
                <a:gd name="T2" fmla="*/ 57 w 133"/>
                <a:gd name="T3" fmla="*/ 88 h 110"/>
                <a:gd name="T4" fmla="*/ 28 w 133"/>
                <a:gd name="T5" fmla="*/ 21 h 110"/>
                <a:gd name="T6" fmla="*/ 29 w 133"/>
                <a:gd name="T7" fmla="*/ 26 h 110"/>
                <a:gd name="T8" fmla="*/ 28 w 133"/>
                <a:gd name="T9" fmla="*/ 29 h 110"/>
                <a:gd name="T10" fmla="*/ 46 w 133"/>
                <a:gd name="T11" fmla="*/ 58 h 110"/>
                <a:gd name="T12" fmla="*/ 46 w 133"/>
                <a:gd name="T13" fmla="*/ 62 h 110"/>
                <a:gd name="T14" fmla="*/ 38 w 133"/>
                <a:gd name="T15" fmla="*/ 68 h 110"/>
                <a:gd name="T16" fmla="*/ 23 w 133"/>
                <a:gd name="T17" fmla="*/ 71 h 110"/>
                <a:gd name="T18" fmla="*/ 6 w 133"/>
                <a:gd name="T19" fmla="*/ 68 h 110"/>
                <a:gd name="T20" fmla="*/ 0 w 133"/>
                <a:gd name="T21" fmla="*/ 62 h 110"/>
                <a:gd name="T22" fmla="*/ 1 w 133"/>
                <a:gd name="T23" fmla="*/ 58 h 110"/>
                <a:gd name="T24" fmla="*/ 18 w 133"/>
                <a:gd name="T25" fmla="*/ 29 h 110"/>
                <a:gd name="T26" fmla="*/ 18 w 133"/>
                <a:gd name="T27" fmla="*/ 26 h 110"/>
                <a:gd name="T28" fmla="*/ 20 w 133"/>
                <a:gd name="T29" fmla="*/ 21 h 110"/>
                <a:gd name="T30" fmla="*/ 23 w 133"/>
                <a:gd name="T31" fmla="*/ 18 h 110"/>
                <a:gd name="T32" fmla="*/ 59 w 133"/>
                <a:gd name="T33" fmla="*/ 6 h 110"/>
                <a:gd name="T34" fmla="*/ 65 w 133"/>
                <a:gd name="T35" fmla="*/ 0 h 110"/>
                <a:gd name="T36" fmla="*/ 68 w 133"/>
                <a:gd name="T37" fmla="*/ 0 h 110"/>
                <a:gd name="T38" fmla="*/ 110 w 133"/>
                <a:gd name="T39" fmla="*/ 0 h 110"/>
                <a:gd name="T40" fmla="*/ 110 w 133"/>
                <a:gd name="T41" fmla="*/ 0 h 110"/>
                <a:gd name="T42" fmla="*/ 114 w 133"/>
                <a:gd name="T43" fmla="*/ 6 h 110"/>
                <a:gd name="T44" fmla="*/ 114 w 133"/>
                <a:gd name="T45" fmla="*/ 9 h 110"/>
                <a:gd name="T46" fmla="*/ 133 w 133"/>
                <a:gd name="T47" fmla="*/ 38 h 110"/>
                <a:gd name="T48" fmla="*/ 131 w 133"/>
                <a:gd name="T49" fmla="*/ 41 h 110"/>
                <a:gd name="T50" fmla="*/ 125 w 133"/>
                <a:gd name="T51" fmla="*/ 49 h 110"/>
                <a:gd name="T52" fmla="*/ 108 w 133"/>
                <a:gd name="T53" fmla="*/ 52 h 110"/>
                <a:gd name="T54" fmla="*/ 93 w 133"/>
                <a:gd name="T55" fmla="*/ 49 h 110"/>
                <a:gd name="T56" fmla="*/ 86 w 133"/>
                <a:gd name="T57" fmla="*/ 41 h 110"/>
                <a:gd name="T58" fmla="*/ 86 w 133"/>
                <a:gd name="T59" fmla="*/ 38 h 110"/>
                <a:gd name="T60" fmla="*/ 105 w 133"/>
                <a:gd name="T61" fmla="*/ 9 h 110"/>
                <a:gd name="T62" fmla="*/ 103 w 133"/>
                <a:gd name="T63" fmla="*/ 6 h 110"/>
                <a:gd name="T64" fmla="*/ 103 w 133"/>
                <a:gd name="T65" fmla="*/ 6 h 110"/>
                <a:gd name="T66" fmla="*/ 74 w 133"/>
                <a:gd name="T67" fmla="*/ 88 h 110"/>
                <a:gd name="T68" fmla="*/ 89 w 133"/>
                <a:gd name="T69" fmla="*/ 94 h 110"/>
                <a:gd name="T70" fmla="*/ 100 w 133"/>
                <a:gd name="T71" fmla="*/ 110 h 110"/>
                <a:gd name="T72" fmla="*/ 29 w 133"/>
                <a:gd name="T73" fmla="*/ 94 h 110"/>
                <a:gd name="T74" fmla="*/ 111 w 133"/>
                <a:gd name="T75" fmla="*/ 10 h 110"/>
                <a:gd name="T76" fmla="*/ 110 w 133"/>
                <a:gd name="T77" fmla="*/ 10 h 110"/>
                <a:gd name="T78" fmla="*/ 108 w 133"/>
                <a:gd name="T79" fmla="*/ 10 h 110"/>
                <a:gd name="T80" fmla="*/ 127 w 133"/>
                <a:gd name="T81" fmla="*/ 38 h 110"/>
                <a:gd name="T82" fmla="*/ 111 w 133"/>
                <a:gd name="T83" fmla="*/ 10 h 110"/>
                <a:gd name="T84" fmla="*/ 24 w 133"/>
                <a:gd name="T85" fmla="*/ 31 h 110"/>
                <a:gd name="T86" fmla="*/ 23 w 133"/>
                <a:gd name="T87" fmla="*/ 31 h 110"/>
                <a:gd name="T88" fmla="*/ 6 w 133"/>
                <a:gd name="T89" fmla="*/ 58 h 110"/>
                <a:gd name="T90" fmla="*/ 24 w 133"/>
                <a:gd name="T91" fmla="*/ 3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110">
                  <a:moveTo>
                    <a:pt x="29" y="94"/>
                  </a:moveTo>
                  <a:lnTo>
                    <a:pt x="41" y="94"/>
                  </a:lnTo>
                  <a:lnTo>
                    <a:pt x="41" y="88"/>
                  </a:lnTo>
                  <a:lnTo>
                    <a:pt x="57" y="88"/>
                  </a:lnTo>
                  <a:lnTo>
                    <a:pt x="57" y="15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9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62"/>
                  </a:lnTo>
                  <a:lnTo>
                    <a:pt x="45" y="65"/>
                  </a:lnTo>
                  <a:lnTo>
                    <a:pt x="38" y="68"/>
                  </a:lnTo>
                  <a:lnTo>
                    <a:pt x="31" y="71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6" y="68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2" y="3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3" y="3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4" y="9"/>
                  </a:lnTo>
                  <a:lnTo>
                    <a:pt x="131" y="38"/>
                  </a:lnTo>
                  <a:lnTo>
                    <a:pt x="133" y="38"/>
                  </a:lnTo>
                  <a:lnTo>
                    <a:pt x="133" y="38"/>
                  </a:lnTo>
                  <a:lnTo>
                    <a:pt x="131" y="41"/>
                  </a:lnTo>
                  <a:lnTo>
                    <a:pt x="130" y="44"/>
                  </a:lnTo>
                  <a:lnTo>
                    <a:pt x="125" y="49"/>
                  </a:lnTo>
                  <a:lnTo>
                    <a:pt x="117" y="51"/>
                  </a:lnTo>
                  <a:lnTo>
                    <a:pt x="108" y="52"/>
                  </a:lnTo>
                  <a:lnTo>
                    <a:pt x="100" y="51"/>
                  </a:lnTo>
                  <a:lnTo>
                    <a:pt x="93" y="49"/>
                  </a:lnTo>
                  <a:lnTo>
                    <a:pt x="88" y="44"/>
                  </a:lnTo>
                  <a:lnTo>
                    <a:pt x="86" y="41"/>
                  </a:lnTo>
                  <a:lnTo>
                    <a:pt x="85" y="38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74" y="12"/>
                  </a:lnTo>
                  <a:lnTo>
                    <a:pt x="74" y="88"/>
                  </a:lnTo>
                  <a:lnTo>
                    <a:pt x="89" y="88"/>
                  </a:lnTo>
                  <a:lnTo>
                    <a:pt x="89" y="94"/>
                  </a:lnTo>
                  <a:lnTo>
                    <a:pt x="100" y="94"/>
                  </a:lnTo>
                  <a:lnTo>
                    <a:pt x="100" y="110"/>
                  </a:lnTo>
                  <a:lnTo>
                    <a:pt x="29" y="110"/>
                  </a:lnTo>
                  <a:lnTo>
                    <a:pt x="29" y="94"/>
                  </a:lnTo>
                  <a:lnTo>
                    <a:pt x="29" y="94"/>
                  </a:lnTo>
                  <a:close/>
                  <a:moveTo>
                    <a:pt x="111" y="10"/>
                  </a:moveTo>
                  <a:lnTo>
                    <a:pt x="111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8" y="10"/>
                  </a:lnTo>
                  <a:lnTo>
                    <a:pt x="91" y="38"/>
                  </a:lnTo>
                  <a:lnTo>
                    <a:pt x="127" y="38"/>
                  </a:lnTo>
                  <a:lnTo>
                    <a:pt x="111" y="10"/>
                  </a:lnTo>
                  <a:lnTo>
                    <a:pt x="111" y="10"/>
                  </a:lnTo>
                  <a:close/>
                  <a:moveTo>
                    <a:pt x="24" y="31"/>
                  </a:moveTo>
                  <a:lnTo>
                    <a:pt x="24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6" y="58"/>
                  </a:lnTo>
                  <a:lnTo>
                    <a:pt x="41" y="58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Agrupa 5"/>
          <p:cNvGrpSpPr/>
          <p:nvPr/>
        </p:nvGrpSpPr>
        <p:grpSpPr>
          <a:xfrm>
            <a:off x="5519142" y="4437907"/>
            <a:ext cx="936000" cy="756000"/>
            <a:chOff x="3287137" y="5587309"/>
            <a:chExt cx="1007869" cy="866821"/>
          </a:xfrm>
        </p:grpSpPr>
        <p:sp>
          <p:nvSpPr>
            <p:cNvPr id="45" name="Oval 44"/>
            <p:cNvSpPr/>
            <p:nvPr/>
          </p:nvSpPr>
          <p:spPr bwMode="auto">
            <a:xfrm>
              <a:off x="3287137" y="5587309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3485111" y="5768661"/>
              <a:ext cx="611920" cy="433411"/>
            </a:xfrm>
            <a:custGeom>
              <a:avLst/>
              <a:gdLst>
                <a:gd name="T0" fmla="*/ 73 w 115"/>
                <a:gd name="T1" fmla="*/ 14 h 90"/>
                <a:gd name="T2" fmla="*/ 73 w 115"/>
                <a:gd name="T3" fmla="*/ 5 h 90"/>
                <a:gd name="T4" fmla="*/ 78 w 115"/>
                <a:gd name="T5" fmla="*/ 0 h 90"/>
                <a:gd name="T6" fmla="*/ 115 w 115"/>
                <a:gd name="T7" fmla="*/ 0 h 90"/>
                <a:gd name="T8" fmla="*/ 115 w 115"/>
                <a:gd name="T9" fmla="*/ 85 h 90"/>
                <a:gd name="T10" fmla="*/ 110 w 115"/>
                <a:gd name="T11" fmla="*/ 90 h 90"/>
                <a:gd name="T12" fmla="*/ 73 w 115"/>
                <a:gd name="T13" fmla="*/ 90 h 90"/>
                <a:gd name="T14" fmla="*/ 73 w 115"/>
                <a:gd name="T15" fmla="*/ 73 h 90"/>
                <a:gd name="T16" fmla="*/ 51 w 115"/>
                <a:gd name="T17" fmla="*/ 73 h 90"/>
                <a:gd name="T18" fmla="*/ 58 w 115"/>
                <a:gd name="T19" fmla="*/ 82 h 90"/>
                <a:gd name="T20" fmla="*/ 17 w 115"/>
                <a:gd name="T21" fmla="*/ 90 h 90"/>
                <a:gd name="T22" fmla="*/ 24 w 115"/>
                <a:gd name="T23" fmla="*/ 82 h 90"/>
                <a:gd name="T24" fmla="*/ 5 w 115"/>
                <a:gd name="T25" fmla="*/ 73 h 90"/>
                <a:gd name="T26" fmla="*/ 0 w 115"/>
                <a:gd name="T27" fmla="*/ 68 h 90"/>
                <a:gd name="T28" fmla="*/ 0 w 115"/>
                <a:gd name="T29" fmla="*/ 14 h 90"/>
                <a:gd name="T30" fmla="*/ 5 w 115"/>
                <a:gd name="T31" fmla="*/ 14 h 90"/>
                <a:gd name="T32" fmla="*/ 25 w 115"/>
                <a:gd name="T33" fmla="*/ 56 h 90"/>
                <a:gd name="T34" fmla="*/ 20 w 115"/>
                <a:gd name="T35" fmla="*/ 41 h 90"/>
                <a:gd name="T36" fmla="*/ 20 w 115"/>
                <a:gd name="T37" fmla="*/ 56 h 90"/>
                <a:gd name="T38" fmla="*/ 56 w 115"/>
                <a:gd name="T39" fmla="*/ 56 h 90"/>
                <a:gd name="T40" fmla="*/ 51 w 115"/>
                <a:gd name="T41" fmla="*/ 30 h 90"/>
                <a:gd name="T42" fmla="*/ 51 w 115"/>
                <a:gd name="T43" fmla="*/ 56 h 90"/>
                <a:gd name="T44" fmla="*/ 48 w 115"/>
                <a:gd name="T45" fmla="*/ 56 h 90"/>
                <a:gd name="T46" fmla="*/ 44 w 115"/>
                <a:gd name="T47" fmla="*/ 47 h 90"/>
                <a:gd name="T48" fmla="*/ 44 w 115"/>
                <a:gd name="T49" fmla="*/ 56 h 90"/>
                <a:gd name="T50" fmla="*/ 41 w 115"/>
                <a:gd name="T51" fmla="*/ 56 h 90"/>
                <a:gd name="T52" fmla="*/ 36 w 115"/>
                <a:gd name="T53" fmla="*/ 44 h 90"/>
                <a:gd name="T54" fmla="*/ 36 w 115"/>
                <a:gd name="T55" fmla="*/ 56 h 90"/>
                <a:gd name="T56" fmla="*/ 33 w 115"/>
                <a:gd name="T57" fmla="*/ 56 h 90"/>
                <a:gd name="T58" fmla="*/ 28 w 115"/>
                <a:gd name="T59" fmla="*/ 37 h 90"/>
                <a:gd name="T60" fmla="*/ 28 w 115"/>
                <a:gd name="T61" fmla="*/ 56 h 90"/>
                <a:gd name="T62" fmla="*/ 106 w 115"/>
                <a:gd name="T63" fmla="*/ 31 h 90"/>
                <a:gd name="T64" fmla="*/ 87 w 115"/>
                <a:gd name="T65" fmla="*/ 25 h 90"/>
                <a:gd name="T66" fmla="*/ 106 w 115"/>
                <a:gd name="T67" fmla="*/ 16 h 90"/>
                <a:gd name="T68" fmla="*/ 82 w 115"/>
                <a:gd name="T69" fmla="*/ 10 h 90"/>
                <a:gd name="T70" fmla="*/ 106 w 115"/>
                <a:gd name="T71" fmla="*/ 81 h 90"/>
                <a:gd name="T72" fmla="*/ 87 w 115"/>
                <a:gd name="T73" fmla="*/ 41 h 90"/>
                <a:gd name="T74" fmla="*/ 87 w 115"/>
                <a:gd name="T75" fmla="*/ 31 h 90"/>
                <a:gd name="T76" fmla="*/ 10 w 115"/>
                <a:gd name="T77" fmla="*/ 23 h 90"/>
                <a:gd name="T78" fmla="*/ 69 w 115"/>
                <a:gd name="T7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" h="90">
                  <a:moveTo>
                    <a:pt x="5" y="14"/>
                  </a:moveTo>
                  <a:lnTo>
                    <a:pt x="73" y="14"/>
                  </a:lnTo>
                  <a:lnTo>
                    <a:pt x="73" y="14"/>
                  </a:lnTo>
                  <a:lnTo>
                    <a:pt x="73" y="5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5" y="5"/>
                  </a:lnTo>
                  <a:lnTo>
                    <a:pt x="115" y="85"/>
                  </a:lnTo>
                  <a:lnTo>
                    <a:pt x="115" y="90"/>
                  </a:lnTo>
                  <a:lnTo>
                    <a:pt x="110" y="90"/>
                  </a:lnTo>
                  <a:lnTo>
                    <a:pt x="78" y="90"/>
                  </a:lnTo>
                  <a:lnTo>
                    <a:pt x="73" y="90"/>
                  </a:lnTo>
                  <a:lnTo>
                    <a:pt x="73" y="85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51" y="73"/>
                  </a:lnTo>
                  <a:lnTo>
                    <a:pt x="51" y="82"/>
                  </a:lnTo>
                  <a:lnTo>
                    <a:pt x="58" y="82"/>
                  </a:lnTo>
                  <a:lnTo>
                    <a:pt x="58" y="90"/>
                  </a:lnTo>
                  <a:lnTo>
                    <a:pt x="17" y="90"/>
                  </a:lnTo>
                  <a:lnTo>
                    <a:pt x="17" y="82"/>
                  </a:lnTo>
                  <a:lnTo>
                    <a:pt x="24" y="82"/>
                  </a:lnTo>
                  <a:lnTo>
                    <a:pt x="24" y="73"/>
                  </a:lnTo>
                  <a:lnTo>
                    <a:pt x="5" y="73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14"/>
                  </a:lnTo>
                  <a:close/>
                  <a:moveTo>
                    <a:pt x="20" y="56"/>
                  </a:moveTo>
                  <a:lnTo>
                    <a:pt x="25" y="56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20" y="56"/>
                  </a:lnTo>
                  <a:lnTo>
                    <a:pt x="20" y="56"/>
                  </a:lnTo>
                  <a:close/>
                  <a:moveTo>
                    <a:pt x="51" y="56"/>
                  </a:moveTo>
                  <a:lnTo>
                    <a:pt x="56" y="56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51" y="56"/>
                  </a:lnTo>
                  <a:lnTo>
                    <a:pt x="51" y="56"/>
                  </a:lnTo>
                  <a:close/>
                  <a:moveTo>
                    <a:pt x="44" y="56"/>
                  </a:moveTo>
                  <a:lnTo>
                    <a:pt x="48" y="56"/>
                  </a:lnTo>
                  <a:lnTo>
                    <a:pt x="48" y="47"/>
                  </a:lnTo>
                  <a:lnTo>
                    <a:pt x="44" y="47"/>
                  </a:lnTo>
                  <a:lnTo>
                    <a:pt x="44" y="56"/>
                  </a:lnTo>
                  <a:lnTo>
                    <a:pt x="44" y="56"/>
                  </a:lnTo>
                  <a:close/>
                  <a:moveTo>
                    <a:pt x="36" y="56"/>
                  </a:moveTo>
                  <a:lnTo>
                    <a:pt x="41" y="56"/>
                  </a:lnTo>
                  <a:lnTo>
                    <a:pt x="41" y="44"/>
                  </a:lnTo>
                  <a:lnTo>
                    <a:pt x="36" y="44"/>
                  </a:lnTo>
                  <a:lnTo>
                    <a:pt x="36" y="56"/>
                  </a:lnTo>
                  <a:lnTo>
                    <a:pt x="36" y="56"/>
                  </a:lnTo>
                  <a:close/>
                  <a:moveTo>
                    <a:pt x="28" y="56"/>
                  </a:moveTo>
                  <a:lnTo>
                    <a:pt x="33" y="56"/>
                  </a:lnTo>
                  <a:lnTo>
                    <a:pt x="33" y="37"/>
                  </a:lnTo>
                  <a:lnTo>
                    <a:pt x="28" y="37"/>
                  </a:lnTo>
                  <a:lnTo>
                    <a:pt x="28" y="56"/>
                  </a:lnTo>
                  <a:lnTo>
                    <a:pt x="28" y="56"/>
                  </a:lnTo>
                  <a:close/>
                  <a:moveTo>
                    <a:pt x="87" y="31"/>
                  </a:moveTo>
                  <a:lnTo>
                    <a:pt x="106" y="31"/>
                  </a:lnTo>
                  <a:lnTo>
                    <a:pt x="106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106" y="16"/>
                  </a:lnTo>
                  <a:lnTo>
                    <a:pt x="106" y="10"/>
                  </a:lnTo>
                  <a:lnTo>
                    <a:pt x="82" y="10"/>
                  </a:lnTo>
                  <a:lnTo>
                    <a:pt x="82" y="81"/>
                  </a:lnTo>
                  <a:lnTo>
                    <a:pt x="106" y="81"/>
                  </a:lnTo>
                  <a:lnTo>
                    <a:pt x="106" y="41"/>
                  </a:lnTo>
                  <a:lnTo>
                    <a:pt x="87" y="41"/>
                  </a:lnTo>
                  <a:lnTo>
                    <a:pt x="87" y="31"/>
                  </a:lnTo>
                  <a:lnTo>
                    <a:pt x="87" y="31"/>
                  </a:lnTo>
                  <a:close/>
                  <a:moveTo>
                    <a:pt x="69" y="23"/>
                  </a:moveTo>
                  <a:lnTo>
                    <a:pt x="10" y="23"/>
                  </a:lnTo>
                  <a:lnTo>
                    <a:pt x="10" y="64"/>
                  </a:lnTo>
                  <a:lnTo>
                    <a:pt x="69" y="64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Agrupa 46"/>
          <p:cNvGrpSpPr/>
          <p:nvPr/>
        </p:nvGrpSpPr>
        <p:grpSpPr>
          <a:xfrm>
            <a:off x="5951294" y="1017610"/>
            <a:ext cx="936000" cy="756000"/>
            <a:chOff x="-1609650" y="5080547"/>
            <a:chExt cx="1007869" cy="866821"/>
          </a:xfrm>
        </p:grpSpPr>
        <p:sp>
          <p:nvSpPr>
            <p:cNvPr id="48" name="Oval 47"/>
            <p:cNvSpPr/>
            <p:nvPr/>
          </p:nvSpPr>
          <p:spPr bwMode="auto">
            <a:xfrm>
              <a:off x="-1609650" y="5080547"/>
              <a:ext cx="1007869" cy="866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2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4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-1393678" y="5591358"/>
              <a:ext cx="151836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43"/>
            <p:cNvSpPr>
              <a:spLocks noEditPoints="1"/>
            </p:cNvSpPr>
            <p:nvPr/>
          </p:nvSpPr>
          <p:spPr bwMode="auto">
            <a:xfrm>
              <a:off x="-1257552" y="5248944"/>
              <a:ext cx="303667" cy="168860"/>
            </a:xfrm>
            <a:custGeom>
              <a:avLst/>
              <a:gdLst>
                <a:gd name="T0" fmla="*/ 56 w 64"/>
                <a:gd name="T1" fmla="*/ 8 h 40"/>
                <a:gd name="T2" fmla="*/ 56 w 64"/>
                <a:gd name="T3" fmla="*/ 32 h 40"/>
                <a:gd name="T4" fmla="*/ 40 w 64"/>
                <a:gd name="T5" fmla="*/ 32 h 40"/>
                <a:gd name="T6" fmla="*/ 24 w 64"/>
                <a:gd name="T7" fmla="*/ 32 h 40"/>
                <a:gd name="T8" fmla="*/ 8 w 64"/>
                <a:gd name="T9" fmla="*/ 32 h 40"/>
                <a:gd name="T10" fmla="*/ 8 w 64"/>
                <a:gd name="T11" fmla="*/ 8 h 40"/>
                <a:gd name="T12" fmla="*/ 56 w 64"/>
                <a:gd name="T13" fmla="*/ 8 h 40"/>
                <a:gd name="T14" fmla="*/ 59 w 64"/>
                <a:gd name="T15" fmla="*/ 0 h 40"/>
                <a:gd name="T16" fmla="*/ 4 w 64"/>
                <a:gd name="T17" fmla="*/ 0 h 40"/>
                <a:gd name="T18" fmla="*/ 0 w 64"/>
                <a:gd name="T19" fmla="*/ 5 h 40"/>
                <a:gd name="T20" fmla="*/ 0 w 64"/>
                <a:gd name="T21" fmla="*/ 35 h 40"/>
                <a:gd name="T22" fmla="*/ 4 w 64"/>
                <a:gd name="T23" fmla="*/ 40 h 40"/>
                <a:gd name="T24" fmla="*/ 24 w 64"/>
                <a:gd name="T25" fmla="*/ 40 h 40"/>
                <a:gd name="T26" fmla="*/ 40 w 64"/>
                <a:gd name="T27" fmla="*/ 40 h 40"/>
                <a:gd name="T28" fmla="*/ 59 w 64"/>
                <a:gd name="T29" fmla="*/ 40 h 40"/>
                <a:gd name="T30" fmla="*/ 64 w 64"/>
                <a:gd name="T31" fmla="*/ 35 h 40"/>
                <a:gd name="T32" fmla="*/ 64 w 64"/>
                <a:gd name="T33" fmla="*/ 5 h 40"/>
                <a:gd name="T34" fmla="*/ 59 w 64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40">
                  <a:moveTo>
                    <a:pt x="56" y="8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6" y="8"/>
                    <a:pt x="56" y="8"/>
                    <a:pt x="56" y="8"/>
                  </a:cubicBezTo>
                  <a:moveTo>
                    <a:pt x="5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40"/>
                    <a:pt x="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1" y="40"/>
                    <a:pt x="64" y="37"/>
                    <a:pt x="64" y="3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1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44"/>
            <p:cNvSpPr>
              <a:spLocks/>
            </p:cNvSpPr>
            <p:nvPr/>
          </p:nvSpPr>
          <p:spPr bwMode="auto">
            <a:xfrm>
              <a:off x="-1184253" y="5591358"/>
              <a:ext cx="157070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45"/>
            <p:cNvSpPr>
              <a:spLocks/>
            </p:cNvSpPr>
            <p:nvPr/>
          </p:nvSpPr>
          <p:spPr bwMode="auto">
            <a:xfrm>
              <a:off x="-969589" y="5591358"/>
              <a:ext cx="151836" cy="121955"/>
            </a:xfrm>
            <a:custGeom>
              <a:avLst/>
              <a:gdLst>
                <a:gd name="T0" fmla="*/ 27 w 32"/>
                <a:gd name="T1" fmla="*/ 0 h 28"/>
                <a:gd name="T2" fmla="*/ 24 w 32"/>
                <a:gd name="T3" fmla="*/ 0 h 28"/>
                <a:gd name="T4" fmla="*/ 24 w 32"/>
                <a:gd name="T5" fmla="*/ 8 h 28"/>
                <a:gd name="T6" fmla="*/ 16 w 32"/>
                <a:gd name="T7" fmla="*/ 14 h 28"/>
                <a:gd name="T8" fmla="*/ 8 w 32"/>
                <a:gd name="T9" fmla="*/ 8 h 28"/>
                <a:gd name="T10" fmla="*/ 8 w 32"/>
                <a:gd name="T11" fmla="*/ 0 h 28"/>
                <a:gd name="T12" fmla="*/ 4 w 32"/>
                <a:gd name="T13" fmla="*/ 0 h 28"/>
                <a:gd name="T14" fmla="*/ 0 w 32"/>
                <a:gd name="T15" fmla="*/ 5 h 28"/>
                <a:gd name="T16" fmla="*/ 0 w 32"/>
                <a:gd name="T17" fmla="*/ 23 h 28"/>
                <a:gd name="T18" fmla="*/ 4 w 32"/>
                <a:gd name="T19" fmla="*/ 28 h 28"/>
                <a:gd name="T20" fmla="*/ 27 w 32"/>
                <a:gd name="T21" fmla="*/ 28 h 28"/>
                <a:gd name="T22" fmla="*/ 32 w 32"/>
                <a:gd name="T23" fmla="*/ 23 h 28"/>
                <a:gd name="T24" fmla="*/ 32 w 32"/>
                <a:gd name="T25" fmla="*/ 5 h 28"/>
                <a:gd name="T26" fmla="*/ 27 w 32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2"/>
                    <a:pt x="19" y="14"/>
                    <a:pt x="16" y="14"/>
                  </a:cubicBezTo>
                  <a:cubicBezTo>
                    <a:pt x="12" y="14"/>
                    <a:pt x="8" y="12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8"/>
                    <a:pt x="32" y="26"/>
                    <a:pt x="32" y="2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46"/>
            <p:cNvSpPr>
              <a:spLocks/>
            </p:cNvSpPr>
            <p:nvPr/>
          </p:nvSpPr>
          <p:spPr bwMode="auto">
            <a:xfrm>
              <a:off x="-1336085" y="5394353"/>
              <a:ext cx="460737" cy="229839"/>
            </a:xfrm>
            <a:custGeom>
              <a:avLst/>
              <a:gdLst>
                <a:gd name="T0" fmla="*/ 92 w 96"/>
                <a:gd name="T1" fmla="*/ 22 h 54"/>
                <a:gd name="T2" fmla="*/ 52 w 96"/>
                <a:gd name="T3" fmla="*/ 22 h 54"/>
                <a:gd name="T4" fmla="*/ 52 w 96"/>
                <a:gd name="T5" fmla="*/ 0 h 54"/>
                <a:gd name="T6" fmla="*/ 44 w 96"/>
                <a:gd name="T7" fmla="*/ 0 h 54"/>
                <a:gd name="T8" fmla="*/ 44 w 96"/>
                <a:gd name="T9" fmla="*/ 22 h 54"/>
                <a:gd name="T10" fmla="*/ 4 w 96"/>
                <a:gd name="T11" fmla="*/ 22 h 54"/>
                <a:gd name="T12" fmla="*/ 0 w 96"/>
                <a:gd name="T13" fmla="*/ 26 h 54"/>
                <a:gd name="T14" fmla="*/ 0 w 96"/>
                <a:gd name="T15" fmla="*/ 50 h 54"/>
                <a:gd name="T16" fmla="*/ 4 w 96"/>
                <a:gd name="T17" fmla="*/ 54 h 54"/>
                <a:gd name="T18" fmla="*/ 8 w 96"/>
                <a:gd name="T19" fmla="*/ 50 h 54"/>
                <a:gd name="T20" fmla="*/ 8 w 96"/>
                <a:gd name="T21" fmla="*/ 30 h 54"/>
                <a:gd name="T22" fmla="*/ 44 w 96"/>
                <a:gd name="T23" fmla="*/ 30 h 54"/>
                <a:gd name="T24" fmla="*/ 44 w 96"/>
                <a:gd name="T25" fmla="*/ 50 h 54"/>
                <a:gd name="T26" fmla="*/ 47 w 96"/>
                <a:gd name="T27" fmla="*/ 54 h 54"/>
                <a:gd name="T28" fmla="*/ 52 w 96"/>
                <a:gd name="T29" fmla="*/ 50 h 54"/>
                <a:gd name="T30" fmla="*/ 52 w 96"/>
                <a:gd name="T31" fmla="*/ 30 h 54"/>
                <a:gd name="T32" fmla="*/ 88 w 96"/>
                <a:gd name="T33" fmla="*/ 30 h 54"/>
                <a:gd name="T34" fmla="*/ 88 w 96"/>
                <a:gd name="T35" fmla="*/ 50 h 54"/>
                <a:gd name="T36" fmla="*/ 92 w 96"/>
                <a:gd name="T37" fmla="*/ 53 h 54"/>
                <a:gd name="T38" fmla="*/ 96 w 96"/>
                <a:gd name="T39" fmla="*/ 50 h 54"/>
                <a:gd name="T40" fmla="*/ 96 w 96"/>
                <a:gd name="T41" fmla="*/ 26 h 54"/>
                <a:gd name="T42" fmla="*/ 92 w 96"/>
                <a:gd name="T43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54">
                  <a:moveTo>
                    <a:pt x="92" y="22"/>
                  </a:moveTo>
                  <a:cubicBezTo>
                    <a:pt x="52" y="22"/>
                    <a:pt x="52" y="22"/>
                    <a:pt x="52" y="2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3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5" y="54"/>
                    <a:pt x="8" y="52"/>
                    <a:pt x="8" y="5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2"/>
                    <a:pt x="46" y="54"/>
                    <a:pt x="47" y="54"/>
                  </a:cubicBezTo>
                  <a:cubicBezTo>
                    <a:pt x="49" y="54"/>
                    <a:pt x="52" y="52"/>
                    <a:pt x="52" y="5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8" y="52"/>
                    <a:pt x="90" y="53"/>
                    <a:pt x="92" y="53"/>
                  </a:cubicBezTo>
                  <a:cubicBezTo>
                    <a:pt x="94" y="53"/>
                    <a:pt x="96" y="52"/>
                    <a:pt x="96" y="5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4"/>
                    <a:pt x="93" y="22"/>
                    <a:pt x="92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348570" y="1845618"/>
            <a:ext cx="11664000" cy="864000"/>
          </a:xfrm>
          <a:prstGeom prst="rect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 eaLnBrk="1" hangingPunct="1"/>
            <a:endParaRPr lang="ca-ES">
              <a:solidFill>
                <a:srgbClr val="9B1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1"/>
          <p:cNvGrpSpPr/>
          <p:nvPr/>
        </p:nvGrpSpPr>
        <p:grpSpPr>
          <a:xfrm>
            <a:off x="3240000" y="-170606"/>
            <a:ext cx="8892000" cy="6859588"/>
            <a:chOff x="3240000" y="-170606"/>
            <a:chExt cx="8892000" cy="6859588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240000" y="-170606"/>
              <a:ext cx="8892000" cy="68595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square" lIns="72000" tIns="54000" rIns="72000" bIns="72000" rtlCol="0" anchor="t"/>
            <a:lstStyle/>
            <a:p>
              <a:pPr marL="93663">
                <a:lnSpc>
                  <a:spcPts val="3200"/>
                </a:lnSpc>
                <a:spcBef>
                  <a:spcPts val="2400"/>
                </a:spcBef>
              </a:pPr>
              <a:endParaRPr lang="ca-ES" sz="28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93663">
                <a:lnSpc>
                  <a:spcPts val="3200"/>
                </a:lnSpc>
                <a:spcBef>
                  <a:spcPts val="0"/>
                </a:spcBef>
              </a:pPr>
              <a:r>
                <a:rPr lang="ca-E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ATC, prestadora de serveis tributaris a les administracions del </a:t>
              </a:r>
              <a:r>
                <a:rPr lang="ca-E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país</a:t>
              </a:r>
              <a:endParaRPr lang="ca-ES" sz="28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93663">
                <a:lnSpc>
                  <a:spcPts val="2600"/>
                </a:lnSpc>
              </a:pPr>
              <a:endParaRPr lang="ca-ES" sz="2400" dirty="0" smtClean="0"/>
            </a:p>
            <a:p>
              <a:pPr marL="1206586" lvl="1" indent="-457200">
                <a:buFont typeface="Arial" panose="020B0604020202020204" pitchFamily="34" charset="0"/>
                <a:buChar char="•"/>
              </a:pPr>
              <a:endParaRPr lang="es-ES" sz="2400" dirty="0" smtClean="0"/>
            </a:p>
            <a:p>
              <a:pPr marL="1206586" lvl="1" indent="-457200">
                <a:buFont typeface="Arial" panose="020B0604020202020204" pitchFamily="34" charset="0"/>
                <a:buChar char="•"/>
              </a:pPr>
              <a:endParaRPr lang="ca-ES" sz="2400" dirty="0" smtClean="0"/>
            </a:p>
            <a:p>
              <a:pPr marL="1206586" lvl="1" indent="-457200">
                <a:buFont typeface="Arial" panose="020B0604020202020204" pitchFamily="34" charset="0"/>
                <a:buChar char="•"/>
              </a:pPr>
              <a:endParaRPr lang="ca-ES" sz="1600" dirty="0" smtClean="0"/>
            </a:p>
            <a:p>
              <a:pPr marL="1206586" lvl="1" indent="-457200">
                <a:buFont typeface="Arial" panose="020B0604020202020204" pitchFamily="34" charset="0"/>
                <a:buChar char="•"/>
              </a:pPr>
              <a:endParaRPr lang="ca-ES" sz="800" dirty="0"/>
            </a:p>
            <a:p>
              <a:pPr marL="808038" lvl="1" indent="-361950" defTabSz="808038">
                <a:buFont typeface="Arial" panose="020B0604020202020204" pitchFamily="34" charset="0"/>
                <a:buChar char="•"/>
              </a:pPr>
              <a:endParaRPr lang="ca-ES" sz="1200" dirty="0" smtClean="0"/>
            </a:p>
            <a:p>
              <a:pPr marL="808038" lvl="1" indent="-361950" defTabSz="808038">
                <a:buFont typeface="Arial" panose="020B0604020202020204" pitchFamily="34" charset="0"/>
                <a:buChar char="•"/>
              </a:pPr>
              <a:r>
                <a:rPr lang="ca-ES" sz="2000" dirty="0" smtClean="0"/>
                <a:t>A partir </a:t>
              </a:r>
              <a:r>
                <a:rPr lang="ca-ES" sz="2000" dirty="0" smtClean="0"/>
                <a:t>de l’1 </a:t>
              </a:r>
              <a:r>
                <a:rPr lang="ca-ES" sz="2000" dirty="0" smtClean="0"/>
                <a:t>de setembre, gestionarem els 300.000 deutes del SCT</a:t>
              </a:r>
            </a:p>
            <a:p>
              <a:pPr marL="808038" lvl="1" indent="-361950" defTabSz="808038">
                <a:buFont typeface="Arial" panose="020B0604020202020204" pitchFamily="34" charset="0"/>
                <a:buChar char="•"/>
              </a:pPr>
              <a:r>
                <a:rPr lang="ca-ES" sz="2000" dirty="0" smtClean="0"/>
                <a:t>Convenis signats: diputacions, ajuntaments com Barcelona, Sabadell, Terrassa, consells </a:t>
              </a:r>
              <a:r>
                <a:rPr lang="ca-ES" sz="2000" dirty="0" smtClean="0"/>
                <a:t>comarcals de </a:t>
              </a:r>
              <a:r>
                <a:rPr lang="ca-ES" sz="2000" dirty="0" smtClean="0"/>
                <a:t>la Selva</a:t>
              </a:r>
              <a:r>
                <a:rPr lang="ca-ES" sz="2000" dirty="0" smtClean="0"/>
                <a:t>, el </a:t>
              </a:r>
              <a:r>
                <a:rPr lang="ca-ES" sz="2000" dirty="0" smtClean="0"/>
                <a:t>Ripollès, </a:t>
              </a:r>
              <a:r>
                <a:rPr lang="ca-ES" sz="2000" dirty="0" smtClean="0"/>
                <a:t>el Baix </a:t>
              </a:r>
              <a:r>
                <a:rPr lang="ca-ES" sz="2000" dirty="0" smtClean="0"/>
                <a:t>Empordà, </a:t>
              </a:r>
              <a:r>
                <a:rPr lang="ca-ES" sz="2000" dirty="0" smtClean="0"/>
                <a:t>la Cerdanya</a:t>
              </a:r>
              <a:endParaRPr lang="ca-ES" sz="2000" dirty="0" smtClean="0"/>
            </a:p>
            <a:p>
              <a:pPr marL="184150"/>
              <a:endParaRPr lang="ca-ES" sz="2400" dirty="0" smtClean="0"/>
            </a:p>
            <a:p>
              <a:pPr marL="184150"/>
              <a:endParaRPr lang="ca-ES" sz="1200" dirty="0"/>
            </a:p>
          </p:txBody>
        </p:sp>
        <p:sp>
          <p:nvSpPr>
            <p:cNvPr id="29" name="Pentàgon 28"/>
            <p:cNvSpPr/>
            <p:nvPr/>
          </p:nvSpPr>
          <p:spPr bwMode="auto">
            <a:xfrm>
              <a:off x="6228000" y="1933200"/>
              <a:ext cx="5688000" cy="720000"/>
            </a:xfrm>
            <a:prstGeom prst="homePlate">
              <a:avLst>
                <a:gd name="adj" fmla="val 19573"/>
              </a:avLst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85725"/>
              <a:r>
                <a:rPr lang="ca-ES" sz="2400" b="1" dirty="0" smtClean="0"/>
                <a:t>300.000 deutes SCT</a:t>
              </a:r>
            </a:p>
            <a:p>
              <a:pPr marL="85725"/>
              <a:r>
                <a:rPr lang="ca-ES" sz="2400" b="1" dirty="0" smtClean="0"/>
                <a:t>170.000 diputacions, 300.000 altres</a:t>
              </a:r>
              <a:endParaRPr lang="ca-ES" sz="2400" b="1" dirty="0"/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396000" y="1933201"/>
            <a:ext cx="568800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marL="87313" algn="ctr" eaLnBrk="1" hangingPunct="1"/>
            <a:r>
              <a:rPr lang="ca-ES" sz="2400" b="1" dirty="0">
                <a:solidFill>
                  <a:schemeClr val="bg1"/>
                </a:solidFill>
              </a:rPr>
              <a:t>Recaptació executiva</a:t>
            </a:r>
            <a:r>
              <a:rPr lang="ca-ES" sz="2400" b="1" dirty="0" smtClean="0">
                <a:solidFill>
                  <a:schemeClr val="bg1"/>
                </a:solidFill>
              </a:rPr>
              <a:t>: </a:t>
            </a:r>
            <a:r>
              <a:rPr lang="ca-ES" sz="2400" b="1" dirty="0" smtClean="0"/>
              <a:t>70.000 deutes </a:t>
            </a:r>
          </a:p>
          <a:p>
            <a:pPr marL="2873375" indent="87313" algn="ctr" eaLnBrk="1" hangingPunct="1"/>
            <a:r>
              <a:rPr lang="ca-ES" sz="2400" b="1" dirty="0" smtClean="0"/>
              <a:t>Generalitat</a:t>
            </a:r>
            <a:endParaRPr lang="ca-ES" sz="2400" b="1" dirty="0"/>
          </a:p>
        </p:txBody>
      </p:sp>
      <p:grpSp>
        <p:nvGrpSpPr>
          <p:cNvPr id="8" name="Agrupa 7"/>
          <p:cNvGrpSpPr/>
          <p:nvPr/>
        </p:nvGrpSpPr>
        <p:grpSpPr>
          <a:xfrm>
            <a:off x="5807174" y="4114170"/>
            <a:ext cx="6192688" cy="2411968"/>
            <a:chOff x="6167862" y="4221891"/>
            <a:chExt cx="5832000" cy="2376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6239222" y="4293893"/>
              <a:ext cx="5688000" cy="226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square" lIns="72000" tIns="54000" rIns="72000" bIns="72000" rtlCol="0" anchor="t"/>
            <a:lstStyle/>
            <a:p>
              <a:pPr marL="269875">
                <a:lnSpc>
                  <a:spcPts val="2600"/>
                </a:lnSpc>
              </a:pPr>
              <a:endParaRPr lang="ca-ES" sz="2400" dirty="0"/>
            </a:p>
            <a:p>
              <a:pPr marL="85725">
                <a:lnSpc>
                  <a:spcPts val="2600"/>
                </a:lnSpc>
                <a:spcBef>
                  <a:spcPts val="600"/>
                </a:spcBef>
              </a:pPr>
              <a:r>
                <a:rPr lang="ca-ES" sz="2200" dirty="0" smtClean="0"/>
                <a:t>El </a:t>
              </a:r>
              <a:r>
                <a:rPr lang="ca-ES" sz="2200" dirty="0" smtClean="0"/>
                <a:t>mes d’octubre, </a:t>
              </a:r>
              <a:r>
                <a:rPr lang="ca-ES" sz="2200" dirty="0" smtClean="0"/>
                <a:t>l’ATC gestionarà i pagarà tots els impostos del sector públic: 170 entitats públiques, 500 entitats concertades i les administracions locals que s’hi adhereixin</a:t>
              </a:r>
            </a:p>
            <a:p>
              <a:pPr marL="85725" algn="ctr">
                <a:lnSpc>
                  <a:spcPts val="2600"/>
                </a:lnSpc>
                <a:spcBef>
                  <a:spcPts val="1200"/>
                </a:spcBef>
              </a:pPr>
              <a:r>
                <a:rPr lang="ca-ES" sz="3000" b="1" dirty="0" smtClean="0">
                  <a:solidFill>
                    <a:schemeClr val="accent1">
                      <a:lumMod val="75000"/>
                    </a:schemeClr>
                  </a:solidFill>
                </a:rPr>
                <a:t>2.500 milions d’euros anuals</a:t>
              </a:r>
            </a:p>
          </p:txBody>
        </p:sp>
        <p:sp>
          <p:nvSpPr>
            <p:cNvPr id="10" name="Pentàgon 9"/>
            <p:cNvSpPr/>
            <p:nvPr/>
          </p:nvSpPr>
          <p:spPr bwMode="auto">
            <a:xfrm>
              <a:off x="6226720" y="4293890"/>
              <a:ext cx="5688000" cy="324000"/>
            </a:xfrm>
            <a:prstGeom prst="homePlate">
              <a:avLst/>
            </a:prstGeom>
            <a:solidFill>
              <a:srgbClr val="4B92DB"/>
            </a:solidFill>
            <a:ln w="9525">
              <a:solidFill>
                <a:srgbClr val="4B92DB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marL="85725"/>
              <a:r>
                <a:rPr lang="ca-ES" sz="2400" b="1" dirty="0" err="1" smtClean="0"/>
                <a:t>Tramitadora</a:t>
              </a:r>
              <a:r>
                <a:rPr lang="ca-ES" sz="2400" b="1" dirty="0" smtClean="0"/>
                <a:t> d’</a:t>
              </a:r>
              <a:r>
                <a:rPr lang="ca-ES" sz="2400" b="1" dirty="0" smtClean="0">
                  <a:solidFill>
                    <a:schemeClr val="bg1"/>
                  </a:solidFill>
                </a:rPr>
                <a:t>impostos estatals</a:t>
              </a:r>
              <a:endParaRPr lang="ca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167862" y="4221891"/>
              <a:ext cx="5832000" cy="2376000"/>
            </a:xfrm>
            <a:prstGeom prst="rect">
              <a:avLst/>
            </a:prstGeom>
            <a:noFill/>
            <a:ln w="1270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56516" tIns="28258" rIns="56516" bIns="28258" rtlCol="0" anchor="ctr"/>
            <a:lstStyle/>
            <a:p>
              <a:pPr algn="ctr" eaLnBrk="1" hangingPunct="1"/>
              <a:endParaRPr lang="ca-ES">
                <a:solidFill>
                  <a:srgbClr val="9B1889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348570" y="1874090"/>
            <a:ext cx="11664000" cy="846000"/>
          </a:xfrm>
          <a:prstGeom prst="rect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 eaLnBrk="1" hangingPunct="1"/>
            <a:endParaRPr lang="ca-ES">
              <a:solidFill>
                <a:srgbClr val="9B1889"/>
              </a:solidFill>
            </a:endParaRPr>
          </a:p>
        </p:txBody>
      </p:sp>
      <p:sp>
        <p:nvSpPr>
          <p:cNvPr id="12" name="Pentàgon 11"/>
          <p:cNvSpPr/>
          <p:nvPr/>
        </p:nvSpPr>
        <p:spPr bwMode="auto">
          <a:xfrm>
            <a:off x="6226720" y="1377602"/>
            <a:ext cx="5688000" cy="324000"/>
          </a:xfrm>
          <a:prstGeom prst="homePlate">
            <a:avLst/>
          </a:prstGeom>
          <a:solidFill>
            <a:srgbClr val="4B92DB"/>
          </a:solidFill>
          <a:ln w="9525">
            <a:solidFill>
              <a:srgbClr val="4B92DB"/>
            </a:solidFill>
            <a:round/>
            <a:headEnd/>
            <a:tailEnd/>
          </a:ln>
          <a:effectLst/>
        </p:spPr>
        <p:txBody>
          <a:bodyPr wrap="none" lIns="56516" tIns="28258" rIns="56516" bIns="28258" rtlCol="0" anchor="ctr"/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</a:rPr>
              <a:t>Subhastes</a:t>
            </a:r>
            <a:r>
              <a:rPr lang="ca-ES" sz="2400" b="1" dirty="0" smtClean="0"/>
              <a:t> conjuntes béns embargats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371530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ATC butlletí">
      <a:dk1>
        <a:srgbClr val="000000"/>
      </a:dk1>
      <a:lt1>
        <a:srgbClr val="FFFFFF"/>
      </a:lt1>
      <a:dk2>
        <a:srgbClr val="000000"/>
      </a:dk2>
      <a:lt2>
        <a:srgbClr val="818D91"/>
      </a:lt2>
      <a:accent1>
        <a:srgbClr val="4B92DB"/>
      </a:accent1>
      <a:accent2>
        <a:srgbClr val="9B1889"/>
      </a:accent2>
      <a:accent3>
        <a:srgbClr val="90D7E7"/>
      </a:accent3>
      <a:accent4>
        <a:srgbClr val="D490A8"/>
      </a:accent4>
      <a:accent5>
        <a:srgbClr val="D7DFE6"/>
      </a:accent5>
      <a:accent6>
        <a:srgbClr val="EAC7DF"/>
      </a:accent6>
      <a:hlink>
        <a:srgbClr val="4B92DB"/>
      </a:hlink>
      <a:folHlink>
        <a:srgbClr val="A3C8FF"/>
      </a:folHlink>
    </a:clrScheme>
    <a:fontScheme name="Personalitzat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92DB"/>
        </a:solidFill>
        <a:ln w="9525">
          <a:solidFill>
            <a:srgbClr val="4B92DB"/>
          </a:solidFill>
          <a:round/>
          <a:headEnd/>
          <a:tailEnd/>
        </a:ln>
        <a:effectLst/>
      </a:spPr>
      <a:bodyPr wrap="none" lIns="56516" tIns="28258" rIns="56516" bIns="28258" anchor="ctr"/>
      <a:lstStyle>
        <a:defPPr eaLnBrk="1" hangingPunct="1">
          <a:defRPr>
            <a:solidFill>
              <a:srgbClr val="9B1889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Disseny personalitzat">
  <a:themeElements>
    <a:clrScheme name="ATC butlletí">
      <a:dk1>
        <a:srgbClr val="000000"/>
      </a:dk1>
      <a:lt1>
        <a:srgbClr val="FFFFFF"/>
      </a:lt1>
      <a:dk2>
        <a:srgbClr val="000000"/>
      </a:dk2>
      <a:lt2>
        <a:srgbClr val="818D91"/>
      </a:lt2>
      <a:accent1>
        <a:srgbClr val="4B92DB"/>
      </a:accent1>
      <a:accent2>
        <a:srgbClr val="9B1889"/>
      </a:accent2>
      <a:accent3>
        <a:srgbClr val="90D7E7"/>
      </a:accent3>
      <a:accent4>
        <a:srgbClr val="D490A8"/>
      </a:accent4>
      <a:accent5>
        <a:srgbClr val="D7DFE6"/>
      </a:accent5>
      <a:accent6>
        <a:srgbClr val="EAC7DF"/>
      </a:accent6>
      <a:hlink>
        <a:srgbClr val="4B92DB"/>
      </a:hlink>
      <a:folHlink>
        <a:srgbClr val="A3C8FF"/>
      </a:folHlink>
    </a:clrScheme>
    <a:fontScheme name="Personalitzat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ATC butlletí">
      <a:dk1>
        <a:srgbClr val="000000"/>
      </a:dk1>
      <a:lt1>
        <a:srgbClr val="FFFFFF"/>
      </a:lt1>
      <a:dk2>
        <a:srgbClr val="000000"/>
      </a:dk2>
      <a:lt2>
        <a:srgbClr val="818D91"/>
      </a:lt2>
      <a:accent1>
        <a:srgbClr val="4B92DB"/>
      </a:accent1>
      <a:accent2>
        <a:srgbClr val="9B1889"/>
      </a:accent2>
      <a:accent3>
        <a:srgbClr val="90D7E7"/>
      </a:accent3>
      <a:accent4>
        <a:srgbClr val="D490A8"/>
      </a:accent4>
      <a:accent5>
        <a:srgbClr val="D7DFE6"/>
      </a:accent5>
      <a:accent6>
        <a:srgbClr val="EAC7DF"/>
      </a:accent6>
      <a:hlink>
        <a:srgbClr val="4B92DB"/>
      </a:hlink>
      <a:folHlink>
        <a:srgbClr val="A3C8FF"/>
      </a:folHlink>
    </a:clrScheme>
    <a:fontScheme name="Personalitzat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92DB"/>
        </a:solidFill>
        <a:ln w="9525">
          <a:solidFill>
            <a:srgbClr val="4B92DB"/>
          </a:solidFill>
          <a:round/>
          <a:headEnd/>
          <a:tailEnd/>
        </a:ln>
        <a:effectLst/>
      </a:spPr>
      <a:bodyPr wrap="none" lIns="56516" tIns="28258" rIns="56516" bIns="28258" anchor="ctr"/>
      <a:lstStyle>
        <a:defPPr eaLnBrk="1" hangingPunct="1">
          <a:defRPr>
            <a:solidFill>
              <a:srgbClr val="9B1889"/>
            </a:solidFill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ATC">
      <a:dk1>
        <a:sysClr val="windowText" lastClr="000000"/>
      </a:dk1>
      <a:lt1>
        <a:sysClr val="window" lastClr="FFFFFF"/>
      </a:lt1>
      <a:dk2>
        <a:srgbClr val="9B1889"/>
      </a:dk2>
      <a:lt2>
        <a:srgbClr val="4B92DB"/>
      </a:lt2>
      <a:accent1>
        <a:srgbClr val="90D7E7"/>
      </a:accent1>
      <a:accent2>
        <a:srgbClr val="EAC7DF"/>
      </a:accent2>
      <a:accent3>
        <a:srgbClr val="D7DFE6"/>
      </a:accent3>
      <a:accent4>
        <a:srgbClr val="776F65"/>
      </a:accent4>
      <a:accent5>
        <a:srgbClr val="9C6114"/>
      </a:accent5>
      <a:accent6>
        <a:srgbClr val="F0AB00"/>
      </a:accent6>
      <a:hlink>
        <a:srgbClr val="4B92DB"/>
      </a:hlink>
      <a:folHlink>
        <a:srgbClr val="F8E04D"/>
      </a:folHlink>
    </a:clrScheme>
    <a:fontScheme name="Office clà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l'Office">
  <a:themeElements>
    <a:clrScheme name="ATC">
      <a:dk1>
        <a:sysClr val="windowText" lastClr="000000"/>
      </a:dk1>
      <a:lt1>
        <a:sysClr val="window" lastClr="FFFFFF"/>
      </a:lt1>
      <a:dk2>
        <a:srgbClr val="9B1889"/>
      </a:dk2>
      <a:lt2>
        <a:srgbClr val="4B92DB"/>
      </a:lt2>
      <a:accent1>
        <a:srgbClr val="90D7E7"/>
      </a:accent1>
      <a:accent2>
        <a:srgbClr val="EAC7DF"/>
      </a:accent2>
      <a:accent3>
        <a:srgbClr val="D7DFE6"/>
      </a:accent3>
      <a:accent4>
        <a:srgbClr val="776F65"/>
      </a:accent4>
      <a:accent5>
        <a:srgbClr val="9C6114"/>
      </a:accent5>
      <a:accent6>
        <a:srgbClr val="F0AB00"/>
      </a:accent6>
      <a:hlink>
        <a:srgbClr val="4B92DB"/>
      </a:hlink>
      <a:folHlink>
        <a:srgbClr val="F8E04D"/>
      </a:folHlink>
    </a:clrScheme>
    <a:fontScheme name="Office clà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12958</TotalTime>
  <Words>1934</Words>
  <Application>Microsoft Office PowerPoint</Application>
  <PresentationFormat>Personalització</PresentationFormat>
  <Paragraphs>342</Paragraphs>
  <Slides>31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Títols de les diapositives</vt:lpstr>
      </vt:variant>
      <vt:variant>
        <vt:i4>31</vt:i4>
      </vt:variant>
    </vt:vector>
  </HeadingPairs>
  <TitlesOfParts>
    <vt:vector size="35" baseType="lpstr">
      <vt:lpstr>Tema de Office</vt:lpstr>
      <vt:lpstr>Disseny personalitzat</vt:lpstr>
      <vt:lpstr>1_Tema de Office</vt:lpstr>
      <vt:lpstr>2_Tema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ccasadevall</dc:creator>
  <cp:lastModifiedBy>Riera Lopez, Glòria</cp:lastModifiedBy>
  <cp:revision>900</cp:revision>
  <cp:lastPrinted>2017-09-04T06:05:30Z</cp:lastPrinted>
  <dcterms:created xsi:type="dcterms:W3CDTF">2014-07-22T11:43:42Z</dcterms:created>
  <dcterms:modified xsi:type="dcterms:W3CDTF">2017-09-04T06:45:10Z</dcterms:modified>
</cp:coreProperties>
</file>