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64" r:id="rId1"/>
  </p:sldMasterIdLst>
  <p:notesMasterIdLst>
    <p:notesMasterId r:id="rId33"/>
  </p:notesMasterIdLst>
  <p:handoutMasterIdLst>
    <p:handoutMasterId r:id="rId34"/>
  </p:handoutMasterIdLst>
  <p:sldIdLst>
    <p:sldId id="256" r:id="rId2"/>
    <p:sldId id="257" r:id="rId3"/>
    <p:sldId id="277" r:id="rId4"/>
    <p:sldId id="379" r:id="rId5"/>
    <p:sldId id="409" r:id="rId6"/>
    <p:sldId id="377" r:id="rId7"/>
    <p:sldId id="381" r:id="rId8"/>
    <p:sldId id="394" r:id="rId9"/>
    <p:sldId id="386" r:id="rId10"/>
    <p:sldId id="388" r:id="rId11"/>
    <p:sldId id="389" r:id="rId12"/>
    <p:sldId id="390" r:id="rId13"/>
    <p:sldId id="385" r:id="rId14"/>
    <p:sldId id="410" r:id="rId15"/>
    <p:sldId id="397" r:id="rId16"/>
    <p:sldId id="403" r:id="rId17"/>
    <p:sldId id="417" r:id="rId18"/>
    <p:sldId id="398" r:id="rId19"/>
    <p:sldId id="406" r:id="rId20"/>
    <p:sldId id="402" r:id="rId21"/>
    <p:sldId id="272" r:id="rId22"/>
    <p:sldId id="391" r:id="rId23"/>
    <p:sldId id="392" r:id="rId24"/>
    <p:sldId id="396" r:id="rId25"/>
    <p:sldId id="405" r:id="rId26"/>
    <p:sldId id="376" r:id="rId27"/>
    <p:sldId id="411" r:id="rId28"/>
    <p:sldId id="412" r:id="rId29"/>
    <p:sldId id="416" r:id="rId30"/>
    <p:sldId id="413" r:id="rId31"/>
    <p:sldId id="326" r:id="rId3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74129"/>
    <a:srgbClr val="B74126"/>
    <a:srgbClr val="D4270A"/>
    <a:srgbClr val="BE4D20"/>
    <a:srgbClr val="F0A2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82" autoAdjust="0"/>
    <p:restoredTop sz="94660"/>
  </p:normalViewPr>
  <p:slideViewPr>
    <p:cSldViewPr snapToGrid="0">
      <p:cViewPr varScale="1">
        <p:scale>
          <a:sx n="102" d="100"/>
          <a:sy n="102" d="100"/>
        </p:scale>
        <p:origin x="1194"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ca-ES"/>
          </a:p>
        </p:txBody>
      </p:sp>
      <p:sp>
        <p:nvSpPr>
          <p:cNvPr id="3" name="Contenidor de data 2"/>
          <p:cNvSpPr>
            <a:spLocks noGrp="1"/>
          </p:cNvSpPr>
          <p:nvPr>
            <p:ph type="dt" sz="quarter" idx="1"/>
          </p:nvPr>
        </p:nvSpPr>
        <p:spPr>
          <a:xfrm>
            <a:off x="3849689" y="0"/>
            <a:ext cx="2946400" cy="496888"/>
          </a:xfrm>
          <a:prstGeom prst="rect">
            <a:avLst/>
          </a:prstGeom>
        </p:spPr>
        <p:txBody>
          <a:bodyPr vert="horz" lIns="91432" tIns="45716" rIns="91432" bIns="45716" rtlCol="0"/>
          <a:lstStyle>
            <a:lvl1pPr algn="r">
              <a:defRPr sz="1200"/>
            </a:lvl1pPr>
          </a:lstStyle>
          <a:p>
            <a:fld id="{068B1E56-4142-44E0-A2A6-5B943985E119}" type="datetimeFigureOut">
              <a:rPr lang="ca-ES" smtClean="0"/>
              <a:t>17/04/2018</a:t>
            </a:fld>
            <a:endParaRPr lang="ca-ES"/>
          </a:p>
        </p:txBody>
      </p:sp>
      <p:sp>
        <p:nvSpPr>
          <p:cNvPr id="4" name="Contenidor de peu de pàgina 3"/>
          <p:cNvSpPr>
            <a:spLocks noGrp="1"/>
          </p:cNvSpPr>
          <p:nvPr>
            <p:ph type="ftr" sz="quarter" idx="2"/>
          </p:nvPr>
        </p:nvSpPr>
        <p:spPr>
          <a:xfrm>
            <a:off x="0" y="9428164"/>
            <a:ext cx="2946400" cy="496887"/>
          </a:xfrm>
          <a:prstGeom prst="rect">
            <a:avLst/>
          </a:prstGeom>
        </p:spPr>
        <p:txBody>
          <a:bodyPr vert="horz" lIns="91432" tIns="45716" rIns="91432" bIns="45716" rtlCol="0" anchor="b"/>
          <a:lstStyle>
            <a:lvl1pPr algn="l">
              <a:defRPr sz="1200"/>
            </a:lvl1pPr>
          </a:lstStyle>
          <a:p>
            <a:endParaRPr lang="ca-ES"/>
          </a:p>
        </p:txBody>
      </p:sp>
      <p:sp>
        <p:nvSpPr>
          <p:cNvPr id="5" name="Contenidor de número de diapositiva 4"/>
          <p:cNvSpPr>
            <a:spLocks noGrp="1"/>
          </p:cNvSpPr>
          <p:nvPr>
            <p:ph type="sldNum" sz="quarter" idx="3"/>
          </p:nvPr>
        </p:nvSpPr>
        <p:spPr>
          <a:xfrm>
            <a:off x="3849689" y="9428164"/>
            <a:ext cx="2946400" cy="496887"/>
          </a:xfrm>
          <a:prstGeom prst="rect">
            <a:avLst/>
          </a:prstGeom>
        </p:spPr>
        <p:txBody>
          <a:bodyPr vert="horz" lIns="91432" tIns="45716" rIns="91432" bIns="45716" rtlCol="0" anchor="b"/>
          <a:lstStyle>
            <a:lvl1pPr algn="r">
              <a:defRPr sz="1200"/>
            </a:lvl1pPr>
          </a:lstStyle>
          <a:p>
            <a:fld id="{08EB26CF-6775-4B59-83F6-4BFA57895165}" type="slidenum">
              <a:rPr lang="ca-ES" smtClean="0"/>
              <a:t>‹#›</a:t>
            </a:fld>
            <a:endParaRPr lang="ca-ES"/>
          </a:p>
        </p:txBody>
      </p:sp>
    </p:spTree>
    <p:extLst>
      <p:ext uri="{BB962C8B-B14F-4D97-AF65-F5344CB8AC3E}">
        <p14:creationId xmlns:p14="http://schemas.microsoft.com/office/powerpoint/2010/main" val="2978813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32" tIns="45716" rIns="91432" bIns="45716" rtlCol="0"/>
          <a:lstStyle>
            <a:lvl1pPr algn="l">
              <a:defRPr sz="1200"/>
            </a:lvl1pPr>
          </a:lstStyle>
          <a:p>
            <a:endParaRPr lang="ca-ES"/>
          </a:p>
        </p:txBody>
      </p:sp>
      <p:sp>
        <p:nvSpPr>
          <p:cNvPr id="3" name="Marcador de fecha 2"/>
          <p:cNvSpPr>
            <a:spLocks noGrp="1"/>
          </p:cNvSpPr>
          <p:nvPr>
            <p:ph type="dt" idx="1"/>
          </p:nvPr>
        </p:nvSpPr>
        <p:spPr>
          <a:xfrm>
            <a:off x="3849689" y="0"/>
            <a:ext cx="2946400" cy="496888"/>
          </a:xfrm>
          <a:prstGeom prst="rect">
            <a:avLst/>
          </a:prstGeom>
        </p:spPr>
        <p:txBody>
          <a:bodyPr vert="horz" lIns="91432" tIns="45716" rIns="91432" bIns="45716" rtlCol="0"/>
          <a:lstStyle>
            <a:lvl1pPr algn="r">
              <a:defRPr sz="1200"/>
            </a:lvl1pPr>
          </a:lstStyle>
          <a:p>
            <a:fld id="{230C10AE-A136-4051-9B36-200150A2AD3B}" type="datetimeFigureOut">
              <a:rPr lang="ca-ES" smtClean="0"/>
              <a:t>17/04/2018</a:t>
            </a:fld>
            <a:endParaRPr lang="ca-ES"/>
          </a:p>
        </p:txBody>
      </p:sp>
      <p:sp>
        <p:nvSpPr>
          <p:cNvPr id="4" name="Marcador de imagen d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2" tIns="45716" rIns="91432" bIns="45716" rtlCol="0" anchor="ctr"/>
          <a:lstStyle/>
          <a:p>
            <a:endParaRPr lang="ca-ES"/>
          </a:p>
        </p:txBody>
      </p:sp>
      <p:sp>
        <p:nvSpPr>
          <p:cNvPr id="5" name="Marcador de notas 4"/>
          <p:cNvSpPr>
            <a:spLocks noGrp="1"/>
          </p:cNvSpPr>
          <p:nvPr>
            <p:ph type="body" sz="quarter" idx="3"/>
          </p:nvPr>
        </p:nvSpPr>
        <p:spPr>
          <a:xfrm>
            <a:off x="679451" y="4776788"/>
            <a:ext cx="5438775" cy="3908425"/>
          </a:xfrm>
          <a:prstGeom prst="rect">
            <a:avLst/>
          </a:prstGeom>
        </p:spPr>
        <p:txBody>
          <a:bodyPr vert="horz" lIns="91432" tIns="45716" rIns="91432" bIns="45716"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ca-ES"/>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32" tIns="45716" rIns="91432" bIns="45716" rtlCol="0" anchor="b"/>
          <a:lstStyle>
            <a:lvl1pPr algn="l">
              <a:defRPr sz="1200"/>
            </a:lvl1pPr>
          </a:lstStyle>
          <a:p>
            <a:endParaRPr lang="ca-ES"/>
          </a:p>
        </p:txBody>
      </p:sp>
      <p:sp>
        <p:nvSpPr>
          <p:cNvPr id="7" name="Marcador de número de diapositiva 6"/>
          <p:cNvSpPr>
            <a:spLocks noGrp="1"/>
          </p:cNvSpPr>
          <p:nvPr>
            <p:ph type="sldNum" sz="quarter" idx="5"/>
          </p:nvPr>
        </p:nvSpPr>
        <p:spPr>
          <a:xfrm>
            <a:off x="3849689" y="9429750"/>
            <a:ext cx="2946400" cy="496888"/>
          </a:xfrm>
          <a:prstGeom prst="rect">
            <a:avLst/>
          </a:prstGeom>
        </p:spPr>
        <p:txBody>
          <a:bodyPr vert="horz" lIns="91432" tIns="45716" rIns="91432" bIns="45716" rtlCol="0" anchor="b"/>
          <a:lstStyle>
            <a:lvl1pPr algn="r">
              <a:defRPr sz="1200"/>
            </a:lvl1pPr>
          </a:lstStyle>
          <a:p>
            <a:fld id="{F30A4462-D417-4FA7-9A66-4ED88CDAC2D0}" type="slidenum">
              <a:rPr lang="ca-ES" smtClean="0"/>
              <a:t>‹#›</a:t>
            </a:fld>
            <a:endParaRPr lang="ca-ES"/>
          </a:p>
        </p:txBody>
      </p:sp>
    </p:spTree>
    <p:extLst>
      <p:ext uri="{BB962C8B-B14F-4D97-AF65-F5344CB8AC3E}">
        <p14:creationId xmlns:p14="http://schemas.microsoft.com/office/powerpoint/2010/main" val="63912887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F30A4462-D417-4FA7-9A66-4ED88CDAC2D0}" type="slidenum">
              <a:rPr lang="ca-ES" smtClean="0"/>
              <a:t>1</a:t>
            </a:fld>
            <a:endParaRPr lang="ca-ES"/>
          </a:p>
        </p:txBody>
      </p:sp>
    </p:spTree>
    <p:extLst>
      <p:ext uri="{BB962C8B-B14F-4D97-AF65-F5344CB8AC3E}">
        <p14:creationId xmlns:p14="http://schemas.microsoft.com/office/powerpoint/2010/main" val="2252596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10</a:t>
            </a:fld>
            <a:endParaRPr lang="ca-ES"/>
          </a:p>
        </p:txBody>
      </p:sp>
    </p:spTree>
    <p:extLst>
      <p:ext uri="{BB962C8B-B14F-4D97-AF65-F5344CB8AC3E}">
        <p14:creationId xmlns:p14="http://schemas.microsoft.com/office/powerpoint/2010/main" val="113664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11</a:t>
            </a:fld>
            <a:endParaRPr lang="ca-ES"/>
          </a:p>
        </p:txBody>
      </p:sp>
    </p:spTree>
    <p:extLst>
      <p:ext uri="{BB962C8B-B14F-4D97-AF65-F5344CB8AC3E}">
        <p14:creationId xmlns:p14="http://schemas.microsoft.com/office/powerpoint/2010/main" val="751249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12</a:t>
            </a:fld>
            <a:endParaRPr lang="ca-ES"/>
          </a:p>
        </p:txBody>
      </p:sp>
    </p:spTree>
    <p:extLst>
      <p:ext uri="{BB962C8B-B14F-4D97-AF65-F5344CB8AC3E}">
        <p14:creationId xmlns:p14="http://schemas.microsoft.com/office/powerpoint/2010/main" val="38557364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13</a:t>
            </a:fld>
            <a:endParaRPr lang="ca-ES"/>
          </a:p>
        </p:txBody>
      </p:sp>
    </p:spTree>
    <p:extLst>
      <p:ext uri="{BB962C8B-B14F-4D97-AF65-F5344CB8AC3E}">
        <p14:creationId xmlns:p14="http://schemas.microsoft.com/office/powerpoint/2010/main" val="254651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14</a:t>
            </a:fld>
            <a:endParaRPr lang="ca-ES"/>
          </a:p>
        </p:txBody>
      </p:sp>
    </p:spTree>
    <p:extLst>
      <p:ext uri="{BB962C8B-B14F-4D97-AF65-F5344CB8AC3E}">
        <p14:creationId xmlns:p14="http://schemas.microsoft.com/office/powerpoint/2010/main" val="3600751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15</a:t>
            </a:fld>
            <a:endParaRPr lang="ca-ES"/>
          </a:p>
        </p:txBody>
      </p:sp>
    </p:spTree>
    <p:extLst>
      <p:ext uri="{BB962C8B-B14F-4D97-AF65-F5344CB8AC3E}">
        <p14:creationId xmlns:p14="http://schemas.microsoft.com/office/powerpoint/2010/main" val="2489332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16</a:t>
            </a:fld>
            <a:endParaRPr lang="ca-ES"/>
          </a:p>
        </p:txBody>
      </p:sp>
    </p:spTree>
    <p:extLst>
      <p:ext uri="{BB962C8B-B14F-4D97-AF65-F5344CB8AC3E}">
        <p14:creationId xmlns:p14="http://schemas.microsoft.com/office/powerpoint/2010/main" val="2154237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17</a:t>
            </a:fld>
            <a:endParaRPr lang="ca-ES"/>
          </a:p>
        </p:txBody>
      </p:sp>
    </p:spTree>
    <p:extLst>
      <p:ext uri="{BB962C8B-B14F-4D97-AF65-F5344CB8AC3E}">
        <p14:creationId xmlns:p14="http://schemas.microsoft.com/office/powerpoint/2010/main" val="1646436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18</a:t>
            </a:fld>
            <a:endParaRPr lang="ca-ES"/>
          </a:p>
        </p:txBody>
      </p:sp>
    </p:spTree>
    <p:extLst>
      <p:ext uri="{BB962C8B-B14F-4D97-AF65-F5344CB8AC3E}">
        <p14:creationId xmlns:p14="http://schemas.microsoft.com/office/powerpoint/2010/main" val="620844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19</a:t>
            </a:fld>
            <a:endParaRPr lang="ca-ES"/>
          </a:p>
        </p:txBody>
      </p:sp>
    </p:spTree>
    <p:extLst>
      <p:ext uri="{BB962C8B-B14F-4D97-AF65-F5344CB8AC3E}">
        <p14:creationId xmlns:p14="http://schemas.microsoft.com/office/powerpoint/2010/main" val="267601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a:p>
        </p:txBody>
      </p:sp>
      <p:sp>
        <p:nvSpPr>
          <p:cNvPr id="4" name="Marcador de número de diapositiva 3"/>
          <p:cNvSpPr>
            <a:spLocks noGrp="1"/>
          </p:cNvSpPr>
          <p:nvPr>
            <p:ph type="sldNum" sz="quarter" idx="10"/>
          </p:nvPr>
        </p:nvSpPr>
        <p:spPr/>
        <p:txBody>
          <a:bodyPr/>
          <a:lstStyle/>
          <a:p>
            <a:fld id="{F30A4462-D417-4FA7-9A66-4ED88CDAC2D0}" type="slidenum">
              <a:rPr lang="ca-ES" smtClean="0"/>
              <a:t>2</a:t>
            </a:fld>
            <a:endParaRPr lang="ca-ES"/>
          </a:p>
        </p:txBody>
      </p:sp>
    </p:spTree>
    <p:extLst>
      <p:ext uri="{BB962C8B-B14F-4D97-AF65-F5344CB8AC3E}">
        <p14:creationId xmlns:p14="http://schemas.microsoft.com/office/powerpoint/2010/main" val="3758274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20</a:t>
            </a:fld>
            <a:endParaRPr lang="ca-ES"/>
          </a:p>
        </p:txBody>
      </p:sp>
    </p:spTree>
    <p:extLst>
      <p:ext uri="{BB962C8B-B14F-4D97-AF65-F5344CB8AC3E}">
        <p14:creationId xmlns:p14="http://schemas.microsoft.com/office/powerpoint/2010/main" val="1514366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21</a:t>
            </a:fld>
            <a:endParaRPr lang="ca-ES"/>
          </a:p>
        </p:txBody>
      </p:sp>
    </p:spTree>
    <p:extLst>
      <p:ext uri="{BB962C8B-B14F-4D97-AF65-F5344CB8AC3E}">
        <p14:creationId xmlns:p14="http://schemas.microsoft.com/office/powerpoint/2010/main" val="19997540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22</a:t>
            </a:fld>
            <a:endParaRPr lang="ca-ES"/>
          </a:p>
        </p:txBody>
      </p:sp>
    </p:spTree>
    <p:extLst>
      <p:ext uri="{BB962C8B-B14F-4D97-AF65-F5344CB8AC3E}">
        <p14:creationId xmlns:p14="http://schemas.microsoft.com/office/powerpoint/2010/main" val="1106120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23</a:t>
            </a:fld>
            <a:endParaRPr lang="ca-ES"/>
          </a:p>
        </p:txBody>
      </p:sp>
    </p:spTree>
    <p:extLst>
      <p:ext uri="{BB962C8B-B14F-4D97-AF65-F5344CB8AC3E}">
        <p14:creationId xmlns:p14="http://schemas.microsoft.com/office/powerpoint/2010/main" val="38335765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24</a:t>
            </a:fld>
            <a:endParaRPr lang="ca-ES"/>
          </a:p>
        </p:txBody>
      </p:sp>
    </p:spTree>
    <p:extLst>
      <p:ext uri="{BB962C8B-B14F-4D97-AF65-F5344CB8AC3E}">
        <p14:creationId xmlns:p14="http://schemas.microsoft.com/office/powerpoint/2010/main" val="41637137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25</a:t>
            </a:fld>
            <a:endParaRPr lang="ca-ES"/>
          </a:p>
        </p:txBody>
      </p:sp>
    </p:spTree>
    <p:extLst>
      <p:ext uri="{BB962C8B-B14F-4D97-AF65-F5344CB8AC3E}">
        <p14:creationId xmlns:p14="http://schemas.microsoft.com/office/powerpoint/2010/main" val="3325440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26</a:t>
            </a:fld>
            <a:endParaRPr lang="ca-ES"/>
          </a:p>
        </p:txBody>
      </p:sp>
    </p:spTree>
    <p:extLst>
      <p:ext uri="{BB962C8B-B14F-4D97-AF65-F5344CB8AC3E}">
        <p14:creationId xmlns:p14="http://schemas.microsoft.com/office/powerpoint/2010/main" val="22429407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27</a:t>
            </a:fld>
            <a:endParaRPr lang="ca-ES"/>
          </a:p>
        </p:txBody>
      </p:sp>
    </p:spTree>
    <p:extLst>
      <p:ext uri="{BB962C8B-B14F-4D97-AF65-F5344CB8AC3E}">
        <p14:creationId xmlns:p14="http://schemas.microsoft.com/office/powerpoint/2010/main" val="2361586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28</a:t>
            </a:fld>
            <a:endParaRPr lang="ca-ES"/>
          </a:p>
        </p:txBody>
      </p:sp>
    </p:spTree>
    <p:extLst>
      <p:ext uri="{BB962C8B-B14F-4D97-AF65-F5344CB8AC3E}">
        <p14:creationId xmlns:p14="http://schemas.microsoft.com/office/powerpoint/2010/main" val="80659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29</a:t>
            </a:fld>
            <a:endParaRPr lang="ca-ES"/>
          </a:p>
        </p:txBody>
      </p:sp>
    </p:spTree>
    <p:extLst>
      <p:ext uri="{BB962C8B-B14F-4D97-AF65-F5344CB8AC3E}">
        <p14:creationId xmlns:p14="http://schemas.microsoft.com/office/powerpoint/2010/main" val="176565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3</a:t>
            </a:fld>
            <a:endParaRPr lang="ca-ES"/>
          </a:p>
        </p:txBody>
      </p:sp>
    </p:spTree>
    <p:extLst>
      <p:ext uri="{BB962C8B-B14F-4D97-AF65-F5344CB8AC3E}">
        <p14:creationId xmlns:p14="http://schemas.microsoft.com/office/powerpoint/2010/main" val="289850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30</a:t>
            </a:fld>
            <a:endParaRPr lang="ca-ES"/>
          </a:p>
        </p:txBody>
      </p:sp>
    </p:spTree>
    <p:extLst>
      <p:ext uri="{BB962C8B-B14F-4D97-AF65-F5344CB8AC3E}">
        <p14:creationId xmlns:p14="http://schemas.microsoft.com/office/powerpoint/2010/main" val="2192920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31</a:t>
            </a:fld>
            <a:endParaRPr lang="ca-ES"/>
          </a:p>
        </p:txBody>
      </p:sp>
    </p:spTree>
    <p:extLst>
      <p:ext uri="{BB962C8B-B14F-4D97-AF65-F5344CB8AC3E}">
        <p14:creationId xmlns:p14="http://schemas.microsoft.com/office/powerpoint/2010/main" val="18138481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4</a:t>
            </a:fld>
            <a:endParaRPr lang="ca-ES"/>
          </a:p>
        </p:txBody>
      </p:sp>
    </p:spTree>
    <p:extLst>
      <p:ext uri="{BB962C8B-B14F-4D97-AF65-F5344CB8AC3E}">
        <p14:creationId xmlns:p14="http://schemas.microsoft.com/office/powerpoint/2010/main" val="227936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5</a:t>
            </a:fld>
            <a:endParaRPr lang="ca-ES"/>
          </a:p>
        </p:txBody>
      </p:sp>
    </p:spTree>
    <p:extLst>
      <p:ext uri="{BB962C8B-B14F-4D97-AF65-F5344CB8AC3E}">
        <p14:creationId xmlns:p14="http://schemas.microsoft.com/office/powerpoint/2010/main" val="2661581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6</a:t>
            </a:fld>
            <a:endParaRPr lang="ca-ES"/>
          </a:p>
        </p:txBody>
      </p:sp>
    </p:spTree>
    <p:extLst>
      <p:ext uri="{BB962C8B-B14F-4D97-AF65-F5344CB8AC3E}">
        <p14:creationId xmlns:p14="http://schemas.microsoft.com/office/powerpoint/2010/main" val="2325867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7</a:t>
            </a:fld>
            <a:endParaRPr lang="ca-ES"/>
          </a:p>
        </p:txBody>
      </p:sp>
    </p:spTree>
    <p:extLst>
      <p:ext uri="{BB962C8B-B14F-4D97-AF65-F5344CB8AC3E}">
        <p14:creationId xmlns:p14="http://schemas.microsoft.com/office/powerpoint/2010/main" val="64055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8</a:t>
            </a:fld>
            <a:endParaRPr lang="ca-ES"/>
          </a:p>
        </p:txBody>
      </p:sp>
    </p:spTree>
    <p:extLst>
      <p:ext uri="{BB962C8B-B14F-4D97-AF65-F5344CB8AC3E}">
        <p14:creationId xmlns:p14="http://schemas.microsoft.com/office/powerpoint/2010/main" val="324765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a:p>
        </p:txBody>
      </p:sp>
      <p:sp>
        <p:nvSpPr>
          <p:cNvPr id="4" name="Contenidor de número de diapositiva 3"/>
          <p:cNvSpPr>
            <a:spLocks noGrp="1"/>
          </p:cNvSpPr>
          <p:nvPr>
            <p:ph type="sldNum" sz="quarter" idx="10"/>
          </p:nvPr>
        </p:nvSpPr>
        <p:spPr/>
        <p:txBody>
          <a:bodyPr/>
          <a:lstStyle/>
          <a:p>
            <a:fld id="{F30A4462-D417-4FA7-9A66-4ED88CDAC2D0}" type="slidenum">
              <a:rPr lang="ca-ES" smtClean="0"/>
              <a:t>9</a:t>
            </a:fld>
            <a:endParaRPr lang="ca-ES"/>
          </a:p>
        </p:txBody>
      </p:sp>
    </p:spTree>
    <p:extLst>
      <p:ext uri="{BB962C8B-B14F-4D97-AF65-F5344CB8AC3E}">
        <p14:creationId xmlns:p14="http://schemas.microsoft.com/office/powerpoint/2010/main" val="3104641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8156AFB-FAC4-4776-A0F2-BBBDE57C36C7}" type="datetime1">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6516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A19-1FA4-4CD4-8323-7F73F4FFAC55}" type="datetime1">
              <a:rPr lang="en-US" smtClean="0"/>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40050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A00FC2B-80CF-4541-9057-3234456D9AC6}" type="datetime1">
              <a:rPr lang="en-US" smtClean="0"/>
              <a:t>4/17/2018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63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CEA4664-6834-49DE-9A28-FDAD81FE3509}" type="datetime1">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23677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01293E1-5B42-49BB-BD57-34775028D818}" type="datetime1">
              <a:rPr lang="en-US" smtClean="0"/>
              <a:t>4/17/2018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221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4D200F86-C15F-48C9-9584-1E59BB9D99EC}" type="datetime1">
              <a:rPr lang="en-US" smtClean="0"/>
              <a:t>4/17/2018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495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A3A97FFD-D667-4B9E-BED1-0B74CFFFAC8B}" type="datetime1">
              <a:rPr lang="en-US" smtClean="0"/>
              <a:t>4/17/2018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2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069D0BA5-306E-4E5D-AD72-35799C106F7C}" type="datetime1">
              <a:rPr lang="en-US" smtClean="0"/>
              <a:t>4/17/2018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61574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1A6B6EC-00D4-43D1-8507-A2CACD907B04}" type="datetime1">
              <a:rPr lang="en-US" smtClean="0"/>
              <a:t>4/17/2018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0375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7A0AA9DC-496A-4847-B16D-E1177F72FD9C}" type="datetime1">
              <a:rPr lang="en-US" smtClean="0"/>
              <a:t>4/17/2018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02209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8" name="Date Placeholder 7"/>
          <p:cNvSpPr>
            <a:spLocks noGrp="1"/>
          </p:cNvSpPr>
          <p:nvPr>
            <p:ph type="dt" sz="half" idx="10"/>
          </p:nvPr>
        </p:nvSpPr>
        <p:spPr/>
        <p:txBody>
          <a:bodyPr/>
          <a:lstStyle/>
          <a:p>
            <a:fld id="{33A6C28E-4380-44D1-AB56-DC14E5969806}" type="datetime1">
              <a:rPr lang="en-US" smtClean="0"/>
              <a:t>4/17/2018</a:t>
            </a:fld>
            <a:endParaRPr lang="en-US" dirty="0"/>
          </a:p>
        </p:txBody>
      </p:sp>
      <p:sp>
        <p:nvSpPr>
          <p:cNvPr id="9" name="Footer Placeholder 8"/>
          <p:cNvSpPr>
            <a:spLocks noGrp="1"/>
          </p:cNvSpPr>
          <p:nvPr>
            <p:ph type="ftr" sz="quarter" idx="11"/>
          </p:nvPr>
        </p:nvSpPr>
        <p:spPr>
          <a:xfrm>
            <a:off x="2624326" y="6356351"/>
            <a:ext cx="4433638"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6235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E4431799-94C7-4156-8C1E-B29179624B40}" type="datetime1">
              <a:rPr lang="en-US" smtClean="0"/>
              <a:t>4/17/2018</a:t>
            </a:fld>
            <a:endParaRPr lang="en-US" dirty="0"/>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085550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hf hdr="0" ft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12.jpeg"/><Relationship Id="rId4"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3.jp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7.jpe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9.emf"/><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0.e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21.emf"/><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hyperlink" Target="https://bit.ly/2JQvy7J"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bit.ly/2HEnXZj"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7.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a:bodyPr>
          <a:lstStyle/>
          <a:p>
            <a:r>
              <a:rPr lang="ca-ES" sz="4400" dirty="0"/>
              <a:t>TEATRE ROMÀ</a:t>
            </a:r>
            <a:br>
              <a:rPr lang="ca-ES" sz="4400" dirty="0"/>
            </a:br>
            <a:r>
              <a:rPr lang="ca-ES" sz="4400" dirty="0"/>
              <a:t>DE TARRAGONA</a:t>
            </a:r>
          </a:p>
        </p:txBody>
      </p:sp>
      <p:sp>
        <p:nvSpPr>
          <p:cNvPr id="3" name="Subtítulo 2"/>
          <p:cNvSpPr>
            <a:spLocks noGrp="1"/>
          </p:cNvSpPr>
          <p:nvPr>
            <p:ph type="subTitle" idx="1"/>
          </p:nvPr>
        </p:nvSpPr>
        <p:spPr>
          <a:xfrm>
            <a:off x="825010" y="4670246"/>
            <a:ext cx="5978561" cy="1091156"/>
          </a:xfrm>
        </p:spPr>
        <p:txBody>
          <a:bodyPr>
            <a:normAutofit/>
          </a:bodyPr>
          <a:lstStyle/>
          <a:p>
            <a:r>
              <a:rPr lang="ca-ES" b="1" dirty="0"/>
              <a:t>PRESENT I FUTUR | ACTUACIONS 2016-2025 </a:t>
            </a:r>
          </a:p>
        </p:txBody>
      </p:sp>
      <p:pic>
        <p:nvPicPr>
          <p:cNvPr id="3074" name="Picture 2" descr="http://identitatcorporativa.gencat.cat/web/.content/Documentacio/descarregues/arxius/dpt/COLOR/Cultura/cultura_h2.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2812" y="5536369"/>
            <a:ext cx="1949823" cy="30831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96392" y="3321170"/>
            <a:ext cx="1072193" cy="1072193"/>
          </a:xfrm>
          <a:prstGeom prst="rect">
            <a:avLst/>
          </a:prstGeom>
        </p:spPr>
      </p:pic>
    </p:spTree>
    <p:extLst>
      <p:ext uri="{BB962C8B-B14F-4D97-AF65-F5344CB8AC3E}">
        <p14:creationId xmlns:p14="http://schemas.microsoft.com/office/powerpoint/2010/main" val="215338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10</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180F4306-36E1-4855-A75F-65B9196ADDAE}"/>
              </a:ext>
            </a:extLst>
          </p:cNvPr>
          <p:cNvSpPr/>
          <p:nvPr/>
        </p:nvSpPr>
        <p:spPr>
          <a:xfrm>
            <a:off x="1171576" y="5431054"/>
            <a:ext cx="1223864" cy="646331"/>
          </a:xfrm>
          <a:prstGeom prst="rect">
            <a:avLst/>
          </a:prstGeom>
        </p:spPr>
        <p:txBody>
          <a:bodyPr wrap="square">
            <a:spAutoFit/>
          </a:bodyPr>
          <a:lstStyle/>
          <a:p>
            <a:pPr algn="r"/>
            <a:r>
              <a:rPr lang="it-IT" sz="900" i="1" dirty="0">
                <a:solidFill>
                  <a:schemeClr val="bg1"/>
                </a:solidFill>
              </a:rPr>
              <a:t>Detall de com conviuen les restes arqueològiques amb la restitució volumètrica</a:t>
            </a:r>
            <a:endParaRPr lang="ca-ES" sz="900" i="1" dirty="0">
              <a:solidFill>
                <a:schemeClr val="bg1"/>
              </a:solidFill>
            </a:endParaRPr>
          </a:p>
        </p:txBody>
      </p:sp>
      <p:pic>
        <p:nvPicPr>
          <p:cNvPr id="6" name="Marcador de posición de imagen 5" descr="Imagen que contiene valla, hierba, exterior, nieve&#10;&#10;Descripción generada con confianza muy alta">
            <a:extLst>
              <a:ext uri="{FF2B5EF4-FFF2-40B4-BE49-F238E27FC236}">
                <a16:creationId xmlns:a16="http://schemas.microsoft.com/office/drawing/2014/main" id="{A87DA92F-2C5F-44DE-8E1E-FAE597E6C59B}"/>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8" name="Título 1">
            <a:extLst>
              <a:ext uri="{FF2B5EF4-FFF2-40B4-BE49-F238E27FC236}">
                <a16:creationId xmlns:a16="http://schemas.microsoft.com/office/drawing/2014/main" id="{554F16E6-4AB6-4666-8A9A-483132F17D6D}"/>
              </a:ext>
            </a:extLst>
          </p:cNvPr>
          <p:cNvSpPr txBox="1">
            <a:spLocks/>
          </p:cNvSpPr>
          <p:nvPr/>
        </p:nvSpPr>
        <p:spPr>
          <a:xfrm>
            <a:off x="212435" y="48538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p>
          <a:p>
            <a:r>
              <a:rPr lang="ca-ES" sz="1800" dirty="0">
                <a:solidFill>
                  <a:schemeClr val="bg1"/>
                </a:solidFill>
              </a:rPr>
              <a:t>Actuacions 16-18</a:t>
            </a:r>
          </a:p>
        </p:txBody>
      </p:sp>
    </p:spTree>
    <p:extLst>
      <p:ext uri="{BB962C8B-B14F-4D97-AF65-F5344CB8AC3E}">
        <p14:creationId xmlns:p14="http://schemas.microsoft.com/office/powerpoint/2010/main" val="3595538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11</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posición de imagen 4" descr="Imagen que contiene edificio, suelo, cielo, exterior&#10;&#10;Descripción generada con confianza alta">
            <a:extLst>
              <a:ext uri="{FF2B5EF4-FFF2-40B4-BE49-F238E27FC236}">
                <a16:creationId xmlns:a16="http://schemas.microsoft.com/office/drawing/2014/main" id="{A75A759F-6909-4746-B715-AE722C04455F}"/>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8" name="Rectángulo 14">
            <a:extLst>
              <a:ext uri="{FF2B5EF4-FFF2-40B4-BE49-F238E27FC236}">
                <a16:creationId xmlns:a16="http://schemas.microsoft.com/office/drawing/2014/main" id="{180F4306-36E1-4855-A75F-65B9196ADDAE}"/>
              </a:ext>
            </a:extLst>
          </p:cNvPr>
          <p:cNvSpPr/>
          <p:nvPr/>
        </p:nvSpPr>
        <p:spPr>
          <a:xfrm>
            <a:off x="1171576" y="5431054"/>
            <a:ext cx="1223864" cy="646331"/>
          </a:xfrm>
          <a:prstGeom prst="rect">
            <a:avLst/>
          </a:prstGeom>
        </p:spPr>
        <p:txBody>
          <a:bodyPr wrap="square">
            <a:spAutoFit/>
          </a:bodyPr>
          <a:lstStyle/>
          <a:p>
            <a:pPr algn="r"/>
            <a:r>
              <a:rPr lang="it-IT" sz="900" i="1" dirty="0">
                <a:solidFill>
                  <a:schemeClr val="bg1"/>
                </a:solidFill>
              </a:rPr>
              <a:t>Detall de com conviuen les restes arqueològiques amb la restitució volumètrica</a:t>
            </a:r>
            <a:endParaRPr lang="ca-ES" sz="900" i="1" dirty="0">
              <a:solidFill>
                <a:schemeClr val="bg1"/>
              </a:solidFill>
            </a:endParaRPr>
          </a:p>
        </p:txBody>
      </p:sp>
      <p:sp>
        <p:nvSpPr>
          <p:cNvPr id="10" name="Título 1">
            <a:extLst>
              <a:ext uri="{FF2B5EF4-FFF2-40B4-BE49-F238E27FC236}">
                <a16:creationId xmlns:a16="http://schemas.microsoft.com/office/drawing/2014/main" id="{554F16E6-4AB6-4666-8A9A-483132F17D6D}"/>
              </a:ext>
            </a:extLst>
          </p:cNvPr>
          <p:cNvSpPr txBox="1">
            <a:spLocks/>
          </p:cNvSpPr>
          <p:nvPr/>
        </p:nvSpPr>
        <p:spPr>
          <a:xfrm>
            <a:off x="212435" y="502640"/>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p>
          <a:p>
            <a:r>
              <a:rPr lang="ca-ES" sz="1800" dirty="0">
                <a:solidFill>
                  <a:schemeClr val="bg1"/>
                </a:solidFill>
              </a:rPr>
              <a:t>Actuacions 16-18</a:t>
            </a:r>
          </a:p>
        </p:txBody>
      </p:sp>
    </p:spTree>
    <p:extLst>
      <p:ext uri="{BB962C8B-B14F-4D97-AF65-F5344CB8AC3E}">
        <p14:creationId xmlns:p14="http://schemas.microsoft.com/office/powerpoint/2010/main" val="210020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12</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180F4306-36E1-4855-A75F-65B9196ADDAE}"/>
              </a:ext>
            </a:extLst>
          </p:cNvPr>
          <p:cNvSpPr/>
          <p:nvPr/>
        </p:nvSpPr>
        <p:spPr>
          <a:xfrm>
            <a:off x="1171576" y="5431054"/>
            <a:ext cx="1223864" cy="507831"/>
          </a:xfrm>
          <a:prstGeom prst="rect">
            <a:avLst/>
          </a:prstGeom>
        </p:spPr>
        <p:txBody>
          <a:bodyPr wrap="square">
            <a:spAutoFit/>
          </a:bodyPr>
          <a:lstStyle/>
          <a:p>
            <a:pPr algn="r"/>
            <a:r>
              <a:rPr lang="it-IT" sz="900" i="1" dirty="0">
                <a:solidFill>
                  <a:schemeClr val="bg1"/>
                </a:solidFill>
              </a:rPr>
              <a:t>Vista aèria de la restitució volumètrica de la </a:t>
            </a:r>
            <a:r>
              <a:rPr lang="it-IT" sz="900" b="1" i="1" dirty="0">
                <a:solidFill>
                  <a:schemeClr val="bg1"/>
                </a:solidFill>
              </a:rPr>
              <a:t>cavea</a:t>
            </a:r>
            <a:endParaRPr lang="ca-ES" sz="900" b="1" i="1" dirty="0">
              <a:solidFill>
                <a:schemeClr val="bg1"/>
              </a:solidFill>
            </a:endParaRPr>
          </a:p>
        </p:txBody>
      </p:sp>
      <p:pic>
        <p:nvPicPr>
          <p:cNvPr id="6" name="Marcador de posición de imagen 5" descr="Imagen que contiene mapa, texto&#10;&#10;Descripción generada con confianza muy alta">
            <a:extLst>
              <a:ext uri="{FF2B5EF4-FFF2-40B4-BE49-F238E27FC236}">
                <a16:creationId xmlns:a16="http://schemas.microsoft.com/office/drawing/2014/main" id="{AEA26994-A8B7-4EE8-9B3B-3BB41DCD36BE}"/>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8" name="Título 1">
            <a:extLst>
              <a:ext uri="{FF2B5EF4-FFF2-40B4-BE49-F238E27FC236}">
                <a16:creationId xmlns:a16="http://schemas.microsoft.com/office/drawing/2014/main" id="{554F16E6-4AB6-4666-8A9A-483132F17D6D}"/>
              </a:ext>
            </a:extLst>
          </p:cNvPr>
          <p:cNvSpPr txBox="1">
            <a:spLocks/>
          </p:cNvSpPr>
          <p:nvPr/>
        </p:nvSpPr>
        <p:spPr>
          <a:xfrm>
            <a:off x="212435" y="502640"/>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p>
          <a:p>
            <a:r>
              <a:rPr lang="ca-ES" sz="1800" dirty="0">
                <a:solidFill>
                  <a:schemeClr val="bg1"/>
                </a:solidFill>
              </a:rPr>
              <a:t>Actuacions 16-18</a:t>
            </a:r>
          </a:p>
        </p:txBody>
      </p:sp>
    </p:spTree>
    <p:extLst>
      <p:ext uri="{BB962C8B-B14F-4D97-AF65-F5344CB8AC3E}">
        <p14:creationId xmlns:p14="http://schemas.microsoft.com/office/powerpoint/2010/main" val="2980745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13</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180F4306-36E1-4855-A75F-65B9196ADDAE}"/>
              </a:ext>
            </a:extLst>
          </p:cNvPr>
          <p:cNvSpPr/>
          <p:nvPr/>
        </p:nvSpPr>
        <p:spPr>
          <a:xfrm>
            <a:off x="923925" y="5431054"/>
            <a:ext cx="1471515" cy="369332"/>
          </a:xfrm>
          <a:prstGeom prst="rect">
            <a:avLst/>
          </a:prstGeom>
        </p:spPr>
        <p:txBody>
          <a:bodyPr wrap="square">
            <a:spAutoFit/>
          </a:bodyPr>
          <a:lstStyle/>
          <a:p>
            <a:pPr algn="r"/>
            <a:r>
              <a:rPr lang="it-IT" sz="900" i="1" dirty="0">
                <a:solidFill>
                  <a:schemeClr val="bg1"/>
                </a:solidFill>
              </a:rPr>
              <a:t>Vista aèria de la 1a  fase del projecte del Teatre romà</a:t>
            </a:r>
            <a:endParaRPr lang="ca-ES" sz="900" i="1" dirty="0">
              <a:solidFill>
                <a:schemeClr val="bg1"/>
              </a:solidFill>
            </a:endParaRPr>
          </a:p>
        </p:txBody>
      </p:sp>
      <p:pic>
        <p:nvPicPr>
          <p:cNvPr id="5" name="Marcador de posición de imagen 4" descr="Imagen que contiene edificio, tren, seguimiento, exterior&#10;&#10;Descripción generada con confianza muy alta">
            <a:extLst>
              <a:ext uri="{FF2B5EF4-FFF2-40B4-BE49-F238E27FC236}">
                <a16:creationId xmlns:a16="http://schemas.microsoft.com/office/drawing/2014/main" id="{23DACB0D-7E06-467B-8FA2-E6AD0559C182}"/>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8" name="Título 1">
            <a:extLst>
              <a:ext uri="{FF2B5EF4-FFF2-40B4-BE49-F238E27FC236}">
                <a16:creationId xmlns:a16="http://schemas.microsoft.com/office/drawing/2014/main" id="{554F16E6-4AB6-4666-8A9A-483132F17D6D}"/>
              </a:ext>
            </a:extLst>
          </p:cNvPr>
          <p:cNvSpPr txBox="1">
            <a:spLocks/>
          </p:cNvSpPr>
          <p:nvPr/>
        </p:nvSpPr>
        <p:spPr>
          <a:xfrm>
            <a:off x="212435" y="49401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endParaRPr lang="ca-ES" sz="1800" i="1" dirty="0">
              <a:solidFill>
                <a:schemeClr val="bg1"/>
              </a:solidFill>
            </a:endParaRPr>
          </a:p>
          <a:p>
            <a:r>
              <a:rPr lang="ca-ES" sz="1800" dirty="0">
                <a:solidFill>
                  <a:schemeClr val="bg1"/>
                </a:solidFill>
              </a:rPr>
              <a:t>Actuacions 16-18</a:t>
            </a:r>
          </a:p>
        </p:txBody>
      </p:sp>
    </p:spTree>
    <p:extLst>
      <p:ext uri="{BB962C8B-B14F-4D97-AF65-F5344CB8AC3E}">
        <p14:creationId xmlns:p14="http://schemas.microsoft.com/office/powerpoint/2010/main" val="112362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14</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pic>
        <p:nvPicPr>
          <p:cNvPr id="3" name="Contenidor d'imatge 2"/>
          <p:cNvPicPr>
            <a:picLocks noGrp="1" noChangeAspect="1"/>
          </p:cNvPicPr>
          <p:nvPr>
            <p:ph type="pic" idx="1"/>
          </p:nvPr>
        </p:nvPicPr>
        <p:blipFill>
          <a:blip r:embed="rId5">
            <a:extLst>
              <a:ext uri="{28A0092B-C50C-407E-A947-70E740481C1C}">
                <a14:useLocalDpi xmlns:a14="http://schemas.microsoft.com/office/drawing/2010/main" val="0"/>
              </a:ext>
            </a:extLst>
          </a:blip>
          <a:srcRect l="11942" r="11942"/>
          <a:stretch>
            <a:fillRect/>
          </a:stretch>
        </p:blipFill>
        <p:spPr/>
      </p:pic>
      <p:sp>
        <p:nvSpPr>
          <p:cNvPr id="10"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Tree>
    <p:extLst>
      <p:ext uri="{BB962C8B-B14F-4D97-AF65-F5344CB8AC3E}">
        <p14:creationId xmlns:p14="http://schemas.microsoft.com/office/powerpoint/2010/main" val="291123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33502" y="2447073"/>
            <a:ext cx="5823901" cy="4006365"/>
          </a:xfrm>
        </p:spPr>
        <p:txBody>
          <a:bodyPr>
            <a:normAutofit/>
          </a:bodyPr>
          <a:lstStyle/>
          <a:p>
            <a:pPr marL="0" indent="0" algn="just">
              <a:lnSpc>
                <a:spcPct val="110000"/>
              </a:lnSpc>
              <a:spcBef>
                <a:spcPts val="0"/>
              </a:spcBef>
              <a:buNone/>
            </a:pPr>
            <a:r>
              <a:rPr lang="ca-ES" sz="1400" b="1" dirty="0">
                <a:solidFill>
                  <a:schemeClr val="tx1">
                    <a:lumMod val="85000"/>
                    <a:lumOff val="15000"/>
                  </a:schemeClr>
                </a:solidFill>
              </a:rPr>
              <a:t>Del Teatre romà al Parc arqueològic del Port de Tàrraco</a:t>
            </a:r>
          </a:p>
          <a:p>
            <a:pPr marL="0" indent="0" algn="just">
              <a:lnSpc>
                <a:spcPct val="110000"/>
              </a:lnSpc>
              <a:spcBef>
                <a:spcPts val="0"/>
              </a:spcBef>
              <a:buNone/>
            </a:pPr>
            <a:endParaRPr lang="ca-ES" sz="1300" dirty="0">
              <a:solidFill>
                <a:schemeClr val="tx1"/>
              </a:solidFill>
            </a:endParaRPr>
          </a:p>
          <a:p>
            <a:pPr marL="0" indent="0" algn="just">
              <a:lnSpc>
                <a:spcPct val="110000"/>
              </a:lnSpc>
              <a:spcBef>
                <a:spcPts val="0"/>
              </a:spcBef>
              <a:buNone/>
            </a:pPr>
            <a:r>
              <a:rPr lang="ca-ES" sz="1300" dirty="0">
                <a:solidFill>
                  <a:schemeClr val="tx1"/>
                </a:solidFill>
              </a:rPr>
              <a:t>El Departament de Cultura, conjuntament amb l’Ajuntament de Tarragona, va encarregar el 2016 un nou pla estratègic que redefineix el projecte de posada en valor del Teatre romà per convertir-se en un futur parc urbà incorporat a la part baixa de la ciutat.</a:t>
            </a:r>
          </a:p>
          <a:p>
            <a:pPr marL="0" indent="0" algn="just">
              <a:lnSpc>
                <a:spcPct val="110000"/>
              </a:lnSpc>
              <a:spcBef>
                <a:spcPts val="0"/>
              </a:spcBef>
              <a:buNone/>
            </a:pPr>
            <a:endParaRPr lang="ca-ES" sz="1300" b="1" dirty="0">
              <a:solidFill>
                <a:schemeClr val="tx1">
                  <a:lumMod val="75000"/>
                  <a:lumOff val="25000"/>
                </a:schemeClr>
              </a:solidFill>
            </a:endParaRPr>
          </a:p>
          <a:p>
            <a:pPr marL="0" indent="0" algn="just">
              <a:lnSpc>
                <a:spcPct val="110000"/>
              </a:lnSpc>
              <a:spcBef>
                <a:spcPts val="0"/>
              </a:spcBef>
              <a:buNone/>
            </a:pPr>
            <a:r>
              <a:rPr lang="ca-ES" sz="1300" b="1" dirty="0">
                <a:solidFill>
                  <a:schemeClr val="tx1">
                    <a:lumMod val="85000"/>
                    <a:lumOff val="15000"/>
                  </a:schemeClr>
                </a:solidFill>
              </a:rPr>
              <a:t>El Pla estratègic planteja una reflexió de llarga durada i de mirada àmplia sobre l’abast del parc arqueològic de la part baixa de Tarragona</a:t>
            </a:r>
            <a:r>
              <a:rPr lang="ca-ES" sz="1300" b="1" dirty="0">
                <a:solidFill>
                  <a:schemeClr val="tx1"/>
                </a:solidFill>
              </a:rPr>
              <a:t> </a:t>
            </a:r>
            <a:r>
              <a:rPr lang="ca-ES" sz="1300" b="1" dirty="0">
                <a:solidFill>
                  <a:schemeClr val="tx1">
                    <a:lumMod val="85000"/>
                    <a:lumOff val="15000"/>
                  </a:schemeClr>
                </a:solidFill>
              </a:rPr>
              <a:t>i proposa un full de ruta que permet definir totes les actuacions a desenvolupar en aquest conjunt</a:t>
            </a:r>
            <a:r>
              <a:rPr lang="ca-ES" sz="1300" dirty="0">
                <a:solidFill>
                  <a:schemeClr val="tx1"/>
                </a:solidFill>
              </a:rPr>
              <a:t>. </a:t>
            </a:r>
          </a:p>
          <a:p>
            <a:pPr marL="0" indent="0" algn="just">
              <a:lnSpc>
                <a:spcPct val="110000"/>
              </a:lnSpc>
              <a:spcBef>
                <a:spcPts val="0"/>
              </a:spcBef>
              <a:buNone/>
            </a:pPr>
            <a:endParaRPr lang="ca-ES" sz="1300" dirty="0">
              <a:solidFill>
                <a:schemeClr val="tx1"/>
              </a:solidFill>
            </a:endParaRPr>
          </a:p>
          <a:p>
            <a:pPr marL="0" indent="0" algn="just">
              <a:lnSpc>
                <a:spcPct val="110000"/>
              </a:lnSpc>
              <a:spcBef>
                <a:spcPts val="0"/>
              </a:spcBef>
              <a:buNone/>
            </a:pPr>
            <a:r>
              <a:rPr lang="ca-ES" sz="1300" dirty="0">
                <a:solidFill>
                  <a:schemeClr val="tx1"/>
                </a:solidFill>
              </a:rPr>
              <a:t>El Pla estratègic planteja </a:t>
            </a:r>
            <a:r>
              <a:rPr lang="ca-ES" sz="1300" b="1" dirty="0">
                <a:solidFill>
                  <a:schemeClr val="tx1"/>
                </a:solidFill>
              </a:rPr>
              <a:t>t</a:t>
            </a:r>
            <a:r>
              <a:rPr lang="ca-ES" sz="1300" b="1" dirty="0">
                <a:solidFill>
                  <a:schemeClr val="tx1">
                    <a:lumMod val="85000"/>
                    <a:lumOff val="15000"/>
                  </a:schemeClr>
                </a:solidFill>
              </a:rPr>
              <a:t>res objectius clau</a:t>
            </a:r>
            <a:r>
              <a:rPr lang="ca-ES" sz="1300" dirty="0">
                <a:solidFill>
                  <a:schemeClr val="tx1">
                    <a:lumMod val="85000"/>
                    <a:lumOff val="15000"/>
                  </a:schemeClr>
                </a:solidFill>
              </a:rPr>
              <a:t>:</a:t>
            </a:r>
          </a:p>
          <a:p>
            <a:pPr marL="0" indent="0" algn="just">
              <a:lnSpc>
                <a:spcPct val="110000"/>
              </a:lnSpc>
              <a:spcBef>
                <a:spcPts val="0"/>
              </a:spcBef>
              <a:buNone/>
            </a:pPr>
            <a:endParaRPr lang="ca-ES" sz="1400" dirty="0">
              <a:solidFill>
                <a:schemeClr val="tx1"/>
              </a:solidFill>
            </a:endParaRPr>
          </a:p>
          <a:p>
            <a:pPr marL="457200" lvl="1" indent="0" algn="ctr">
              <a:buNone/>
            </a:pPr>
            <a:r>
              <a:rPr lang="ca-ES" sz="1600" b="1" dirty="0">
                <a:solidFill>
                  <a:schemeClr val="accent1">
                    <a:lumMod val="50000"/>
                  </a:schemeClr>
                </a:solidFill>
              </a:rPr>
              <a:t>R</a:t>
            </a:r>
            <a:r>
              <a:rPr lang="ca-ES" sz="1600" dirty="0">
                <a:solidFill>
                  <a:schemeClr val="tx1"/>
                </a:solidFill>
              </a:rPr>
              <a:t>ecuperar el patrimoni cultural</a:t>
            </a:r>
          </a:p>
          <a:p>
            <a:pPr marL="457200" lvl="1" indent="0" algn="ctr">
              <a:buNone/>
            </a:pPr>
            <a:r>
              <a:rPr lang="ca-ES" sz="1600" b="1" dirty="0">
                <a:solidFill>
                  <a:schemeClr val="accent1">
                    <a:lumMod val="50000"/>
                  </a:schemeClr>
                </a:solidFill>
              </a:rPr>
              <a:t>R</a:t>
            </a:r>
            <a:r>
              <a:rPr lang="ca-ES" sz="1600" dirty="0">
                <a:solidFill>
                  <a:schemeClr val="tx1"/>
                </a:solidFill>
              </a:rPr>
              <a:t>egenerar el barri</a:t>
            </a:r>
          </a:p>
          <a:p>
            <a:pPr marL="457200" lvl="1" indent="0" algn="ctr">
              <a:buNone/>
            </a:pPr>
            <a:r>
              <a:rPr lang="ca-ES" sz="1600" b="1" dirty="0" err="1">
                <a:solidFill>
                  <a:schemeClr val="accent1">
                    <a:lumMod val="50000"/>
                  </a:schemeClr>
                </a:solidFill>
              </a:rPr>
              <a:t>R</a:t>
            </a:r>
            <a:r>
              <a:rPr lang="ca-ES" sz="1600" dirty="0" err="1">
                <a:solidFill>
                  <a:schemeClr val="tx1"/>
                </a:solidFill>
              </a:rPr>
              <a:t>econnectar</a:t>
            </a:r>
            <a:r>
              <a:rPr lang="ca-ES" sz="1600" dirty="0">
                <a:solidFill>
                  <a:schemeClr val="tx1"/>
                </a:solidFill>
              </a:rPr>
              <a:t> la ciutat alta i la ciutat baixa</a:t>
            </a:r>
          </a:p>
          <a:p>
            <a:pPr marL="0" indent="0" algn="just">
              <a:lnSpc>
                <a:spcPct val="110000"/>
              </a:lnSpc>
              <a:spcBef>
                <a:spcPts val="0"/>
              </a:spcBef>
              <a:buNone/>
            </a:pPr>
            <a:endParaRPr lang="ca-ES" sz="1400" dirty="0">
              <a:solidFill>
                <a:prstClr val="black"/>
              </a:solidFill>
            </a:endParaRPr>
          </a:p>
          <a:p>
            <a:pPr marL="0" indent="0" algn="just">
              <a:spcBef>
                <a:spcPts val="0"/>
              </a:spcBef>
              <a:buNone/>
            </a:pPr>
            <a:endParaRPr lang="ca-ES" sz="1300" dirty="0"/>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endParaRPr lang="ca-ES" sz="13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15</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0"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Tree>
    <p:extLst>
      <p:ext uri="{BB962C8B-B14F-4D97-AF65-F5344CB8AC3E}">
        <p14:creationId xmlns:p14="http://schemas.microsoft.com/office/powerpoint/2010/main" val="26066334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16</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8" name="2 Imagen"/>
          <p:cNvPicPr/>
          <p:nvPr/>
        </p:nvPicPr>
        <p:blipFill rotWithShape="1">
          <a:blip r:embed="rId4" cstate="screen">
            <a:extLst>
              <a:ext uri="{28A0092B-C50C-407E-A947-70E740481C1C}">
                <a14:useLocalDpi xmlns:a14="http://schemas.microsoft.com/office/drawing/2010/main"/>
              </a:ext>
            </a:extLst>
          </a:blip>
          <a:srcRect/>
          <a:stretch/>
        </p:blipFill>
        <p:spPr bwMode="auto">
          <a:xfrm>
            <a:off x="2653921" y="764945"/>
            <a:ext cx="6140194" cy="2858159"/>
          </a:xfrm>
          <a:prstGeom prst="rect">
            <a:avLst/>
          </a:prstGeom>
          <a:ln>
            <a:noFill/>
          </a:ln>
          <a:extLst>
            <a:ext uri="{53640926-AAD7-44D8-BBD7-CCE9431645EC}">
              <a14:shadowObscured xmlns:a14="http://schemas.microsoft.com/office/drawing/2010/main"/>
            </a:ext>
          </a:extLst>
        </p:spPr>
      </p:pic>
      <p:grpSp>
        <p:nvGrpSpPr>
          <p:cNvPr id="10" name="12 Grupo"/>
          <p:cNvGrpSpPr/>
          <p:nvPr/>
        </p:nvGrpSpPr>
        <p:grpSpPr>
          <a:xfrm>
            <a:off x="3544229" y="843415"/>
            <a:ext cx="4838534" cy="2365614"/>
            <a:chOff x="-868318" y="-681954"/>
            <a:chExt cx="7013290" cy="3428825"/>
          </a:xfrm>
        </p:grpSpPr>
        <p:cxnSp>
          <p:nvCxnSpPr>
            <p:cNvPr id="11" name="3 Conector recto"/>
            <p:cNvCxnSpPr/>
            <p:nvPr/>
          </p:nvCxnSpPr>
          <p:spPr>
            <a:xfrm>
              <a:off x="1407219" y="-681934"/>
              <a:ext cx="4737753" cy="122313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4 Conector recto"/>
            <p:cNvCxnSpPr/>
            <p:nvPr/>
          </p:nvCxnSpPr>
          <p:spPr>
            <a:xfrm flipH="1">
              <a:off x="5462111" y="541148"/>
              <a:ext cx="682383" cy="8019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5 Conector recto"/>
            <p:cNvCxnSpPr/>
            <p:nvPr/>
          </p:nvCxnSpPr>
          <p:spPr>
            <a:xfrm flipH="1">
              <a:off x="3920031" y="1343163"/>
              <a:ext cx="1542018" cy="32661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6 Conector recto"/>
            <p:cNvCxnSpPr/>
            <p:nvPr/>
          </p:nvCxnSpPr>
          <p:spPr>
            <a:xfrm flipH="1" flipV="1">
              <a:off x="2754786" y="1180805"/>
              <a:ext cx="1164915" cy="48896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7 Conector recto"/>
            <p:cNvCxnSpPr/>
            <p:nvPr/>
          </p:nvCxnSpPr>
          <p:spPr>
            <a:xfrm flipH="1">
              <a:off x="2067274" y="1180805"/>
              <a:ext cx="687513" cy="153020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8 Conector recto"/>
            <p:cNvCxnSpPr/>
            <p:nvPr/>
          </p:nvCxnSpPr>
          <p:spPr>
            <a:xfrm flipH="1" flipV="1">
              <a:off x="-868318" y="2683033"/>
              <a:ext cx="2935592" cy="6383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9 Conector recto"/>
            <p:cNvCxnSpPr/>
            <p:nvPr/>
          </p:nvCxnSpPr>
          <p:spPr>
            <a:xfrm flipV="1">
              <a:off x="-868317" y="909712"/>
              <a:ext cx="262286" cy="17733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10 Conector recto"/>
            <p:cNvCxnSpPr/>
            <p:nvPr/>
          </p:nvCxnSpPr>
          <p:spPr>
            <a:xfrm>
              <a:off x="-606031" y="909712"/>
              <a:ext cx="558237" cy="3586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11 Conector recto"/>
            <p:cNvCxnSpPr/>
            <p:nvPr/>
          </p:nvCxnSpPr>
          <p:spPr>
            <a:xfrm flipV="1">
              <a:off x="-47931" y="-681954"/>
              <a:ext cx="1452768" cy="162752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23" name="13 CuadroTexto"/>
          <p:cNvSpPr txBox="1"/>
          <p:nvPr/>
        </p:nvSpPr>
        <p:spPr>
          <a:xfrm>
            <a:off x="2653921" y="3628668"/>
            <a:ext cx="6140194" cy="292388"/>
          </a:xfrm>
          <a:prstGeom prst="rect">
            <a:avLst/>
          </a:prstGeom>
          <a:noFill/>
        </p:spPr>
        <p:txBody>
          <a:bodyPr wrap="square" rtlCol="0">
            <a:spAutoFit/>
          </a:bodyPr>
          <a:lstStyle/>
          <a:p>
            <a:pPr algn="r"/>
            <a:r>
              <a:rPr lang="ca-ES" sz="1300" i="1" dirty="0"/>
              <a:t>Àmbit d’actuació del futur Parc Arqueològic del Port de Tàrraco</a:t>
            </a:r>
          </a:p>
        </p:txBody>
      </p:sp>
      <p:sp>
        <p:nvSpPr>
          <p:cNvPr id="4" name="Rectangle 3"/>
          <p:cNvSpPr/>
          <p:nvPr/>
        </p:nvSpPr>
        <p:spPr>
          <a:xfrm>
            <a:off x="2743200" y="4277456"/>
            <a:ext cx="5900467" cy="1892826"/>
          </a:xfrm>
          <a:prstGeom prst="rect">
            <a:avLst/>
          </a:prstGeom>
        </p:spPr>
        <p:txBody>
          <a:bodyPr wrap="square">
            <a:spAutoFit/>
          </a:bodyPr>
          <a:lstStyle/>
          <a:p>
            <a:pPr algn="just"/>
            <a:r>
              <a:rPr lang="ca-ES" sz="1300" dirty="0">
                <a:solidFill>
                  <a:schemeClr val="tx1">
                    <a:lumMod val="85000"/>
                    <a:lumOff val="15000"/>
                  </a:schemeClr>
                </a:solidFill>
              </a:rPr>
              <a:t>Per elaborar el Pla estratègic s’ha treballat a </a:t>
            </a:r>
            <a:r>
              <a:rPr lang="ca-ES" sz="1300" b="1" dirty="0">
                <a:solidFill>
                  <a:schemeClr val="tx1">
                    <a:lumMod val="85000"/>
                    <a:lumOff val="15000"/>
                  </a:schemeClr>
                </a:solidFill>
              </a:rPr>
              <a:t>diferents escales d’actuació</a:t>
            </a:r>
            <a:r>
              <a:rPr lang="ca-ES" sz="1300" dirty="0">
                <a:solidFill>
                  <a:schemeClr val="tx1">
                    <a:lumMod val="85000"/>
                    <a:lumOff val="15000"/>
                  </a:schemeClr>
                </a:solidFill>
              </a:rPr>
              <a:t>: </a:t>
            </a:r>
          </a:p>
          <a:p>
            <a:pPr algn="just"/>
            <a:endParaRPr lang="ca-ES" sz="1300" b="1" dirty="0">
              <a:solidFill>
                <a:schemeClr val="accent1">
                  <a:lumMod val="50000"/>
                </a:schemeClr>
              </a:solidFill>
            </a:endParaRPr>
          </a:p>
          <a:p>
            <a:pPr marL="342900" indent="-342900" algn="just">
              <a:lnSpc>
                <a:spcPct val="100000"/>
              </a:lnSpc>
              <a:spcBef>
                <a:spcPts val="0"/>
              </a:spcBef>
              <a:buFont typeface="+mj-lt"/>
              <a:buAutoNum type="arabicPeriod"/>
            </a:pPr>
            <a:r>
              <a:rPr lang="ca-ES" sz="1300" b="1" dirty="0">
                <a:solidFill>
                  <a:schemeClr val="accent1">
                    <a:lumMod val="50000"/>
                  </a:schemeClr>
                </a:solidFill>
              </a:rPr>
              <a:t>Escala de jaciment</a:t>
            </a:r>
            <a:r>
              <a:rPr lang="ca-ES" sz="1300" dirty="0">
                <a:solidFill>
                  <a:schemeClr val="tx1">
                    <a:lumMod val="85000"/>
                    <a:lumOff val="15000"/>
                  </a:schemeClr>
                </a:solidFill>
              </a:rPr>
              <a:t>. La posada en valor del recinte arqueològic: barri portuari romà, el teatre, el nimfeu, les termes i els edificis industrials.</a:t>
            </a:r>
          </a:p>
          <a:p>
            <a:pPr algn="just"/>
            <a:endParaRPr lang="ca-ES" sz="1300" dirty="0">
              <a:solidFill>
                <a:schemeClr val="tx1">
                  <a:lumMod val="85000"/>
                  <a:lumOff val="15000"/>
                </a:schemeClr>
              </a:solidFill>
            </a:endParaRPr>
          </a:p>
          <a:p>
            <a:pPr marL="342900" indent="-342900" algn="just">
              <a:lnSpc>
                <a:spcPct val="100000"/>
              </a:lnSpc>
              <a:spcBef>
                <a:spcPts val="0"/>
              </a:spcBef>
              <a:buFont typeface="+mj-lt"/>
              <a:buAutoNum type="arabicPeriod" startAt="2"/>
            </a:pPr>
            <a:r>
              <a:rPr lang="ca-ES" sz="1300" b="1" dirty="0">
                <a:solidFill>
                  <a:schemeClr val="accent1">
                    <a:lumMod val="50000"/>
                  </a:schemeClr>
                </a:solidFill>
              </a:rPr>
              <a:t>Escala de barri.</a:t>
            </a:r>
            <a:r>
              <a:rPr lang="ca-ES" sz="1300" dirty="0">
                <a:solidFill>
                  <a:schemeClr val="tx1">
                    <a:lumMod val="85000"/>
                    <a:lumOff val="15000"/>
                  </a:schemeClr>
                </a:solidFill>
              </a:rPr>
              <a:t> El Parc com a zona de lleure per als veïns</a:t>
            </a:r>
          </a:p>
          <a:p>
            <a:pPr algn="just"/>
            <a:endParaRPr lang="ca-ES" sz="1300" dirty="0">
              <a:solidFill>
                <a:schemeClr val="tx1">
                  <a:lumMod val="85000"/>
                  <a:lumOff val="15000"/>
                </a:schemeClr>
              </a:solidFill>
            </a:endParaRPr>
          </a:p>
          <a:p>
            <a:pPr marL="342900" indent="-342900" algn="just">
              <a:lnSpc>
                <a:spcPct val="100000"/>
              </a:lnSpc>
              <a:spcBef>
                <a:spcPts val="0"/>
              </a:spcBef>
              <a:buFont typeface="+mj-lt"/>
              <a:buAutoNum type="arabicPeriod" startAt="3"/>
            </a:pPr>
            <a:r>
              <a:rPr lang="ca-ES" sz="1300" b="1" dirty="0">
                <a:solidFill>
                  <a:schemeClr val="accent1">
                    <a:lumMod val="50000"/>
                  </a:schemeClr>
                </a:solidFill>
              </a:rPr>
              <a:t>Escala urbana</a:t>
            </a:r>
            <a:r>
              <a:rPr lang="ca-ES" sz="1300" dirty="0">
                <a:solidFill>
                  <a:schemeClr val="tx1">
                    <a:lumMod val="85000"/>
                    <a:lumOff val="15000"/>
                  </a:schemeClr>
                </a:solidFill>
              </a:rPr>
              <a:t>. El Parc com a ròtula de connexió entre la part alta i la part baixa de la ciutat</a:t>
            </a:r>
          </a:p>
        </p:txBody>
      </p:sp>
      <p:sp>
        <p:nvSpPr>
          <p:cNvPr id="26"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Tree>
    <p:extLst>
      <p:ext uri="{BB962C8B-B14F-4D97-AF65-F5344CB8AC3E}">
        <p14:creationId xmlns:p14="http://schemas.microsoft.com/office/powerpoint/2010/main" val="3290885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ector recto de flecha 25">
            <a:extLst>
              <a:ext uri="{FF2B5EF4-FFF2-40B4-BE49-F238E27FC236}">
                <a16:creationId xmlns:a16="http://schemas.microsoft.com/office/drawing/2014/main" id="{2E4E2745-95D1-4442-84AB-870CC6BAEABB}"/>
              </a:ext>
            </a:extLst>
          </p:cNvPr>
          <p:cNvCxnSpPr>
            <a:cxnSpLocks/>
          </p:cNvCxnSpPr>
          <p:nvPr/>
        </p:nvCxnSpPr>
        <p:spPr>
          <a:xfrm>
            <a:off x="5739481" y="4722150"/>
            <a:ext cx="551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ector recto de flecha 26">
            <a:extLst>
              <a:ext uri="{FF2B5EF4-FFF2-40B4-BE49-F238E27FC236}">
                <a16:creationId xmlns:a16="http://schemas.microsoft.com/office/drawing/2014/main" id="{3C8D31B8-9444-437D-8B9B-4BE1C3265028}"/>
              </a:ext>
            </a:extLst>
          </p:cNvPr>
          <p:cNvCxnSpPr>
            <a:cxnSpLocks/>
          </p:cNvCxnSpPr>
          <p:nvPr/>
        </p:nvCxnSpPr>
        <p:spPr>
          <a:xfrm>
            <a:off x="5725626" y="5179357"/>
            <a:ext cx="551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a:extLst>
              <a:ext uri="{FF2B5EF4-FFF2-40B4-BE49-F238E27FC236}">
                <a16:creationId xmlns:a16="http://schemas.microsoft.com/office/drawing/2014/main" id="{254638A9-F644-41B2-9A3C-42CC98E1162B}"/>
              </a:ext>
            </a:extLst>
          </p:cNvPr>
          <p:cNvCxnSpPr>
            <a:cxnSpLocks/>
          </p:cNvCxnSpPr>
          <p:nvPr/>
        </p:nvCxnSpPr>
        <p:spPr>
          <a:xfrm>
            <a:off x="5711768" y="5622709"/>
            <a:ext cx="551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 name="Conector recto 4">
            <a:extLst>
              <a:ext uri="{FF2B5EF4-FFF2-40B4-BE49-F238E27FC236}">
                <a16:creationId xmlns:a16="http://schemas.microsoft.com/office/drawing/2014/main" id="{489663A5-3714-4CE5-A038-4F48C221D300}"/>
              </a:ext>
            </a:extLst>
          </p:cNvPr>
          <p:cNvCxnSpPr>
            <a:cxnSpLocks/>
          </p:cNvCxnSpPr>
          <p:nvPr/>
        </p:nvCxnSpPr>
        <p:spPr>
          <a:xfrm>
            <a:off x="4553105" y="4197927"/>
            <a:ext cx="4899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D608CA07-5A6F-41FD-B5F9-0E73383AB71C}"/>
              </a:ext>
            </a:extLst>
          </p:cNvPr>
          <p:cNvCxnSpPr>
            <a:cxnSpLocks/>
          </p:cNvCxnSpPr>
          <p:nvPr/>
        </p:nvCxnSpPr>
        <p:spPr>
          <a:xfrm>
            <a:off x="4553105" y="5153904"/>
            <a:ext cx="4899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4BFEF8D6-27F3-4E0A-9BC0-F9D24F1FF2C0}"/>
              </a:ext>
            </a:extLst>
          </p:cNvPr>
          <p:cNvCxnSpPr>
            <a:cxnSpLocks/>
          </p:cNvCxnSpPr>
          <p:nvPr/>
        </p:nvCxnSpPr>
        <p:spPr>
          <a:xfrm>
            <a:off x="4572000" y="5625682"/>
            <a:ext cx="47474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6D14E4BB-C0FA-414F-96EE-FCFFB09C3D86}"/>
              </a:ext>
            </a:extLst>
          </p:cNvPr>
          <p:cNvCxnSpPr>
            <a:cxnSpLocks/>
          </p:cNvCxnSpPr>
          <p:nvPr/>
        </p:nvCxnSpPr>
        <p:spPr>
          <a:xfrm>
            <a:off x="4553105" y="4722150"/>
            <a:ext cx="503800" cy="2258"/>
          </a:xfrm>
          <a:prstGeom prst="line">
            <a:avLst/>
          </a:prstGeom>
        </p:spPr>
        <p:style>
          <a:lnRef idx="1">
            <a:schemeClr val="accent1"/>
          </a:lnRef>
          <a:fillRef idx="0">
            <a:schemeClr val="accent1"/>
          </a:fillRef>
          <a:effectRef idx="0">
            <a:schemeClr val="accent1"/>
          </a:effectRef>
          <a:fontRef idx="minor">
            <a:schemeClr val="tx1"/>
          </a:fontRef>
        </p:style>
      </p:cxnSp>
      <p:sp>
        <p:nvSpPr>
          <p:cNvPr id="3" name="Marcador de contenido 2"/>
          <p:cNvSpPr>
            <a:spLocks noGrp="1"/>
          </p:cNvSpPr>
          <p:nvPr>
            <p:ph idx="1"/>
          </p:nvPr>
        </p:nvSpPr>
        <p:spPr>
          <a:xfrm>
            <a:off x="2733502" y="1740474"/>
            <a:ext cx="5823901" cy="2658320"/>
          </a:xfrm>
        </p:spPr>
        <p:txBody>
          <a:bodyPr>
            <a:normAutofit/>
          </a:bodyPr>
          <a:lstStyle/>
          <a:p>
            <a:pPr marL="0" indent="0" algn="just">
              <a:lnSpc>
                <a:spcPct val="110000"/>
              </a:lnSpc>
              <a:spcBef>
                <a:spcPts val="0"/>
              </a:spcBef>
              <a:buNone/>
            </a:pPr>
            <a:r>
              <a:rPr lang="ca-ES" sz="1400" b="1" dirty="0">
                <a:solidFill>
                  <a:schemeClr val="tx1">
                    <a:lumMod val="85000"/>
                    <a:lumOff val="15000"/>
                  </a:schemeClr>
                </a:solidFill>
              </a:rPr>
              <a:t>Funcions del Parc Arqueològic del Port de Tàrraco</a:t>
            </a:r>
          </a:p>
          <a:p>
            <a:pPr marL="0" indent="0" algn="just">
              <a:lnSpc>
                <a:spcPct val="110000"/>
              </a:lnSpc>
              <a:spcBef>
                <a:spcPts val="0"/>
              </a:spcBef>
              <a:buNone/>
            </a:pPr>
            <a:endParaRPr lang="ca-ES" sz="1300" dirty="0">
              <a:solidFill>
                <a:schemeClr val="tx1"/>
              </a:solidFill>
            </a:endParaRPr>
          </a:p>
          <a:p>
            <a:pPr marL="0" indent="0" algn="just">
              <a:lnSpc>
                <a:spcPct val="110000"/>
              </a:lnSpc>
              <a:spcBef>
                <a:spcPts val="0"/>
              </a:spcBef>
              <a:buNone/>
            </a:pPr>
            <a:r>
              <a:rPr lang="ca-ES" sz="1300" dirty="0">
                <a:solidFill>
                  <a:schemeClr val="tx1"/>
                </a:solidFill>
              </a:rPr>
              <a:t>El futur Parc es planteja com un element urbà dinamitzador de la ciutat amb una intensa oferta d’activitats i serveis adreçats a la ciutadania. La funció principal del Parc és la conservació de les restes arqueològiques i la seva interpretació per oferir una explicació comprensible i atractiva per a tots els públics, però el projecte va més enllà i proposa altres funcions urbanes que associen les funcions històriques amb les contemporànies:</a:t>
            </a: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17</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0"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
        <p:nvSpPr>
          <p:cNvPr id="6" name="13 CuadroTexto">
            <a:extLst>
              <a:ext uri="{FF2B5EF4-FFF2-40B4-BE49-F238E27FC236}">
                <a16:creationId xmlns:a16="http://schemas.microsoft.com/office/drawing/2014/main" id="{ED2491B7-F0ED-4563-B93B-A8F36189C121}"/>
              </a:ext>
            </a:extLst>
          </p:cNvPr>
          <p:cNvSpPr txBox="1"/>
          <p:nvPr/>
        </p:nvSpPr>
        <p:spPr>
          <a:xfrm>
            <a:off x="2830487" y="4064870"/>
            <a:ext cx="1599277" cy="261610"/>
          </a:xfrm>
          <a:prstGeom prst="rect">
            <a:avLst/>
          </a:prstGeom>
          <a:solidFill>
            <a:schemeClr val="tx2">
              <a:lumMod val="60000"/>
              <a:lumOff val="40000"/>
            </a:schemeClr>
          </a:solidFill>
        </p:spPr>
        <p:txBody>
          <a:bodyPr wrap="square" rtlCol="0">
            <a:spAutoFit/>
          </a:bodyPr>
          <a:lstStyle/>
          <a:p>
            <a:pPr algn="ctr"/>
            <a:r>
              <a:rPr lang="ca-ES" sz="1100" dirty="0">
                <a:solidFill>
                  <a:schemeClr val="bg1"/>
                </a:solidFill>
              </a:rPr>
              <a:t>Funcions històriques</a:t>
            </a:r>
          </a:p>
        </p:txBody>
      </p:sp>
      <p:sp>
        <p:nvSpPr>
          <p:cNvPr id="7" name="13 CuadroTexto">
            <a:extLst>
              <a:ext uri="{FF2B5EF4-FFF2-40B4-BE49-F238E27FC236}">
                <a16:creationId xmlns:a16="http://schemas.microsoft.com/office/drawing/2014/main" id="{A93C8F1E-BE39-4A4E-88A0-D0F9ABB0E998}"/>
              </a:ext>
            </a:extLst>
          </p:cNvPr>
          <p:cNvSpPr txBox="1"/>
          <p:nvPr/>
        </p:nvSpPr>
        <p:spPr>
          <a:xfrm>
            <a:off x="6400810" y="4064866"/>
            <a:ext cx="2050466" cy="261610"/>
          </a:xfrm>
          <a:prstGeom prst="rect">
            <a:avLst/>
          </a:prstGeom>
          <a:solidFill>
            <a:schemeClr val="tx2">
              <a:lumMod val="60000"/>
              <a:lumOff val="40000"/>
            </a:schemeClr>
          </a:solidFill>
        </p:spPr>
        <p:txBody>
          <a:bodyPr wrap="square" rtlCol="0">
            <a:spAutoFit/>
          </a:bodyPr>
          <a:lstStyle/>
          <a:p>
            <a:pPr algn="ctr"/>
            <a:r>
              <a:rPr lang="ca-ES" sz="1100" dirty="0">
                <a:solidFill>
                  <a:schemeClr val="bg1"/>
                </a:solidFill>
              </a:rPr>
              <a:t>Funcions contemporànies</a:t>
            </a:r>
          </a:p>
        </p:txBody>
      </p:sp>
      <p:sp>
        <p:nvSpPr>
          <p:cNvPr id="11" name="13 CuadroTexto">
            <a:extLst>
              <a:ext uri="{FF2B5EF4-FFF2-40B4-BE49-F238E27FC236}">
                <a16:creationId xmlns:a16="http://schemas.microsoft.com/office/drawing/2014/main" id="{8CFF028B-6806-4841-AD93-7E0353B33FE2}"/>
              </a:ext>
            </a:extLst>
          </p:cNvPr>
          <p:cNvSpPr txBox="1"/>
          <p:nvPr/>
        </p:nvSpPr>
        <p:spPr>
          <a:xfrm>
            <a:off x="2844337" y="4591345"/>
            <a:ext cx="1599277"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Teatre romà</a:t>
            </a:r>
          </a:p>
        </p:txBody>
      </p:sp>
      <p:sp>
        <p:nvSpPr>
          <p:cNvPr id="12" name="13 CuadroTexto">
            <a:extLst>
              <a:ext uri="{FF2B5EF4-FFF2-40B4-BE49-F238E27FC236}">
                <a16:creationId xmlns:a16="http://schemas.microsoft.com/office/drawing/2014/main" id="{2A6B928C-BC94-4A93-96C5-D4B1CB1F6F68}"/>
              </a:ext>
            </a:extLst>
          </p:cNvPr>
          <p:cNvSpPr txBox="1"/>
          <p:nvPr/>
        </p:nvSpPr>
        <p:spPr>
          <a:xfrm>
            <a:off x="2844337" y="5034694"/>
            <a:ext cx="1599277"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Nimfeu</a:t>
            </a:r>
          </a:p>
        </p:txBody>
      </p:sp>
      <p:sp>
        <p:nvSpPr>
          <p:cNvPr id="13" name="13 CuadroTexto">
            <a:extLst>
              <a:ext uri="{FF2B5EF4-FFF2-40B4-BE49-F238E27FC236}">
                <a16:creationId xmlns:a16="http://schemas.microsoft.com/office/drawing/2014/main" id="{8FE10898-1B46-4890-92AC-8D9712A2FB17}"/>
              </a:ext>
            </a:extLst>
          </p:cNvPr>
          <p:cNvSpPr txBox="1"/>
          <p:nvPr/>
        </p:nvSpPr>
        <p:spPr>
          <a:xfrm>
            <a:off x="2844337" y="5478027"/>
            <a:ext cx="1599277"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Termes públiques</a:t>
            </a:r>
          </a:p>
        </p:txBody>
      </p:sp>
      <p:sp>
        <p:nvSpPr>
          <p:cNvPr id="14" name="13 CuadroTexto">
            <a:extLst>
              <a:ext uri="{FF2B5EF4-FFF2-40B4-BE49-F238E27FC236}">
                <a16:creationId xmlns:a16="http://schemas.microsoft.com/office/drawing/2014/main" id="{6AC22E73-10F2-4C97-A8B2-AFF46FA06578}"/>
              </a:ext>
            </a:extLst>
          </p:cNvPr>
          <p:cNvSpPr txBox="1"/>
          <p:nvPr/>
        </p:nvSpPr>
        <p:spPr>
          <a:xfrm>
            <a:off x="6400810" y="5063129"/>
            <a:ext cx="2050466"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Jardí / Àrea lúdica per a passeig</a:t>
            </a:r>
          </a:p>
        </p:txBody>
      </p:sp>
      <p:sp>
        <p:nvSpPr>
          <p:cNvPr id="15" name="13 CuadroTexto">
            <a:extLst>
              <a:ext uri="{FF2B5EF4-FFF2-40B4-BE49-F238E27FC236}">
                <a16:creationId xmlns:a16="http://schemas.microsoft.com/office/drawing/2014/main" id="{11DED8E9-6ABF-46CF-ABC4-5B4BCD73F4DF}"/>
              </a:ext>
            </a:extLst>
          </p:cNvPr>
          <p:cNvSpPr txBox="1"/>
          <p:nvPr/>
        </p:nvSpPr>
        <p:spPr>
          <a:xfrm>
            <a:off x="6400800" y="4591345"/>
            <a:ext cx="2050466"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Espai per activitats i espectacles</a:t>
            </a:r>
          </a:p>
        </p:txBody>
      </p:sp>
      <p:sp>
        <p:nvSpPr>
          <p:cNvPr id="16" name="13 CuadroTexto">
            <a:extLst>
              <a:ext uri="{FF2B5EF4-FFF2-40B4-BE49-F238E27FC236}">
                <a16:creationId xmlns:a16="http://schemas.microsoft.com/office/drawing/2014/main" id="{C9B62C28-5989-4DD6-80EC-418E746C8C5F}"/>
              </a:ext>
            </a:extLst>
          </p:cNvPr>
          <p:cNvSpPr txBox="1"/>
          <p:nvPr/>
        </p:nvSpPr>
        <p:spPr>
          <a:xfrm>
            <a:off x="6414662" y="5506480"/>
            <a:ext cx="2050466" cy="261610"/>
          </a:xfrm>
          <a:prstGeom prst="rect">
            <a:avLst/>
          </a:prstGeom>
          <a:solidFill>
            <a:schemeClr val="bg1"/>
          </a:solidFill>
          <a:ln>
            <a:solidFill>
              <a:schemeClr val="tx2">
                <a:lumMod val="60000"/>
                <a:lumOff val="40000"/>
              </a:schemeClr>
            </a:solidFill>
          </a:ln>
        </p:spPr>
        <p:txBody>
          <a:bodyPr wrap="square" rtlCol="0">
            <a:spAutoFit/>
          </a:bodyPr>
          <a:lstStyle/>
          <a:p>
            <a:pPr algn="ctr"/>
            <a:r>
              <a:rPr lang="ca-ES" sz="1100" dirty="0"/>
              <a:t>Circuit esportiu i àrea de salut</a:t>
            </a:r>
          </a:p>
        </p:txBody>
      </p:sp>
      <p:sp>
        <p:nvSpPr>
          <p:cNvPr id="2" name="Elipse 1">
            <a:extLst>
              <a:ext uri="{FF2B5EF4-FFF2-40B4-BE49-F238E27FC236}">
                <a16:creationId xmlns:a16="http://schemas.microsoft.com/office/drawing/2014/main" id="{8A62C96E-901D-475B-8721-D674C1F71CA5}"/>
              </a:ext>
            </a:extLst>
          </p:cNvPr>
          <p:cNvSpPr/>
          <p:nvPr/>
        </p:nvSpPr>
        <p:spPr>
          <a:xfrm>
            <a:off x="4714237" y="4074842"/>
            <a:ext cx="1328653" cy="1703224"/>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1050" b="1" dirty="0">
                <a:solidFill>
                  <a:schemeClr val="bg1"/>
                </a:solidFill>
              </a:rPr>
              <a:t>Conservació Interpretació </a:t>
            </a:r>
          </a:p>
          <a:p>
            <a:pPr algn="ctr"/>
            <a:r>
              <a:rPr lang="ca-ES" sz="1050" b="1" dirty="0">
                <a:solidFill>
                  <a:schemeClr val="bg1"/>
                </a:solidFill>
              </a:rPr>
              <a:t>Difusió </a:t>
            </a:r>
          </a:p>
          <a:p>
            <a:pPr algn="ctr"/>
            <a:r>
              <a:rPr lang="ca-ES" sz="1050" b="1" dirty="0">
                <a:solidFill>
                  <a:schemeClr val="bg1"/>
                </a:solidFill>
              </a:rPr>
              <a:t>del patrimoni cultural</a:t>
            </a:r>
          </a:p>
        </p:txBody>
      </p:sp>
      <p:cxnSp>
        <p:nvCxnSpPr>
          <p:cNvPr id="23" name="Conector recto de flecha 22">
            <a:extLst>
              <a:ext uri="{FF2B5EF4-FFF2-40B4-BE49-F238E27FC236}">
                <a16:creationId xmlns:a16="http://schemas.microsoft.com/office/drawing/2014/main" id="{FA753AC1-C915-435C-8539-1075740AA6AE}"/>
              </a:ext>
            </a:extLst>
          </p:cNvPr>
          <p:cNvCxnSpPr>
            <a:cxnSpLocks/>
          </p:cNvCxnSpPr>
          <p:nvPr/>
        </p:nvCxnSpPr>
        <p:spPr>
          <a:xfrm>
            <a:off x="5739484" y="4195675"/>
            <a:ext cx="55182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0875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55308" y="1559403"/>
            <a:ext cx="5845227" cy="4568509"/>
          </a:xfrm>
        </p:spPr>
        <p:txBody>
          <a:bodyPr>
            <a:normAutofit/>
          </a:bodyPr>
          <a:lstStyle/>
          <a:p>
            <a:pPr marL="0" indent="0" algn="just">
              <a:lnSpc>
                <a:spcPct val="100000"/>
              </a:lnSpc>
              <a:spcBef>
                <a:spcPts val="0"/>
              </a:spcBef>
              <a:buNone/>
            </a:pPr>
            <a:endParaRPr lang="ca-ES" sz="1300" dirty="0">
              <a:solidFill>
                <a:schemeClr val="tx1">
                  <a:lumMod val="85000"/>
                  <a:lumOff val="15000"/>
                </a:schemeClr>
              </a:solidFill>
            </a:endParaRPr>
          </a:p>
          <a:p>
            <a:pPr marL="0" indent="0" algn="just">
              <a:lnSpc>
                <a:spcPct val="100000"/>
              </a:lnSpc>
              <a:spcBef>
                <a:spcPts val="0"/>
              </a:spcBef>
              <a:buNone/>
            </a:pPr>
            <a:r>
              <a:rPr lang="ca-ES" sz="1300" b="1" dirty="0">
                <a:solidFill>
                  <a:schemeClr val="tx1">
                    <a:lumMod val="85000"/>
                    <a:lumOff val="15000"/>
                  </a:schemeClr>
                </a:solidFill>
              </a:rPr>
              <a:t>Marcs temporals del projecte</a:t>
            </a:r>
          </a:p>
          <a:p>
            <a:pPr marL="0" indent="0" algn="just">
              <a:lnSpc>
                <a:spcPct val="100000"/>
              </a:lnSpc>
              <a:spcBef>
                <a:spcPts val="0"/>
              </a:spcBef>
              <a:buNone/>
            </a:pPr>
            <a:endParaRPr lang="ca-ES" sz="1300" b="1" dirty="0">
              <a:solidFill>
                <a:schemeClr val="tx1">
                  <a:lumMod val="85000"/>
                  <a:lumOff val="15000"/>
                </a:schemeClr>
              </a:solidFill>
            </a:endParaRPr>
          </a:p>
          <a:p>
            <a:pPr marL="0" indent="0" algn="just">
              <a:lnSpc>
                <a:spcPct val="100000"/>
              </a:lnSpc>
              <a:spcBef>
                <a:spcPts val="0"/>
              </a:spcBef>
              <a:buNone/>
            </a:pPr>
            <a:r>
              <a:rPr lang="ca-ES" sz="1300" dirty="0">
                <a:solidFill>
                  <a:schemeClr val="tx1">
                    <a:lumMod val="85000"/>
                    <a:lumOff val="15000"/>
                  </a:schemeClr>
                </a:solidFill>
              </a:rPr>
              <a:t>La configuració del Parc Arqueològic del Port de Tàrraco vindrà determinada per la combinació dels elements resultants de l’anàlisi en les tres escales en que s’ha treballat i s’anirà desplegant els propers anys en diverses fases. </a:t>
            </a:r>
            <a:endParaRPr lang="ca-ES" sz="1300" b="1" dirty="0">
              <a:solidFill>
                <a:schemeClr val="tx1">
                  <a:lumMod val="85000"/>
                  <a:lumOff val="15000"/>
                </a:schemeClr>
              </a:solidFill>
            </a:endParaRPr>
          </a:p>
          <a:p>
            <a:pPr marL="342900" indent="-342900" algn="just">
              <a:lnSpc>
                <a:spcPct val="100000"/>
              </a:lnSpc>
              <a:buFont typeface="+mj-lt"/>
              <a:buAutoNum type="arabicPeriod"/>
            </a:pPr>
            <a:r>
              <a:rPr lang="ca-ES" sz="1300" b="1" dirty="0">
                <a:solidFill>
                  <a:schemeClr val="accent1">
                    <a:lumMod val="50000"/>
                  </a:schemeClr>
                </a:solidFill>
              </a:rPr>
              <a:t>A curt termini i mig termini (2018-2020)</a:t>
            </a:r>
            <a:r>
              <a:rPr lang="ca-ES" sz="1300" dirty="0">
                <a:solidFill>
                  <a:schemeClr val="tx1">
                    <a:lumMod val="85000"/>
                    <a:lumOff val="15000"/>
                  </a:schemeClr>
                </a:solidFill>
              </a:rPr>
              <a:t>: actuacions de posada en valor de les restes actuals que permetin avançar en el coneixement científic dels solars que han de conformar el futur parc arqueològic, fer els treballs de gestió urbana necessaris i finalitzar la museïtzació del teatre romà.</a:t>
            </a:r>
          </a:p>
          <a:p>
            <a:pPr marL="342900" indent="-342900" algn="just">
              <a:lnSpc>
                <a:spcPct val="100000"/>
              </a:lnSpc>
              <a:buFont typeface="+mj-lt"/>
              <a:buAutoNum type="arabicPeriod"/>
            </a:pPr>
            <a:r>
              <a:rPr lang="ca-ES" sz="1300" b="1" dirty="0">
                <a:solidFill>
                  <a:schemeClr val="accent1">
                    <a:lumMod val="50000"/>
                  </a:schemeClr>
                </a:solidFill>
              </a:rPr>
              <a:t>A llarg termini (2020-2025)</a:t>
            </a:r>
            <a:r>
              <a:rPr lang="ca-ES" sz="1300" dirty="0">
                <a:solidFill>
                  <a:schemeClr val="tx1">
                    <a:lumMod val="85000"/>
                    <a:lumOff val="15000"/>
                  </a:schemeClr>
                </a:solidFill>
              </a:rPr>
              <a:t>: intervencions necessàries per a poder disposar de tot el parc en el context estratègic d’un creixement sostenible de la ciutat de Tarragona. </a:t>
            </a:r>
          </a:p>
          <a:p>
            <a:pPr marL="342900" indent="-342900" algn="just">
              <a:lnSpc>
                <a:spcPct val="100000"/>
              </a:lnSpc>
              <a:buFont typeface="+mj-lt"/>
              <a:buAutoNum type="arabicPeriod"/>
            </a:pPr>
            <a:endParaRPr lang="ca-ES" sz="1300" dirty="0">
              <a:solidFill>
                <a:schemeClr val="tx1">
                  <a:lumMod val="85000"/>
                  <a:lumOff val="15000"/>
                </a:schemeClr>
              </a:solidFill>
            </a:endParaRPr>
          </a:p>
          <a:p>
            <a:pPr marL="0" indent="0" algn="just">
              <a:lnSpc>
                <a:spcPct val="100000"/>
              </a:lnSpc>
              <a:spcBef>
                <a:spcPts val="0"/>
              </a:spcBef>
              <a:buNone/>
            </a:pPr>
            <a:endParaRPr lang="ca-ES" sz="1300" dirty="0">
              <a:solidFill>
                <a:schemeClr val="tx1">
                  <a:lumMod val="85000"/>
                  <a:lumOff val="15000"/>
                </a:schemeClr>
              </a:solidFill>
            </a:endParaRPr>
          </a:p>
          <a:p>
            <a:pPr marL="342900" indent="-342900" algn="just">
              <a:lnSpc>
                <a:spcPct val="100000"/>
              </a:lnSpc>
              <a:spcBef>
                <a:spcPts val="0"/>
              </a:spcBef>
              <a:buFont typeface="+mj-lt"/>
              <a:buAutoNum type="arabicPeriod"/>
            </a:pPr>
            <a:endParaRPr lang="ca-ES" sz="1300" dirty="0">
              <a:solidFill>
                <a:schemeClr val="tx1"/>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18</a:t>
            </a:fld>
            <a:endParaRPr lang="en-US" dirty="0"/>
          </a:p>
        </p:txBody>
      </p:sp>
      <p:pic>
        <p:nvPicPr>
          <p:cNvPr id="10" name="Imagen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6"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Tree>
    <p:extLst>
      <p:ext uri="{BB962C8B-B14F-4D97-AF65-F5344CB8AC3E}">
        <p14:creationId xmlns:p14="http://schemas.microsoft.com/office/powerpoint/2010/main" val="193528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19</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2" name="Imatge 1"/>
          <p:cNvPicPr>
            <a:picLocks noChangeAspect="1"/>
          </p:cNvPicPr>
          <p:nvPr/>
        </p:nvPicPr>
        <p:blipFill>
          <a:blip r:embed="rId4"/>
          <a:stretch>
            <a:fillRect/>
          </a:stretch>
        </p:blipFill>
        <p:spPr>
          <a:xfrm>
            <a:off x="2636663" y="1768415"/>
            <a:ext cx="6149739" cy="4321834"/>
          </a:xfrm>
          <a:prstGeom prst="rect">
            <a:avLst/>
          </a:prstGeom>
        </p:spPr>
      </p:pic>
      <p:sp>
        <p:nvSpPr>
          <p:cNvPr id="10" name="13 CuadroTexto"/>
          <p:cNvSpPr txBox="1"/>
          <p:nvPr/>
        </p:nvSpPr>
        <p:spPr>
          <a:xfrm>
            <a:off x="2653921" y="1435698"/>
            <a:ext cx="6140194" cy="292388"/>
          </a:xfrm>
          <a:prstGeom prst="rect">
            <a:avLst/>
          </a:prstGeom>
          <a:noFill/>
        </p:spPr>
        <p:txBody>
          <a:bodyPr wrap="square" rtlCol="0">
            <a:spAutoFit/>
          </a:bodyPr>
          <a:lstStyle/>
          <a:p>
            <a:pPr algn="r"/>
            <a:r>
              <a:rPr lang="ca-ES" sz="1300" i="1" dirty="0"/>
              <a:t>Restes arqueològiques de la part baixa de la ciutat de Tarragona</a:t>
            </a:r>
          </a:p>
        </p:txBody>
      </p:sp>
      <p:sp>
        <p:nvSpPr>
          <p:cNvPr id="7" name="Título 1">
            <a:extLst>
              <a:ext uri="{FF2B5EF4-FFF2-40B4-BE49-F238E27FC236}">
                <a16:creationId xmlns:a16="http://schemas.microsoft.com/office/drawing/2014/main" id="{0A503421-52C8-4BB7-B857-4831F26A09A6}"/>
              </a:ext>
            </a:extLst>
          </p:cNvPr>
          <p:cNvSpPr txBox="1">
            <a:spLocks/>
          </p:cNvSpPr>
          <p:nvPr/>
        </p:nvSpPr>
        <p:spPr>
          <a:xfrm>
            <a:off x="212435" y="770054"/>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r>
              <a:rPr lang="ca-ES" sz="1800" dirty="0">
                <a:solidFill>
                  <a:schemeClr val="bg1"/>
                </a:solidFill>
              </a:rPr>
              <a:t>Actuacions 18-25</a:t>
            </a:r>
          </a:p>
          <a:p>
            <a:endParaRPr lang="ca-ES" sz="2000" dirty="0">
              <a:solidFill>
                <a:schemeClr val="bg1"/>
              </a:solidFill>
            </a:endParaRPr>
          </a:p>
        </p:txBody>
      </p:sp>
    </p:spTree>
    <p:extLst>
      <p:ext uri="{BB962C8B-B14F-4D97-AF65-F5344CB8AC3E}">
        <p14:creationId xmlns:p14="http://schemas.microsoft.com/office/powerpoint/2010/main" val="1020773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689" y="1123839"/>
            <a:ext cx="2210612" cy="2197586"/>
          </a:xfrm>
        </p:spPr>
        <p:txBody>
          <a:bodyPr/>
          <a:lstStyle/>
          <a:p>
            <a:r>
              <a:rPr lang="ca-ES" dirty="0"/>
              <a:t>ÍNDEX</a:t>
            </a:r>
          </a:p>
        </p:txBody>
      </p:sp>
      <p:sp>
        <p:nvSpPr>
          <p:cNvPr id="3" name="Marcador de contenido 2"/>
          <p:cNvSpPr>
            <a:spLocks noGrp="1"/>
          </p:cNvSpPr>
          <p:nvPr>
            <p:ph idx="1"/>
          </p:nvPr>
        </p:nvSpPr>
        <p:spPr>
          <a:xfrm>
            <a:off x="2951309" y="2828532"/>
            <a:ext cx="5486400" cy="3231573"/>
          </a:xfrm>
        </p:spPr>
        <p:txBody>
          <a:bodyPr>
            <a:normAutofit/>
          </a:bodyPr>
          <a:lstStyle/>
          <a:p>
            <a:pPr marL="0" indent="0">
              <a:lnSpc>
                <a:spcPct val="150000"/>
              </a:lnSpc>
              <a:spcBef>
                <a:spcPts val="0"/>
              </a:spcBef>
              <a:buNone/>
            </a:pPr>
            <a:r>
              <a:rPr lang="ca-ES" sz="1300" b="1" dirty="0">
                <a:solidFill>
                  <a:schemeClr val="accent1">
                    <a:lumMod val="50000"/>
                  </a:schemeClr>
                </a:solidFill>
              </a:rPr>
              <a:t>PRESENT			</a:t>
            </a:r>
            <a:r>
              <a:rPr lang="ca-ES" sz="1300" b="1" dirty="0">
                <a:solidFill>
                  <a:srgbClr val="B74126"/>
                </a:solidFill>
              </a:rPr>
              <a:t>		  </a:t>
            </a:r>
            <a:r>
              <a:rPr lang="ca-ES" sz="1300" b="1" dirty="0">
                <a:solidFill>
                  <a:schemeClr val="accent1">
                    <a:lumMod val="50000"/>
                  </a:schemeClr>
                </a:solidFill>
              </a:rPr>
              <a:t>5</a:t>
            </a:r>
          </a:p>
          <a:p>
            <a:pPr marL="822325" lvl="2" indent="-285750">
              <a:lnSpc>
                <a:spcPct val="100000"/>
              </a:lnSpc>
              <a:spcBef>
                <a:spcPts val="0"/>
              </a:spcBef>
              <a:spcAft>
                <a:spcPts val="0"/>
              </a:spcAft>
              <a:buFont typeface="Wingdings" panose="05000000000000000000" pitchFamily="2" charset="2"/>
              <a:buChar char="§"/>
            </a:pPr>
            <a:r>
              <a:rPr lang="ca-ES" sz="1300" dirty="0">
                <a:solidFill>
                  <a:schemeClr val="tx1">
                    <a:lumMod val="85000"/>
                    <a:lumOff val="15000"/>
                  </a:schemeClr>
                </a:solidFill>
              </a:rPr>
              <a:t>1a fase. </a:t>
            </a:r>
            <a:r>
              <a:rPr lang="ca-ES" sz="1200" dirty="0">
                <a:solidFill>
                  <a:schemeClr val="tx1">
                    <a:lumMod val="85000"/>
                    <a:lumOff val="15000"/>
                  </a:schemeClr>
                </a:solidFill>
              </a:rPr>
              <a:t>Actuacions 2016-2018</a:t>
            </a:r>
            <a:r>
              <a:rPr lang="ca-ES" sz="1300" dirty="0">
                <a:solidFill>
                  <a:schemeClr val="tx1">
                    <a:lumMod val="85000"/>
                    <a:lumOff val="15000"/>
                  </a:schemeClr>
                </a:solidFill>
              </a:rPr>
              <a:t>		</a:t>
            </a:r>
          </a:p>
          <a:p>
            <a:pPr marL="0" indent="0">
              <a:lnSpc>
                <a:spcPct val="150000"/>
              </a:lnSpc>
              <a:spcBef>
                <a:spcPts val="0"/>
              </a:spcBef>
              <a:buNone/>
            </a:pPr>
            <a:r>
              <a:rPr lang="ca-ES" sz="1300" b="1" dirty="0">
                <a:solidFill>
                  <a:schemeClr val="accent1">
                    <a:lumMod val="50000"/>
                  </a:schemeClr>
                </a:solidFill>
              </a:rPr>
              <a:t>FUTUR 				</a:t>
            </a:r>
            <a:r>
              <a:rPr lang="ca-ES" sz="1300" b="1" dirty="0">
                <a:solidFill>
                  <a:srgbClr val="B74129"/>
                </a:solidFill>
              </a:rPr>
              <a:t>	</a:t>
            </a:r>
            <a:r>
              <a:rPr lang="ca-ES" sz="1300" b="1" dirty="0">
                <a:solidFill>
                  <a:schemeClr val="accent1">
                    <a:lumMod val="50000"/>
                  </a:schemeClr>
                </a:solidFill>
              </a:rPr>
              <a:t>14</a:t>
            </a:r>
          </a:p>
          <a:p>
            <a:pPr marL="822325" lvl="2" indent="-285750">
              <a:lnSpc>
                <a:spcPct val="100000"/>
              </a:lnSpc>
              <a:spcBef>
                <a:spcPts val="0"/>
              </a:spcBef>
              <a:spcAft>
                <a:spcPts val="0"/>
              </a:spcAft>
              <a:buFont typeface="Wingdings" panose="05000000000000000000" pitchFamily="2" charset="2"/>
              <a:buChar char="§"/>
            </a:pPr>
            <a:r>
              <a:rPr lang="ca-ES" sz="1300" dirty="0">
                <a:solidFill>
                  <a:schemeClr val="tx1">
                    <a:lumMod val="85000"/>
                    <a:lumOff val="15000"/>
                  </a:schemeClr>
                </a:solidFill>
              </a:rPr>
              <a:t>2a fase. </a:t>
            </a:r>
            <a:r>
              <a:rPr lang="ca-ES" sz="1200" dirty="0">
                <a:solidFill>
                  <a:schemeClr val="tx1">
                    <a:lumMod val="85000"/>
                    <a:lumOff val="15000"/>
                  </a:schemeClr>
                </a:solidFill>
              </a:rPr>
              <a:t>Actuacions a curt i mig termini (2018-2020)</a:t>
            </a:r>
            <a:r>
              <a:rPr lang="ca-ES" sz="1300" dirty="0">
                <a:solidFill>
                  <a:schemeClr val="tx1">
                    <a:lumMod val="85000"/>
                    <a:lumOff val="15000"/>
                  </a:schemeClr>
                </a:solidFill>
              </a:rPr>
              <a:t>	19</a:t>
            </a:r>
          </a:p>
          <a:p>
            <a:pPr marL="822325" lvl="2" indent="-285750">
              <a:spcBef>
                <a:spcPts val="0"/>
              </a:spcBef>
              <a:spcAft>
                <a:spcPts val="0"/>
              </a:spcAft>
              <a:buFont typeface="Wingdings" panose="05000000000000000000" pitchFamily="2" charset="2"/>
              <a:buChar char="§"/>
            </a:pPr>
            <a:r>
              <a:rPr lang="ca-ES" sz="1300" dirty="0">
                <a:solidFill>
                  <a:schemeClr val="tx1">
                    <a:lumMod val="85000"/>
                    <a:lumOff val="15000"/>
                  </a:schemeClr>
                </a:solidFill>
              </a:rPr>
              <a:t>3a fase. </a:t>
            </a:r>
            <a:r>
              <a:rPr lang="ca-ES" sz="1200" dirty="0">
                <a:solidFill>
                  <a:schemeClr val="tx1">
                    <a:lumMod val="85000"/>
                    <a:lumOff val="15000"/>
                  </a:schemeClr>
                </a:solidFill>
              </a:rPr>
              <a:t>Actuacions a llarg termini (2020-2025) </a:t>
            </a:r>
            <a:r>
              <a:rPr lang="ca-ES" sz="1100" i="1" dirty="0">
                <a:solidFill>
                  <a:schemeClr val="tx1">
                    <a:lumMod val="85000"/>
                    <a:lumOff val="15000"/>
                  </a:schemeClr>
                </a:solidFill>
              </a:rPr>
              <a:t>	</a:t>
            </a:r>
            <a:r>
              <a:rPr lang="ca-ES" sz="1200" dirty="0">
                <a:solidFill>
                  <a:schemeClr val="tx1">
                    <a:lumMod val="85000"/>
                    <a:lumOff val="15000"/>
                  </a:schemeClr>
                </a:solidFill>
              </a:rPr>
              <a:t>26</a:t>
            </a:r>
          </a:p>
          <a:p>
            <a:pPr marL="536575" lvl="2" indent="0">
              <a:spcBef>
                <a:spcPts val="0"/>
              </a:spcBef>
              <a:spcAft>
                <a:spcPts val="0"/>
              </a:spcAft>
              <a:buNone/>
            </a:pPr>
            <a:r>
              <a:rPr lang="ca-ES" sz="1100" i="1" dirty="0">
                <a:solidFill>
                  <a:schemeClr val="tx1">
                    <a:lumMod val="85000"/>
                    <a:lumOff val="15000"/>
                  </a:schemeClr>
                </a:solidFill>
              </a:rPr>
              <a:t>	</a:t>
            </a:r>
            <a:endParaRPr lang="ca-ES" sz="1300" b="1" dirty="0">
              <a:solidFill>
                <a:schemeClr val="accent1">
                  <a:lumMod val="50000"/>
                </a:schemeClr>
              </a:solidFill>
            </a:endParaRPr>
          </a:p>
          <a:p>
            <a:pPr marL="1588" lvl="2" indent="0">
              <a:spcBef>
                <a:spcPts val="0"/>
              </a:spcBef>
              <a:spcAft>
                <a:spcPts val="0"/>
              </a:spcAft>
              <a:buNone/>
            </a:pPr>
            <a:r>
              <a:rPr lang="ca-ES" sz="1300" b="1" dirty="0">
                <a:solidFill>
                  <a:schemeClr val="accent1">
                    <a:lumMod val="50000"/>
                  </a:schemeClr>
                </a:solidFill>
              </a:rPr>
              <a:t>DESCÀRREGA DE MATERIAL AUDIOVISUAL</a:t>
            </a: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a:t>
            </a:fld>
            <a:endParaRPr lang="en-US" dirty="0"/>
          </a:p>
        </p:txBody>
      </p:sp>
    </p:spTree>
    <p:extLst>
      <p:ext uri="{BB962C8B-B14F-4D97-AF65-F5344CB8AC3E}">
        <p14:creationId xmlns:p14="http://schemas.microsoft.com/office/powerpoint/2010/main" val="3199929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39569" y="2508678"/>
            <a:ext cx="6068255" cy="3255264"/>
          </a:xfrm>
        </p:spPr>
        <p:txBody>
          <a:bodyPr>
            <a:normAutofit/>
          </a:bodyPr>
          <a:lstStyle/>
          <a:p>
            <a:r>
              <a:rPr lang="ca-ES" sz="3600" dirty="0">
                <a:solidFill>
                  <a:schemeClr val="accent1">
                    <a:lumMod val="50000"/>
                  </a:schemeClr>
                </a:solidFill>
              </a:rPr>
              <a:t>2a fase. Actuacions 2018-2020</a:t>
            </a:r>
          </a:p>
        </p:txBody>
      </p:sp>
      <p:sp>
        <p:nvSpPr>
          <p:cNvPr id="10" name="Marcador de número de diapositiva 9"/>
          <p:cNvSpPr>
            <a:spLocks noGrp="1"/>
          </p:cNvSpPr>
          <p:nvPr>
            <p:ph type="sldNum" sz="quarter" idx="12"/>
          </p:nvPr>
        </p:nvSpPr>
        <p:spPr/>
        <p:txBody>
          <a:bodyPr/>
          <a:lstStyle/>
          <a:p>
            <a:fld id="{4FAB73BC-B049-4115-A692-8D63A059BFB8}" type="slidenum">
              <a:rPr lang="en-US" smtClean="0"/>
              <a:pPr/>
              <a:t>20</a:t>
            </a:fld>
            <a:endParaRPr lang="en-US" dirty="0"/>
          </a:p>
        </p:txBody>
      </p:sp>
      <p:pic>
        <p:nvPicPr>
          <p:cNvPr id="9" name="Imagen 8">
            <a:extLst>
              <a:ext uri="{FF2B5EF4-FFF2-40B4-BE49-F238E27FC236}">
                <a16:creationId xmlns:a16="http://schemas.microsoft.com/office/drawing/2014/main" id="{39624311-F5F4-4213-80B1-836E2A2C28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5" name="Imagen 4" descr="Imagen que contiene valla, edificio, exterior&#10;&#10;Descripción generada con confianza muy alta">
            <a:extLst>
              <a:ext uri="{FF2B5EF4-FFF2-40B4-BE49-F238E27FC236}">
                <a16:creationId xmlns:a16="http://schemas.microsoft.com/office/drawing/2014/main" id="{BB871E55-3E42-43EE-9731-0D07D50CA1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9681" y="759146"/>
            <a:ext cx="6143199" cy="4201043"/>
          </a:xfrm>
          <a:prstGeom prst="rect">
            <a:avLst/>
          </a:prstGeom>
        </p:spPr>
      </p:pic>
      <p:sp>
        <p:nvSpPr>
          <p:cNvPr id="7" name="Título 1">
            <a:extLst>
              <a:ext uri="{FF2B5EF4-FFF2-40B4-BE49-F238E27FC236}">
                <a16:creationId xmlns:a16="http://schemas.microsoft.com/office/drawing/2014/main" id="{0A503421-52C8-4BB7-B857-4831F26A09A6}"/>
              </a:ext>
            </a:extLst>
          </p:cNvPr>
          <p:cNvSpPr txBox="1">
            <a:spLocks/>
          </p:cNvSpPr>
          <p:nvPr/>
        </p:nvSpPr>
        <p:spPr>
          <a:xfrm>
            <a:off x="212435" y="519892"/>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Futur</a:t>
            </a:r>
          </a:p>
          <a:p>
            <a:endParaRPr lang="ca-ES" sz="2000" dirty="0">
              <a:solidFill>
                <a:schemeClr val="bg1"/>
              </a:solidFill>
            </a:endParaRPr>
          </a:p>
        </p:txBody>
      </p:sp>
    </p:spTree>
    <p:extLst>
      <p:ext uri="{BB962C8B-B14F-4D97-AF65-F5344CB8AC3E}">
        <p14:creationId xmlns:p14="http://schemas.microsoft.com/office/powerpoint/2010/main" val="1754252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36635" y="1737506"/>
            <a:ext cx="5764440" cy="4899804"/>
          </a:xfrm>
        </p:spPr>
        <p:txBody>
          <a:bodyPr>
            <a:normAutofit/>
          </a:bodyPr>
          <a:lstStyle/>
          <a:p>
            <a:pPr marL="0" indent="0">
              <a:buNone/>
            </a:pPr>
            <a:r>
              <a:rPr lang="ca-ES" sz="1500" b="1" dirty="0">
                <a:solidFill>
                  <a:schemeClr val="tx1">
                    <a:lumMod val="85000"/>
                    <a:lumOff val="15000"/>
                  </a:schemeClr>
                </a:solidFill>
                <a:latin typeface="+mj-lt"/>
              </a:rPr>
              <a:t>Actuacions a curt termini (2018)</a:t>
            </a:r>
          </a:p>
          <a:p>
            <a:pPr marL="0" indent="0" algn="just">
              <a:spcBef>
                <a:spcPts val="0"/>
              </a:spcBef>
              <a:buNone/>
            </a:pPr>
            <a:endParaRPr lang="ca-ES" sz="1300" dirty="0">
              <a:solidFill>
                <a:schemeClr val="tx1">
                  <a:lumMod val="85000"/>
                  <a:lumOff val="15000"/>
                </a:schemeClr>
              </a:solidFill>
              <a:latin typeface="+mj-lt"/>
            </a:endParaRPr>
          </a:p>
          <a:p>
            <a:pPr marL="0" indent="0" algn="just">
              <a:spcBef>
                <a:spcPts val="0"/>
              </a:spcBef>
              <a:buNone/>
            </a:pPr>
            <a:r>
              <a:rPr lang="ca-ES" sz="1300" dirty="0">
                <a:solidFill>
                  <a:schemeClr val="tx1">
                    <a:lumMod val="85000"/>
                    <a:lumOff val="15000"/>
                  </a:schemeClr>
                </a:solidFill>
                <a:latin typeface="+mj-lt"/>
              </a:rPr>
              <a:t>Un cop adequades les restes arqueològiques conservades i instal·lada la principal peça interpretativa del conjunt del Teatre romà de Tarragona per a la seva visita pública, </a:t>
            </a:r>
            <a:r>
              <a:rPr lang="ca-ES" sz="1300" b="1" dirty="0">
                <a:solidFill>
                  <a:schemeClr val="tx1">
                    <a:lumMod val="85000"/>
                    <a:lumOff val="15000"/>
                  </a:schemeClr>
                </a:solidFill>
                <a:latin typeface="+mj-lt"/>
              </a:rPr>
              <a:t>el Departament de Cultura inicia enguany una nova fase del projecte de posada en valor del monument</a:t>
            </a:r>
            <a:r>
              <a:rPr lang="ca-ES" sz="1300" dirty="0">
                <a:solidFill>
                  <a:schemeClr val="tx1">
                    <a:lumMod val="85000"/>
                    <a:lumOff val="15000"/>
                  </a:schemeClr>
                </a:solidFill>
                <a:latin typeface="+mj-lt"/>
              </a:rPr>
              <a:t>. Una fase que </a:t>
            </a:r>
            <a:r>
              <a:rPr lang="ca-ES" sz="1300" b="1" dirty="0">
                <a:solidFill>
                  <a:schemeClr val="tx1">
                    <a:lumMod val="85000"/>
                    <a:lumOff val="15000"/>
                  </a:schemeClr>
                </a:solidFill>
                <a:latin typeface="+mj-lt"/>
              </a:rPr>
              <a:t>inclou diverses actuacions a tres anys que permetran aprofundir en el coneixement del Teatre romà, la seva conservació, interpretació i museïtzació</a:t>
            </a:r>
            <a:r>
              <a:rPr lang="ca-ES" sz="1300" dirty="0">
                <a:solidFill>
                  <a:schemeClr val="tx1">
                    <a:lumMod val="85000"/>
                    <a:lumOff val="15000"/>
                  </a:schemeClr>
                </a:solidFill>
                <a:latin typeface="+mj-lt"/>
              </a:rPr>
              <a:t>. La inversió prevista és d’1.000.000 euros </a:t>
            </a:r>
            <a:r>
              <a:rPr lang="ca-ES" sz="1300" dirty="0" smtClean="0">
                <a:solidFill>
                  <a:schemeClr val="tx1">
                    <a:lumMod val="85000"/>
                    <a:lumOff val="15000"/>
                  </a:schemeClr>
                </a:solidFill>
                <a:latin typeface="+mj-lt"/>
              </a:rPr>
              <a:t>aproximadament a tres anys.</a:t>
            </a:r>
            <a:endParaRPr lang="ca-ES" sz="1300" dirty="0">
              <a:solidFill>
                <a:schemeClr val="tx1">
                  <a:lumMod val="85000"/>
                  <a:lumOff val="15000"/>
                </a:schemeClr>
              </a:solidFill>
              <a:latin typeface="+mj-lt"/>
            </a:endParaRPr>
          </a:p>
          <a:p>
            <a:pPr marL="0" indent="0" algn="just">
              <a:spcBef>
                <a:spcPts val="0"/>
              </a:spcBef>
              <a:buNone/>
            </a:pPr>
            <a:endParaRPr lang="ca-ES" sz="1300" b="1" dirty="0">
              <a:solidFill>
                <a:schemeClr val="accent1">
                  <a:lumMod val="50000"/>
                </a:schemeClr>
              </a:solidFill>
              <a:latin typeface="+mj-lt"/>
            </a:endParaRPr>
          </a:p>
          <a:p>
            <a:pPr marL="0" indent="0">
              <a:spcBef>
                <a:spcPts val="0"/>
              </a:spcBef>
              <a:buNone/>
            </a:pPr>
            <a:r>
              <a:rPr lang="ca-ES" sz="1300" b="1" dirty="0">
                <a:solidFill>
                  <a:schemeClr val="accent1">
                    <a:lumMod val="50000"/>
                  </a:schemeClr>
                </a:solidFill>
                <a:latin typeface="+mj-lt"/>
              </a:rPr>
              <a:t>Primeres visites</a:t>
            </a:r>
          </a:p>
          <a:p>
            <a:pPr marL="0" indent="0" algn="just">
              <a:spcBef>
                <a:spcPts val="0"/>
              </a:spcBef>
              <a:buNone/>
            </a:pPr>
            <a:r>
              <a:rPr lang="ca-ES" sz="1300" dirty="0">
                <a:solidFill>
                  <a:schemeClr val="tx1">
                    <a:lumMod val="85000"/>
                    <a:lumOff val="15000"/>
                  </a:schemeClr>
                </a:solidFill>
              </a:rPr>
              <a:t>Amb l’objectiu que donar a conèixer el Teatre romà, el seu entorn i la seva història, el Museu Nacional Arqueològic de Tarragona, institució que gestiona el Teatre romà, posa en marxa un servei de visites guiades i gratuïtes. </a:t>
            </a: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r>
              <a:rPr lang="ca-ES" sz="1300" dirty="0">
                <a:solidFill>
                  <a:schemeClr val="tx1">
                    <a:lumMod val="85000"/>
                    <a:lumOff val="15000"/>
                  </a:schemeClr>
                </a:solidFill>
              </a:rPr>
              <a:t>Es podrà visitar a partir del cap de setmana del 19 i 20 de maig de 2018 amb motiu de la celebració del festival de recreació història Tàrraco Viva i tots els diumenges a les 11 hores. Les visites seran concertades i de grups reduïts per tal de garantir la seguretat.</a:t>
            </a:r>
            <a:endParaRPr lang="ca-ES" sz="1300" dirty="0">
              <a:solidFill>
                <a:schemeClr val="tx1">
                  <a:lumMod val="85000"/>
                  <a:lumOff val="15000"/>
                </a:schemeClr>
              </a:solidFill>
              <a:highlight>
                <a:srgbClr val="FFFF00"/>
              </a:highlight>
            </a:endParaRPr>
          </a:p>
          <a:p>
            <a:pPr marL="0" indent="0" algn="just">
              <a:spcBef>
                <a:spcPts val="0"/>
              </a:spcBef>
              <a:buNone/>
            </a:pPr>
            <a:endParaRPr lang="ca-ES" sz="1300" dirty="0"/>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endParaRPr lang="ca-ES" sz="13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21</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6"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2a fase</a:t>
            </a:r>
          </a:p>
          <a:p>
            <a:r>
              <a:rPr lang="ca-ES" sz="1800" dirty="0">
                <a:solidFill>
                  <a:schemeClr val="bg1"/>
                </a:solidFill>
              </a:rPr>
              <a:t>Actuacions 18-20</a:t>
            </a:r>
          </a:p>
        </p:txBody>
      </p:sp>
    </p:spTree>
    <p:extLst>
      <p:ext uri="{BB962C8B-B14F-4D97-AF65-F5344CB8AC3E}">
        <p14:creationId xmlns:p14="http://schemas.microsoft.com/office/powerpoint/2010/main" val="1593331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10757" y="2011267"/>
            <a:ext cx="5763900" cy="4240728"/>
          </a:xfrm>
        </p:spPr>
        <p:txBody>
          <a:bodyPr>
            <a:normAutofit lnSpcReduction="10000"/>
          </a:bodyPr>
          <a:lstStyle/>
          <a:p>
            <a:pPr marL="0" indent="0" algn="just">
              <a:spcBef>
                <a:spcPts val="0"/>
              </a:spcBef>
              <a:buNone/>
            </a:pPr>
            <a:r>
              <a:rPr lang="ca-ES" sz="1300" b="1" dirty="0">
                <a:solidFill>
                  <a:schemeClr val="accent1">
                    <a:lumMod val="50000"/>
                  </a:schemeClr>
                </a:solidFill>
              </a:rPr>
              <a:t>Ampliació de l’estudi documental, arqueològic i històric de la zona del Teatre romà i el seu entorn</a:t>
            </a:r>
          </a:p>
          <a:p>
            <a:pPr marL="0" indent="0" algn="just">
              <a:spcBef>
                <a:spcPts val="0"/>
              </a:spcBef>
              <a:buNone/>
            </a:pPr>
            <a:r>
              <a:rPr lang="ca-ES" sz="1300" dirty="0">
                <a:solidFill>
                  <a:schemeClr val="tx1">
                    <a:lumMod val="85000"/>
                    <a:lumOff val="15000"/>
                  </a:schemeClr>
                </a:solidFill>
              </a:rPr>
              <a:t>Recull de la documentació arqueològica, històrica, planimètrica, gràfica i bibliogràfica del sector urbà que ha de formar part del futur parc arqueològic del voltant del Teatre romà i el port de Tàrraco. Aquestes dades ajudaran a plantejar les actuacions de futur en relació a l’aprofundiment en el coneixement científic del teatre i la seva zona d’influència així com la posada en valor de les restes arqueològiques i el tractament urbanístic de l’entorn que ha de desenvolupar-se a partir del 2020.</a:t>
            </a:r>
          </a:p>
          <a:p>
            <a:pPr marL="0" indent="0" algn="just">
              <a:spcBef>
                <a:spcPts val="0"/>
              </a:spcBef>
              <a:buNone/>
            </a:pPr>
            <a:endParaRPr lang="ca-ES" sz="1300" dirty="0">
              <a:solidFill>
                <a:schemeClr val="tx1">
                  <a:lumMod val="85000"/>
                  <a:lumOff val="15000"/>
                </a:schemeClr>
              </a:solidFill>
            </a:endParaRPr>
          </a:p>
          <a:p>
            <a:pPr marL="0" indent="0" algn="just">
              <a:buNone/>
            </a:pPr>
            <a:r>
              <a:rPr lang="ca-ES" sz="1300" b="1" dirty="0">
                <a:solidFill>
                  <a:schemeClr val="accent1">
                    <a:lumMod val="50000"/>
                  </a:schemeClr>
                </a:solidFill>
              </a:rPr>
              <a:t>Intervenció arqueològica de la zona de </a:t>
            </a:r>
            <a:r>
              <a:rPr lang="ca-ES" sz="1300" b="1" dirty="0" err="1">
                <a:solidFill>
                  <a:schemeClr val="accent1">
                    <a:lumMod val="50000"/>
                  </a:schemeClr>
                </a:solidFill>
              </a:rPr>
              <a:t>l’</a:t>
            </a:r>
            <a:r>
              <a:rPr lang="ca-ES" sz="1300" b="1" i="1" dirty="0" err="1">
                <a:solidFill>
                  <a:schemeClr val="accent1">
                    <a:lumMod val="50000"/>
                  </a:schemeClr>
                </a:solidFill>
              </a:rPr>
              <a:t>hyposcenium</a:t>
            </a:r>
            <a:endParaRPr lang="ca-ES" sz="1300" b="1" i="1" dirty="0">
              <a:solidFill>
                <a:schemeClr val="accent1">
                  <a:lumMod val="50000"/>
                </a:schemeClr>
              </a:solidFill>
            </a:endParaRPr>
          </a:p>
          <a:p>
            <a:pPr marL="0" indent="0" algn="just">
              <a:spcBef>
                <a:spcPts val="0"/>
              </a:spcBef>
              <a:buNone/>
            </a:pPr>
            <a:r>
              <a:rPr lang="ca-ES" sz="1300" dirty="0">
                <a:solidFill>
                  <a:srgbClr val="000000"/>
                </a:solidFill>
              </a:rPr>
              <a:t>A banda de la zona de la </a:t>
            </a:r>
            <a:r>
              <a:rPr lang="ca-ES" sz="1300" i="1" dirty="0">
                <a:solidFill>
                  <a:srgbClr val="000000"/>
                </a:solidFill>
              </a:rPr>
              <a:t>càvea</a:t>
            </a:r>
            <a:r>
              <a:rPr lang="ca-ES" sz="1300" dirty="0">
                <a:solidFill>
                  <a:srgbClr val="000000"/>
                </a:solidFill>
              </a:rPr>
              <a:t> i de </a:t>
            </a:r>
            <a:r>
              <a:rPr lang="ca-ES" sz="1300" dirty="0" err="1">
                <a:solidFill>
                  <a:srgbClr val="000000"/>
                </a:solidFill>
              </a:rPr>
              <a:t>l’</a:t>
            </a:r>
            <a:r>
              <a:rPr lang="ca-ES" sz="1300" i="1" dirty="0" err="1">
                <a:solidFill>
                  <a:srgbClr val="000000"/>
                </a:solidFill>
              </a:rPr>
              <a:t>orchestra</a:t>
            </a:r>
            <a:r>
              <a:rPr lang="ca-ES" sz="1300" dirty="0">
                <a:solidFill>
                  <a:srgbClr val="000000"/>
                </a:solidFill>
              </a:rPr>
              <a:t>, es conserven restes de </a:t>
            </a:r>
            <a:r>
              <a:rPr lang="ca-ES" sz="1300" dirty="0" err="1">
                <a:solidFill>
                  <a:srgbClr val="000000"/>
                </a:solidFill>
              </a:rPr>
              <a:t>l’</a:t>
            </a:r>
            <a:r>
              <a:rPr lang="ca-ES" sz="1300" i="1" dirty="0" err="1">
                <a:solidFill>
                  <a:srgbClr val="000000"/>
                </a:solidFill>
              </a:rPr>
              <a:t>scanea</a:t>
            </a:r>
            <a:r>
              <a:rPr lang="ca-ES" sz="1300" dirty="0">
                <a:solidFill>
                  <a:srgbClr val="000000"/>
                </a:solidFill>
              </a:rPr>
              <a:t>, l’espai escènic on tenien lloc les representacions teatrals i on s’ubicaven les instal·lacions de suport. Aquesta segona fase actuarà en </a:t>
            </a:r>
            <a:r>
              <a:rPr lang="ca-ES" sz="1300" dirty="0" err="1">
                <a:solidFill>
                  <a:srgbClr val="000000"/>
                </a:solidFill>
              </a:rPr>
              <a:t>l’hiposcenic</a:t>
            </a:r>
            <a:r>
              <a:rPr lang="ca-ES" sz="1300" dirty="0">
                <a:solidFill>
                  <a:srgbClr val="000000"/>
                </a:solidFill>
              </a:rPr>
              <a:t> occidental.  Es tracta de l’espai situat sota l’escenari del teatre, delimitat per un mur davanter (</a:t>
            </a:r>
            <a:r>
              <a:rPr lang="ca-ES" sz="1300" i="1" dirty="0">
                <a:solidFill>
                  <a:srgbClr val="000000"/>
                </a:solidFill>
              </a:rPr>
              <a:t>fons </a:t>
            </a:r>
            <a:r>
              <a:rPr lang="ca-ES" sz="1300" i="1" dirty="0" err="1">
                <a:solidFill>
                  <a:srgbClr val="000000"/>
                </a:solidFill>
              </a:rPr>
              <a:t>pulpiti</a:t>
            </a:r>
            <a:r>
              <a:rPr lang="ca-ES" sz="1300" dirty="0">
                <a:solidFill>
                  <a:srgbClr val="000000"/>
                </a:solidFill>
              </a:rPr>
              <a:t>) i el gran mur posterior de fonamentació de la façana escènica (</a:t>
            </a:r>
            <a:r>
              <a:rPr lang="ca-ES" sz="1300" i="1" dirty="0" err="1">
                <a:solidFill>
                  <a:srgbClr val="000000"/>
                </a:solidFill>
              </a:rPr>
              <a:t>frons</a:t>
            </a:r>
            <a:r>
              <a:rPr lang="ca-ES" sz="1300" i="1" dirty="0">
                <a:solidFill>
                  <a:srgbClr val="000000"/>
                </a:solidFill>
              </a:rPr>
              <a:t> </a:t>
            </a:r>
            <a:r>
              <a:rPr lang="ca-ES" sz="1300" i="1" dirty="0" err="1">
                <a:solidFill>
                  <a:srgbClr val="000000"/>
                </a:solidFill>
              </a:rPr>
              <a:t>scaenae</a:t>
            </a:r>
            <a:r>
              <a:rPr lang="ca-ES" sz="1300" dirty="0">
                <a:solidFill>
                  <a:srgbClr val="000000"/>
                </a:solidFill>
              </a:rPr>
              <a:t>). Van ser excavats als anys 70 sense esgotar la seqüència estratigràfica, fet pel qual es finalitzarà l’excavació arqueològica del sector i així obtenir el màxim de dades per poder recuperar el Teatre romà.</a:t>
            </a:r>
          </a:p>
          <a:p>
            <a:pPr marL="0" indent="0" algn="just">
              <a:spcBef>
                <a:spcPts val="0"/>
              </a:spcBef>
              <a:buNone/>
            </a:pPr>
            <a:endParaRPr lang="ca-ES" sz="1300" dirty="0">
              <a:solidFill>
                <a:srgbClr val="000000"/>
              </a:solidFill>
            </a:endParaRP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r>
              <a:rPr lang="ca-ES" sz="1300" dirty="0">
                <a:solidFill>
                  <a:schemeClr val="tx1">
                    <a:lumMod val="85000"/>
                    <a:lumOff val="15000"/>
                  </a:schemeClr>
                </a:solidFill>
              </a:rPr>
              <a:t> </a:t>
            </a: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22</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0"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2a fase</a:t>
            </a:r>
          </a:p>
          <a:p>
            <a:r>
              <a:rPr lang="ca-ES" sz="1800" dirty="0">
                <a:solidFill>
                  <a:schemeClr val="bg1"/>
                </a:solidFill>
              </a:rPr>
              <a:t>Actuacions 18-20</a:t>
            </a:r>
          </a:p>
        </p:txBody>
      </p:sp>
    </p:spTree>
    <p:extLst>
      <p:ext uri="{BB962C8B-B14F-4D97-AF65-F5344CB8AC3E}">
        <p14:creationId xmlns:p14="http://schemas.microsoft.com/office/powerpoint/2010/main" val="3922063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36635" y="1925750"/>
            <a:ext cx="5707290" cy="4240728"/>
          </a:xfrm>
        </p:spPr>
        <p:txBody>
          <a:bodyPr>
            <a:normAutofit/>
          </a:bodyPr>
          <a:lstStyle/>
          <a:p>
            <a:pPr marL="0" indent="0" algn="just">
              <a:spcBef>
                <a:spcPts val="0"/>
              </a:spcBef>
              <a:buNone/>
            </a:pPr>
            <a:r>
              <a:rPr lang="ca-ES" sz="1300" b="1" dirty="0" err="1">
                <a:solidFill>
                  <a:schemeClr val="accent1">
                    <a:lumMod val="50000"/>
                  </a:schemeClr>
                </a:solidFill>
              </a:rPr>
              <a:t>Recalçament</a:t>
            </a:r>
            <a:r>
              <a:rPr lang="ca-ES" sz="1300" b="1" dirty="0">
                <a:solidFill>
                  <a:schemeClr val="accent1">
                    <a:lumMod val="50000"/>
                  </a:schemeClr>
                </a:solidFill>
              </a:rPr>
              <a:t> dels murs perimetrals</a:t>
            </a:r>
          </a:p>
          <a:p>
            <a:pPr marL="0" indent="0" algn="just">
              <a:spcBef>
                <a:spcPts val="0"/>
              </a:spcBef>
              <a:buNone/>
            </a:pPr>
            <a:r>
              <a:rPr lang="ca-ES" sz="1300" dirty="0">
                <a:solidFill>
                  <a:schemeClr val="tx1">
                    <a:lumMod val="85000"/>
                    <a:lumOff val="15000"/>
                  </a:schemeClr>
                </a:solidFill>
              </a:rPr>
              <a:t>Dins l’àmbit i límits del Teatre romà, s’actuarà puntualment en el reconeixement, sanejament i </a:t>
            </a:r>
            <a:r>
              <a:rPr lang="ca-ES" sz="1300" dirty="0" err="1">
                <a:solidFill>
                  <a:schemeClr val="tx1">
                    <a:lumMod val="85000"/>
                    <a:lumOff val="15000"/>
                  </a:schemeClr>
                </a:solidFill>
              </a:rPr>
              <a:t>recalçament</a:t>
            </a:r>
            <a:r>
              <a:rPr lang="ca-ES" sz="1300" dirty="0">
                <a:solidFill>
                  <a:schemeClr val="tx1">
                    <a:lumMod val="85000"/>
                    <a:lumOff val="15000"/>
                  </a:schemeClr>
                </a:solidFill>
              </a:rPr>
              <a:t> del mur perimetral actual per tal de garantir la seva estabilitat.</a:t>
            </a:r>
          </a:p>
          <a:p>
            <a:pPr marL="0" indent="0" algn="just">
              <a:spcBef>
                <a:spcPts val="0"/>
              </a:spcBef>
              <a:buNone/>
            </a:pPr>
            <a:endParaRPr lang="ca-ES" sz="1300" b="1" dirty="0">
              <a:solidFill>
                <a:schemeClr val="accent1">
                  <a:lumMod val="50000"/>
                </a:schemeClr>
              </a:solidFill>
            </a:endParaRPr>
          </a:p>
          <a:p>
            <a:pPr marL="0" indent="0" algn="just">
              <a:spcBef>
                <a:spcPts val="0"/>
              </a:spcBef>
              <a:buNone/>
            </a:pPr>
            <a:r>
              <a:rPr lang="ca-ES" sz="1300" b="1" dirty="0">
                <a:solidFill>
                  <a:schemeClr val="accent1">
                    <a:lumMod val="50000"/>
                  </a:schemeClr>
                </a:solidFill>
              </a:rPr>
              <a:t>La redacció del projecte executiu de la 2a fase de museïtzació del Teatre romà</a:t>
            </a:r>
            <a:endParaRPr lang="ca-ES" sz="1300" b="1" i="1" dirty="0">
              <a:solidFill>
                <a:schemeClr val="accent1">
                  <a:lumMod val="50000"/>
                </a:schemeClr>
              </a:solidFill>
              <a:highlight>
                <a:srgbClr val="FFFF00"/>
              </a:highlight>
            </a:endParaRPr>
          </a:p>
          <a:p>
            <a:pPr marL="0" indent="0" algn="just">
              <a:spcBef>
                <a:spcPts val="0"/>
              </a:spcBef>
              <a:buNone/>
            </a:pPr>
            <a:r>
              <a:rPr lang="ca-ES" sz="1300" dirty="0">
                <a:solidFill>
                  <a:schemeClr val="tx1">
                    <a:lumMod val="85000"/>
                    <a:lumOff val="15000"/>
                  </a:schemeClr>
                </a:solidFill>
              </a:rPr>
              <a:t>Seguint el pla de museïtzació del Teatre, a finals del 2018 es licitarà el projecte arquitectònic  de la zona de </a:t>
            </a:r>
            <a:r>
              <a:rPr lang="ca-ES" sz="1300" dirty="0" err="1">
                <a:solidFill>
                  <a:schemeClr val="tx1">
                    <a:lumMod val="85000"/>
                    <a:lumOff val="15000"/>
                  </a:schemeClr>
                </a:solidFill>
              </a:rPr>
              <a:t>l’</a:t>
            </a:r>
            <a:r>
              <a:rPr lang="ca-ES" sz="1300" i="1" dirty="0" err="1">
                <a:solidFill>
                  <a:schemeClr val="tx1">
                    <a:lumMod val="85000"/>
                    <a:lumOff val="15000"/>
                  </a:schemeClr>
                </a:solidFill>
              </a:rPr>
              <a:t>scena</a:t>
            </a:r>
            <a:r>
              <a:rPr lang="ca-ES" sz="1300" dirty="0">
                <a:solidFill>
                  <a:schemeClr val="tx1">
                    <a:lumMod val="85000"/>
                    <a:lumOff val="15000"/>
                  </a:schemeClr>
                </a:solidFill>
              </a:rPr>
              <a:t> i la tercera </a:t>
            </a:r>
            <a:r>
              <a:rPr lang="ca-ES" sz="1300" i="1" dirty="0">
                <a:solidFill>
                  <a:schemeClr val="tx1">
                    <a:lumMod val="85000"/>
                    <a:lumOff val="15000"/>
                  </a:schemeClr>
                </a:solidFill>
              </a:rPr>
              <a:t>càvea</a:t>
            </a:r>
            <a:r>
              <a:rPr lang="ca-ES" sz="1300" dirty="0">
                <a:solidFill>
                  <a:schemeClr val="tx1">
                    <a:lumMod val="85000"/>
                    <a:lumOff val="15000"/>
                  </a:schemeClr>
                </a:solidFill>
              </a:rPr>
              <a:t> que s’executarà al llarg del 2019 i 2020. </a:t>
            </a: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endParaRPr lang="ca-ES" sz="1400" b="1" dirty="0">
              <a:solidFill>
                <a:schemeClr val="tx1">
                  <a:lumMod val="85000"/>
                  <a:lumOff val="15000"/>
                </a:schemeClr>
              </a:solidFill>
            </a:endParaRPr>
          </a:p>
          <a:p>
            <a:pPr marL="0" indent="0" algn="just">
              <a:spcBef>
                <a:spcPts val="0"/>
              </a:spcBef>
              <a:buNone/>
            </a:pPr>
            <a:r>
              <a:rPr lang="ca-ES" sz="1400" b="1" dirty="0">
                <a:solidFill>
                  <a:schemeClr val="tx1">
                    <a:lumMod val="85000"/>
                    <a:lumOff val="15000"/>
                  </a:schemeClr>
                </a:solidFill>
              </a:rPr>
              <a:t>Actuacions a mig termini (2019-2020)</a:t>
            </a: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r>
              <a:rPr lang="ca-ES" sz="1300" b="1" dirty="0">
                <a:solidFill>
                  <a:schemeClr val="accent1">
                    <a:lumMod val="50000"/>
                  </a:schemeClr>
                </a:solidFill>
              </a:rPr>
              <a:t>Execució de la 2a fase de museïtzació del Teatre romà</a:t>
            </a:r>
          </a:p>
          <a:p>
            <a:pPr marL="0" indent="0" algn="just">
              <a:spcBef>
                <a:spcPts val="0"/>
              </a:spcBef>
              <a:buNone/>
            </a:pPr>
            <a:r>
              <a:rPr lang="ca-ES" sz="1300" dirty="0">
                <a:solidFill>
                  <a:schemeClr val="tx1">
                    <a:lumMod val="85000"/>
                    <a:lumOff val="15000"/>
                  </a:schemeClr>
                </a:solidFill>
              </a:rPr>
              <a:t>Obres arquitectòniques d’interpretació de l’àrea de l’escena i altres actuacions: nous accessos al recinte arqueològic, millores de la tanca perimetral; l’espai d’acollida al visitant; l’element arquitectònic interpretatiu de les restes arqueològiques; plafons direccionals, informatius i interpretatius, i instal·lació elèctrica i sistemes de seguretat. </a:t>
            </a:r>
          </a:p>
          <a:p>
            <a:pPr marL="0" indent="0" algn="just">
              <a:spcBef>
                <a:spcPts val="0"/>
              </a:spcBef>
              <a:buNone/>
            </a:pPr>
            <a:endParaRPr lang="ca-ES" sz="1300" dirty="0">
              <a:solidFill>
                <a:schemeClr val="tx1">
                  <a:lumMod val="85000"/>
                  <a:lumOff val="15000"/>
                </a:schemeClr>
              </a:solidFill>
            </a:endParaRPr>
          </a:p>
          <a:p>
            <a:pPr marL="0" indent="0" algn="just">
              <a:spcBef>
                <a:spcPts val="0"/>
              </a:spcBef>
              <a:buNone/>
            </a:pPr>
            <a:r>
              <a:rPr lang="ca-ES" sz="1300" dirty="0">
                <a:solidFill>
                  <a:schemeClr val="tx1">
                    <a:lumMod val="85000"/>
                    <a:lumOff val="15000"/>
                  </a:schemeClr>
                </a:solidFill>
              </a:rPr>
              <a:t> </a:t>
            </a: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23</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0"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2a fase</a:t>
            </a:r>
          </a:p>
          <a:p>
            <a:r>
              <a:rPr lang="ca-ES" sz="1800" dirty="0">
                <a:solidFill>
                  <a:schemeClr val="bg1"/>
                </a:solidFill>
              </a:rPr>
              <a:t>Actuacions 18-20</a:t>
            </a:r>
          </a:p>
        </p:txBody>
      </p:sp>
    </p:spTree>
    <p:extLst>
      <p:ext uri="{BB962C8B-B14F-4D97-AF65-F5344CB8AC3E}">
        <p14:creationId xmlns:p14="http://schemas.microsoft.com/office/powerpoint/2010/main" val="1420256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36635" y="1441378"/>
            <a:ext cx="5707290" cy="4240728"/>
          </a:xfrm>
        </p:spPr>
        <p:txBody>
          <a:bodyPr>
            <a:normAutofit/>
          </a:bodyPr>
          <a:lstStyle/>
          <a:p>
            <a:pPr marL="0" indent="0" algn="just">
              <a:spcBef>
                <a:spcPts val="0"/>
              </a:spcBef>
              <a:buNone/>
            </a:pPr>
            <a:r>
              <a:rPr lang="ca-ES" sz="1600" b="1" dirty="0">
                <a:solidFill>
                  <a:schemeClr val="accent1">
                    <a:lumMod val="50000"/>
                  </a:schemeClr>
                </a:solidFill>
              </a:rPr>
              <a:t>Calendari d’actuacions a curt i mig termini</a:t>
            </a:r>
            <a:endParaRPr lang="ca-ES" sz="16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24</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graphicFrame>
        <p:nvGraphicFramePr>
          <p:cNvPr id="7" name="Taula 6"/>
          <p:cNvGraphicFramePr>
            <a:graphicFrameLocks noGrp="1"/>
          </p:cNvGraphicFramePr>
          <p:nvPr>
            <p:extLst>
              <p:ext uri="{D42A27DB-BD31-4B8C-83A1-F6EECF244321}">
                <p14:modId xmlns:p14="http://schemas.microsoft.com/office/powerpoint/2010/main" val="1872443359"/>
              </p:ext>
            </p:extLst>
          </p:nvPr>
        </p:nvGraphicFramePr>
        <p:xfrm>
          <a:off x="2951018" y="3832587"/>
          <a:ext cx="5437333" cy="2254549"/>
        </p:xfrm>
        <a:graphic>
          <a:graphicData uri="http://schemas.openxmlformats.org/drawingml/2006/table">
            <a:tbl>
              <a:tblPr firstRow="1" bandRow="1">
                <a:tableStyleId>{5C22544A-7EE6-4342-B048-85BDC9FD1C3A}</a:tableStyleId>
              </a:tblPr>
              <a:tblGrid>
                <a:gridCol w="3553299">
                  <a:extLst>
                    <a:ext uri="{9D8B030D-6E8A-4147-A177-3AD203B41FA5}">
                      <a16:colId xmlns:a16="http://schemas.microsoft.com/office/drawing/2014/main" val="20000"/>
                    </a:ext>
                  </a:extLst>
                </a:gridCol>
                <a:gridCol w="1884034">
                  <a:extLst>
                    <a:ext uri="{9D8B030D-6E8A-4147-A177-3AD203B41FA5}">
                      <a16:colId xmlns:a16="http://schemas.microsoft.com/office/drawing/2014/main" val="20001"/>
                    </a:ext>
                  </a:extLst>
                </a:gridCol>
              </a:tblGrid>
              <a:tr h="334066">
                <a:tc>
                  <a:txBody>
                    <a:bodyPr/>
                    <a:lstStyle/>
                    <a:p>
                      <a:r>
                        <a:rPr lang="ca-ES" sz="1100" dirty="0">
                          <a:solidFill>
                            <a:schemeClr val="bg1"/>
                          </a:solidFill>
                        </a:rPr>
                        <a:t>Actuació</a:t>
                      </a:r>
                    </a:p>
                  </a:txBody>
                  <a:tcPr/>
                </a:tc>
                <a:tc>
                  <a:txBody>
                    <a:bodyPr/>
                    <a:lstStyle/>
                    <a:p>
                      <a:r>
                        <a:rPr lang="ca-ES" sz="1100" dirty="0">
                          <a:solidFill>
                            <a:schemeClr val="bg1"/>
                          </a:solidFill>
                        </a:rPr>
                        <a:t>Calendari</a:t>
                      </a:r>
                    </a:p>
                  </a:txBody>
                  <a:tcPr/>
                </a:tc>
                <a:extLst>
                  <a:ext uri="{0D108BD9-81ED-4DB2-BD59-A6C34878D82A}">
                    <a16:rowId xmlns:a16="http://schemas.microsoft.com/office/drawing/2014/main" val="10000"/>
                  </a:ext>
                </a:extLst>
              </a:tr>
              <a:tr h="260646">
                <a:tc>
                  <a:txBody>
                    <a:bodyPr/>
                    <a:lstStyle/>
                    <a:p>
                      <a:r>
                        <a:rPr lang="ca-ES" sz="1100" b="1" dirty="0">
                          <a:solidFill>
                            <a:schemeClr val="tx1">
                              <a:lumMod val="85000"/>
                              <a:lumOff val="15000"/>
                            </a:schemeClr>
                          </a:solidFill>
                        </a:rPr>
                        <a:t>Visites guiades</a:t>
                      </a:r>
                      <a:r>
                        <a:rPr lang="ca-ES" sz="1100" b="1" baseline="0" dirty="0">
                          <a:solidFill>
                            <a:schemeClr val="tx1">
                              <a:lumMod val="85000"/>
                              <a:lumOff val="15000"/>
                            </a:schemeClr>
                          </a:solidFill>
                        </a:rPr>
                        <a:t> al Teatre romà</a:t>
                      </a:r>
                      <a:endParaRPr lang="ca-ES" sz="1100" b="1" dirty="0">
                        <a:solidFill>
                          <a:schemeClr val="tx1">
                            <a:lumMod val="85000"/>
                            <a:lumOff val="15000"/>
                          </a:schemeClr>
                        </a:solidFill>
                      </a:endParaRPr>
                    </a:p>
                  </a:txBody>
                  <a:tcPr/>
                </a:tc>
                <a:tc>
                  <a:txBody>
                    <a:bodyPr/>
                    <a:lstStyle/>
                    <a:p>
                      <a:r>
                        <a:rPr lang="ca-ES" sz="1100" dirty="0"/>
                        <a:t>maig</a:t>
                      </a:r>
                      <a:r>
                        <a:rPr lang="ca-ES" sz="1100" baseline="0" dirty="0"/>
                        <a:t> 2018</a:t>
                      </a:r>
                      <a:endParaRPr lang="ca-ES" sz="1100" dirty="0"/>
                    </a:p>
                  </a:txBody>
                  <a:tcPr/>
                </a:tc>
                <a:extLst>
                  <a:ext uri="{0D108BD9-81ED-4DB2-BD59-A6C34878D82A}">
                    <a16:rowId xmlns:a16="http://schemas.microsoft.com/office/drawing/2014/main" val="10001"/>
                  </a:ext>
                </a:extLst>
              </a:tr>
              <a:tr h="257074">
                <a:tc>
                  <a:txBody>
                    <a:bodyPr/>
                    <a:lstStyle/>
                    <a:p>
                      <a:r>
                        <a:rPr lang="ca-ES" sz="1100" b="1" dirty="0">
                          <a:solidFill>
                            <a:schemeClr val="tx1">
                              <a:lumMod val="85000"/>
                              <a:lumOff val="15000"/>
                            </a:schemeClr>
                          </a:solidFill>
                        </a:rPr>
                        <a:t>Ampliació de l’estudi documental, arqueològic i històric</a:t>
                      </a:r>
                    </a:p>
                  </a:txBody>
                  <a:tcPr/>
                </a:tc>
                <a:tc>
                  <a:txBody>
                    <a:bodyPr/>
                    <a:lstStyle/>
                    <a:p>
                      <a:pPr algn="l"/>
                      <a:r>
                        <a:rPr lang="ca-ES" sz="1100" dirty="0"/>
                        <a:t>maig-juliol</a:t>
                      </a:r>
                      <a:r>
                        <a:rPr lang="ca-ES" sz="1100" baseline="0" dirty="0"/>
                        <a:t> 2018</a:t>
                      </a:r>
                      <a:endParaRPr lang="ca-ES" sz="1100" dirty="0"/>
                    </a:p>
                  </a:txBody>
                  <a:tcPr/>
                </a:tc>
                <a:extLst>
                  <a:ext uri="{0D108BD9-81ED-4DB2-BD59-A6C34878D82A}">
                    <a16:rowId xmlns:a16="http://schemas.microsoft.com/office/drawing/2014/main" val="10002"/>
                  </a:ext>
                </a:extLst>
              </a:tr>
              <a:tr h="265366">
                <a:tc>
                  <a:txBody>
                    <a:bodyPr/>
                    <a:lstStyle/>
                    <a:p>
                      <a:r>
                        <a:rPr lang="ca-ES" sz="1100" b="1" dirty="0"/>
                        <a:t>Intervenció arqueològica a </a:t>
                      </a:r>
                      <a:r>
                        <a:rPr lang="ca-ES" sz="1100" b="1" dirty="0" err="1"/>
                        <a:t>l’hiposceni</a:t>
                      </a:r>
                      <a:endParaRPr lang="ca-ES" sz="1100" b="1" dirty="0"/>
                    </a:p>
                  </a:txBody>
                  <a:tcPr/>
                </a:tc>
                <a:tc>
                  <a:txBody>
                    <a:bodyPr/>
                    <a:lstStyle/>
                    <a:p>
                      <a:pPr algn="l"/>
                      <a:r>
                        <a:rPr lang="ca-ES" sz="1100" b="0" dirty="0">
                          <a:solidFill>
                            <a:schemeClr val="tx1">
                              <a:lumMod val="85000"/>
                              <a:lumOff val="15000"/>
                            </a:schemeClr>
                          </a:solidFill>
                        </a:rPr>
                        <a:t>abril-novembre</a:t>
                      </a:r>
                      <a:r>
                        <a:rPr lang="ca-ES" sz="1100" b="0" baseline="0" dirty="0">
                          <a:solidFill>
                            <a:schemeClr val="tx1">
                              <a:lumMod val="85000"/>
                              <a:lumOff val="15000"/>
                            </a:schemeClr>
                          </a:solidFill>
                        </a:rPr>
                        <a:t> 2018</a:t>
                      </a:r>
                      <a:endParaRPr lang="ca-ES" sz="1100" b="0" dirty="0">
                        <a:solidFill>
                          <a:schemeClr val="tx1">
                            <a:lumMod val="85000"/>
                            <a:lumOff val="15000"/>
                          </a:schemeClr>
                        </a:solidFill>
                      </a:endParaRPr>
                    </a:p>
                  </a:txBody>
                  <a:tcPr/>
                </a:tc>
                <a:extLst>
                  <a:ext uri="{0D108BD9-81ED-4DB2-BD59-A6C34878D82A}">
                    <a16:rowId xmlns:a16="http://schemas.microsoft.com/office/drawing/2014/main" val="10003"/>
                  </a:ext>
                </a:extLst>
              </a:tr>
              <a:tr h="281951">
                <a:tc>
                  <a:txBody>
                    <a:bodyPr/>
                    <a:lstStyle/>
                    <a:p>
                      <a:r>
                        <a:rPr lang="ca-ES" sz="1100" b="1" dirty="0"/>
                        <a:t>Projecte i obres de </a:t>
                      </a:r>
                      <a:r>
                        <a:rPr lang="ca-ES" sz="1100" b="1" dirty="0" err="1"/>
                        <a:t>recalçament</a:t>
                      </a:r>
                      <a:r>
                        <a:rPr lang="ca-ES" sz="1100" b="1" dirty="0"/>
                        <a:t> del</a:t>
                      </a:r>
                      <a:r>
                        <a:rPr lang="ca-ES" sz="1100" b="1" baseline="0" dirty="0"/>
                        <a:t> mur perimetral</a:t>
                      </a:r>
                      <a:endParaRPr lang="ca-ES" sz="1100" b="1" dirty="0"/>
                    </a:p>
                  </a:txBody>
                  <a:tcPr/>
                </a:tc>
                <a:tc>
                  <a:txBody>
                    <a:bodyPr/>
                    <a:lstStyle/>
                    <a:p>
                      <a:pPr algn="l"/>
                      <a:r>
                        <a:rPr lang="ca-ES" sz="1100" b="0" dirty="0">
                          <a:solidFill>
                            <a:schemeClr val="tx1">
                              <a:lumMod val="85000"/>
                              <a:lumOff val="15000"/>
                            </a:schemeClr>
                          </a:solidFill>
                        </a:rPr>
                        <a:t>maig-desembre 2018</a:t>
                      </a:r>
                    </a:p>
                  </a:txBody>
                  <a:tcPr/>
                </a:tc>
                <a:extLst>
                  <a:ext uri="{0D108BD9-81ED-4DB2-BD59-A6C34878D82A}">
                    <a16:rowId xmlns:a16="http://schemas.microsoft.com/office/drawing/2014/main" val="10004"/>
                  </a:ext>
                </a:extLst>
              </a:tr>
              <a:tr h="257074">
                <a:tc>
                  <a:txBody>
                    <a:bodyPr/>
                    <a:lstStyle/>
                    <a:p>
                      <a:r>
                        <a:rPr lang="ca-ES" sz="1100" b="1" dirty="0"/>
                        <a:t>Projecte </a:t>
                      </a:r>
                      <a:r>
                        <a:rPr lang="ca-ES" sz="1100" b="1" baseline="0" dirty="0"/>
                        <a:t>de la 2a fase de museïtzació</a:t>
                      </a:r>
                      <a:endParaRPr lang="ca-ES" sz="1100" b="1" dirty="0"/>
                    </a:p>
                  </a:txBody>
                  <a:tcPr/>
                </a:tc>
                <a:tc>
                  <a:txBody>
                    <a:bodyPr/>
                    <a:lstStyle/>
                    <a:p>
                      <a:pPr algn="l"/>
                      <a:r>
                        <a:rPr lang="ca-ES" sz="1100" b="0" dirty="0">
                          <a:solidFill>
                            <a:schemeClr val="tx1">
                              <a:lumMod val="85000"/>
                              <a:lumOff val="15000"/>
                            </a:schemeClr>
                          </a:solidFill>
                        </a:rPr>
                        <a:t>novembre 2018-setembre 2019</a:t>
                      </a:r>
                    </a:p>
                  </a:txBody>
                  <a:tcPr/>
                </a:tc>
                <a:extLst>
                  <a:ext uri="{0D108BD9-81ED-4DB2-BD59-A6C34878D82A}">
                    <a16:rowId xmlns:a16="http://schemas.microsoft.com/office/drawing/2014/main" val="1571620410"/>
                  </a:ext>
                </a:extLst>
              </a:tr>
              <a:tr h="334066">
                <a:tc>
                  <a:txBody>
                    <a:bodyPr/>
                    <a:lstStyle/>
                    <a:p>
                      <a:r>
                        <a:rPr lang="ca-ES" sz="1100" b="1" baseline="0" dirty="0"/>
                        <a:t>Execució de la 2a fase de museïtzació</a:t>
                      </a:r>
                      <a:endParaRPr lang="ca-ES" sz="1100" b="1" dirty="0"/>
                    </a:p>
                  </a:txBody>
                  <a:tcPr/>
                </a:tc>
                <a:tc>
                  <a:txBody>
                    <a:bodyPr/>
                    <a:lstStyle/>
                    <a:p>
                      <a:pPr algn="l"/>
                      <a:r>
                        <a:rPr lang="ca-ES" sz="1100" b="0" dirty="0">
                          <a:solidFill>
                            <a:schemeClr val="tx1">
                              <a:lumMod val="85000"/>
                              <a:lumOff val="15000"/>
                            </a:schemeClr>
                          </a:solidFill>
                        </a:rPr>
                        <a:t>novembre 2019-novembre 2020</a:t>
                      </a:r>
                    </a:p>
                  </a:txBody>
                  <a:tcPr/>
                </a:tc>
                <a:extLst>
                  <a:ext uri="{0D108BD9-81ED-4DB2-BD59-A6C34878D82A}">
                    <a16:rowId xmlns:a16="http://schemas.microsoft.com/office/drawing/2014/main" val="4054307911"/>
                  </a:ext>
                </a:extLst>
              </a:tr>
            </a:tbl>
          </a:graphicData>
        </a:graphic>
      </p:graphicFrame>
      <p:sp>
        <p:nvSpPr>
          <p:cNvPr id="10"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2a fase</a:t>
            </a:r>
          </a:p>
          <a:p>
            <a:r>
              <a:rPr lang="ca-ES" sz="1800" dirty="0">
                <a:solidFill>
                  <a:schemeClr val="bg1"/>
                </a:solidFill>
              </a:rPr>
              <a:t>Actuacions 18-20</a:t>
            </a:r>
          </a:p>
        </p:txBody>
      </p:sp>
    </p:spTree>
    <p:extLst>
      <p:ext uri="{BB962C8B-B14F-4D97-AF65-F5344CB8AC3E}">
        <p14:creationId xmlns:p14="http://schemas.microsoft.com/office/powerpoint/2010/main" val="1874866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25</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180F4306-36E1-4855-A75F-65B9196ADDAE}"/>
              </a:ext>
            </a:extLst>
          </p:cNvPr>
          <p:cNvSpPr/>
          <p:nvPr/>
        </p:nvSpPr>
        <p:spPr>
          <a:xfrm>
            <a:off x="923925" y="5431054"/>
            <a:ext cx="1471515" cy="369332"/>
          </a:xfrm>
          <a:prstGeom prst="rect">
            <a:avLst/>
          </a:prstGeom>
        </p:spPr>
        <p:txBody>
          <a:bodyPr wrap="square">
            <a:spAutoFit/>
          </a:bodyPr>
          <a:lstStyle/>
          <a:p>
            <a:pPr algn="r"/>
            <a:r>
              <a:rPr lang="it-IT" sz="900" i="1" dirty="0">
                <a:solidFill>
                  <a:schemeClr val="bg1"/>
                </a:solidFill>
              </a:rPr>
              <a:t>Reconstrucció en 3D del Teatre romà</a:t>
            </a:r>
            <a:endParaRPr lang="ca-ES" sz="900" i="1" dirty="0">
              <a:solidFill>
                <a:schemeClr val="bg1"/>
              </a:solidFill>
            </a:endParaRPr>
          </a:p>
        </p:txBody>
      </p:sp>
      <p:pic>
        <p:nvPicPr>
          <p:cNvPr id="8" name="Picture 2" descr="Reconstrucció en 3D del Teatre"/>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08"/>
          <a:stretch/>
        </p:blipFill>
        <p:spPr bwMode="auto">
          <a:xfrm>
            <a:off x="2636663" y="784124"/>
            <a:ext cx="6124754" cy="5314247"/>
          </a:xfrm>
          <a:prstGeom prst="rect">
            <a:avLst/>
          </a:prstGeom>
          <a:noFill/>
        </p:spPr>
      </p:pic>
      <p:sp>
        <p:nvSpPr>
          <p:cNvPr id="10"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2a fase</a:t>
            </a:r>
          </a:p>
          <a:p>
            <a:r>
              <a:rPr lang="ca-ES" sz="1800" dirty="0">
                <a:solidFill>
                  <a:schemeClr val="bg1"/>
                </a:solidFill>
              </a:rPr>
              <a:t>Actuacions 18-20</a:t>
            </a:r>
          </a:p>
        </p:txBody>
      </p:sp>
    </p:spTree>
    <p:extLst>
      <p:ext uri="{BB962C8B-B14F-4D97-AF65-F5344CB8AC3E}">
        <p14:creationId xmlns:p14="http://schemas.microsoft.com/office/powerpoint/2010/main" val="1370326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número de diapositiva 9"/>
          <p:cNvSpPr>
            <a:spLocks noGrp="1"/>
          </p:cNvSpPr>
          <p:nvPr>
            <p:ph type="sldNum" sz="quarter" idx="12"/>
          </p:nvPr>
        </p:nvSpPr>
        <p:spPr/>
        <p:txBody>
          <a:bodyPr/>
          <a:lstStyle/>
          <a:p>
            <a:fld id="{4FAB73BC-B049-4115-A692-8D63A059BFB8}" type="slidenum">
              <a:rPr lang="en-US" smtClean="0"/>
              <a:pPr/>
              <a:t>26</a:t>
            </a:fld>
            <a:endParaRPr lang="en-US" dirty="0"/>
          </a:p>
        </p:txBody>
      </p:sp>
      <p:sp>
        <p:nvSpPr>
          <p:cNvPr id="9" name="Título 1"/>
          <p:cNvSpPr txBox="1">
            <a:spLocks/>
          </p:cNvSpPr>
          <p:nvPr/>
        </p:nvSpPr>
        <p:spPr>
          <a:xfrm>
            <a:off x="2739569" y="2508678"/>
            <a:ext cx="6068255" cy="32552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3600" dirty="0">
                <a:solidFill>
                  <a:schemeClr val="accent1">
                    <a:lumMod val="50000"/>
                  </a:schemeClr>
                </a:solidFill>
              </a:rPr>
              <a:t>3a fase. Actuacions 2020-2025</a:t>
            </a:r>
          </a:p>
        </p:txBody>
      </p:sp>
      <p:sp>
        <p:nvSpPr>
          <p:cNvPr id="11" name="Título 1">
            <a:extLst>
              <a:ext uri="{FF2B5EF4-FFF2-40B4-BE49-F238E27FC236}">
                <a16:creationId xmlns:a16="http://schemas.microsoft.com/office/drawing/2014/main" id="{0A503421-52C8-4BB7-B857-4831F26A09A6}"/>
              </a:ext>
            </a:extLst>
          </p:cNvPr>
          <p:cNvSpPr txBox="1">
            <a:spLocks/>
          </p:cNvSpPr>
          <p:nvPr/>
        </p:nvSpPr>
        <p:spPr>
          <a:xfrm>
            <a:off x="212435" y="554398"/>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Futur</a:t>
            </a:r>
          </a:p>
          <a:p>
            <a:endParaRPr lang="ca-ES" sz="2000" dirty="0">
              <a:solidFill>
                <a:schemeClr val="bg1"/>
              </a:solidFill>
            </a:endParaRPr>
          </a:p>
        </p:txBody>
      </p:sp>
      <p:pic>
        <p:nvPicPr>
          <p:cNvPr id="13"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6" name="Imatg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55247" y="759125"/>
            <a:ext cx="6126444" cy="4201063"/>
          </a:xfrm>
          <a:prstGeom prst="rect">
            <a:avLst/>
          </a:prstGeom>
        </p:spPr>
      </p:pic>
    </p:spTree>
    <p:extLst>
      <p:ext uri="{BB962C8B-B14F-4D97-AF65-F5344CB8AC3E}">
        <p14:creationId xmlns:p14="http://schemas.microsoft.com/office/powerpoint/2010/main" val="1635743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89811" y="1593893"/>
            <a:ext cx="5802098" cy="4568509"/>
          </a:xfrm>
        </p:spPr>
        <p:txBody>
          <a:bodyPr>
            <a:normAutofit/>
          </a:bodyPr>
          <a:lstStyle/>
          <a:p>
            <a:pPr marL="0" indent="0" algn="just">
              <a:lnSpc>
                <a:spcPct val="100000"/>
              </a:lnSpc>
              <a:buNone/>
            </a:pPr>
            <a:r>
              <a:rPr lang="ca-ES" sz="1400" b="1" dirty="0">
                <a:solidFill>
                  <a:schemeClr val="tx1">
                    <a:lumMod val="85000"/>
                    <a:lumOff val="15000"/>
                  </a:schemeClr>
                </a:solidFill>
                <a:latin typeface="+mj-lt"/>
              </a:rPr>
              <a:t>Actuacions 2020-2025 </a:t>
            </a:r>
          </a:p>
          <a:p>
            <a:pPr marL="342900" indent="-342900" algn="just">
              <a:lnSpc>
                <a:spcPct val="100000"/>
              </a:lnSpc>
              <a:buFont typeface="+mj-lt"/>
              <a:buAutoNum type="arabicPeriod"/>
            </a:pPr>
            <a:r>
              <a:rPr lang="ca-ES" sz="1300" b="1" dirty="0">
                <a:solidFill>
                  <a:schemeClr val="accent1">
                    <a:lumMod val="50000"/>
                  </a:schemeClr>
                </a:solidFill>
                <a:latin typeface="+mj-lt"/>
              </a:rPr>
              <a:t>Ordenació i gestió urbana</a:t>
            </a:r>
            <a:r>
              <a:rPr lang="ca-ES" sz="1300" dirty="0">
                <a:solidFill>
                  <a:schemeClr val="tx1"/>
                </a:solidFill>
                <a:latin typeface="+mj-lt"/>
              </a:rPr>
              <a:t>: propostes d’ordenació urbanística (</a:t>
            </a:r>
            <a:r>
              <a:rPr lang="ca-ES" sz="1300" dirty="0" err="1">
                <a:solidFill>
                  <a:schemeClr val="tx1"/>
                </a:solidFill>
                <a:latin typeface="+mj-lt"/>
              </a:rPr>
              <a:t>peatonalització</a:t>
            </a:r>
            <a:r>
              <a:rPr lang="ca-ES" sz="1300" dirty="0">
                <a:solidFill>
                  <a:schemeClr val="tx1"/>
                </a:solidFill>
                <a:latin typeface="+mj-lt"/>
              </a:rPr>
              <a:t>, senyalització i mobilitat), gestió urbana (PERI) i intervenció en les criptes arqueològiques de l’entorn.</a:t>
            </a:r>
          </a:p>
          <a:p>
            <a:pPr marL="342900" indent="-342900" algn="just">
              <a:lnSpc>
                <a:spcPct val="100000"/>
              </a:lnSpc>
              <a:buFont typeface="+mj-lt"/>
              <a:buAutoNum type="arabicPeriod"/>
            </a:pPr>
            <a:r>
              <a:rPr lang="ca-ES" sz="1300" b="1" dirty="0">
                <a:solidFill>
                  <a:schemeClr val="accent1">
                    <a:lumMod val="50000"/>
                  </a:schemeClr>
                </a:solidFill>
                <a:latin typeface="+mj-lt"/>
              </a:rPr>
              <a:t>Treball de camp</a:t>
            </a:r>
            <a:r>
              <a:rPr lang="ca-ES" sz="1300" dirty="0">
                <a:solidFill>
                  <a:schemeClr val="tx1"/>
                </a:solidFill>
                <a:latin typeface="+mj-lt"/>
              </a:rPr>
              <a:t>: realització de sondejos no destructius, cales de sondeig i excavacions en extensió allà on sigui necessari.</a:t>
            </a:r>
          </a:p>
          <a:p>
            <a:pPr marL="342900" indent="-342900" algn="just">
              <a:lnSpc>
                <a:spcPct val="100000"/>
              </a:lnSpc>
              <a:buFont typeface="+mj-lt"/>
              <a:buAutoNum type="arabicPeriod"/>
            </a:pPr>
            <a:r>
              <a:rPr lang="ca-ES" sz="1300" b="1" dirty="0">
                <a:solidFill>
                  <a:schemeClr val="accent1">
                    <a:lumMod val="50000"/>
                  </a:schemeClr>
                </a:solidFill>
                <a:latin typeface="+mj-lt"/>
              </a:rPr>
              <a:t>Definició conceptual del conjunt del Parc </a:t>
            </a:r>
            <a:r>
              <a:rPr lang="ca-ES" sz="1300" dirty="0">
                <a:solidFill>
                  <a:schemeClr val="tx1"/>
                </a:solidFill>
                <a:latin typeface="+mj-lt"/>
              </a:rPr>
              <a:t>i de les seves diferents parts (àrees arqueològiques i serveis).</a:t>
            </a:r>
          </a:p>
          <a:p>
            <a:pPr marL="342900" indent="-342900" algn="just">
              <a:lnSpc>
                <a:spcPct val="100000"/>
              </a:lnSpc>
              <a:buFont typeface="+mj-lt"/>
              <a:buAutoNum type="arabicPeriod"/>
            </a:pPr>
            <a:r>
              <a:rPr lang="ca-ES" sz="1300" b="1" dirty="0">
                <a:solidFill>
                  <a:schemeClr val="accent1">
                    <a:lumMod val="50000"/>
                  </a:schemeClr>
                </a:solidFill>
                <a:latin typeface="+mj-lt"/>
              </a:rPr>
              <a:t>Definició de les intervencions</a:t>
            </a:r>
            <a:r>
              <a:rPr lang="ca-ES" sz="1300" dirty="0">
                <a:solidFill>
                  <a:schemeClr val="tx1"/>
                </a:solidFill>
                <a:latin typeface="+mj-lt"/>
              </a:rPr>
              <a:t>: conservació-restauració, obra civil, paisatgisme i museïtzació.</a:t>
            </a:r>
          </a:p>
          <a:p>
            <a:pPr marL="342900" indent="-342900" algn="just">
              <a:lnSpc>
                <a:spcPct val="100000"/>
              </a:lnSpc>
              <a:buFont typeface="+mj-lt"/>
              <a:buAutoNum type="arabicPeriod"/>
            </a:pPr>
            <a:r>
              <a:rPr lang="ca-ES" sz="1300" b="1" dirty="0">
                <a:solidFill>
                  <a:schemeClr val="accent1">
                    <a:lumMod val="50000"/>
                  </a:schemeClr>
                </a:solidFill>
                <a:latin typeface="+mj-lt"/>
              </a:rPr>
              <a:t>Projecte del futur centre d’interpretació </a:t>
            </a:r>
            <a:r>
              <a:rPr lang="ca-ES" sz="1300" dirty="0">
                <a:solidFill>
                  <a:schemeClr val="tx1"/>
                </a:solidFill>
                <a:latin typeface="+mj-lt"/>
              </a:rPr>
              <a:t>del Parc</a:t>
            </a:r>
            <a:endParaRPr lang="ca-ES" sz="1300" dirty="0">
              <a:solidFill>
                <a:schemeClr val="tx1">
                  <a:lumMod val="85000"/>
                  <a:lumOff val="15000"/>
                </a:schemeClr>
              </a:solidFill>
            </a:endParaRPr>
          </a:p>
          <a:p>
            <a:pPr marL="342900" indent="-342900" algn="just">
              <a:lnSpc>
                <a:spcPct val="100000"/>
              </a:lnSpc>
              <a:buFont typeface="+mj-lt"/>
              <a:buAutoNum type="arabicPeriod"/>
            </a:pPr>
            <a:endParaRPr lang="ca-ES" sz="1300" dirty="0">
              <a:solidFill>
                <a:schemeClr val="tx1">
                  <a:lumMod val="85000"/>
                  <a:lumOff val="15000"/>
                </a:schemeClr>
              </a:solidFill>
              <a:latin typeface="+mj-lt"/>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27</a:t>
            </a:fld>
            <a:endParaRPr lang="en-US" dirty="0"/>
          </a:p>
        </p:txBody>
      </p:sp>
      <p:pic>
        <p:nvPicPr>
          <p:cNvPr id="10" name="Imagen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6"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3a fase</a:t>
            </a:r>
          </a:p>
          <a:p>
            <a:r>
              <a:rPr lang="ca-ES" sz="1800" dirty="0">
                <a:solidFill>
                  <a:schemeClr val="bg1"/>
                </a:solidFill>
              </a:rPr>
              <a:t>Actuacions 20-25</a:t>
            </a:r>
          </a:p>
        </p:txBody>
      </p:sp>
    </p:spTree>
    <p:extLst>
      <p:ext uri="{BB962C8B-B14F-4D97-AF65-F5344CB8AC3E}">
        <p14:creationId xmlns:p14="http://schemas.microsoft.com/office/powerpoint/2010/main" val="29463768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28</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pic>
        <p:nvPicPr>
          <p:cNvPr id="2" name="Imatg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77982" y="1819724"/>
            <a:ext cx="6103415" cy="4279138"/>
          </a:xfrm>
          <a:prstGeom prst="rect">
            <a:avLst/>
          </a:prstGeom>
        </p:spPr>
      </p:pic>
      <p:sp>
        <p:nvSpPr>
          <p:cNvPr id="11" name="13 CuadroTexto"/>
          <p:cNvSpPr txBox="1"/>
          <p:nvPr/>
        </p:nvSpPr>
        <p:spPr>
          <a:xfrm>
            <a:off x="2653921" y="1530580"/>
            <a:ext cx="6140194" cy="292388"/>
          </a:xfrm>
          <a:prstGeom prst="rect">
            <a:avLst/>
          </a:prstGeom>
          <a:noFill/>
        </p:spPr>
        <p:txBody>
          <a:bodyPr wrap="square" rtlCol="0">
            <a:spAutoFit/>
          </a:bodyPr>
          <a:lstStyle/>
          <a:p>
            <a:pPr algn="r"/>
            <a:r>
              <a:rPr lang="ca-ES" sz="1300" i="1" dirty="0"/>
              <a:t>Àrea arqueològica de l’entorn del Teatre romà</a:t>
            </a:r>
          </a:p>
        </p:txBody>
      </p:sp>
      <p:sp>
        <p:nvSpPr>
          <p:cNvPr id="8"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3a fase</a:t>
            </a:r>
          </a:p>
          <a:p>
            <a:r>
              <a:rPr lang="ca-ES" sz="1800" dirty="0">
                <a:solidFill>
                  <a:schemeClr val="bg1"/>
                </a:solidFill>
              </a:rPr>
              <a:t>Actuacions 20-25</a:t>
            </a:r>
          </a:p>
        </p:txBody>
      </p:sp>
    </p:spTree>
    <p:extLst>
      <p:ext uri="{BB962C8B-B14F-4D97-AF65-F5344CB8AC3E}">
        <p14:creationId xmlns:p14="http://schemas.microsoft.com/office/powerpoint/2010/main" val="46131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29</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1" name="13 CuadroTexto"/>
          <p:cNvSpPr txBox="1"/>
          <p:nvPr/>
        </p:nvSpPr>
        <p:spPr>
          <a:xfrm>
            <a:off x="2653921" y="1530580"/>
            <a:ext cx="6140194" cy="292388"/>
          </a:xfrm>
          <a:prstGeom prst="rect">
            <a:avLst/>
          </a:prstGeom>
          <a:noFill/>
        </p:spPr>
        <p:txBody>
          <a:bodyPr wrap="square" rtlCol="0">
            <a:spAutoFit/>
          </a:bodyPr>
          <a:lstStyle/>
          <a:p>
            <a:pPr algn="r"/>
            <a:r>
              <a:rPr lang="ca-ES" sz="1300" i="1" dirty="0"/>
              <a:t>Propostes d’intervenció a llarg termini</a:t>
            </a:r>
          </a:p>
        </p:txBody>
      </p:sp>
      <p:sp>
        <p:nvSpPr>
          <p:cNvPr id="12"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3a fase</a:t>
            </a:r>
          </a:p>
          <a:p>
            <a:r>
              <a:rPr lang="ca-ES" sz="1800" dirty="0">
                <a:solidFill>
                  <a:schemeClr val="bg1"/>
                </a:solidFill>
              </a:rPr>
              <a:t>Actuacions 20-25</a:t>
            </a:r>
          </a:p>
        </p:txBody>
      </p:sp>
      <p:pic>
        <p:nvPicPr>
          <p:cNvPr id="2" name="Imatge 1"/>
          <p:cNvPicPr>
            <a:picLocks noChangeAspect="1"/>
          </p:cNvPicPr>
          <p:nvPr/>
        </p:nvPicPr>
        <p:blipFill>
          <a:blip r:embed="rId4"/>
          <a:stretch>
            <a:fillRect/>
          </a:stretch>
        </p:blipFill>
        <p:spPr>
          <a:xfrm>
            <a:off x="2663654" y="1894129"/>
            <a:ext cx="6115077" cy="4247919"/>
          </a:xfrm>
          <a:prstGeom prst="rect">
            <a:avLst/>
          </a:prstGeom>
        </p:spPr>
      </p:pic>
    </p:spTree>
    <p:extLst>
      <p:ext uri="{BB962C8B-B14F-4D97-AF65-F5344CB8AC3E}">
        <p14:creationId xmlns:p14="http://schemas.microsoft.com/office/powerpoint/2010/main" val="2562309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01951" y="1450263"/>
            <a:ext cx="5486400" cy="4555222"/>
          </a:xfrm>
        </p:spPr>
        <p:txBody>
          <a:bodyPr>
            <a:normAutofit/>
          </a:bodyPr>
          <a:lstStyle/>
          <a:p>
            <a:pPr marL="0" indent="0" algn="just">
              <a:spcBef>
                <a:spcPts val="0"/>
              </a:spcBef>
              <a:buNone/>
            </a:pPr>
            <a:r>
              <a:rPr lang="ca-ES" sz="1400" dirty="0">
                <a:solidFill>
                  <a:schemeClr val="tx1">
                    <a:lumMod val="85000"/>
                    <a:lumOff val="15000"/>
                  </a:schemeClr>
                </a:solidFill>
              </a:rPr>
              <a:t>La ciutat de Tarragona conserva el conjunt històric romà més important de Catalunya, inscrit per la UNESCO a la llista del Patrimoni Mundial l’any 2000. Entre les restes romanes de l’antiga Tàrraco hi destaca el Teatre romà que requeria una intervenció integral. </a:t>
            </a:r>
          </a:p>
          <a:p>
            <a:pPr marL="0" indent="0" algn="just">
              <a:spcBef>
                <a:spcPts val="0"/>
              </a:spcBef>
              <a:buNone/>
            </a:pPr>
            <a:endParaRPr lang="ca-ES" sz="1400" dirty="0">
              <a:solidFill>
                <a:schemeClr val="tx1">
                  <a:lumMod val="85000"/>
                  <a:lumOff val="15000"/>
                </a:schemeClr>
              </a:solidFill>
            </a:endParaRPr>
          </a:p>
          <a:p>
            <a:pPr marL="0" indent="0" algn="just">
              <a:spcBef>
                <a:spcPts val="0"/>
              </a:spcBef>
              <a:buNone/>
            </a:pPr>
            <a:r>
              <a:rPr lang="ca-ES" sz="1400" dirty="0">
                <a:solidFill>
                  <a:schemeClr val="tx1">
                    <a:lumMod val="85000"/>
                    <a:lumOff val="15000"/>
                  </a:schemeClr>
                </a:solidFill>
              </a:rPr>
              <a:t>L’any 2016, la Generalitat de Catalunya, propietària del monument, va iniciar el camí de recuperació d’aquestes restes en el marc del Pla de Gestió del Patrimoni Mundial de Tàrraco (2014) i de l’acord marc entre el Departament de Cultura i l’Ajuntament de Tarragona (2015) de posada en valor del patrimoni romà de la ciutat. </a:t>
            </a:r>
          </a:p>
          <a:p>
            <a:pPr marL="0" indent="0" algn="just">
              <a:spcBef>
                <a:spcPts val="0"/>
              </a:spcBef>
              <a:buNone/>
            </a:pPr>
            <a:endParaRPr lang="ca-ES" sz="1400" dirty="0">
              <a:solidFill>
                <a:schemeClr val="tx1">
                  <a:lumMod val="85000"/>
                  <a:lumOff val="15000"/>
                </a:schemeClr>
              </a:solidFill>
            </a:endParaRPr>
          </a:p>
          <a:p>
            <a:pPr marL="0" indent="0" algn="just">
              <a:spcBef>
                <a:spcPts val="0"/>
              </a:spcBef>
              <a:buNone/>
            </a:pPr>
            <a:r>
              <a:rPr lang="ca-ES" sz="1400" dirty="0">
                <a:solidFill>
                  <a:schemeClr val="tx1">
                    <a:lumMod val="85000"/>
                    <a:lumOff val="15000"/>
                  </a:schemeClr>
                </a:solidFill>
              </a:rPr>
              <a:t>El projecte de recuperació té per objectius principals garantir la conservació del monument, posar en valor les restes arqueològiques i integrar el Teatre en el circuit de visita dels equipaments patrimonials de la ciutat de Tàrraco. </a:t>
            </a:r>
          </a:p>
          <a:p>
            <a:pPr marL="0" indent="0" algn="just">
              <a:spcBef>
                <a:spcPts val="0"/>
              </a:spcBef>
              <a:buNone/>
            </a:pPr>
            <a:endParaRPr lang="ca-ES" sz="14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3</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7" name="Título 1"/>
          <p:cNvSpPr txBox="1">
            <a:spLocks/>
          </p:cNvSpPr>
          <p:nvPr/>
        </p:nvSpPr>
        <p:spPr>
          <a:xfrm>
            <a:off x="202910" y="603822"/>
            <a:ext cx="2350509" cy="21945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p:txBody>
      </p:sp>
    </p:spTree>
    <p:extLst>
      <p:ext uri="{BB962C8B-B14F-4D97-AF65-F5344CB8AC3E}">
        <p14:creationId xmlns:p14="http://schemas.microsoft.com/office/powerpoint/2010/main" val="833776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30</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1" name="13 CuadroTexto"/>
          <p:cNvSpPr txBox="1"/>
          <p:nvPr/>
        </p:nvSpPr>
        <p:spPr>
          <a:xfrm>
            <a:off x="2653921" y="1530580"/>
            <a:ext cx="6140194" cy="292388"/>
          </a:xfrm>
          <a:prstGeom prst="rect">
            <a:avLst/>
          </a:prstGeom>
          <a:noFill/>
        </p:spPr>
        <p:txBody>
          <a:bodyPr wrap="square" rtlCol="0">
            <a:spAutoFit/>
          </a:bodyPr>
          <a:lstStyle/>
          <a:p>
            <a:pPr algn="r"/>
            <a:r>
              <a:rPr lang="ca-ES" sz="1300" i="1" dirty="0"/>
              <a:t>Assaig de resolució del projecte </a:t>
            </a:r>
          </a:p>
        </p:txBody>
      </p:sp>
      <p:pic>
        <p:nvPicPr>
          <p:cNvPr id="3" name="Imatge 2"/>
          <p:cNvPicPr>
            <a:picLocks noChangeAspect="1"/>
          </p:cNvPicPr>
          <p:nvPr/>
        </p:nvPicPr>
        <p:blipFill rotWithShape="1">
          <a:blip r:embed="rId5" cstate="screen">
            <a:extLst>
              <a:ext uri="{28A0092B-C50C-407E-A947-70E740481C1C}">
                <a14:useLocalDpi xmlns:a14="http://schemas.microsoft.com/office/drawing/2010/main"/>
              </a:ext>
            </a:extLst>
          </a:blip>
          <a:srcRect r="1351"/>
          <a:stretch/>
        </p:blipFill>
        <p:spPr>
          <a:xfrm>
            <a:off x="2677983" y="1819724"/>
            <a:ext cx="6138214" cy="4261942"/>
          </a:xfrm>
          <a:prstGeom prst="rect">
            <a:avLst/>
          </a:prstGeom>
        </p:spPr>
      </p:pic>
      <p:sp>
        <p:nvSpPr>
          <p:cNvPr id="12" name="Título 1">
            <a:extLst>
              <a:ext uri="{FF2B5EF4-FFF2-40B4-BE49-F238E27FC236}">
                <a16:creationId xmlns:a16="http://schemas.microsoft.com/office/drawing/2014/main" id="{A1DFE982-EA82-49A5-87B0-3CA70ABD70B7}"/>
              </a:ext>
            </a:extLst>
          </p:cNvPr>
          <p:cNvSpPr txBox="1">
            <a:spLocks/>
          </p:cNvSpPr>
          <p:nvPr/>
        </p:nvSpPr>
        <p:spPr>
          <a:xfrm>
            <a:off x="212435" y="53714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2000" dirty="0">
                <a:solidFill>
                  <a:schemeClr val="bg1"/>
                </a:solidFill>
              </a:rPr>
              <a:t>Futur II (3a fase)</a:t>
            </a:r>
          </a:p>
          <a:p>
            <a:r>
              <a:rPr lang="ca-ES" sz="2000" dirty="0">
                <a:solidFill>
                  <a:schemeClr val="bg1"/>
                </a:solidFill>
              </a:rPr>
              <a:t>Actuacions 20-25</a:t>
            </a:r>
          </a:p>
        </p:txBody>
      </p:sp>
    </p:spTree>
    <p:extLst>
      <p:ext uri="{BB962C8B-B14F-4D97-AF65-F5344CB8AC3E}">
        <p14:creationId xmlns:p14="http://schemas.microsoft.com/office/powerpoint/2010/main" val="925217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número de diapositiva 3"/>
          <p:cNvSpPr>
            <a:spLocks noGrp="1"/>
          </p:cNvSpPr>
          <p:nvPr>
            <p:ph type="sldNum" sz="quarter" idx="12"/>
          </p:nvPr>
        </p:nvSpPr>
        <p:spPr/>
        <p:txBody>
          <a:bodyPr/>
          <a:lstStyle/>
          <a:p>
            <a:fld id="{4FAB73BC-B049-4115-A692-8D63A059BFB8}" type="slidenum">
              <a:rPr lang="en-US" smtClean="0"/>
              <a:pPr/>
              <a:t>31</a:t>
            </a:fld>
            <a:endParaRPr lang="en-US" dirty="0"/>
          </a:p>
        </p:txBody>
      </p:sp>
      <p:pic>
        <p:nvPicPr>
          <p:cNvPr id="6" name="Picture 2" descr="http://identitatcorporativa.gencat.cat/web/.content/Documentacio/descarregues/arxius/dpt/COLOR/Cultura/cultura_h2.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0772" y="5637609"/>
            <a:ext cx="2540339" cy="401694"/>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6813" y="1113422"/>
            <a:ext cx="1077559" cy="1077559"/>
          </a:xfrm>
          <a:prstGeom prst="rect">
            <a:avLst/>
          </a:prstGeom>
        </p:spPr>
      </p:pic>
      <p:pic>
        <p:nvPicPr>
          <p:cNvPr id="5" name="Picture 3" descr="C:\Users\macmsp\Desktop\Conveni Tarragona\tgn_col_la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0020" y="5622937"/>
            <a:ext cx="1757551" cy="416366"/>
          </a:xfrm>
          <a:prstGeom prst="rect">
            <a:avLst/>
          </a:prstGeom>
          <a:noFill/>
          <a:extLst>
            <a:ext uri="{909E8E84-426E-40DD-AFC4-6F175D3DCCD1}">
              <a14:hiddenFill xmlns:a14="http://schemas.microsoft.com/office/drawing/2010/main">
                <a:solidFill>
                  <a:srgbClr val="FFFFFF"/>
                </a:solidFill>
              </a14:hiddenFill>
            </a:ext>
          </a:extLst>
        </p:spPr>
      </p:pic>
      <p:sp>
        <p:nvSpPr>
          <p:cNvPr id="7" name="Marcador de contenido 2">
            <a:extLst>
              <a:ext uri="{FF2B5EF4-FFF2-40B4-BE49-F238E27FC236}">
                <a16:creationId xmlns:a16="http://schemas.microsoft.com/office/drawing/2014/main" id="{D51B08F5-D742-46C0-8149-0EAF61B44B56}"/>
              </a:ext>
            </a:extLst>
          </p:cNvPr>
          <p:cNvSpPr txBox="1">
            <a:spLocks/>
          </p:cNvSpPr>
          <p:nvPr/>
        </p:nvSpPr>
        <p:spPr>
          <a:xfrm>
            <a:off x="2779908" y="1134057"/>
            <a:ext cx="5642347" cy="3456633"/>
          </a:xfrm>
          <a:prstGeom prst="rect">
            <a:avLst/>
          </a:prstGeom>
        </p:spPr>
        <p:txBody>
          <a:bodyPr vert="horz" lIns="91440" tIns="45720" rIns="91440" bIns="45720" rtlCol="0" anchor="ctr">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just">
              <a:buFont typeface="Wingdings 2" pitchFamily="18" charset="2"/>
              <a:buNone/>
            </a:pPr>
            <a:r>
              <a:rPr lang="ca-ES" sz="2000" b="1" dirty="0">
                <a:solidFill>
                  <a:schemeClr val="accent1">
                    <a:lumMod val="50000"/>
                  </a:schemeClr>
                </a:solidFill>
              </a:rPr>
              <a:t>Descàrrega de material audiovisual</a:t>
            </a:r>
          </a:p>
          <a:p>
            <a:pPr algn="just">
              <a:buFont typeface="Wingdings" panose="05000000000000000000" pitchFamily="2" charset="2"/>
              <a:buChar char="§"/>
            </a:pPr>
            <a:r>
              <a:rPr lang="ca-ES" sz="1300" dirty="0">
                <a:solidFill>
                  <a:schemeClr val="tx1"/>
                </a:solidFill>
              </a:rPr>
              <a:t>Fotografies </a:t>
            </a:r>
            <a:r>
              <a:rPr lang="ca-ES" sz="1300" dirty="0">
                <a:solidFill>
                  <a:schemeClr val="tx1"/>
                </a:solidFill>
                <a:hlinkClick r:id="rId6"/>
              </a:rPr>
              <a:t>https://bit.ly/2HEnXZj</a:t>
            </a:r>
            <a:r>
              <a:rPr lang="ca-ES" sz="1300" dirty="0">
                <a:solidFill>
                  <a:schemeClr val="tx1"/>
                </a:solidFill>
              </a:rPr>
              <a:t> </a:t>
            </a:r>
          </a:p>
          <a:p>
            <a:pPr algn="just">
              <a:buFont typeface="Wingdings" panose="05000000000000000000" pitchFamily="2" charset="2"/>
              <a:buChar char="§"/>
            </a:pPr>
            <a:r>
              <a:rPr lang="ca-ES" sz="1300" dirty="0">
                <a:solidFill>
                  <a:schemeClr val="tx1"/>
                </a:solidFill>
              </a:rPr>
              <a:t>Vídeo  </a:t>
            </a:r>
            <a:r>
              <a:rPr lang="ca-ES" sz="1300" dirty="0">
                <a:solidFill>
                  <a:srgbClr val="000000"/>
                </a:solidFill>
                <a:hlinkClick r:id="rId7"/>
              </a:rPr>
              <a:t>https://bit.ly/2JQvy7J</a:t>
            </a:r>
            <a:r>
              <a:rPr lang="ca-ES" sz="1300" dirty="0">
                <a:solidFill>
                  <a:srgbClr val="000000"/>
                </a:solidFill>
              </a:rPr>
              <a:t> </a:t>
            </a:r>
            <a:endParaRPr lang="es-ES" sz="1300" dirty="0">
              <a:solidFill>
                <a:srgbClr val="000000"/>
              </a:solidFill>
            </a:endParaRPr>
          </a:p>
        </p:txBody>
      </p:sp>
    </p:spTree>
    <p:extLst>
      <p:ext uri="{BB962C8B-B14F-4D97-AF65-F5344CB8AC3E}">
        <p14:creationId xmlns:p14="http://schemas.microsoft.com/office/powerpoint/2010/main" val="361457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901951" y="1001325"/>
            <a:ext cx="5681332" cy="4555222"/>
          </a:xfrm>
        </p:spPr>
        <p:txBody>
          <a:bodyPr>
            <a:normAutofit/>
          </a:bodyPr>
          <a:lstStyle/>
          <a:p>
            <a:pPr marL="0" indent="0" algn="just">
              <a:buNone/>
            </a:pPr>
            <a:r>
              <a:rPr lang="ca-ES" sz="1400" dirty="0">
                <a:solidFill>
                  <a:schemeClr val="tx1">
                    <a:lumMod val="85000"/>
                    <a:lumOff val="15000"/>
                  </a:schemeClr>
                </a:solidFill>
              </a:rPr>
              <a:t>El projecte de recuperació del Teatre romà contempla </a:t>
            </a:r>
            <a:r>
              <a:rPr lang="ca-ES" sz="1400" b="1" dirty="0">
                <a:solidFill>
                  <a:schemeClr val="tx1">
                    <a:lumMod val="85000"/>
                    <a:lumOff val="15000"/>
                  </a:schemeClr>
                </a:solidFill>
              </a:rPr>
              <a:t>cinc eixos d’actuació</a:t>
            </a:r>
            <a:r>
              <a:rPr lang="ca-ES" sz="1400" dirty="0">
                <a:solidFill>
                  <a:schemeClr val="tx1">
                    <a:lumMod val="85000"/>
                    <a:lumOff val="15000"/>
                  </a:schemeClr>
                </a:solidFill>
              </a:rPr>
              <a:t>:</a:t>
            </a:r>
          </a:p>
          <a:p>
            <a:pPr marL="342900" indent="-342900" algn="just">
              <a:buFont typeface="+mj-lt"/>
              <a:buAutoNum type="arabicPeriod"/>
            </a:pPr>
            <a:r>
              <a:rPr lang="ca-ES" sz="1400" dirty="0">
                <a:solidFill>
                  <a:schemeClr val="tx1">
                    <a:lumMod val="85000"/>
                    <a:lumOff val="15000"/>
                  </a:schemeClr>
                </a:solidFill>
              </a:rPr>
              <a:t>Recerca i excavació dels espais arqueològics</a:t>
            </a:r>
          </a:p>
          <a:p>
            <a:pPr marL="342900" indent="-342900" algn="just">
              <a:buFont typeface="+mj-lt"/>
              <a:buAutoNum type="arabicPeriod"/>
            </a:pPr>
            <a:r>
              <a:rPr lang="ca-ES" sz="1400" dirty="0">
                <a:solidFill>
                  <a:schemeClr val="tx1">
                    <a:lumMod val="85000"/>
                    <a:lumOff val="15000"/>
                  </a:schemeClr>
                </a:solidFill>
              </a:rPr>
              <a:t>Conservació i restauració de les restes existents</a:t>
            </a:r>
          </a:p>
          <a:p>
            <a:pPr marL="342900" indent="-342900" algn="just">
              <a:buFont typeface="+mj-lt"/>
              <a:buAutoNum type="arabicPeriod"/>
            </a:pPr>
            <a:r>
              <a:rPr lang="ca-ES" sz="1400" dirty="0">
                <a:solidFill>
                  <a:schemeClr val="tx1">
                    <a:lumMod val="85000"/>
                    <a:lumOff val="15000"/>
                  </a:schemeClr>
                </a:solidFill>
              </a:rPr>
              <a:t>Museïtzació interpretativa de l’espai central de la </a:t>
            </a:r>
            <a:r>
              <a:rPr lang="ca-ES" sz="1400" i="1" dirty="0">
                <a:solidFill>
                  <a:schemeClr val="tx1">
                    <a:lumMod val="85000"/>
                    <a:lumOff val="15000"/>
                  </a:schemeClr>
                </a:solidFill>
              </a:rPr>
              <a:t>càvea</a:t>
            </a:r>
          </a:p>
          <a:p>
            <a:pPr marL="342900" indent="-342900" algn="just">
              <a:buFont typeface="+mj-lt"/>
              <a:buAutoNum type="arabicPeriod"/>
            </a:pPr>
            <a:r>
              <a:rPr lang="ca-ES" sz="1400" dirty="0">
                <a:solidFill>
                  <a:schemeClr val="tx1">
                    <a:lumMod val="85000"/>
                    <a:lumOff val="15000"/>
                  </a:schemeClr>
                </a:solidFill>
              </a:rPr>
              <a:t>Integració del jaciment en l’entorn urbà </a:t>
            </a:r>
          </a:p>
          <a:p>
            <a:pPr marL="342900" indent="-342900" algn="just">
              <a:buFont typeface="+mj-lt"/>
              <a:buAutoNum type="arabicPeriod"/>
            </a:pPr>
            <a:r>
              <a:rPr lang="ca-ES" sz="1400" dirty="0">
                <a:solidFill>
                  <a:schemeClr val="tx1">
                    <a:lumMod val="85000"/>
                    <a:lumOff val="15000"/>
                  </a:schemeClr>
                </a:solidFill>
              </a:rPr>
              <a:t>Creació d’un circuit global que integri els elements patrimonials romans de la ciutat.</a:t>
            </a:r>
            <a:endParaRPr lang="ca-ES" sz="1400" dirty="0">
              <a:solidFill>
                <a:srgbClr val="FFFF00"/>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4</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7" name="Título 1"/>
          <p:cNvSpPr txBox="1">
            <a:spLocks/>
          </p:cNvSpPr>
          <p:nvPr/>
        </p:nvSpPr>
        <p:spPr>
          <a:xfrm>
            <a:off x="202910" y="603822"/>
            <a:ext cx="2350509" cy="21945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p:txBody>
      </p:sp>
      <p:pic>
        <p:nvPicPr>
          <p:cNvPr id="4" name="Imatge 3"/>
          <p:cNvPicPr>
            <a:picLocks noChangeAspect="1"/>
          </p:cNvPicPr>
          <p:nvPr/>
        </p:nvPicPr>
        <p:blipFill rotWithShape="1">
          <a:blip r:embed="rId4" cstate="screen">
            <a:extLst>
              <a:ext uri="{28A0092B-C50C-407E-A947-70E740481C1C}">
                <a14:useLocalDpi xmlns:a14="http://schemas.microsoft.com/office/drawing/2010/main"/>
              </a:ext>
            </a:extLst>
          </a:blip>
          <a:srcRect t="9798" b="12750"/>
          <a:stretch/>
        </p:blipFill>
        <p:spPr>
          <a:xfrm>
            <a:off x="2996405" y="4727275"/>
            <a:ext cx="5492423" cy="1362974"/>
          </a:xfrm>
          <a:prstGeom prst="rect">
            <a:avLst/>
          </a:prstGeom>
        </p:spPr>
      </p:pic>
      <p:sp>
        <p:nvSpPr>
          <p:cNvPr id="11" name="Rectángulo 14">
            <a:extLst>
              <a:ext uri="{FF2B5EF4-FFF2-40B4-BE49-F238E27FC236}">
                <a16:creationId xmlns:a16="http://schemas.microsoft.com/office/drawing/2014/main" id="{180F4306-36E1-4855-A75F-65B9196ADDAE}"/>
              </a:ext>
            </a:extLst>
          </p:cNvPr>
          <p:cNvSpPr/>
          <p:nvPr/>
        </p:nvSpPr>
        <p:spPr>
          <a:xfrm>
            <a:off x="1104181" y="5431054"/>
            <a:ext cx="1291259" cy="369332"/>
          </a:xfrm>
          <a:prstGeom prst="rect">
            <a:avLst/>
          </a:prstGeom>
        </p:spPr>
        <p:txBody>
          <a:bodyPr wrap="square">
            <a:spAutoFit/>
          </a:bodyPr>
          <a:lstStyle/>
          <a:p>
            <a:pPr algn="r"/>
            <a:r>
              <a:rPr lang="it-IT" sz="900" i="1" dirty="0">
                <a:solidFill>
                  <a:schemeClr val="bg1"/>
                </a:solidFill>
              </a:rPr>
              <a:t>Imatge de les excavacions de la </a:t>
            </a:r>
            <a:r>
              <a:rPr lang="it-IT" sz="900" dirty="0">
                <a:solidFill>
                  <a:schemeClr val="bg1"/>
                </a:solidFill>
              </a:rPr>
              <a:t>cavea</a:t>
            </a:r>
            <a:endParaRPr lang="ca-ES" sz="900" dirty="0">
              <a:solidFill>
                <a:schemeClr val="bg1"/>
              </a:solidFill>
            </a:endParaRPr>
          </a:p>
        </p:txBody>
      </p:sp>
    </p:spTree>
    <p:extLst>
      <p:ext uri="{BB962C8B-B14F-4D97-AF65-F5344CB8AC3E}">
        <p14:creationId xmlns:p14="http://schemas.microsoft.com/office/powerpoint/2010/main" val="1480120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5</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3" name="Título 1">
            <a:extLst>
              <a:ext uri="{FF2B5EF4-FFF2-40B4-BE49-F238E27FC236}">
                <a16:creationId xmlns:a16="http://schemas.microsoft.com/office/drawing/2014/main" id="{554F16E6-4AB6-4666-8A9A-483132F17D6D}"/>
              </a:ext>
            </a:extLst>
          </p:cNvPr>
          <p:cNvSpPr txBox="1">
            <a:spLocks/>
          </p:cNvSpPr>
          <p:nvPr/>
        </p:nvSpPr>
        <p:spPr>
          <a:xfrm>
            <a:off x="212435" y="450876"/>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Present</a:t>
            </a:r>
            <a:endParaRPr lang="ca-ES" sz="1800" i="1" dirty="0">
              <a:solidFill>
                <a:schemeClr val="bg1"/>
              </a:solidFill>
            </a:endParaRPr>
          </a:p>
          <a:p>
            <a:r>
              <a:rPr lang="ca-ES" sz="1800" dirty="0">
                <a:solidFill>
                  <a:schemeClr val="bg1"/>
                </a:solidFill>
              </a:rPr>
              <a:t>Actuacions 16-18</a:t>
            </a:r>
          </a:p>
        </p:txBody>
      </p:sp>
      <p:pic>
        <p:nvPicPr>
          <p:cNvPr id="3" name="Contenidor d'imatge 2"/>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7" name="Rectángulo 14">
            <a:extLst>
              <a:ext uri="{FF2B5EF4-FFF2-40B4-BE49-F238E27FC236}">
                <a16:creationId xmlns:a16="http://schemas.microsoft.com/office/drawing/2014/main" id="{180F4306-36E1-4855-A75F-65B9196ADDAE}"/>
              </a:ext>
            </a:extLst>
          </p:cNvPr>
          <p:cNvSpPr/>
          <p:nvPr/>
        </p:nvSpPr>
        <p:spPr>
          <a:xfrm>
            <a:off x="952107" y="5431054"/>
            <a:ext cx="1443333" cy="369332"/>
          </a:xfrm>
          <a:prstGeom prst="rect">
            <a:avLst/>
          </a:prstGeom>
        </p:spPr>
        <p:txBody>
          <a:bodyPr wrap="square">
            <a:spAutoFit/>
          </a:bodyPr>
          <a:lstStyle/>
          <a:p>
            <a:pPr algn="r"/>
            <a:r>
              <a:rPr lang="it-IT" sz="900" i="1" dirty="0">
                <a:solidFill>
                  <a:schemeClr val="bg1"/>
                </a:solidFill>
              </a:rPr>
              <a:t>Imatge </a:t>
            </a:r>
            <a:r>
              <a:rPr lang="it-IT" sz="900" i="1" dirty="0" smtClean="0">
                <a:solidFill>
                  <a:schemeClr val="bg1"/>
                </a:solidFill>
              </a:rPr>
              <a:t> aèria  feta amb dron de la zona de la </a:t>
            </a:r>
            <a:r>
              <a:rPr lang="it-IT" sz="900" dirty="0">
                <a:solidFill>
                  <a:schemeClr val="bg1"/>
                </a:solidFill>
              </a:rPr>
              <a:t>cavea</a:t>
            </a:r>
            <a:endParaRPr lang="ca-ES" sz="900" dirty="0">
              <a:solidFill>
                <a:schemeClr val="bg1"/>
              </a:solidFill>
            </a:endParaRPr>
          </a:p>
        </p:txBody>
      </p:sp>
    </p:spTree>
    <p:extLst>
      <p:ext uri="{BB962C8B-B14F-4D97-AF65-F5344CB8AC3E}">
        <p14:creationId xmlns:p14="http://schemas.microsoft.com/office/powerpoint/2010/main" val="164497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788540" y="2165465"/>
            <a:ext cx="5760240" cy="3923358"/>
          </a:xfrm>
        </p:spPr>
        <p:txBody>
          <a:bodyPr>
            <a:normAutofit lnSpcReduction="10000"/>
          </a:bodyPr>
          <a:lstStyle/>
          <a:p>
            <a:pPr marL="0" indent="0" algn="just">
              <a:buNone/>
            </a:pPr>
            <a:r>
              <a:rPr lang="ca-ES" sz="1300" dirty="0">
                <a:solidFill>
                  <a:schemeClr val="tx1"/>
                </a:solidFill>
              </a:rPr>
              <a:t>La primera fase executiva del projecte que culmina ara s’ha centrat en la zona de la </a:t>
            </a:r>
            <a:r>
              <a:rPr lang="ca-ES" sz="1300" i="1" dirty="0">
                <a:solidFill>
                  <a:schemeClr val="tx1"/>
                </a:solidFill>
              </a:rPr>
              <a:t>càvea</a:t>
            </a:r>
            <a:r>
              <a:rPr lang="ca-ES" sz="1300" dirty="0">
                <a:solidFill>
                  <a:schemeClr val="tx1"/>
                </a:solidFill>
              </a:rPr>
              <a:t> (graderia) de la que es conserva part de les cinc primeres files de la part baixa. Aquestes actuacions han comptat amb una inversió de 750.879 euros a càrrec del Departament de Cultura de la Generalitat (553.478,47 euros) i de l’1% Cultural del </a:t>
            </a:r>
            <a:r>
              <a:rPr lang="ca-ES" sz="1300" dirty="0" err="1">
                <a:solidFill>
                  <a:schemeClr val="tx1"/>
                </a:solidFill>
              </a:rPr>
              <a:t>Ministerio</a:t>
            </a:r>
            <a:r>
              <a:rPr lang="ca-ES" sz="1300" dirty="0">
                <a:solidFill>
                  <a:schemeClr val="tx1"/>
                </a:solidFill>
              </a:rPr>
              <a:t> de Fomento (197.400,50 euros).</a:t>
            </a:r>
          </a:p>
          <a:p>
            <a:pPr marL="0" indent="0" algn="just">
              <a:buNone/>
            </a:pPr>
            <a:r>
              <a:rPr lang="ca-ES" sz="1300" b="1" dirty="0">
                <a:solidFill>
                  <a:schemeClr val="accent1">
                    <a:lumMod val="50000"/>
                  </a:schemeClr>
                </a:solidFill>
              </a:rPr>
              <a:t>Excavacions arqueològiques i conservació-restauració de les restes</a:t>
            </a:r>
          </a:p>
          <a:p>
            <a:pPr marL="0" indent="0" algn="just">
              <a:spcBef>
                <a:spcPts val="0"/>
              </a:spcBef>
              <a:buNone/>
            </a:pPr>
            <a:r>
              <a:rPr lang="ca-ES" sz="1300" dirty="0">
                <a:solidFill>
                  <a:schemeClr val="tx1"/>
                </a:solidFill>
              </a:rPr>
              <a:t>Els treballs de recerca, excavació, neteja i tractament de les restes es van dur a terme entre els mesos de gener i febrer del 2017 i van posar al descobert edificis i estructures prèvies a la construcció del teatre (segle I dC). Sota la </a:t>
            </a:r>
            <a:r>
              <a:rPr lang="ca-ES" sz="1300" i="1" dirty="0">
                <a:solidFill>
                  <a:schemeClr val="tx1"/>
                </a:solidFill>
              </a:rPr>
              <a:t>càvea</a:t>
            </a:r>
            <a:r>
              <a:rPr lang="ca-ES" sz="1300" dirty="0">
                <a:solidFill>
                  <a:schemeClr val="tx1"/>
                </a:solidFill>
              </a:rPr>
              <a:t> es va localitzar una àrea comercial formada per </a:t>
            </a:r>
            <a:r>
              <a:rPr lang="ca-ES" sz="1300" i="1" dirty="0" err="1">
                <a:solidFill>
                  <a:schemeClr val="tx1"/>
                </a:solidFill>
              </a:rPr>
              <a:t>tabernae</a:t>
            </a:r>
            <a:r>
              <a:rPr lang="ca-ES" sz="1300" i="1" dirty="0">
                <a:solidFill>
                  <a:schemeClr val="tx1"/>
                </a:solidFill>
              </a:rPr>
              <a:t> </a:t>
            </a:r>
            <a:r>
              <a:rPr lang="ca-ES" sz="1300" dirty="0">
                <a:solidFill>
                  <a:schemeClr val="tx1"/>
                </a:solidFill>
              </a:rPr>
              <a:t>(botigues) i també el traçat d’un carrer que discorria en paral·lel al moll del port romà. A l’altra banda del carrer es va identificar un altre conjunt de </a:t>
            </a:r>
            <a:r>
              <a:rPr lang="ca-ES" sz="1300" i="1" dirty="0" err="1">
                <a:solidFill>
                  <a:schemeClr val="tx1"/>
                </a:solidFill>
              </a:rPr>
              <a:t>tabernae</a:t>
            </a:r>
            <a:r>
              <a:rPr lang="ca-ES" sz="1300" dirty="0">
                <a:solidFill>
                  <a:schemeClr val="tx1"/>
                </a:solidFill>
              </a:rPr>
              <a:t> sobre el qual es construí, posteriorment </a:t>
            </a:r>
            <a:r>
              <a:rPr lang="ca-ES" sz="1300" dirty="0" err="1">
                <a:solidFill>
                  <a:schemeClr val="tx1"/>
                </a:solidFill>
              </a:rPr>
              <a:t>l’</a:t>
            </a:r>
            <a:r>
              <a:rPr lang="ca-ES" sz="1300" i="1" dirty="0" err="1">
                <a:solidFill>
                  <a:schemeClr val="tx1"/>
                </a:solidFill>
              </a:rPr>
              <a:t>hyposcaenium</a:t>
            </a:r>
            <a:r>
              <a:rPr lang="ca-ES" sz="1300" dirty="0">
                <a:solidFill>
                  <a:schemeClr val="tx1"/>
                </a:solidFill>
              </a:rPr>
              <a:t> del teatre.</a:t>
            </a:r>
          </a:p>
          <a:p>
            <a:pPr marL="0" indent="0" algn="just">
              <a:buNone/>
            </a:pPr>
            <a:r>
              <a:rPr lang="ca-ES" sz="1300" dirty="0">
                <a:solidFill>
                  <a:schemeClr val="tx1"/>
                </a:solidFill>
              </a:rPr>
              <a:t>Les excavacions van permetre també obtenir dades importants del moment en què es va construir el teatre (datat en la primera meitat del segle I dC), fonamentals per a la interpretació i posada en valor del monument.</a:t>
            </a:r>
          </a:p>
          <a:p>
            <a:pPr marL="0" indent="0" algn="just">
              <a:buNone/>
            </a:pPr>
            <a:r>
              <a:rPr lang="ca-ES" sz="1300" dirty="0">
                <a:solidFill>
                  <a:schemeClr val="tx1"/>
                </a:solidFill>
              </a:rPr>
              <a:t>Pel que fa als treballs de conservació i restauració es va dur a terme un estudi  analític dels materials petris, neteja i tractament biocida del suport, consolidació de la pedra, i reintegració volumètrica i rejuntat.</a:t>
            </a:r>
          </a:p>
          <a:p>
            <a:pPr marL="0" indent="0" algn="just">
              <a:buNone/>
            </a:pPr>
            <a:endParaRPr lang="es-ES" sz="13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6</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7" name="Título 1">
            <a:extLst>
              <a:ext uri="{FF2B5EF4-FFF2-40B4-BE49-F238E27FC236}">
                <a16:creationId xmlns:a16="http://schemas.microsoft.com/office/drawing/2014/main" id="{554F16E6-4AB6-4666-8A9A-483132F17D6D}"/>
              </a:ext>
            </a:extLst>
          </p:cNvPr>
          <p:cNvSpPr txBox="1">
            <a:spLocks/>
          </p:cNvSpPr>
          <p:nvPr/>
        </p:nvSpPr>
        <p:spPr>
          <a:xfrm>
            <a:off x="212435" y="485382"/>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endParaRPr lang="ca-ES" sz="1800" i="1" dirty="0">
              <a:solidFill>
                <a:schemeClr val="bg1"/>
              </a:solidFill>
            </a:endParaRPr>
          </a:p>
          <a:p>
            <a:r>
              <a:rPr lang="ca-ES" sz="1800" dirty="0">
                <a:solidFill>
                  <a:schemeClr val="bg1"/>
                </a:solidFill>
              </a:rPr>
              <a:t>Actuacions 16-18</a:t>
            </a:r>
          </a:p>
        </p:txBody>
      </p:sp>
    </p:spTree>
    <p:extLst>
      <p:ext uri="{BB962C8B-B14F-4D97-AF65-F5344CB8AC3E}">
        <p14:creationId xmlns:p14="http://schemas.microsoft.com/office/powerpoint/2010/main" val="3860704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7</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pic>
        <p:nvPicPr>
          <p:cNvPr id="5" name="Marcador de posición de imagen 4" descr="Imagen que contiene edificio, suelo, piedra, rock&#10;&#10;Descripción generada con confianza alta">
            <a:extLst>
              <a:ext uri="{FF2B5EF4-FFF2-40B4-BE49-F238E27FC236}">
                <a16:creationId xmlns:a16="http://schemas.microsoft.com/office/drawing/2014/main" id="{E3F5DA7A-B354-425C-82C6-562C6F875768}"/>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15" name="Rectángulo 14">
            <a:extLst>
              <a:ext uri="{FF2B5EF4-FFF2-40B4-BE49-F238E27FC236}">
                <a16:creationId xmlns:a16="http://schemas.microsoft.com/office/drawing/2014/main" id="{180F4306-36E1-4855-A75F-65B9196ADDAE}"/>
              </a:ext>
            </a:extLst>
          </p:cNvPr>
          <p:cNvSpPr/>
          <p:nvPr/>
        </p:nvSpPr>
        <p:spPr>
          <a:xfrm>
            <a:off x="1171576" y="5431054"/>
            <a:ext cx="1223864" cy="507831"/>
          </a:xfrm>
          <a:prstGeom prst="rect">
            <a:avLst/>
          </a:prstGeom>
        </p:spPr>
        <p:txBody>
          <a:bodyPr wrap="square">
            <a:spAutoFit/>
          </a:bodyPr>
          <a:lstStyle/>
          <a:p>
            <a:pPr algn="r"/>
            <a:r>
              <a:rPr lang="it-IT" sz="900" i="1" dirty="0">
                <a:solidFill>
                  <a:schemeClr val="bg1"/>
                </a:solidFill>
              </a:rPr>
              <a:t>Tabernae ubicada sota la cavea, anterior a la construcció del teatre</a:t>
            </a:r>
            <a:endParaRPr lang="ca-ES" sz="900" i="1" dirty="0">
              <a:solidFill>
                <a:schemeClr val="bg1"/>
              </a:solidFill>
            </a:endParaRPr>
          </a:p>
        </p:txBody>
      </p:sp>
      <p:sp>
        <p:nvSpPr>
          <p:cNvPr id="8" name="Título 1">
            <a:extLst>
              <a:ext uri="{FF2B5EF4-FFF2-40B4-BE49-F238E27FC236}">
                <a16:creationId xmlns:a16="http://schemas.microsoft.com/office/drawing/2014/main" id="{554F16E6-4AB6-4666-8A9A-483132F17D6D}"/>
              </a:ext>
            </a:extLst>
          </p:cNvPr>
          <p:cNvSpPr txBox="1">
            <a:spLocks/>
          </p:cNvSpPr>
          <p:nvPr/>
        </p:nvSpPr>
        <p:spPr>
          <a:xfrm>
            <a:off x="212435" y="485391"/>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p>
          <a:p>
            <a:r>
              <a:rPr lang="ca-ES" sz="1800" dirty="0">
                <a:solidFill>
                  <a:schemeClr val="bg1"/>
                </a:solidFill>
              </a:rPr>
              <a:t>Actuacions 16-18</a:t>
            </a:r>
          </a:p>
        </p:txBody>
      </p:sp>
    </p:spTree>
    <p:extLst>
      <p:ext uri="{BB962C8B-B14F-4D97-AF65-F5344CB8AC3E}">
        <p14:creationId xmlns:p14="http://schemas.microsoft.com/office/powerpoint/2010/main" val="529912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892052" y="1573466"/>
            <a:ext cx="5642347" cy="2549235"/>
          </a:xfrm>
        </p:spPr>
        <p:txBody>
          <a:bodyPr>
            <a:normAutofit/>
          </a:bodyPr>
          <a:lstStyle/>
          <a:p>
            <a:pPr marL="0" indent="0" algn="just">
              <a:buNone/>
            </a:pPr>
            <a:endParaRPr lang="es-ES" sz="1300" dirty="0">
              <a:solidFill>
                <a:schemeClr val="tx1">
                  <a:lumMod val="85000"/>
                  <a:lumOff val="15000"/>
                </a:schemeClr>
              </a:solidFill>
            </a:endParaRPr>
          </a:p>
          <a:p>
            <a:pPr marL="0" indent="0" algn="just">
              <a:buNone/>
            </a:pPr>
            <a:endParaRPr lang="es-ES" sz="1300" dirty="0">
              <a:solidFill>
                <a:schemeClr val="tx1">
                  <a:lumMod val="85000"/>
                  <a:lumOff val="15000"/>
                </a:schemeClr>
              </a:solidFill>
            </a:endParaRPr>
          </a:p>
        </p:txBody>
      </p:sp>
      <p:sp>
        <p:nvSpPr>
          <p:cNvPr id="8" name="Marcador de número de diapositiva 7"/>
          <p:cNvSpPr>
            <a:spLocks noGrp="1"/>
          </p:cNvSpPr>
          <p:nvPr>
            <p:ph type="sldNum" sz="quarter" idx="12"/>
          </p:nvPr>
        </p:nvSpPr>
        <p:spPr/>
        <p:txBody>
          <a:bodyPr/>
          <a:lstStyle/>
          <a:p>
            <a:fld id="{4FAB73BC-B049-4115-A692-8D63A059BFB8}" type="slidenum">
              <a:rPr lang="en-US" smtClean="0"/>
              <a:pPr/>
              <a:t>8</a:t>
            </a:fld>
            <a:endParaRPr lang="en-US" dirty="0"/>
          </a:p>
        </p:txBody>
      </p:sp>
      <p:pic>
        <p:nvPicPr>
          <p:cNvPr id="9" name="Imagen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sp>
        <p:nvSpPr>
          <p:cNvPr id="11" name="Marcador de contenido 2">
            <a:extLst>
              <a:ext uri="{FF2B5EF4-FFF2-40B4-BE49-F238E27FC236}">
                <a16:creationId xmlns:a16="http://schemas.microsoft.com/office/drawing/2014/main" id="{D51B08F5-D742-46C0-8149-0EAF61B44B56}"/>
              </a:ext>
            </a:extLst>
          </p:cNvPr>
          <p:cNvSpPr txBox="1">
            <a:spLocks/>
          </p:cNvSpPr>
          <p:nvPr/>
        </p:nvSpPr>
        <p:spPr>
          <a:xfrm>
            <a:off x="2840296" y="2239321"/>
            <a:ext cx="5694103" cy="3456633"/>
          </a:xfrm>
          <a:prstGeom prst="rect">
            <a:avLst/>
          </a:prstGeom>
        </p:spPr>
        <p:txBody>
          <a:bodyPr vert="horz" lIns="91440" tIns="45720" rIns="91440" bIns="45720" rtlCol="0" anchor="ct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marL="0" indent="0" algn="just">
              <a:buFont typeface="Wingdings 2" pitchFamily="18" charset="2"/>
              <a:buNone/>
            </a:pPr>
            <a:r>
              <a:rPr lang="ca-ES" sz="1300" b="1" dirty="0">
                <a:solidFill>
                  <a:schemeClr val="accent1">
                    <a:lumMod val="50000"/>
                  </a:schemeClr>
                </a:solidFill>
              </a:rPr>
              <a:t>Museïtzació de la </a:t>
            </a:r>
            <a:r>
              <a:rPr lang="ca-ES" sz="1300" b="1" i="1" dirty="0">
                <a:solidFill>
                  <a:schemeClr val="accent1">
                    <a:lumMod val="50000"/>
                  </a:schemeClr>
                </a:solidFill>
              </a:rPr>
              <a:t>càvea</a:t>
            </a:r>
            <a:r>
              <a:rPr lang="ca-ES" sz="1300" b="1" dirty="0">
                <a:solidFill>
                  <a:schemeClr val="accent1">
                    <a:lumMod val="50000"/>
                  </a:schemeClr>
                </a:solidFill>
              </a:rPr>
              <a:t> </a:t>
            </a:r>
          </a:p>
          <a:p>
            <a:pPr marL="0" indent="0" algn="just">
              <a:spcBef>
                <a:spcPts val="0"/>
              </a:spcBef>
              <a:buFont typeface="Wingdings 2" pitchFamily="18" charset="2"/>
              <a:buNone/>
            </a:pPr>
            <a:r>
              <a:rPr lang="ca-ES" sz="1300" dirty="0">
                <a:solidFill>
                  <a:schemeClr val="tx1"/>
                </a:solidFill>
              </a:rPr>
              <a:t>La primera fase del projecte de museïtzació del jaciment s’ha centrat en la peça central de la </a:t>
            </a:r>
            <a:r>
              <a:rPr lang="ca-ES" sz="1300" i="1" dirty="0">
                <a:solidFill>
                  <a:schemeClr val="tx1"/>
                </a:solidFill>
              </a:rPr>
              <a:t>càvea</a:t>
            </a:r>
            <a:r>
              <a:rPr lang="ca-ES" sz="1300" dirty="0">
                <a:solidFill>
                  <a:schemeClr val="tx1"/>
                </a:solidFill>
              </a:rPr>
              <a:t>. </a:t>
            </a:r>
            <a:r>
              <a:rPr lang="ca-ES" sz="1300" b="1" dirty="0">
                <a:solidFill>
                  <a:schemeClr val="tx1">
                    <a:lumMod val="85000"/>
                    <a:lumOff val="15000"/>
                  </a:schemeClr>
                </a:solidFill>
              </a:rPr>
              <a:t>Una restitució volumètrica de la graderia del teatre</a:t>
            </a:r>
            <a:r>
              <a:rPr lang="ca-ES" sz="1300" dirty="0">
                <a:solidFill>
                  <a:schemeClr val="tx1">
                    <a:lumMod val="85000"/>
                    <a:lumOff val="15000"/>
                  </a:schemeClr>
                </a:solidFill>
              </a:rPr>
              <a:t>, </a:t>
            </a:r>
            <a:r>
              <a:rPr lang="ca-ES" sz="1300" dirty="0">
                <a:solidFill>
                  <a:schemeClr val="tx1"/>
                </a:solidFill>
              </a:rPr>
              <a:t>conceptualitzada i executada per l’arquitecte Toni Gironès, </a:t>
            </a:r>
            <a:r>
              <a:rPr lang="ca-ES" sz="1300" b="1" dirty="0">
                <a:solidFill>
                  <a:schemeClr val="tx1">
                    <a:lumMod val="85000"/>
                    <a:lumOff val="15000"/>
                  </a:schemeClr>
                </a:solidFill>
              </a:rPr>
              <a:t>que recupera de forma interpretativa la geometria del teatre original a partir de les hipòtesis plantejades pels arqueòlegs.</a:t>
            </a:r>
            <a:r>
              <a:rPr lang="ca-ES" sz="1300" b="1" dirty="0"/>
              <a:t> </a:t>
            </a:r>
          </a:p>
          <a:p>
            <a:pPr marL="0" indent="0" algn="just">
              <a:spcBef>
                <a:spcPts val="0"/>
              </a:spcBef>
              <a:buFont typeface="Wingdings 2" pitchFamily="18" charset="2"/>
              <a:buNone/>
            </a:pPr>
            <a:endParaRPr lang="ca-ES" sz="1300" dirty="0">
              <a:solidFill>
                <a:schemeClr val="tx1"/>
              </a:solidFill>
            </a:endParaRPr>
          </a:p>
          <a:p>
            <a:pPr marL="0" indent="0" algn="just">
              <a:spcBef>
                <a:spcPts val="0"/>
              </a:spcBef>
              <a:buNone/>
            </a:pPr>
            <a:r>
              <a:rPr lang="ca-ES" sz="1300" dirty="0">
                <a:solidFill>
                  <a:schemeClr val="tx1"/>
                </a:solidFill>
              </a:rPr>
              <a:t>Sempre amb l’objectiu de posar en valor les restes arqueològiques conservades es va descartar una recuperació mimètica amb materials treballats en massa que haguessin amagat els elements originals i es va optar per una estructura lineal de ferro que evoca la potent graderia que tindria el Teatre en època romana. Tot i mancar elements importants per a la comprensió global del teatre, com són la tercera </a:t>
            </a:r>
            <a:r>
              <a:rPr lang="ca-ES" sz="1300" i="1" dirty="0">
                <a:solidFill>
                  <a:schemeClr val="tx1"/>
                </a:solidFill>
              </a:rPr>
              <a:t>càvea</a:t>
            </a:r>
            <a:r>
              <a:rPr lang="ca-ES" sz="1300" dirty="0">
                <a:solidFill>
                  <a:schemeClr val="tx1"/>
                </a:solidFill>
              </a:rPr>
              <a:t> que donaria límit exterior al teatre o </a:t>
            </a:r>
            <a:r>
              <a:rPr lang="ca-ES" sz="1300" dirty="0" err="1">
                <a:solidFill>
                  <a:schemeClr val="tx1"/>
                </a:solidFill>
              </a:rPr>
              <a:t>l’</a:t>
            </a:r>
            <a:r>
              <a:rPr lang="ca-ES" sz="1300" i="1" dirty="0" err="1">
                <a:solidFill>
                  <a:schemeClr val="tx1"/>
                </a:solidFill>
              </a:rPr>
              <a:t>scena</a:t>
            </a:r>
            <a:r>
              <a:rPr lang="ca-ES" sz="1300" dirty="0">
                <a:solidFill>
                  <a:schemeClr val="tx1"/>
                </a:solidFill>
              </a:rPr>
              <a:t> que tancaria l’espai del teatre original, la intervenció feta permet comprendre i donar escala al conjunt complementant el que és visible amb la informació explicativa de la resta que no és visible. </a:t>
            </a:r>
            <a:r>
              <a:rPr lang="ca-ES" sz="1300" b="1" dirty="0">
                <a:solidFill>
                  <a:schemeClr val="tx1">
                    <a:lumMod val="85000"/>
                    <a:lumOff val="15000"/>
                  </a:schemeClr>
                </a:solidFill>
              </a:rPr>
              <a:t>L’estructura vol posar en valor i en escala les restes originals i, alhora, que el visitant comprengui l’antiga geometria del teatre.</a:t>
            </a:r>
            <a:endParaRPr lang="ca-ES" sz="1300" dirty="0">
              <a:solidFill>
                <a:schemeClr val="tx1">
                  <a:lumMod val="85000"/>
                  <a:lumOff val="15000"/>
                </a:schemeClr>
              </a:solidFill>
            </a:endParaRPr>
          </a:p>
          <a:p>
            <a:pPr marL="0" indent="0" algn="just">
              <a:spcBef>
                <a:spcPts val="0"/>
              </a:spcBef>
              <a:buFont typeface="Wingdings 2" pitchFamily="18" charset="2"/>
              <a:buNone/>
            </a:pPr>
            <a:endParaRPr lang="ca-ES" sz="1300" dirty="0"/>
          </a:p>
          <a:p>
            <a:pPr marL="0" indent="0" algn="just">
              <a:spcBef>
                <a:spcPts val="0"/>
              </a:spcBef>
              <a:buFont typeface="Wingdings 2" pitchFamily="18" charset="2"/>
              <a:buNone/>
            </a:pPr>
            <a:r>
              <a:rPr lang="es-ES" sz="1300" dirty="0">
                <a:solidFill>
                  <a:schemeClr val="tx1"/>
                </a:solidFill>
              </a:rPr>
              <a:t>En </a:t>
            </a:r>
            <a:r>
              <a:rPr lang="es-ES" sz="1300" dirty="0" err="1">
                <a:solidFill>
                  <a:schemeClr val="tx1"/>
                </a:solidFill>
              </a:rPr>
              <a:t>aquesta</a:t>
            </a:r>
            <a:r>
              <a:rPr lang="es-ES" sz="1300" dirty="0">
                <a:solidFill>
                  <a:schemeClr val="tx1"/>
                </a:solidFill>
              </a:rPr>
              <a:t> fase també </a:t>
            </a:r>
            <a:r>
              <a:rPr lang="es-ES" sz="1300" dirty="0" err="1">
                <a:solidFill>
                  <a:schemeClr val="tx1"/>
                </a:solidFill>
              </a:rPr>
              <a:t>s’han</a:t>
            </a:r>
            <a:r>
              <a:rPr lang="es-ES" sz="1300" dirty="0">
                <a:solidFill>
                  <a:schemeClr val="tx1"/>
                </a:solidFill>
              </a:rPr>
              <a:t> </a:t>
            </a:r>
            <a:r>
              <a:rPr lang="es-ES" sz="1300" dirty="0" err="1">
                <a:solidFill>
                  <a:schemeClr val="tx1"/>
                </a:solidFill>
              </a:rPr>
              <a:t>consolidat</a:t>
            </a:r>
            <a:r>
              <a:rPr lang="es-ES" sz="1300" dirty="0">
                <a:solidFill>
                  <a:schemeClr val="tx1"/>
                </a:solidFill>
              </a:rPr>
              <a:t> </a:t>
            </a:r>
            <a:r>
              <a:rPr lang="es-ES" sz="1300" dirty="0" err="1">
                <a:solidFill>
                  <a:schemeClr val="tx1"/>
                </a:solidFill>
              </a:rPr>
              <a:t>els</a:t>
            </a:r>
            <a:r>
              <a:rPr lang="es-ES" sz="1300" dirty="0">
                <a:solidFill>
                  <a:schemeClr val="tx1"/>
                </a:solidFill>
              </a:rPr>
              <a:t> </a:t>
            </a:r>
            <a:r>
              <a:rPr lang="es-ES" sz="1300" dirty="0" err="1">
                <a:solidFill>
                  <a:schemeClr val="tx1"/>
                </a:solidFill>
              </a:rPr>
              <a:t>murs</a:t>
            </a:r>
            <a:r>
              <a:rPr lang="es-ES" sz="1300" dirty="0">
                <a:solidFill>
                  <a:schemeClr val="tx1"/>
                </a:solidFill>
              </a:rPr>
              <a:t> de </a:t>
            </a:r>
            <a:r>
              <a:rPr lang="es-ES" sz="1300" dirty="0" err="1">
                <a:solidFill>
                  <a:schemeClr val="tx1"/>
                </a:solidFill>
              </a:rPr>
              <a:t>contenció</a:t>
            </a:r>
            <a:r>
              <a:rPr lang="es-ES" sz="1300" dirty="0">
                <a:solidFill>
                  <a:schemeClr val="tx1"/>
                </a:solidFill>
              </a:rPr>
              <a:t> del </a:t>
            </a:r>
            <a:r>
              <a:rPr lang="es-ES" sz="1300" dirty="0" err="1">
                <a:solidFill>
                  <a:schemeClr val="tx1"/>
                </a:solidFill>
              </a:rPr>
              <a:t>carrer</a:t>
            </a:r>
            <a:r>
              <a:rPr lang="es-ES" sz="1300" dirty="0">
                <a:solidFill>
                  <a:schemeClr val="tx1"/>
                </a:solidFill>
              </a:rPr>
              <a:t> </a:t>
            </a:r>
            <a:r>
              <a:rPr lang="es-ES" sz="1300" dirty="0" err="1">
                <a:solidFill>
                  <a:schemeClr val="tx1"/>
                </a:solidFill>
              </a:rPr>
              <a:t>Caputxins</a:t>
            </a:r>
            <a:r>
              <a:rPr lang="es-ES" sz="1300" dirty="0">
                <a:solidFill>
                  <a:schemeClr val="tx1"/>
                </a:solidFill>
              </a:rPr>
              <a:t>.</a:t>
            </a:r>
          </a:p>
        </p:txBody>
      </p:sp>
      <p:sp>
        <p:nvSpPr>
          <p:cNvPr id="7" name="Título 1">
            <a:extLst>
              <a:ext uri="{FF2B5EF4-FFF2-40B4-BE49-F238E27FC236}">
                <a16:creationId xmlns:a16="http://schemas.microsoft.com/office/drawing/2014/main" id="{554F16E6-4AB6-4666-8A9A-483132F17D6D}"/>
              </a:ext>
            </a:extLst>
          </p:cNvPr>
          <p:cNvSpPr txBox="1">
            <a:spLocks/>
          </p:cNvSpPr>
          <p:nvPr/>
        </p:nvSpPr>
        <p:spPr>
          <a:xfrm>
            <a:off x="212435" y="450878"/>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endParaRPr lang="ca-ES" sz="1800" i="1" dirty="0">
              <a:solidFill>
                <a:schemeClr val="bg1"/>
              </a:solidFill>
            </a:endParaRPr>
          </a:p>
          <a:p>
            <a:r>
              <a:rPr lang="ca-ES" sz="1800" dirty="0">
                <a:solidFill>
                  <a:schemeClr val="bg1"/>
                </a:solidFill>
              </a:rPr>
              <a:t>Actuacions 16-18</a:t>
            </a:r>
          </a:p>
        </p:txBody>
      </p:sp>
    </p:spTree>
    <p:extLst>
      <p:ext uri="{BB962C8B-B14F-4D97-AF65-F5344CB8AC3E}">
        <p14:creationId xmlns:p14="http://schemas.microsoft.com/office/powerpoint/2010/main" val="723845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número de diapositiva 8"/>
          <p:cNvSpPr>
            <a:spLocks noGrp="1"/>
          </p:cNvSpPr>
          <p:nvPr>
            <p:ph type="sldNum" sz="quarter" idx="12"/>
          </p:nvPr>
        </p:nvSpPr>
        <p:spPr/>
        <p:txBody>
          <a:bodyPr/>
          <a:lstStyle/>
          <a:p>
            <a:fld id="{4FAB73BC-B049-4115-A692-8D63A059BFB8}" type="slidenum">
              <a:rPr lang="en-US" smtClean="0"/>
              <a:pPr/>
              <a:t>9</a:t>
            </a:fld>
            <a:endParaRPr lang="en-US" dirty="0"/>
          </a:p>
        </p:txBody>
      </p:sp>
      <p:pic>
        <p:nvPicPr>
          <p:cNvPr id="14" name="Imagen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154" y="1357261"/>
            <a:ext cx="524436" cy="524436"/>
          </a:xfrm>
          <a:prstGeom prst="rect">
            <a:avLst/>
          </a:prstGeom>
        </p:spPr>
      </p:pic>
      <p:pic>
        <p:nvPicPr>
          <p:cNvPr id="1026" name="Picture 2" descr="http://www.gencat.cat/big/img/805/BIG_805132920022417_03.jpg">
            <a:extLst>
              <a:ext uri="{FF2B5EF4-FFF2-40B4-BE49-F238E27FC236}">
                <a16:creationId xmlns:a16="http://schemas.microsoft.com/office/drawing/2014/main" id="{CC59F629-5BCE-4994-88F8-6CE0EA6D829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77982" y="2039901"/>
            <a:ext cx="6086423" cy="404176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180F4306-36E1-4855-A75F-65B9196ADDAE}"/>
              </a:ext>
            </a:extLst>
          </p:cNvPr>
          <p:cNvSpPr/>
          <p:nvPr/>
        </p:nvSpPr>
        <p:spPr>
          <a:xfrm>
            <a:off x="1171576" y="5431054"/>
            <a:ext cx="1223864" cy="369332"/>
          </a:xfrm>
          <a:prstGeom prst="rect">
            <a:avLst/>
          </a:prstGeom>
        </p:spPr>
        <p:txBody>
          <a:bodyPr wrap="square">
            <a:spAutoFit/>
          </a:bodyPr>
          <a:lstStyle/>
          <a:p>
            <a:pPr algn="r"/>
            <a:r>
              <a:rPr lang="it-IT" sz="900" i="1" dirty="0">
                <a:solidFill>
                  <a:schemeClr val="bg1"/>
                </a:solidFill>
              </a:rPr>
              <a:t>Vista de les actuacions fetes durant la 1° fase</a:t>
            </a:r>
            <a:endParaRPr lang="ca-ES" sz="900" i="1" dirty="0">
              <a:solidFill>
                <a:schemeClr val="bg1"/>
              </a:solidFill>
            </a:endParaRPr>
          </a:p>
        </p:txBody>
      </p:sp>
      <p:pic>
        <p:nvPicPr>
          <p:cNvPr id="5" name="Marcador de posición de imagen 4" descr="Imagen que contiene cielo, edificio, exterior, valla&#10;&#10;Descripción generada con confianza muy alta">
            <a:extLst>
              <a:ext uri="{FF2B5EF4-FFF2-40B4-BE49-F238E27FC236}">
                <a16:creationId xmlns:a16="http://schemas.microsoft.com/office/drawing/2014/main" id="{59C94369-C9F9-4AB3-BDC4-58DDF912E436}"/>
              </a:ext>
            </a:extLst>
          </p:cNvPr>
          <p:cNvPicPr>
            <a:picLocks noGrp="1" noChangeAspect="1"/>
          </p:cNvPicPr>
          <p:nvPr>
            <p:ph type="pic" idx="1"/>
          </p:nvPr>
        </p:nvPicPr>
        <p:blipFill>
          <a:blip r:embed="rId5" cstate="screen">
            <a:extLst>
              <a:ext uri="{28A0092B-C50C-407E-A947-70E740481C1C}">
                <a14:useLocalDpi xmlns:a14="http://schemas.microsoft.com/office/drawing/2010/main"/>
              </a:ext>
            </a:extLst>
          </a:blip>
          <a:srcRect/>
          <a:stretch>
            <a:fillRect/>
          </a:stretch>
        </p:blipFill>
        <p:spPr/>
      </p:pic>
      <p:sp>
        <p:nvSpPr>
          <p:cNvPr id="8" name="Título 1">
            <a:extLst>
              <a:ext uri="{FF2B5EF4-FFF2-40B4-BE49-F238E27FC236}">
                <a16:creationId xmlns:a16="http://schemas.microsoft.com/office/drawing/2014/main" id="{554F16E6-4AB6-4666-8A9A-483132F17D6D}"/>
              </a:ext>
            </a:extLst>
          </p:cNvPr>
          <p:cNvSpPr txBox="1">
            <a:spLocks/>
          </p:cNvSpPr>
          <p:nvPr/>
        </p:nvSpPr>
        <p:spPr>
          <a:xfrm>
            <a:off x="212435" y="476758"/>
            <a:ext cx="2350509" cy="28251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5400" b="0" kern="1200" spc="-100" baseline="0">
                <a:solidFill>
                  <a:schemeClr val="tx1">
                    <a:lumMod val="65000"/>
                    <a:lumOff val="35000"/>
                  </a:schemeClr>
                </a:solidFill>
                <a:latin typeface="+mj-lt"/>
                <a:ea typeface="+mj-ea"/>
                <a:cs typeface="+mj-cs"/>
              </a:defRPr>
            </a:lvl1pPr>
          </a:lstStyle>
          <a:p>
            <a:r>
              <a:rPr lang="ca-ES" sz="2400" dirty="0">
                <a:solidFill>
                  <a:schemeClr val="bg1"/>
                </a:solidFill>
              </a:rPr>
              <a:t>TEATRE ROMÀ</a:t>
            </a:r>
            <a:br>
              <a:rPr lang="ca-ES" sz="2400" dirty="0">
                <a:solidFill>
                  <a:schemeClr val="bg1"/>
                </a:solidFill>
              </a:rPr>
            </a:br>
            <a:r>
              <a:rPr lang="ca-ES" sz="2400" dirty="0">
                <a:solidFill>
                  <a:schemeClr val="bg1"/>
                </a:solidFill>
              </a:rPr>
              <a:t>DE TARRAGONA</a:t>
            </a:r>
          </a:p>
          <a:p>
            <a:r>
              <a:rPr lang="ca-ES" sz="1800" dirty="0">
                <a:solidFill>
                  <a:schemeClr val="bg1"/>
                </a:solidFill>
              </a:rPr>
              <a:t>1a fase</a:t>
            </a:r>
          </a:p>
          <a:p>
            <a:r>
              <a:rPr lang="ca-ES" sz="1800" dirty="0">
                <a:solidFill>
                  <a:schemeClr val="bg1"/>
                </a:solidFill>
              </a:rPr>
              <a:t>Actuacions 16-18</a:t>
            </a:r>
          </a:p>
        </p:txBody>
      </p:sp>
    </p:spTree>
    <p:extLst>
      <p:ext uri="{BB962C8B-B14F-4D97-AF65-F5344CB8AC3E}">
        <p14:creationId xmlns:p14="http://schemas.microsoft.com/office/powerpoint/2010/main" val="2431522314"/>
      </p:ext>
    </p:extLst>
  </p:cSld>
  <p:clrMapOvr>
    <a:masterClrMapping/>
  </p:clrMapOvr>
</p:sld>
</file>

<file path=ppt/theme/theme1.xml><?xml version="1.0" encoding="utf-8"?>
<a:theme xmlns:a="http://schemas.openxmlformats.org/drawingml/2006/main" name="Marco">
  <a:themeElements>
    <a:clrScheme name="Mitjan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18A1B607-7BAE-46D6-8090-545AC7BDD73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l'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TM03457475[[fn=Marco]]</Template>
  <TotalTime>4618</TotalTime>
  <Words>2086</Words>
  <Application>Microsoft Office PowerPoint</Application>
  <PresentationFormat>Presentació en pantalla (4:3)</PresentationFormat>
  <Paragraphs>283</Paragraphs>
  <Slides>31</Slides>
  <Notes>31</Notes>
  <HiddenSlides>0</HiddenSlides>
  <MMClips>0</MMClips>
  <ScaleCrop>false</ScaleCrop>
  <HeadingPairs>
    <vt:vector size="6" baseType="variant">
      <vt:variant>
        <vt:lpstr>Tipus de lletra utilitzats</vt:lpstr>
      </vt:variant>
      <vt:variant>
        <vt:i4>4</vt:i4>
      </vt:variant>
      <vt:variant>
        <vt:lpstr>Tema</vt:lpstr>
      </vt:variant>
      <vt:variant>
        <vt:i4>1</vt:i4>
      </vt:variant>
      <vt:variant>
        <vt:lpstr>Títols de les diapositives</vt:lpstr>
      </vt:variant>
      <vt:variant>
        <vt:i4>31</vt:i4>
      </vt:variant>
    </vt:vector>
  </HeadingPairs>
  <TitlesOfParts>
    <vt:vector size="36" baseType="lpstr">
      <vt:lpstr>Calibri</vt:lpstr>
      <vt:lpstr>Corbel</vt:lpstr>
      <vt:lpstr>Wingdings</vt:lpstr>
      <vt:lpstr>Wingdings 2</vt:lpstr>
      <vt:lpstr>Marco</vt:lpstr>
      <vt:lpstr>TEATRE ROMÀ DE TARRAGONA</vt:lpstr>
      <vt:lpstr>ÍNDEX</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2a fase. Actuacions 2018-2020</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lpstr>Presentació del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TÀRRACO</dc:title>
  <dc:creator>Marta Sáez</dc:creator>
  <cp:lastModifiedBy>Ribó Barberà, Misericòrdia</cp:lastModifiedBy>
  <cp:revision>328</cp:revision>
  <cp:lastPrinted>2018-04-16T20:17:58Z</cp:lastPrinted>
  <dcterms:created xsi:type="dcterms:W3CDTF">2015-11-29T12:10:55Z</dcterms:created>
  <dcterms:modified xsi:type="dcterms:W3CDTF">2018-04-17T11:57:31Z</dcterms:modified>
</cp:coreProperties>
</file>