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67" r:id="rId3"/>
    <p:sldId id="274" r:id="rId4"/>
    <p:sldId id="270" r:id="rId5"/>
    <p:sldId id="273" r:id="rId6"/>
    <p:sldId id="264" r:id="rId7"/>
    <p:sldId id="276" r:id="rId8"/>
    <p:sldId id="275" r:id="rId9"/>
    <p:sldId id="277" r:id="rId10"/>
    <p:sldId id="268" r:id="rId11"/>
    <p:sldId id="269" r:id="rId12"/>
    <p:sldId id="271" r:id="rId13"/>
    <p:sldId id="272" r:id="rId14"/>
    <p:sldId id="278" r:id="rId15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3363"/>
    <a:srgbClr val="4AA6CA"/>
    <a:srgbClr val="0FAC22"/>
    <a:srgbClr val="7C6454"/>
    <a:srgbClr val="364698"/>
    <a:srgbClr val="C0AA35"/>
    <a:srgbClr val="6C5825"/>
    <a:srgbClr val="B8A407"/>
    <a:srgbClr val="D76736"/>
    <a:srgbClr val="9D41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 smtClean="0"/>
              <a:t>Feu clic aquí per editar l'estil de subtítols del patró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5B79-7560-472E-B4CE-C0C2646BD063}" type="datetimeFigureOut">
              <a:rPr lang="ca-ES" smtClean="0"/>
              <a:t>25/06/2018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55941-D4BD-4971-BB71-6049C95D174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05555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5B79-7560-472E-B4CE-C0C2646BD063}" type="datetimeFigureOut">
              <a:rPr lang="ca-ES" smtClean="0"/>
              <a:t>25/06/2018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55941-D4BD-4971-BB71-6049C95D174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08069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5B79-7560-472E-B4CE-C0C2646BD063}" type="datetimeFigureOut">
              <a:rPr lang="ca-ES" smtClean="0"/>
              <a:t>25/06/2018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55941-D4BD-4971-BB71-6049C95D174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81331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5B79-7560-472E-B4CE-C0C2646BD063}" type="datetimeFigureOut">
              <a:rPr lang="ca-ES" smtClean="0"/>
              <a:t>25/06/2018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55941-D4BD-4971-BB71-6049C95D174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63077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5B79-7560-472E-B4CE-C0C2646BD063}" type="datetimeFigureOut">
              <a:rPr lang="ca-ES" smtClean="0"/>
              <a:t>25/06/2018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55941-D4BD-4971-BB71-6049C95D174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35240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5B79-7560-472E-B4CE-C0C2646BD063}" type="datetimeFigureOut">
              <a:rPr lang="ca-ES" smtClean="0"/>
              <a:t>25/06/2018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55941-D4BD-4971-BB71-6049C95D174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69670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5B79-7560-472E-B4CE-C0C2646BD063}" type="datetimeFigureOut">
              <a:rPr lang="ca-ES" smtClean="0"/>
              <a:t>25/06/2018</a:t>
            </a:fld>
            <a:endParaRPr lang="ca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55941-D4BD-4971-BB71-6049C95D174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47966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5B79-7560-472E-B4CE-C0C2646BD063}" type="datetimeFigureOut">
              <a:rPr lang="ca-ES" smtClean="0"/>
              <a:t>25/06/2018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55941-D4BD-4971-BB71-6049C95D174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88267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5B79-7560-472E-B4CE-C0C2646BD063}" type="datetimeFigureOut">
              <a:rPr lang="ca-ES" smtClean="0"/>
              <a:t>25/06/2018</a:t>
            </a:fld>
            <a:endParaRPr lang="ca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55941-D4BD-4971-BB71-6049C95D174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91216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5B79-7560-472E-B4CE-C0C2646BD063}" type="datetimeFigureOut">
              <a:rPr lang="ca-ES" smtClean="0"/>
              <a:t>25/06/2018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55941-D4BD-4971-BB71-6049C95D174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60059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5B79-7560-472E-B4CE-C0C2646BD063}" type="datetimeFigureOut">
              <a:rPr lang="ca-ES" smtClean="0"/>
              <a:t>25/06/2018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55941-D4BD-4971-BB71-6049C95D174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28250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25B79-7560-472E-B4CE-C0C2646BD063}" type="datetimeFigureOut">
              <a:rPr lang="ca-ES" smtClean="0"/>
              <a:t>25/06/2018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55941-D4BD-4971-BB71-6049C95D174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857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t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38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F21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" name="QuadreDeText 5"/>
          <p:cNvSpPr txBox="1"/>
          <p:nvPr/>
        </p:nvSpPr>
        <p:spPr>
          <a:xfrm>
            <a:off x="1" y="6229812"/>
            <a:ext cx="12192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300" dirty="0" smtClean="0">
                <a:solidFill>
                  <a:schemeClr val="bg1"/>
                </a:solidFill>
              </a:rPr>
              <a:t>Tic-tac, tic-tac. Voluntaris i aprenents han sumat 200.300 hores de conversa en català</a:t>
            </a:r>
            <a:endParaRPr lang="ca-ES" sz="2300" dirty="0">
              <a:solidFill>
                <a:schemeClr val="bg1"/>
              </a:solidFill>
            </a:endParaRPr>
          </a:p>
        </p:txBody>
      </p:sp>
      <p:pic>
        <p:nvPicPr>
          <p:cNvPr id="3" name="Imat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15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13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" name="QuadreDeText 5"/>
          <p:cNvSpPr txBox="1"/>
          <p:nvPr/>
        </p:nvSpPr>
        <p:spPr>
          <a:xfrm>
            <a:off x="1" y="6229812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200" dirty="0" smtClean="0">
                <a:solidFill>
                  <a:schemeClr val="bg1"/>
                </a:solidFill>
              </a:rPr>
              <a:t>De forma virtual, les #</a:t>
            </a:r>
            <a:r>
              <a:rPr lang="ca-ES" sz="2200" dirty="0" err="1" smtClean="0">
                <a:solidFill>
                  <a:schemeClr val="bg1"/>
                </a:solidFill>
              </a:rPr>
              <a:t>VxLParellesBenAvingudes</a:t>
            </a:r>
            <a:r>
              <a:rPr lang="ca-ES" sz="2200" dirty="0" smtClean="0">
                <a:solidFill>
                  <a:schemeClr val="bg1"/>
                </a:solidFill>
              </a:rPr>
              <a:t> conversen des de 28 països</a:t>
            </a:r>
            <a:endParaRPr lang="ca-ES" sz="2200" dirty="0">
              <a:solidFill>
                <a:schemeClr val="bg1"/>
              </a:solidFill>
            </a:endParaRPr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0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76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" name="QuadreDeText 5"/>
          <p:cNvSpPr txBox="1"/>
          <p:nvPr/>
        </p:nvSpPr>
        <p:spPr>
          <a:xfrm>
            <a:off x="1" y="6229812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200" dirty="0" smtClean="0">
                <a:solidFill>
                  <a:schemeClr val="bg1"/>
                </a:solidFill>
              </a:rPr>
              <a:t>Els joves d’entre 18 i 29 anys són els voluntaris que més participen a la modalitat virtual del #</a:t>
            </a:r>
            <a:r>
              <a:rPr lang="ca-ES" sz="2200" dirty="0" err="1" smtClean="0">
                <a:solidFill>
                  <a:schemeClr val="bg1"/>
                </a:solidFill>
              </a:rPr>
              <a:t>vxlcat</a:t>
            </a:r>
            <a:endParaRPr lang="ca-ES" sz="2200" dirty="0">
              <a:solidFill>
                <a:schemeClr val="bg1"/>
              </a:solidFill>
            </a:endParaRPr>
          </a:p>
        </p:txBody>
      </p:sp>
      <p:pic>
        <p:nvPicPr>
          <p:cNvPr id="3" name="Imat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32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8A4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" name="QuadreDeText 5"/>
          <p:cNvSpPr txBox="1"/>
          <p:nvPr/>
        </p:nvSpPr>
        <p:spPr>
          <a:xfrm>
            <a:off x="1" y="6229812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400" dirty="0" smtClean="0">
                <a:solidFill>
                  <a:schemeClr val="bg1"/>
                </a:solidFill>
              </a:rPr>
              <a:t>El 97,5€ recomanaria el @</a:t>
            </a:r>
            <a:r>
              <a:rPr lang="ca-ES" sz="2400" dirty="0" err="1" smtClean="0">
                <a:solidFill>
                  <a:schemeClr val="bg1"/>
                </a:solidFill>
              </a:rPr>
              <a:t>vxlcat</a:t>
            </a:r>
            <a:r>
              <a:rPr lang="ca-ES" sz="2400" dirty="0" smtClean="0">
                <a:solidFill>
                  <a:schemeClr val="bg1"/>
                </a:solidFill>
              </a:rPr>
              <a:t> virtual a les persones que volen aprendre català</a:t>
            </a:r>
            <a:endParaRPr lang="ca-ES" sz="2400" dirty="0">
              <a:solidFill>
                <a:schemeClr val="bg1"/>
              </a:solidFill>
            </a:endParaRPr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67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23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" name="QuadreDeText 5"/>
          <p:cNvSpPr txBox="1"/>
          <p:nvPr/>
        </p:nvSpPr>
        <p:spPr>
          <a:xfrm>
            <a:off x="1" y="6229812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400" dirty="0" smtClean="0">
                <a:solidFill>
                  <a:schemeClr val="bg1"/>
                </a:solidFill>
              </a:rPr>
              <a:t>Des del 2003 fins al juny de 2018 s’han format 125.000 parelles lingüístiques</a:t>
            </a:r>
            <a:endParaRPr lang="ca-ES" sz="2400" dirty="0">
              <a:solidFill>
                <a:schemeClr val="bg1"/>
              </a:solidFill>
            </a:endParaRPr>
          </a:p>
        </p:txBody>
      </p:sp>
      <p:pic>
        <p:nvPicPr>
          <p:cNvPr id="3" name="Imat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27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9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" name="QuadreDeText 5"/>
          <p:cNvSpPr txBox="1"/>
          <p:nvPr/>
        </p:nvSpPr>
        <p:spPr>
          <a:xfrm>
            <a:off x="256477" y="6229812"/>
            <a:ext cx="11675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400" dirty="0" smtClean="0">
                <a:solidFill>
                  <a:schemeClr val="bg1"/>
                </a:solidFill>
              </a:rPr>
              <a:t>El @</a:t>
            </a:r>
            <a:r>
              <a:rPr lang="ca-ES" sz="2400" dirty="0" err="1" smtClean="0">
                <a:solidFill>
                  <a:schemeClr val="bg1"/>
                </a:solidFill>
              </a:rPr>
              <a:t>vxlcat</a:t>
            </a:r>
            <a:r>
              <a:rPr lang="ca-ES" sz="2400" dirty="0" smtClean="0">
                <a:solidFill>
                  <a:schemeClr val="bg1"/>
                </a:solidFill>
              </a:rPr>
              <a:t> ha format més de 10.000 noves parelles lingüístiques</a:t>
            </a:r>
            <a:endParaRPr lang="ca-ES" sz="2400" dirty="0">
              <a:solidFill>
                <a:schemeClr val="bg1"/>
              </a:solidFill>
            </a:endParaRPr>
          </a:p>
        </p:txBody>
      </p:sp>
      <p:pic>
        <p:nvPicPr>
          <p:cNvPr id="7" name="Imat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0" y="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5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" name="QuadreDeText 5"/>
          <p:cNvSpPr txBox="1"/>
          <p:nvPr/>
        </p:nvSpPr>
        <p:spPr>
          <a:xfrm>
            <a:off x="1" y="6229812"/>
            <a:ext cx="12192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300" dirty="0" smtClean="0">
                <a:solidFill>
                  <a:schemeClr val="bg1"/>
                </a:solidFill>
              </a:rPr>
              <a:t>El </a:t>
            </a:r>
            <a:r>
              <a:rPr lang="ca-ES" sz="2300" dirty="0" smtClean="0">
                <a:solidFill>
                  <a:schemeClr val="bg1"/>
                </a:solidFill>
              </a:rPr>
              <a:t>Consorci per a la Normalització Lingüística </a:t>
            </a:r>
            <a:r>
              <a:rPr lang="ca-ES" sz="2300" dirty="0" smtClean="0">
                <a:solidFill>
                  <a:schemeClr val="bg1"/>
                </a:solidFill>
              </a:rPr>
              <a:t>ha format el 96,19% de parelles i les entitats, el 3,81%</a:t>
            </a:r>
            <a:endParaRPr lang="ca-ES" sz="2300" dirty="0">
              <a:solidFill>
                <a:schemeClr val="bg1"/>
              </a:solidFill>
            </a:endParaRPr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711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20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D41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" name="QuadreDeText 5"/>
          <p:cNvSpPr txBox="1"/>
          <p:nvPr/>
        </p:nvSpPr>
        <p:spPr>
          <a:xfrm>
            <a:off x="1" y="6229812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200" dirty="0" smtClean="0">
                <a:solidFill>
                  <a:schemeClr val="bg1"/>
                </a:solidFill>
              </a:rPr>
              <a:t>S’han format #</a:t>
            </a:r>
            <a:r>
              <a:rPr lang="ca-ES" sz="2200" dirty="0" err="1" smtClean="0">
                <a:solidFill>
                  <a:schemeClr val="bg1"/>
                </a:solidFill>
              </a:rPr>
              <a:t>VxLParellesBenAvingudes</a:t>
            </a:r>
            <a:r>
              <a:rPr lang="ca-ES" sz="2200" dirty="0" smtClean="0">
                <a:solidFill>
                  <a:schemeClr val="bg1"/>
                </a:solidFill>
              </a:rPr>
              <a:t> a 214 localitats catalanes</a:t>
            </a:r>
            <a:endParaRPr lang="ca-ES" sz="2200" dirty="0">
              <a:solidFill>
                <a:schemeClr val="bg1"/>
              </a:solidFill>
            </a:endParaRPr>
          </a:p>
        </p:txBody>
      </p:sp>
      <p:pic>
        <p:nvPicPr>
          <p:cNvPr id="3" name="Imat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2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C58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" name="QuadreDeText 5"/>
          <p:cNvSpPr txBox="1"/>
          <p:nvPr/>
        </p:nvSpPr>
        <p:spPr>
          <a:xfrm>
            <a:off x="1" y="6229812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400" dirty="0" smtClean="0">
                <a:solidFill>
                  <a:schemeClr val="bg1"/>
                </a:solidFill>
              </a:rPr>
              <a:t>6.185 noves inscripcions: 4.277 aprenents i 1.908 voluntaris</a:t>
            </a:r>
            <a:endParaRPr lang="ca-ES" sz="2400" dirty="0">
              <a:solidFill>
                <a:schemeClr val="bg1"/>
              </a:solidFill>
            </a:endParaRPr>
          </a:p>
        </p:txBody>
      </p:sp>
      <p:pic>
        <p:nvPicPr>
          <p:cNvPr id="3" name="Imat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88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20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A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" name="QuadreDeText 1"/>
          <p:cNvSpPr txBox="1"/>
          <p:nvPr/>
        </p:nvSpPr>
        <p:spPr>
          <a:xfrm>
            <a:off x="1" y="6229812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400" dirty="0" smtClean="0">
                <a:solidFill>
                  <a:schemeClr val="bg1"/>
                </a:solidFill>
              </a:rPr>
              <a:t>Sabies que entre les noves persones inscrites al @</a:t>
            </a:r>
            <a:r>
              <a:rPr lang="ca-ES" sz="2400" dirty="0" err="1" smtClean="0">
                <a:solidFill>
                  <a:schemeClr val="bg1"/>
                </a:solidFill>
              </a:rPr>
              <a:t>vxlcat</a:t>
            </a:r>
            <a:r>
              <a:rPr lang="ca-ES" sz="2400" dirty="0" smtClean="0">
                <a:solidFill>
                  <a:schemeClr val="bg1"/>
                </a:solidFill>
              </a:rPr>
              <a:t> la majoria són dones?</a:t>
            </a:r>
            <a:endParaRPr lang="ca-ES" sz="2400" dirty="0">
              <a:solidFill>
                <a:schemeClr val="bg1"/>
              </a:solidFill>
            </a:endParaRPr>
          </a:p>
        </p:txBody>
      </p:sp>
      <p:pic>
        <p:nvPicPr>
          <p:cNvPr id="3" name="Imat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711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06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A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" name="QuadreDeText 5"/>
          <p:cNvSpPr txBox="1"/>
          <p:nvPr/>
        </p:nvSpPr>
        <p:spPr>
          <a:xfrm>
            <a:off x="1" y="6229812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400" dirty="0" smtClean="0">
                <a:solidFill>
                  <a:schemeClr val="bg1"/>
                </a:solidFill>
              </a:rPr>
              <a:t>S’han format 2.311 parelles lingüístiques </a:t>
            </a:r>
            <a:r>
              <a:rPr lang="ca-ES" sz="2400" smtClean="0">
                <a:solidFill>
                  <a:schemeClr val="bg1"/>
                </a:solidFill>
              </a:rPr>
              <a:t>en </a:t>
            </a:r>
            <a:r>
              <a:rPr lang="ca-ES" sz="2400" smtClean="0">
                <a:solidFill>
                  <a:schemeClr val="bg1"/>
                </a:solidFill>
              </a:rPr>
              <a:t>l’àmbit de la justícia</a:t>
            </a:r>
            <a:r>
              <a:rPr lang="ca-ES" sz="2400" dirty="0" smtClean="0">
                <a:solidFill>
                  <a:schemeClr val="bg1"/>
                </a:solidFill>
              </a:rPr>
              <a:t>, salut</a:t>
            </a:r>
            <a:r>
              <a:rPr lang="ca-ES" sz="2400" smtClean="0">
                <a:solidFill>
                  <a:schemeClr val="bg1"/>
                </a:solidFill>
              </a:rPr>
              <a:t>, </a:t>
            </a:r>
            <a:r>
              <a:rPr lang="ca-ES" sz="2400" smtClean="0">
                <a:solidFill>
                  <a:schemeClr val="bg1"/>
                </a:solidFill>
              </a:rPr>
              <a:t>esport... </a:t>
            </a:r>
            <a:endParaRPr lang="ca-ES" sz="2400" dirty="0">
              <a:solidFill>
                <a:schemeClr val="bg1"/>
              </a:solidFill>
            </a:endParaRPr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25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C6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" name="QuadreDeText 5"/>
          <p:cNvSpPr txBox="1"/>
          <p:nvPr/>
        </p:nvSpPr>
        <p:spPr>
          <a:xfrm>
            <a:off x="1" y="6229812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400" dirty="0" smtClean="0">
                <a:solidFill>
                  <a:schemeClr val="bg1"/>
                </a:solidFill>
              </a:rPr>
              <a:t>S’han fet 4.423 acords de col·laboració amb entitats i establiments col·laboradors</a:t>
            </a:r>
            <a:endParaRPr lang="ca-ES" sz="2400" dirty="0">
              <a:solidFill>
                <a:schemeClr val="bg1"/>
              </a:solidFill>
            </a:endParaRPr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AA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" name="QuadreDeText 5"/>
          <p:cNvSpPr txBox="1"/>
          <p:nvPr/>
        </p:nvSpPr>
        <p:spPr>
          <a:xfrm>
            <a:off x="1" y="6229812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400" dirty="0" smtClean="0">
                <a:solidFill>
                  <a:schemeClr val="bg1"/>
                </a:solidFill>
              </a:rPr>
              <a:t>S’han organitzat 1.622 activitats complementàries</a:t>
            </a:r>
            <a:endParaRPr lang="ca-ES" sz="2400" dirty="0">
              <a:solidFill>
                <a:schemeClr val="bg1"/>
              </a:solidFill>
            </a:endParaRPr>
          </a:p>
        </p:txBody>
      </p:sp>
      <p:pic>
        <p:nvPicPr>
          <p:cNvPr id="3" name="Imat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38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l'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170</Words>
  <Application>Microsoft Office PowerPoint</Application>
  <PresentationFormat>Pantalla panoràmica</PresentationFormat>
  <Paragraphs>13</Paragraphs>
  <Slides>14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3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de l'Office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>Generalitat de Catalunya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Fernandez Vidal, Yolanda</dc:creator>
  <cp:lastModifiedBy>Mas Bou, Teresa</cp:lastModifiedBy>
  <cp:revision>54</cp:revision>
  <dcterms:created xsi:type="dcterms:W3CDTF">2018-06-21T10:02:18Z</dcterms:created>
  <dcterms:modified xsi:type="dcterms:W3CDTF">2018-06-25T13:02:40Z</dcterms:modified>
</cp:coreProperties>
</file>