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361" r:id="rId3"/>
    <p:sldId id="352" r:id="rId4"/>
    <p:sldId id="360" r:id="rId5"/>
    <p:sldId id="321" r:id="rId6"/>
    <p:sldId id="350" r:id="rId7"/>
    <p:sldId id="359" r:id="rId8"/>
    <p:sldId id="312" r:id="rId9"/>
    <p:sldId id="324" r:id="rId10"/>
    <p:sldId id="351" r:id="rId11"/>
    <p:sldId id="358" r:id="rId12"/>
    <p:sldId id="319" r:id="rId13"/>
    <p:sldId id="353" r:id="rId14"/>
    <p:sldId id="342" r:id="rId15"/>
    <p:sldId id="362" r:id="rId16"/>
    <p:sldId id="336" r:id="rId17"/>
    <p:sldId id="345" r:id="rId18"/>
    <p:sldId id="349" r:id="rId19"/>
    <p:sldId id="355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am pique" initials="mp" lastIdx="5" clrIdx="0">
    <p:extLst/>
  </p:cmAuthor>
  <p:cmAuthor id="2" name="JGG" initials="UdW" lastIdx="4" clrIdx="1">
    <p:extLst/>
  </p:cmAuthor>
  <p:cmAuthor id="3" name="Joserra Gonzalez" initials="JG" lastIdx="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D263"/>
    <a:srgbClr val="53CE6E"/>
    <a:srgbClr val="5FFB9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5" autoAdjust="0"/>
    <p:restoredTop sz="94651"/>
  </p:normalViewPr>
  <p:slideViewPr>
    <p:cSldViewPr snapToGrid="0" snapToObjects="1">
      <p:cViewPr varScale="1">
        <p:scale>
          <a:sx n="86" d="100"/>
          <a:sy n="86" d="100"/>
        </p:scale>
        <p:origin x="1620" y="90"/>
      </p:cViewPr>
      <p:guideLst>
        <p:guide orient="horz" pos="25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35D80-00D7-454B-9D78-761575EB469D}" type="datetimeFigureOut">
              <a:rPr lang="ca-ES" smtClean="0"/>
              <a:t>20/02/2020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C6FC5-A50F-4322-94B1-DE20E51CB70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4891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AF8C2-D0C5-436E-B82C-27111E83DCCC}" type="datetimeFigureOut">
              <a:rPr lang="ca-ES" smtClean="0"/>
              <a:t>20/02/2020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C3275-3D08-4004-AC7D-A516DD440A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3107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C3275-3D08-4004-AC7D-A516DD440A41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C3275-3D08-4004-AC7D-A516DD440A41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9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5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7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6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8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1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26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674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632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53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7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7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821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4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2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2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9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0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1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A4B53-1370-ED48-89FD-EE373524072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634B2-E80B-D047-8287-8137A51E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1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C83D-0263-4282-BB92-F19689F65DAD}" type="datetimeFigureOut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65A43-7773-499A-B298-D2227BDC7934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0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emf"/><Relationship Id="rId7" Type="http://schemas.openxmlformats.org/officeDocument/2006/relationships/image" Target="../media/image24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_1600_b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4666763"/>
            <a:ext cx="9144000" cy="1809109"/>
          </a:xfrm>
          <a:prstGeom prst="rect">
            <a:avLst/>
          </a:prstGeom>
          <a:solidFill>
            <a:srgbClr val="5FFB9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50" y="6053241"/>
            <a:ext cx="2609384" cy="222147"/>
          </a:xfrm>
        </p:spPr>
        <p:txBody>
          <a:bodyPr wrap="square" lIns="0" tIns="0" rIns="0" bIns="0" anchor="t" anchorCtr="0">
            <a:noAutofit/>
          </a:bodyPr>
          <a:lstStyle/>
          <a:p>
            <a:pPr algn="l"/>
            <a:r>
              <a:rPr lang="en-US" sz="1400" dirty="0" smtClean="0">
                <a:latin typeface="Lato Light"/>
                <a:cs typeface="Lato Light"/>
              </a:rPr>
              <a:t>Barcelona, 20 de </a:t>
            </a:r>
            <a:r>
              <a:rPr lang="en-US" sz="1400" dirty="0" err="1" smtClean="0">
                <a:latin typeface="Lato Light"/>
                <a:cs typeface="Lato Light"/>
              </a:rPr>
              <a:t>febrer</a:t>
            </a:r>
            <a:r>
              <a:rPr lang="en-US" sz="1400" dirty="0" smtClean="0">
                <a:latin typeface="Lato Light"/>
                <a:cs typeface="Lato Light"/>
              </a:rPr>
              <a:t> de 2020</a:t>
            </a:r>
            <a:endParaRPr lang="en-US" sz="1400" dirty="0">
              <a:latin typeface="Lato Light"/>
              <a:cs typeface="Lato Ligh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6450" y="4627557"/>
            <a:ext cx="8313233" cy="11220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a-ES" sz="1600" b="1" dirty="0" smtClean="0">
              <a:latin typeface="Lato Bold"/>
              <a:cs typeface="Calibri Light" panose="020F0302020204030204" pitchFamily="34" charset="0"/>
            </a:endParaRPr>
          </a:p>
          <a:p>
            <a:pPr algn="l"/>
            <a:r>
              <a:rPr lang="ca-ES" sz="2400" b="1" dirty="0" smtClean="0">
                <a:latin typeface="Lato Bold"/>
                <a:cs typeface="Calibri Light" panose="020F0302020204030204" pitchFamily="34" charset="0"/>
              </a:rPr>
              <a:t>PREVINCAT: Sistema d’informació per a la presa de decisions en la prevenció d’incendis forestals a Catalunya</a:t>
            </a:r>
          </a:p>
          <a:p>
            <a:pPr algn="l"/>
            <a:endParaRPr lang="ca-ES" sz="1800" b="1" dirty="0">
              <a:latin typeface="Lato Bold"/>
              <a:cs typeface="Calibri Light" panose="020F03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189249" y="1411961"/>
            <a:ext cx="1458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 smtClean="0"/>
              <a:t>Amb la col·laboració de:</a:t>
            </a:r>
            <a:endParaRPr lang="ca-ES" sz="1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73" y="1459439"/>
            <a:ext cx="919352" cy="3200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1" y="414590"/>
            <a:ext cx="2116679" cy="611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5" y="412287"/>
            <a:ext cx="4292949" cy="77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7782" y="862254"/>
            <a:ext cx="1211854" cy="9118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03</a:t>
            </a:r>
            <a:endParaRPr lang="en-US" sz="54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10692" y="3233854"/>
            <a:ext cx="5256293" cy="2680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 smtClean="0">
                <a:solidFill>
                  <a:schemeClr val="bg1"/>
                </a:solidFill>
                <a:latin typeface="Lato Bold"/>
                <a:cs typeface="Lato Bold"/>
              </a:rPr>
              <a:t>Exemples</a:t>
            </a:r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Lato Bold"/>
                <a:cs typeface="Lato Bold"/>
              </a:rPr>
              <a:t>d’aplicacions</a:t>
            </a:r>
            <a:endParaRPr lang="en-US" sz="54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8509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223353" y="674181"/>
            <a:ext cx="8215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a-ES" altLang="en-US" b="1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M</a:t>
            </a:r>
            <a:r>
              <a:rPr kumimoji="0" lang="ca-E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apes</a:t>
            </a:r>
            <a:r>
              <a:rPr kumimoji="0" lang="ca-E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de paisatges per la simulació d’incendis</a:t>
            </a:r>
            <a:r>
              <a:rPr lang="ca-ES" altLang="ca-ES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. </a:t>
            </a:r>
          </a:p>
          <a:p>
            <a:pPr marL="285750" indent="-285750">
              <a:buFontTx/>
              <a:buChar char="-"/>
            </a:pPr>
            <a:endParaRPr lang="ca-ES" altLang="ca-ES" dirty="0">
              <a:solidFill>
                <a:prstClr val="black"/>
              </a:solidFill>
              <a:latin typeface="Lato Bold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a-ES" altLang="ca-ES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La </a:t>
            </a:r>
            <a:r>
              <a:rPr lang="ca-ES" alt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cartografia es pot carregar directament a </a:t>
            </a:r>
            <a:r>
              <a:rPr lang="ca-ES" altLang="ca-ES" b="1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diversos simuladors </a:t>
            </a:r>
            <a:r>
              <a:rPr lang="ca-ES" alt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d’incendis (</a:t>
            </a:r>
            <a:r>
              <a:rPr lang="ca-ES" altLang="ca-ES" dirty="0" err="1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FlamMap</a:t>
            </a:r>
            <a:r>
              <a:rPr lang="ca-ES" alt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, </a:t>
            </a:r>
            <a:r>
              <a:rPr lang="ca-ES" altLang="ca-ES" dirty="0" err="1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Farsite</a:t>
            </a:r>
            <a:r>
              <a:rPr lang="ca-ES" alt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, </a:t>
            </a:r>
            <a:r>
              <a:rPr lang="ca-ES" altLang="ca-ES" dirty="0" err="1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Wildfire</a:t>
            </a:r>
            <a:r>
              <a:rPr lang="ca-ES" alt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 </a:t>
            </a:r>
            <a:r>
              <a:rPr lang="ca-ES" altLang="ca-ES" dirty="0" err="1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Analyst</a:t>
            </a:r>
            <a:r>
              <a:rPr lang="ca-ES" altLang="ca-ES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).</a:t>
            </a:r>
            <a:endParaRPr lang="ca-ES" altLang="ca-ES" dirty="0">
              <a:solidFill>
                <a:prstClr val="black"/>
              </a:solidFill>
              <a:latin typeface="Lato Bold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altLang="ca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ca-E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endParaRPr kumimoji="0" lang="ca-ES" alt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345" y="2079109"/>
            <a:ext cx="5837309" cy="429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55616" y="112238"/>
            <a:ext cx="8183184" cy="4621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FB90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Descàrregues</a:t>
            </a:r>
            <a:r>
              <a:rPr kumimoji="0" lang="fr-FR" sz="2800" b="1" i="0" u="none" strike="noStrike" kern="1200" cap="none" spc="0" normalizeH="0" noProof="0" dirty="0" smtClean="0">
                <a:ln>
                  <a:noFill/>
                </a:ln>
                <a:solidFill>
                  <a:srgbClr val="5FFB90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de mapes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FFB90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18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23351" y="754063"/>
            <a:ext cx="8183184" cy="9489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5FFB90"/>
              </a:solidFill>
              <a:latin typeface="Lato Light"/>
              <a:cs typeface="Lato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3456" y="174236"/>
            <a:ext cx="8183184" cy="9489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800" b="1" dirty="0" smtClean="0">
                <a:solidFill>
                  <a:srgbClr val="5FFB90"/>
                </a:solidFill>
                <a:latin typeface="Lato Bold"/>
                <a:cs typeface="Lato Light"/>
              </a:rPr>
              <a:t>Descàrregues de mapes (millora amb dades </a:t>
            </a:r>
            <a:r>
              <a:rPr lang="ca-ES" sz="2800" b="1" dirty="0" err="1" smtClean="0">
                <a:solidFill>
                  <a:srgbClr val="5FFB90"/>
                </a:solidFill>
                <a:latin typeface="Lato Bold"/>
                <a:cs typeface="Lato Light"/>
              </a:rPr>
              <a:t>LiDAR</a:t>
            </a:r>
            <a:r>
              <a:rPr lang="ca-ES" sz="2800" b="1" dirty="0" smtClean="0">
                <a:solidFill>
                  <a:srgbClr val="5FFB90"/>
                </a:solidFill>
                <a:latin typeface="Lato Bold"/>
                <a:cs typeface="Lato Light"/>
              </a:rPr>
              <a:t>) </a:t>
            </a:r>
            <a:endParaRPr lang="ca-ES" sz="2800" dirty="0">
              <a:solidFill>
                <a:srgbClr val="5FFB90"/>
              </a:solidFill>
              <a:latin typeface="Lato Light"/>
              <a:cs typeface="Lato Light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514943" y="1474475"/>
            <a:ext cx="282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PREVINCAT (Scott &amp; </a:t>
            </a:r>
            <a:r>
              <a:rPr lang="ca-ES" dirty="0" err="1" smtClean="0"/>
              <a:t>Burgan</a:t>
            </a:r>
            <a:r>
              <a:rPr lang="ca-ES" dirty="0" smtClean="0"/>
              <a:t>)</a:t>
            </a:r>
            <a:endParaRPr lang="ca-ES" dirty="0"/>
          </a:p>
        </p:txBody>
      </p:sp>
      <p:grpSp>
        <p:nvGrpSpPr>
          <p:cNvPr id="7" name="Grupo 6"/>
          <p:cNvGrpSpPr/>
          <p:nvPr/>
        </p:nvGrpSpPr>
        <p:grpSpPr>
          <a:xfrm>
            <a:off x="333456" y="1627594"/>
            <a:ext cx="7954597" cy="3689434"/>
            <a:chOff x="58187" y="637469"/>
            <a:chExt cx="9051798" cy="4675588"/>
          </a:xfrm>
        </p:grpSpPr>
        <p:pic>
          <p:nvPicPr>
            <p:cNvPr id="21" name="Imagen 20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62"/>
            <a:stretch/>
          </p:blipFill>
          <p:spPr>
            <a:xfrm>
              <a:off x="120530" y="966250"/>
              <a:ext cx="2830417" cy="4346807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58187" y="637469"/>
              <a:ext cx="2955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smtClean="0"/>
                <a:t>Abans PREVINCAT (Anderson)</a:t>
              </a:r>
              <a:endParaRPr lang="ca-ES" dirty="0"/>
            </a:p>
          </p:txBody>
        </p:sp>
        <p:pic>
          <p:nvPicPr>
            <p:cNvPr id="22" name="Imagen 21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9"/>
            <a:stretch/>
          </p:blipFill>
          <p:spPr>
            <a:xfrm>
              <a:off x="4349307" y="966250"/>
              <a:ext cx="3134650" cy="4305116"/>
            </a:xfrm>
            <a:prstGeom prst="rect">
              <a:avLst/>
            </a:prstGeom>
          </p:spPr>
        </p:pic>
        <p:sp>
          <p:nvSpPr>
            <p:cNvPr id="6" name="Flecha derecha 5"/>
            <p:cNvSpPr/>
            <p:nvPr/>
          </p:nvSpPr>
          <p:spPr>
            <a:xfrm>
              <a:off x="3097548" y="2919778"/>
              <a:ext cx="1293485" cy="508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5" name="Imagen 2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2" t="37643" r="54716" b="40336"/>
            <a:stretch/>
          </p:blipFill>
          <p:spPr bwMode="auto">
            <a:xfrm>
              <a:off x="2984962" y="1271816"/>
              <a:ext cx="1406071" cy="14955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n 2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87" t="37643" r="17452" b="28894"/>
            <a:stretch/>
          </p:blipFill>
          <p:spPr bwMode="auto">
            <a:xfrm>
              <a:off x="7399114" y="1271816"/>
              <a:ext cx="1710871" cy="22726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61" y="781470"/>
            <a:ext cx="4106611" cy="5547928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20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7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74237" y="240603"/>
            <a:ext cx="8183184" cy="9489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 smtClean="0">
                <a:solidFill>
                  <a:srgbClr val="5FFB90"/>
                </a:solidFill>
                <a:latin typeface="Lato Bold"/>
                <a:cs typeface="Lato Bold"/>
              </a:rPr>
              <a:t>Escenaris climàtics per a la simulació del comportament del foc</a:t>
            </a:r>
            <a:endParaRPr lang="en-US" sz="2800" dirty="0">
              <a:solidFill>
                <a:srgbClr val="5FFB90"/>
              </a:solidFill>
              <a:latin typeface="Lato Light"/>
              <a:cs typeface="Lato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4237" y="1512201"/>
            <a:ext cx="5315363" cy="29682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+mj-lt"/>
              <a:buAutoNum type="arabicParenR"/>
              <a:tabLst>
                <a:tab pos="534988" algn="l"/>
              </a:tabLst>
              <a:defRPr/>
            </a:pPr>
            <a:r>
              <a:rPr lang="ca-ES" sz="1800" dirty="0" smtClean="0">
                <a:latin typeface="Lato Bold"/>
              </a:rPr>
              <a:t>Escenaris </a:t>
            </a:r>
            <a:r>
              <a:rPr lang="ca-ES" sz="1800" dirty="0">
                <a:latin typeface="Lato Bold"/>
              </a:rPr>
              <a:t>meteorològics propicis per generar </a:t>
            </a:r>
            <a:r>
              <a:rPr lang="ca-ES" sz="1800" dirty="0" smtClean="0">
                <a:latin typeface="Lato Bold"/>
              </a:rPr>
              <a:t>GIF (escenaris històrics i de disseny).</a:t>
            </a:r>
          </a:p>
          <a:p>
            <a:pPr marL="342900" indent="-342900" algn="l">
              <a:buFont typeface="+mj-lt"/>
              <a:buAutoNum type="arabicParenR"/>
              <a:tabLst>
                <a:tab pos="534988" algn="l"/>
              </a:tabLst>
              <a:defRPr/>
            </a:pPr>
            <a:endParaRPr lang="ca-ES" sz="1800" dirty="0">
              <a:latin typeface="Lato Bold"/>
            </a:endParaRPr>
          </a:p>
          <a:p>
            <a:pPr marL="342900" indent="-342900" algn="l">
              <a:buFont typeface="+mj-lt"/>
              <a:buAutoNum type="arabicParenR"/>
              <a:tabLst>
                <a:tab pos="534988" algn="l"/>
              </a:tabLst>
              <a:defRPr/>
            </a:pPr>
            <a:r>
              <a:rPr lang="ca-ES" sz="1800" dirty="0">
                <a:latin typeface="Lato Bold"/>
              </a:rPr>
              <a:t>Humitats de combustible típics de dies d’incendi.</a:t>
            </a:r>
          </a:p>
          <a:p>
            <a:pPr marL="342900" indent="-342900" algn="just">
              <a:buFont typeface="+mj-lt"/>
              <a:buAutoNum type="arabicParenR"/>
              <a:defRPr/>
            </a:pPr>
            <a:endParaRPr lang="ca-ES" sz="1800" dirty="0" smtClean="0">
              <a:latin typeface="Lato Bold"/>
            </a:endParaRPr>
          </a:p>
          <a:p>
            <a:pPr marL="342900" indent="-342900" algn="just">
              <a:buFont typeface="+mj-lt"/>
              <a:buAutoNum type="arabicParenR"/>
              <a:defRPr/>
            </a:pPr>
            <a:endParaRPr lang="ca-ES" sz="1800" u="sng" dirty="0" smtClean="0">
              <a:solidFill>
                <a:srgbClr val="FF0000"/>
              </a:solidFill>
              <a:latin typeface="Lato Bold"/>
            </a:endParaRPr>
          </a:p>
          <a:p>
            <a:pPr algn="l">
              <a:lnSpc>
                <a:spcPct val="120000"/>
              </a:lnSpc>
            </a:pPr>
            <a:r>
              <a:rPr lang="en-US" sz="1800" b="1" dirty="0" smtClean="0">
                <a:solidFill>
                  <a:srgbClr val="7F7F7F"/>
                </a:solidFill>
                <a:latin typeface="Lato Bold"/>
                <a:cs typeface="Lato Bold"/>
              </a:rPr>
              <a:t> </a:t>
            </a:r>
            <a:r>
              <a:rPr lang="en-US" sz="1800" dirty="0" smtClean="0">
                <a:solidFill>
                  <a:srgbClr val="7F7F7F"/>
                </a:solidFill>
                <a:latin typeface="Lato Bold"/>
                <a:cs typeface="Lato Light"/>
              </a:rPr>
              <a:t/>
            </a:r>
            <a:br>
              <a:rPr lang="en-US" sz="1800" dirty="0" smtClean="0">
                <a:solidFill>
                  <a:srgbClr val="7F7F7F"/>
                </a:solidFill>
                <a:latin typeface="Lato Bold"/>
                <a:cs typeface="Lato Light"/>
              </a:rPr>
            </a:br>
            <a:r>
              <a:rPr lang="en-US" sz="1800" dirty="0" smtClean="0">
                <a:solidFill>
                  <a:srgbClr val="7F7F7F"/>
                </a:solidFill>
                <a:latin typeface="Lato Bold"/>
                <a:cs typeface="Lato Light"/>
              </a:rPr>
              <a:t/>
            </a:r>
            <a:br>
              <a:rPr lang="en-US" sz="1800" dirty="0" smtClean="0">
                <a:solidFill>
                  <a:srgbClr val="7F7F7F"/>
                </a:solidFill>
                <a:latin typeface="Lato Bold"/>
                <a:cs typeface="Lato Light"/>
              </a:rPr>
            </a:br>
            <a:r>
              <a:rPr lang="en-US" sz="1800" dirty="0" smtClean="0">
                <a:solidFill>
                  <a:srgbClr val="7F7F7F"/>
                </a:solidFill>
                <a:latin typeface="Lato Bold"/>
                <a:cs typeface="Lato Light"/>
              </a:rPr>
              <a:t/>
            </a:r>
            <a:br>
              <a:rPr lang="en-US" sz="1800" dirty="0" smtClean="0">
                <a:solidFill>
                  <a:srgbClr val="7F7F7F"/>
                </a:solidFill>
                <a:latin typeface="Lato Bold"/>
                <a:cs typeface="Lato Light"/>
              </a:rPr>
            </a:br>
            <a:endParaRPr lang="en-US" sz="1800" dirty="0">
              <a:solidFill>
                <a:srgbClr val="7F7F7F"/>
              </a:solidFill>
              <a:latin typeface="Lato Bold"/>
              <a:cs typeface="Lato Ligh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98" y="2996304"/>
            <a:ext cx="5400675" cy="32766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10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6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223353" y="674181"/>
            <a:ext cx="8215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altLang="ca-ES" dirty="0" smtClean="0">
              <a:solidFill>
                <a:prstClr val="black"/>
              </a:solidFill>
              <a:latin typeface="Lato Bold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altLang="ca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ca-E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endParaRPr kumimoji="0" lang="ca-ES" alt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5975" y="1074291"/>
            <a:ext cx="3097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altLang="ca-ES" dirty="0">
                <a:latin typeface="Lato Bold"/>
                <a:ea typeface="+mj-ea"/>
                <a:cs typeface="+mj-cs"/>
              </a:rPr>
              <a:t>Identificar zones amb major acumulació de combustible</a:t>
            </a: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75" y="1961824"/>
            <a:ext cx="4492717" cy="30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5975" y="268352"/>
            <a:ext cx="8183184" cy="4621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 smtClean="0">
                <a:solidFill>
                  <a:srgbClr val="5FFB90"/>
                </a:solidFill>
                <a:latin typeface="Lato Bold"/>
                <a:cs typeface="Calibri Light" panose="020F0302020204030204" pitchFamily="34" charset="0"/>
              </a:rPr>
              <a:t>Possibles anàlisis que es poden realitzar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FFB90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pic>
        <p:nvPicPr>
          <p:cNvPr id="14" name="Imagen 13" descr="C:\Users\joserra.gonzalez\Documents\articles\previncat\Flammap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1"/>
          <a:stretch/>
        </p:blipFill>
        <p:spPr bwMode="auto">
          <a:xfrm>
            <a:off x="5511373" y="2675500"/>
            <a:ext cx="3476098" cy="2979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5378791" y="585304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a-ES" dirty="0">
                <a:latin typeface="Lato Bold"/>
                <a:ea typeface="+mj-ea"/>
                <a:cs typeface="+mj-cs"/>
              </a:rPr>
              <a:t>Analitzar el comportament del foc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18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96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3669" y="256243"/>
            <a:ext cx="8183184" cy="9489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FB90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P</a:t>
            </a:r>
            <a:r>
              <a:rPr kumimoji="0" lang="fr-FR" sz="2800" b="1" i="0" u="none" strike="noStrike" kern="1200" cap="none" spc="0" normalizeH="0" noProof="0" dirty="0" smtClean="0">
                <a:ln>
                  <a:noFill/>
                </a:ln>
                <a:solidFill>
                  <a:srgbClr val="5FFB90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lanificació de la gestió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FB90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FFB90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6644" y="894467"/>
            <a:ext cx="8183184" cy="29682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ca-ES" sz="1700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S’utilitzen </a:t>
            </a:r>
            <a:r>
              <a:rPr lang="ca-ES" sz="1700" b="1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eines avançades d´ajuda a la presa de decisió </a:t>
            </a:r>
            <a:r>
              <a:rPr lang="ca-ES" sz="1700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(ex. tècniques </a:t>
            </a:r>
            <a:r>
              <a:rPr lang="ca-ES" sz="1700" dirty="0" err="1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multicriteri</a:t>
            </a:r>
            <a:r>
              <a:rPr lang="ca-ES" sz="1700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), per: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ca-E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a-E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Identificar </a:t>
            </a:r>
            <a:r>
              <a:rPr kumimoji="0" lang="ca-E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àrees on és més eficient invertir en tractaments de gestió </a:t>
            </a:r>
            <a:r>
              <a:rPr lang="ca-ES" sz="1700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per a la prevenció d’</a:t>
            </a:r>
            <a:r>
              <a:rPr kumimoji="0" lang="ca-E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incendis i </a:t>
            </a:r>
            <a:r>
              <a:rPr kumimoji="0" lang="ca-E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facilitar les tasques </a:t>
            </a:r>
            <a:r>
              <a:rPr kumimoji="0" lang="ca-E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d´extinció.</a:t>
            </a:r>
            <a:endParaRPr kumimoji="0" lang="ca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ca-E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ca-ES" sz="1700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E</a:t>
            </a:r>
            <a:r>
              <a:rPr kumimoji="0" lang="ca-ES" sz="17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stablir</a:t>
            </a:r>
            <a:r>
              <a:rPr lang="ca-ES" sz="1700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ca-ES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prioritats d´actuació </a:t>
            </a:r>
            <a:r>
              <a:rPr kumimoji="0" lang="ca-ES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en funció del pressupost </a:t>
            </a:r>
            <a:r>
              <a:rPr kumimoji="0" lang="ca-ES" sz="17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disponible</a:t>
            </a:r>
            <a:r>
              <a:rPr kumimoji="0" lang="ca-ES" sz="17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i</a:t>
            </a:r>
            <a:r>
              <a:rPr kumimoji="0" lang="ca-ES" sz="17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considerant diferents criteris (e</a:t>
            </a:r>
            <a:r>
              <a:rPr lang="ca-ES" sz="1700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x. </a:t>
            </a:r>
            <a:r>
              <a:rPr lang="ca-ES" sz="1700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n</a:t>
            </a:r>
            <a:r>
              <a:rPr kumimoji="0" lang="ca-ES" sz="17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uclis</a:t>
            </a:r>
            <a:r>
              <a:rPr kumimoji="0" lang="ca-ES" sz="17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urbans, biodiversitat, infraestructures, paisatge,...).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ca-ES" sz="17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ca-E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a-ES" sz="17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a-ES" sz="17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ca-ES" sz="17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/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/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/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065" y="6507441"/>
            <a:ext cx="335470" cy="283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37" y="6528492"/>
            <a:ext cx="713290" cy="1924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04" y="3911833"/>
            <a:ext cx="3143908" cy="212802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43875" t="60130" r="45625" b="15572"/>
          <a:stretch>
            <a:fillRect/>
          </a:stretch>
        </p:blipFill>
        <p:spPr bwMode="auto">
          <a:xfrm>
            <a:off x="63422" y="5251596"/>
            <a:ext cx="978468" cy="12054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6" name="Picture 54" descr="j04326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329" y="3483367"/>
            <a:ext cx="1317442" cy="131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7" name="Right Brace 13"/>
          <p:cNvSpPr/>
          <p:nvPr/>
        </p:nvSpPr>
        <p:spPr>
          <a:xfrm>
            <a:off x="2963189" y="3969730"/>
            <a:ext cx="233341" cy="2070123"/>
          </a:xfrm>
          <a:prstGeom prst="rightBrace">
            <a:avLst>
              <a:gd name="adj1" fmla="val 18261"/>
              <a:gd name="adj2" fmla="val 50000"/>
            </a:avLst>
          </a:prstGeom>
          <a:ln w="28575">
            <a:solidFill>
              <a:srgbClr val="53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16454" r="8270" b="18865"/>
          <a:stretch/>
        </p:blipFill>
        <p:spPr>
          <a:xfrm>
            <a:off x="3234495" y="3868730"/>
            <a:ext cx="2190167" cy="2171123"/>
          </a:xfrm>
          <a:prstGeom prst="rect">
            <a:avLst/>
          </a:prstGeom>
        </p:spPr>
      </p:pic>
      <p:pic>
        <p:nvPicPr>
          <p:cNvPr id="22" name="Marcador de contenido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26" y="4500897"/>
            <a:ext cx="2026770" cy="1075455"/>
          </a:xfrm>
          <a:prstGeom prst="rect">
            <a:avLst/>
          </a:prstGeom>
          <a:ln>
            <a:solidFill>
              <a:srgbClr val="5FFB90"/>
            </a:solidFill>
          </a:ln>
        </p:spPr>
      </p:pic>
      <p:grpSp>
        <p:nvGrpSpPr>
          <p:cNvPr id="19" name="Agrupar 18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20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2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" y="1768158"/>
            <a:ext cx="7847714" cy="4594498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423350" y="1631126"/>
            <a:ext cx="2810784" cy="3150424"/>
          </a:xfrm>
          <a:prstGeom prst="round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 Bold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9552" y="807909"/>
            <a:ext cx="337837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latin typeface="Lato Bold"/>
              </a:rPr>
              <a:t>Informació provinent dels mòduls anteriors</a:t>
            </a:r>
            <a:endParaRPr lang="ca-ES" dirty="0">
              <a:latin typeface="Lato Bold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14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0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733" y="4931773"/>
            <a:ext cx="1541739" cy="162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7873" r="8637" b="17447"/>
          <a:stretch/>
        </p:blipFill>
        <p:spPr>
          <a:xfrm>
            <a:off x="3127100" y="1177768"/>
            <a:ext cx="1598684" cy="162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18723" r="9005" b="18581"/>
          <a:stretch/>
        </p:blipFill>
        <p:spPr>
          <a:xfrm>
            <a:off x="3069692" y="3125626"/>
            <a:ext cx="1641991" cy="162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7873" r="8637" b="19149"/>
          <a:stretch/>
        </p:blipFill>
        <p:spPr>
          <a:xfrm>
            <a:off x="4875481" y="1802900"/>
            <a:ext cx="1641891" cy="162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8156" r="7587" b="19433"/>
          <a:stretch/>
        </p:blipFill>
        <p:spPr>
          <a:xfrm>
            <a:off x="4736478" y="3869227"/>
            <a:ext cx="1671545" cy="162000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582598" y="2342901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Combustibles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654030" y="4393948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/>
              </a:rPr>
              <a:t>Foc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774892" y="6121184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a-ES" sz="12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Continuïtat</a:t>
            </a:r>
            <a:endParaRPr lang="ca-ES" sz="12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362300" y="3091439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a-ES" sz="12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Exposició</a:t>
            </a:r>
            <a:endParaRPr lang="ca-ES" sz="12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160130" y="5304853"/>
            <a:ext cx="170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a-ES" sz="12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Mitjans de supressió</a:t>
            </a:r>
            <a:endParaRPr lang="ca-ES" sz="12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282635" y="4634857"/>
            <a:ext cx="1861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Prioritat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general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159702"/>
              </p:ext>
            </p:extLst>
          </p:nvPr>
        </p:nvGraphicFramePr>
        <p:xfrm>
          <a:off x="210166" y="1273400"/>
          <a:ext cx="2181383" cy="4996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1383">
                  <a:extLst>
                    <a:ext uri="{9D8B030D-6E8A-4147-A177-3AD203B41FA5}">
                      <a16:colId xmlns:a16="http://schemas.microsoft.com/office/drawing/2014/main" val="889924423"/>
                    </a:ext>
                  </a:extLst>
                </a:gridCol>
              </a:tblGrid>
              <a:tr h="153958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Alçada</a:t>
                      </a:r>
                      <a:r>
                        <a:rPr lang="ca-ES" sz="1000" u="none" strike="noStrike" baseline="0" dirty="0" smtClean="0">
                          <a:effectLst/>
                          <a:latin typeface="Lato Bold"/>
                        </a:rPr>
                        <a:t> mitjana d’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inserció</a:t>
                      </a:r>
                      <a:r>
                        <a:rPr lang="ca-ES" sz="1000" u="none" strike="noStrike" baseline="0" dirty="0" smtClean="0">
                          <a:effectLst/>
                          <a:latin typeface="Lato Bold"/>
                        </a:rPr>
                        <a:t> de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 capçada (CBH)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326581"/>
                  </a:ext>
                </a:extLst>
              </a:tr>
              <a:tr h="204637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Fracció</a:t>
                      </a:r>
                      <a:r>
                        <a:rPr lang="ca-ES" sz="1000" u="none" strike="noStrike" baseline="0" dirty="0" smtClean="0">
                          <a:effectLst/>
                          <a:latin typeface="Lato Bold"/>
                        </a:rPr>
                        <a:t> de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 cabuda</a:t>
                      </a:r>
                      <a:r>
                        <a:rPr lang="ca-ES" sz="1000" u="none" strike="noStrike" baseline="0" dirty="0" smtClean="0">
                          <a:effectLst/>
                          <a:latin typeface="Lato Bold"/>
                        </a:rPr>
                        <a:t> c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oberta (FCC)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66155"/>
                  </a:ext>
                </a:extLst>
              </a:tr>
              <a:tr h="195883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Densitat</a:t>
                      </a:r>
                      <a:r>
                        <a:rPr lang="ca-ES" sz="1000" u="none" strike="noStrike" baseline="0" dirty="0" smtClean="0">
                          <a:effectLst/>
                          <a:latin typeface="Lato Bold"/>
                        </a:rPr>
                        <a:t> de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 biomassa capçades (CBD)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29528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Cobertura combustible </a:t>
                      </a:r>
                      <a:r>
                        <a:rPr lang="ca-ES" sz="1000" u="none" strike="noStrike" noProof="0" dirty="0" smtClean="0">
                          <a:effectLst/>
                          <a:latin typeface="Lato Bold"/>
                        </a:rPr>
                        <a:t>superfície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 (CARB)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288418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Continuïtat vertical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022763"/>
                  </a:ext>
                </a:extLst>
              </a:tr>
              <a:tr h="242364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169609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Zones urbanitzades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2218192007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Maduresa del bosc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2637714032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Àrees protegides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2824517031"/>
                  </a:ext>
                </a:extLst>
              </a:tr>
              <a:tr h="15276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Hàbitats amenaçats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3145050641"/>
                  </a:ext>
                </a:extLst>
              </a:tr>
              <a:tr h="204637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Àrees d’interès florístic i faunístic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3665857251"/>
                  </a:ext>
                </a:extLst>
              </a:tr>
              <a:tr h="146393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Patrimoni cultural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303914972"/>
                  </a:ext>
                </a:extLst>
              </a:tr>
              <a:tr h="211816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Elements clau Xarxa Natura 2000</a:t>
                      </a: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2728743181"/>
                  </a:ext>
                </a:extLst>
              </a:tr>
              <a:tr h="153958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Arbres monumentals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/>
                </a:tc>
                <a:extLst>
                  <a:ext uri="{0D108BD9-81ED-4DB2-BD59-A6C34878D82A}">
                    <a16:rowId xmlns:a16="http://schemas.microsoft.com/office/drawing/2014/main" val="2807364599"/>
                  </a:ext>
                </a:extLst>
              </a:tr>
              <a:tr h="208982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752539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Intensitat foc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102382"/>
                  </a:ext>
                </a:extLst>
              </a:tr>
              <a:tr h="66718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Velocitat de propagació del foc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274758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Alçada de flama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59181"/>
                  </a:ext>
                </a:extLst>
              </a:tr>
              <a:tr h="239569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7677"/>
                  </a:ext>
                </a:extLst>
              </a:tr>
              <a:tr h="204637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Densitat de camins aptes per BRP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853122"/>
                  </a:ext>
                </a:extLst>
              </a:tr>
              <a:tr h="140515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Punts d’aigua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41102"/>
                  </a:ext>
                </a:extLst>
              </a:tr>
              <a:tr h="204637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Distància a camins aptes para BRP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64120"/>
                  </a:ext>
                </a:extLst>
              </a:tr>
              <a:tr h="86806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15291"/>
                  </a:ext>
                </a:extLst>
              </a:tr>
              <a:tr h="147039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ZHR (Zones</a:t>
                      </a:r>
                      <a:r>
                        <a:rPr lang="ca-ES" sz="1000" u="none" strike="noStrike" baseline="0" dirty="0" smtClean="0">
                          <a:effectLst/>
                          <a:latin typeface="Lato Bold"/>
                        </a:rPr>
                        <a:t> homogènies de règim)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342680"/>
                  </a:ext>
                </a:extLst>
              </a:tr>
              <a:tr h="153509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Rugositat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85100"/>
                  </a:ext>
                </a:extLst>
              </a:tr>
              <a:tr h="204637">
                <a:tc>
                  <a:txBody>
                    <a:bodyPr/>
                    <a:lstStyle/>
                    <a:p>
                      <a:pPr algn="l" fontAlgn="b"/>
                      <a:r>
                        <a:rPr lang="ca-ES" sz="1000" u="none" strike="noStrike" noProof="0" dirty="0" smtClean="0">
                          <a:effectLst/>
                          <a:latin typeface="Lato Bold"/>
                        </a:rPr>
                        <a:t>Proporció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 superfície forestal/</a:t>
                      </a:r>
                      <a:r>
                        <a:rPr lang="ca-ES" sz="1000" u="none" strike="noStrike" dirty="0" err="1" smtClean="0">
                          <a:effectLst/>
                          <a:latin typeface="Lato Bold"/>
                        </a:rPr>
                        <a:t>sup</a:t>
                      </a:r>
                      <a:r>
                        <a:rPr lang="ca-ES" sz="1000" u="none" strike="noStrike" dirty="0" smtClean="0">
                          <a:effectLst/>
                          <a:latin typeface="Lato Bold"/>
                        </a:rPr>
                        <a:t> agrícola</a:t>
                      </a:r>
                      <a:endParaRPr lang="ca-ES" sz="1000" b="0" i="0" u="none" strike="noStrike" dirty="0">
                        <a:solidFill>
                          <a:srgbClr val="000000"/>
                        </a:solidFill>
                        <a:effectLst/>
                        <a:latin typeface="Lato Bold"/>
                      </a:endParaRPr>
                    </a:p>
                  </a:txBody>
                  <a:tcPr marL="1856" marR="1856" marT="185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143709"/>
                  </a:ext>
                </a:extLst>
              </a:tr>
            </a:tbl>
          </a:graphicData>
        </a:graphic>
      </p:graphicFrame>
      <p:sp>
        <p:nvSpPr>
          <p:cNvPr id="27" name="Cerrar llave 26"/>
          <p:cNvSpPr/>
          <p:nvPr/>
        </p:nvSpPr>
        <p:spPr bwMode="auto">
          <a:xfrm>
            <a:off x="2392885" y="1273399"/>
            <a:ext cx="148361" cy="1286274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Cerrar llave 27"/>
          <p:cNvSpPr/>
          <p:nvPr/>
        </p:nvSpPr>
        <p:spPr bwMode="auto">
          <a:xfrm>
            <a:off x="2289739" y="2774623"/>
            <a:ext cx="276581" cy="1415419"/>
          </a:xfrm>
          <a:prstGeom prst="rightBrace">
            <a:avLst>
              <a:gd name="adj1" fmla="val 8333"/>
              <a:gd name="adj2" fmla="val 7779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9" name="Cerrar llave 28"/>
          <p:cNvSpPr/>
          <p:nvPr/>
        </p:nvSpPr>
        <p:spPr bwMode="auto">
          <a:xfrm>
            <a:off x="2269867" y="4308099"/>
            <a:ext cx="298772" cy="521060"/>
          </a:xfrm>
          <a:prstGeom prst="rightBrace">
            <a:avLst>
              <a:gd name="adj1" fmla="val 8333"/>
              <a:gd name="adj2" fmla="val 2660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Cerrar llave 29"/>
          <p:cNvSpPr/>
          <p:nvPr/>
        </p:nvSpPr>
        <p:spPr bwMode="auto">
          <a:xfrm>
            <a:off x="2278500" y="4901318"/>
            <a:ext cx="273122" cy="720281"/>
          </a:xfrm>
          <a:prstGeom prst="rightBrace">
            <a:avLst>
              <a:gd name="adj1" fmla="val 8333"/>
              <a:gd name="adj2" fmla="val 1405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1" name="Cerrar llave 30"/>
          <p:cNvSpPr/>
          <p:nvPr/>
        </p:nvSpPr>
        <p:spPr bwMode="auto">
          <a:xfrm>
            <a:off x="2259621" y="5691264"/>
            <a:ext cx="350036" cy="689624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2" name="Conector recto de flecha 31"/>
          <p:cNvCxnSpPr/>
          <p:nvPr/>
        </p:nvCxnSpPr>
        <p:spPr bwMode="auto">
          <a:xfrm flipV="1">
            <a:off x="2573859" y="1954315"/>
            <a:ext cx="553241" cy="6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Conector recto de flecha 32"/>
          <p:cNvCxnSpPr/>
          <p:nvPr/>
        </p:nvCxnSpPr>
        <p:spPr bwMode="auto">
          <a:xfrm>
            <a:off x="2591654" y="2885453"/>
            <a:ext cx="2059172" cy="289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onector recto de flecha 33"/>
          <p:cNvCxnSpPr/>
          <p:nvPr/>
        </p:nvCxnSpPr>
        <p:spPr bwMode="auto">
          <a:xfrm flipV="1">
            <a:off x="2629208" y="4438082"/>
            <a:ext cx="48615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Conector recto de flecha 34"/>
          <p:cNvCxnSpPr/>
          <p:nvPr/>
        </p:nvCxnSpPr>
        <p:spPr bwMode="auto">
          <a:xfrm>
            <a:off x="2630373" y="5002116"/>
            <a:ext cx="2068574" cy="172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Conector recto de flecha 35"/>
          <p:cNvCxnSpPr/>
          <p:nvPr/>
        </p:nvCxnSpPr>
        <p:spPr bwMode="auto">
          <a:xfrm flipV="1">
            <a:off x="2643528" y="6036076"/>
            <a:ext cx="48615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Cerrar llave 36"/>
          <p:cNvSpPr/>
          <p:nvPr/>
        </p:nvSpPr>
        <p:spPr bwMode="auto">
          <a:xfrm>
            <a:off x="6499205" y="1306409"/>
            <a:ext cx="486819" cy="5091774"/>
          </a:xfrm>
          <a:prstGeom prst="rightBrace">
            <a:avLst>
              <a:gd name="adj1" fmla="val 8333"/>
              <a:gd name="adj2" fmla="val 4472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16454" r="8270" b="18865"/>
          <a:stretch/>
        </p:blipFill>
        <p:spPr>
          <a:xfrm>
            <a:off x="6865446" y="2369362"/>
            <a:ext cx="2306423" cy="2286367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200630" y="500903"/>
            <a:ext cx="8653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a-ES" dirty="0" smtClean="0">
                <a:solidFill>
                  <a:srgbClr val="000000"/>
                </a:solidFill>
                <a:latin typeface="Lato Bold"/>
                <a:ea typeface="ＭＳ Ｐゴシック"/>
              </a:rPr>
              <a:t>S’està organitzant </a:t>
            </a:r>
            <a:r>
              <a:rPr lang="ca-ES" dirty="0">
                <a:solidFill>
                  <a:srgbClr val="000000"/>
                </a:solidFill>
                <a:latin typeface="Lato Bold"/>
                <a:ea typeface="ＭＳ Ｐゴシック"/>
              </a:rPr>
              <a:t>un </a:t>
            </a:r>
            <a:r>
              <a:rPr lang="ca-ES" b="1" dirty="0">
                <a:solidFill>
                  <a:srgbClr val="000000"/>
                </a:solidFill>
                <a:latin typeface="Lato Bold"/>
                <a:ea typeface="ＭＳ Ｐゴシック"/>
              </a:rPr>
              <a:t>procés participatiu </a:t>
            </a:r>
            <a:r>
              <a:rPr lang="ca-ES" dirty="0">
                <a:solidFill>
                  <a:srgbClr val="000000"/>
                </a:solidFill>
                <a:latin typeface="Lato Bold"/>
                <a:ea typeface="ＭＳ Ｐゴシック"/>
              </a:rPr>
              <a:t>amb </a:t>
            </a:r>
            <a:r>
              <a:rPr lang="ca-ES" dirty="0" smtClean="0">
                <a:solidFill>
                  <a:srgbClr val="000000"/>
                </a:solidFill>
                <a:latin typeface="Lato Bold"/>
                <a:ea typeface="ＭＳ Ｐゴシック"/>
              </a:rPr>
              <a:t>experts, </a:t>
            </a:r>
            <a:r>
              <a:rPr lang="ca-ES" dirty="0">
                <a:solidFill>
                  <a:srgbClr val="000000"/>
                </a:solidFill>
                <a:latin typeface="Lato Bold"/>
                <a:ea typeface="ＭＳ Ｐゴシック"/>
              </a:rPr>
              <a:t>on es defineixen els criteris, les funcions de transformació </a:t>
            </a:r>
            <a:r>
              <a:rPr lang="ca-ES" dirty="0" smtClean="0">
                <a:solidFill>
                  <a:srgbClr val="000000"/>
                </a:solidFill>
                <a:latin typeface="Lato Bold"/>
                <a:ea typeface="ＭＳ Ｐゴシック"/>
              </a:rPr>
              <a:t>i els pesos dels criteris</a:t>
            </a:r>
            <a:endParaRPr lang="ca-ES" dirty="0">
              <a:solidFill>
                <a:srgbClr val="000000"/>
              </a:solidFill>
              <a:latin typeface="Lato Bold"/>
              <a:ea typeface="ＭＳ Ｐゴシック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42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210166" y="77467"/>
            <a:ext cx="8183184" cy="9489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fr-FR" sz="2400" b="1" dirty="0">
                <a:solidFill>
                  <a:srgbClr val="5FFB90"/>
                </a:solidFill>
                <a:latin typeface="Lato Bold"/>
                <a:cs typeface="Calibri Light" panose="020F0302020204030204" pitchFamily="34" charset="0"/>
              </a:rPr>
              <a:t>Definició </a:t>
            </a:r>
            <a:r>
              <a:rPr lang="fr-FR" sz="2400" b="1" dirty="0" smtClean="0">
                <a:solidFill>
                  <a:srgbClr val="5FFB90"/>
                </a:solidFill>
                <a:latin typeface="Lato Bold"/>
                <a:cs typeface="Calibri Light" panose="020F0302020204030204" pitchFamily="34" charset="0"/>
              </a:rPr>
              <a:t>de zones </a:t>
            </a:r>
            <a:r>
              <a:rPr lang="fr-FR" sz="2400" b="1" dirty="0">
                <a:solidFill>
                  <a:srgbClr val="5FFB90"/>
                </a:solidFill>
                <a:latin typeface="Lato Bold"/>
                <a:cs typeface="Calibri Light" panose="020F0302020204030204" pitchFamily="34" charset="0"/>
              </a:rPr>
              <a:t>prioritàries de gestió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FFB90"/>
              </a:solidFill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8417" y="729339"/>
            <a:ext cx="7325699" cy="311778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b="1" smtClean="0">
                <a:solidFill>
                  <a:schemeClr val="bg1"/>
                </a:solidFill>
                <a:latin typeface="Lato Bold"/>
                <a:cs typeface="Lato Bold"/>
              </a:rPr>
              <a:t>05</a:t>
            </a:r>
            <a:endParaRPr lang="en-US" sz="4000">
              <a:solidFill>
                <a:srgbClr val="5FFB90"/>
              </a:solidFill>
              <a:latin typeface="Lato Light"/>
              <a:cs typeface="Lato Light"/>
            </a:endParaRPr>
          </a:p>
        </p:txBody>
      </p:sp>
      <p:pic>
        <p:nvPicPr>
          <p:cNvPr id="3" name="Picture 2" descr="shutterstock_116983681_1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914"/>
            <a:ext cx="9144000" cy="711691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21486" y="2229742"/>
            <a:ext cx="456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 smtClean="0">
                <a:solidFill>
                  <a:schemeClr val="bg1"/>
                </a:solidFill>
              </a:rPr>
              <a:t>MOLTES GRÀCIES!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967254" y="3690028"/>
            <a:ext cx="4785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>
              <a:defRPr/>
            </a:pPr>
            <a:r>
              <a:rPr lang="es-ES" sz="2400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htp://previncat.ctfc.cat/</a:t>
            </a:r>
            <a:endParaRPr lang="ca-ES" sz="240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0" y="6008310"/>
            <a:ext cx="9144000" cy="876605"/>
            <a:chOff x="0" y="6499409"/>
            <a:chExt cx="9144000" cy="358591"/>
          </a:xfrm>
        </p:grpSpPr>
        <p:sp>
          <p:nvSpPr>
            <p:cNvPr id="8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859" y="6133773"/>
            <a:ext cx="702896" cy="5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16"/>
            <a:ext cx="9143999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0319" y="1661944"/>
            <a:ext cx="532537" cy="3616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Lato Bold"/>
                <a:cs typeface="Lato Light"/>
              </a:rPr>
              <a:t>01</a:t>
            </a:r>
          </a:p>
          <a:p>
            <a:pPr algn="l"/>
            <a:endParaRPr lang="en-US" sz="1800" b="1" dirty="0" smtClean="0">
              <a:latin typeface="Lato Bold"/>
              <a:cs typeface="Lato Light"/>
            </a:endParaRPr>
          </a:p>
          <a:p>
            <a:pPr algn="l"/>
            <a:r>
              <a:rPr lang="en-US" sz="1800" b="1" dirty="0" smtClean="0">
                <a:latin typeface="Lato Bold"/>
                <a:cs typeface="Lato Light"/>
              </a:rPr>
              <a:t>02</a:t>
            </a:r>
          </a:p>
          <a:p>
            <a:pPr algn="l"/>
            <a:endParaRPr lang="en-US" sz="1800" b="1" dirty="0">
              <a:latin typeface="Lato Bold"/>
              <a:cs typeface="Lato Light"/>
            </a:endParaRPr>
          </a:p>
          <a:p>
            <a:pPr algn="l"/>
            <a:r>
              <a:rPr lang="en-US" sz="1800" b="1" dirty="0" smtClean="0">
                <a:latin typeface="Lato Bold"/>
                <a:cs typeface="Lato Light"/>
              </a:rPr>
              <a:t>03</a:t>
            </a:r>
          </a:p>
          <a:p>
            <a:pPr algn="l"/>
            <a:endParaRPr lang="en-US" sz="1800" b="1" dirty="0">
              <a:latin typeface="Lato Bold"/>
              <a:cs typeface="Lato Light"/>
            </a:endParaRPr>
          </a:p>
          <a:p>
            <a:pPr algn="l"/>
            <a:endParaRPr lang="en-US" sz="1800" b="1" dirty="0">
              <a:latin typeface="Lato Bold"/>
              <a:cs typeface="Lato Light"/>
            </a:endParaRPr>
          </a:p>
          <a:p>
            <a:pPr algn="l"/>
            <a:endParaRPr lang="en-US" sz="1800" b="1" dirty="0" smtClean="0">
              <a:latin typeface="Lato Bold"/>
              <a:cs typeface="Lato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7782" y="5416251"/>
            <a:ext cx="4239241" cy="98208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smtClean="0">
                <a:solidFill>
                  <a:schemeClr val="bg1"/>
                </a:solidFill>
                <a:latin typeface="Lato Black"/>
                <a:cs typeface="Lato Black"/>
              </a:rPr>
              <a:t>INDEX</a:t>
            </a:r>
            <a:endParaRPr lang="en-US" sz="450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14766" y="1626140"/>
            <a:ext cx="4017724" cy="3749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Lato Bold"/>
                <a:cs typeface="Lato Bold"/>
              </a:rPr>
              <a:t>Per </a:t>
            </a:r>
            <a:r>
              <a:rPr lang="en-US" sz="1800" b="1" dirty="0" err="1" smtClean="0">
                <a:latin typeface="Lato Bold"/>
                <a:cs typeface="Lato Bold"/>
              </a:rPr>
              <a:t>què</a:t>
            </a:r>
            <a:r>
              <a:rPr lang="en-US" sz="1800" b="1" dirty="0" smtClean="0">
                <a:latin typeface="Lato Bold"/>
                <a:cs typeface="Lato Bold"/>
              </a:rPr>
              <a:t> </a:t>
            </a:r>
            <a:r>
              <a:rPr lang="en-US" sz="1800" b="1" dirty="0" err="1" smtClean="0">
                <a:latin typeface="Lato Bold"/>
                <a:cs typeface="Lato Bold"/>
              </a:rPr>
              <a:t>Previncat</a:t>
            </a:r>
            <a:r>
              <a:rPr lang="en-US" sz="1800" b="1" dirty="0" smtClean="0">
                <a:latin typeface="Lato Bold"/>
                <a:cs typeface="Lato Bold"/>
              </a:rPr>
              <a:t>?  </a:t>
            </a:r>
            <a:endParaRPr lang="en-US" sz="1050" b="1" dirty="0" smtClean="0">
              <a:latin typeface="Lato Light"/>
              <a:cs typeface="Lato Light"/>
            </a:endParaRPr>
          </a:p>
          <a:p>
            <a:pPr algn="l"/>
            <a:endParaRPr lang="en-US" sz="1800" b="1" dirty="0" smtClean="0">
              <a:latin typeface="Lato Bold"/>
              <a:cs typeface="Lato Bold"/>
            </a:endParaRPr>
          </a:p>
          <a:p>
            <a:pPr algn="l"/>
            <a:r>
              <a:rPr lang="en-US" sz="1800" b="1" dirty="0" err="1" smtClean="0">
                <a:latin typeface="Lato Bold"/>
                <a:cs typeface="Lato Bold"/>
              </a:rPr>
              <a:t>Què</a:t>
            </a:r>
            <a:r>
              <a:rPr lang="en-US" sz="1800" b="1" dirty="0" smtClean="0">
                <a:latin typeface="Lato Bold"/>
                <a:cs typeface="Lato Bold"/>
              </a:rPr>
              <a:t> </a:t>
            </a:r>
            <a:r>
              <a:rPr lang="en-US" sz="1800" b="1" dirty="0" err="1" smtClean="0">
                <a:latin typeface="Lato Bold"/>
                <a:cs typeface="Lato Bold"/>
              </a:rPr>
              <a:t>és</a:t>
            </a:r>
            <a:r>
              <a:rPr lang="en-US" sz="1800" b="1" dirty="0" smtClean="0">
                <a:latin typeface="Lato Bold"/>
                <a:cs typeface="Lato Bold"/>
              </a:rPr>
              <a:t> </a:t>
            </a:r>
            <a:r>
              <a:rPr lang="en-US" sz="1800" b="1" dirty="0" err="1" smtClean="0">
                <a:latin typeface="Lato Bold"/>
                <a:cs typeface="Lato Bold"/>
              </a:rPr>
              <a:t>Previncat</a:t>
            </a:r>
            <a:r>
              <a:rPr lang="en-US" sz="1800" b="1" dirty="0" smtClean="0">
                <a:latin typeface="Lato Bold"/>
                <a:cs typeface="Lato Bold"/>
              </a:rPr>
              <a:t>?</a:t>
            </a:r>
          </a:p>
          <a:p>
            <a:pPr algn="l"/>
            <a:endParaRPr lang="en-US" sz="1800" b="1" dirty="0">
              <a:latin typeface="Lato Bold"/>
              <a:cs typeface="Lato Bold"/>
            </a:endParaRPr>
          </a:p>
          <a:p>
            <a:pPr algn="l"/>
            <a:r>
              <a:rPr lang="en-US" sz="1800" b="1" dirty="0" err="1" smtClean="0">
                <a:latin typeface="Lato Bold"/>
                <a:cs typeface="Lato Bold"/>
              </a:rPr>
              <a:t>Exemples</a:t>
            </a:r>
            <a:r>
              <a:rPr lang="en-US" sz="1800" b="1" dirty="0" smtClean="0">
                <a:latin typeface="Lato Bold"/>
                <a:cs typeface="Lato Bold"/>
              </a:rPr>
              <a:t> </a:t>
            </a:r>
            <a:r>
              <a:rPr lang="en-US" sz="1800" b="1" dirty="0" err="1" smtClean="0">
                <a:latin typeface="Lato Bold"/>
                <a:cs typeface="Lato Bold"/>
              </a:rPr>
              <a:t>d’aplicacions</a:t>
            </a:r>
            <a:r>
              <a:rPr lang="en-US" sz="1800" b="1" dirty="0" smtClean="0">
                <a:latin typeface="Lato Bold"/>
                <a:cs typeface="Lato Bold"/>
              </a:rPr>
              <a:t>  </a:t>
            </a:r>
          </a:p>
          <a:p>
            <a:pPr algn="l"/>
            <a:endParaRPr lang="en-US" sz="1800" b="1" dirty="0">
              <a:latin typeface="Lato Bold"/>
              <a:cs typeface="Lato Light"/>
            </a:endParaRPr>
          </a:p>
          <a:p>
            <a:pPr algn="l"/>
            <a:endParaRPr lang="en-US" sz="1050" b="1" dirty="0">
              <a:latin typeface="Lato Light"/>
              <a:cs typeface="Lato Light"/>
            </a:endParaRPr>
          </a:p>
          <a:p>
            <a:pPr algn="l"/>
            <a:endParaRPr lang="en-US" sz="1800" b="1" dirty="0" smtClean="0">
              <a:latin typeface="Lato Bold"/>
              <a:cs typeface="Lato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647" y="5416251"/>
            <a:ext cx="749895" cy="6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4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7782" y="862254"/>
            <a:ext cx="1211854" cy="9118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01</a:t>
            </a:r>
            <a:endParaRPr lang="en-US" sz="54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10692" y="3233854"/>
            <a:ext cx="5256293" cy="2680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Per </a:t>
            </a:r>
            <a:r>
              <a:rPr lang="en-US" sz="5400" b="1" dirty="0" err="1" smtClean="0">
                <a:solidFill>
                  <a:schemeClr val="bg1"/>
                </a:solidFill>
                <a:latin typeface="Lato Bold"/>
                <a:cs typeface="Lato Bold"/>
              </a:rPr>
              <a:t>què</a:t>
            </a:r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 PREVINCAT?</a:t>
            </a:r>
            <a:endParaRPr lang="en-US" sz="54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61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9409"/>
            <a:ext cx="9144000" cy="358591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9" y="5737832"/>
            <a:ext cx="251603" cy="21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8" y="5753620"/>
            <a:ext cx="534968" cy="1443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72532" y="674932"/>
            <a:ext cx="427849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ca-ES" sz="1700" dirty="0" smtClean="0">
                <a:latin typeface="Lato Bold"/>
              </a:rPr>
              <a:t>Disposem </a:t>
            </a:r>
            <a:r>
              <a:rPr lang="ca-ES" sz="1700" dirty="0">
                <a:latin typeface="Lato Bold"/>
              </a:rPr>
              <a:t>de </a:t>
            </a:r>
            <a:r>
              <a:rPr lang="ca-ES" sz="1700" b="1" dirty="0">
                <a:latin typeface="Lato Bold"/>
              </a:rPr>
              <a:t>bona informació i gran expertesa a Catalunya que cal </a:t>
            </a:r>
            <a:r>
              <a:rPr lang="ca-ES" sz="1700" b="1" dirty="0" smtClean="0">
                <a:latin typeface="Lato Bold"/>
              </a:rPr>
              <a:t>harmonitzar, </a:t>
            </a:r>
            <a:r>
              <a:rPr lang="ca-ES" sz="1700" dirty="0" smtClean="0">
                <a:latin typeface="Lato Bold"/>
              </a:rPr>
              <a:t>processar, compartir </a:t>
            </a:r>
            <a:r>
              <a:rPr lang="ca-ES" sz="1700" dirty="0">
                <a:latin typeface="Lato Bold"/>
              </a:rPr>
              <a:t>i </a:t>
            </a:r>
            <a:r>
              <a:rPr lang="ca-ES" sz="1700" b="1" dirty="0">
                <a:latin typeface="Lato Bold"/>
              </a:rPr>
              <a:t>posar a disposició </a:t>
            </a:r>
            <a:r>
              <a:rPr lang="ca-ES" sz="1700" dirty="0">
                <a:latin typeface="Lato Bold"/>
              </a:rPr>
              <a:t>de gestors, administracions, investigadors </a:t>
            </a:r>
            <a:r>
              <a:rPr lang="ca-ES" sz="1700" dirty="0" smtClean="0">
                <a:latin typeface="Lato Bold"/>
              </a:rPr>
              <a:t>que treballen en la gestió del incendis forestals.</a:t>
            </a:r>
          </a:p>
          <a:p>
            <a:pPr marL="0" lvl="1">
              <a:defRPr/>
            </a:pPr>
            <a:endParaRPr lang="ca-ES" sz="1700" dirty="0" smtClean="0">
              <a:latin typeface="Lato Bold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3632" y="-324857"/>
            <a:ext cx="8943975" cy="10230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Lato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Per</a:t>
            </a:r>
            <a:r>
              <a:rPr kumimoji="0" lang="es-ES" sz="2800" b="1" i="0" u="none" strike="noStrike" kern="1200" cap="none" spc="0" normalizeH="0" noProof="0" dirty="0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què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 PREVINCAT?</a:t>
            </a: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</a:rPr>
              <a:t> 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916610" y="686571"/>
            <a:ext cx="404410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ca-ES" sz="1700" dirty="0" smtClean="0">
                <a:latin typeface="Lato Bold"/>
              </a:rPr>
              <a:t>Aquesta </a:t>
            </a:r>
            <a:r>
              <a:rPr lang="ca-ES" sz="1700" b="1" dirty="0" smtClean="0">
                <a:latin typeface="Lato Bold"/>
              </a:rPr>
              <a:t>informació serveix d´ajuda per a la presa de decisions pel que fa a la prevenció </a:t>
            </a:r>
            <a:r>
              <a:rPr lang="ca-ES" sz="1700" dirty="0" smtClean="0">
                <a:latin typeface="Lato Bold"/>
              </a:rPr>
              <a:t>d’incendis, amb l´objectiu de crear un paisatge forestal més resistent al foc i que faciliti les tasques d´extinció.</a:t>
            </a:r>
          </a:p>
          <a:p>
            <a:pPr marL="0" lvl="1">
              <a:defRPr/>
            </a:pPr>
            <a:endParaRPr lang="es-ES" sz="1700" dirty="0">
              <a:latin typeface="Lato Bold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0" y="650300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algn="ctr">
              <a:defRPr/>
            </a:pPr>
            <a:r>
              <a:rPr lang="es-ES" sz="1600" dirty="0" smtClean="0">
                <a:latin typeface="Lato" charset="0"/>
                <a:ea typeface="Lato" charset="0"/>
                <a:cs typeface="Lato" charset="0"/>
              </a:rPr>
              <a:t>http://previncat.ctfc.cat/</a:t>
            </a:r>
            <a:endParaRPr lang="ca-ES" sz="16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2"/>
          <a:stretch/>
        </p:blipFill>
        <p:spPr>
          <a:xfrm>
            <a:off x="1423677" y="2843561"/>
            <a:ext cx="6041659" cy="34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9409"/>
            <a:ext cx="9144000" cy="358591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9" y="5737832"/>
            <a:ext cx="251603" cy="21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8" y="5753620"/>
            <a:ext cx="534968" cy="1443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9968" y="728607"/>
            <a:ext cx="40493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endParaRPr lang="es-ES" sz="1700" dirty="0">
              <a:latin typeface="Lato Bold"/>
            </a:endParaRPr>
          </a:p>
          <a:p>
            <a:pPr marL="0" lvl="1">
              <a:defRPr/>
            </a:pPr>
            <a:r>
              <a:rPr lang="ca-ES" sz="1700" dirty="0" smtClean="0">
                <a:latin typeface="Lato Bold"/>
              </a:rPr>
              <a:t>És </a:t>
            </a:r>
            <a:r>
              <a:rPr lang="ca-ES" sz="1700" dirty="0">
                <a:latin typeface="Lato Bold"/>
              </a:rPr>
              <a:t>necessari </a:t>
            </a:r>
            <a:r>
              <a:rPr lang="ca-ES" sz="1700" dirty="0" smtClean="0">
                <a:latin typeface="Lato Bold"/>
              </a:rPr>
              <a:t>identificar quins </a:t>
            </a:r>
            <a:r>
              <a:rPr lang="ca-ES" sz="1700" dirty="0">
                <a:latin typeface="Lato Bold"/>
              </a:rPr>
              <a:t>són els </a:t>
            </a:r>
            <a:r>
              <a:rPr lang="ca-ES" sz="1700" b="1" dirty="0">
                <a:latin typeface="Lato Bold"/>
              </a:rPr>
              <a:t>llocs més vulnerables davant els incendis forestals i </a:t>
            </a:r>
            <a:r>
              <a:rPr lang="ca-ES" sz="1700" b="1" dirty="0" smtClean="0">
                <a:latin typeface="Lato Bold"/>
              </a:rPr>
              <a:t>les zones </a:t>
            </a:r>
            <a:r>
              <a:rPr lang="ca-ES" sz="1700" b="1" dirty="0">
                <a:latin typeface="Lato Bold"/>
              </a:rPr>
              <a:t>prioritàries de </a:t>
            </a:r>
            <a:r>
              <a:rPr lang="ca-ES" sz="1700" b="1" dirty="0" smtClean="0">
                <a:latin typeface="Lato Bold"/>
              </a:rPr>
              <a:t>gestió</a:t>
            </a:r>
            <a:r>
              <a:rPr lang="ca-ES" sz="1700" dirty="0" smtClean="0">
                <a:latin typeface="Lato Bold"/>
              </a:rPr>
              <a:t>. </a:t>
            </a:r>
          </a:p>
          <a:p>
            <a:pPr marL="285750" lvl="1" indent="-285750">
              <a:buFontTx/>
              <a:buChar char="-"/>
              <a:defRPr/>
            </a:pPr>
            <a:endParaRPr lang="ca-ES" sz="1700" dirty="0" smtClean="0">
              <a:latin typeface="Lato Bold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3632" y="-324857"/>
            <a:ext cx="8943975" cy="10230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Lato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Per</a:t>
            </a:r>
            <a:r>
              <a:rPr kumimoji="0" lang="es-ES" sz="2800" b="1" i="0" u="none" strike="noStrike" kern="1200" cap="none" spc="0" normalizeH="0" noProof="0" dirty="0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què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D263"/>
                </a:solidFill>
                <a:effectLst/>
                <a:uLnTx/>
                <a:uFillTx/>
                <a:latin typeface="Lato Bold"/>
              </a:rPr>
              <a:t> PREVINCAT?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2ED263"/>
              </a:solidFill>
              <a:effectLst/>
              <a:uLnTx/>
              <a:uFillTx/>
              <a:latin typeface="Lato Bold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</a:rPr>
              <a:t> 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29671" y="986320"/>
            <a:ext cx="41806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ca-ES" sz="1700" dirty="0" smtClean="0">
                <a:latin typeface="Lato Bold"/>
              </a:rPr>
              <a:t>Els recursos disponibles per fer prevenció incendis són limitats i necessitem eines que ajudin a </a:t>
            </a:r>
            <a:r>
              <a:rPr lang="ca-ES" sz="1700" b="1" dirty="0" smtClean="0">
                <a:latin typeface="Lato Bold"/>
              </a:rPr>
              <a:t>assignar els recursos d’una forma eficient</a:t>
            </a:r>
            <a:r>
              <a:rPr lang="ca-ES" sz="1700" dirty="0" smtClean="0">
                <a:latin typeface="Lato Bold"/>
              </a:rPr>
              <a:t>.</a:t>
            </a:r>
            <a:endParaRPr lang="ca-ES" sz="1700" dirty="0">
              <a:latin typeface="Lato Bol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7" b="17492"/>
          <a:stretch/>
        </p:blipFill>
        <p:spPr>
          <a:xfrm>
            <a:off x="1786770" y="2580070"/>
            <a:ext cx="5303169" cy="37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7782" y="862254"/>
            <a:ext cx="1211854" cy="9118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02</a:t>
            </a:r>
            <a:endParaRPr lang="en-US" sz="54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10692" y="3233854"/>
            <a:ext cx="6583288" cy="2680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 smtClean="0">
                <a:solidFill>
                  <a:schemeClr val="bg1"/>
                </a:solidFill>
                <a:latin typeface="Lato Bold"/>
                <a:cs typeface="Lato Bold"/>
              </a:rPr>
              <a:t>Què</a:t>
            </a:r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Lato Bold"/>
                <a:cs typeface="Lato Bold"/>
              </a:rPr>
              <a:t>és</a:t>
            </a:r>
            <a:r>
              <a:rPr lang="en-US" sz="5400" b="1" dirty="0" smtClean="0">
                <a:solidFill>
                  <a:schemeClr val="bg1"/>
                </a:solidFill>
                <a:latin typeface="Lato Bold"/>
                <a:cs typeface="Lato Bold"/>
              </a:rPr>
              <a:t> PREVINCAT?</a:t>
            </a:r>
            <a:endParaRPr lang="en-US" sz="54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52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9409"/>
            <a:ext cx="9144000" cy="358591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9" y="5737832"/>
            <a:ext cx="251603" cy="21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8" y="5753620"/>
            <a:ext cx="534968" cy="14435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61424" y="425069"/>
            <a:ext cx="8421152" cy="2282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2800" b="1" dirty="0">
                <a:solidFill>
                  <a:srgbClr val="2ED263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Què é</a:t>
            </a:r>
            <a:r>
              <a:rPr lang="ca-ES" sz="2800" b="1" dirty="0" smtClean="0">
                <a:solidFill>
                  <a:srgbClr val="2ED263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s PREVINCAT?</a:t>
            </a:r>
            <a:endParaRPr lang="es-ES" sz="2800" b="1" dirty="0">
              <a:solidFill>
                <a:srgbClr val="2ED263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1700" b="1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a-ES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És un servidor </a:t>
            </a:r>
            <a:r>
              <a:rPr lang="ca-ES" dirty="0" smtClean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que permet descarregar </a:t>
            </a:r>
            <a:r>
              <a:rPr lang="ca-ES" b="1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dades, cartografia i informació d’utilitat per a la presa de </a:t>
            </a:r>
            <a:r>
              <a:rPr lang="ca-ES" b="1" dirty="0" smtClean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decisions </a:t>
            </a:r>
            <a:r>
              <a:rPr lang="ca-ES" b="1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sobre la </a:t>
            </a:r>
            <a:r>
              <a:rPr lang="ca-ES" b="1" dirty="0" smtClean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prevenció i </a:t>
            </a:r>
            <a:r>
              <a:rPr lang="ca-ES" b="1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gestió </a:t>
            </a:r>
            <a:r>
              <a:rPr lang="ca-ES" b="1" dirty="0" smtClean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d’incendis forestals a Catalunya</a:t>
            </a:r>
            <a:r>
              <a:rPr lang="ca-ES" dirty="0" smtClean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 (zones vulnerables, </a:t>
            </a: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realització </a:t>
            </a:r>
            <a:r>
              <a:rPr lang="ca-ES" dirty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de plans de prevenció </a:t>
            </a: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incendis, etc.).</a:t>
            </a:r>
            <a:endParaRPr lang="es-ES" dirty="0"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a-ES" sz="1600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dirty="0"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2"/>
          <a:stretch/>
        </p:blipFill>
        <p:spPr>
          <a:xfrm>
            <a:off x="1420973" y="2707297"/>
            <a:ext cx="6302053" cy="35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9409"/>
            <a:ext cx="9144000" cy="358591"/>
          </a:xfrm>
          <a:prstGeom prst="rect">
            <a:avLst/>
          </a:prstGeom>
          <a:solidFill>
            <a:srgbClr val="2ED26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9" y="5737832"/>
            <a:ext cx="251603" cy="21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8" y="5753620"/>
            <a:ext cx="534968" cy="1443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2804" y="1208497"/>
            <a:ext cx="39242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</a:rPr>
              <a:t>Mòdul</a:t>
            </a:r>
            <a:r>
              <a:rPr kumimoji="0" lang="es-ES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1: Servidor de </a:t>
            </a:r>
            <a:r>
              <a:rPr kumimoji="0" lang="es-ES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cartografia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de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vegetació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(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paisatge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forestal i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models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de combustible)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Mòdul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2: </a:t>
            </a:r>
            <a:r>
              <a:rPr kumimoji="0" lang="es-ES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</a:rPr>
              <a:t>Dades</a:t>
            </a:r>
            <a:r>
              <a:rPr kumimoji="0" lang="es-ES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</a:rPr>
              <a:t>climàtiques</a:t>
            </a:r>
            <a:endParaRPr kumimoji="0" lang="es-ES" b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noProof="0" dirty="0" smtClean="0">
              <a:latin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i="1" noProof="0" dirty="0" smtClean="0">
              <a:latin typeface="Lato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i="1" noProof="0" dirty="0" err="1" smtClean="0">
                <a:latin typeface="Lato Bold"/>
              </a:rPr>
              <a:t>P</a:t>
            </a:r>
            <a:r>
              <a:rPr kumimoji="0" lang="es-ES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</a:rPr>
              <a:t>ermeten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 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realitzar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simulacions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d'incendis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forestals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en 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qualsevol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part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del </a:t>
            </a:r>
            <a:r>
              <a:rPr kumimoji="0" lang="es-ES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</a:rPr>
              <a:t>territori</a:t>
            </a:r>
            <a:r>
              <a:rPr kumimoji="0" lang="es-E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</a:rPr>
              <a:t> de </a:t>
            </a:r>
            <a:r>
              <a:rPr kumimoji="0" lang="es-ES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</a:rPr>
              <a:t>Catalunya</a:t>
            </a:r>
            <a:r>
              <a:rPr lang="es-ES" i="1" dirty="0">
                <a:solidFill>
                  <a:srgbClr val="555555"/>
                </a:solidFill>
                <a:latin typeface="Lato Bold"/>
              </a:rPr>
              <a:t>.</a:t>
            </a:r>
            <a:r>
              <a:rPr kumimoji="0" lang="es-E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</a:rPr>
              <a:t/>
            </a:r>
            <a:br>
              <a:rPr kumimoji="0" lang="es-E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/>
              </a:rPr>
            </a:br>
            <a:endParaRPr kumimoji="0" lang="ca-ES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2804" y="4555431"/>
            <a:ext cx="8686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s-ES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Mòdul</a:t>
            </a:r>
            <a:r>
              <a:rPr kumimoji="0" lang="es-ES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3</a:t>
            </a:r>
            <a:r>
              <a:rPr lang="es-ES" b="1" dirty="0" smtClean="0">
                <a:latin typeface="Lato Bold"/>
                <a:cs typeface="Calibri Light" panose="020F0302020204030204" pitchFamily="34" charset="0"/>
              </a:rPr>
              <a:t>: D</a:t>
            </a:r>
            <a:r>
              <a:rPr kumimoji="0" lang="es-ES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efineix</a:t>
            </a:r>
            <a:r>
              <a:rPr kumimoji="0" lang="es-ES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les </a:t>
            </a:r>
            <a:r>
              <a:rPr kumimoji="0" lang="es-ES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zones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prioritàries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de </a:t>
            </a:r>
            <a:r>
              <a:rPr kumimoji="0" lang="es-ES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gestió</a:t>
            </a: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, </a:t>
            </a:r>
            <a:r>
              <a:rPr kumimoji="0" lang="es-ES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per a 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la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prevenció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de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grans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incendis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forestals</a:t>
            </a:r>
            <a:r>
              <a:rPr kumimoji="0" lang="es-ES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, </a:t>
            </a:r>
            <a:r>
              <a:rPr kumimoji="0" lang="es-ES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considerant</a:t>
            </a:r>
            <a:r>
              <a:rPr kumimoji="0" lang="es-ES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diferents</a:t>
            </a:r>
            <a:r>
              <a:rPr kumimoji="0" lang="es-ES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criteris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que es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defineixin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kumimoji="0" lang="es-ES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com</a:t>
            </a:r>
            <a:r>
              <a:rPr kumimoji="0" lang="es-E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a </a:t>
            </a:r>
            <a:r>
              <a:rPr kumimoji="0" lang="es-ES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prioritaris</a:t>
            </a:r>
            <a:r>
              <a:rPr kumimoji="0" lang="es-ES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ato Bold"/>
                <a:cs typeface="Calibri Light" panose="020F0302020204030204" pitchFamily="34" charset="0"/>
              </a:rPr>
              <a:t> </a:t>
            </a:r>
            <a:r>
              <a:rPr 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(</a:t>
            </a:r>
            <a:r>
              <a:rPr lang="ca-ES" dirty="0" err="1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p.ex</a:t>
            </a:r>
            <a:r>
              <a:rPr 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. n</a:t>
            </a:r>
            <a:r>
              <a:rPr lang="ca-ES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uclis urbans, </a:t>
            </a:r>
            <a:r>
              <a:rPr lang="ca-ES" dirty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biodiversitat, paisatge, altres bens i </a:t>
            </a:r>
            <a:r>
              <a:rPr lang="ca-ES" dirty="0" smtClean="0">
                <a:solidFill>
                  <a:prstClr val="black"/>
                </a:solidFill>
                <a:latin typeface="Lato Bold"/>
                <a:cs typeface="Calibri Light" panose="020F0302020204030204" pitchFamily="34" charset="0"/>
              </a:rPr>
              <a:t>serveis, ...).</a:t>
            </a:r>
            <a:endParaRPr lang="ca-ES" dirty="0">
              <a:solidFill>
                <a:prstClr val="black"/>
              </a:solidFill>
              <a:latin typeface="Lato Bold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Lato Bold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2688" y="-46685"/>
            <a:ext cx="8943975" cy="10230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/>
              <a:cs typeface="Lato Light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ca-ES" sz="2800" b="1" dirty="0">
                <a:solidFill>
                  <a:srgbClr val="2ED263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Què és PREVINCAT?</a:t>
            </a:r>
            <a:endParaRPr lang="es-ES" sz="2800" b="1" dirty="0">
              <a:solidFill>
                <a:srgbClr val="2ED263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/>
          <a:srcRect l="28237" t="17754" r="31557" b="48926"/>
          <a:stretch/>
        </p:blipFill>
        <p:spPr bwMode="auto">
          <a:xfrm>
            <a:off x="4697475" y="864780"/>
            <a:ext cx="4446525" cy="2905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68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8" y="5753620"/>
            <a:ext cx="534968" cy="14435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51179" y="542238"/>
            <a:ext cx="4098158" cy="429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2800" b="1" dirty="0">
                <a:solidFill>
                  <a:srgbClr val="2ED263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Què é</a:t>
            </a:r>
            <a:r>
              <a:rPr lang="ca-ES" sz="2800" b="1" dirty="0" smtClean="0">
                <a:solidFill>
                  <a:srgbClr val="2ED263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s PREVINCAT?</a:t>
            </a:r>
            <a:endParaRPr lang="es-ES" sz="2800" b="1" dirty="0">
              <a:solidFill>
                <a:srgbClr val="2ED263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1700" b="1" dirty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a-ES" sz="1700" dirty="0" smtClean="0"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700" dirty="0" smtClean="0"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ca-ES" sz="2000" b="1" u="sng" dirty="0" smtClean="0">
              <a:solidFill>
                <a:prstClr val="black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ca-ES" sz="2000" b="1" u="sng" dirty="0">
              <a:solidFill>
                <a:prstClr val="black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ca-ES" sz="2000" b="1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És un entorn dinàmic </a:t>
            </a:r>
            <a:r>
              <a:rPr lang="ca-ES" sz="2000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</a:p>
          <a:p>
            <a:pPr lvl="0">
              <a:lnSpc>
                <a:spcPct val="107000"/>
              </a:lnSpc>
            </a:pPr>
            <a:r>
              <a:rPr lang="ca-ES" sz="2000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s´aniran </a:t>
            </a:r>
            <a:r>
              <a:rPr lang="ca-ES" sz="2000" dirty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incorporant noves </a:t>
            </a:r>
            <a:endParaRPr lang="ca-ES" sz="2000" dirty="0" smtClean="0">
              <a:solidFill>
                <a:prstClr val="black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ca-ES" sz="2000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dades </a:t>
            </a:r>
            <a:r>
              <a:rPr lang="ca-ES" sz="2000" dirty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ca-ES" sz="2000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informació d’utilitat.</a:t>
            </a:r>
          </a:p>
          <a:p>
            <a:pPr lvl="0">
              <a:lnSpc>
                <a:spcPct val="107000"/>
              </a:lnSpc>
            </a:pPr>
            <a:endParaRPr lang="ca-ES" sz="2000" dirty="0" smtClean="0">
              <a:solidFill>
                <a:prstClr val="black"/>
              </a:solidFill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Tx/>
              <a:buChar char="-"/>
            </a:pP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actualització </a:t>
            </a:r>
            <a:r>
              <a:rPr lang="ca-ES" dirty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de models de </a:t>
            </a: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combustibles</a:t>
            </a:r>
          </a:p>
          <a:p>
            <a:pPr marL="285750" lvl="0" indent="-285750">
              <a:lnSpc>
                <a:spcPct val="107000"/>
              </a:lnSpc>
              <a:buFontTx/>
              <a:buChar char="-"/>
            </a:pP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infraestructures </a:t>
            </a:r>
            <a:r>
              <a:rPr lang="ca-ES" dirty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de prevenció i extinció </a:t>
            </a: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incendis</a:t>
            </a:r>
          </a:p>
          <a:p>
            <a:pPr marL="285750" lvl="0" indent="-285750">
              <a:lnSpc>
                <a:spcPct val="107000"/>
              </a:lnSpc>
              <a:buFontTx/>
              <a:buChar char="-"/>
            </a:pP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actuacions i canvis </a:t>
            </a:r>
            <a:r>
              <a:rPr lang="ca-ES" dirty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a-ES" dirty="0" smtClean="0">
                <a:solidFill>
                  <a:prstClr val="black"/>
                </a:solidFill>
                <a:latin typeface="Lato Bold"/>
                <a:ea typeface="Calibri" panose="020F0502020204030204" pitchFamily="34" charset="0"/>
                <a:cs typeface="Times New Roman" panose="02020603050405020304" pitchFamily="18" charset="0"/>
              </a:rPr>
              <a:t>l territori </a:t>
            </a:r>
            <a:endParaRPr lang="ca-ES" sz="1700" dirty="0" smtClean="0">
              <a:latin typeface="Lato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0" y="6499409"/>
            <a:ext cx="9144000" cy="358591"/>
            <a:chOff x="0" y="6499409"/>
            <a:chExt cx="9144000" cy="358591"/>
          </a:xfrm>
        </p:grpSpPr>
        <p:sp>
          <p:nvSpPr>
            <p:cNvPr id="4" name="Rectangle 3"/>
            <p:cNvSpPr/>
            <p:nvPr/>
          </p:nvSpPr>
          <p:spPr>
            <a:xfrm>
              <a:off x="0" y="6499409"/>
              <a:ext cx="9144000" cy="358591"/>
            </a:xfrm>
            <a:prstGeom prst="rect">
              <a:avLst/>
            </a:prstGeom>
            <a:solidFill>
              <a:srgbClr val="2ED26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6503003"/>
              <a:ext cx="9144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1950" algn="ctr">
                <a:defRPr/>
              </a:pPr>
              <a:endParaRPr lang="ca-ES" sz="16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4449337" y="791738"/>
            <a:ext cx="4653047" cy="5506676"/>
            <a:chOff x="4232544" y="368763"/>
            <a:chExt cx="4950526" cy="597447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30" y="453992"/>
              <a:ext cx="4846740" cy="5889246"/>
            </a:xfrm>
            <a:prstGeom prst="rect">
              <a:avLst/>
            </a:prstGeom>
          </p:spPr>
        </p:pic>
        <p:grpSp>
          <p:nvGrpSpPr>
            <p:cNvPr id="11" name="Agrupar 10"/>
            <p:cNvGrpSpPr/>
            <p:nvPr/>
          </p:nvGrpSpPr>
          <p:grpSpPr>
            <a:xfrm>
              <a:off x="4232544" y="368763"/>
              <a:ext cx="4911456" cy="2900804"/>
              <a:chOff x="4232544" y="368763"/>
              <a:chExt cx="4911456" cy="2900804"/>
            </a:xfrm>
          </p:grpSpPr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2544" y="368763"/>
                <a:ext cx="4911456" cy="290080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3" name="Flecha abajo 12"/>
              <p:cNvSpPr/>
              <p:nvPr/>
            </p:nvSpPr>
            <p:spPr>
              <a:xfrm>
                <a:off x="7609549" y="2809462"/>
                <a:ext cx="434521" cy="34455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0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570</Words>
  <Application>Microsoft Office PowerPoint</Application>
  <PresentationFormat>Presentació en pantalla (4:3)</PresentationFormat>
  <Paragraphs>129</Paragraphs>
  <Slides>18</Slides>
  <Notes>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9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Lato</vt:lpstr>
      <vt:lpstr>Lato Black</vt:lpstr>
      <vt:lpstr>Lato Bold</vt:lpstr>
      <vt:lpstr>Lato Light</vt:lpstr>
      <vt:lpstr>Times New Roman</vt:lpstr>
      <vt:lpstr>Office Theme</vt:lpstr>
      <vt:lpstr>Tema de Office</vt:lpstr>
      <vt:lpstr>Barcelona, 20 de febrer de 2020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dsfsd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number one more large Subtitle with light font</dc:title>
  <dc:creator>Gerald ewfwq</dc:creator>
  <cp:lastModifiedBy>Solé Pastallé, Maria Victòria</cp:lastModifiedBy>
  <cp:revision>150</cp:revision>
  <cp:lastPrinted>2020-02-15T12:22:08Z</cp:lastPrinted>
  <dcterms:created xsi:type="dcterms:W3CDTF">2017-05-17T09:33:35Z</dcterms:created>
  <dcterms:modified xsi:type="dcterms:W3CDTF">2020-02-20T10:29:19Z</dcterms:modified>
</cp:coreProperties>
</file>