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9" r:id="rId2"/>
    <p:sldId id="260" r:id="rId3"/>
    <p:sldId id="257" r:id="rId4"/>
    <p:sldId id="261" r:id="rId5"/>
    <p:sldId id="262" r:id="rId6"/>
    <p:sldId id="263" r:id="rId7"/>
    <p:sldId id="264" r:id="rId8"/>
    <p:sldId id="265" r:id="rId9"/>
    <p:sldId id="275" r:id="rId10"/>
    <p:sldId id="266" r:id="rId11"/>
    <p:sldId id="276" r:id="rId12"/>
    <p:sldId id="267" r:id="rId13"/>
    <p:sldId id="268" r:id="rId14"/>
    <p:sldId id="269" r:id="rId15"/>
    <p:sldId id="274" r:id="rId16"/>
  </p:sldIdLst>
  <p:sldSz cx="12192000" cy="6858000"/>
  <p:notesSz cx="6797675" cy="9926638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E7FF"/>
    <a:srgbClr val="2B63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403" y="62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74D27-D6AA-4877-BB56-05A5E7A807FA}" type="datetimeFigureOut">
              <a:rPr lang="ca-ES" smtClean="0"/>
              <a:t>28/7/2020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B8AFC-0EBE-49E7-A690-B38241CE1150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85886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 dirty="0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CB7F8A-D9FF-4C1C-B98C-803AC228E387}" type="datetimeFigureOut">
              <a:rPr lang="ca-ES" smtClean="0"/>
              <a:t>28/7/2020</a:t>
            </a:fld>
            <a:endParaRPr lang="ca-ES" dirty="0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 dirty="0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 dirty="0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4B4AA-72E3-4395-923C-411882455A69}" type="slidenum">
              <a:rPr lang="ca-ES" smtClean="0"/>
              <a:t>‹#›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892753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380C4-FCE8-427A-A518-CEA1F2334973}" type="slidenum">
              <a:rPr lang="ca-ES" smtClean="0"/>
              <a:t>2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737609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 smtClean="0"/>
              <a:t>Feu clic aquí per editar l'estil de subtítols del patró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B3CC-834D-425A-9152-426CCC9B2F0E}" type="datetimeFigureOut">
              <a:rPr lang="ca-ES" smtClean="0"/>
              <a:t>28/7/2020</a:t>
            </a:fld>
            <a:endParaRPr lang="ca-ES" dirty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0B21-7922-43CB-A75A-659F381D51CF}" type="slidenum">
              <a:rPr lang="ca-ES" smtClean="0"/>
              <a:t>‹#›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753759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B3CC-834D-425A-9152-426CCC9B2F0E}" type="datetimeFigureOut">
              <a:rPr lang="ca-ES" smtClean="0"/>
              <a:t>28/7/2020</a:t>
            </a:fld>
            <a:endParaRPr lang="ca-ES" dirty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0B21-7922-43CB-A75A-659F381D51CF}" type="slidenum">
              <a:rPr lang="ca-ES" smtClean="0"/>
              <a:t>‹#›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094494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B3CC-834D-425A-9152-426CCC9B2F0E}" type="datetimeFigureOut">
              <a:rPr lang="ca-ES" smtClean="0"/>
              <a:t>28/7/2020</a:t>
            </a:fld>
            <a:endParaRPr lang="ca-ES" dirty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0B21-7922-43CB-A75A-659F381D51CF}" type="slidenum">
              <a:rPr lang="ca-ES" smtClean="0"/>
              <a:t>‹#›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941486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B3CC-834D-425A-9152-426CCC9B2F0E}" type="datetimeFigureOut">
              <a:rPr lang="ca-ES" smtClean="0"/>
              <a:t>28/7/2020</a:t>
            </a:fld>
            <a:endParaRPr lang="ca-ES" dirty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0B21-7922-43CB-A75A-659F381D51CF}" type="slidenum">
              <a:rPr lang="ca-ES" smtClean="0"/>
              <a:t>‹#›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154665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B3CC-834D-425A-9152-426CCC9B2F0E}" type="datetimeFigureOut">
              <a:rPr lang="ca-ES" smtClean="0"/>
              <a:t>28/7/2020</a:t>
            </a:fld>
            <a:endParaRPr lang="ca-ES" dirty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0B21-7922-43CB-A75A-659F381D51CF}" type="slidenum">
              <a:rPr lang="ca-ES" smtClean="0"/>
              <a:t>‹#›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4233847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B3CC-834D-425A-9152-426CCC9B2F0E}" type="datetimeFigureOut">
              <a:rPr lang="ca-ES" smtClean="0"/>
              <a:t>28/7/2020</a:t>
            </a:fld>
            <a:endParaRPr lang="ca-ES" dirty="0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0B21-7922-43CB-A75A-659F381D51CF}" type="slidenum">
              <a:rPr lang="ca-ES" smtClean="0"/>
              <a:t>‹#›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375938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B3CC-834D-425A-9152-426CCC9B2F0E}" type="datetimeFigureOut">
              <a:rPr lang="ca-ES" smtClean="0"/>
              <a:t>28/7/2020</a:t>
            </a:fld>
            <a:endParaRPr lang="ca-ES" dirty="0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0B21-7922-43CB-A75A-659F381D51CF}" type="slidenum">
              <a:rPr lang="ca-ES" smtClean="0"/>
              <a:t>‹#›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478115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B3CC-834D-425A-9152-426CCC9B2F0E}" type="datetimeFigureOut">
              <a:rPr lang="ca-ES" smtClean="0"/>
              <a:t>28/7/2020</a:t>
            </a:fld>
            <a:endParaRPr lang="ca-ES" dirty="0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0B21-7922-43CB-A75A-659F381D51CF}" type="slidenum">
              <a:rPr lang="ca-ES" smtClean="0"/>
              <a:t>‹#›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276817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B3CC-834D-425A-9152-426CCC9B2F0E}" type="datetimeFigureOut">
              <a:rPr lang="ca-ES" smtClean="0"/>
              <a:t>28/7/2020</a:t>
            </a:fld>
            <a:endParaRPr lang="ca-ES" dirty="0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0B21-7922-43CB-A75A-659F381D51CF}" type="slidenum">
              <a:rPr lang="ca-ES" smtClean="0"/>
              <a:t>‹#›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647211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B3CC-834D-425A-9152-426CCC9B2F0E}" type="datetimeFigureOut">
              <a:rPr lang="ca-ES" smtClean="0"/>
              <a:t>28/7/2020</a:t>
            </a:fld>
            <a:endParaRPr lang="ca-ES" dirty="0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0B21-7922-43CB-A75A-659F381D51CF}" type="slidenum">
              <a:rPr lang="ca-ES" smtClean="0"/>
              <a:t>‹#›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270945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 dirty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B3CC-834D-425A-9152-426CCC9B2F0E}" type="datetimeFigureOut">
              <a:rPr lang="ca-ES" smtClean="0"/>
              <a:t>28/7/2020</a:t>
            </a:fld>
            <a:endParaRPr lang="ca-ES" dirty="0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0B21-7922-43CB-A75A-659F381D51CF}" type="slidenum">
              <a:rPr lang="ca-ES" smtClean="0"/>
              <a:t>‹#›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981492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BB3CC-834D-425A-9152-426CCC9B2F0E}" type="datetimeFigureOut">
              <a:rPr lang="ca-ES" smtClean="0"/>
              <a:t>28/7/2020</a:t>
            </a:fld>
            <a:endParaRPr lang="ca-ES" dirty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 dirty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B0B21-7922-43CB-A75A-659F381D51CF}" type="slidenum">
              <a:rPr lang="ca-ES" smtClean="0"/>
              <a:t>‹#›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849532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dentitatcorporativa.gencat.cat/web/.content/Documentacio/descarregues/dpt/COLOR/Interior/m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0837" y="189979"/>
            <a:ext cx="1821241" cy="345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QuadreDeText 3"/>
          <p:cNvSpPr txBox="1"/>
          <p:nvPr/>
        </p:nvSpPr>
        <p:spPr>
          <a:xfrm>
            <a:off x="2752772" y="4725226"/>
            <a:ext cx="6737891" cy="1147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6857" b="0" i="0" u="none" strike="noStrike" kern="1200" cap="none" spc="0" normalizeH="0" baseline="0" noProof="0" dirty="0">
                <a:ln>
                  <a:noFill/>
                </a:ln>
                <a:solidFill>
                  <a:srgbClr val="26619C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Construïm el futur</a:t>
            </a:r>
          </a:p>
        </p:txBody>
      </p:sp>
      <p:pic>
        <p:nvPicPr>
          <p:cNvPr id="5" name="Imat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48" y="1510106"/>
            <a:ext cx="2857500" cy="2857500"/>
          </a:xfrm>
          <a:prstGeom prst="rect">
            <a:avLst/>
          </a:prstGeom>
        </p:spPr>
      </p:pic>
      <p:pic>
        <p:nvPicPr>
          <p:cNvPr id="2" name="Picture 2" descr="http://identitatcorporativa.gencat.cat/web/.content/Documentacio/descarregues/dpt/BN/Interior/interior_bn_h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388" y="189979"/>
            <a:ext cx="2545247" cy="583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572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8728" y="836146"/>
            <a:ext cx="9075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4800" dirty="0" smtClean="0">
                <a:solidFill>
                  <a:srgbClr val="26619C"/>
                </a:solidFill>
                <a:latin typeface="Impact" panose="020B0806030902050204" pitchFamily="34" charset="0"/>
              </a:rPr>
              <a:t>CGMO</a:t>
            </a:r>
            <a:r>
              <a:rPr lang="ca-ES" sz="4800" dirty="0">
                <a:solidFill>
                  <a:srgbClr val="26619C"/>
                </a:solidFill>
                <a:latin typeface="Impact" panose="020B0806030902050204" pitchFamily="34" charset="0"/>
              </a:rPr>
              <a:t>: Es crea </a:t>
            </a:r>
            <a:r>
              <a:rPr lang="ca-ES" sz="4800" dirty="0" smtClean="0">
                <a:solidFill>
                  <a:srgbClr val="26619C"/>
                </a:solidFill>
                <a:latin typeface="Impact" panose="020B0806030902050204" pitchFamily="34" charset="0"/>
              </a:rPr>
              <a:t>la divisió marítima</a:t>
            </a:r>
            <a:endParaRPr lang="ca-ES" sz="4800" dirty="0">
              <a:solidFill>
                <a:srgbClr val="26619C"/>
              </a:solidFill>
              <a:latin typeface="Impact" panose="020B0806030902050204" pitchFamily="34" charset="0"/>
            </a:endParaRPr>
          </a:p>
        </p:txBody>
      </p:sp>
      <p:sp>
        <p:nvSpPr>
          <p:cNvPr id="4" name="QuadreDeText 3"/>
          <p:cNvSpPr txBox="1"/>
          <p:nvPr/>
        </p:nvSpPr>
        <p:spPr>
          <a:xfrm>
            <a:off x="688728" y="2683864"/>
            <a:ext cx="9375006" cy="26776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Garantir la seguretat ciutadana al mar.</a:t>
            </a:r>
          </a:p>
          <a:p>
            <a:endParaRPr lang="ca-ES" sz="2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Agrupa les bases navals de la PGME</a:t>
            </a:r>
            <a:endParaRPr lang="ca-E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Executa les competències pròpies de la Generalitat en el litoral, rius navegables i ports</a:t>
            </a:r>
          </a:p>
          <a:p>
            <a:endParaRPr lang="ca-ES" sz="2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Imat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4993" y="168887"/>
            <a:ext cx="1542521" cy="990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963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8728" y="836146"/>
            <a:ext cx="9075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4800" dirty="0" smtClean="0">
                <a:solidFill>
                  <a:srgbClr val="26619C"/>
                </a:solidFill>
                <a:latin typeface="Impact" panose="020B0806030902050204" pitchFamily="34" charset="0"/>
              </a:rPr>
              <a:t>CGMO</a:t>
            </a:r>
            <a:r>
              <a:rPr lang="ca-ES" sz="4800" dirty="0">
                <a:solidFill>
                  <a:srgbClr val="26619C"/>
                </a:solidFill>
                <a:latin typeface="Impact" panose="020B0806030902050204" pitchFamily="34" charset="0"/>
              </a:rPr>
              <a:t>: Es crea </a:t>
            </a:r>
            <a:r>
              <a:rPr lang="ca-ES" sz="4800" dirty="0" smtClean="0">
                <a:solidFill>
                  <a:srgbClr val="26619C"/>
                </a:solidFill>
                <a:latin typeface="Impact" panose="020B0806030902050204" pitchFamily="34" charset="0"/>
              </a:rPr>
              <a:t>la divisió ferroviària</a:t>
            </a:r>
            <a:endParaRPr lang="ca-ES" sz="4800" dirty="0">
              <a:solidFill>
                <a:srgbClr val="26619C"/>
              </a:solidFill>
              <a:latin typeface="Impact" panose="020B0806030902050204" pitchFamily="34" charset="0"/>
            </a:endParaRPr>
          </a:p>
        </p:txBody>
      </p:sp>
      <p:sp>
        <p:nvSpPr>
          <p:cNvPr id="3" name="QuadreDeText 2"/>
          <p:cNvSpPr txBox="1"/>
          <p:nvPr/>
        </p:nvSpPr>
        <p:spPr>
          <a:xfrm>
            <a:off x="688728" y="2315874"/>
            <a:ext cx="9375006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Garantir la seguretat ciutadana en el transport ferroviari</a:t>
            </a:r>
          </a:p>
          <a:p>
            <a:endParaRPr lang="ca-ES" sz="2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Es projecta en l’estació </a:t>
            </a:r>
            <a:r>
              <a:rPr lang="ca-ES" sz="2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intermodal</a:t>
            </a:r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 de la Sagrera</a:t>
            </a:r>
            <a:endParaRPr lang="ca-E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Es desplega a la totalitat de Catalunya</a:t>
            </a:r>
            <a:endParaRPr lang="ca-E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Imat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4993" y="168887"/>
            <a:ext cx="1542521" cy="990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645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8728" y="836146"/>
            <a:ext cx="90750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4800" dirty="0" smtClean="0">
                <a:solidFill>
                  <a:srgbClr val="26619C"/>
                </a:solidFill>
                <a:latin typeface="Impact" panose="020B0806030902050204" pitchFamily="34" charset="0"/>
              </a:rPr>
              <a:t>CGINF:  millora les seves capacitats organitzatives</a:t>
            </a:r>
            <a:endParaRPr lang="ca-ES" sz="4800" dirty="0">
              <a:solidFill>
                <a:srgbClr val="26619C"/>
              </a:solidFill>
              <a:latin typeface="Impact" panose="020B0806030902050204" pitchFamily="34" charset="0"/>
            </a:endParaRPr>
          </a:p>
        </p:txBody>
      </p:sp>
      <p:sp>
        <p:nvSpPr>
          <p:cNvPr id="4" name="QuadreDeText 3"/>
          <p:cNvSpPr txBox="1"/>
          <p:nvPr/>
        </p:nvSpPr>
        <p:spPr>
          <a:xfrm>
            <a:off x="688728" y="2823255"/>
            <a:ext cx="9375006" cy="31085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Es posa l’èmfasi en la intel·ligència i la tecnologia</a:t>
            </a:r>
          </a:p>
          <a:p>
            <a:endParaRPr lang="ca-ES" sz="2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Es creen dues divisions: operacions i intel·ligència</a:t>
            </a:r>
            <a:endParaRPr lang="ca-E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Es dota d’una àrea TIC que lidera la capacitació tecnològica</a:t>
            </a:r>
          </a:p>
          <a:p>
            <a:endParaRPr lang="ca-ES" sz="2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Imat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4993" y="168887"/>
            <a:ext cx="1542521" cy="990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608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adreDeText 1"/>
          <p:cNvSpPr txBox="1"/>
          <p:nvPr/>
        </p:nvSpPr>
        <p:spPr>
          <a:xfrm>
            <a:off x="688728" y="2834406"/>
            <a:ext cx="9375006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LA DIC es dota de noves Àrees Centrals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Es crea una Divisió Tècnica d’investigació</a:t>
            </a:r>
            <a:endParaRPr lang="ca-E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Es recupera i s’aprofundeix en l’especialitat de policia científica</a:t>
            </a:r>
            <a:endParaRPr lang="ca-E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a-ES" sz="2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8728" y="836146"/>
            <a:ext cx="9075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4800" dirty="0" smtClean="0">
                <a:solidFill>
                  <a:srgbClr val="26619C"/>
                </a:solidFill>
                <a:latin typeface="Impact" panose="020B0806030902050204" pitchFamily="34" charset="0"/>
              </a:rPr>
              <a:t>CGIC: s’aposta per l’especialització  </a:t>
            </a:r>
            <a:endParaRPr lang="ca-ES" sz="4800" dirty="0">
              <a:solidFill>
                <a:srgbClr val="26619C"/>
              </a:solidFill>
              <a:latin typeface="Impact" panose="020B0806030902050204" pitchFamily="34" charset="0"/>
            </a:endParaRPr>
          </a:p>
        </p:txBody>
      </p:sp>
      <p:pic>
        <p:nvPicPr>
          <p:cNvPr id="4" name="Imat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4993" y="168887"/>
            <a:ext cx="1542521" cy="990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667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8728" y="836146"/>
            <a:ext cx="9075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4800" dirty="0" smtClean="0">
                <a:solidFill>
                  <a:srgbClr val="26619C"/>
                </a:solidFill>
                <a:latin typeface="Impact" panose="020B0806030902050204" pitchFamily="34" charset="0"/>
              </a:rPr>
              <a:t>CGT: al servei de l’organització  </a:t>
            </a:r>
            <a:endParaRPr lang="ca-ES" sz="4800" dirty="0">
              <a:solidFill>
                <a:srgbClr val="26619C"/>
              </a:solidFill>
              <a:latin typeface="Impact" panose="020B0806030902050204" pitchFamily="34" charset="0"/>
            </a:endParaRPr>
          </a:p>
        </p:txBody>
      </p:sp>
      <p:sp>
        <p:nvSpPr>
          <p:cNvPr id="3" name="QuadreDeText 2"/>
          <p:cNvSpPr txBox="1"/>
          <p:nvPr/>
        </p:nvSpPr>
        <p:spPr>
          <a:xfrm>
            <a:off x="688728" y="2834406"/>
            <a:ext cx="9375006" cy="35394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La seva missió passa per orientar l’organització cap el futur.</a:t>
            </a:r>
          </a:p>
          <a:p>
            <a:endParaRPr lang="ca-ES" sz="2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Es crea la Divisió de Recursos Generals, la divisió de Programació Professional i la de Planificació Estratègica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Es crea L’Àrea Corporativa de Seguretat i Autoprotecció.</a:t>
            </a:r>
          </a:p>
        </p:txBody>
      </p:sp>
      <p:pic>
        <p:nvPicPr>
          <p:cNvPr id="4" name="Imat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4993" y="168887"/>
            <a:ext cx="1542521" cy="990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42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73650" y="618516"/>
            <a:ext cx="2044700" cy="6350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DGP</a:t>
            </a:r>
            <a:endParaRPr lang="ca-ES" dirty="0"/>
          </a:p>
        </p:txBody>
      </p:sp>
      <p:sp>
        <p:nvSpPr>
          <p:cNvPr id="6" name="Rectangle 5"/>
          <p:cNvSpPr/>
          <p:nvPr/>
        </p:nvSpPr>
        <p:spPr>
          <a:xfrm>
            <a:off x="1141944" y="3078142"/>
            <a:ext cx="2039738" cy="635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CGTIC</a:t>
            </a:r>
            <a:endParaRPr lang="ca-ES" dirty="0"/>
          </a:p>
        </p:txBody>
      </p:sp>
      <p:sp>
        <p:nvSpPr>
          <p:cNvPr id="7" name="Rectangle 6"/>
          <p:cNvSpPr/>
          <p:nvPr/>
        </p:nvSpPr>
        <p:spPr>
          <a:xfrm>
            <a:off x="1866414" y="4453526"/>
            <a:ext cx="1315268" cy="635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CGIC</a:t>
            </a:r>
            <a:endParaRPr lang="ca-ES" dirty="0"/>
          </a:p>
        </p:txBody>
      </p:sp>
      <p:sp>
        <p:nvSpPr>
          <p:cNvPr id="8" name="Rectangle 7"/>
          <p:cNvSpPr/>
          <p:nvPr/>
        </p:nvSpPr>
        <p:spPr>
          <a:xfrm>
            <a:off x="5254015" y="4449728"/>
            <a:ext cx="1315268" cy="635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CGMO</a:t>
            </a:r>
            <a:endParaRPr lang="ca-ES" dirty="0"/>
          </a:p>
        </p:txBody>
      </p:sp>
      <p:sp>
        <p:nvSpPr>
          <p:cNvPr id="9" name="Rectangle 8"/>
          <p:cNvSpPr/>
          <p:nvPr/>
        </p:nvSpPr>
        <p:spPr>
          <a:xfrm>
            <a:off x="173018" y="4453526"/>
            <a:ext cx="1314734" cy="635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CGINF</a:t>
            </a:r>
            <a:endParaRPr lang="ca-ES" dirty="0"/>
          </a:p>
        </p:txBody>
      </p:sp>
      <p:sp>
        <p:nvSpPr>
          <p:cNvPr id="11" name="Rectangle 10"/>
          <p:cNvSpPr/>
          <p:nvPr/>
        </p:nvSpPr>
        <p:spPr>
          <a:xfrm>
            <a:off x="6572679" y="3093367"/>
            <a:ext cx="2044700" cy="635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CSCOT</a:t>
            </a:r>
            <a:endParaRPr lang="ca-ES" dirty="0"/>
          </a:p>
        </p:txBody>
      </p:sp>
      <p:sp>
        <p:nvSpPr>
          <p:cNvPr id="14" name="Rectangle 13"/>
          <p:cNvSpPr/>
          <p:nvPr/>
        </p:nvSpPr>
        <p:spPr>
          <a:xfrm>
            <a:off x="3550428" y="4453526"/>
            <a:ext cx="1315268" cy="635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CGRO</a:t>
            </a:r>
            <a:endParaRPr lang="ca-ES" dirty="0"/>
          </a:p>
        </p:txBody>
      </p:sp>
      <p:sp>
        <p:nvSpPr>
          <p:cNvPr id="15" name="Rectangle 14"/>
          <p:cNvSpPr/>
          <p:nvPr/>
        </p:nvSpPr>
        <p:spPr>
          <a:xfrm>
            <a:off x="6938029" y="4449728"/>
            <a:ext cx="1314000" cy="635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X9 REGIONS</a:t>
            </a:r>
            <a:endParaRPr lang="ca-ES" dirty="0"/>
          </a:p>
        </p:txBody>
      </p:sp>
      <p:sp>
        <p:nvSpPr>
          <p:cNvPr id="16" name="Rectangle 15"/>
          <p:cNvSpPr/>
          <p:nvPr/>
        </p:nvSpPr>
        <p:spPr>
          <a:xfrm>
            <a:off x="2888615" y="1732473"/>
            <a:ext cx="1673860" cy="635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Gabinet de la Policia</a:t>
            </a:r>
            <a:endParaRPr lang="ca-ES" dirty="0"/>
          </a:p>
        </p:txBody>
      </p:sp>
      <p:sp>
        <p:nvSpPr>
          <p:cNvPr id="22" name="Rectangle 21"/>
          <p:cNvSpPr/>
          <p:nvPr/>
        </p:nvSpPr>
        <p:spPr>
          <a:xfrm>
            <a:off x="2888615" y="618516"/>
            <a:ext cx="1673860" cy="6350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CGIA</a:t>
            </a:r>
            <a:endParaRPr lang="ca-ES" b="1" dirty="0"/>
          </a:p>
        </p:txBody>
      </p:sp>
      <p:sp>
        <p:nvSpPr>
          <p:cNvPr id="28" name="Rectangle 27"/>
          <p:cNvSpPr/>
          <p:nvPr/>
        </p:nvSpPr>
        <p:spPr>
          <a:xfrm>
            <a:off x="7629525" y="618516"/>
            <a:ext cx="1673860" cy="6350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Gabinet del director</a:t>
            </a:r>
            <a:endParaRPr lang="ca-ES" dirty="0"/>
          </a:p>
        </p:txBody>
      </p:sp>
      <p:sp>
        <p:nvSpPr>
          <p:cNvPr id="33" name="Rectangle 32"/>
          <p:cNvSpPr/>
          <p:nvPr/>
        </p:nvSpPr>
        <p:spPr>
          <a:xfrm>
            <a:off x="5073650" y="1737006"/>
            <a:ext cx="2044700" cy="635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DOP</a:t>
            </a:r>
            <a:endParaRPr lang="ca-ES" dirty="0"/>
          </a:p>
        </p:txBody>
      </p:sp>
      <p:cxnSp>
        <p:nvCxnSpPr>
          <p:cNvPr id="35" name="Connector recte 34"/>
          <p:cNvCxnSpPr>
            <a:stCxn id="16" idx="3"/>
            <a:endCxn id="16" idx="3"/>
          </p:cNvCxnSpPr>
          <p:nvPr/>
        </p:nvCxnSpPr>
        <p:spPr>
          <a:xfrm>
            <a:off x="4562475" y="204997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 recte 38"/>
          <p:cNvCxnSpPr>
            <a:stCxn id="4" idx="2"/>
            <a:endCxn id="33" idx="0"/>
          </p:cNvCxnSpPr>
          <p:nvPr/>
        </p:nvCxnSpPr>
        <p:spPr>
          <a:xfrm>
            <a:off x="6096000" y="1253516"/>
            <a:ext cx="0" cy="48349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9312796" y="3066691"/>
            <a:ext cx="2044700" cy="635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CGT</a:t>
            </a:r>
            <a:endParaRPr lang="ca-ES" dirty="0"/>
          </a:p>
        </p:txBody>
      </p:sp>
      <p:pic>
        <p:nvPicPr>
          <p:cNvPr id="78" name="Imatge 7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1418" y="163311"/>
            <a:ext cx="1097481" cy="704968"/>
          </a:xfrm>
          <a:prstGeom prst="rect">
            <a:avLst/>
          </a:prstGeom>
        </p:spPr>
      </p:pic>
      <p:sp>
        <p:nvSpPr>
          <p:cNvPr id="36" name="Rectangle 35"/>
          <p:cNvSpPr/>
          <p:nvPr/>
        </p:nvSpPr>
        <p:spPr>
          <a:xfrm>
            <a:off x="3848805" y="3066691"/>
            <a:ext cx="2028457" cy="635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CSCOC</a:t>
            </a:r>
            <a:endParaRPr lang="ca-ES" dirty="0"/>
          </a:p>
        </p:txBody>
      </p:sp>
      <p:sp>
        <p:nvSpPr>
          <p:cNvPr id="59" name="Rectangle 58"/>
          <p:cNvSpPr/>
          <p:nvPr/>
        </p:nvSpPr>
        <p:spPr>
          <a:xfrm>
            <a:off x="7629525" y="1731476"/>
            <a:ext cx="1673860" cy="635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SCO</a:t>
            </a:r>
            <a:endParaRPr lang="ca-ES" dirty="0"/>
          </a:p>
        </p:txBody>
      </p:sp>
      <p:cxnSp>
        <p:nvCxnSpPr>
          <p:cNvPr id="12" name="Connector recte 11"/>
          <p:cNvCxnSpPr>
            <a:stCxn id="4" idx="2"/>
            <a:endCxn id="33" idx="0"/>
          </p:cNvCxnSpPr>
          <p:nvPr/>
        </p:nvCxnSpPr>
        <p:spPr>
          <a:xfrm>
            <a:off x="6096000" y="1253516"/>
            <a:ext cx="0" cy="48349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 recte 16"/>
          <p:cNvCxnSpPr>
            <a:stCxn id="22" idx="3"/>
            <a:endCxn id="4" idx="1"/>
          </p:cNvCxnSpPr>
          <p:nvPr/>
        </p:nvCxnSpPr>
        <p:spPr>
          <a:xfrm>
            <a:off x="4562475" y="936016"/>
            <a:ext cx="511175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 recte 18"/>
          <p:cNvCxnSpPr>
            <a:stCxn id="4" idx="3"/>
            <a:endCxn id="28" idx="1"/>
          </p:cNvCxnSpPr>
          <p:nvPr/>
        </p:nvCxnSpPr>
        <p:spPr>
          <a:xfrm>
            <a:off x="7118350" y="936016"/>
            <a:ext cx="511175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or recte 23"/>
          <p:cNvCxnSpPr>
            <a:stCxn id="16" idx="3"/>
            <a:endCxn id="33" idx="1"/>
          </p:cNvCxnSpPr>
          <p:nvPr/>
        </p:nvCxnSpPr>
        <p:spPr>
          <a:xfrm>
            <a:off x="4562475" y="2049973"/>
            <a:ext cx="511175" cy="4533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 recte 25"/>
          <p:cNvCxnSpPr>
            <a:stCxn id="33" idx="3"/>
            <a:endCxn id="59" idx="1"/>
          </p:cNvCxnSpPr>
          <p:nvPr/>
        </p:nvCxnSpPr>
        <p:spPr>
          <a:xfrm flipV="1">
            <a:off x="7118350" y="2048976"/>
            <a:ext cx="511175" cy="553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or angular 29"/>
          <p:cNvCxnSpPr>
            <a:stCxn id="33" idx="2"/>
            <a:endCxn id="6" idx="0"/>
          </p:cNvCxnSpPr>
          <p:nvPr/>
        </p:nvCxnSpPr>
        <p:spPr>
          <a:xfrm rot="5400000">
            <a:off x="3775839" y="757981"/>
            <a:ext cx="706136" cy="3934187"/>
          </a:xfrm>
          <a:prstGeom prst="bentConnector3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or angular 36"/>
          <p:cNvCxnSpPr>
            <a:stCxn id="33" idx="2"/>
            <a:endCxn id="40" idx="0"/>
          </p:cNvCxnSpPr>
          <p:nvPr/>
        </p:nvCxnSpPr>
        <p:spPr>
          <a:xfrm rot="16200000" flipH="1">
            <a:off x="7868231" y="599775"/>
            <a:ext cx="694685" cy="4239146"/>
          </a:xfrm>
          <a:prstGeom prst="bentConnector3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or angular 40"/>
          <p:cNvCxnSpPr>
            <a:stCxn id="33" idx="2"/>
            <a:endCxn id="36" idx="0"/>
          </p:cNvCxnSpPr>
          <p:nvPr/>
        </p:nvCxnSpPr>
        <p:spPr>
          <a:xfrm rot="5400000">
            <a:off x="5132175" y="2102865"/>
            <a:ext cx="694685" cy="1232966"/>
          </a:xfrm>
          <a:prstGeom prst="bentConnector3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or angular 42"/>
          <p:cNvCxnSpPr>
            <a:stCxn id="33" idx="2"/>
            <a:endCxn id="11" idx="0"/>
          </p:cNvCxnSpPr>
          <p:nvPr/>
        </p:nvCxnSpPr>
        <p:spPr>
          <a:xfrm rot="16200000" flipH="1">
            <a:off x="6484834" y="1983171"/>
            <a:ext cx="721361" cy="1499029"/>
          </a:xfrm>
          <a:prstGeom prst="bentConnector3">
            <a:avLst>
              <a:gd name="adj1" fmla="val 47608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or angular 45"/>
          <p:cNvCxnSpPr>
            <a:stCxn id="36" idx="2"/>
            <a:endCxn id="9" idx="0"/>
          </p:cNvCxnSpPr>
          <p:nvPr/>
        </p:nvCxnSpPr>
        <p:spPr>
          <a:xfrm rot="5400000">
            <a:off x="2470793" y="2061284"/>
            <a:ext cx="751835" cy="4032649"/>
          </a:xfrm>
          <a:prstGeom prst="bentConnector3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or angular 47"/>
          <p:cNvCxnSpPr>
            <a:stCxn id="36" idx="2"/>
            <a:endCxn id="7" idx="0"/>
          </p:cNvCxnSpPr>
          <p:nvPr/>
        </p:nvCxnSpPr>
        <p:spPr>
          <a:xfrm rot="5400000">
            <a:off x="3317624" y="2908115"/>
            <a:ext cx="751835" cy="2338986"/>
          </a:xfrm>
          <a:prstGeom prst="bentConnector3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 angular 49"/>
          <p:cNvCxnSpPr>
            <a:stCxn id="36" idx="2"/>
            <a:endCxn id="14" idx="0"/>
          </p:cNvCxnSpPr>
          <p:nvPr/>
        </p:nvCxnSpPr>
        <p:spPr>
          <a:xfrm rot="5400000">
            <a:off x="4159631" y="3750122"/>
            <a:ext cx="751835" cy="654972"/>
          </a:xfrm>
          <a:prstGeom prst="bentConnector3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or angular 51"/>
          <p:cNvCxnSpPr>
            <a:stCxn id="36" idx="2"/>
            <a:endCxn id="8" idx="0"/>
          </p:cNvCxnSpPr>
          <p:nvPr/>
        </p:nvCxnSpPr>
        <p:spPr>
          <a:xfrm rot="16200000" flipH="1">
            <a:off x="5013323" y="3551401"/>
            <a:ext cx="748037" cy="1048615"/>
          </a:xfrm>
          <a:prstGeom prst="bentConnector3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or recte 53"/>
          <p:cNvCxnSpPr>
            <a:stCxn id="11" idx="2"/>
            <a:endCxn id="15" idx="0"/>
          </p:cNvCxnSpPr>
          <p:nvPr/>
        </p:nvCxnSpPr>
        <p:spPr>
          <a:xfrm>
            <a:off x="7595029" y="3728367"/>
            <a:ext cx="0" cy="72136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QuadreDeText 56"/>
          <p:cNvSpPr txBox="1"/>
          <p:nvPr/>
        </p:nvSpPr>
        <p:spPr>
          <a:xfrm>
            <a:off x="8729523" y="4480425"/>
            <a:ext cx="3382444" cy="2308324"/>
          </a:xfrm>
          <a:prstGeom prst="rect">
            <a:avLst/>
          </a:prstGeom>
          <a:solidFill>
            <a:srgbClr val="D1E7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a-ES" sz="1200" dirty="0" smtClean="0">
                <a:latin typeface="Arial Narrow" panose="020B0606020202030204" pitchFamily="34" charset="0"/>
              </a:rPr>
              <a:t>Taula d’acrònims</a:t>
            </a:r>
            <a:r>
              <a:rPr lang="ca-ES" sz="1100" dirty="0" smtClean="0">
                <a:latin typeface="Arial Narrow" panose="020B0606020202030204" pitchFamily="34" charset="0"/>
              </a:rPr>
              <a:t> </a:t>
            </a:r>
          </a:p>
          <a:p>
            <a:endParaRPr lang="ca-ES" sz="1100" dirty="0" smtClean="0">
              <a:latin typeface="Arial Narrow" panose="020B0606020202030204" pitchFamily="34" charset="0"/>
            </a:endParaRPr>
          </a:p>
          <a:p>
            <a:r>
              <a:rPr lang="ca-ES" sz="1100" dirty="0" smtClean="0">
                <a:latin typeface="Arial Narrow" panose="020B0606020202030204" pitchFamily="34" charset="0"/>
              </a:rPr>
              <a:t>CGIA: Comissaria General d’inspecció i Avaluació</a:t>
            </a:r>
          </a:p>
          <a:p>
            <a:r>
              <a:rPr lang="ca-ES" sz="1100" dirty="0" smtClean="0">
                <a:latin typeface="Arial Narrow" panose="020B0606020202030204" pitchFamily="34" charset="0"/>
              </a:rPr>
              <a:t>DOP: Direcció Operativa de la Policia</a:t>
            </a:r>
          </a:p>
          <a:p>
            <a:r>
              <a:rPr lang="ca-ES" sz="1100" dirty="0" smtClean="0">
                <a:latin typeface="Arial Narrow" panose="020B0606020202030204" pitchFamily="34" charset="0"/>
              </a:rPr>
              <a:t>SCO: Sala de Comandament Operativa</a:t>
            </a:r>
          </a:p>
          <a:p>
            <a:r>
              <a:rPr lang="ca-ES" sz="1100" dirty="0" smtClean="0">
                <a:latin typeface="Arial Narrow" panose="020B0606020202030204" pitchFamily="34" charset="0"/>
              </a:rPr>
              <a:t>CGTIC: Comissaria General de Tecnologies de la Informació</a:t>
            </a:r>
          </a:p>
          <a:p>
            <a:r>
              <a:rPr lang="ca-ES" sz="1100" dirty="0" smtClean="0">
                <a:latin typeface="Arial Narrow" panose="020B0606020202030204" pitchFamily="34" charset="0"/>
              </a:rPr>
              <a:t>CGT: Comissaria General Tècnica</a:t>
            </a:r>
          </a:p>
          <a:p>
            <a:r>
              <a:rPr lang="ca-ES" sz="1100" dirty="0" smtClean="0">
                <a:latin typeface="Arial Narrow" panose="020B0606020202030204" pitchFamily="34" charset="0"/>
              </a:rPr>
              <a:t>CSUCOT: Comissaria Superior de Coordinació Territorial</a:t>
            </a:r>
          </a:p>
          <a:p>
            <a:r>
              <a:rPr lang="ca-ES" sz="1100" dirty="0" smtClean="0">
                <a:latin typeface="Arial Narrow" panose="020B0606020202030204" pitchFamily="34" charset="0"/>
              </a:rPr>
              <a:t>CSUCOC: Comissaria Superior de Coordinació Central</a:t>
            </a:r>
          </a:p>
          <a:p>
            <a:r>
              <a:rPr lang="ca-ES" sz="1100" dirty="0" smtClean="0">
                <a:latin typeface="Arial Narrow" panose="020B0606020202030204" pitchFamily="34" charset="0"/>
              </a:rPr>
              <a:t>CGINF: Comissaria General d’informació </a:t>
            </a:r>
          </a:p>
          <a:p>
            <a:r>
              <a:rPr lang="ca-ES" sz="1100" dirty="0" smtClean="0">
                <a:latin typeface="Arial Narrow" panose="020B0606020202030204" pitchFamily="34" charset="0"/>
              </a:rPr>
              <a:t>CGIC: Comissaria General d’Investigació Criminal</a:t>
            </a:r>
          </a:p>
          <a:p>
            <a:r>
              <a:rPr lang="ca-ES" sz="1100" dirty="0" smtClean="0">
                <a:latin typeface="Arial Narrow" panose="020B0606020202030204" pitchFamily="34" charset="0"/>
              </a:rPr>
              <a:t>CGRO: Comissaria General de Recursos Operatius</a:t>
            </a:r>
          </a:p>
          <a:p>
            <a:r>
              <a:rPr lang="ca-ES" sz="1100" dirty="0" smtClean="0">
                <a:latin typeface="Arial Narrow" panose="020B0606020202030204" pitchFamily="34" charset="0"/>
              </a:rPr>
              <a:t>CGMO: Comissaria General de Mobilitat</a:t>
            </a:r>
          </a:p>
        </p:txBody>
      </p:sp>
    </p:spTree>
    <p:extLst>
      <p:ext uri="{BB962C8B-B14F-4D97-AF65-F5344CB8AC3E}">
        <p14:creationId xmlns:p14="http://schemas.microsoft.com/office/powerpoint/2010/main" val="78514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69400" y="931248"/>
            <a:ext cx="62072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5400" dirty="0">
                <a:solidFill>
                  <a:srgbClr val="26619C"/>
                </a:solidFill>
                <a:latin typeface="Impact" panose="020B0806030902050204" pitchFamily="34" charset="0"/>
              </a:rPr>
              <a:t>Àmbits de treball</a:t>
            </a:r>
          </a:p>
        </p:txBody>
      </p:sp>
      <p:sp>
        <p:nvSpPr>
          <p:cNvPr id="5" name="4 Rectángulo"/>
          <p:cNvSpPr/>
          <p:nvPr/>
        </p:nvSpPr>
        <p:spPr>
          <a:xfrm>
            <a:off x="8710334" y="2853825"/>
            <a:ext cx="1980000" cy="2160000"/>
          </a:xfrm>
          <a:prstGeom prst="rect">
            <a:avLst/>
          </a:prstGeom>
          <a:solidFill>
            <a:srgbClr val="2B639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latin typeface="Arial Black" panose="020B0A04020102020204" pitchFamily="34" charset="0"/>
              </a:rPr>
              <a:t>Estructura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501982" y="2853825"/>
            <a:ext cx="1980000" cy="21600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 smtClean="0">
                <a:latin typeface="Arial Black" panose="020B0A04020102020204" pitchFamily="34" charset="0"/>
              </a:rPr>
              <a:t>Sistemes de treball</a:t>
            </a:r>
            <a:endParaRPr lang="ca-ES" dirty="0">
              <a:latin typeface="Arial Black" panose="020B0A04020102020204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897806" y="2853825"/>
            <a:ext cx="1980000" cy="21600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latin typeface="Arial Black" panose="020B0A04020102020204" pitchFamily="34" charset="0"/>
              </a:rPr>
              <a:t>R</a:t>
            </a:r>
            <a:r>
              <a:rPr lang="ca-ES" sz="2000" dirty="0" smtClean="0">
                <a:latin typeface="Arial Black" panose="020B0A04020102020204" pitchFamily="34" charset="0"/>
              </a:rPr>
              <a:t>ecursos</a:t>
            </a:r>
            <a:endParaRPr lang="ca-ES" sz="2000" dirty="0">
              <a:latin typeface="Arial Black" panose="020B0A04020102020204" pitchFamily="34" charset="0"/>
            </a:endParaRPr>
          </a:p>
        </p:txBody>
      </p:sp>
      <p:sp>
        <p:nvSpPr>
          <p:cNvPr id="12" name="4 Rectángulo"/>
          <p:cNvSpPr/>
          <p:nvPr/>
        </p:nvSpPr>
        <p:spPr>
          <a:xfrm>
            <a:off x="6106158" y="2853825"/>
            <a:ext cx="1980000" cy="21600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latin typeface="Arial Black" panose="020B0A04020102020204" pitchFamily="34" charset="0"/>
              </a:rPr>
              <a:t>Direcció </a:t>
            </a:r>
          </a:p>
        </p:txBody>
      </p:sp>
      <p:pic>
        <p:nvPicPr>
          <p:cNvPr id="10" name="Imat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4993" y="168887"/>
            <a:ext cx="1542521" cy="990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423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953758" y="382436"/>
            <a:ext cx="626562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ca-ES" sz="5400" dirty="0" smtClean="0">
                <a:latin typeface="Impact" panose="020B0806030902050204" pitchFamily="34" charset="0"/>
              </a:rPr>
              <a:t>PRINCIPALS</a:t>
            </a:r>
            <a:r>
              <a:rPr lang="es-ES" altLang="ca-ES" sz="5400" dirty="0" smtClean="0">
                <a:latin typeface="Arial Black" panose="020B0A04020102020204" pitchFamily="34" charset="0"/>
              </a:rPr>
              <a:t> </a:t>
            </a:r>
            <a:r>
              <a:rPr lang="es-ES" altLang="ca-ES" sz="5400" dirty="0" smtClean="0">
                <a:latin typeface="Impact" panose="020B0806030902050204" pitchFamily="34" charset="0"/>
              </a:rPr>
              <a:t>NOVETATS</a:t>
            </a:r>
            <a:endParaRPr lang="es-ES" altLang="ca-ES" sz="5400" dirty="0">
              <a:latin typeface="Impact" panose="020B0806030902050204" pitchFamily="34" charset="0"/>
            </a:endParaRPr>
          </a:p>
        </p:txBody>
      </p:sp>
      <p:pic>
        <p:nvPicPr>
          <p:cNvPr id="6" name="Imat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4993" y="168887"/>
            <a:ext cx="1542521" cy="990840"/>
          </a:xfrm>
          <a:prstGeom prst="rect">
            <a:avLst/>
          </a:prstGeom>
        </p:spPr>
      </p:pic>
      <p:sp>
        <p:nvSpPr>
          <p:cNvPr id="7" name="Rectangle arrodonit 6"/>
          <p:cNvSpPr/>
          <p:nvPr/>
        </p:nvSpPr>
        <p:spPr>
          <a:xfrm>
            <a:off x="953758" y="1512791"/>
            <a:ext cx="9591235" cy="5292351"/>
          </a:xfrm>
          <a:prstGeom prst="roundRect">
            <a:avLst/>
          </a:prstGeom>
          <a:solidFill>
            <a:srgbClr val="2B639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ca-ES" altLang="ca-ES" sz="2400" dirty="0">
                <a:solidFill>
                  <a:schemeClr val="bg1"/>
                </a:solidFill>
                <a:latin typeface="Arial" panose="020B0604020202020204" pitchFamily="34" charset="0"/>
              </a:rPr>
              <a:t>Es reforça el model de policia territorial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ca-ES" altLang="ca-ES" sz="2400" dirty="0">
                <a:solidFill>
                  <a:schemeClr val="bg1"/>
                </a:solidFill>
                <a:latin typeface="Arial" panose="020B0604020202020204" pitchFamily="34" charset="0"/>
              </a:rPr>
              <a:t>S’estructuren els serveis centrals per tal que prestin suport a la policia territorial.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ca-ES" altLang="ca-ES" sz="2400" dirty="0">
                <a:solidFill>
                  <a:schemeClr val="bg1"/>
                </a:solidFill>
                <a:latin typeface="Arial" panose="020B0604020202020204" pitchFamily="34" charset="0"/>
              </a:rPr>
              <a:t>Es clarifiquen les dependències funcionals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ca-ES" altLang="ca-ES" sz="2400" dirty="0">
                <a:solidFill>
                  <a:schemeClr val="bg1"/>
                </a:solidFill>
                <a:latin typeface="Arial" panose="020B0604020202020204" pitchFamily="34" charset="0"/>
              </a:rPr>
              <a:t>Es reforça l’estructura directiva de les CG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ca-ES" altLang="ca-ES" sz="2400" dirty="0">
                <a:solidFill>
                  <a:schemeClr val="bg1"/>
                </a:solidFill>
                <a:latin typeface="Arial" panose="020B0604020202020204" pitchFamily="34" charset="0"/>
              </a:rPr>
              <a:t>Es formalitza l’impuls de l’activitat governativa de la policia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ca-ES" altLang="ca-ES" sz="2400" dirty="0" smtClean="0">
                <a:solidFill>
                  <a:schemeClr val="bg1"/>
                </a:solidFill>
                <a:latin typeface="Arial" panose="020B0604020202020204" pitchFamily="34" charset="0"/>
              </a:rPr>
              <a:t>Es creen nous serveis 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ca-ES" altLang="ca-ES" sz="2400" dirty="0" smtClean="0">
                <a:solidFill>
                  <a:schemeClr val="bg1"/>
                </a:solidFill>
                <a:latin typeface="Arial" panose="020B0604020202020204" pitchFamily="34" charset="0"/>
              </a:rPr>
              <a:t>Es transforma </a:t>
            </a:r>
            <a:r>
              <a:rPr lang="ca-ES" altLang="ca-ES" sz="2400" dirty="0">
                <a:solidFill>
                  <a:schemeClr val="bg1"/>
                </a:solidFill>
                <a:latin typeface="Arial" panose="020B0604020202020204" pitchFamily="34" charset="0"/>
              </a:rPr>
              <a:t>la tecnoestructura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ca-ES" altLang="ca-ES" sz="2400" dirty="0" smtClean="0">
                <a:solidFill>
                  <a:schemeClr val="bg1"/>
                </a:solidFill>
                <a:latin typeface="Arial" panose="020B0604020202020204" pitchFamily="34" charset="0"/>
              </a:rPr>
              <a:t>Ens posicionem a l’entorn digital</a:t>
            </a:r>
            <a:endParaRPr lang="ca-ES" altLang="ca-ES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82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974906"/>
            <a:ext cx="103551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4800" dirty="0">
                <a:solidFill>
                  <a:srgbClr val="26619C"/>
                </a:solidFill>
                <a:latin typeface="Impact" panose="020B0806030902050204" pitchFamily="34" charset="0"/>
              </a:rPr>
              <a:t>La Prefectura es transforma en la Direcció Operativa de la Policia</a:t>
            </a:r>
          </a:p>
        </p:txBody>
      </p:sp>
      <p:sp>
        <p:nvSpPr>
          <p:cNvPr id="3" name="QuadreDeText 2"/>
          <p:cNvSpPr txBox="1"/>
          <p:nvPr/>
        </p:nvSpPr>
        <p:spPr>
          <a:xfrm>
            <a:off x="762000" y="3122107"/>
            <a:ext cx="9442383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La Direcció operativa de la policia es dota d’òrgans permanents de direcció</a:t>
            </a:r>
          </a:p>
          <a:p>
            <a:endParaRPr lang="ca-E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El Gabinet de la Direcció Operativa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La Sala de Comandament Operativa</a:t>
            </a:r>
            <a:endParaRPr lang="ca-E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8" name="Imat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4993" y="168887"/>
            <a:ext cx="1542521" cy="990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58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1309" y="1100034"/>
            <a:ext cx="100231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4800" dirty="0">
                <a:solidFill>
                  <a:srgbClr val="26619C"/>
                </a:solidFill>
                <a:latin typeface="Impact" panose="020B0806030902050204" pitchFamily="34" charset="0"/>
              </a:rPr>
              <a:t>La </a:t>
            </a:r>
            <a:r>
              <a:rPr lang="ca-ES" sz="4800" dirty="0" smtClean="0">
                <a:solidFill>
                  <a:srgbClr val="26619C"/>
                </a:solidFill>
                <a:latin typeface="Impact" panose="020B0806030902050204" pitchFamily="34" charset="0"/>
              </a:rPr>
              <a:t>CSUCOT esdevé  la responsable de la </a:t>
            </a:r>
            <a:r>
              <a:rPr lang="ca-ES" sz="4800" dirty="0">
                <a:solidFill>
                  <a:srgbClr val="26619C"/>
                </a:solidFill>
                <a:latin typeface="Impact" panose="020B0806030902050204" pitchFamily="34" charset="0"/>
              </a:rPr>
              <a:t>seguretat ciutadana</a:t>
            </a:r>
          </a:p>
        </p:txBody>
      </p:sp>
      <p:sp>
        <p:nvSpPr>
          <p:cNvPr id="3" name="QuadreDeText 2"/>
          <p:cNvSpPr txBox="1"/>
          <p:nvPr/>
        </p:nvSpPr>
        <p:spPr>
          <a:xfrm>
            <a:off x="651309" y="3239195"/>
            <a:ext cx="9442383" cy="26776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Passa a ser la referent en seguretat ciutadana</a:t>
            </a:r>
          </a:p>
          <a:p>
            <a:endParaRPr lang="ca-ES" sz="2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Es dota de capacitats tècniques i de planificació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Coordina i dirigeix els recursos regionals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Impulsa la policia governativa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Lidera la protecció del medi ambient</a:t>
            </a:r>
            <a:endParaRPr lang="ca-E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Imat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4993" y="168887"/>
            <a:ext cx="1542521" cy="990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695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4212" y="807270"/>
            <a:ext cx="8586005" cy="1051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ca-ES" sz="4800" dirty="0" smtClean="0">
                <a:solidFill>
                  <a:srgbClr val="26619C"/>
                </a:solidFill>
                <a:latin typeface="Impact" panose="020B0806030902050204" pitchFamily="34" charset="0"/>
              </a:rPr>
              <a:t>Es crea la Comissaria General TIC</a:t>
            </a:r>
          </a:p>
        </p:txBody>
      </p:sp>
      <p:sp>
        <p:nvSpPr>
          <p:cNvPr id="3" name="QuadreDeText 2"/>
          <p:cNvSpPr txBox="1"/>
          <p:nvPr/>
        </p:nvSpPr>
        <p:spPr>
          <a:xfrm>
            <a:off x="594212" y="2572881"/>
            <a:ext cx="9375006" cy="31085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Ha de posicionar a la PGME en l’entorn digital</a:t>
            </a:r>
          </a:p>
          <a:p>
            <a:endParaRPr lang="ca-ES" sz="2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Aporta les capacitats en </a:t>
            </a:r>
            <a:r>
              <a:rPr lang="ca-ES" sz="2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ciberseguretat</a:t>
            </a:r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 i </a:t>
            </a:r>
            <a:r>
              <a:rPr lang="ca-ES" sz="2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ciberintel·ligència</a:t>
            </a:r>
            <a:endParaRPr lang="ca-ES" sz="2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Lidera la transformació TIC de la PGME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a-ES" sz="2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a-ES" sz="2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Imat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4993" y="168887"/>
            <a:ext cx="1542521" cy="990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372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6957" y="970900"/>
            <a:ext cx="927369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ca-ES" sz="4800" dirty="0">
                <a:solidFill>
                  <a:srgbClr val="26619C"/>
                </a:solidFill>
                <a:latin typeface="Impact" panose="020B0806030902050204" pitchFamily="34" charset="0"/>
              </a:rPr>
              <a:t>Es </a:t>
            </a:r>
            <a:r>
              <a:rPr lang="ca-ES" sz="4800" dirty="0" smtClean="0">
                <a:solidFill>
                  <a:srgbClr val="26619C"/>
                </a:solidFill>
                <a:latin typeface="Impact" panose="020B0806030902050204" pitchFamily="34" charset="0"/>
              </a:rPr>
              <a:t>crea </a:t>
            </a:r>
            <a:r>
              <a:rPr lang="ca-ES" sz="4800" dirty="0">
                <a:solidFill>
                  <a:srgbClr val="26619C"/>
                </a:solidFill>
                <a:latin typeface="Impact" panose="020B0806030902050204" pitchFamily="34" charset="0"/>
              </a:rPr>
              <a:t>la CG d’inspecció i avaluació</a:t>
            </a:r>
          </a:p>
        </p:txBody>
      </p:sp>
      <p:sp>
        <p:nvSpPr>
          <p:cNvPr id="3" name="QuadreDeText 2"/>
          <p:cNvSpPr txBox="1"/>
          <p:nvPr/>
        </p:nvSpPr>
        <p:spPr>
          <a:xfrm>
            <a:off x="776300" y="2689968"/>
            <a:ext cx="9375006" cy="35394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ca-ES" sz="2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Ha de garantir la millora continuada del servei</a:t>
            </a:r>
          </a:p>
          <a:p>
            <a:endParaRPr lang="ca-ES" sz="2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Fer seguiment de la correcta prestació del servei i dels processos.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Analitzar incidents crítics i determinar responsabilitats individuals i organitzatives</a:t>
            </a:r>
          </a:p>
          <a:p>
            <a:endParaRPr lang="ca-ES" sz="2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Imat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4993" y="168887"/>
            <a:ext cx="1542521" cy="990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869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8728" y="836146"/>
            <a:ext cx="941943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ca-ES" sz="4800" dirty="0">
                <a:solidFill>
                  <a:srgbClr val="26619C"/>
                </a:solidFill>
                <a:latin typeface="Impact" panose="020B0806030902050204" pitchFamily="34" charset="0"/>
              </a:rPr>
              <a:t>CGRO: </a:t>
            </a:r>
            <a:r>
              <a:rPr lang="ca-ES" sz="4800" dirty="0" smtClean="0">
                <a:solidFill>
                  <a:srgbClr val="26619C"/>
                </a:solidFill>
                <a:latin typeface="Impact" panose="020B0806030902050204" pitchFamily="34" charset="0"/>
              </a:rPr>
              <a:t>es crea </a:t>
            </a:r>
            <a:r>
              <a:rPr lang="ca-ES" sz="4800" dirty="0">
                <a:solidFill>
                  <a:srgbClr val="26619C"/>
                </a:solidFill>
                <a:latin typeface="Impact" panose="020B0806030902050204" pitchFamily="34" charset="0"/>
              </a:rPr>
              <a:t>la divisió d’intervenció</a:t>
            </a:r>
          </a:p>
        </p:txBody>
      </p:sp>
      <p:sp>
        <p:nvSpPr>
          <p:cNvPr id="3" name="QuadreDeText 2"/>
          <p:cNvSpPr txBox="1"/>
          <p:nvPr/>
        </p:nvSpPr>
        <p:spPr>
          <a:xfrm>
            <a:off x="688728" y="2634212"/>
            <a:ext cx="9375006" cy="31085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ca-ES" sz="2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Del model d’ordre públic al d’intervenció</a:t>
            </a:r>
          </a:p>
          <a:p>
            <a:endParaRPr lang="ca-ES" sz="2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S’agrupen les capacitats d’intervenció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Es crea una Àrea Tècnica que aporti capacitació </a:t>
            </a:r>
            <a:r>
              <a:rPr lang="ca-ES" sz="2800" smtClean="0">
                <a:latin typeface="Verdana" panose="020B0604030504040204" pitchFamily="34" charset="0"/>
                <a:ea typeface="Verdana" panose="020B0604030504040204" pitchFamily="34" charset="0"/>
              </a:rPr>
              <a:t>i intel·ligència  </a:t>
            </a:r>
            <a:endParaRPr lang="ca-ES" sz="2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a-ES" sz="2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Imat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4993" y="168887"/>
            <a:ext cx="1542521" cy="990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972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8728" y="836146"/>
            <a:ext cx="90750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4800" dirty="0">
                <a:solidFill>
                  <a:srgbClr val="26619C"/>
                </a:solidFill>
                <a:latin typeface="Impact" panose="020B0806030902050204" pitchFamily="34" charset="0"/>
              </a:rPr>
              <a:t>CGRO: Es crea l'àrea de mitjans aeris i de seguretat aèria</a:t>
            </a:r>
          </a:p>
        </p:txBody>
      </p:sp>
      <p:sp>
        <p:nvSpPr>
          <p:cNvPr id="3" name="QuadreDeText 2"/>
          <p:cNvSpPr txBox="1"/>
          <p:nvPr/>
        </p:nvSpPr>
        <p:spPr>
          <a:xfrm>
            <a:off x="688728" y="2761923"/>
            <a:ext cx="9375006" cy="31085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Agrupa els recursos i la vigilància en la superfície aèria.</a:t>
            </a:r>
          </a:p>
          <a:p>
            <a:endParaRPr lang="ca-ES" sz="2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Donar suport a l’activitat policial</a:t>
            </a:r>
            <a:endParaRPr lang="ca-E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La inspecció de l’activitat i la investigació dels accidents </a:t>
            </a:r>
          </a:p>
          <a:p>
            <a:endParaRPr lang="ca-ES" sz="2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Imat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4993" y="168887"/>
            <a:ext cx="1542521" cy="990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9377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541</Words>
  <Application>Microsoft Office PowerPoint</Application>
  <PresentationFormat>Pantalla panoràmica</PresentationFormat>
  <Paragraphs>102</Paragraphs>
  <Slides>15</Slides>
  <Notes>1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7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15</vt:i4>
      </vt:variant>
    </vt:vector>
  </HeadingPairs>
  <TitlesOfParts>
    <vt:vector size="23" baseType="lpstr">
      <vt:lpstr>Arial</vt:lpstr>
      <vt:lpstr>Arial Black</vt:lpstr>
      <vt:lpstr>Arial Narrow</vt:lpstr>
      <vt:lpstr>Calibri</vt:lpstr>
      <vt:lpstr>Calibri Light</vt:lpstr>
      <vt:lpstr>Impact</vt:lpstr>
      <vt:lpstr>Verdana</vt:lpstr>
      <vt:lpstr>Tema de l'Office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</vt:vector>
  </TitlesOfParts>
  <Company>Direcció General de la Policia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EDUARDO SALLENT PEÑA</dc:creator>
  <cp:lastModifiedBy>Natàlia Jimenez Salvador</cp:lastModifiedBy>
  <cp:revision>23</cp:revision>
  <cp:lastPrinted>2020-07-28T08:03:47Z</cp:lastPrinted>
  <dcterms:created xsi:type="dcterms:W3CDTF">2020-07-27T21:39:47Z</dcterms:created>
  <dcterms:modified xsi:type="dcterms:W3CDTF">2020-07-28T14:56:35Z</dcterms:modified>
</cp:coreProperties>
</file>