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83" r:id="rId6"/>
    <p:sldId id="295" r:id="rId7"/>
    <p:sldId id="297" r:id="rId8"/>
    <p:sldId id="260" r:id="rId9"/>
  </p:sldIdLst>
  <p:sldSz cx="9144000" cy="6858000" type="screen4x3"/>
  <p:notesSz cx="6858000" cy="9144000"/>
  <p:defaultTextStyle>
    <a:defPPr>
      <a:defRPr lang="ca-ES"/>
    </a:defPPr>
    <a:lvl1pPr algn="l" rtl="0" fontAlgn="base">
      <a:spcBef>
        <a:spcPct val="50000"/>
      </a:spcBef>
      <a:spcAft>
        <a:spcPct val="0"/>
      </a:spcAft>
      <a:defRPr sz="2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5B9BD5"/>
    <a:srgbClr val="7F7F7F"/>
    <a:srgbClr val="F2F2F2"/>
    <a:srgbClr val="FFB8CF"/>
    <a:srgbClr val="BFBFBF"/>
    <a:srgbClr val="C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5312AA-F56F-4809-AF98-011BF4F120FE}" v="12" dt="2020-12-03T10:03:44.627"/>
    <p1510:client id="{0B7A7C6D-383C-17C3-76C7-BC12E8AD355B}" v="25" dt="2020-12-02T13:01:38.758"/>
    <p1510:client id="{0BC761CE-0FEC-4037-B1FB-5217BFA43801}" v="1" dt="2020-12-04T06:50:26.677"/>
    <p1510:client id="{1661FCD6-7663-48ED-A070-CDD3E1500635}" v="27" dt="2020-12-03T12:44:13.593"/>
    <p1510:client id="{1DD801BB-5A5B-42C1-A17A-DC2C3AF49864}" v="107" dt="2020-12-02T11:38:19.811"/>
    <p1510:client id="{23B81BCC-6CED-4439-A2A2-92D696FF9AB8}" v="88" dt="2020-12-04T06:58:09.457"/>
    <p1510:client id="{27566D4B-5922-48E8-8192-FF75CF7C50E3}" v="26" dt="2020-12-03T07:14:47.792"/>
    <p1510:client id="{362DD105-FD19-8ACE-72B5-43A9DCEC676E}" v="19" dt="2020-12-03T07:16:29.805"/>
    <p1510:client id="{3D6D111C-59DB-4ECA-B93B-96B8F924FE1E}" v="260" dt="2020-12-03T16:21:34.725"/>
    <p1510:client id="{50D95101-B27B-4957-BE1C-C9E463F4A5F5}" v="727" dt="2020-12-03T18:41:06.160"/>
    <p1510:client id="{6473D237-C56D-4BE9-916D-0D71EED6B060}" v="1022" dt="2020-12-02T13:14:33.645"/>
    <p1510:client id="{64C64E5D-E15E-401B-A13B-8EDC037C4036}" v="38" dt="2020-12-04T04:16:08.211"/>
    <p1510:client id="{70E56DC2-5A9F-8C45-E853-298EC09400DD}" v="879" dt="2020-12-03T10:01:31.813"/>
    <p1510:client id="{780B03CB-5426-4B3D-92D7-5742CF33115C}" v="80" dt="2020-12-04T06:10:29.021"/>
    <p1510:client id="{79EF63ED-2E18-4D31-8D1F-1C46294DA701}" v="6" dt="2020-12-14T16:47:27.639"/>
    <p1510:client id="{79FAE84F-38C9-4146-949E-091472238CC1}" v="228" dt="2020-12-04T08:05:14.625"/>
    <p1510:client id="{7A98712C-BCB1-499D-84F4-887B1A1038C3}" v="2045" dt="2020-12-02T22:22:15.654"/>
    <p1510:client id="{7F84AB3B-5796-4362-B84E-A13EBB129E75}" v="89" dt="2020-12-03T14:00:46.489"/>
    <p1510:client id="{81A14FE6-87D7-E7DF-7008-A9F0ADC7D6D4}" v="4" dt="2020-12-14T15:56:54.878"/>
    <p1510:client id="{8AECC60E-C6F7-417C-8F37-5369A57F458C}" v="43" dt="2020-12-02T12:37:46.577"/>
    <p1510:client id="{9AEF8C63-6900-4E4D-98BF-F3CDC73EA197}" v="4" dt="2020-12-04T06:52:34.809"/>
    <p1510:client id="{9F64720F-CAE2-4C86-A4EE-DAB089B163C5}" v="128" dt="2020-12-04T16:58:44.129"/>
    <p1510:client id="{A0A0DB38-9616-439A-A228-22552AAB79D4}" v="4" dt="2020-12-14T20:20:14.315"/>
    <p1510:client id="{A5772FB0-31E9-4A03-BB0F-19EAC2207543}" v="174" dt="2020-12-03T05:35:56.495"/>
    <p1510:client id="{BAB75E4A-3E0C-45F1-9C04-0B192EFB8C0E}" v="67" dt="2020-12-04T08:09:24.491"/>
    <p1510:client id="{C77161D2-A4AC-4A36-B83C-EBA436C1C2C5}" v="359" dt="2020-12-02T13:45:10.081"/>
    <p1510:client id="{CE4E9C00-EEE4-437A-905E-6996FC53D99D}" v="223" dt="2020-12-04T07:49:10.054"/>
    <p1510:client id="{DD8B8278-F62A-4189-A9B0-1A8EFE4BE43E}" v="475" dt="2020-12-14T16:40:20.066"/>
    <p1510:client id="{E18CF8A1-9177-4D11-649D-7086B9191D73}" v="801" dt="2020-12-14T15:43:41.305"/>
    <p1510:client id="{E85D2561-7BA9-49A9-9065-BF1391617FEA}" v="432" dt="2020-12-03T12:35:03.195"/>
    <p1510:client id="{EFEBE08D-168A-441E-8A24-932F732B18CA}" v="50" dt="2020-12-04T06:54:34.100"/>
    <p1510:client id="{F4E7CF49-D8D6-4CFF-AFEF-CDE0334635CF}" v="356" dt="2020-12-14T17:32:08.9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Estil mitjà 4 - èmfasi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Estil mitjà 4 - èmfasi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Estil mitjà 2 - èmfasi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32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ca-ES" altLang="ca-E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ca-ES" altLang="ca-E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ca-ES" altLang="ca-E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fld id="{A0F90DFA-2877-46B4-888C-C7952F21BB64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ca-ES" altLang="ca-E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ca-ES" altLang="ca-E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ca-ES" noProof="0"/>
              <a:t>Feu clic aquí per editar els estils de text del patró</a:t>
            </a:r>
          </a:p>
          <a:p>
            <a:pPr lvl="1"/>
            <a:r>
              <a:rPr lang="ca-ES" altLang="ca-ES" noProof="0"/>
              <a:t>Segon nivell</a:t>
            </a:r>
          </a:p>
          <a:p>
            <a:pPr lvl="2"/>
            <a:r>
              <a:rPr lang="ca-ES" altLang="ca-ES" noProof="0"/>
              <a:t>Tercer nivell</a:t>
            </a:r>
          </a:p>
          <a:p>
            <a:pPr lvl="3"/>
            <a:r>
              <a:rPr lang="ca-ES" altLang="ca-ES" noProof="0"/>
              <a:t>Quart nivell</a:t>
            </a:r>
          </a:p>
          <a:p>
            <a:pPr lvl="4"/>
            <a:r>
              <a:rPr lang="ca-ES" altLang="ca-ES" noProof="0"/>
              <a:t>Cinquè nivell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ca-ES" altLang="ca-E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fld id="{38BC4226-04D1-4FDB-A41A-EABFB7AC2C5E}" type="slidenum">
              <a:rPr lang="ca-ES" altLang="ca-ES"/>
              <a:pPr/>
              <a:t>‹#›</a:t>
            </a:fld>
            <a:endParaRPr lang="ca-ES" alt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378E81B-1609-4C0F-ACD8-15F4D82DA549}" type="slidenum">
              <a:rPr lang="ca-ES" altLang="ca-ES"/>
              <a:pPr eaLnBrk="1" hangingPunct="1">
                <a:spcBef>
                  <a:spcPct val="0"/>
                </a:spcBef>
              </a:pPr>
              <a:t>1</a:t>
            </a:fld>
            <a:endParaRPr lang="ca-ES" altLang="ca-E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a-ES" altLang="ca-E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73CDFE8-A3F6-44EE-A419-374B90C10762}" type="slidenum">
              <a:rPr lang="ca-ES" altLang="ca-ES"/>
              <a:pPr eaLnBrk="1" hangingPunct="1">
                <a:spcBef>
                  <a:spcPct val="0"/>
                </a:spcBef>
              </a:pPr>
              <a:t>2</a:t>
            </a:fld>
            <a:endParaRPr lang="ca-ES" altLang="ca-E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a-ES" altLang="ca-E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258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81394BD-54DA-4AC5-B0EC-346F4C98DB2F}" type="slidenum">
              <a:rPr lang="ca-ES" altLang="ca-ES"/>
              <a:pPr eaLnBrk="1" hangingPunct="1">
                <a:spcBef>
                  <a:spcPct val="0"/>
                </a:spcBef>
              </a:pPr>
              <a:t>5</a:t>
            </a:fld>
            <a:endParaRPr lang="ca-ES" altLang="ca-E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a-ES" altLang="ca-E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t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549275"/>
            <a:ext cx="360045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92475"/>
            <a:ext cx="7772400" cy="641350"/>
          </a:xfrm>
        </p:spPr>
        <p:txBody>
          <a:bodyPr anchor="ctr">
            <a:spAutoFit/>
          </a:bodyPr>
          <a:lstStyle>
            <a:lvl1pPr algn="ctr">
              <a:defRPr sz="3600"/>
            </a:lvl1pPr>
          </a:lstStyle>
          <a:p>
            <a:pPr lvl="0"/>
            <a:r>
              <a:rPr lang="ca-ES" altLang="ca-ES" noProof="0"/>
              <a:t>Feu clic aquí per editar l'estil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38663"/>
            <a:ext cx="6400800" cy="762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200" b="1"/>
            </a:lvl1pPr>
          </a:lstStyle>
          <a:p>
            <a:pPr lvl="0"/>
            <a:r>
              <a:rPr lang="ca-ES" altLang="ca-ES" noProof="0"/>
              <a:t>Feu clic aquí per editar l'estil de subtítols del patró</a:t>
            </a:r>
          </a:p>
        </p:txBody>
      </p:sp>
    </p:spTree>
    <p:extLst>
      <p:ext uri="{BB962C8B-B14F-4D97-AF65-F5344CB8AC3E}">
        <p14:creationId xmlns:p14="http://schemas.microsoft.com/office/powerpoint/2010/main" val="1376360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ítol, gràfic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682625" y="188913"/>
            <a:ext cx="7773988" cy="1008062"/>
          </a:xfrm>
        </p:spPr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gràfic 2"/>
          <p:cNvSpPr>
            <a:spLocks noGrp="1"/>
          </p:cNvSpPr>
          <p:nvPr>
            <p:ph type="chart" sz="half" idx="1"/>
          </p:nvPr>
        </p:nvSpPr>
        <p:spPr>
          <a:xfrm>
            <a:off x="685800" y="1743075"/>
            <a:ext cx="3810000" cy="1541463"/>
          </a:xfrm>
        </p:spPr>
        <p:txBody>
          <a:bodyPr/>
          <a:lstStyle/>
          <a:p>
            <a:pPr lvl="0"/>
            <a:r>
              <a:rPr lang="ca-ES" noProof="0"/>
              <a:t>Feu clic aquí per afegir un gràfic</a:t>
            </a:r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648200" y="1743075"/>
            <a:ext cx="3811588" cy="1541463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282C98-FC8D-462A-8D5B-2F206BCB7D6D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2658027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ol i tau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682625" y="188913"/>
            <a:ext cx="7773988" cy="1008062"/>
          </a:xfrm>
        </p:spPr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aula 2"/>
          <p:cNvSpPr>
            <a:spLocks noGrp="1"/>
          </p:cNvSpPr>
          <p:nvPr>
            <p:ph type="tbl" idx="1"/>
          </p:nvPr>
        </p:nvSpPr>
        <p:spPr>
          <a:xfrm>
            <a:off x="685800" y="1743075"/>
            <a:ext cx="7773988" cy="1541463"/>
          </a:xfrm>
        </p:spPr>
        <p:txBody>
          <a:bodyPr/>
          <a:lstStyle/>
          <a:p>
            <a:pPr lvl="0"/>
            <a:r>
              <a:rPr lang="ca-ES" noProof="0"/>
              <a:t>Feu clic a la icona per afegir una taula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E58ED7-C704-4130-8B90-37E66B5747F0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915357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t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549275"/>
            <a:ext cx="3600450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7440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520D1B-2409-48B2-ACDE-FE9419CE565C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3710182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DBB8C6-9E91-4FCE-A49D-A34F40ABD1BE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974327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685800" y="1743075"/>
            <a:ext cx="3810000" cy="1541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743075"/>
            <a:ext cx="3811588" cy="1541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E64CE2-811E-484F-8B18-CF2CCB9EDEAF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701428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4864EF-28D0-4792-896C-55D8BBD46CA6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3113740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7F3622-A9FA-4A8B-9646-D6D76D42387C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160707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25A2F-6CD0-4991-883E-B5059436A709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901288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a-ES" noProof="0"/>
              <a:t>Feu clic a la icona per afegir una imatge</a:t>
            </a:r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0BA321-7FBB-44F7-BD43-449A42601BD7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775646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ítol, objectes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682625" y="188913"/>
            <a:ext cx="7773988" cy="1008062"/>
          </a:xfrm>
        </p:spPr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685800" y="1743075"/>
            <a:ext cx="3810000" cy="1541463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648200" y="1743075"/>
            <a:ext cx="3811588" cy="1541463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866F9A-E104-470D-ABDA-D74835055B6D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95135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188913"/>
            <a:ext cx="7773988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ca-ES"/>
              <a:t>Feu clic aquí per editar l'estil de títol del patró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43075"/>
            <a:ext cx="7773988" cy="154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ca-ES" altLang="ca-ES"/>
              <a:t>Feu clic aquí per editar els estils de text del patró</a:t>
            </a:r>
          </a:p>
          <a:p>
            <a:pPr lvl="1"/>
            <a:r>
              <a:rPr lang="ca-ES" altLang="ca-ES"/>
              <a:t>Segon nivell</a:t>
            </a:r>
          </a:p>
          <a:p>
            <a:pPr lvl="2"/>
            <a:r>
              <a:rPr lang="ca-ES" altLang="ca-ES"/>
              <a:t>Tercer nivell</a:t>
            </a:r>
          </a:p>
          <a:p>
            <a:pPr lvl="3"/>
            <a:r>
              <a:rPr lang="ca-ES" altLang="ca-ES"/>
              <a:t>Quart nivell</a:t>
            </a:r>
          </a:p>
          <a:p>
            <a:pPr lvl="4"/>
            <a:r>
              <a:rPr lang="ca-ES" altLang="ca-ES"/>
              <a:t>Cinquè nivell</a:t>
            </a:r>
          </a:p>
        </p:txBody>
      </p:sp>
      <p:sp>
        <p:nvSpPr>
          <p:cNvPr id="1028" name="Line 7"/>
          <p:cNvSpPr>
            <a:spLocks noChangeShapeType="1"/>
          </p:cNvSpPr>
          <p:nvPr/>
        </p:nvSpPr>
        <p:spPr bwMode="auto">
          <a:xfrm>
            <a:off x="762000" y="1196975"/>
            <a:ext cx="769620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a-ES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/>
            </a:lvl1pPr>
          </a:lstStyle>
          <a:p>
            <a:fld id="{7268E094-D7A2-4C56-A539-ADDA761A0BF7}" type="slidenum">
              <a:rPr lang="ca-ES" altLang="ca-ES"/>
              <a:pPr/>
              <a:t>‹#›</a:t>
            </a:fld>
            <a:endParaRPr lang="ca-ES" altLang="ca-ES"/>
          </a:p>
        </p:txBody>
      </p:sp>
      <p:pic>
        <p:nvPicPr>
          <p:cNvPr id="1030" name="Picture 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092825"/>
            <a:ext cx="2232025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9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o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16409"/>
            <a:ext cx="7772400" cy="2123658"/>
          </a:xfrm>
        </p:spPr>
        <p:txBody>
          <a:bodyPr/>
          <a:lstStyle/>
          <a:p>
            <a:r>
              <a:rPr lang="ca-ES" altLang="ca-ES" dirty="0">
                <a:cs typeface="Arial"/>
              </a:rPr>
              <a:t>TRAÇACOVID</a:t>
            </a:r>
            <a:br>
              <a:rPr lang="ca-ES" altLang="ca-ES" dirty="0">
                <a:cs typeface="Arial"/>
              </a:rPr>
            </a:br>
            <a:r>
              <a:rPr lang="ca-ES" altLang="ca-ES" sz="2400" dirty="0">
                <a:solidFill>
                  <a:schemeClr val="bg2">
                    <a:lumMod val="50000"/>
                  </a:schemeClr>
                </a:solidFill>
                <a:cs typeface="Arial"/>
              </a:rPr>
              <a:t>Gestió covid-19 als centres educatius</a:t>
            </a:r>
            <a:r>
              <a:rPr lang="ca-ES" altLang="ca-ES" dirty="0">
                <a:cs typeface="Arial"/>
              </a:rPr>
              <a:t/>
            </a:r>
            <a:br>
              <a:rPr lang="ca-ES" altLang="ca-ES" dirty="0">
                <a:cs typeface="Arial"/>
              </a:rPr>
            </a:br>
            <a:r>
              <a:rPr lang="ca-ES" altLang="ca-ES" dirty="0">
                <a:cs typeface="Arial"/>
              </a:rPr>
              <a:t/>
            </a:r>
            <a:br>
              <a:rPr lang="ca-ES" altLang="ca-ES" dirty="0">
                <a:cs typeface="Arial"/>
              </a:rPr>
            </a:br>
            <a:endParaRPr lang="ca-ES" altLang="ca-E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87500" y="4797425"/>
            <a:ext cx="6400800" cy="427038"/>
          </a:xfrm>
        </p:spPr>
        <p:txBody>
          <a:bodyPr/>
          <a:lstStyle/>
          <a:p>
            <a:r>
              <a:rPr lang="ca-ES" altLang="ca-ES" dirty="0" smtClean="0"/>
              <a:t>Seguiment de les dades als centres</a:t>
            </a:r>
            <a:endParaRPr lang="ca-ES" altLang="ca-ES" dirty="0"/>
          </a:p>
        </p:txBody>
      </p:sp>
      <p:sp>
        <p:nvSpPr>
          <p:cNvPr id="4100" name="Text Box 9"/>
          <p:cNvSpPr txBox="1">
            <a:spLocks noChangeArrowheads="1"/>
          </p:cNvSpPr>
          <p:nvPr/>
        </p:nvSpPr>
        <p:spPr bwMode="auto">
          <a:xfrm>
            <a:off x="6299200" y="6021388"/>
            <a:ext cx="23764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o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FontTx/>
              <a:buNone/>
            </a:pPr>
            <a:r>
              <a:rPr lang="ca-ES" altLang="ca-ES" sz="1800" b="0" dirty="0" smtClean="0">
                <a:latin typeface="Arial"/>
                <a:cs typeface="Arial"/>
              </a:rPr>
              <a:t>&lt;30/09/2021&gt;</a:t>
            </a:r>
            <a:endParaRPr lang="ca-ES" altLang="ca-ES" sz="1800" b="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idor de número de diapos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o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7AB5A3D-091B-49E2-9B6F-1ED8F13144F7}" type="slidenum">
              <a:rPr lang="ca-ES" altLang="ca-ES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a-ES" altLang="ca-ES"/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697002" y="868479"/>
            <a:ext cx="777557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o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endParaRPr lang="ca-ES" altLang="ca-ES" sz="1000" b="0">
              <a:cs typeface="Arial"/>
            </a:endParaRPr>
          </a:p>
        </p:txBody>
      </p:sp>
      <p:sp>
        <p:nvSpPr>
          <p:cNvPr id="5125" name="Rectangle 9"/>
          <p:cNvSpPr>
            <a:spLocks noGrp="1" noChangeArrowheads="1"/>
          </p:cNvSpPr>
          <p:nvPr>
            <p:ph type="title"/>
          </p:nvPr>
        </p:nvSpPr>
        <p:spPr>
          <a:xfrm>
            <a:off x="697002" y="396180"/>
            <a:ext cx="7759611" cy="778025"/>
          </a:xfrm>
        </p:spPr>
        <p:txBody>
          <a:bodyPr/>
          <a:lstStyle/>
          <a:p>
            <a:r>
              <a:rPr lang="ca-ES" altLang="ca-ES" dirty="0">
                <a:cs typeface="Arial"/>
              </a:rPr>
              <a:t>2</a:t>
            </a:r>
            <a:r>
              <a:rPr lang="ca-ES" altLang="ca-ES" dirty="0" smtClean="0">
                <a:cs typeface="Arial"/>
              </a:rPr>
              <a:t>. </a:t>
            </a:r>
            <a:r>
              <a:rPr lang="ca-ES" altLang="ca-ES" dirty="0">
                <a:cs typeface="Arial"/>
              </a:rPr>
              <a:t>Dades globals. </a:t>
            </a:r>
            <a:r>
              <a:rPr lang="ca-ES" altLang="ca-ES" dirty="0">
                <a:solidFill>
                  <a:schemeClr val="bg2">
                    <a:lumMod val="75000"/>
                  </a:schemeClr>
                </a:solidFill>
                <a:cs typeface="Arial"/>
              </a:rPr>
              <a:t> </a:t>
            </a:r>
            <a:r>
              <a:rPr lang="ca-ES" altLang="ca-ES" dirty="0" smtClean="0">
                <a:solidFill>
                  <a:schemeClr val="bg2">
                    <a:lumMod val="75000"/>
                  </a:schemeClr>
                </a:solidFill>
                <a:cs typeface="Arial"/>
              </a:rPr>
              <a:t>3 primeres setmanes de curs 2021-2022</a:t>
            </a:r>
            <a:r>
              <a:rPr lang="ca-ES" altLang="ca-ES" sz="2000" dirty="0" smtClean="0">
                <a:solidFill>
                  <a:schemeClr val="bg2">
                    <a:lumMod val="75000"/>
                  </a:schemeClr>
                </a:solidFill>
                <a:cs typeface="Arial"/>
              </a:rPr>
              <a:t>.</a:t>
            </a:r>
            <a:endParaRPr lang="ca-ES" altLang="ca-ES" sz="2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QuadreDeText 3"/>
          <p:cNvSpPr txBox="1"/>
          <p:nvPr/>
        </p:nvSpPr>
        <p:spPr>
          <a:xfrm>
            <a:off x="2583704" y="5032913"/>
            <a:ext cx="476865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ca-ES" sz="1200">
              <a:cs typeface="Arial"/>
            </a:endParaRPr>
          </a:p>
        </p:txBody>
      </p:sp>
      <p:graphicFrame>
        <p:nvGraphicFramePr>
          <p:cNvPr id="9" name="Tau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182435"/>
              </p:ext>
            </p:extLst>
          </p:nvPr>
        </p:nvGraphicFramePr>
        <p:xfrm>
          <a:off x="900001" y="1584004"/>
          <a:ext cx="7711184" cy="411933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138167">
                  <a:extLst>
                    <a:ext uri="{9D8B030D-6E8A-4147-A177-3AD203B41FA5}">
                      <a16:colId xmlns:a16="http://schemas.microsoft.com/office/drawing/2014/main" val="897922732"/>
                    </a:ext>
                  </a:extLst>
                </a:gridCol>
                <a:gridCol w="1011788">
                  <a:extLst>
                    <a:ext uri="{9D8B030D-6E8A-4147-A177-3AD203B41FA5}">
                      <a16:colId xmlns:a16="http://schemas.microsoft.com/office/drawing/2014/main" val="3910945571"/>
                    </a:ext>
                  </a:extLst>
                </a:gridCol>
                <a:gridCol w="939768">
                  <a:extLst>
                    <a:ext uri="{9D8B030D-6E8A-4147-A177-3AD203B41FA5}">
                      <a16:colId xmlns:a16="http://schemas.microsoft.com/office/drawing/2014/main" val="2107711336"/>
                    </a:ext>
                  </a:extLst>
                </a:gridCol>
                <a:gridCol w="888977">
                  <a:extLst>
                    <a:ext uri="{9D8B030D-6E8A-4147-A177-3AD203B41FA5}">
                      <a16:colId xmlns:a16="http://schemas.microsoft.com/office/drawing/2014/main" val="1608569599"/>
                    </a:ext>
                  </a:extLst>
                </a:gridCol>
                <a:gridCol w="997306">
                  <a:extLst>
                    <a:ext uri="{9D8B030D-6E8A-4147-A177-3AD203B41FA5}">
                      <a16:colId xmlns:a16="http://schemas.microsoft.com/office/drawing/2014/main" val="3048902974"/>
                    </a:ext>
                  </a:extLst>
                </a:gridCol>
                <a:gridCol w="891821">
                  <a:extLst>
                    <a:ext uri="{9D8B030D-6E8A-4147-A177-3AD203B41FA5}">
                      <a16:colId xmlns:a16="http://schemas.microsoft.com/office/drawing/2014/main" val="540169631"/>
                    </a:ext>
                  </a:extLst>
                </a:gridCol>
                <a:gridCol w="843357">
                  <a:extLst>
                    <a:ext uri="{9D8B030D-6E8A-4147-A177-3AD203B41FA5}">
                      <a16:colId xmlns:a16="http://schemas.microsoft.com/office/drawing/2014/main" val="389005691"/>
                    </a:ext>
                  </a:extLst>
                </a:gridCol>
              </a:tblGrid>
              <a:tr h="334122">
                <a:tc>
                  <a:txBody>
                    <a:bodyPr/>
                    <a:lstStyle/>
                    <a:p>
                      <a:endParaRPr lang="ca-E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14/09/2021</a:t>
                      </a:r>
                    </a:p>
                    <a:p>
                      <a:pPr algn="ctr"/>
                      <a:endParaRPr lang="ca-ES" sz="1200" dirty="0"/>
                    </a:p>
                  </a:txBody>
                  <a:tcPr marL="18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ca-E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21/09/2021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a-E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a-E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ca-ES" sz="1200" dirty="0"/>
                    </a:p>
                  </a:txBody>
                  <a:tcPr marL="18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ca-E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a-ES" sz="1200" dirty="0" smtClean="0"/>
                        <a:t>28/09/2021</a:t>
                      </a:r>
                    </a:p>
                    <a:p>
                      <a:pPr algn="ctr"/>
                      <a:endParaRPr lang="ca-ES" sz="1200" dirty="0"/>
                    </a:p>
                  </a:txBody>
                  <a:tcPr marL="18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ca-E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45792172"/>
                  </a:ext>
                </a:extLst>
              </a:tr>
              <a:tr h="259061">
                <a:tc>
                  <a:txBody>
                    <a:bodyPr/>
                    <a:lstStyle/>
                    <a:p>
                      <a:r>
                        <a:rPr lang="ca-ES" sz="1200" b="1" dirty="0"/>
                        <a:t>Indicador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sz="1200" b="1" dirty="0"/>
                        <a:t>Nombre</a:t>
                      </a:r>
                    </a:p>
                  </a:txBody>
                  <a:tcPr marL="18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sz="1200" b="1" dirty="0" smtClean="0"/>
                        <a:t>%</a:t>
                      </a:r>
                      <a:endParaRPr lang="ca-ES" sz="1200" b="1" dirty="0"/>
                    </a:p>
                  </a:txBody>
                  <a:tcPr marL="18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sz="1200" b="1" dirty="0"/>
                        <a:t>Nombre</a:t>
                      </a:r>
                    </a:p>
                  </a:txBody>
                  <a:tcPr marL="18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sz="1200" b="1" dirty="0" smtClean="0"/>
                        <a:t>%</a:t>
                      </a:r>
                      <a:endParaRPr lang="ca-ES" sz="1200" b="1" dirty="0"/>
                    </a:p>
                  </a:txBody>
                  <a:tcPr marL="18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sz="1200" b="1" dirty="0"/>
                        <a:t>Nombre</a:t>
                      </a:r>
                    </a:p>
                  </a:txBody>
                  <a:tcPr marL="18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sz="1200" b="1" dirty="0" smtClean="0"/>
                        <a:t>%</a:t>
                      </a:r>
                      <a:endParaRPr lang="ca-ES" sz="1200" b="1" dirty="0"/>
                    </a:p>
                  </a:txBody>
                  <a:tcPr marL="18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0777039"/>
                  </a:ext>
                </a:extLst>
              </a:tr>
              <a:tr h="334122">
                <a:tc>
                  <a:txBody>
                    <a:bodyPr/>
                    <a:lstStyle/>
                    <a:p>
                      <a:r>
                        <a:rPr lang="ca-ES" sz="1200" b="0" dirty="0">
                          <a:latin typeface="+mn-lt"/>
                          <a:cs typeface="Arial"/>
                        </a:rPr>
                        <a:t>Centres </a:t>
                      </a:r>
                      <a:r>
                        <a:rPr lang="ca-ES" sz="1200" b="0" dirty="0" smtClean="0">
                          <a:latin typeface="+mn-lt"/>
                          <a:cs typeface="Arial"/>
                        </a:rPr>
                        <a:t>confinats</a:t>
                      </a:r>
                      <a:r>
                        <a:rPr lang="ca-ES" sz="1200" b="0" dirty="0">
                          <a:latin typeface="+mn-lt"/>
                          <a:cs typeface="Arial"/>
                        </a:rPr>
                        <a:t> </a:t>
                      </a:r>
                      <a:endParaRPr lang="ca-E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sz="1200" dirty="0" smtClean="0"/>
                        <a:t>0</a:t>
                      </a:r>
                      <a:endParaRPr lang="ca-ES" sz="1200" dirty="0"/>
                    </a:p>
                  </a:txBody>
                  <a:tcPr marL="18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sz="1200" b="1" dirty="0" smtClean="0"/>
                        <a:t>0,0%</a:t>
                      </a:r>
                      <a:endParaRPr lang="ca-ES" sz="1200" b="1" dirty="0"/>
                    </a:p>
                  </a:txBody>
                  <a:tcPr marL="18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sz="1200" dirty="0" smtClean="0"/>
                        <a:t>0</a:t>
                      </a:r>
                      <a:endParaRPr lang="ca-ES" sz="1200" dirty="0"/>
                    </a:p>
                  </a:txBody>
                  <a:tcPr marL="18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sz="1200" b="1" dirty="0" smtClean="0"/>
                        <a:t>0,0%</a:t>
                      </a:r>
                      <a:endParaRPr lang="ca-ES" sz="1200" b="1" dirty="0"/>
                    </a:p>
                  </a:txBody>
                  <a:tcPr marL="18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sz="1200" dirty="0" smtClean="0"/>
                        <a:t>0</a:t>
                      </a:r>
                    </a:p>
                  </a:txBody>
                  <a:tcPr marL="18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b="1" dirty="0" smtClean="0"/>
                        <a:t>0,0%</a:t>
                      </a:r>
                    </a:p>
                  </a:txBody>
                  <a:tcPr marL="18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2048028"/>
                  </a:ext>
                </a:extLst>
              </a:tr>
              <a:tr h="451448">
                <a:tc>
                  <a:txBody>
                    <a:bodyPr/>
                    <a:lstStyle/>
                    <a:p>
                      <a:r>
                        <a:rPr lang="ca-ES" sz="1200" dirty="0" smtClean="0"/>
                        <a:t>Grups confinats</a:t>
                      </a:r>
                      <a:endParaRPr lang="ca-E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dirty="0" smtClean="0"/>
                        <a:t>5</a:t>
                      </a:r>
                      <a:endParaRPr lang="ca-ES" sz="1200" dirty="0"/>
                    </a:p>
                  </a:txBody>
                  <a:tcPr marL="18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cs typeface="Arial"/>
                        </a:rPr>
                        <a:t>0,01%</a:t>
                      </a:r>
                      <a:endParaRPr lang="en-US" sz="1200" b="1" dirty="0">
                        <a:cs typeface="Arial"/>
                      </a:endParaRPr>
                    </a:p>
                  </a:txBody>
                  <a:tcPr marL="18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cs typeface="Arial"/>
                        </a:rPr>
                        <a:t>171</a:t>
                      </a:r>
                      <a:endParaRPr lang="en-US" sz="1200" dirty="0">
                        <a:cs typeface="Arial"/>
                      </a:endParaRPr>
                    </a:p>
                  </a:txBody>
                  <a:tcPr marL="18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cs typeface="Arial"/>
                        </a:rPr>
                        <a:t>0,24%</a:t>
                      </a:r>
                      <a:endParaRPr lang="en-US" sz="1200" b="1" dirty="0">
                        <a:cs typeface="Arial"/>
                      </a:endParaRPr>
                    </a:p>
                  </a:txBody>
                  <a:tcPr marL="18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220</a:t>
                      </a:r>
                      <a:endParaRPr lang="ca-E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0,31%</a:t>
                      </a:r>
                      <a:endParaRPr lang="ca-E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672368"/>
                  </a:ext>
                </a:extLst>
              </a:tr>
              <a:tr h="334122">
                <a:tc>
                  <a:txBody>
                    <a:bodyPr/>
                    <a:lstStyle/>
                    <a:p>
                      <a:r>
                        <a:rPr lang="ca-ES" sz="1200" b="0" dirty="0">
                          <a:latin typeface="+mn-lt"/>
                          <a:cs typeface="Arial"/>
                        </a:rPr>
                        <a:t>Alumnes </a:t>
                      </a:r>
                      <a:r>
                        <a:rPr lang="ca-ES" sz="1200" b="0" dirty="0" smtClean="0">
                          <a:latin typeface="+mn-lt"/>
                          <a:cs typeface="Arial"/>
                        </a:rPr>
                        <a:t>confinats</a:t>
                      </a:r>
                      <a:r>
                        <a:rPr lang="ca-ES" sz="1200" b="0" dirty="0">
                          <a:latin typeface="+mn-lt"/>
                          <a:cs typeface="Arial"/>
                        </a:rPr>
                        <a:t> </a:t>
                      </a:r>
                      <a:endParaRPr lang="ca-E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dirty="0" smtClean="0"/>
                        <a:t>836</a:t>
                      </a:r>
                      <a:endParaRPr lang="ca-ES" sz="1200" dirty="0"/>
                    </a:p>
                  </a:txBody>
                  <a:tcPr marL="18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cs typeface="Arial"/>
                        </a:rPr>
                        <a:t>0,06%</a:t>
                      </a:r>
                      <a:endParaRPr lang="en-US" sz="1200" b="1" dirty="0">
                        <a:cs typeface="Arial"/>
                      </a:endParaRPr>
                    </a:p>
                  </a:txBody>
                  <a:tcPr marL="18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cs typeface="Arial"/>
                        </a:rPr>
                        <a:t>5.006</a:t>
                      </a:r>
                      <a:endParaRPr lang="en-US" sz="1200" dirty="0">
                        <a:cs typeface="Arial"/>
                      </a:endParaRPr>
                    </a:p>
                  </a:txBody>
                  <a:tcPr marL="18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cs typeface="Arial"/>
                        </a:rPr>
                        <a:t>0,35%</a:t>
                      </a:r>
                      <a:endParaRPr lang="en-US" sz="1200" b="1" dirty="0">
                        <a:cs typeface="Arial"/>
                      </a:endParaRPr>
                    </a:p>
                  </a:txBody>
                  <a:tcPr marL="18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6.203</a:t>
                      </a:r>
                      <a:endParaRPr lang="ca-E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0,43%</a:t>
                      </a:r>
                      <a:endParaRPr lang="ca-E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9245334"/>
                  </a:ext>
                </a:extLst>
              </a:tr>
              <a:tr h="439327">
                <a:tc>
                  <a:txBody>
                    <a:bodyPr/>
                    <a:lstStyle/>
                    <a:p>
                      <a:r>
                        <a:rPr lang="ca-ES" sz="1200" b="0" dirty="0">
                          <a:latin typeface="+mn-lt"/>
                          <a:cs typeface="Arial"/>
                        </a:rPr>
                        <a:t>Docents/PAS/PAE </a:t>
                      </a:r>
                      <a:r>
                        <a:rPr lang="ca-ES" sz="1200" b="0" dirty="0" smtClean="0">
                          <a:latin typeface="+mn-lt"/>
                          <a:cs typeface="Arial"/>
                        </a:rPr>
                        <a:t>confinats</a:t>
                      </a:r>
                      <a:r>
                        <a:rPr lang="ca-ES" sz="1200" b="0" dirty="0">
                          <a:latin typeface="+mn-lt"/>
                          <a:cs typeface="Arial"/>
                        </a:rPr>
                        <a:t> </a:t>
                      </a:r>
                      <a:endParaRPr lang="ca-E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dirty="0" smtClean="0">
                          <a:solidFill>
                            <a:schemeClr val="tx1"/>
                          </a:solidFill>
                        </a:rPr>
                        <a:t>92</a:t>
                      </a:r>
                      <a:endParaRPr lang="ca-ES" sz="1200" dirty="0">
                        <a:solidFill>
                          <a:schemeClr val="tx1"/>
                        </a:solidFill>
                      </a:endParaRPr>
                    </a:p>
                  </a:txBody>
                  <a:tcPr marL="18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b="1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0,06%</a:t>
                      </a:r>
                      <a:endParaRPr lang="ca-ES" sz="1200" b="1" dirty="0">
                        <a:solidFill>
                          <a:schemeClr val="tx1"/>
                        </a:solidFill>
                        <a:latin typeface="+mn-lt"/>
                        <a:cs typeface="Arial"/>
                      </a:endParaRPr>
                    </a:p>
                  </a:txBody>
                  <a:tcPr marL="18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b="0" dirty="0" smtClean="0">
                          <a:latin typeface="+mn-lt"/>
                          <a:cs typeface="Arial"/>
                        </a:rPr>
                        <a:t>224</a:t>
                      </a:r>
                      <a:endParaRPr lang="ca-ES" sz="1200" b="0" dirty="0">
                        <a:latin typeface="+mn-lt"/>
                        <a:cs typeface="Arial"/>
                      </a:endParaRPr>
                    </a:p>
                  </a:txBody>
                  <a:tcPr marL="18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b="1" dirty="0" smtClean="0">
                          <a:latin typeface="+mn-lt"/>
                          <a:cs typeface="Arial"/>
                        </a:rPr>
                        <a:t>0,14%</a:t>
                      </a:r>
                      <a:endParaRPr lang="ca-ES" sz="1200" b="1" dirty="0">
                        <a:latin typeface="+mn-lt"/>
                        <a:cs typeface="Arial"/>
                      </a:endParaRPr>
                    </a:p>
                  </a:txBody>
                  <a:tcPr marL="18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269</a:t>
                      </a:r>
                      <a:endParaRPr lang="ca-E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0,16%</a:t>
                      </a:r>
                      <a:endParaRPr lang="ca-E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402779"/>
                  </a:ext>
                </a:extLst>
              </a:tr>
              <a:tr h="615261">
                <a:tc>
                  <a:txBody>
                    <a:bodyPr/>
                    <a:lstStyle/>
                    <a:p>
                      <a:r>
                        <a:rPr lang="ca-ES" sz="1200" b="0" dirty="0">
                          <a:latin typeface="+mn-lt"/>
                          <a:cs typeface="Arial"/>
                        </a:rPr>
                        <a:t>Alumnes amb resultat de la prova positiva </a:t>
                      </a:r>
                      <a:r>
                        <a:rPr lang="ca-ES" sz="1200" b="0" dirty="0" smtClean="0">
                          <a:latin typeface="+mn-lt"/>
                          <a:cs typeface="Arial"/>
                        </a:rPr>
                        <a:t>els darrers 10 dies</a:t>
                      </a:r>
                      <a:endParaRPr lang="ca-E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dirty="0" smtClean="0"/>
                        <a:t>778</a:t>
                      </a:r>
                      <a:endParaRPr lang="ca-ES" sz="1200" dirty="0"/>
                    </a:p>
                  </a:txBody>
                  <a:tcPr marL="18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sz="1200" b="1" dirty="0" smtClean="0"/>
                        <a:t>0,05%</a:t>
                      </a:r>
                      <a:endParaRPr lang="ca-ES" sz="1200" b="1" dirty="0"/>
                    </a:p>
                  </a:txBody>
                  <a:tcPr marL="18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sz="1200" dirty="0" smtClean="0"/>
                        <a:t>738</a:t>
                      </a:r>
                      <a:endParaRPr lang="ca-ES" sz="1200" dirty="0"/>
                    </a:p>
                  </a:txBody>
                  <a:tcPr marL="18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sz="1200" b="1" dirty="0" smtClean="0"/>
                        <a:t>0,05%</a:t>
                      </a:r>
                      <a:endParaRPr lang="ca-ES" sz="1200" b="1" dirty="0"/>
                    </a:p>
                  </a:txBody>
                  <a:tcPr marL="18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787</a:t>
                      </a:r>
                      <a:endParaRPr lang="ca-E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0,05%</a:t>
                      </a:r>
                      <a:endParaRPr lang="ca-E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4937452"/>
                  </a:ext>
                </a:extLst>
              </a:tr>
              <a:tr h="7771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b="0" dirty="0">
                          <a:latin typeface="+mn-lt"/>
                          <a:cs typeface="Arial"/>
                        </a:rPr>
                        <a:t>Docents/PAS/PAE amb resultat de la prova positiva </a:t>
                      </a:r>
                      <a:r>
                        <a:rPr lang="ca-ES" sz="1200" b="0" dirty="0" smtClean="0">
                          <a:latin typeface="+mn-lt"/>
                          <a:cs typeface="Arial"/>
                        </a:rPr>
                        <a:t>els darrers 10 dies</a:t>
                      </a:r>
                      <a:endParaRPr lang="ca-ES" sz="1200" dirty="0" smtClean="0"/>
                    </a:p>
                    <a:p>
                      <a:endParaRPr lang="ca-E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sz="1200" dirty="0" smtClean="0"/>
                        <a:t>83</a:t>
                      </a:r>
                      <a:endParaRPr lang="ca-ES" sz="1200" dirty="0"/>
                    </a:p>
                  </a:txBody>
                  <a:tcPr marL="18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b="1" dirty="0" smtClean="0">
                          <a:latin typeface="+mn-lt"/>
                          <a:cs typeface="Arial"/>
                        </a:rPr>
                        <a:t>0,05%</a:t>
                      </a:r>
                      <a:endParaRPr lang="ca-ES" sz="1200" b="1" dirty="0">
                        <a:latin typeface="+mn-lt"/>
                        <a:cs typeface="Arial"/>
                      </a:endParaRPr>
                    </a:p>
                  </a:txBody>
                  <a:tcPr marL="18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b="0" dirty="0" smtClean="0">
                          <a:latin typeface="+mn-lt"/>
                          <a:cs typeface="Arial"/>
                        </a:rPr>
                        <a:t>64</a:t>
                      </a:r>
                      <a:endParaRPr lang="ca-ES" sz="1200" b="0" dirty="0">
                        <a:latin typeface="+mn-lt"/>
                        <a:cs typeface="Arial"/>
                      </a:endParaRPr>
                    </a:p>
                  </a:txBody>
                  <a:tcPr marL="18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b="1" dirty="0" smtClean="0">
                          <a:latin typeface="+mn-lt"/>
                          <a:cs typeface="Arial"/>
                        </a:rPr>
                        <a:t>0,04%</a:t>
                      </a:r>
                      <a:endParaRPr lang="ca-ES" sz="1200" b="1" dirty="0">
                        <a:latin typeface="+mn-lt"/>
                        <a:cs typeface="Arial"/>
                      </a:endParaRPr>
                    </a:p>
                  </a:txBody>
                  <a:tcPr marL="18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90</a:t>
                      </a:r>
                      <a:endParaRPr lang="ca-E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0,05%</a:t>
                      </a:r>
                      <a:endParaRPr lang="ca-E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5679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4793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682625" y="159416"/>
            <a:ext cx="7773988" cy="1008062"/>
          </a:xfrm>
        </p:spPr>
        <p:txBody>
          <a:bodyPr/>
          <a:lstStyle/>
          <a:p>
            <a:r>
              <a:rPr lang="ca-ES" altLang="ca-ES" dirty="0">
                <a:cs typeface="Arial"/>
              </a:rPr>
              <a:t>3</a:t>
            </a:r>
            <a:r>
              <a:rPr lang="ca-ES" altLang="ca-ES" sz="2000" dirty="0" smtClean="0">
                <a:cs typeface="Arial"/>
              </a:rPr>
              <a:t>. </a:t>
            </a:r>
            <a:r>
              <a:rPr lang="ca-ES" altLang="ca-ES" dirty="0"/>
              <a:t>Dades</a:t>
            </a:r>
            <a:r>
              <a:rPr lang="ca-ES" altLang="ca-ES" dirty="0" smtClean="0"/>
              <a:t> globals.  </a:t>
            </a:r>
            <a:r>
              <a:rPr lang="ca-ES" altLang="ca-ES" dirty="0" smtClean="0">
                <a:solidFill>
                  <a:schemeClr val="bg1">
                    <a:lumMod val="50000"/>
                  </a:schemeClr>
                </a:solidFill>
              </a:rPr>
              <a:t>Dades comparades amb el curs 2020-2021</a:t>
            </a:r>
            <a:endParaRPr lang="ca-E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i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F3622-A9FA-4A8B-9646-D6D76D42387C}" type="slidenum">
              <a:rPr lang="ca-ES" altLang="ca-ES" smtClean="0"/>
              <a:pPr/>
              <a:t>3</a:t>
            </a:fld>
            <a:endParaRPr lang="ca-ES" altLang="ca-ES"/>
          </a:p>
        </p:txBody>
      </p:sp>
      <p:graphicFrame>
        <p:nvGraphicFramePr>
          <p:cNvPr id="6" name="Objecte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628060"/>
              </p:ext>
            </p:extLst>
          </p:nvPr>
        </p:nvGraphicFramePr>
        <p:xfrm>
          <a:off x="875071" y="1504336"/>
          <a:ext cx="7581542" cy="403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Hoja de cálculo" r:id="rId3" imgW="4711873" imgH="2939875" progId="Excel.Sheet.12">
                  <p:embed/>
                </p:oleObj>
              </mc:Choice>
              <mc:Fallback>
                <p:oleObj name="Hoja de cálculo" r:id="rId3" imgW="4711873" imgH="293987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5071" y="1504336"/>
                        <a:ext cx="7581542" cy="4031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0430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4. Dades a dia d’avui (30/09/2021) i comparativa amb el pic màxim del curs passat</a:t>
            </a:r>
            <a:endParaRPr lang="ca-ES" dirty="0"/>
          </a:p>
        </p:txBody>
      </p:sp>
      <p:sp>
        <p:nvSpPr>
          <p:cNvPr id="3" name="Conteni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F3622-A9FA-4A8B-9646-D6D76D42387C}" type="slidenum">
              <a:rPr lang="ca-ES" altLang="ca-ES" smtClean="0"/>
              <a:pPr/>
              <a:t>4</a:t>
            </a:fld>
            <a:endParaRPr lang="ca-ES" altLang="ca-ES"/>
          </a:p>
        </p:txBody>
      </p:sp>
      <p:graphicFrame>
        <p:nvGraphicFramePr>
          <p:cNvPr id="5" name="Objecte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484401"/>
              </p:ext>
            </p:extLst>
          </p:nvPr>
        </p:nvGraphicFramePr>
        <p:xfrm>
          <a:off x="682625" y="1435510"/>
          <a:ext cx="8167561" cy="4355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Hoja de cálculo" r:id="rId3" imgW="4711873" imgH="2406606" progId="Excel.Sheet.12">
                  <p:embed/>
                </p:oleObj>
              </mc:Choice>
              <mc:Fallback>
                <p:oleObj name="Hoja de cálculo" r:id="rId3" imgW="4711873" imgH="240660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2625" y="1435510"/>
                        <a:ext cx="8167561" cy="43556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358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PresentacióSGGT">
  <a:themeElements>
    <a:clrScheme name="presentacio_DS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00000"/>
      </a:accent1>
      <a:accent2>
        <a:srgbClr val="990033"/>
      </a:accent2>
      <a:accent3>
        <a:srgbClr val="FFFFFF"/>
      </a:accent3>
      <a:accent4>
        <a:srgbClr val="000000"/>
      </a:accent4>
      <a:accent5>
        <a:srgbClr val="C0AAAA"/>
      </a:accent5>
      <a:accent6>
        <a:srgbClr val="8A002D"/>
      </a:accent6>
      <a:hlink>
        <a:srgbClr val="FF0000"/>
      </a:hlink>
      <a:folHlink>
        <a:srgbClr val="99CC00"/>
      </a:folHlink>
    </a:clrScheme>
    <a:fontScheme name="presentacio_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ca-ES" altLang="ca-ES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ca-ES" altLang="ca-ES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cio_D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o_D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o_D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o_D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o_D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o_D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o_D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o_D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o_D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o_D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o_D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o_D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o_DS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00000"/>
        </a:accent1>
        <a:accent2>
          <a:srgbClr val="990033"/>
        </a:accent2>
        <a:accent3>
          <a:srgbClr val="FFFFFF"/>
        </a:accent3>
        <a:accent4>
          <a:srgbClr val="000000"/>
        </a:accent4>
        <a:accent5>
          <a:srgbClr val="C0AAAA"/>
        </a:accent5>
        <a:accent6>
          <a:srgbClr val="8A002D"/>
        </a:accent6>
        <a:hlink>
          <a:srgbClr val="FF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l'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l'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97C98B4F2AE244ADFDE577E577443D" ma:contentTypeVersion="5" ma:contentTypeDescription="Crea un document nou" ma:contentTypeScope="" ma:versionID="b5f93852fa45bb72df04f7233dca7349">
  <xsd:schema xmlns:xsd="http://www.w3.org/2001/XMLSchema" xmlns:xs="http://www.w3.org/2001/XMLSchema" xmlns:p="http://schemas.microsoft.com/office/2006/metadata/properties" xmlns:ns2="f56f558f-ab95-4363-bd88-ca671dfaaf13" xmlns:ns3="c5eaf5e1-96ad-4702-9be5-9fecd75d408b" targetNamespace="http://schemas.microsoft.com/office/2006/metadata/properties" ma:root="true" ma:fieldsID="18db0300d587a220004fc4d21510ae7c" ns2:_="" ns3:_="">
    <xsd:import namespace="f56f558f-ab95-4363-bd88-ca671dfaaf13"/>
    <xsd:import namespace="c5eaf5e1-96ad-4702-9be5-9fecd75d40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6f558f-ab95-4363-bd88-ca671dfaaf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eaf5e1-96ad-4702-9be5-9fecd75d408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26C0D1-1E25-40BC-AA5B-76A271C7259A}">
  <ds:schemaRefs>
    <ds:schemaRef ds:uri="c5eaf5e1-96ad-4702-9be5-9fecd75d408b"/>
    <ds:schemaRef ds:uri="http://purl.org/dc/dcmitype/"/>
    <ds:schemaRef ds:uri="f56f558f-ab95-4363-bd88-ca671dfaaf13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9A81CFC-912C-4396-91C3-B7C4CD0E4C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C5ED4D-08C2-46C8-8DFE-A081A6DB6E9F}">
  <ds:schemaRefs>
    <ds:schemaRef ds:uri="c5eaf5e1-96ad-4702-9be5-9fecd75d408b"/>
    <ds:schemaRef ds:uri="f56f558f-ab95-4363-bd88-ca671dfaaf1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presentacio_SGGT</Template>
  <TotalTime>453</TotalTime>
  <Words>166</Words>
  <Application>Microsoft Office PowerPoint</Application>
  <PresentationFormat>Presentació en pantalla (4:3)</PresentationFormat>
  <Paragraphs>65</Paragraphs>
  <Slides>5</Slides>
  <Notes>3</Notes>
  <HiddenSlides>0</HiddenSlides>
  <MMClips>0</MMClips>
  <ScaleCrop>false</ScaleCrop>
  <HeadingPairs>
    <vt:vector size="8" baseType="variant">
      <vt:variant>
        <vt:lpstr>Tipus de lletra utilitzats</vt:lpstr>
      </vt:variant>
      <vt:variant>
        <vt:i4>2</vt:i4>
      </vt:variant>
      <vt:variant>
        <vt:lpstr>Tema</vt:lpstr>
      </vt:variant>
      <vt:variant>
        <vt:i4>1</vt:i4>
      </vt:variant>
      <vt:variant>
        <vt:lpstr>Servidors OLE incrustats</vt:lpstr>
      </vt:variant>
      <vt:variant>
        <vt:i4>1</vt:i4>
      </vt:variant>
      <vt:variant>
        <vt:lpstr>Títols de les diapositives</vt:lpstr>
      </vt:variant>
      <vt:variant>
        <vt:i4>5</vt:i4>
      </vt:variant>
    </vt:vector>
  </HeadingPairs>
  <TitlesOfParts>
    <vt:vector size="9" baseType="lpstr">
      <vt:lpstr>Arial</vt:lpstr>
      <vt:lpstr>Wingdings</vt:lpstr>
      <vt:lpstr>PresentacióSGGT</vt:lpstr>
      <vt:lpstr>Hoja de cálculo</vt:lpstr>
      <vt:lpstr>TRAÇACOVID Gestió covid-19 als centres educatius  </vt:lpstr>
      <vt:lpstr>2. Dades globals.  3 primeres setmanes de curs 2021-2022.</vt:lpstr>
      <vt:lpstr>3. Dades globals.  Dades comparades amb el curs 2020-2021</vt:lpstr>
      <vt:lpstr>4. Dades a dia d’avui (30/09/2021) i comparativa amb el pic màxim del curs passat</vt:lpstr>
      <vt:lpstr>Presentació del PowerPoint</vt:lpstr>
    </vt:vector>
  </TitlesOfParts>
  <Company>Departament d'Educació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Sales Gómez, María del Carmen</dc:creator>
  <cp:lastModifiedBy>Gallen Julian, Carolina</cp:lastModifiedBy>
  <cp:revision>127</cp:revision>
  <dcterms:created xsi:type="dcterms:W3CDTF">2020-02-28T11:21:18Z</dcterms:created>
  <dcterms:modified xsi:type="dcterms:W3CDTF">2021-09-30T08:27:50Z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0x0101009F97C98B4F2AE244ADFDE577E577443D</vt:lpwstr>
  </property>
</Properties>
</file>