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56" r:id="rId5"/>
    <p:sldId id="359" r:id="rId6"/>
    <p:sldId id="423" r:id="rId7"/>
    <p:sldId id="361" r:id="rId8"/>
    <p:sldId id="418" r:id="rId9"/>
    <p:sldId id="363" r:id="rId10"/>
    <p:sldId id="419" r:id="rId11"/>
    <p:sldId id="421" r:id="rId12"/>
    <p:sldId id="422" r:id="rId13"/>
    <p:sldId id="420" r:id="rId14"/>
  </p:sldIdLst>
  <p:sldSz cx="9144000" cy="6858000" type="screen4x3"/>
  <p:notesSz cx="6797675" cy="9926638"/>
  <p:defaultTextStyle>
    <a:defPPr>
      <a:defRPr lang="ca-ES"/>
    </a:defPPr>
    <a:lvl1pPr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46" autoAdjust="0"/>
  </p:normalViewPr>
  <p:slideViewPr>
    <p:cSldViewPr>
      <p:cViewPr varScale="1">
        <p:scale>
          <a:sx n="69" d="100"/>
          <a:sy n="69" d="100"/>
        </p:scale>
        <p:origin x="114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1896" y="50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fld id="{BF03BA77-77F7-4F7A-9ECB-AB92FDBEF059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769140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noProof="0" smtClean="0"/>
              <a:t>Feu clic aquí per editar els estils de text del patró</a:t>
            </a:r>
          </a:p>
          <a:p>
            <a:pPr lvl="1"/>
            <a:r>
              <a:rPr lang="ca-ES" altLang="ca-ES" noProof="0" smtClean="0"/>
              <a:t>Segon nivell</a:t>
            </a:r>
          </a:p>
          <a:p>
            <a:pPr lvl="2"/>
            <a:r>
              <a:rPr lang="ca-ES" altLang="ca-ES" noProof="0" smtClean="0"/>
              <a:t>Tercer nivell</a:t>
            </a:r>
          </a:p>
          <a:p>
            <a:pPr lvl="3"/>
            <a:r>
              <a:rPr lang="ca-ES" altLang="ca-ES" noProof="0" smtClean="0"/>
              <a:t>Quart nivell</a:t>
            </a:r>
          </a:p>
          <a:p>
            <a:pPr lvl="4"/>
            <a:r>
              <a:rPr lang="ca-ES" altLang="ca-ES" noProof="0" smtClean="0"/>
              <a:t>Cinquè nivell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ca-ES" altLang="ca-E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/>
            </a:lvl1pPr>
          </a:lstStyle>
          <a:p>
            <a:fld id="{DD7BA0D9-D5AB-446F-98B2-37A3FE2C50B7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605253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E82CAF-517C-4647-91C2-2146130279AB}" type="slidenum">
              <a:rPr lang="ca-ES" altLang="ca-ES"/>
              <a:pPr eaLnBrk="1" hangingPunct="1">
                <a:spcBef>
                  <a:spcPct val="0"/>
                </a:spcBef>
              </a:pPr>
              <a:t>1</a:t>
            </a:fld>
            <a:endParaRPr lang="ca-ES" altLang="ca-E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7CA9CDC-B09D-4B00-8ACD-7AC2631E1A14}" type="slidenum">
              <a:rPr lang="ca-ES" altLang="ca-ES"/>
              <a:pPr eaLnBrk="1" hangingPunct="1">
                <a:spcBef>
                  <a:spcPct val="0"/>
                </a:spcBef>
              </a:pPr>
              <a:t>10</a:t>
            </a:fld>
            <a:endParaRPr lang="ca-ES" altLang="ca-E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331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2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819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3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556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4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947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5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908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6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507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7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757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8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74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764403D-70DC-45A1-9E82-515EE44E4BC2}" type="slidenum">
              <a:rPr lang="ca-ES" altLang="ca-ES"/>
              <a:pPr eaLnBrk="1" hangingPunct="1">
                <a:spcBef>
                  <a:spcPct val="0"/>
                </a:spcBef>
              </a:pPr>
              <a:t>9</a:t>
            </a:fld>
            <a:endParaRPr lang="ca-ES" altLang="ca-E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a-ES" altLang="ca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441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t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t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49275"/>
            <a:ext cx="360045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25838"/>
            <a:ext cx="7772400" cy="641350"/>
          </a:xfrm>
        </p:spPr>
        <p:txBody>
          <a:bodyPr anchor="ctr">
            <a:spAutoFit/>
          </a:bodyPr>
          <a:lstStyle>
            <a:lvl1pPr algn="ctr">
              <a:defRPr sz="3600"/>
            </a:lvl1pPr>
          </a:lstStyle>
          <a:p>
            <a:pPr lvl="0"/>
            <a:r>
              <a:rPr lang="ca-ES" altLang="ca-ES" noProof="0" smtClean="0"/>
              <a:t>Feu clic aquí per editar l'estil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5213"/>
            <a:ext cx="6400800" cy="762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 b="1"/>
            </a:lvl1pPr>
          </a:lstStyle>
          <a:p>
            <a:pPr lvl="0"/>
            <a:r>
              <a:rPr lang="ca-ES" altLang="ca-ES" noProof="0" smtClean="0"/>
              <a:t>Feu clic aquí per editar l'estil de subtítols del patró.</a:t>
            </a:r>
          </a:p>
        </p:txBody>
      </p:sp>
    </p:spTree>
    <p:extLst>
      <p:ext uri="{BB962C8B-B14F-4D97-AF65-F5344CB8AC3E}">
        <p14:creationId xmlns:p14="http://schemas.microsoft.com/office/powerpoint/2010/main" val="318741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ítol, gràfic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2625" y="188913"/>
            <a:ext cx="7773988" cy="1008062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gràfic 2"/>
          <p:cNvSpPr>
            <a:spLocks noGrp="1"/>
          </p:cNvSpPr>
          <p:nvPr>
            <p:ph type="chart" sz="half" idx="1"/>
          </p:nvPr>
        </p:nvSpPr>
        <p:spPr>
          <a:xfrm>
            <a:off x="685800" y="1743075"/>
            <a:ext cx="3810000" cy="1541463"/>
          </a:xfrm>
        </p:spPr>
        <p:txBody>
          <a:bodyPr/>
          <a:lstStyle/>
          <a:p>
            <a:pPr lvl="0"/>
            <a:r>
              <a:rPr lang="ca-ES" noProof="0" smtClean="0"/>
              <a:t>Feu clic aquí per afegir un gràfic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648200" y="1743075"/>
            <a:ext cx="3811588" cy="1541463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D3FCA-A3F0-411A-B489-58F0B851369E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30352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ol i tau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2625" y="188913"/>
            <a:ext cx="7773988" cy="1008062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aula 2"/>
          <p:cNvSpPr>
            <a:spLocks noGrp="1"/>
          </p:cNvSpPr>
          <p:nvPr>
            <p:ph type="tbl" idx="1"/>
          </p:nvPr>
        </p:nvSpPr>
        <p:spPr>
          <a:xfrm>
            <a:off x="685800" y="1743075"/>
            <a:ext cx="7773988" cy="1541463"/>
          </a:xfrm>
        </p:spPr>
        <p:txBody>
          <a:bodyPr/>
          <a:lstStyle/>
          <a:p>
            <a:pPr lvl="0"/>
            <a:r>
              <a:rPr lang="ca-ES" noProof="0" smtClean="0"/>
              <a:t>Feu clic a la icona per afegir una taula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3D69AA-85ED-48A3-9DCE-FDAEDD092E58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177641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t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t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549275"/>
            <a:ext cx="3600450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1850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AB6C3-385A-4745-B9F7-16FB7F57D9B0}" type="slidenum">
              <a:rPr lang="ca-ES" altLang="ca-ES"/>
              <a:pPr>
                <a:defRPr/>
              </a:pPr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36311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B5E5F-DB9C-4A95-8DB1-BBCDCD9C9C18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987729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67A328-EF78-41FC-868B-74A52AEF0E85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176405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685800" y="1743075"/>
            <a:ext cx="3810000" cy="154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743075"/>
            <a:ext cx="3811588" cy="1541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375E-23B4-4A5E-88B1-73C995D145F5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01849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3D9D19-585B-4A10-819C-D02753823FC8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63777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31F70-5A26-447A-8510-316360A9485B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87715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ADC70-E0DC-4FB1-94DE-728C235D38B4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51192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a-ES" noProof="0" smtClean="0"/>
              <a:t>Feu clic a la icona per afegir una imatge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D3A31-C2CF-464B-AC3A-A3A8F23F6996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3701609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ítol, objectes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682625" y="188913"/>
            <a:ext cx="7773988" cy="1008062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685800" y="1743075"/>
            <a:ext cx="3810000" cy="1541463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648200" y="1743075"/>
            <a:ext cx="3811588" cy="1541463"/>
          </a:xfrm>
        </p:spPr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ca-E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E35381-556A-4E4B-BEAA-A3261DA3165E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90646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188913"/>
            <a:ext cx="777398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 smtClean="0"/>
              <a:t>Feu clic aquí per editar l'estil de títol del patró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43075"/>
            <a:ext cx="7773988" cy="154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a-ES" altLang="ca-ES" smtClean="0"/>
              <a:t>Feu clic aquí per editar els estils de text del patró</a:t>
            </a:r>
          </a:p>
          <a:p>
            <a:pPr lvl="1"/>
            <a:r>
              <a:rPr lang="ca-ES" altLang="ca-ES" smtClean="0"/>
              <a:t>Segon nivell</a:t>
            </a:r>
          </a:p>
          <a:p>
            <a:pPr lvl="2"/>
            <a:r>
              <a:rPr lang="ca-ES" altLang="ca-ES" smtClean="0"/>
              <a:t>Tercer nivell</a:t>
            </a:r>
          </a:p>
          <a:p>
            <a:pPr lvl="3"/>
            <a:r>
              <a:rPr lang="ca-ES" altLang="ca-ES" smtClean="0"/>
              <a:t>Quart nivell</a:t>
            </a:r>
          </a:p>
          <a:p>
            <a:pPr lvl="4"/>
            <a:r>
              <a:rPr lang="ca-ES" altLang="ca-ES" smtClean="0"/>
              <a:t>Cinquè nivell</a:t>
            </a:r>
          </a:p>
        </p:txBody>
      </p:sp>
      <p:sp>
        <p:nvSpPr>
          <p:cNvPr id="1028" name="Line 7"/>
          <p:cNvSpPr>
            <a:spLocks noChangeShapeType="1"/>
          </p:cNvSpPr>
          <p:nvPr/>
        </p:nvSpPr>
        <p:spPr bwMode="auto">
          <a:xfrm>
            <a:off x="762000" y="1196975"/>
            <a:ext cx="76962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a-ES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/>
            </a:lvl1pPr>
          </a:lstStyle>
          <a:p>
            <a:fld id="{9E2C688D-EDD2-455F-B6AC-AFD1DDA97980}" type="slidenum">
              <a:rPr lang="ca-ES" altLang="ca-ES"/>
              <a:pPr/>
              <a:t>‹#›</a:t>
            </a:fld>
            <a:endParaRPr lang="ca-ES" altLang="ca-ES"/>
          </a:p>
        </p:txBody>
      </p:sp>
      <p:pic>
        <p:nvPicPr>
          <p:cNvPr id="1030" name="Imatg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6094413"/>
            <a:ext cx="2433637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5" r:id="rId12"/>
    <p:sldLayoutId id="2147483706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anose="05000000000000000000" pitchFamily="2" charset="2"/>
        <a:buChar char="o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524250"/>
            <a:ext cx="7772400" cy="641350"/>
          </a:xfrm>
        </p:spPr>
        <p:txBody>
          <a:bodyPr/>
          <a:lstStyle/>
          <a:p>
            <a:pPr eaLnBrk="1" hangingPunct="1"/>
            <a:r>
              <a:rPr lang="ca-ES" altLang="ca-ES" dirty="0" smtClean="0"/>
              <a:t>NOVA OFERTA FP 2022-2023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75213"/>
            <a:ext cx="6400800" cy="427037"/>
          </a:xfrm>
        </p:spPr>
        <p:txBody>
          <a:bodyPr/>
          <a:lstStyle/>
          <a:p>
            <a:pPr algn="r" eaLnBrk="1" hangingPunct="1"/>
            <a:r>
              <a:rPr lang="ca-ES" altLang="ca-ES" smtClean="0"/>
              <a:t> 27 </a:t>
            </a:r>
            <a:r>
              <a:rPr lang="ca-ES" altLang="ca-ES" dirty="0" smtClean="0"/>
              <a:t>d’abril 2022</a:t>
            </a:r>
            <a:endParaRPr lang="ca-ES" alt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3377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942534"/>
            <a:ext cx="9036496" cy="1988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pic>
        <p:nvPicPr>
          <p:cNvPr id="2" name="Imat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9" y="1420472"/>
            <a:ext cx="7955780" cy="4528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85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942534"/>
            <a:ext cx="9036496" cy="5816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eaLnBrk="1" hangingPunct="1">
              <a:defRPr/>
            </a:pPr>
            <a:r>
              <a:rPr lang="ca-ES" altLang="ca-ES" sz="2000" dirty="0" smtClean="0"/>
              <a:t>Nous </a:t>
            </a:r>
            <a:r>
              <a:rPr lang="ca-ES" altLang="ca-ES" sz="2000" dirty="0"/>
              <a:t>Cicles Implantats de Formació professional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a-ES" altLang="ca-ES" sz="14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dirty="0" smtClean="0"/>
              <a:t>Institut de Deltebre </a:t>
            </a:r>
            <a:r>
              <a:rPr lang="ca-ES" altLang="ca-ES" b="0" dirty="0" smtClean="0"/>
              <a:t>CFGM </a:t>
            </a:r>
            <a:r>
              <a:rPr lang="ca-ES" altLang="ca-ES" sz="1800" dirty="0" smtClean="0"/>
              <a:t>Construcció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dirty="0" smtClean="0"/>
              <a:t>Institut de l’Ebre  </a:t>
            </a:r>
            <a:r>
              <a:rPr lang="ca-ES" altLang="ca-ES" b="0" dirty="0" smtClean="0"/>
              <a:t>CFGM </a:t>
            </a:r>
            <a:r>
              <a:rPr lang="ca-ES" altLang="ca-ES" sz="1800" dirty="0" smtClean="0"/>
              <a:t>Gestió Administrativa (Àmbit sanitari)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dirty="0" smtClean="0"/>
              <a:t>Institut Montsià </a:t>
            </a:r>
            <a:r>
              <a:rPr lang="ca-ES" altLang="ca-ES" b="0" dirty="0" smtClean="0"/>
              <a:t>CFGS</a:t>
            </a:r>
            <a:r>
              <a:rPr lang="ca-ES" altLang="ca-ES" sz="1800" dirty="0" smtClean="0"/>
              <a:t> Animacions 3D, Jocs i Entorns Interactius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dirty="0" smtClean="0"/>
              <a:t>Escola Agrària Gandesa </a:t>
            </a:r>
            <a:r>
              <a:rPr lang="ca-ES" altLang="ca-ES" sz="1800" b="0" dirty="0" smtClean="0"/>
              <a:t>CFGS </a:t>
            </a:r>
            <a:r>
              <a:rPr lang="ca-ES" altLang="ca-ES" sz="1800" dirty="0" smtClean="0"/>
              <a:t>Vitivinicultura (Adaptació Olis)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dirty="0" smtClean="0"/>
              <a:t>ESARDI Amposta </a:t>
            </a:r>
            <a:r>
              <a:rPr lang="ca-ES" altLang="ca-ES" sz="1800" b="0" dirty="0" smtClean="0"/>
              <a:t>CFGS </a:t>
            </a:r>
            <a:r>
              <a:rPr lang="ca-ES" altLang="ca-ES" dirty="0" smtClean="0"/>
              <a:t>Projectes i Direcció d’Obres </a:t>
            </a:r>
            <a:r>
              <a:rPr lang="ca-ES" altLang="ca-ES" dirty="0" smtClean="0"/>
              <a:t>de </a:t>
            </a:r>
            <a:r>
              <a:rPr lang="ca-ES" altLang="ca-ES" dirty="0" smtClean="0"/>
              <a:t>Decoració (Adaptació </a:t>
            </a:r>
            <a:r>
              <a:rPr lang="ca-ES" dirty="0" smtClean="0"/>
              <a:t>en Bioconstrucció)</a:t>
            </a:r>
            <a:endParaRPr lang="ca-ES" altLang="ca-ES" sz="1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34572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altLang="ca-ES" sz="2000" dirty="0" smtClean="0"/>
              <a:t>Nova Formació Professional de grau bàsic (FPGB)</a:t>
            </a:r>
            <a:endParaRPr lang="ca-ES" altLang="ca-ES" sz="2000" dirty="0"/>
          </a:p>
          <a:p>
            <a:pPr lvl="2" eaLnBrk="1" hangingPunct="1">
              <a:buFont typeface="Wingdings" pitchFamily="2" charset="2"/>
              <a:buNone/>
              <a:defRPr/>
            </a:pPr>
            <a:endParaRPr lang="ca-ES" altLang="ca-ES" sz="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</a:t>
            </a:r>
            <a:r>
              <a:rPr lang="ca-ES" altLang="ca-ES" sz="1800" b="0" dirty="0" smtClean="0"/>
              <a:t>Els Alfacs (La Ràpita)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/>
              <a:t> </a:t>
            </a:r>
            <a:r>
              <a:rPr lang="ca-ES" altLang="ca-ES" sz="1800" dirty="0" smtClean="0"/>
              <a:t>    Serveis Administratius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Institut Julio Antonio (Móra la d’Ebre)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/>
              <a:t> </a:t>
            </a:r>
            <a:r>
              <a:rPr lang="ca-ES" altLang="ca-ES" sz="1800" dirty="0" smtClean="0"/>
              <a:t>     Informàtica d’oficina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226397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56877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eaLnBrk="1" hangingPunct="1">
              <a:defRPr/>
            </a:pPr>
            <a:r>
              <a:rPr lang="ca-ES" altLang="ca-ES" sz="2000" dirty="0" smtClean="0"/>
              <a:t>Nous Cursos especialització </a:t>
            </a:r>
            <a:endParaRPr lang="ca-ES" altLang="ca-ES" sz="2000" dirty="0"/>
          </a:p>
          <a:p>
            <a:pPr lvl="2" eaLnBrk="1" hangingPunct="1">
              <a:buFont typeface="Wingdings" pitchFamily="2" charset="2"/>
              <a:buNone/>
              <a:defRPr/>
            </a:pPr>
            <a:endParaRPr lang="ca-ES" altLang="ca-ES" sz="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Montsià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sz="1800" dirty="0" smtClean="0"/>
              <a:t>  </a:t>
            </a:r>
            <a:r>
              <a:rPr lang="ca-ES" altLang="ca-ES" sz="1800" dirty="0" err="1" smtClean="0"/>
              <a:t>Ciberseguretat</a:t>
            </a:r>
            <a:r>
              <a:rPr lang="ca-ES" altLang="ca-ES" sz="1800" dirty="0" smtClean="0"/>
              <a:t> </a:t>
            </a:r>
            <a:r>
              <a:rPr lang="ca-ES" altLang="ca-ES" sz="1800" dirty="0"/>
              <a:t>en tecnologies de la </a:t>
            </a:r>
            <a:r>
              <a:rPr lang="ca-ES" altLang="ca-ES" sz="1800" dirty="0" smtClean="0"/>
              <a:t>informació (720 hores)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sz="1800" dirty="0" smtClean="0"/>
              <a:t>  Manteniment </a:t>
            </a:r>
            <a:r>
              <a:rPr lang="ca-ES" altLang="ca-ES" sz="1800" dirty="0"/>
              <a:t>de Vehicles Híbrids i </a:t>
            </a:r>
            <a:r>
              <a:rPr lang="ca-ES" altLang="ca-ES" sz="1800" dirty="0" smtClean="0"/>
              <a:t>Elèctrics (650 hores)</a:t>
            </a: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de </a:t>
            </a:r>
            <a:r>
              <a:rPr lang="ca-ES" altLang="ca-ES" sz="1800" b="0" dirty="0" smtClean="0"/>
              <a:t>l’Ebre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sz="1800" dirty="0" smtClean="0"/>
              <a:t>  Fabricació Intel·ligent (600 hores)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Julio </a:t>
            </a:r>
            <a:r>
              <a:rPr lang="ca-ES" altLang="ca-ES" sz="1800" b="0" dirty="0" smtClean="0"/>
              <a:t>Antonio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sz="1800" dirty="0" smtClean="0"/>
              <a:t>  Implementació </a:t>
            </a:r>
            <a:r>
              <a:rPr lang="ca-ES" altLang="ca-ES" sz="1800" dirty="0"/>
              <a:t>de Xarxes </a:t>
            </a:r>
            <a:r>
              <a:rPr lang="ca-ES" altLang="ca-ES" sz="1800" dirty="0" smtClean="0"/>
              <a:t>5G </a:t>
            </a:r>
            <a:r>
              <a:rPr lang="ca-ES" altLang="ca-ES" sz="1800" dirty="0"/>
              <a:t>(</a:t>
            </a:r>
            <a:r>
              <a:rPr lang="ca-ES" altLang="ca-ES" sz="1800" dirty="0" smtClean="0"/>
              <a:t>300 hores)</a:t>
            </a: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154827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6383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altLang="ca-ES" sz="2000" dirty="0" smtClean="0"/>
              <a:t>Certificats de professionalitat en curs</a:t>
            </a:r>
            <a:endParaRPr lang="ca-ES" altLang="ca-ES" sz="2000" dirty="0"/>
          </a:p>
          <a:p>
            <a:pPr lvl="2" eaLnBrk="1" hangingPunct="1">
              <a:buFont typeface="Wingdings" pitchFamily="2" charset="2"/>
              <a:buNone/>
              <a:defRPr/>
            </a:pPr>
            <a:endParaRPr lang="ca-ES" altLang="ca-ES" sz="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</a:t>
            </a:r>
            <a:r>
              <a:rPr lang="ca-ES" altLang="ca-ES" sz="1800" b="0" dirty="0" smtClean="0"/>
              <a:t>de l’Ebre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     </a:t>
            </a:r>
            <a:r>
              <a:rPr lang="ca-ES" altLang="ca-ES" dirty="0" smtClean="0"/>
              <a:t>Muntatge i manteniment d’instal·lacions solars fotovoltaiques </a:t>
            </a:r>
            <a:r>
              <a:rPr lang="ca-ES" altLang="ca-ES" b="0" dirty="0" smtClean="0"/>
              <a:t>(nivell 2)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     </a:t>
            </a:r>
            <a:r>
              <a:rPr lang="ca-ES" altLang="ca-ES" dirty="0" smtClean="0"/>
              <a:t>Mecanització per arrencament de ferritja </a:t>
            </a:r>
            <a:r>
              <a:rPr lang="ca-ES" altLang="ca-ES" b="0" dirty="0" smtClean="0"/>
              <a:t>(nivell 2)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b="0" dirty="0"/>
              <a:t>Institut </a:t>
            </a:r>
            <a:r>
              <a:rPr lang="ca-ES" altLang="ca-ES" b="0" dirty="0" smtClean="0"/>
              <a:t>Terra Alta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b="0" dirty="0" smtClean="0"/>
              <a:t>      </a:t>
            </a:r>
            <a:r>
              <a:rPr lang="ca-ES" altLang="ca-ES" dirty="0" smtClean="0"/>
              <a:t>Operacions auxiliars de muntatge i manteniment de màquines </a:t>
            </a:r>
            <a:r>
              <a:rPr lang="ca-ES" altLang="ca-ES" b="0" dirty="0" smtClean="0"/>
              <a:t>(nivell 1)</a:t>
            </a:r>
            <a:endParaRPr lang="ca-ES" altLang="ca-ES" b="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b="0" dirty="0" smtClean="0"/>
              <a:t>Institut de Flix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dirty="0" smtClean="0"/>
              <a:t>      Muntatge </a:t>
            </a:r>
            <a:r>
              <a:rPr lang="ca-ES" altLang="ca-ES" dirty="0"/>
              <a:t>i manteniment d’instal·lacions solars fotovoltaiques </a:t>
            </a:r>
            <a:r>
              <a:rPr lang="ca-ES" altLang="ca-ES" b="0" dirty="0"/>
              <a:t>(nivell 2</a:t>
            </a:r>
            <a:r>
              <a:rPr lang="ca-ES" altLang="ca-ES" b="0" dirty="0" smtClean="0"/>
              <a:t>)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b="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b="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b="0" dirty="0"/>
              <a:t> </a:t>
            </a:r>
            <a:r>
              <a:rPr lang="ca-ES" altLang="ca-ES" b="0" dirty="0" smtClean="0"/>
              <a:t>      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128611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6494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altLang="ca-ES" sz="2000" dirty="0" smtClean="0"/>
              <a:t>Accions d’impuls de les llengües estrangeres</a:t>
            </a:r>
            <a:endParaRPr lang="ca-ES" altLang="ca-ES" sz="2000" dirty="0"/>
          </a:p>
          <a:p>
            <a:pPr lvl="2" eaLnBrk="1" hangingPunct="1">
              <a:buFont typeface="Wingdings" pitchFamily="2" charset="2"/>
              <a:buNone/>
              <a:defRPr/>
            </a:pPr>
            <a:endParaRPr lang="ca-ES" altLang="ca-ES" sz="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</a:t>
            </a:r>
            <a:r>
              <a:rPr lang="ca-ES" altLang="ca-ES" sz="1800" b="0" dirty="0" smtClean="0"/>
              <a:t> Els Alfacs (La Ràpita)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sz="1800" dirty="0" smtClean="0"/>
              <a:t>    </a:t>
            </a:r>
            <a:r>
              <a:rPr lang="ca-ES" altLang="ca-ES" dirty="0" smtClean="0"/>
              <a:t>CFGM</a:t>
            </a:r>
            <a:r>
              <a:rPr lang="ca-ES" altLang="ca-ES" sz="1800" dirty="0" smtClean="0"/>
              <a:t> </a:t>
            </a:r>
            <a:r>
              <a:rPr lang="ca-ES" altLang="ca-ES" dirty="0" smtClean="0"/>
              <a:t>Gestió Administrativa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/>
              <a:t>Institut de </a:t>
            </a:r>
            <a:r>
              <a:rPr lang="ca-ES" altLang="ca-ES" sz="1800" b="0" dirty="0" smtClean="0"/>
              <a:t>l’Ebre (Tortosa)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ca-ES" altLang="ca-ES" dirty="0" smtClean="0"/>
              <a:t>     CFGM Sistemes </a:t>
            </a:r>
            <a:r>
              <a:rPr lang="ca-ES" altLang="ca-ES" dirty="0"/>
              <a:t>microinformàtics i xarxes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pt-BR" dirty="0" smtClean="0"/>
              <a:t>     CFGS </a:t>
            </a:r>
            <a:r>
              <a:rPr lang="pt-BR" dirty="0" err="1" smtClean="0"/>
              <a:t>Disseny</a:t>
            </a:r>
            <a:r>
              <a:rPr lang="pt-BR" dirty="0" smtClean="0"/>
              <a:t> </a:t>
            </a:r>
            <a:r>
              <a:rPr lang="pt-BR" dirty="0"/>
              <a:t>i </a:t>
            </a:r>
            <a:r>
              <a:rPr lang="pt-BR" dirty="0" err="1"/>
              <a:t>Edició</a:t>
            </a:r>
            <a:r>
              <a:rPr lang="pt-BR" dirty="0"/>
              <a:t> de </a:t>
            </a:r>
            <a:r>
              <a:rPr lang="pt-BR" dirty="0" err="1"/>
              <a:t>Publicacions</a:t>
            </a:r>
            <a:r>
              <a:rPr lang="pt-BR" dirty="0"/>
              <a:t> </a:t>
            </a:r>
            <a:r>
              <a:rPr lang="pt-BR" dirty="0" err="1"/>
              <a:t>Impreses</a:t>
            </a:r>
            <a:r>
              <a:rPr lang="pt-BR" dirty="0"/>
              <a:t> i </a:t>
            </a:r>
            <a:r>
              <a:rPr lang="pt-BR" dirty="0" err="1" smtClean="0"/>
              <a:t>Multimèdia</a:t>
            </a:r>
            <a:endParaRPr lang="pt-BR" dirty="0" smtClean="0"/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endParaRPr lang="pt-BR" altLang="ca-ES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pt-BR" altLang="ca-ES" sz="1800" b="0" dirty="0" err="1"/>
              <a:t>Institut</a:t>
            </a:r>
            <a:r>
              <a:rPr lang="pt-BR" altLang="ca-ES" sz="1800" b="0" dirty="0"/>
              <a:t> </a:t>
            </a:r>
            <a:r>
              <a:rPr lang="pt-BR" altLang="ca-ES" sz="1800" b="0" dirty="0" err="1" smtClean="0"/>
              <a:t>Montsià</a:t>
            </a:r>
            <a:r>
              <a:rPr lang="pt-BR" altLang="ca-ES" sz="1800" b="0" dirty="0" smtClean="0"/>
              <a:t> (</a:t>
            </a:r>
            <a:r>
              <a:rPr lang="pt-BR" altLang="ca-ES" sz="1800" b="0" dirty="0" err="1" smtClean="0"/>
              <a:t>Amposta</a:t>
            </a:r>
            <a:r>
              <a:rPr lang="pt-BR" altLang="ca-ES" sz="1800" b="0" dirty="0" smtClean="0"/>
              <a:t>)</a:t>
            </a:r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pt-BR" altLang="ca-ES" dirty="0" smtClean="0"/>
              <a:t>    CFGS </a:t>
            </a:r>
            <a:r>
              <a:rPr lang="pt-BR" altLang="ca-ES" dirty="0" err="1"/>
              <a:t>Automoció</a:t>
            </a:r>
            <a:endParaRPr lang="pt-BR" altLang="ca-ES" dirty="0"/>
          </a:p>
          <a:p>
            <a:pPr lvl="1" eaLnBrk="1" hangingPunct="1">
              <a:buClr>
                <a:srgbClr val="C00000"/>
              </a:buClr>
              <a:buFont typeface="Arial" panose="020B0604020202020204" pitchFamily="34" charset="0"/>
              <a:buChar char="•"/>
              <a:tabLst>
                <a:tab pos="3314700" algn="l"/>
              </a:tabLst>
              <a:defRPr/>
            </a:pPr>
            <a:r>
              <a:rPr lang="pt-BR" altLang="ca-ES" dirty="0" smtClean="0"/>
              <a:t>    CFGS </a:t>
            </a:r>
            <a:r>
              <a:rPr lang="pt-BR" altLang="ca-ES" dirty="0" err="1"/>
              <a:t>Administració</a:t>
            </a:r>
            <a:r>
              <a:rPr lang="pt-BR" altLang="ca-ES" dirty="0"/>
              <a:t> de </a:t>
            </a:r>
            <a:r>
              <a:rPr lang="pt-BR" altLang="ca-ES" dirty="0" err="1"/>
              <a:t>Sistemes</a:t>
            </a:r>
            <a:r>
              <a:rPr lang="pt-BR" altLang="ca-ES" dirty="0"/>
              <a:t> </a:t>
            </a:r>
            <a:r>
              <a:rPr lang="pt-BR" altLang="ca-ES" dirty="0" err="1"/>
              <a:t>Informàtics</a:t>
            </a:r>
            <a:r>
              <a:rPr lang="pt-BR" altLang="ca-ES" dirty="0"/>
              <a:t> </a:t>
            </a:r>
            <a:r>
              <a:rPr lang="pt-BR" altLang="ca-ES" dirty="0" err="1"/>
              <a:t>en</a:t>
            </a:r>
            <a:r>
              <a:rPr lang="pt-BR" altLang="ca-ES" dirty="0"/>
              <a:t> </a:t>
            </a:r>
            <a:r>
              <a:rPr lang="pt-BR" altLang="ca-ES" dirty="0" err="1"/>
              <a:t>Xarxa</a:t>
            </a: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b="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b="0" dirty="0"/>
              <a:t> </a:t>
            </a:r>
            <a:r>
              <a:rPr lang="ca-ES" altLang="ca-ES" b="0" dirty="0" smtClean="0"/>
              <a:t>      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343804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6567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a-ES" altLang="ca-ES" sz="2000" dirty="0" smtClean="0"/>
              <a:t>Noves famílies professionals</a:t>
            </a:r>
            <a:r>
              <a:rPr lang="ca-ES" altLang="ca-ES" sz="1800" dirty="0" smtClean="0"/>
              <a:t>       </a:t>
            </a:r>
            <a:endParaRPr lang="ca-ES" altLang="ca-ES" sz="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/>
              <a:t>Indústries alimentàries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CFGS Processos i Qualitat en Indústries Alimentàries 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CFGS Vitivinicultura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Imatge i so 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CFGM Vídeo, discjòquei i so 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CFGS Realització de Projectes d’Audiovisuals i Espectacles 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CFGS Animacions 3D, Jocs i Entorns Interactius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Edificació i obra civil</a:t>
            </a:r>
            <a:endParaRPr lang="ca-ES" altLang="ca-ES" sz="1800" dirty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CFGM Construcció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b="0" dirty="0"/>
              <a:t> </a:t>
            </a:r>
            <a:r>
              <a:rPr lang="ca-ES" altLang="ca-ES" b="0" dirty="0" smtClean="0"/>
              <a:t>      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99150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idor de número de diapositiva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rgbClr val="C00000"/>
              </a:buClr>
              <a:buFont typeface="Wingdings" panose="05000000000000000000" pitchFamily="2" charset="2"/>
              <a:buChar char="o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0A811B68-1CB5-453E-A81C-EBC89F5E7947}" type="slidenum">
              <a:rPr lang="ca-ES" altLang="ca-ES"/>
              <a:pPr eaLnBrk="1" hangingPunct="1"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ca-ES" altLang="ca-ES" dirty="0"/>
          </a:p>
        </p:txBody>
      </p:sp>
      <p:sp>
        <p:nvSpPr>
          <p:cNvPr id="9220" name="Rectangle 12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altLang="ca-ES" dirty="0" smtClean="0"/>
              <a:t>Formació professional</a:t>
            </a:r>
          </a:p>
        </p:txBody>
      </p:sp>
      <p:sp>
        <p:nvSpPr>
          <p:cNvPr id="5" name="Rectangle 1039"/>
          <p:cNvSpPr>
            <a:spLocks noChangeArrowheads="1"/>
          </p:cNvSpPr>
          <p:nvPr/>
        </p:nvSpPr>
        <p:spPr bwMode="auto">
          <a:xfrm>
            <a:off x="107504" y="1268760"/>
            <a:ext cx="9036496" cy="1064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ca-ES" altLang="ca-ES" sz="20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b="0" dirty="0"/>
              <a:t>	</a:t>
            </a:r>
            <a:r>
              <a:rPr lang="ca-ES" altLang="ca-ES" sz="1800" b="0" dirty="0" smtClean="0"/>
              <a:t>  </a:t>
            </a:r>
            <a:endParaRPr lang="ca-ES" altLang="ca-ES" sz="1800" dirty="0"/>
          </a:p>
        </p:txBody>
      </p:sp>
      <p:sp>
        <p:nvSpPr>
          <p:cNvPr id="6" name="Rectangle 1039"/>
          <p:cNvSpPr>
            <a:spLocks noChangeArrowheads="1"/>
          </p:cNvSpPr>
          <p:nvPr/>
        </p:nvSpPr>
        <p:spPr bwMode="auto">
          <a:xfrm>
            <a:off x="323528" y="1494433"/>
            <a:ext cx="8013077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rgbClr val="C00000"/>
              </a:buClr>
              <a:buFont typeface="Wingdings" pitchFamily="2" charset="2"/>
              <a:buChar char="o"/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algn="l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Arial" charset="0"/>
              </a:defRPr>
            </a:lvl2pPr>
            <a:lvl3pPr marL="1257300" indent="-3429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Creixement </a:t>
            </a:r>
            <a:r>
              <a:rPr lang="ca-ES" altLang="ca-ES" sz="1800" dirty="0" smtClean="0"/>
              <a:t>família Informàtica i Comunicacions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CFGM Sistemes Microinformàtics i </a:t>
            </a:r>
            <a:r>
              <a:rPr lang="ca-ES" altLang="ca-ES" sz="1800" b="0" dirty="0" smtClean="0"/>
              <a:t>Xarxes (Adaptació 5G)</a:t>
            </a: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CFGS Desenvolupament Aplicacions </a:t>
            </a:r>
            <a:r>
              <a:rPr lang="ca-ES" altLang="ca-ES" sz="1800" b="0" dirty="0" err="1" smtClean="0"/>
              <a:t>Multiplataforma</a:t>
            </a: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r>
              <a:rPr lang="ca-ES" altLang="ca-ES" sz="1800" b="0" dirty="0" smtClean="0"/>
              <a:t>Cursos d’Especialització en 5G i </a:t>
            </a:r>
            <a:r>
              <a:rPr lang="ca-ES" altLang="ca-ES" sz="1800" b="0" dirty="0" err="1" smtClean="0"/>
              <a:t>Ciberseguretat</a:t>
            </a:r>
            <a:r>
              <a:rPr lang="ca-ES" altLang="ca-ES" sz="1800" b="0" dirty="0" smtClean="0"/>
              <a:t> </a:t>
            </a:r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b="0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b="0" dirty="0" smtClean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r>
              <a:rPr lang="ca-ES" altLang="ca-ES" b="0" dirty="0"/>
              <a:t> </a:t>
            </a:r>
            <a:r>
              <a:rPr lang="ca-ES" altLang="ca-ES" b="0" dirty="0" smtClean="0"/>
              <a:t>      </a:t>
            </a:r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/>
          </a:p>
          <a:p>
            <a:pPr marL="457200" lvl="1" indent="0" eaLnBrk="1" hangingPunct="1">
              <a:buClr>
                <a:srgbClr val="C00000"/>
              </a:buClr>
              <a:buNone/>
              <a:tabLst>
                <a:tab pos="3314700" algn="l"/>
              </a:tabLst>
              <a:defRPr/>
            </a:pPr>
            <a:endParaRPr lang="ca-ES" altLang="ca-ES" dirty="0" smtClean="0"/>
          </a:p>
          <a:p>
            <a:pPr lvl="1" eaLnBrk="1" hangingPunct="1">
              <a:buClr>
                <a:srgbClr val="C00000"/>
              </a:buClr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endParaRPr lang="ca-ES" altLang="ca-ES" sz="1800" dirty="0"/>
          </a:p>
          <a:p>
            <a:pPr marL="457200" lvl="1" indent="0" eaLnBrk="1" hangingPunct="1">
              <a:buClr>
                <a:srgbClr val="C00000"/>
              </a:buClr>
              <a:buFont typeface="Wingdings" pitchFamily="2" charset="2"/>
              <a:buNone/>
              <a:tabLst>
                <a:tab pos="3314700" algn="l"/>
              </a:tabLst>
              <a:defRPr/>
            </a:pPr>
            <a:r>
              <a:rPr lang="ca-ES" altLang="ca-ES" sz="1800" dirty="0" smtClean="0"/>
              <a:t> </a:t>
            </a:r>
            <a:endParaRPr lang="ca-ES" altLang="ca-ES" sz="1800" dirty="0"/>
          </a:p>
        </p:txBody>
      </p:sp>
    </p:spTree>
    <p:extLst>
      <p:ext uri="{BB962C8B-B14F-4D97-AF65-F5344CB8AC3E}">
        <p14:creationId xmlns:p14="http://schemas.microsoft.com/office/powerpoint/2010/main" val="114116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_terres_ebre">
  <a:themeElements>
    <a:clrScheme name="ST_lleida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00000"/>
      </a:accent1>
      <a:accent2>
        <a:srgbClr val="990033"/>
      </a:accent2>
      <a:accent3>
        <a:srgbClr val="FFFFFF"/>
      </a:accent3>
      <a:accent4>
        <a:srgbClr val="000000"/>
      </a:accent4>
      <a:accent5>
        <a:srgbClr val="C0AAAA"/>
      </a:accent5>
      <a:accent6>
        <a:srgbClr val="8A002D"/>
      </a:accent6>
      <a:hlink>
        <a:srgbClr val="FF0000"/>
      </a:hlink>
      <a:folHlink>
        <a:srgbClr val="99CC00"/>
      </a:folHlink>
    </a:clrScheme>
    <a:fontScheme name="ST_lleid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ca-ES" altLang="ca-E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ca-ES" altLang="ca-E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_llei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_lleid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_lleid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_lleid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_lleid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_lleid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_lleida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800000"/>
        </a:accent1>
        <a:accent2>
          <a:srgbClr val="990033"/>
        </a:accent2>
        <a:accent3>
          <a:srgbClr val="FFFFFF"/>
        </a:accent3>
        <a:accent4>
          <a:srgbClr val="000000"/>
        </a:accent4>
        <a:accent5>
          <a:srgbClr val="C0AAAA"/>
        </a:accent5>
        <a:accent6>
          <a:srgbClr val="8A002D"/>
        </a:accent6>
        <a:hlink>
          <a:srgbClr val="FF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l'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5129A4672A0D468906FB9E3AF38DE4" ma:contentTypeVersion="10" ma:contentTypeDescription="Crea un document nou" ma:contentTypeScope="" ma:versionID="b266b9b57aeb45c6a35819ac468911e3">
  <xsd:schema xmlns:xsd="http://www.w3.org/2001/XMLSchema" xmlns:xs="http://www.w3.org/2001/XMLSchema" xmlns:p="http://schemas.microsoft.com/office/2006/metadata/properties" xmlns:ns2="31110141-fac0-430e-932b-d8998937a5c9" xmlns:ns3="5c15ae5c-7bff-4020-9e46-6f1c5f2325c3" targetNamespace="http://schemas.microsoft.com/office/2006/metadata/properties" ma:root="true" ma:fieldsID="686d539248b7da561a28eb296dd51579" ns2:_="" ns3:_="">
    <xsd:import namespace="31110141-fac0-430e-932b-d8998937a5c9"/>
    <xsd:import namespace="5c15ae5c-7bff-4020-9e46-6f1c5f2325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10141-fac0-430e-932b-d8998937a5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15ae5c-7bff-4020-9e46-6f1c5f2325c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D046E3-ECE4-435C-9B2F-142CB05597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133623-A7B6-4162-8B8B-747A970C8F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10141-fac0-430e-932b-d8998937a5c9"/>
    <ds:schemaRef ds:uri="5c15ae5c-7bff-4020-9e46-6f1c5f2325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867933-7F8E-44CF-8003-9931D50E0182}">
  <ds:schemaRefs>
    <ds:schemaRef ds:uri="5c15ae5c-7bff-4020-9e46-6f1c5f2325c3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31110141-fac0-430e-932b-d8998937a5c9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5704</TotalTime>
  <Words>383</Words>
  <Application>Microsoft Office PowerPoint</Application>
  <PresentationFormat>Presentació en pantalla (4:3)</PresentationFormat>
  <Paragraphs>177</Paragraphs>
  <Slides>10</Slides>
  <Notes>10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2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ST_terres_ebre</vt:lpstr>
      <vt:lpstr>NOVA OFERTA FP 2022-2023</vt:lpstr>
      <vt:lpstr>Formació professional</vt:lpstr>
      <vt:lpstr>Formació professional</vt:lpstr>
      <vt:lpstr>Formació professional</vt:lpstr>
      <vt:lpstr>Formació professional</vt:lpstr>
      <vt:lpstr>Formació professional</vt:lpstr>
      <vt:lpstr>Formació professional</vt:lpstr>
      <vt:lpstr>Formació professional</vt:lpstr>
      <vt:lpstr>Formació professional</vt:lpstr>
      <vt:lpstr>Presentació del PowerPoint</vt:lpstr>
    </vt:vector>
  </TitlesOfParts>
  <Company>Departament d'Ensenyament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Cristina Cubero Donoso</dc:creator>
  <cp:lastModifiedBy>Perello Margalef, Montserrat</cp:lastModifiedBy>
  <cp:revision>237</cp:revision>
  <cp:lastPrinted>2019-09-03T07:31:52Z</cp:lastPrinted>
  <dcterms:created xsi:type="dcterms:W3CDTF">2019-01-22T10:12:18Z</dcterms:created>
  <dcterms:modified xsi:type="dcterms:W3CDTF">2022-04-27T06:09:27Z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0x010100AC5129A4672A0D468906FB9E3AF38DE4</vt:lpwstr>
  </property>
</Properties>
</file>