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sldIdLst>
    <p:sldId id="256" r:id="rId5"/>
    <p:sldId id="269" r:id="rId6"/>
    <p:sldId id="268" r:id="rId7"/>
    <p:sldId id="271" r:id="rId8"/>
    <p:sldId id="267" r:id="rId9"/>
    <p:sldId id="275" r:id="rId10"/>
    <p:sldId id="276" r:id="rId11"/>
    <p:sldId id="277" r:id="rId12"/>
    <p:sldId id="278" r:id="rId13"/>
    <p:sldId id="279" r:id="rId14"/>
    <p:sldId id="280" r:id="rId15"/>
    <p:sldId id="288" r:id="rId16"/>
    <p:sldId id="274" r:id="rId17"/>
    <p:sldId id="281" r:id="rId18"/>
    <p:sldId id="282" r:id="rId19"/>
    <p:sldId id="283" r:id="rId20"/>
    <p:sldId id="284" r:id="rId21"/>
    <p:sldId id="285" r:id="rId22"/>
    <p:sldId id="286" r:id="rId23"/>
    <p:sldId id="292" r:id="rId24"/>
    <p:sldId id="293" r:id="rId25"/>
    <p:sldId id="291" r:id="rId26"/>
    <p:sldId id="287" r:id="rId27"/>
    <p:sldId id="294" r:id="rId28"/>
    <p:sldId id="263" r:id="rId29"/>
  </p:sldIdLst>
  <p:sldSz cx="12192000" cy="6858000"/>
  <p:notesSz cx="6797675" cy="9926638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717" autoAdjust="0"/>
  </p:normalViewPr>
  <p:slideViewPr>
    <p:cSldViewPr>
      <p:cViewPr varScale="1">
        <p:scale>
          <a:sx n="73" d="100"/>
          <a:sy n="73" d="100"/>
        </p:scale>
        <p:origin x="77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8F78AFF0-D203-4697-87EE-3E9C9A2DF1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6A5BE4AC-4EDF-45D4-A3E5-4BA40DF66A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1B7B3E-6F89-4E35-B506-1BC9AFF1D73C}" type="datetimeFigureOut">
              <a:rPr lang="ca-ES"/>
              <a:pPr>
                <a:defRPr/>
              </a:pPr>
              <a:t>09/11/2022</a:t>
            </a:fld>
            <a:endParaRPr lang="ca-ES"/>
          </a:p>
        </p:txBody>
      </p:sp>
      <p:sp>
        <p:nvSpPr>
          <p:cNvPr id="4" name="Contenidor d'imatge de diapositiva 3">
            <a:extLst>
              <a:ext uri="{FF2B5EF4-FFF2-40B4-BE49-F238E27FC236}">
                <a16:creationId xmlns:a16="http://schemas.microsoft.com/office/drawing/2014/main" id="{EAA84ACC-E5C1-4050-A3BE-A975173AC3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Contenidor de notes 4">
            <a:extLst>
              <a:ext uri="{FF2B5EF4-FFF2-40B4-BE49-F238E27FC236}">
                <a16:creationId xmlns:a16="http://schemas.microsoft.com/office/drawing/2014/main" id="{A6454C6C-8104-4CBE-9D94-D034A6497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5113"/>
            <a:ext cx="5438775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noProof="0"/>
              <a:t>Feu clic aquí per editar estils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C966CA6-2CC0-4C93-8F7F-BE988F5A7A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BD2045E-0314-4171-A47F-BA434C28B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E86FB57-E19A-4C73-AF1C-9443719EA8E5}" type="slidenum">
              <a:rPr lang="ca-ES" altLang="ca-ES"/>
              <a:pPr/>
              <a:t>‹#›</a:t>
            </a:fld>
            <a:endParaRPr lang="ca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 i comia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914400" y="3290400"/>
            <a:ext cx="10363200" cy="1252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916800" y="4827600"/>
            <a:ext cx="10363200" cy="7632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dirty="0"/>
              <a:t>Feu clic aquí per editar l'estil de subtítols del patró</a:t>
            </a:r>
          </a:p>
        </p:txBody>
      </p:sp>
      <p:sp>
        <p:nvSpPr>
          <p:cNvPr id="4" name="Contenidor de número de diapositiva 5">
            <a:extLst>
              <a:ext uri="{FF2B5EF4-FFF2-40B4-BE49-F238E27FC236}">
                <a16:creationId xmlns:a16="http://schemas.microsoft.com/office/drawing/2014/main" id="{0B71BDA8-7C01-4458-BA29-859442D9C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3BB4C4-0675-4270-A619-E5E9D7A747A8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73368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5200" y="2059201"/>
            <a:ext cx="11285429" cy="3674056"/>
          </a:xfr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B6F071B2-817E-432F-BACF-8F361EF531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6806A1F-7B26-43F4-95EA-9801C010B3C5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19570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ol i objectes sen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5F30CC60-618F-410E-8732-69277D345BC7}"/>
              </a:ext>
            </a:extLst>
          </p:cNvPr>
          <p:cNvCxnSpPr/>
          <p:nvPr/>
        </p:nvCxnSpPr>
        <p:spPr>
          <a:xfrm>
            <a:off x="623888" y="1073150"/>
            <a:ext cx="111791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5200" y="2059201"/>
            <a:ext cx="11285429" cy="4106103"/>
          </a:xfr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8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3F547FD-963B-4A55-BF18-4A04C9D08A0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A69E57F-50C5-42AF-84AE-BF7008A0C71E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90354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 sense niv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5200" y="2059201"/>
            <a:ext cx="11285429" cy="35300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Feu clic aquí per editar estils</a:t>
            </a:r>
          </a:p>
        </p:txBody>
      </p:sp>
      <p:sp>
        <p:nvSpPr>
          <p:cNvPr id="7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número de diapositiva 5">
            <a:extLst>
              <a:ext uri="{FF2B5EF4-FFF2-40B4-BE49-F238E27FC236}">
                <a16:creationId xmlns:a16="http://schemas.microsoft.com/office/drawing/2014/main" id="{BE7197A5-AFA9-4A06-A3EA-96A7BF0374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D05BD1D-9025-4D43-9D5A-8D79230BE841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59211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75200" y="2059201"/>
            <a:ext cx="53848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97600" y="2059201"/>
            <a:ext cx="53848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9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475199" y="1268413"/>
            <a:ext cx="114288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964AF73-33CC-45FD-B3A1-96F81FF42C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8AA7B4E-DD10-43DF-B484-29C6B248D7E9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76551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3">
            <a:extLst>
              <a:ext uri="{FF2B5EF4-FFF2-40B4-BE49-F238E27FC236}">
                <a16:creationId xmlns:a16="http://schemas.microsoft.com/office/drawing/2014/main" id="{FE5C521B-6DA2-47C0-8DD7-35899F6C55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E8CCCA-BB4C-4956-A4C6-F523875F0CF2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08830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>
            <a:extLst>
              <a:ext uri="{FF2B5EF4-FFF2-40B4-BE49-F238E27FC236}">
                <a16:creationId xmlns:a16="http://schemas.microsoft.com/office/drawing/2014/main" id="{9F8A75DC-5C75-4254-9FC0-6D7755EE2B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6250" y="573088"/>
            <a:ext cx="1142841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l'estil</a:t>
            </a:r>
          </a:p>
        </p:txBody>
      </p:sp>
      <p:sp>
        <p:nvSpPr>
          <p:cNvPr id="1027" name="Contenidor de text 2">
            <a:extLst>
              <a:ext uri="{FF2B5EF4-FFF2-40B4-BE49-F238E27FC236}">
                <a16:creationId xmlns:a16="http://schemas.microsoft.com/office/drawing/2014/main" id="{B6279FC8-8D1A-4831-9FFD-C0EE4805AD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76250" y="2058988"/>
            <a:ext cx="114284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estils</a:t>
            </a:r>
          </a:p>
          <a:p>
            <a:pPr lvl="1"/>
            <a:r>
              <a:rPr lang="ca-ES" altLang="ca-ES"/>
              <a:t>Segon nivell</a:t>
            </a:r>
          </a:p>
          <a:p>
            <a:pPr lvl="2"/>
            <a:r>
              <a:rPr lang="ca-ES" altLang="ca-ES"/>
              <a:t>Tercer nivell</a:t>
            </a:r>
          </a:p>
          <a:p>
            <a:pPr lvl="3"/>
            <a:r>
              <a:rPr lang="ca-ES" altLang="ca-ES"/>
              <a:t>Quart nivell</a:t>
            </a:r>
          </a:p>
          <a:p>
            <a:pPr lvl="4"/>
            <a:r>
              <a:rPr lang="ca-ES" altLang="ca-ES"/>
              <a:t>Cinquè nivell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1015A7E7-68E4-4294-8089-4B02D86F5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9863" y="635158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65C70514-E88A-435B-B7E9-627870BCD712}" type="slidenum">
              <a:rPr lang="ca-ES" altLang="ca-ES"/>
              <a:pPr/>
              <a:t>‹#›</a:t>
            </a:fld>
            <a:endParaRPr lang="ca-ES" altLang="ca-ES"/>
          </a:p>
        </p:txBody>
      </p:sp>
      <p:cxnSp>
        <p:nvCxnSpPr>
          <p:cNvPr id="8" name="Connector recte 7">
            <a:extLst>
              <a:ext uri="{FF2B5EF4-FFF2-40B4-BE49-F238E27FC236}">
                <a16:creationId xmlns:a16="http://schemas.microsoft.com/office/drawing/2014/main" id="{FD394F51-A707-4DED-9275-D1F6B7F18AA2}"/>
              </a:ext>
            </a:extLst>
          </p:cNvPr>
          <p:cNvCxnSpPr/>
          <p:nvPr/>
        </p:nvCxnSpPr>
        <p:spPr>
          <a:xfrm>
            <a:off x="623888" y="1073150"/>
            <a:ext cx="111791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7" r:id="rId2"/>
    <p:sldLayoutId id="2147483701" r:id="rId3"/>
    <p:sldLayoutId id="2147483698" r:id="rId4"/>
    <p:sldLayoutId id="2147483699" r:id="rId5"/>
    <p:sldLayoutId id="2147483702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 2" panose="05020102010507070707" pitchFamily="18" charset="2"/>
        <a:buChar char="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2.png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../Informaci&#243;%20web%20DGTM/Clic.cat%20(1).mp4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hyperlink" Target="https://www.youtube.com/watch?v=kLNElhfztC8" TargetMode="External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ou-te.gencat.cat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ol 1">
            <a:extLst>
              <a:ext uri="{FF2B5EF4-FFF2-40B4-BE49-F238E27FC236}">
                <a16:creationId xmlns:a16="http://schemas.microsoft.com/office/drawing/2014/main" id="{B74931B4-3065-4A05-AA69-655F2548B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290888"/>
            <a:ext cx="7772400" cy="1252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a-ES" altLang="ca-ES" dirty="0" smtClean="0"/>
              <a:t>Estudi de millora del transport públic per carretera a la comarca del Ripollès</a:t>
            </a:r>
            <a:endParaRPr lang="ca-ES" altLang="ca-ES" dirty="0"/>
          </a:p>
        </p:txBody>
      </p:sp>
      <p:sp>
        <p:nvSpPr>
          <p:cNvPr id="6147" name="Subtítol 2">
            <a:extLst>
              <a:ext uri="{FF2B5EF4-FFF2-40B4-BE49-F238E27FC236}">
                <a16:creationId xmlns:a16="http://schemas.microsoft.com/office/drawing/2014/main" id="{F7F0B1F4-BA42-41E8-A5D0-4C30AF8D9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1388" y="4827588"/>
            <a:ext cx="7772400" cy="763587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Presentació final</a:t>
            </a:r>
          </a:p>
          <a:p>
            <a:pPr eaLnBrk="1" hangingPunct="1"/>
            <a:r>
              <a:rPr lang="ca-ES" altLang="ca-ES" b="0" dirty="0" smtClean="0"/>
              <a:t>Novembre de 2022</a:t>
            </a:r>
          </a:p>
          <a:p>
            <a:pPr eaLnBrk="1" hangingPunct="1"/>
            <a:endParaRPr lang="es-ES" altLang="ca-ES" dirty="0"/>
          </a:p>
        </p:txBody>
      </p:sp>
      <p:pic>
        <p:nvPicPr>
          <p:cNvPr id="1026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04" y="764704"/>
            <a:ext cx="4667293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/>
              <a:t>Situació actual</a:t>
            </a:r>
            <a:endParaRPr lang="es-ES" altLang="ca-ES" dirty="0"/>
          </a:p>
        </p:txBody>
      </p:sp>
      <p:sp>
        <p:nvSpPr>
          <p:cNvPr id="9219" name="Contenidor de contingut 2">
            <a:extLst>
              <a:ext uri="{FF2B5EF4-FFF2-40B4-BE49-F238E27FC236}">
                <a16:creationId xmlns:a16="http://schemas.microsoft.com/office/drawing/2014/main" id="{9543BC65-75CF-4E48-A184-DE5EA2B7B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 eaLnBrk="1" hangingPunct="1">
              <a:lnSpc>
                <a:spcPct val="170000"/>
              </a:lnSpc>
              <a:spcBef>
                <a:spcPct val="0"/>
              </a:spcBef>
              <a:buClr>
                <a:srgbClr val="D42E12"/>
              </a:buClr>
              <a:buFont typeface="Wingdings 2" panose="05020102010507070707" pitchFamily="18" charset="2"/>
              <a:buChar char=""/>
            </a:pPr>
            <a:r>
              <a:rPr lang="ca-ES" altLang="ca-ES" dirty="0" smtClean="0"/>
              <a:t>En </a:t>
            </a:r>
            <a:r>
              <a:rPr lang="ca-ES" altLang="ca-ES" dirty="0"/>
              <a:t>col·laboració amb el Consell Comarcal del Ripollès, es va fer una enquesta sobre la mobilitat a cada municipi de la comarca.</a:t>
            </a:r>
          </a:p>
          <a:p>
            <a:pPr marL="285750" lvl="0" indent="-285750" algn="just" eaLnBrk="1" hangingPunct="1">
              <a:lnSpc>
                <a:spcPct val="170000"/>
              </a:lnSpc>
              <a:spcBef>
                <a:spcPct val="0"/>
              </a:spcBef>
              <a:buClr>
                <a:srgbClr val="D42E12"/>
              </a:buClr>
              <a:buFont typeface="Wingdings 2" panose="05020102010507070707" pitchFamily="18" charset="2"/>
              <a:buChar char=""/>
            </a:pPr>
            <a:r>
              <a:rPr lang="ca-ES" altLang="ca-ES" dirty="0" smtClean="0">
                <a:solidFill>
                  <a:prstClr val="black"/>
                </a:solidFill>
              </a:rPr>
              <a:t>S’ha rebut resposta del 100% dels municipis de la comarca</a:t>
            </a:r>
            <a:endParaRPr lang="ca-ES" altLang="ca-ES" dirty="0">
              <a:solidFill>
                <a:prstClr val="black"/>
              </a:solidFill>
            </a:endParaRPr>
          </a:p>
          <a:p>
            <a:pPr marL="285750" indent="-285750" algn="just" eaLnBrk="1" hangingPunct="1">
              <a:lnSpc>
                <a:spcPct val="170000"/>
              </a:lnSpc>
              <a:spcBef>
                <a:spcPct val="0"/>
              </a:spcBef>
              <a:buClr>
                <a:srgbClr val="D42E12"/>
              </a:buClr>
              <a:buFont typeface="Arial" panose="020B0604020202020204" pitchFamily="34" charset="0"/>
              <a:buChar char="•"/>
            </a:pPr>
            <a:endParaRPr lang="ca-ES" altLang="ca-ES" dirty="0" smtClean="0"/>
          </a:p>
          <a:p>
            <a:pPr algn="just" eaLnBrk="1" hangingPunct="1">
              <a:lnSpc>
                <a:spcPct val="170000"/>
              </a:lnSpc>
              <a:spcBef>
                <a:spcPct val="0"/>
              </a:spcBef>
              <a:buClr>
                <a:srgbClr val="D42E12"/>
              </a:buClr>
              <a:buFont typeface="Wingdings" panose="05000000000000000000" pitchFamily="2" charset="2"/>
              <a:buChar char="§"/>
            </a:pPr>
            <a:endParaRPr lang="ca-ES" altLang="ca-ES" kern="0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a-ES" altLang="ca-ES" dirty="0" smtClean="0"/>
              <a:t>Entrevistes i enquestes als ajuntaments</a:t>
            </a:r>
          </a:p>
          <a:p>
            <a:pPr eaLnBrk="1" hangingPunct="1"/>
            <a:endParaRPr lang="ca-ES" altLang="ca-ES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9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dirty="0"/>
              <a:t>Situació actual</a:t>
            </a:r>
            <a:endParaRPr lang="es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a-ES" altLang="ca-ES" dirty="0" smtClean="0"/>
              <a:t>Model d’enquesta enviat als municipis</a:t>
            </a:r>
          </a:p>
          <a:p>
            <a:pPr eaLnBrk="1" hangingPunct="1"/>
            <a:endParaRPr lang="ca-ES" altLang="ca-ES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9" name="Imat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36" y="1936837"/>
            <a:ext cx="1443847" cy="2036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tg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1939437"/>
            <a:ext cx="1445138" cy="2046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tg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07" y="1939437"/>
            <a:ext cx="1445138" cy="2039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t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15" y="1938243"/>
            <a:ext cx="1445138" cy="2040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tg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30" y="4105141"/>
            <a:ext cx="1443849" cy="2037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tg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78" y="4099316"/>
            <a:ext cx="1430944" cy="2045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tg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04" y="4099316"/>
            <a:ext cx="1430944" cy="2039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tge 1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40" y="4105141"/>
            <a:ext cx="1446813" cy="204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1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Propostes de millora. Introducció serveis clic.cat al Ripollès</a:t>
            </a:r>
            <a:endParaRPr lang="es-ES" altLang="ca-ES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10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QuadreDeText 1"/>
          <p:cNvSpPr txBox="1">
            <a:spLocks noChangeArrowheads="1"/>
          </p:cNvSpPr>
          <p:nvPr/>
        </p:nvSpPr>
        <p:spPr bwMode="auto">
          <a:xfrm>
            <a:off x="623888" y="1126520"/>
            <a:ext cx="79200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 sz="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 sz="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 sz="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 sz="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>
              <a:defRPr/>
            </a:pPr>
            <a:r>
              <a:rPr lang="ca-ES" altLang="ca-ES" sz="2200" b="1" dirty="0" smtClean="0">
                <a:solidFill>
                  <a:schemeClr val="tx1"/>
                </a:solidFill>
              </a:rPr>
              <a:t>Clic.cat: digitalització que facilita i agilitza l’accés als serveis de transport públic.</a:t>
            </a:r>
          </a:p>
        </p:txBody>
      </p:sp>
      <p:sp>
        <p:nvSpPr>
          <p:cNvPr id="12" name="QuadreDeText 1"/>
          <p:cNvSpPr txBox="1">
            <a:spLocks noChangeArrowheads="1"/>
          </p:cNvSpPr>
          <p:nvPr/>
        </p:nvSpPr>
        <p:spPr bwMode="auto">
          <a:xfrm>
            <a:off x="2559051" y="1962781"/>
            <a:ext cx="274486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a-ES" altLang="ca-ES" sz="2000">
              <a:latin typeface="Helvetica*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a-ES" altLang="ca-ES" sz="2000">
              <a:latin typeface="Helvetica*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a-ES" altLang="ca-ES" sz="2000">
              <a:latin typeface="Helvetica*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a-ES" altLang="ca-ES" sz="2000">
              <a:latin typeface="Helvetica*" pitchFamily="2" charset="0"/>
            </a:endParaRPr>
          </a:p>
        </p:txBody>
      </p:sp>
      <p:pic>
        <p:nvPicPr>
          <p:cNvPr id="13" name="Imatge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1" y="2069180"/>
            <a:ext cx="4429810" cy="13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t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93" y="1823373"/>
            <a:ext cx="230981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t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697" y="3714399"/>
            <a:ext cx="3960347" cy="274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t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370" y="1616125"/>
            <a:ext cx="2031307" cy="196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t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75" y="3687476"/>
            <a:ext cx="1998084" cy="26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t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553748"/>
            <a:ext cx="3746607" cy="25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8836122" y="1221094"/>
            <a:ext cx="30508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050" dirty="0">
                <a:latin typeface="Arial" panose="020B0604020202020204" pitchFamily="34" charset="0"/>
                <a:hlinkClick r:id="rId10"/>
              </a:rPr>
              <a:t>https://</a:t>
            </a:r>
            <a:r>
              <a:rPr lang="ca-ES" sz="1050" dirty="0" smtClean="0">
                <a:latin typeface="Arial" panose="020B0604020202020204" pitchFamily="34" charset="0"/>
                <a:hlinkClick r:id="rId10"/>
              </a:rPr>
              <a:t>www.youtube.com/watch?v=kLNElhfztC8</a:t>
            </a:r>
            <a:endParaRPr lang="ca-ES" sz="1050" dirty="0" smtClean="0">
              <a:latin typeface="Arial" panose="020B0604020202020204" pitchFamily="34" charset="0"/>
            </a:endParaRPr>
          </a:p>
          <a:p>
            <a:endParaRPr lang="ca-ES" sz="1050" dirty="0" smtClean="0"/>
          </a:p>
        </p:txBody>
      </p:sp>
    </p:spTree>
    <p:extLst>
      <p:ext uri="{BB962C8B-B14F-4D97-AF65-F5344CB8AC3E}">
        <p14:creationId xmlns:p14="http://schemas.microsoft.com/office/powerpoint/2010/main" val="42304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Propostes de millora</a:t>
            </a:r>
            <a:endParaRPr lang="es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77938"/>
            <a:ext cx="8570912" cy="428625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NS01 Clic.cat Vall de Camprodon</a:t>
            </a:r>
          </a:p>
          <a:p>
            <a:pPr eaLnBrk="1" hangingPunct="1"/>
            <a:endParaRPr lang="ca-ES" altLang="ca-ES" dirty="0"/>
          </a:p>
        </p:txBody>
      </p:sp>
      <p:sp>
        <p:nvSpPr>
          <p:cNvPr id="9219" name="Contenidor de contingut 2">
            <a:extLst>
              <a:ext uri="{FF2B5EF4-FFF2-40B4-BE49-F238E27FC236}">
                <a16:creationId xmlns:a16="http://schemas.microsoft.com/office/drawing/2014/main" id="{9543BC65-75CF-4E48-A184-DE5EA2B7B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058988"/>
            <a:ext cx="5400675" cy="3673475"/>
          </a:xfrm>
        </p:spPr>
        <p:txBody>
          <a:bodyPr/>
          <a:lstStyle/>
          <a:p>
            <a:pPr eaLnBrk="1" hangingPunct="1"/>
            <a:r>
              <a:rPr lang="ca-ES" altLang="ca-ES" sz="1600" dirty="0" smtClean="0"/>
              <a:t>Establiment d’un nou servei de transport a demanda digitalitzat a la Vall de Camprodon.</a:t>
            </a:r>
          </a:p>
          <a:p>
            <a:pPr eaLnBrk="1" hangingPunct="1"/>
            <a:r>
              <a:rPr lang="ca-ES" altLang="ca-ES" sz="1600" dirty="0" smtClean="0"/>
              <a:t>Servei incorporat a la marca Clic.cat.</a:t>
            </a:r>
          </a:p>
          <a:p>
            <a:pPr eaLnBrk="1" hangingPunct="1"/>
            <a:r>
              <a:rPr lang="ca-ES" altLang="ca-ES" sz="1600" dirty="0" smtClean="0"/>
              <a:t>Funcionament diari en règim 3+3.</a:t>
            </a:r>
          </a:p>
          <a:p>
            <a:pPr eaLnBrk="1" hangingPunct="1"/>
            <a:r>
              <a:rPr lang="ca-ES" altLang="ca-ES" sz="1600" dirty="0" smtClean="0"/>
              <a:t>Posada en marxa d’una </a:t>
            </a:r>
            <a:r>
              <a:rPr lang="ca-ES" altLang="ca-ES" sz="1600" dirty="0" err="1" smtClean="0"/>
              <a:t>App</a:t>
            </a:r>
            <a:r>
              <a:rPr lang="ca-ES" altLang="ca-ES" sz="1600" dirty="0" smtClean="0"/>
              <a:t> per a petició del servei.</a:t>
            </a:r>
          </a:p>
          <a:p>
            <a:pPr eaLnBrk="1" hangingPunct="1"/>
            <a:r>
              <a:rPr lang="ca-ES" altLang="ca-ES" sz="1600" dirty="0" smtClean="0"/>
              <a:t>Base del vehicle a Camprodon.</a:t>
            </a:r>
          </a:p>
          <a:p>
            <a:pPr eaLnBrk="1" hangingPunct="1"/>
            <a:r>
              <a:rPr lang="ca-ES" altLang="ca-ES" sz="1600" dirty="0" smtClean="0"/>
              <a:t>2 rutes diferents:</a:t>
            </a:r>
          </a:p>
          <a:p>
            <a:pPr lvl="1" eaLnBrk="1" hangingPunct="1"/>
            <a:r>
              <a:rPr lang="ca-ES" altLang="ca-ES" sz="1400" b="1" dirty="0"/>
              <a:t>Ruta 1</a:t>
            </a:r>
            <a:r>
              <a:rPr lang="ca-ES" altLang="ca-ES" sz="1400" dirty="0"/>
              <a:t>: Camprodon – Llanars – la Roca – Abella – Vilallonga – </a:t>
            </a:r>
            <a:r>
              <a:rPr lang="ca-ES" altLang="ca-ES" sz="1400" dirty="0" err="1"/>
              <a:t>Tregurà</a:t>
            </a:r>
            <a:r>
              <a:rPr lang="ca-ES" altLang="ca-ES" sz="1400" dirty="0"/>
              <a:t> – Setcases.</a:t>
            </a:r>
          </a:p>
          <a:p>
            <a:pPr lvl="1" eaLnBrk="1" hangingPunct="1"/>
            <a:r>
              <a:rPr lang="ca-ES" altLang="ca-ES" sz="1400" b="1" dirty="0"/>
              <a:t>Ruta 2</a:t>
            </a:r>
            <a:r>
              <a:rPr lang="ca-ES" altLang="ca-ES" sz="1400" dirty="0"/>
              <a:t>: Camprodon – </a:t>
            </a:r>
            <a:r>
              <a:rPr lang="ca-ES" altLang="ca-ES" sz="1400" dirty="0" err="1"/>
              <a:t>Fontrubí</a:t>
            </a:r>
            <a:r>
              <a:rPr lang="ca-ES" altLang="ca-ES" sz="1400" dirty="0"/>
              <a:t> – Rocabruna – </a:t>
            </a:r>
            <a:r>
              <a:rPr lang="ca-ES" altLang="ca-ES" sz="1400" dirty="0" err="1"/>
              <a:t>Beget</a:t>
            </a:r>
            <a:r>
              <a:rPr lang="ca-ES" altLang="ca-ES" sz="1400" dirty="0" smtClean="0"/>
              <a:t>.</a:t>
            </a:r>
          </a:p>
          <a:p>
            <a:pPr marL="0" indent="0" eaLnBrk="1" hangingPunct="1">
              <a:buNone/>
            </a:pPr>
            <a:endParaRPr lang="ca-ES" altLang="ca-ES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9" name="Contenidor de contingut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141" r="19269"/>
          <a:stretch/>
        </p:blipFill>
        <p:spPr>
          <a:xfrm>
            <a:off x="6496391" y="2058988"/>
            <a:ext cx="4963430" cy="3673475"/>
          </a:xfrm>
          <a:prstGeom prst="rect">
            <a:avLst/>
          </a:prstGeom>
        </p:spPr>
      </p:pic>
      <p:pic>
        <p:nvPicPr>
          <p:cNvPr id="10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Propostes de millora</a:t>
            </a:r>
            <a:endParaRPr lang="es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77938"/>
            <a:ext cx="8570912" cy="428625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NS02 Clic.cat Vall de Ribes</a:t>
            </a:r>
          </a:p>
          <a:p>
            <a:pPr eaLnBrk="1" hangingPunct="1"/>
            <a:endParaRPr lang="ca-ES" altLang="ca-ES" dirty="0"/>
          </a:p>
        </p:txBody>
      </p:sp>
      <p:sp>
        <p:nvSpPr>
          <p:cNvPr id="9219" name="Contenidor de contingut 2">
            <a:extLst>
              <a:ext uri="{FF2B5EF4-FFF2-40B4-BE49-F238E27FC236}">
                <a16:creationId xmlns:a16="http://schemas.microsoft.com/office/drawing/2014/main" id="{9543BC65-75CF-4E48-A184-DE5EA2B7B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058988"/>
            <a:ext cx="5400675" cy="3673475"/>
          </a:xfrm>
        </p:spPr>
        <p:txBody>
          <a:bodyPr/>
          <a:lstStyle/>
          <a:p>
            <a:pPr eaLnBrk="1" hangingPunct="1"/>
            <a:r>
              <a:rPr lang="ca-ES" altLang="ca-ES" sz="1600" dirty="0" smtClean="0"/>
              <a:t>Establiment d’un nou servei de transport a demanda a la Vall de Ribes.</a:t>
            </a:r>
          </a:p>
          <a:p>
            <a:pPr eaLnBrk="1" hangingPunct="1"/>
            <a:r>
              <a:rPr lang="ca-ES" altLang="ca-ES" sz="1600" dirty="0" smtClean="0"/>
              <a:t>Servei incorporat a la marca Clic.cat.</a:t>
            </a:r>
          </a:p>
          <a:p>
            <a:pPr eaLnBrk="1" hangingPunct="1"/>
            <a:r>
              <a:rPr lang="ca-ES" altLang="ca-ES" sz="1600" dirty="0" smtClean="0"/>
              <a:t>Funcionament diari en règim 3+3.</a:t>
            </a:r>
          </a:p>
          <a:p>
            <a:pPr eaLnBrk="1" hangingPunct="1"/>
            <a:r>
              <a:rPr lang="ca-ES" altLang="ca-ES" sz="1600" dirty="0"/>
              <a:t>Posada en marxa d’una </a:t>
            </a:r>
            <a:r>
              <a:rPr lang="ca-ES" altLang="ca-ES" sz="1600" dirty="0" err="1"/>
              <a:t>App</a:t>
            </a:r>
            <a:r>
              <a:rPr lang="ca-ES" altLang="ca-ES" sz="1600" dirty="0"/>
              <a:t> per a petició del servei</a:t>
            </a:r>
            <a:r>
              <a:rPr lang="ca-ES" altLang="ca-ES" sz="1600" dirty="0" smtClean="0"/>
              <a:t>.</a:t>
            </a:r>
          </a:p>
          <a:p>
            <a:pPr eaLnBrk="1" hangingPunct="1"/>
            <a:r>
              <a:rPr lang="ca-ES" altLang="ca-ES" sz="1600" dirty="0" smtClean="0"/>
              <a:t>Base del vehicle a Ribes de Freser.</a:t>
            </a:r>
          </a:p>
          <a:p>
            <a:pPr eaLnBrk="1" hangingPunct="1"/>
            <a:r>
              <a:rPr lang="ca-ES" altLang="ca-ES" sz="1600" dirty="0" smtClean="0"/>
              <a:t>4 rutes diferents:</a:t>
            </a:r>
          </a:p>
          <a:p>
            <a:pPr lvl="1" eaLnBrk="1" hangingPunct="1"/>
            <a:r>
              <a:rPr lang="ca-ES" altLang="ca-ES" sz="1400" b="1" dirty="0" smtClean="0"/>
              <a:t>Ruta 1</a:t>
            </a:r>
            <a:r>
              <a:rPr lang="ca-ES" altLang="ca-ES" sz="1400" dirty="0" smtClean="0"/>
              <a:t>:</a:t>
            </a:r>
            <a:r>
              <a:rPr lang="ca-ES" altLang="ca-ES" sz="1400" b="1" dirty="0" smtClean="0"/>
              <a:t> </a:t>
            </a:r>
            <a:r>
              <a:rPr lang="ca-ES" altLang="ca-ES" sz="1400" dirty="0" smtClean="0"/>
              <a:t>Ribes – Planoles – Toses</a:t>
            </a:r>
          </a:p>
          <a:p>
            <a:pPr lvl="1" eaLnBrk="1" hangingPunct="1"/>
            <a:r>
              <a:rPr lang="ca-ES" altLang="ca-ES" sz="1400" b="1" dirty="0" smtClean="0"/>
              <a:t>Ruta 2</a:t>
            </a:r>
            <a:r>
              <a:rPr lang="ca-ES" altLang="ca-ES" sz="1400" dirty="0" smtClean="0"/>
              <a:t>:</a:t>
            </a:r>
            <a:r>
              <a:rPr lang="ca-ES" altLang="ca-ES" sz="1400" b="1" dirty="0" smtClean="0"/>
              <a:t> </a:t>
            </a:r>
            <a:r>
              <a:rPr lang="ca-ES" altLang="ca-ES" sz="1400" dirty="0" smtClean="0"/>
              <a:t>Ribes – Queralbs – Pardines</a:t>
            </a:r>
          </a:p>
          <a:p>
            <a:pPr lvl="1" eaLnBrk="1" hangingPunct="1"/>
            <a:r>
              <a:rPr lang="ca-ES" altLang="ca-ES" sz="1400" b="1" dirty="0" smtClean="0"/>
              <a:t>Ruta 3</a:t>
            </a:r>
            <a:r>
              <a:rPr lang="ca-ES" altLang="ca-ES" sz="1400" dirty="0" smtClean="0"/>
              <a:t>: Ribes – Campelles</a:t>
            </a:r>
          </a:p>
          <a:p>
            <a:pPr lvl="1" eaLnBrk="1" hangingPunct="1"/>
            <a:r>
              <a:rPr lang="ca-ES" altLang="ca-ES" sz="1400" b="1" dirty="0" smtClean="0"/>
              <a:t>Ruta 4</a:t>
            </a:r>
            <a:r>
              <a:rPr lang="ca-ES" altLang="ca-ES" sz="1400" dirty="0" smtClean="0"/>
              <a:t>: Ribes – Bruguera</a:t>
            </a:r>
          </a:p>
          <a:p>
            <a:pPr eaLnBrk="1" hangingPunct="1"/>
            <a:endParaRPr lang="ca-ES" altLang="ca-ES" sz="1600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9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idor de contingut 3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549" t="10265" r="18977" b="5634"/>
          <a:stretch/>
        </p:blipFill>
        <p:spPr>
          <a:xfrm>
            <a:off x="6168008" y="2276872"/>
            <a:ext cx="5345282" cy="32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Propostes de millora</a:t>
            </a:r>
            <a:endParaRPr lang="es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77938"/>
            <a:ext cx="8570912" cy="428625"/>
          </a:xfrm>
        </p:spPr>
        <p:txBody>
          <a:bodyPr/>
          <a:lstStyle/>
          <a:p>
            <a:pPr eaLnBrk="1" hangingPunct="1"/>
            <a:r>
              <a:rPr lang="es-ES" altLang="ca-ES" dirty="0" smtClean="0"/>
              <a:t>NS03 Clic.cat Ripoll</a:t>
            </a:r>
            <a:endParaRPr lang="es-ES" altLang="ca-ES" dirty="0"/>
          </a:p>
          <a:p>
            <a:pPr eaLnBrk="1" hangingPunct="1"/>
            <a:endParaRPr lang="es-ES" altLang="ca-ES" dirty="0"/>
          </a:p>
        </p:txBody>
      </p:sp>
      <p:sp>
        <p:nvSpPr>
          <p:cNvPr id="9219" name="Contenidor de contingut 2">
            <a:extLst>
              <a:ext uri="{FF2B5EF4-FFF2-40B4-BE49-F238E27FC236}">
                <a16:creationId xmlns:a16="http://schemas.microsoft.com/office/drawing/2014/main" id="{9543BC65-75CF-4E48-A184-DE5EA2B7B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058988"/>
            <a:ext cx="5400675" cy="3673475"/>
          </a:xfrm>
        </p:spPr>
        <p:txBody>
          <a:bodyPr/>
          <a:lstStyle/>
          <a:p>
            <a:pPr eaLnBrk="1" hangingPunct="1"/>
            <a:r>
              <a:rPr lang="ca-ES" altLang="ca-ES" sz="1600" dirty="0" smtClean="0"/>
              <a:t>Establiment d’un nou servei de transport a demanda entre Ripoll, les Llosses, Vallfogona de Ripollès i la Farga de </a:t>
            </a:r>
            <a:r>
              <a:rPr lang="ca-ES" altLang="ca-ES" sz="1600" dirty="0" err="1" smtClean="0"/>
              <a:t>Bebié</a:t>
            </a:r>
            <a:r>
              <a:rPr lang="ca-ES" altLang="ca-ES" sz="1600" dirty="0" smtClean="0"/>
              <a:t>.</a:t>
            </a:r>
          </a:p>
          <a:p>
            <a:pPr eaLnBrk="1" hangingPunct="1"/>
            <a:r>
              <a:rPr lang="ca-ES" altLang="ca-ES" sz="1600" dirty="0" smtClean="0"/>
              <a:t>Servei incorporat a la marca Clic.cat.</a:t>
            </a:r>
          </a:p>
          <a:p>
            <a:pPr eaLnBrk="1" hangingPunct="1"/>
            <a:r>
              <a:rPr lang="ca-ES" altLang="ca-ES" sz="1600" dirty="0" smtClean="0"/>
              <a:t>Funcionament diari en règim 3+3.</a:t>
            </a:r>
          </a:p>
          <a:p>
            <a:pPr eaLnBrk="1" hangingPunct="1"/>
            <a:r>
              <a:rPr lang="ca-ES" altLang="ca-ES" sz="1600" dirty="0"/>
              <a:t>Posada en marxa d’una </a:t>
            </a:r>
            <a:r>
              <a:rPr lang="ca-ES" altLang="ca-ES" sz="1600" dirty="0" err="1"/>
              <a:t>App</a:t>
            </a:r>
            <a:r>
              <a:rPr lang="ca-ES" altLang="ca-ES" sz="1600" dirty="0"/>
              <a:t> per a petició del servei</a:t>
            </a:r>
            <a:r>
              <a:rPr lang="ca-ES" altLang="ca-ES" sz="1600" dirty="0" smtClean="0"/>
              <a:t>.</a:t>
            </a:r>
          </a:p>
          <a:p>
            <a:pPr eaLnBrk="1" hangingPunct="1"/>
            <a:r>
              <a:rPr lang="ca-ES" altLang="ca-ES" sz="1600" dirty="0" smtClean="0"/>
              <a:t>Base del vehicle a Ripoll.</a:t>
            </a:r>
          </a:p>
          <a:p>
            <a:pPr eaLnBrk="1" hangingPunct="1"/>
            <a:r>
              <a:rPr lang="ca-ES" altLang="ca-ES" sz="1600" dirty="0"/>
              <a:t>3</a:t>
            </a:r>
            <a:r>
              <a:rPr lang="ca-ES" altLang="ca-ES" sz="1600" dirty="0" smtClean="0"/>
              <a:t> rutes diferents:</a:t>
            </a:r>
          </a:p>
          <a:p>
            <a:pPr lvl="1" eaLnBrk="1" hangingPunct="1"/>
            <a:r>
              <a:rPr lang="ca-ES" altLang="ca-ES" sz="1400" b="1" dirty="0"/>
              <a:t>Ruta 1</a:t>
            </a:r>
            <a:r>
              <a:rPr lang="ca-ES" altLang="ca-ES" sz="1400" dirty="0"/>
              <a:t>: Ripoll – </a:t>
            </a:r>
            <a:r>
              <a:rPr lang="ca-ES" altLang="ca-ES" sz="1400" dirty="0" smtClean="0"/>
              <a:t>les Llosses </a:t>
            </a:r>
            <a:endParaRPr lang="ca-ES" altLang="ca-ES" sz="1400" dirty="0"/>
          </a:p>
          <a:p>
            <a:pPr lvl="1" eaLnBrk="1" hangingPunct="1"/>
            <a:r>
              <a:rPr lang="ca-ES" altLang="ca-ES" sz="1400" b="1" dirty="0"/>
              <a:t>Ruta </a:t>
            </a:r>
            <a:r>
              <a:rPr lang="ca-ES" altLang="ca-ES" sz="1400" b="1" dirty="0" smtClean="0"/>
              <a:t>2</a:t>
            </a:r>
            <a:r>
              <a:rPr lang="ca-ES" altLang="ca-ES" sz="1400" dirty="0" smtClean="0"/>
              <a:t>: </a:t>
            </a:r>
            <a:r>
              <a:rPr lang="ca-ES" altLang="ca-ES" sz="1400" dirty="0"/>
              <a:t>Ripoll – Vallfogona de Ripollès</a:t>
            </a:r>
          </a:p>
          <a:p>
            <a:pPr lvl="1" eaLnBrk="1" hangingPunct="1"/>
            <a:r>
              <a:rPr lang="ca-ES" altLang="ca-ES" sz="1400" b="1" dirty="0"/>
              <a:t>Ruta 3</a:t>
            </a:r>
            <a:r>
              <a:rPr lang="ca-ES" altLang="ca-ES" sz="1400"/>
              <a:t>: </a:t>
            </a:r>
            <a:r>
              <a:rPr lang="ca-ES" altLang="ca-ES" sz="1400" smtClean="0"/>
              <a:t>Ripoll </a:t>
            </a:r>
            <a:r>
              <a:rPr lang="ca-ES" altLang="ca-ES" sz="1400" dirty="0"/>
              <a:t>– la Farga de </a:t>
            </a:r>
            <a:r>
              <a:rPr lang="ca-ES" altLang="ca-ES" sz="1400" dirty="0" err="1"/>
              <a:t>Bebié</a:t>
            </a:r>
            <a:endParaRPr lang="ca-ES" altLang="ca-ES" b="1" dirty="0"/>
          </a:p>
          <a:p>
            <a:pPr marL="0" indent="0" eaLnBrk="1" hangingPunct="1">
              <a:buNone/>
            </a:pPr>
            <a:endParaRPr lang="ca-ES" altLang="ca-ES" sz="1600" b="1" dirty="0"/>
          </a:p>
          <a:p>
            <a:pPr eaLnBrk="1" hangingPunct="1"/>
            <a:endParaRPr lang="ca-ES" altLang="ca-ES" sz="1600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10" name="Contenidor de contingut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846" r="8169"/>
          <a:stretch/>
        </p:blipFill>
        <p:spPr>
          <a:xfrm>
            <a:off x="6917887" y="2058988"/>
            <a:ext cx="3944226" cy="3673475"/>
          </a:xfrm>
          <a:prstGeom prst="rect">
            <a:avLst/>
          </a:prstGeom>
        </p:spPr>
      </p:pic>
      <p:pic>
        <p:nvPicPr>
          <p:cNvPr id="9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Propostes de millora</a:t>
            </a:r>
            <a:endParaRPr lang="es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77938"/>
            <a:ext cx="8570912" cy="428625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MS04 Clic.cat Ogassa</a:t>
            </a:r>
          </a:p>
          <a:p>
            <a:pPr eaLnBrk="1" hangingPunct="1"/>
            <a:endParaRPr lang="ca-ES" altLang="ca-ES" dirty="0"/>
          </a:p>
        </p:txBody>
      </p:sp>
      <p:sp>
        <p:nvSpPr>
          <p:cNvPr id="9219" name="Contenidor de contingut 2">
            <a:extLst>
              <a:ext uri="{FF2B5EF4-FFF2-40B4-BE49-F238E27FC236}">
                <a16:creationId xmlns:a16="http://schemas.microsoft.com/office/drawing/2014/main" id="{9543BC65-75CF-4E48-A184-DE5EA2B7B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058988"/>
            <a:ext cx="5400675" cy="3673475"/>
          </a:xfrm>
        </p:spPr>
        <p:txBody>
          <a:bodyPr/>
          <a:lstStyle/>
          <a:p>
            <a:pPr eaLnBrk="1" hangingPunct="1"/>
            <a:r>
              <a:rPr lang="ca-ES" altLang="ca-ES" sz="1600" dirty="0" smtClean="0"/>
              <a:t>Nou servei a demanda entre Ogassa i Sant Joan de les Abadesses</a:t>
            </a:r>
            <a:r>
              <a:rPr lang="ca-ES" altLang="ca-ES" sz="1600" dirty="0"/>
              <a:t>.</a:t>
            </a:r>
            <a:endParaRPr lang="ca-ES" altLang="ca-ES" sz="1600" dirty="0" smtClean="0"/>
          </a:p>
          <a:p>
            <a:pPr eaLnBrk="1" hangingPunct="1"/>
            <a:r>
              <a:rPr lang="ca-ES" altLang="ca-ES" sz="1600" dirty="0" smtClean="0"/>
              <a:t>Servei incorporat a la marca Clic.cat.</a:t>
            </a:r>
          </a:p>
          <a:p>
            <a:pPr eaLnBrk="1" hangingPunct="1"/>
            <a:r>
              <a:rPr lang="ca-ES" altLang="ca-ES" sz="1600" dirty="0" smtClean="0"/>
              <a:t>Funcionament diari en règim 3+3, de dilluns a divendres feiners.</a:t>
            </a:r>
          </a:p>
          <a:p>
            <a:pPr eaLnBrk="1" hangingPunct="1"/>
            <a:r>
              <a:rPr lang="ca-ES" altLang="ca-ES" sz="1600" dirty="0"/>
              <a:t>Posada en marxa d’una </a:t>
            </a:r>
            <a:r>
              <a:rPr lang="ca-ES" altLang="ca-ES" sz="1600" dirty="0" err="1"/>
              <a:t>App</a:t>
            </a:r>
            <a:r>
              <a:rPr lang="ca-ES" altLang="ca-ES" sz="1600" dirty="0"/>
              <a:t> per a petició del servei</a:t>
            </a:r>
            <a:r>
              <a:rPr lang="ca-ES" altLang="ca-ES" sz="1600" dirty="0" smtClean="0"/>
              <a:t>.</a:t>
            </a:r>
          </a:p>
          <a:p>
            <a:pPr eaLnBrk="1" hangingPunct="1"/>
            <a:endParaRPr lang="ca-ES" altLang="ca-ES" sz="1600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11" name="Contenidor de contingut 10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293" r="13632"/>
          <a:stretch/>
        </p:blipFill>
        <p:spPr>
          <a:xfrm>
            <a:off x="7162907" y="2058988"/>
            <a:ext cx="3454186" cy="3673475"/>
          </a:xfrm>
          <a:prstGeom prst="rect">
            <a:avLst/>
          </a:prstGeom>
        </p:spPr>
      </p:pic>
      <p:pic>
        <p:nvPicPr>
          <p:cNvPr id="9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Propostes de millora</a:t>
            </a:r>
            <a:endParaRPr lang="es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77938"/>
            <a:ext cx="8570912" cy="428625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MS01 Ripoll - Olot</a:t>
            </a:r>
          </a:p>
          <a:p>
            <a:pPr eaLnBrk="1" hangingPunct="1"/>
            <a:endParaRPr lang="ca-ES" altLang="ca-ES" dirty="0"/>
          </a:p>
        </p:txBody>
      </p:sp>
      <p:sp>
        <p:nvSpPr>
          <p:cNvPr id="9219" name="Contenidor de contingut 2">
            <a:extLst>
              <a:ext uri="{FF2B5EF4-FFF2-40B4-BE49-F238E27FC236}">
                <a16:creationId xmlns:a16="http://schemas.microsoft.com/office/drawing/2014/main" id="{9543BC65-75CF-4E48-A184-DE5EA2B7B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058988"/>
            <a:ext cx="5400675" cy="3673475"/>
          </a:xfrm>
        </p:spPr>
        <p:txBody>
          <a:bodyPr/>
          <a:lstStyle/>
          <a:p>
            <a:pPr eaLnBrk="1" hangingPunct="1"/>
            <a:r>
              <a:rPr lang="ca-ES" altLang="ca-ES" sz="1600" dirty="0" smtClean="0"/>
              <a:t>Increment de l’oferta els caps de setmana i els festius per garantir un </a:t>
            </a:r>
            <a:r>
              <a:rPr lang="ca-ES" altLang="ca-ES" sz="1600" dirty="0"/>
              <a:t>5+5 a la </a:t>
            </a:r>
            <a:r>
              <a:rPr lang="ca-ES" altLang="ca-ES" sz="1600" dirty="0" smtClean="0"/>
              <a:t>línia Ripoll – Sant Joan de les Abadesses – Olot.</a:t>
            </a:r>
          </a:p>
          <a:p>
            <a:pPr eaLnBrk="1" hangingPunct="1"/>
            <a:endParaRPr lang="ca-ES" altLang="ca-ES" sz="1600" dirty="0" smtClean="0"/>
          </a:p>
          <a:p>
            <a:pPr eaLnBrk="1" hangingPunct="1"/>
            <a:r>
              <a:rPr lang="ca-ES" altLang="ca-ES" sz="1600" dirty="0" smtClean="0"/>
              <a:t>Canvi de recorregut a Olot per incorporar parada a l’hospital nou.</a:t>
            </a:r>
          </a:p>
          <a:p>
            <a:pPr marL="0" indent="0" eaLnBrk="1" hangingPunct="1">
              <a:buNone/>
            </a:pPr>
            <a:endParaRPr lang="ca-ES" altLang="ca-ES" sz="1600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3" name="Contenidor de contingut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2093187"/>
            <a:ext cx="5384800" cy="3605077"/>
          </a:xfrm>
          <a:prstGeom prst="rect">
            <a:avLst/>
          </a:prstGeom>
        </p:spPr>
      </p:pic>
      <p:pic>
        <p:nvPicPr>
          <p:cNvPr id="9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Propostes de millora</a:t>
            </a:r>
            <a:endParaRPr lang="es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77938"/>
            <a:ext cx="8570912" cy="428625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MS02 Camprodon - Olot</a:t>
            </a:r>
          </a:p>
          <a:p>
            <a:pPr eaLnBrk="1" hangingPunct="1"/>
            <a:endParaRPr lang="ca-ES" altLang="ca-ES" dirty="0"/>
          </a:p>
        </p:txBody>
      </p:sp>
      <p:sp>
        <p:nvSpPr>
          <p:cNvPr id="9219" name="Contenidor de contingut 2">
            <a:extLst>
              <a:ext uri="{FF2B5EF4-FFF2-40B4-BE49-F238E27FC236}">
                <a16:creationId xmlns:a16="http://schemas.microsoft.com/office/drawing/2014/main" id="{9543BC65-75CF-4E48-A184-DE5EA2B7B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058988"/>
            <a:ext cx="5400675" cy="3673475"/>
          </a:xfrm>
        </p:spPr>
        <p:txBody>
          <a:bodyPr/>
          <a:lstStyle/>
          <a:p>
            <a:pPr eaLnBrk="1" hangingPunct="1"/>
            <a:r>
              <a:rPr lang="ca-ES" altLang="ca-ES" sz="1600" dirty="0" smtClean="0"/>
              <a:t>Increment de l’oferta els caps de setmana i els </a:t>
            </a:r>
            <a:r>
              <a:rPr lang="ca-ES" altLang="ca-ES" sz="1600" dirty="0"/>
              <a:t>festius a la línia existent</a:t>
            </a:r>
            <a:r>
              <a:rPr lang="ca-ES" altLang="ca-ES" sz="1600" dirty="0" smtClean="0"/>
              <a:t>.</a:t>
            </a:r>
          </a:p>
          <a:p>
            <a:pPr eaLnBrk="1" hangingPunct="1"/>
            <a:endParaRPr lang="ca-ES" altLang="ca-ES" sz="1600" dirty="0" smtClean="0"/>
          </a:p>
          <a:p>
            <a:pPr eaLnBrk="1" hangingPunct="1"/>
            <a:r>
              <a:rPr lang="ca-ES" altLang="ca-ES" sz="1600" dirty="0" smtClean="0"/>
              <a:t>Canvi de recorregut a Olot per incorporar parada a l’hospital nou.</a:t>
            </a:r>
          </a:p>
          <a:p>
            <a:pPr marL="0" indent="0" eaLnBrk="1" hangingPunct="1">
              <a:buNone/>
            </a:pPr>
            <a:endParaRPr lang="ca-ES" altLang="ca-ES" sz="1600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3" name="Contenidor de contingut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2093187"/>
            <a:ext cx="5384800" cy="3605077"/>
          </a:xfrm>
          <a:prstGeom prst="rect">
            <a:avLst/>
          </a:prstGeom>
        </p:spPr>
      </p:pic>
      <p:pic>
        <p:nvPicPr>
          <p:cNvPr id="9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Propostes de millora</a:t>
            </a:r>
            <a:endParaRPr lang="es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77938"/>
            <a:ext cx="8570912" cy="428625"/>
          </a:xfrm>
        </p:spPr>
        <p:txBody>
          <a:bodyPr/>
          <a:lstStyle/>
          <a:p>
            <a:pPr eaLnBrk="1" hangingPunct="1"/>
            <a:r>
              <a:rPr lang="es-ES" altLang="ca-ES" dirty="0" smtClean="0"/>
              <a:t>MS05 exprés.cat Ripoll - Girona</a:t>
            </a:r>
            <a:endParaRPr lang="es-ES" altLang="ca-ES" dirty="0"/>
          </a:p>
          <a:p>
            <a:pPr eaLnBrk="1" hangingPunct="1"/>
            <a:endParaRPr lang="es-ES" altLang="ca-ES" dirty="0"/>
          </a:p>
        </p:txBody>
      </p:sp>
      <p:sp>
        <p:nvSpPr>
          <p:cNvPr id="9219" name="Contenidor de contingut 2">
            <a:extLst>
              <a:ext uri="{FF2B5EF4-FFF2-40B4-BE49-F238E27FC236}">
                <a16:creationId xmlns:a16="http://schemas.microsoft.com/office/drawing/2014/main" id="{9543BC65-75CF-4E48-A184-DE5EA2B7B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058988"/>
            <a:ext cx="5400675" cy="3673475"/>
          </a:xfrm>
        </p:spPr>
        <p:txBody>
          <a:bodyPr/>
          <a:lstStyle/>
          <a:p>
            <a:pPr eaLnBrk="1" hangingPunct="1"/>
            <a:r>
              <a:rPr lang="ca-ES" altLang="ca-ES" sz="1600" dirty="0" smtClean="0"/>
              <a:t>Prolongació de l’actual línia exprés.cat e1 Girona – Olot fins a Ripoll.</a:t>
            </a:r>
          </a:p>
          <a:p>
            <a:pPr eaLnBrk="1" hangingPunct="1"/>
            <a:endParaRPr lang="ca-ES" altLang="ca-ES" sz="1600" dirty="0" smtClean="0"/>
          </a:p>
          <a:p>
            <a:pPr eaLnBrk="1" hangingPunct="1"/>
            <a:r>
              <a:rPr lang="ca-ES" altLang="ca-ES" sz="1600" dirty="0" smtClean="0"/>
              <a:t>Oferta de 4+4 expedicions diàries de dilluns a divendres, amb parades a Sant Joan de les Abadesses i Olot.</a:t>
            </a:r>
          </a:p>
          <a:p>
            <a:pPr eaLnBrk="1" hangingPunct="1"/>
            <a:endParaRPr lang="ca-ES" altLang="ca-ES" sz="1600" dirty="0" smtClean="0"/>
          </a:p>
          <a:p>
            <a:pPr eaLnBrk="1" hangingPunct="1"/>
            <a:r>
              <a:rPr lang="ca-ES" altLang="ca-ES" sz="1600" dirty="0" smtClean="0"/>
              <a:t>Creació de la targeta T-10/120 entre Ripoll i Girona, que actualment no existeix en tant no es disposa d’integració tarifària </a:t>
            </a:r>
          </a:p>
          <a:p>
            <a:pPr marL="0" indent="0" eaLnBrk="1" hangingPunct="1">
              <a:buNone/>
            </a:pPr>
            <a:endParaRPr lang="ca-ES" altLang="ca-ES" sz="1600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9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idor de contingut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9843" y="2058988"/>
            <a:ext cx="5340313" cy="36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ol 1">
            <a:extLst>
              <a:ext uri="{FF2B5EF4-FFF2-40B4-BE49-F238E27FC236}">
                <a16:creationId xmlns:a16="http://schemas.microsoft.com/office/drawing/2014/main" id="{97242464-C4A5-4693-93D5-DC5482AC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66738"/>
            <a:ext cx="11426825" cy="506412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Estudi de millora</a:t>
            </a:r>
            <a:endParaRPr lang="ca-ES" altLang="ca-ES" dirty="0"/>
          </a:p>
        </p:txBody>
      </p:sp>
      <p:sp>
        <p:nvSpPr>
          <p:cNvPr id="7172" name="Contenidor de text 3">
            <a:extLst>
              <a:ext uri="{FF2B5EF4-FFF2-40B4-BE49-F238E27FC236}">
                <a16:creationId xmlns:a16="http://schemas.microsoft.com/office/drawing/2014/main" id="{2B1FAAC8-2F71-41D8-8257-34A11B35FA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38250"/>
            <a:ext cx="8570912" cy="428625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Índex de continguts</a:t>
            </a:r>
            <a:endParaRPr lang="ca-ES" altLang="ca-ES" dirty="0"/>
          </a:p>
        </p:txBody>
      </p:sp>
      <p:sp>
        <p:nvSpPr>
          <p:cNvPr id="7173" name="Contenidor de número de diapositiva 4">
            <a:extLst>
              <a:ext uri="{FF2B5EF4-FFF2-40B4-BE49-F238E27FC236}">
                <a16:creationId xmlns:a16="http://schemas.microsoft.com/office/drawing/2014/main" id="{A92F95B0-9866-4DAB-8DE5-4761045146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C5651C-D2A6-4D9E-B2F3-1050757F941E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a-ES" altLang="ca-ES">
              <a:solidFill>
                <a:srgbClr val="898989"/>
              </a:solidFill>
            </a:endParaRPr>
          </a:p>
        </p:txBody>
      </p:sp>
      <p:sp>
        <p:nvSpPr>
          <p:cNvPr id="5" name="Contenidor de contingut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Antecedents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Objectius de l’estudi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Situació actual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Treball de camp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 smtClean="0"/>
              <a:t>Propostes de millora</a:t>
            </a:r>
            <a:endParaRPr lang="ca-ES" dirty="0"/>
          </a:p>
        </p:txBody>
      </p:sp>
      <p:pic>
        <p:nvPicPr>
          <p:cNvPr id="7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Propostes de millora</a:t>
            </a:r>
            <a:endParaRPr lang="ca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77938"/>
            <a:ext cx="8570912" cy="428625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Millora </a:t>
            </a:r>
            <a:r>
              <a:rPr lang="ca-ES" altLang="ca-ES" dirty="0"/>
              <a:t>serveis transfronterers: Projecte </a:t>
            </a:r>
            <a:r>
              <a:rPr lang="ca-ES" altLang="ca-ES" dirty="0" err="1"/>
              <a:t>ConnECT</a:t>
            </a:r>
            <a:r>
              <a:rPr lang="ca-ES" altLang="ca-ES" dirty="0"/>
              <a:t> </a:t>
            </a:r>
            <a:endParaRPr lang="es-ES" altLang="ca-ES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9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tge 2"/>
          <p:cNvPicPr/>
          <p:nvPr/>
        </p:nvPicPr>
        <p:blipFill>
          <a:blip r:embed="rId3"/>
          <a:srcRect l="20285" t="19694" r="26316" b="20547"/>
          <a:stretch/>
        </p:blipFill>
        <p:spPr>
          <a:xfrm>
            <a:off x="623888" y="1890417"/>
            <a:ext cx="6085412" cy="3830685"/>
          </a:xfrm>
          <a:prstGeom prst="rect">
            <a:avLst/>
          </a:prstGeom>
          <a:ln>
            <a:noFill/>
          </a:ln>
        </p:spPr>
      </p:pic>
      <p:pic>
        <p:nvPicPr>
          <p:cNvPr id="10" name="Imatge 1"/>
          <p:cNvPicPr/>
          <p:nvPr/>
        </p:nvPicPr>
        <p:blipFill>
          <a:blip r:embed="rId4"/>
          <a:srcRect l="10603" t="19506" r="43871" b="19978"/>
          <a:stretch/>
        </p:blipFill>
        <p:spPr>
          <a:xfrm>
            <a:off x="6816080" y="1988840"/>
            <a:ext cx="4860360" cy="3633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8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Propostes de millora</a:t>
            </a:r>
            <a:endParaRPr lang="es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77938"/>
            <a:ext cx="8570912" cy="428625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Seguiment de les actuacions a la comarca </a:t>
            </a:r>
          </a:p>
          <a:p>
            <a:pPr eaLnBrk="1" hangingPunct="1"/>
            <a:endParaRPr lang="ca-ES" altLang="ca-ES" dirty="0"/>
          </a:p>
        </p:txBody>
      </p:sp>
      <p:sp>
        <p:nvSpPr>
          <p:cNvPr id="9219" name="Contenidor de contingut 2">
            <a:extLst>
              <a:ext uri="{FF2B5EF4-FFF2-40B4-BE49-F238E27FC236}">
                <a16:creationId xmlns:a16="http://schemas.microsoft.com/office/drawing/2014/main" id="{9543BC65-75CF-4E48-A184-DE5EA2B7B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059201"/>
            <a:ext cx="10440664" cy="3673262"/>
          </a:xfrm>
        </p:spPr>
        <p:txBody>
          <a:bodyPr/>
          <a:lstStyle/>
          <a:p>
            <a:pPr eaLnBrk="1" hangingPunct="1"/>
            <a:r>
              <a:rPr lang="ca-ES" altLang="ca-ES" sz="1600" dirty="0" smtClean="0"/>
              <a:t>En el marc de la Comissió de Seguiment del Conveni es planteja mantenir reunions de seguiment quadrimestral per tal d’avaluar l’evolució de les millores i de noves necessitats en especial:</a:t>
            </a:r>
            <a:endParaRPr lang="ca-ES" altLang="ca-ES" sz="1600" dirty="0"/>
          </a:p>
          <a:p>
            <a:pPr lvl="1" eaLnBrk="1" hangingPunct="1"/>
            <a:r>
              <a:rPr lang="ca-ES" altLang="ca-ES" dirty="0" smtClean="0"/>
              <a:t>Necessitats de millorar l’atenció als centres d’ensenyament secundari</a:t>
            </a:r>
            <a:endParaRPr lang="ca-ES" altLang="ca-ES" sz="1800" dirty="0"/>
          </a:p>
          <a:p>
            <a:pPr lvl="1" eaLnBrk="1" hangingPunct="1"/>
            <a:r>
              <a:rPr lang="ca-ES" altLang="ca-ES" dirty="0" smtClean="0"/>
              <a:t>Necessitats de comunicació amb els centres sanitaris</a:t>
            </a:r>
            <a:endParaRPr lang="ca-ES" altLang="ca-ES" sz="1800" dirty="0"/>
          </a:p>
          <a:p>
            <a:pPr lvl="1" eaLnBrk="1" hangingPunct="1"/>
            <a:r>
              <a:rPr lang="ca-ES" altLang="ca-ES" dirty="0" smtClean="0"/>
              <a:t>Necessitats de millora de la coordinació amb els serveis ferroviaris en funció dels canvis en els serveis, especialment de la R3</a:t>
            </a:r>
            <a:endParaRPr lang="ca-ES" altLang="ca-ES" sz="1800" dirty="0" smtClean="0"/>
          </a:p>
          <a:p>
            <a:pPr lvl="1" eaLnBrk="1" hangingPunct="1"/>
            <a:r>
              <a:rPr lang="ca-ES" altLang="ca-ES" dirty="0" smtClean="0"/>
              <a:t>Evolució dels serveis Clic.cat</a:t>
            </a:r>
          </a:p>
          <a:p>
            <a:pPr marL="0" indent="0" eaLnBrk="1" hangingPunct="1">
              <a:buNone/>
            </a:pPr>
            <a:endParaRPr lang="ca-ES" altLang="ca-ES" sz="1600" dirty="0" smtClean="0"/>
          </a:p>
          <a:p>
            <a:pPr marL="0" indent="0" eaLnBrk="1" hangingPunct="1">
              <a:buNone/>
            </a:pPr>
            <a:endParaRPr lang="ca-ES" altLang="ca-ES" sz="1600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9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Propostes de millora</a:t>
            </a:r>
            <a:endParaRPr lang="es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77938"/>
            <a:ext cx="8570912" cy="428625"/>
          </a:xfrm>
        </p:spPr>
        <p:txBody>
          <a:bodyPr>
            <a:normAutofit/>
          </a:bodyPr>
          <a:lstStyle/>
          <a:p>
            <a:pPr eaLnBrk="1" hangingPunct="1"/>
            <a:r>
              <a:rPr lang="ca-ES" altLang="ca-ES" dirty="0" smtClean="0"/>
              <a:t>Millora de la informació dels serveis de transport públic</a:t>
            </a:r>
            <a:endParaRPr lang="ca-ES" altLang="ca-ES" dirty="0"/>
          </a:p>
        </p:txBody>
      </p:sp>
      <p:sp>
        <p:nvSpPr>
          <p:cNvPr id="9219" name="Contenidor de contingut 2">
            <a:extLst>
              <a:ext uri="{FF2B5EF4-FFF2-40B4-BE49-F238E27FC236}">
                <a16:creationId xmlns:a16="http://schemas.microsoft.com/office/drawing/2014/main" id="{9543BC65-75CF-4E48-A184-DE5EA2B7B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059201"/>
            <a:ext cx="10440664" cy="3673262"/>
          </a:xfrm>
        </p:spPr>
        <p:txBody>
          <a:bodyPr/>
          <a:lstStyle/>
          <a:p>
            <a:pPr eaLnBrk="1" hangingPunct="1"/>
            <a:r>
              <a:rPr lang="ca-ES" altLang="ca-ES" sz="1600" dirty="0" smtClean="0"/>
              <a:t>Instal·lació de codis QR al conjunt de parades dels serveis i als elements informatius dels horaris. TEISA ja disposa d’aquesta funcionalitat.</a:t>
            </a:r>
          </a:p>
          <a:p>
            <a:pPr eaLnBrk="1" hangingPunct="1"/>
            <a:endParaRPr lang="ca-ES" altLang="ca-ES" sz="1600" dirty="0"/>
          </a:p>
          <a:p>
            <a:pPr eaLnBrk="1" hangingPunct="1"/>
            <a:endParaRPr lang="ca-ES" altLang="ca-ES" sz="1600" dirty="0" smtClean="0"/>
          </a:p>
          <a:p>
            <a:pPr eaLnBrk="1" hangingPunct="1"/>
            <a:endParaRPr lang="ca-ES" altLang="ca-ES" sz="1600" dirty="0" smtClean="0"/>
          </a:p>
          <a:p>
            <a:pPr eaLnBrk="1" hangingPunct="1"/>
            <a:endParaRPr lang="ca-ES" altLang="ca-ES" sz="1600" dirty="0"/>
          </a:p>
          <a:p>
            <a:pPr eaLnBrk="1" hangingPunct="1"/>
            <a:endParaRPr lang="ca-ES" altLang="ca-ES" sz="1600" dirty="0" smtClean="0"/>
          </a:p>
          <a:p>
            <a:pPr eaLnBrk="1" hangingPunct="1"/>
            <a:endParaRPr lang="ca-ES" altLang="ca-ES" sz="1600" dirty="0"/>
          </a:p>
          <a:p>
            <a:pPr eaLnBrk="1" hangingPunct="1"/>
            <a:endParaRPr lang="ca-ES" altLang="ca-ES" sz="1600" dirty="0"/>
          </a:p>
          <a:p>
            <a:pPr eaLnBrk="1" hangingPunct="1"/>
            <a:r>
              <a:rPr lang="ca-ES" altLang="ca-ES" sz="1600" dirty="0" smtClean="0"/>
              <a:t>Millora de l’aplicació Mou-te en transport públic </a:t>
            </a:r>
            <a:r>
              <a:rPr lang="ca-ES" altLang="ca-ES" sz="1600" dirty="0" smtClean="0">
                <a:hlinkClick r:id="rId2"/>
              </a:rPr>
              <a:t>www.mou-te.gencat.cat</a:t>
            </a:r>
            <a:r>
              <a:rPr lang="ca-ES" altLang="ca-ES" sz="1600" dirty="0" smtClean="0"/>
              <a:t> </a:t>
            </a:r>
          </a:p>
          <a:p>
            <a:pPr eaLnBrk="1" hangingPunct="1"/>
            <a:endParaRPr lang="ca-ES" altLang="ca-ES" sz="1600" dirty="0"/>
          </a:p>
          <a:p>
            <a:pPr eaLnBrk="1" hangingPunct="1"/>
            <a:r>
              <a:rPr lang="ca-ES" altLang="ca-ES" sz="1600" dirty="0" smtClean="0"/>
              <a:t>Treball de plataforma d’informació del transport públic per a la disponibilitat d’informació en temps real </a:t>
            </a:r>
          </a:p>
          <a:p>
            <a:pPr eaLnBrk="1" hangingPunct="1"/>
            <a:endParaRPr lang="ca-ES" altLang="ca-ES" sz="1600" dirty="0"/>
          </a:p>
          <a:p>
            <a:pPr marL="0" indent="0" eaLnBrk="1" hangingPunct="1">
              <a:buNone/>
            </a:pPr>
            <a:endParaRPr lang="ca-ES" altLang="ca-ES" sz="1600" dirty="0" smtClean="0"/>
          </a:p>
          <a:p>
            <a:pPr marL="0" indent="0" eaLnBrk="1" hangingPunct="1">
              <a:buNone/>
            </a:pPr>
            <a:endParaRPr lang="ca-ES" altLang="ca-ES" sz="1600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9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íptic C5 Camprodon-Prats de M_v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" name="AutoShape 4" descr="Díptic C5 Camprodon-Prats de M_v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" name="AutoShape 6" descr="Díptic C5 Camprodon-Prats de M_v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094" y="2446735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Propostes </a:t>
            </a:r>
            <a:r>
              <a:rPr lang="ca-ES" altLang="ca-ES" smtClean="0"/>
              <a:t>de millora</a:t>
            </a:r>
            <a:endParaRPr lang="es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77938"/>
            <a:ext cx="8570912" cy="428625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Integració tarifària</a:t>
            </a:r>
            <a:endParaRPr lang="ca-ES" altLang="ca-ES" dirty="0"/>
          </a:p>
        </p:txBody>
      </p:sp>
      <p:sp>
        <p:nvSpPr>
          <p:cNvPr id="9219" name="Contenidor de contingut 2">
            <a:extLst>
              <a:ext uri="{FF2B5EF4-FFF2-40B4-BE49-F238E27FC236}">
                <a16:creationId xmlns:a16="http://schemas.microsoft.com/office/drawing/2014/main" id="{9543BC65-75CF-4E48-A184-DE5EA2B7B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058988"/>
            <a:ext cx="5400675" cy="3673475"/>
          </a:xfrm>
        </p:spPr>
        <p:txBody>
          <a:bodyPr/>
          <a:lstStyle/>
          <a:p>
            <a:pPr eaLnBrk="1" hangingPunct="1"/>
            <a:r>
              <a:rPr lang="ca-ES" altLang="ca-ES" sz="1600" b="1" dirty="0" smtClean="0"/>
              <a:t>Integració completa del Ripollès</a:t>
            </a:r>
            <a:r>
              <a:rPr lang="ca-ES" altLang="ca-ES" sz="1600" dirty="0" smtClean="0"/>
              <a:t> al sistema tarifari integrat de l’ATM de Barcelona, gràcies del canvi de suport magnètic a la T-mobilitat.</a:t>
            </a:r>
          </a:p>
          <a:p>
            <a:pPr lvl="1" eaLnBrk="1" hangingPunct="1"/>
            <a:r>
              <a:rPr lang="ca-ES" altLang="ca-ES" sz="1400" dirty="0" smtClean="0"/>
              <a:t>Fins ara el Ripollès estava integrat parcialment amb </a:t>
            </a:r>
            <a:r>
              <a:rPr lang="ca-ES" altLang="ca-ES" sz="1400" dirty="0" err="1" smtClean="0"/>
              <a:t>packs</a:t>
            </a:r>
            <a:r>
              <a:rPr lang="ca-ES" altLang="ca-ES" sz="1400" dirty="0" smtClean="0"/>
              <a:t> de 10 viatges + T-casual d’1 zona, ja que el sistema magnètic no permetia la creació de més tipologies de títols.</a:t>
            </a:r>
          </a:p>
          <a:p>
            <a:pPr lvl="1" eaLnBrk="1" hangingPunct="1"/>
            <a:endParaRPr lang="ca-ES" altLang="ca-ES" sz="1400" dirty="0" smtClean="0"/>
          </a:p>
          <a:p>
            <a:pPr eaLnBrk="1" hangingPunct="1"/>
            <a:r>
              <a:rPr lang="ca-ES" altLang="ca-ES" sz="1600" b="1" dirty="0" smtClean="0"/>
              <a:t>Integració tarifaria al conjunt de Catalunya: projecte T-MOB CAT en execució</a:t>
            </a:r>
            <a:r>
              <a:rPr lang="ca-ES" altLang="ca-ES" sz="1600" dirty="0" smtClean="0"/>
              <a:t>.</a:t>
            </a:r>
          </a:p>
          <a:p>
            <a:pPr eaLnBrk="1" hangingPunct="1"/>
            <a:endParaRPr lang="ca-ES" altLang="ca-ES" sz="1600" dirty="0" smtClean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9" name="Imatge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t="23663" r="11151" b="28999"/>
          <a:stretch>
            <a:fillRect/>
          </a:stretch>
        </p:blipFill>
        <p:spPr bwMode="auto">
          <a:xfrm>
            <a:off x="7127918" y="2274473"/>
            <a:ext cx="3524164" cy="324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Propostes </a:t>
            </a:r>
            <a:r>
              <a:rPr lang="ca-ES" altLang="ca-ES" smtClean="0"/>
              <a:t>de millora</a:t>
            </a:r>
            <a:endParaRPr lang="es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77938"/>
            <a:ext cx="8570912" cy="428625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Millora de parades i estacions d’autobusos</a:t>
            </a:r>
            <a:endParaRPr lang="ca-ES" altLang="ca-ES" dirty="0"/>
          </a:p>
        </p:txBody>
      </p:sp>
      <p:sp>
        <p:nvSpPr>
          <p:cNvPr id="9219" name="Contenidor de contingut 2">
            <a:extLst>
              <a:ext uri="{FF2B5EF4-FFF2-40B4-BE49-F238E27FC236}">
                <a16:creationId xmlns:a16="http://schemas.microsoft.com/office/drawing/2014/main" id="{9543BC65-75CF-4E48-A184-DE5EA2B7B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058988"/>
            <a:ext cx="11160744" cy="3673475"/>
          </a:xfrm>
        </p:spPr>
        <p:txBody>
          <a:bodyPr/>
          <a:lstStyle/>
          <a:p>
            <a:pPr eaLnBrk="1" hangingPunct="1"/>
            <a:r>
              <a:rPr lang="ca-ES" altLang="ca-ES" sz="1600" dirty="0"/>
              <a:t>Com a part dels </a:t>
            </a:r>
            <a:r>
              <a:rPr lang="ca-ES" sz="1600" dirty="0"/>
              <a:t>Mecanismes de Recuperació i Resiliència (MRR) dels fons </a:t>
            </a:r>
            <a:r>
              <a:rPr lang="ca-ES" sz="1600" dirty="0" err="1"/>
              <a:t>Next</a:t>
            </a:r>
            <a:r>
              <a:rPr lang="ca-ES" sz="1600" dirty="0"/>
              <a:t> </a:t>
            </a:r>
            <a:r>
              <a:rPr lang="ca-ES" sz="1600" dirty="0" err="1"/>
              <a:t>Generation</a:t>
            </a:r>
            <a:r>
              <a:rPr lang="ca-ES" sz="1600" dirty="0"/>
              <a:t> EU, es preveu una partida de 3,5 milions d’euros per millorar estacions i parades d’autobús a la província de Girona</a:t>
            </a:r>
            <a:r>
              <a:rPr lang="ca-ES" sz="1600" dirty="0" smtClean="0"/>
              <a:t>.</a:t>
            </a:r>
          </a:p>
          <a:p>
            <a:pPr eaLnBrk="1" hangingPunct="1"/>
            <a:endParaRPr lang="ca-ES" altLang="ca-ES" sz="1600" b="1" dirty="0" smtClean="0"/>
          </a:p>
          <a:p>
            <a:pPr eaLnBrk="1" hangingPunct="1"/>
            <a:r>
              <a:rPr lang="ca-ES" altLang="ca-ES" sz="1600" b="1" dirty="0" smtClean="0"/>
              <a:t>Millora de l’estació d’autobusos de Ripoll:</a:t>
            </a:r>
          </a:p>
          <a:p>
            <a:pPr lvl="1" eaLnBrk="1" hangingPunct="1"/>
            <a:r>
              <a:rPr lang="ca-ES" altLang="ca-ES" sz="1400" dirty="0" smtClean="0"/>
              <a:t>Enderroc del cobert amb lavabos</a:t>
            </a:r>
          </a:p>
          <a:p>
            <a:pPr lvl="1" eaLnBrk="1" hangingPunct="1"/>
            <a:r>
              <a:rPr lang="ca-ES" altLang="ca-ES" sz="1400" dirty="0" smtClean="0"/>
              <a:t>Pintura a tota l’estació i neteja de la coberta</a:t>
            </a:r>
          </a:p>
          <a:p>
            <a:pPr lvl="1" eaLnBrk="1" hangingPunct="1"/>
            <a:r>
              <a:rPr lang="ca-ES" altLang="ca-ES" sz="1400" dirty="0" smtClean="0"/>
              <a:t>Reposició de vidres trencats</a:t>
            </a:r>
          </a:p>
          <a:p>
            <a:pPr lvl="1" eaLnBrk="1" hangingPunct="1"/>
            <a:r>
              <a:rPr lang="ca-ES" altLang="ca-ES" sz="1400" dirty="0" smtClean="0"/>
              <a:t>Sanejament i reparació de flonjalls i fissures al paviment</a:t>
            </a:r>
          </a:p>
          <a:p>
            <a:pPr lvl="1" eaLnBrk="1" hangingPunct="1"/>
            <a:r>
              <a:rPr lang="ca-ES" altLang="ca-ES" sz="1400" dirty="0" smtClean="0"/>
              <a:t>Millora de la imatge de l’edifici-bar</a:t>
            </a:r>
          </a:p>
          <a:p>
            <a:pPr lvl="1" eaLnBrk="1" hangingPunct="1"/>
            <a:endParaRPr lang="ca-ES" altLang="ca-ES" sz="1400" dirty="0" smtClean="0"/>
          </a:p>
          <a:p>
            <a:pPr eaLnBrk="1" hangingPunct="1"/>
            <a:r>
              <a:rPr lang="ca-ES" altLang="ca-ES" sz="1600" b="1" dirty="0" smtClean="0"/>
              <a:t>Instal·lació o substitució de les marquesines </a:t>
            </a:r>
            <a:r>
              <a:rPr lang="ca-ES" altLang="ca-ES" sz="1600" dirty="0" smtClean="0"/>
              <a:t>a Camprodon (Hospital), Sant Pau de Segúries (la Ral)</a:t>
            </a:r>
            <a:endParaRPr lang="ca-ES" altLang="ca-ES" sz="1400" dirty="0"/>
          </a:p>
          <a:p>
            <a:pPr lvl="1" eaLnBrk="1" hangingPunct="1"/>
            <a:endParaRPr lang="ca-ES" altLang="ca-ES" sz="1400" dirty="0" smtClean="0"/>
          </a:p>
          <a:p>
            <a:pPr lvl="1" eaLnBrk="1" hangingPunct="1"/>
            <a:endParaRPr lang="ca-ES" altLang="ca-ES" sz="1400" dirty="0" smtClean="0"/>
          </a:p>
          <a:p>
            <a:pPr eaLnBrk="1" hangingPunct="1"/>
            <a:endParaRPr lang="ca-ES" altLang="ca-ES" sz="1600" dirty="0" smtClean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10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7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ol 1">
            <a:extLst>
              <a:ext uri="{FF2B5EF4-FFF2-40B4-BE49-F238E27FC236}">
                <a16:creationId xmlns:a16="http://schemas.microsoft.com/office/drawing/2014/main" id="{582CC59A-CEAF-4092-BBA1-C499459A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290888"/>
            <a:ext cx="7772400" cy="1252537"/>
          </a:xfrm>
        </p:spPr>
        <p:txBody>
          <a:bodyPr/>
          <a:lstStyle/>
          <a:p>
            <a:pPr eaLnBrk="1" hangingPunct="1"/>
            <a:r>
              <a:rPr lang="ca-ES" altLang="ca-ES"/>
              <a:t>gencat.cat</a:t>
            </a:r>
          </a:p>
        </p:txBody>
      </p:sp>
      <p:pic>
        <p:nvPicPr>
          <p:cNvPr id="5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53" y="908720"/>
            <a:ext cx="4667293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EFCCEF48-BF57-4A44-800F-52DAE684E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r>
              <a:rPr lang="ca-ES" altLang="ca-ES" dirty="0"/>
              <a:t>Estudi de millora</a:t>
            </a:r>
            <a:endParaRPr lang="es-ES" altLang="ca-ES" dirty="0"/>
          </a:p>
        </p:txBody>
      </p:sp>
      <p:sp>
        <p:nvSpPr>
          <p:cNvPr id="8196" name="Contenidor de text 13">
            <a:extLst>
              <a:ext uri="{FF2B5EF4-FFF2-40B4-BE49-F238E27FC236}">
                <a16:creationId xmlns:a16="http://schemas.microsoft.com/office/drawing/2014/main" id="{6A981FFC-E433-4CA5-BAF3-9BCE11A2E0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238" y="1276350"/>
            <a:ext cx="11153775" cy="428625"/>
          </a:xfrm>
        </p:spPr>
        <p:txBody>
          <a:bodyPr/>
          <a:lstStyle/>
          <a:p>
            <a:r>
              <a:rPr lang="ca-ES" altLang="ca-ES" dirty="0" smtClean="0"/>
              <a:t>Antecedents: Altres plans</a:t>
            </a:r>
          </a:p>
          <a:p>
            <a:endParaRPr lang="ca-ES" altLang="ca-ES" dirty="0"/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7BD0FFE9-B3BA-42D9-B637-57ED6335F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2043113"/>
            <a:ext cx="11142663" cy="3675062"/>
          </a:xfrm>
        </p:spPr>
        <p:txBody>
          <a:bodyPr/>
          <a:lstStyle/>
          <a:p>
            <a:r>
              <a:rPr lang="ca-ES" altLang="ca-ES" dirty="0" smtClean="0"/>
              <a:t>Pla de millora del transport públic a la comarca del Ripollès (2010)</a:t>
            </a:r>
          </a:p>
          <a:p>
            <a:endParaRPr lang="ca-ES" altLang="ca-ES" dirty="0" smtClean="0"/>
          </a:p>
          <a:p>
            <a:r>
              <a:rPr lang="ca-ES" altLang="ca-ES" dirty="0" smtClean="0"/>
              <a:t>Pla de Transports de Viatgers de Catalunya </a:t>
            </a:r>
          </a:p>
          <a:p>
            <a:endParaRPr lang="ca-ES" altLang="ca-ES" dirty="0"/>
          </a:p>
          <a:p>
            <a:r>
              <a:rPr lang="ca-ES" altLang="ca-ES" dirty="0" smtClean="0"/>
              <a:t>Conveni amb el Consell Comarcal del Ripollès per a la millora dels serveis de transport per carretera.</a:t>
            </a:r>
          </a:p>
          <a:p>
            <a:pPr marL="0" indent="0">
              <a:buNone/>
            </a:pPr>
            <a:r>
              <a:rPr lang="ca-ES" altLang="ca-ES" dirty="0" smtClean="0"/>
              <a:t>   Any 2022: 233.400 euros </a:t>
            </a:r>
          </a:p>
          <a:p>
            <a:pPr marL="0" indent="0">
              <a:buNone/>
            </a:pPr>
            <a:r>
              <a:rPr lang="ca-ES" altLang="ca-ES" dirty="0"/>
              <a:t> </a:t>
            </a:r>
            <a:r>
              <a:rPr lang="ca-ES" altLang="ca-ES" dirty="0" smtClean="0"/>
              <a:t>  Serveis: Setcases-Camprodon, Vallfogona-Ripoll, Sant Joan de les Abadesses-Ogassa, Camprodon-Molló   </a:t>
            </a:r>
          </a:p>
          <a:p>
            <a:pPr marL="0" indent="0">
              <a:buNone/>
            </a:pPr>
            <a:r>
              <a:rPr lang="ca-ES" altLang="ca-ES" dirty="0"/>
              <a:t> </a:t>
            </a:r>
            <a:r>
              <a:rPr lang="ca-ES" altLang="ca-ES" dirty="0" smtClean="0"/>
              <a:t>  Ribes-Ripoll</a:t>
            </a:r>
            <a:endParaRPr lang="ca-ES" altLang="ca-ES" dirty="0"/>
          </a:p>
        </p:txBody>
      </p:sp>
      <p:sp>
        <p:nvSpPr>
          <p:cNvPr id="8197" name="Contenidor de número de diapositiva 4">
            <a:extLst>
              <a:ext uri="{FF2B5EF4-FFF2-40B4-BE49-F238E27FC236}">
                <a16:creationId xmlns:a16="http://schemas.microsoft.com/office/drawing/2014/main" id="{D8947EDB-DEE1-4303-A4F9-007B1EA94F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D43E07-FD13-4853-953E-581EF75F8939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EFCCEF48-BF57-4A44-800F-52DAE684E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r>
              <a:rPr lang="ca-ES" altLang="ca-ES" dirty="0"/>
              <a:t>Estudi de millora</a:t>
            </a:r>
            <a:endParaRPr lang="es-ES" altLang="ca-ES" dirty="0"/>
          </a:p>
        </p:txBody>
      </p:sp>
      <p:sp>
        <p:nvSpPr>
          <p:cNvPr id="8196" name="Contenidor de text 13">
            <a:extLst>
              <a:ext uri="{FF2B5EF4-FFF2-40B4-BE49-F238E27FC236}">
                <a16:creationId xmlns:a16="http://schemas.microsoft.com/office/drawing/2014/main" id="{6A981FFC-E433-4CA5-BAF3-9BCE11A2E0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238" y="1276350"/>
            <a:ext cx="11153775" cy="428625"/>
          </a:xfrm>
        </p:spPr>
        <p:txBody>
          <a:bodyPr/>
          <a:lstStyle/>
          <a:p>
            <a:r>
              <a:rPr lang="ca-ES" altLang="ca-ES" dirty="0" smtClean="0"/>
              <a:t>Objectius</a:t>
            </a:r>
            <a:endParaRPr lang="ca-ES" altLang="ca-ES" dirty="0"/>
          </a:p>
        </p:txBody>
      </p:sp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7BD0FFE9-B3BA-42D9-B637-57ED6335F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38" y="1788840"/>
            <a:ext cx="11142663" cy="36750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D42E12"/>
              </a:buClr>
            </a:pPr>
            <a:r>
              <a:rPr lang="ca-ES" altLang="ca-ES" dirty="0">
                <a:latin typeface="Helvetica*" pitchFamily="2" charset="0"/>
              </a:rPr>
              <a:t>Anàlisi i estudi del </a:t>
            </a:r>
            <a:r>
              <a:rPr lang="ca-ES" altLang="ca-ES" b="1" dirty="0">
                <a:latin typeface="Helvetica*" pitchFamily="2" charset="0"/>
              </a:rPr>
              <a:t>TAD a la </a:t>
            </a:r>
            <a:r>
              <a:rPr lang="ca-ES" altLang="ca-ES" b="1" dirty="0" err="1" smtClean="0">
                <a:latin typeface="Helvetica*" pitchFamily="2" charset="0"/>
              </a:rPr>
              <a:t>comarca</a:t>
            </a:r>
            <a:r>
              <a:rPr lang="ca-ES" altLang="ca-ES" dirty="0" err="1" smtClean="0">
                <a:latin typeface="Helvetica*" pitchFamily="2" charset="0"/>
              </a:rPr>
              <a:t>.Incorporació</a:t>
            </a:r>
            <a:r>
              <a:rPr lang="ca-ES" altLang="ca-ES" dirty="0" smtClean="0">
                <a:latin typeface="Helvetica*" pitchFamily="2" charset="0"/>
              </a:rPr>
              <a:t> al projecte Clic.cat </a:t>
            </a:r>
            <a:endParaRPr lang="ca-ES" altLang="ca-ES" dirty="0">
              <a:latin typeface="Helvetica*" pitchFamily="2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D42E12"/>
              </a:buClr>
            </a:pPr>
            <a:r>
              <a:rPr lang="ca-ES" altLang="ca-ES" dirty="0">
                <a:latin typeface="Helvetica*" pitchFamily="2" charset="0"/>
              </a:rPr>
              <a:t>Que tots els municipis tinguin un </a:t>
            </a:r>
            <a:r>
              <a:rPr lang="ca-ES" altLang="ca-ES" b="1" dirty="0">
                <a:latin typeface="Helvetica*" pitchFamily="2" charset="0"/>
              </a:rPr>
              <a:t>servei de transport públic adequat</a:t>
            </a:r>
            <a:r>
              <a:rPr lang="ca-ES" altLang="ca-ES" dirty="0">
                <a:latin typeface="Helvetica*" pitchFamily="2" charset="0"/>
              </a:rPr>
              <a:t> a la seva demanda real.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D42E12"/>
              </a:buClr>
            </a:pPr>
            <a:r>
              <a:rPr lang="ca-ES" altLang="ca-ES" dirty="0">
                <a:latin typeface="Helvetica*" pitchFamily="2" charset="0"/>
              </a:rPr>
              <a:t>Que tots els municipis tinguin accés</a:t>
            </a:r>
            <a:r>
              <a:rPr lang="ca-ES" altLang="ca-ES" b="1" dirty="0">
                <a:latin typeface="Helvetica*" pitchFamily="2" charset="0"/>
              </a:rPr>
              <a:t> mitjançant transport públic als seus CAP</a:t>
            </a:r>
            <a:r>
              <a:rPr lang="ca-ES" altLang="ca-ES" dirty="0">
                <a:latin typeface="Helvetica*" pitchFamily="2" charset="0"/>
              </a:rPr>
              <a:t> o als </a:t>
            </a:r>
            <a:r>
              <a:rPr lang="ca-ES" altLang="ca-ES" b="1" dirty="0">
                <a:latin typeface="Helvetica*" pitchFamily="2" charset="0"/>
              </a:rPr>
              <a:t>Centres Sanitaris  de referència</a:t>
            </a:r>
            <a:r>
              <a:rPr lang="ca-ES" altLang="ca-ES" dirty="0">
                <a:latin typeface="Helvetica*" pitchFamily="2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D42E12"/>
              </a:buClr>
            </a:pPr>
            <a:r>
              <a:rPr lang="ca-ES" altLang="ca-ES" b="1" dirty="0">
                <a:latin typeface="Helvetica*" pitchFamily="2" charset="0"/>
              </a:rPr>
              <a:t>Millorar de forma global la connexió dels municipis amb la seva capital comarcal i altres municipis de referència </a:t>
            </a:r>
            <a:r>
              <a:rPr lang="ca-ES" altLang="ca-ES" dirty="0">
                <a:latin typeface="Helvetica*" pitchFamily="2" charset="0"/>
              </a:rPr>
              <a:t>de la mateixa comarca o de comarques veïnes.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D42E12"/>
              </a:buClr>
            </a:pPr>
            <a:r>
              <a:rPr lang="ca-ES" altLang="ca-ES" b="1" dirty="0">
                <a:latin typeface="Helvetica*" pitchFamily="2" charset="0"/>
              </a:rPr>
              <a:t>Millorar la cobertura territorial</a:t>
            </a:r>
            <a:r>
              <a:rPr lang="ca-ES" altLang="ca-ES" dirty="0">
                <a:latin typeface="Helvetica*" pitchFamily="2" charset="0"/>
              </a:rPr>
              <a:t> (noves parades) aprofitant, entre d’altres, els serveis de transport escolar.</a:t>
            </a:r>
            <a:r>
              <a:rPr lang="ca-ES" altLang="ca-ES" b="1" dirty="0">
                <a:latin typeface="Helvetica*" pitchFamily="2" charset="0"/>
              </a:rPr>
              <a:t> </a:t>
            </a:r>
            <a:endParaRPr lang="ca-ES" altLang="ca-ES" b="1" dirty="0" smtClean="0">
              <a:latin typeface="Helvetica*" pitchFamily="2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D42E12"/>
              </a:buClr>
            </a:pPr>
            <a:r>
              <a:rPr lang="ca-ES" altLang="ca-ES" b="1" dirty="0">
                <a:latin typeface="Helvetica*" pitchFamily="2" charset="0"/>
              </a:rPr>
              <a:t>Millora de la coordinació dels serveis interurbans.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D42E12"/>
              </a:buClr>
            </a:pPr>
            <a:r>
              <a:rPr lang="ca-ES" altLang="ca-ES" b="1" dirty="0">
                <a:latin typeface="Helvetica*" pitchFamily="2" charset="0"/>
              </a:rPr>
              <a:t>Millores </a:t>
            </a:r>
            <a:r>
              <a:rPr lang="ca-ES" altLang="ca-ES" dirty="0">
                <a:latin typeface="Helvetica*" pitchFamily="2" charset="0"/>
              </a:rPr>
              <a:t>de les eines de </a:t>
            </a:r>
            <a:r>
              <a:rPr lang="ca-ES" altLang="ca-ES" b="1" dirty="0">
                <a:latin typeface="Helvetica*" pitchFamily="2" charset="0"/>
              </a:rPr>
              <a:t>comercialització i informació</a:t>
            </a:r>
            <a:r>
              <a:rPr lang="ca-ES" altLang="ca-ES" dirty="0">
                <a:latin typeface="Helvetica*" pitchFamily="2" charset="0"/>
              </a:rPr>
              <a:t> de la xarxa de transport.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D42E12"/>
              </a:buClr>
            </a:pPr>
            <a:endParaRPr lang="ca-ES" altLang="ca-ES" b="1" dirty="0">
              <a:latin typeface="Helvetica*" pitchFamily="2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Clr>
                <a:srgbClr val="D42E12"/>
              </a:buClr>
              <a:buNone/>
            </a:pPr>
            <a:endParaRPr lang="ca-ES" altLang="ca-ES" dirty="0">
              <a:latin typeface="Helvetica*" pitchFamily="2" charset="0"/>
            </a:endParaRPr>
          </a:p>
        </p:txBody>
      </p:sp>
      <p:sp>
        <p:nvSpPr>
          <p:cNvPr id="8197" name="Contenidor de número de diapositiva 4">
            <a:extLst>
              <a:ext uri="{FF2B5EF4-FFF2-40B4-BE49-F238E27FC236}">
                <a16:creationId xmlns:a16="http://schemas.microsoft.com/office/drawing/2014/main" id="{D8947EDB-DEE1-4303-A4F9-007B1EA94F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D43E07-FD13-4853-953E-581EF75F8939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8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1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/>
              <a:t>Situació actual</a:t>
            </a:r>
            <a:endParaRPr lang="es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77938"/>
            <a:ext cx="8570912" cy="428625"/>
          </a:xfrm>
        </p:spPr>
        <p:txBody>
          <a:bodyPr/>
          <a:lstStyle/>
          <a:p>
            <a:r>
              <a:rPr lang="es-ES" altLang="ca-ES" dirty="0" err="1"/>
              <a:t>Caracterització</a:t>
            </a:r>
            <a:r>
              <a:rPr lang="es-ES" altLang="ca-ES" dirty="0"/>
              <a:t> de la comarca del </a:t>
            </a:r>
            <a:r>
              <a:rPr lang="es-ES" altLang="ca-ES" dirty="0" err="1"/>
              <a:t>Ripollès</a:t>
            </a:r>
            <a:endParaRPr lang="es-ES" altLang="ca-ES" dirty="0"/>
          </a:p>
          <a:p>
            <a:pPr eaLnBrk="1" hangingPunct="1"/>
            <a:endParaRPr lang="es-ES" altLang="ca-ES" dirty="0"/>
          </a:p>
        </p:txBody>
      </p:sp>
      <p:sp>
        <p:nvSpPr>
          <p:cNvPr id="9219" name="Contenidor de contingut 2">
            <a:extLst>
              <a:ext uri="{FF2B5EF4-FFF2-40B4-BE49-F238E27FC236}">
                <a16:creationId xmlns:a16="http://schemas.microsoft.com/office/drawing/2014/main" id="{9543BC65-75CF-4E48-A184-DE5EA2B7B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058988"/>
            <a:ext cx="5400675" cy="3673475"/>
          </a:xfrm>
        </p:spPr>
        <p:txBody>
          <a:bodyPr/>
          <a:lstStyle/>
          <a:p>
            <a:pPr eaLnBrk="1" hangingPunct="1"/>
            <a:r>
              <a:rPr lang="ca-ES" altLang="ca-ES" dirty="0" smtClean="0"/>
              <a:t>19 municipis</a:t>
            </a:r>
          </a:p>
          <a:p>
            <a:pPr marL="0" indent="0" eaLnBrk="1" hangingPunct="1">
              <a:buNone/>
            </a:pPr>
            <a:endParaRPr lang="ca-ES" altLang="ca-ES" dirty="0" smtClean="0"/>
          </a:p>
          <a:p>
            <a:pPr eaLnBrk="1" hangingPunct="1"/>
            <a:r>
              <a:rPr lang="ca-ES" altLang="ca-ES" dirty="0" smtClean="0"/>
              <a:t>25.499 habitants</a:t>
            </a:r>
          </a:p>
          <a:p>
            <a:pPr eaLnBrk="1" hangingPunct="1"/>
            <a:endParaRPr lang="ca-ES" altLang="ca-ES" dirty="0" smtClean="0"/>
          </a:p>
          <a:p>
            <a:pPr eaLnBrk="1" hangingPunct="1"/>
            <a:r>
              <a:rPr lang="ca-ES" altLang="ca-ES" dirty="0" smtClean="0"/>
              <a:t>957 km</a:t>
            </a:r>
            <a:r>
              <a:rPr lang="ca-ES" altLang="ca-ES" baseline="30000" dirty="0" smtClean="0"/>
              <a:t>2</a:t>
            </a:r>
          </a:p>
          <a:p>
            <a:pPr eaLnBrk="1" hangingPunct="1"/>
            <a:endParaRPr lang="ca-ES" altLang="ca-ES" baseline="30000" dirty="0" smtClean="0"/>
          </a:p>
          <a:p>
            <a:pPr eaLnBrk="1" hangingPunct="1"/>
            <a:r>
              <a:rPr lang="ca-ES" altLang="ca-ES" dirty="0" smtClean="0"/>
              <a:t>26,6 hab/km</a:t>
            </a:r>
            <a:r>
              <a:rPr lang="ca-ES" altLang="ca-ES" baseline="30000" dirty="0" smtClean="0"/>
              <a:t>2</a:t>
            </a:r>
            <a:endParaRPr lang="ca-ES" altLang="ca-ES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ca-ES" altLang="ca-ES">
              <a:solidFill>
                <a:srgbClr val="898989"/>
              </a:solidFill>
            </a:endParaRPr>
          </a:p>
        </p:txBody>
      </p:sp>
      <p:sp>
        <p:nvSpPr>
          <p:cNvPr id="2" name="QuadreDeText 1"/>
          <p:cNvSpPr txBox="1"/>
          <p:nvPr/>
        </p:nvSpPr>
        <p:spPr>
          <a:xfrm>
            <a:off x="7391776" y="5732463"/>
            <a:ext cx="349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a-ES" sz="1200" i="1" dirty="0" smtClean="0">
                <a:latin typeface="Arial" panose="020B0604020202020204" pitchFamily="34" charset="0"/>
              </a:rPr>
              <a:t>Xarxa viària de la comarca del Ripollès.</a:t>
            </a:r>
          </a:p>
          <a:p>
            <a:pPr algn="r"/>
            <a:r>
              <a:rPr lang="ca-ES" sz="1200" i="1" dirty="0" smtClean="0">
                <a:latin typeface="Arial" panose="020B0604020202020204" pitchFamily="34" charset="0"/>
              </a:rPr>
              <a:t>Font: Institut Cartogràfic i Geològic de Catalunya</a:t>
            </a:r>
            <a:endParaRPr lang="ca-ES" i="1" dirty="0">
              <a:latin typeface="Arial" panose="020B0604020202020204" pitchFamily="34" charset="0"/>
            </a:endParaRPr>
          </a:p>
        </p:txBody>
      </p:sp>
      <p:pic>
        <p:nvPicPr>
          <p:cNvPr id="16" name="Imatge 1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t="18523" r="3958" b="21652"/>
          <a:stretch/>
        </p:blipFill>
        <p:spPr bwMode="auto">
          <a:xfrm>
            <a:off x="6891754" y="2058988"/>
            <a:ext cx="399649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/>
              <a:t>Situació actual</a:t>
            </a:r>
            <a:endParaRPr lang="es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77938"/>
            <a:ext cx="8570912" cy="428625"/>
          </a:xfrm>
        </p:spPr>
        <p:txBody>
          <a:bodyPr/>
          <a:lstStyle/>
          <a:p>
            <a:r>
              <a:rPr lang="ca-ES" altLang="ca-ES" dirty="0" smtClean="0"/>
              <a:t>Xarxa viària</a:t>
            </a:r>
          </a:p>
          <a:p>
            <a:pPr eaLnBrk="1" hangingPunct="1"/>
            <a:endParaRPr lang="ca-ES" altLang="ca-ES" dirty="0"/>
          </a:p>
        </p:txBody>
      </p:sp>
      <p:sp>
        <p:nvSpPr>
          <p:cNvPr id="9219" name="Contenidor de contingut 2">
            <a:extLst>
              <a:ext uri="{FF2B5EF4-FFF2-40B4-BE49-F238E27FC236}">
                <a16:creationId xmlns:a16="http://schemas.microsoft.com/office/drawing/2014/main" id="{9543BC65-75CF-4E48-A184-DE5EA2B7B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058988"/>
            <a:ext cx="5400675" cy="3673475"/>
          </a:xfrm>
        </p:spPr>
        <p:txBody>
          <a:bodyPr/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buClr>
                <a:srgbClr val="D42E12"/>
              </a:buClr>
              <a:defRPr/>
            </a:pPr>
            <a:r>
              <a:rPr lang="ca-ES" altLang="ca-ES" kern="0" dirty="0" smtClean="0"/>
              <a:t>L’autovia</a:t>
            </a:r>
            <a:r>
              <a:rPr lang="ca-ES" altLang="ca-ES" b="1" kern="0" dirty="0" smtClean="0"/>
              <a:t> </a:t>
            </a:r>
            <a:r>
              <a:rPr lang="ca-ES" altLang="ca-ES" b="1" kern="0" dirty="0"/>
              <a:t>C-17</a:t>
            </a:r>
            <a:r>
              <a:rPr lang="ca-ES" altLang="ca-ES" kern="0" dirty="0"/>
              <a:t>, també coneguda con Eix del Congost, connecta la comarca amb l’Eix Transversal a Vic i amb Barcelona.  </a:t>
            </a:r>
          </a:p>
          <a:p>
            <a:pPr algn="just" fontAlgn="auto">
              <a:spcBef>
                <a:spcPct val="50000"/>
              </a:spcBef>
              <a:spcAft>
                <a:spcPts val="0"/>
              </a:spcAft>
              <a:buClr>
                <a:srgbClr val="D42E12"/>
              </a:buClr>
              <a:defRPr/>
            </a:pPr>
            <a:r>
              <a:rPr lang="ca-ES" altLang="ca-ES" kern="0" dirty="0"/>
              <a:t>La </a:t>
            </a:r>
            <a:r>
              <a:rPr lang="ca-ES" altLang="ca-ES" b="1" kern="0" dirty="0"/>
              <a:t>N-260</a:t>
            </a:r>
            <a:r>
              <a:rPr lang="ca-ES" altLang="ca-ES" kern="0" dirty="0"/>
              <a:t> també coneguda con </a:t>
            </a:r>
            <a:r>
              <a:rPr lang="ca-ES" altLang="ca-ES" b="1" kern="0" dirty="0"/>
              <a:t>Eix Pirinenc</a:t>
            </a:r>
            <a:r>
              <a:rPr lang="ca-ES" altLang="ca-ES" kern="0" dirty="0"/>
              <a:t>, és l’eix vertebrador de la comarca, juntament amb la </a:t>
            </a:r>
            <a:r>
              <a:rPr lang="ca-ES" altLang="ca-ES" b="1" kern="0" dirty="0"/>
              <a:t>C-17</a:t>
            </a:r>
            <a:r>
              <a:rPr lang="ca-ES" altLang="ca-ES" kern="0" dirty="0"/>
              <a:t>, que ajuda a connectar les diferents poblacions entre sí a través de vies. Per l’est connecta amb la comarca de la Garrotxa i amb l‘Autopista del Mediterrani </a:t>
            </a:r>
            <a:r>
              <a:rPr lang="ca-ES" altLang="ca-ES" b="1" kern="0" dirty="0"/>
              <a:t>AP-7. </a:t>
            </a:r>
            <a:r>
              <a:rPr lang="ca-ES" altLang="ca-ES" kern="0" dirty="0"/>
              <a:t>Per l’oest, connecta amb la comarca de la Cerdanya. </a:t>
            </a:r>
          </a:p>
          <a:p>
            <a:pPr marL="0" indent="0" algn="just" fontAlgn="auto">
              <a:spcBef>
                <a:spcPct val="50000"/>
              </a:spcBef>
              <a:spcAft>
                <a:spcPts val="0"/>
              </a:spcAft>
              <a:buClr>
                <a:srgbClr val="D42E12"/>
              </a:buClr>
              <a:buNone/>
              <a:defRPr/>
            </a:pPr>
            <a:endParaRPr lang="ca-ES" altLang="ca-ES" kern="0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a-ES" altLang="ca-ES">
              <a:solidFill>
                <a:srgbClr val="898989"/>
              </a:solidFill>
            </a:endParaRP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buClr>
                <a:srgbClr val="D42E12"/>
              </a:buClr>
              <a:defRPr/>
            </a:pPr>
            <a:r>
              <a:rPr lang="ca-ES" altLang="ca-ES" kern="0" dirty="0"/>
              <a:t>Les altres carreteres a destacar són:</a:t>
            </a:r>
          </a:p>
          <a:p>
            <a:pPr lvl="1" algn="just" fontAlgn="auto">
              <a:spcBef>
                <a:spcPct val="50000"/>
              </a:spcBef>
              <a:spcAft>
                <a:spcPts val="0"/>
              </a:spcAft>
              <a:buClr>
                <a:srgbClr val="D42E12"/>
              </a:buClr>
              <a:defRPr/>
            </a:pPr>
            <a:r>
              <a:rPr lang="ca-ES" altLang="ca-ES" kern="0" dirty="0"/>
              <a:t>La </a:t>
            </a:r>
            <a:r>
              <a:rPr lang="ca-ES" altLang="ca-ES" b="1" kern="0" dirty="0"/>
              <a:t>C-26</a:t>
            </a:r>
            <a:r>
              <a:rPr lang="ca-ES" altLang="ca-ES" kern="0" dirty="0"/>
              <a:t> o </a:t>
            </a:r>
            <a:r>
              <a:rPr lang="ca-ES" altLang="ca-ES" b="1" kern="0" dirty="0"/>
              <a:t>Eix prepirinenc</a:t>
            </a:r>
            <a:r>
              <a:rPr lang="ca-ES" altLang="ca-ES" kern="0" dirty="0"/>
              <a:t>, que travessa Catalunya d’Oest a Est per sota del Prepirineu, connectant els municipis del sud-oest de la comarca amb la seva capital. </a:t>
            </a:r>
          </a:p>
          <a:p>
            <a:pPr lvl="1" algn="just" fontAlgn="auto">
              <a:spcBef>
                <a:spcPct val="50000"/>
              </a:spcBef>
              <a:spcAft>
                <a:spcPts val="0"/>
              </a:spcAft>
              <a:buClr>
                <a:srgbClr val="D42E12"/>
              </a:buClr>
              <a:defRPr/>
            </a:pPr>
            <a:r>
              <a:rPr lang="ca-ES" altLang="ca-ES" kern="0" dirty="0"/>
              <a:t> La </a:t>
            </a:r>
            <a:r>
              <a:rPr lang="ca-ES" altLang="ca-ES" b="1" kern="0" dirty="0"/>
              <a:t>C-38</a:t>
            </a:r>
            <a:r>
              <a:rPr lang="ca-ES" altLang="ca-ES" kern="0" dirty="0"/>
              <a:t>, juntament amb la </a:t>
            </a:r>
            <a:r>
              <a:rPr lang="ca-ES" altLang="ca-ES" b="1" kern="0" dirty="0"/>
              <a:t>GIV-5223</a:t>
            </a:r>
            <a:r>
              <a:rPr lang="ca-ES" altLang="ca-ES" kern="0" dirty="0"/>
              <a:t> i la </a:t>
            </a:r>
            <a:r>
              <a:rPr lang="ca-ES" altLang="ca-ES" b="1" kern="0" dirty="0"/>
              <a:t>GIV-5264</a:t>
            </a:r>
            <a:r>
              <a:rPr lang="ca-ES" altLang="ca-ES" kern="0" dirty="0"/>
              <a:t> són les vies que connecten les poblacions del nord-est i nord-oest de la Vall de Camprodon amb Sant Joan de les Abadesses i Ripoll. La </a:t>
            </a:r>
            <a:r>
              <a:rPr lang="ca-ES" altLang="ca-ES" b="1" kern="0" dirty="0"/>
              <a:t>C-38</a:t>
            </a:r>
            <a:r>
              <a:rPr lang="ca-ES" altLang="ca-ES" kern="0" dirty="0"/>
              <a:t> també connecta amb la </a:t>
            </a:r>
            <a:r>
              <a:rPr lang="ca-ES" altLang="ca-ES" kern="0" dirty="0" smtClean="0"/>
              <a:t>comarca del </a:t>
            </a:r>
            <a:r>
              <a:rPr lang="ca-ES" altLang="ca-ES" kern="0" dirty="0"/>
              <a:t>Vallespir.</a:t>
            </a:r>
          </a:p>
          <a:p>
            <a:endParaRPr lang="ca-ES" dirty="0"/>
          </a:p>
        </p:txBody>
      </p:sp>
      <p:pic>
        <p:nvPicPr>
          <p:cNvPr id="9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/>
              <a:t>Situació actual</a:t>
            </a:r>
            <a:endParaRPr lang="es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77938"/>
            <a:ext cx="8570912" cy="428625"/>
          </a:xfrm>
        </p:spPr>
        <p:txBody>
          <a:bodyPr/>
          <a:lstStyle/>
          <a:p>
            <a:r>
              <a:rPr lang="ca-ES" altLang="ca-ES" dirty="0" smtClean="0"/>
              <a:t>Mobilitat</a:t>
            </a:r>
          </a:p>
          <a:p>
            <a:pPr eaLnBrk="1" hangingPunct="1"/>
            <a:endParaRPr lang="ca-ES" altLang="ca-ES" dirty="0"/>
          </a:p>
        </p:txBody>
      </p:sp>
      <p:sp>
        <p:nvSpPr>
          <p:cNvPr id="9219" name="Contenidor de contingut 2">
            <a:extLst>
              <a:ext uri="{FF2B5EF4-FFF2-40B4-BE49-F238E27FC236}">
                <a16:creationId xmlns:a16="http://schemas.microsoft.com/office/drawing/2014/main" id="{9543BC65-75CF-4E48-A184-DE5EA2B7B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058988"/>
            <a:ext cx="5400675" cy="367347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D42E12"/>
              </a:buClr>
            </a:pPr>
            <a:r>
              <a:rPr lang="ca-ES" altLang="ca-ES" dirty="0"/>
              <a:t>Els major nombre de desplaçaments en dia feiner es produeixen </a:t>
            </a:r>
            <a:r>
              <a:rPr lang="ca-ES" altLang="ca-ES" b="1" dirty="0"/>
              <a:t>dintre de la pròpia comarca</a:t>
            </a:r>
            <a:r>
              <a:rPr lang="ca-ES" altLang="ca-ES" dirty="0"/>
              <a:t> amb un total de </a:t>
            </a:r>
            <a:r>
              <a:rPr lang="ca-ES" altLang="ca-ES" b="1" dirty="0"/>
              <a:t>134.450 viatges al dia</a:t>
            </a:r>
            <a:r>
              <a:rPr lang="ca-ES" altLang="ca-ES" dirty="0"/>
              <a:t>, que correspon al 89% del total.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D42E12"/>
              </a:buClr>
            </a:pPr>
            <a:r>
              <a:rPr lang="ca-ES" altLang="ca-ES" dirty="0"/>
              <a:t> </a:t>
            </a:r>
            <a:r>
              <a:rPr lang="ca-ES" altLang="ca-ES" b="1" dirty="0"/>
              <a:t>A nivell intercomarcal es realitzen 17.053 desplaçaments en feiner</a:t>
            </a:r>
            <a:r>
              <a:rPr lang="ca-ES" altLang="ca-ES" dirty="0"/>
              <a:t> entre el Ripollès i les comarques veïnes. Destaquen les relacions amb Osona, seguida de la Garrotxa i el Barcelonès.</a:t>
            </a:r>
          </a:p>
          <a:p>
            <a:pPr marL="0" indent="0" algn="just" fontAlgn="auto">
              <a:spcBef>
                <a:spcPct val="50000"/>
              </a:spcBef>
              <a:spcAft>
                <a:spcPts val="0"/>
              </a:spcAft>
              <a:buClr>
                <a:srgbClr val="D42E12"/>
              </a:buClr>
              <a:buNone/>
              <a:defRPr/>
            </a:pPr>
            <a:endParaRPr lang="ca-ES" altLang="ca-ES" kern="0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a-ES" altLang="ca-ES">
              <a:solidFill>
                <a:srgbClr val="898989"/>
              </a:solidFill>
            </a:endParaRPr>
          </a:p>
        </p:txBody>
      </p:sp>
      <p:pic>
        <p:nvPicPr>
          <p:cNvPr id="9" name="Imatge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5222" r="809" b="3419"/>
          <a:stretch>
            <a:fillRect/>
          </a:stretch>
        </p:blipFill>
        <p:spPr bwMode="auto">
          <a:xfrm>
            <a:off x="6974513" y="2058988"/>
            <a:ext cx="3830974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QuadreDeText 9"/>
          <p:cNvSpPr txBox="1"/>
          <p:nvPr/>
        </p:nvSpPr>
        <p:spPr>
          <a:xfrm>
            <a:off x="6974513" y="5714094"/>
            <a:ext cx="436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200" i="1" dirty="0" smtClean="0">
                <a:latin typeface="Arial" panose="020B0604020202020204" pitchFamily="34" charset="0"/>
              </a:rPr>
              <a:t>Mobilitat diària entre el Ripollès i comarques amb més relació Font: Elaboració a partir de les dades de l’EMQ</a:t>
            </a:r>
            <a:endParaRPr lang="ca-ES" i="1" dirty="0">
              <a:latin typeface="Arial" panose="020B0604020202020204" pitchFamily="34" charset="0"/>
            </a:endParaRPr>
          </a:p>
        </p:txBody>
      </p:sp>
      <p:pic>
        <p:nvPicPr>
          <p:cNvPr id="11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/>
              <a:t>Situació actual</a:t>
            </a:r>
            <a:endParaRPr lang="es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77938"/>
            <a:ext cx="8570912" cy="428625"/>
          </a:xfrm>
        </p:spPr>
        <p:txBody>
          <a:bodyPr/>
          <a:lstStyle/>
          <a:p>
            <a:r>
              <a:rPr lang="ca-ES" altLang="ca-ES" dirty="0" smtClean="0"/>
              <a:t>Integració tarifària a l’ATM de Barcelona </a:t>
            </a:r>
          </a:p>
          <a:p>
            <a:pPr eaLnBrk="1" hangingPunct="1"/>
            <a:endParaRPr lang="ca-ES" altLang="ca-ES" dirty="0"/>
          </a:p>
        </p:txBody>
      </p:sp>
      <p:sp>
        <p:nvSpPr>
          <p:cNvPr id="9219" name="Contenidor de contingut 2">
            <a:extLst>
              <a:ext uri="{FF2B5EF4-FFF2-40B4-BE49-F238E27FC236}">
                <a16:creationId xmlns:a16="http://schemas.microsoft.com/office/drawing/2014/main" id="{9543BC65-75CF-4E48-A184-DE5EA2B7B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058988"/>
            <a:ext cx="5400675" cy="3673475"/>
          </a:xfrm>
        </p:spPr>
        <p:txBody>
          <a:bodyPr/>
          <a:lstStyle/>
          <a:p>
            <a:pPr algn="just" eaLnBrk="1" hangingPunct="1">
              <a:lnSpc>
                <a:spcPct val="170000"/>
              </a:lnSpc>
              <a:spcBef>
                <a:spcPct val="0"/>
              </a:spcBef>
              <a:buClr>
                <a:srgbClr val="D42E12"/>
              </a:buClr>
            </a:pPr>
            <a:r>
              <a:rPr lang="ca-ES" altLang="ca-ES" dirty="0"/>
              <a:t> La comarca del Ripollès té </a:t>
            </a:r>
            <a:r>
              <a:rPr lang="ca-ES" altLang="ca-ES" b="1" dirty="0"/>
              <a:t>integració tarifària </a:t>
            </a:r>
            <a:r>
              <a:rPr lang="ca-ES" altLang="ca-ES" dirty="0"/>
              <a:t>amb l’</a:t>
            </a:r>
            <a:r>
              <a:rPr lang="ca-ES" altLang="ca-ES" b="1" dirty="0"/>
              <a:t>ATM de </a:t>
            </a:r>
            <a:r>
              <a:rPr lang="ca-ES" altLang="ca-ES" b="1" dirty="0" smtClean="0"/>
              <a:t>Barcelona</a:t>
            </a:r>
            <a:r>
              <a:rPr lang="ca-ES" altLang="ca-ES" dirty="0" smtClean="0"/>
              <a:t>, en base a una setena corona amb un </a:t>
            </a:r>
            <a:r>
              <a:rPr lang="ca-ES" altLang="ca-ES" dirty="0" err="1" smtClean="0"/>
              <a:t>pack</a:t>
            </a:r>
            <a:r>
              <a:rPr lang="ca-ES" altLang="ca-ES" dirty="0" smtClean="0"/>
              <a:t> de T Casual de  6 zones i títol de 10 viatges tant pel servei de bus com per a Rodalies de Catalunya. </a:t>
            </a:r>
          </a:p>
          <a:p>
            <a:pPr algn="just" eaLnBrk="1" hangingPunct="1">
              <a:lnSpc>
                <a:spcPct val="170000"/>
              </a:lnSpc>
              <a:spcBef>
                <a:spcPct val="0"/>
              </a:spcBef>
              <a:buClr>
                <a:srgbClr val="D42E12"/>
              </a:buClr>
            </a:pPr>
            <a:r>
              <a:rPr lang="ca-ES" altLang="ca-ES" dirty="0" smtClean="0"/>
              <a:t>La comarca està  </a:t>
            </a:r>
            <a:r>
              <a:rPr lang="ca-ES" altLang="ca-ES" dirty="0"/>
              <a:t>dividida en dues zones. </a:t>
            </a:r>
            <a:endParaRPr lang="ca-ES" altLang="ca-ES" kern="0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a-ES" altLang="ca-ES">
              <a:solidFill>
                <a:srgbClr val="898989"/>
              </a:solidFill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6551600" y="5732463"/>
            <a:ext cx="476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a-ES" sz="1200" i="1" dirty="0" smtClean="0">
                <a:latin typeface="Arial" panose="020B0604020202020204" pitchFamily="34" charset="0"/>
              </a:rPr>
              <a:t>Mapa de la zonificació tarifària de l’ATM de Barcelona al Ripollès</a:t>
            </a:r>
          </a:p>
          <a:p>
            <a:pPr algn="r"/>
            <a:r>
              <a:rPr lang="ca-ES" sz="1200" i="1" dirty="0" smtClean="0">
                <a:latin typeface="Arial" panose="020B0604020202020204" pitchFamily="34" charset="0"/>
              </a:rPr>
              <a:t>Font: elaboració pròpia a partir de les dades de l’ATM de Barcelona</a:t>
            </a:r>
            <a:endParaRPr lang="ca-ES" i="1" dirty="0">
              <a:latin typeface="Arial" panose="020B0604020202020204" pitchFamily="34" charset="0"/>
            </a:endParaRPr>
          </a:p>
        </p:txBody>
      </p:sp>
      <p:pic>
        <p:nvPicPr>
          <p:cNvPr id="11" name="Imatge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t="23663" r="11151" b="28999"/>
          <a:stretch>
            <a:fillRect/>
          </a:stretch>
        </p:blipFill>
        <p:spPr bwMode="auto">
          <a:xfrm>
            <a:off x="7127918" y="2274473"/>
            <a:ext cx="3524164" cy="324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ol 1">
            <a:extLst>
              <a:ext uri="{FF2B5EF4-FFF2-40B4-BE49-F238E27FC236}">
                <a16:creationId xmlns:a16="http://schemas.microsoft.com/office/drawing/2014/main" id="{D649FF8B-6D74-4C0A-BC14-C31F26B0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81025"/>
            <a:ext cx="11426825" cy="506413"/>
          </a:xfrm>
        </p:spPr>
        <p:txBody>
          <a:bodyPr/>
          <a:lstStyle/>
          <a:p>
            <a:pPr eaLnBrk="1" hangingPunct="1"/>
            <a:r>
              <a:rPr lang="ca-ES" altLang="ca-ES" dirty="0"/>
              <a:t>Situació actual</a:t>
            </a:r>
            <a:endParaRPr lang="es-ES" altLang="ca-ES" dirty="0"/>
          </a:p>
        </p:txBody>
      </p:sp>
      <p:sp>
        <p:nvSpPr>
          <p:cNvPr id="9221" name="Contenidor de text 4">
            <a:extLst>
              <a:ext uri="{FF2B5EF4-FFF2-40B4-BE49-F238E27FC236}">
                <a16:creationId xmlns:a16="http://schemas.microsoft.com/office/drawing/2014/main" id="{35EFCE5E-E181-42AB-AC62-E54B025148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77938"/>
            <a:ext cx="8570912" cy="428625"/>
          </a:xfrm>
        </p:spPr>
        <p:txBody>
          <a:bodyPr/>
          <a:lstStyle/>
          <a:p>
            <a:r>
              <a:rPr lang="ca-ES" altLang="ca-ES" dirty="0" smtClean="0"/>
              <a:t>El transport públic al Ripollès</a:t>
            </a:r>
          </a:p>
          <a:p>
            <a:pPr eaLnBrk="1" hangingPunct="1"/>
            <a:endParaRPr lang="ca-ES" altLang="ca-ES" dirty="0"/>
          </a:p>
        </p:txBody>
      </p:sp>
      <p:sp>
        <p:nvSpPr>
          <p:cNvPr id="9219" name="Contenidor de contingut 2">
            <a:extLst>
              <a:ext uri="{FF2B5EF4-FFF2-40B4-BE49-F238E27FC236}">
                <a16:creationId xmlns:a16="http://schemas.microsoft.com/office/drawing/2014/main" id="{9543BC65-75CF-4E48-A184-DE5EA2B7B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058988"/>
            <a:ext cx="5400675" cy="3673475"/>
          </a:xfrm>
        </p:spPr>
        <p:txBody>
          <a:bodyPr/>
          <a:lstStyle/>
          <a:p>
            <a:pPr algn="just" eaLnBrk="1" hangingPunct="1">
              <a:lnSpc>
                <a:spcPct val="170000"/>
              </a:lnSpc>
              <a:spcBef>
                <a:spcPct val="0"/>
              </a:spcBef>
              <a:buClr>
                <a:srgbClr val="D42E12"/>
              </a:buClr>
            </a:pPr>
            <a:r>
              <a:rPr lang="ca-ES" altLang="ca-ES" dirty="0" smtClean="0"/>
              <a:t>Es </a:t>
            </a:r>
            <a:r>
              <a:rPr lang="ca-ES" altLang="ca-ES" dirty="0"/>
              <a:t>comptabilitzen un total de </a:t>
            </a:r>
            <a:r>
              <a:rPr lang="ca-ES" altLang="ca-ES" b="1" dirty="0"/>
              <a:t>13 línies interurbanes de transport regular per carretera a la comarca del Ripollès</a:t>
            </a:r>
            <a:r>
              <a:rPr lang="ca-ES" altLang="ca-ES" dirty="0"/>
              <a:t>, que uneixen diferents municipis de la comarca entre si, amb la seva capital Ripoll i amb els municipis veïns d’Olot i Girona.</a:t>
            </a:r>
          </a:p>
          <a:p>
            <a:pPr algn="just" eaLnBrk="1" hangingPunct="1">
              <a:lnSpc>
                <a:spcPct val="170000"/>
              </a:lnSpc>
              <a:spcBef>
                <a:spcPct val="0"/>
              </a:spcBef>
              <a:buClr>
                <a:srgbClr val="D42E12"/>
              </a:buClr>
              <a:buFont typeface="Wingdings" panose="05000000000000000000" pitchFamily="2" charset="2"/>
              <a:buChar char="§"/>
            </a:pPr>
            <a:endParaRPr lang="ca-ES" altLang="ca-ES" kern="0" dirty="0"/>
          </a:p>
        </p:txBody>
      </p:sp>
      <p:sp>
        <p:nvSpPr>
          <p:cNvPr id="9222" name="Contenidor de número de diapositiva 5">
            <a:extLst>
              <a:ext uri="{FF2B5EF4-FFF2-40B4-BE49-F238E27FC236}">
                <a16:creationId xmlns:a16="http://schemas.microsoft.com/office/drawing/2014/main" id="{3F96BC56-8464-4090-B97E-FC11E5DD40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EA9AE8-BBC7-44C4-AB4B-5C76FBD99C5A}" type="slidenum">
              <a:rPr lang="ca-ES" altLang="ca-ES">
                <a:solidFill>
                  <a:srgbClr val="898989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a-ES" altLang="ca-ES">
              <a:solidFill>
                <a:srgbClr val="898989"/>
              </a:solidFill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6868802" y="5732463"/>
            <a:ext cx="445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a-ES" sz="1200" i="1" dirty="0" smtClean="0">
                <a:latin typeface="Arial" panose="020B0604020202020204" pitchFamily="34" charset="0"/>
              </a:rPr>
              <a:t>Llista de línies d’autobusos interurbanes al Ripollès l’any 2020.</a:t>
            </a:r>
          </a:p>
          <a:p>
            <a:pPr algn="r"/>
            <a:r>
              <a:rPr lang="ca-ES" sz="1200" i="1" dirty="0" smtClean="0">
                <a:latin typeface="Arial" panose="020B0604020202020204" pitchFamily="34" charset="0"/>
              </a:rPr>
              <a:t>Font: Serveis Territorials de Transports de Girona</a:t>
            </a:r>
          </a:p>
        </p:txBody>
      </p:sp>
      <p:pic>
        <p:nvPicPr>
          <p:cNvPr id="12" name="Imatge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359534"/>
            <a:ext cx="5384800" cy="30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identitatcorporativa.gencat.cat/web/.content/Documentacio/descarregues/dpt/COLOR/Territori/territori_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0" y="6160460"/>
            <a:ext cx="19312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36C91CA8C31D46ABA0DE12DA6018C3" ma:contentTypeVersion="2" ma:contentTypeDescription="Crea un document nou" ma:contentTypeScope="" ma:versionID="275487d436fb928ee82ab87c947aa85e">
  <xsd:schema xmlns:xsd="http://www.w3.org/2001/XMLSchema" xmlns:xs="http://www.w3.org/2001/XMLSchema" xmlns:p="http://schemas.microsoft.com/office/2006/metadata/properties" xmlns:ns1="http://schemas.microsoft.com/sharepoint/v3" xmlns:ns2="bb32321c-e981-4fc1-84e6-724110ed39cf" targetNamespace="http://schemas.microsoft.com/office/2006/metadata/properties" ma:root="true" ma:fieldsID="f8c8e443543baed0437d2850ce1f01df" ns1:_="" ns2:_="">
    <xsd:import namespace="http://schemas.microsoft.com/sharepoint/v3"/>
    <xsd:import namespace="bb32321c-e981-4fc1-84e6-724110ed39c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d'inici de la planificació" ma:description="Data d'inici de la planificació és una columna del lloc creada per la característica de publicació. S'utilitza per especificar la data i l'hora en què aquesta pàgina començarà a aparèixer als visitants del lloc." ma:hidden="true" ma:internalName="PublishingStartDate">
      <xsd:simpleType>
        <xsd:restriction base="dms:Unknown"/>
      </xsd:simpleType>
    </xsd:element>
    <xsd:element name="PublishingExpirationDate" ma:index="9" nillable="true" ma:displayName="Data de finalització de la planificació" ma:description="Data de finalització de la planificació és una columna del lloc creada per la característica de publicació. S'utilitza per especificar la data i l'hora en què aquesta pàgina deixarà d'aparèixer als visitants del lloc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32321c-e981-4fc1-84e6-724110ed39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1BEB9C4-3D23-4D1E-8427-9CA9252A35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40C5C2-8513-417D-9D40-387E42F17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32321c-e981-4fc1-84e6-724110ed39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A6D4CB-410D-4389-97E2-A4E2D66B96F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bb32321c-e981-4fc1-84e6-724110ed39c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1482</Words>
  <Application>Microsoft Office PowerPoint</Application>
  <PresentationFormat>Pantalla panoràmica</PresentationFormat>
  <Paragraphs>196</Paragraphs>
  <Slides>25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25</vt:i4>
      </vt:variant>
    </vt:vector>
  </HeadingPairs>
  <TitlesOfParts>
    <vt:vector size="32" baseType="lpstr">
      <vt:lpstr>Microsoft YaHei</vt:lpstr>
      <vt:lpstr>Arial</vt:lpstr>
      <vt:lpstr>Calibri</vt:lpstr>
      <vt:lpstr>Helvetica*</vt:lpstr>
      <vt:lpstr>Wingdings</vt:lpstr>
      <vt:lpstr>Wingdings 2</vt:lpstr>
      <vt:lpstr>Tema de l'Office</vt:lpstr>
      <vt:lpstr>Estudi de millora del transport públic per carretera a la comarca del Ripollès</vt:lpstr>
      <vt:lpstr>Estudi de millora</vt:lpstr>
      <vt:lpstr>Estudi de millora</vt:lpstr>
      <vt:lpstr>Estudi de millora</vt:lpstr>
      <vt:lpstr>Situació actual</vt:lpstr>
      <vt:lpstr>Situació actual</vt:lpstr>
      <vt:lpstr>Situació actual</vt:lpstr>
      <vt:lpstr>Situació actual</vt:lpstr>
      <vt:lpstr>Situació actual</vt:lpstr>
      <vt:lpstr>Situació actual</vt:lpstr>
      <vt:lpstr>Situació actual</vt:lpstr>
      <vt:lpstr>Propostes de millora. Introducció serveis clic.cat al Ripollès</vt:lpstr>
      <vt:lpstr>Propostes de millora</vt:lpstr>
      <vt:lpstr>Propostes de millora</vt:lpstr>
      <vt:lpstr>Propostes de millora</vt:lpstr>
      <vt:lpstr>Propostes de millora</vt:lpstr>
      <vt:lpstr>Propostes de millora</vt:lpstr>
      <vt:lpstr>Propostes de millora</vt:lpstr>
      <vt:lpstr>Propostes de millora</vt:lpstr>
      <vt:lpstr>Propostes de millora</vt:lpstr>
      <vt:lpstr>Propostes de millora</vt:lpstr>
      <vt:lpstr>Propostes de millora</vt:lpstr>
      <vt:lpstr>Propostes de millora</vt:lpstr>
      <vt:lpstr>Propostes de millora</vt:lpstr>
      <vt:lpstr>gencat.cat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de Presentació del PowerPoint</dc:title>
  <dc:creator>Departament de la Vicepresidència;Sg.politiquesdigitals@gencat.cat</dc:creator>
  <cp:lastModifiedBy>Guillaumes Marcer, Albert</cp:lastModifiedBy>
  <cp:revision>85</cp:revision>
  <cp:lastPrinted>2022-11-07T09:26:43Z</cp:lastPrinted>
  <dcterms:created xsi:type="dcterms:W3CDTF">2011-04-15T10:08:09Z</dcterms:created>
  <dcterms:modified xsi:type="dcterms:W3CDTF">2022-11-09T06:52:22Z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0x010100BF36C91CA8C31D46ABA0DE12DA6018C3</vt:lpwstr>
  </property>
</Properties>
</file>