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2" r:id="rId9"/>
    <p:sldId id="273" r:id="rId10"/>
    <p:sldId id="274" r:id="rId11"/>
    <p:sldId id="265" r:id="rId12"/>
    <p:sldId id="266" r:id="rId13"/>
    <p:sldId id="275" r:id="rId14"/>
    <p:sldId id="268" r:id="rId15"/>
    <p:sldId id="276" r:id="rId16"/>
    <p:sldId id="277" r:id="rId17"/>
    <p:sldId id="271" r:id="rId18"/>
    <p:sldId id="272" r:id="rId19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8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cia Mariñoso, Monica" initials="GMM" lastIdx="2" clrIdx="0">
    <p:extLst>
      <p:ext uri="{19B8F6BF-5375-455C-9EA6-DF929625EA0E}">
        <p15:presenceInfo xmlns:p15="http://schemas.microsoft.com/office/powerpoint/2012/main" userId="Garcia Mariñoso, Mon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B70"/>
    <a:srgbClr val="DDDDDD"/>
    <a:srgbClr val="0C7D8C"/>
    <a:srgbClr val="034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88"/>
      </p:cViewPr>
      <p:guideLst>
        <p:guide orient="horz" pos="2183"/>
        <p:guide pos="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429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de títo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8" descr="Imagen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50" y="6308725"/>
            <a:ext cx="1189038" cy="288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n 11" descr="Imagen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66700" cy="479355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ector recto 37"/>
          <p:cNvSpPr/>
          <p:nvPr/>
        </p:nvSpPr>
        <p:spPr>
          <a:xfrm>
            <a:off x="3584575" y="549275"/>
            <a:ext cx="8302627" cy="0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5" name="Imagen 17" descr="Imagen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850" y="6308725"/>
            <a:ext cx="1189038" cy="28892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cto 37"/>
          <p:cNvSpPr/>
          <p:nvPr/>
        </p:nvSpPr>
        <p:spPr>
          <a:xfrm>
            <a:off x="6048373" y="5713491"/>
            <a:ext cx="5838828" cy="12703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ext Box 7"/>
          <p:cNvSpPr txBox="1"/>
          <p:nvPr/>
        </p:nvSpPr>
        <p:spPr>
          <a:xfrm>
            <a:off x="9053193" y="6300787"/>
            <a:ext cx="2788289" cy="19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400"/>
              </a:spcBef>
              <a:defRPr sz="700"/>
            </a:lvl1pPr>
          </a:lstStyle>
          <a:p>
            <a:r>
              <a:t>| </a:t>
            </a:r>
          </a:p>
        </p:txBody>
      </p:sp>
      <p:pic>
        <p:nvPicPr>
          <p:cNvPr id="5" name="Imagen 16" descr="Imagen 1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" y="0"/>
            <a:ext cx="4787900" cy="479355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Nivell del cos u…"/>
          <p:cNvSpPr txBox="1">
            <a:spLocks noGrp="1"/>
          </p:cNvSpPr>
          <p:nvPr>
            <p:ph type="body" idx="1"/>
          </p:nvPr>
        </p:nvSpPr>
        <p:spPr>
          <a:xfrm>
            <a:off x="5624946" y="1237672"/>
            <a:ext cx="4221018" cy="156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rPr lang="ca-ES" dirty="0" smtClean="0"/>
              <a:t>Fas 6 anys.</a:t>
            </a:r>
          </a:p>
          <a:p>
            <a:r>
              <a:rPr lang="ca-ES" dirty="0" smtClean="0"/>
              <a:t>Tria un llibre.</a:t>
            </a:r>
            <a:endParaRPr dirty="0"/>
          </a:p>
        </p:txBody>
      </p:sp>
      <p:sp>
        <p:nvSpPr>
          <p:cNvPr id="9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CuadroTexto 2"/>
          <p:cNvSpPr txBox="1"/>
          <p:nvPr userDrawn="1"/>
        </p:nvSpPr>
        <p:spPr>
          <a:xfrm>
            <a:off x="557790" y="5042984"/>
            <a:ext cx="4524872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a-ES" sz="1100" dirty="0" smtClean="0"/>
              <a:t>Dades extretes a 1 de desembre de 2022, </a:t>
            </a:r>
            <a:r>
              <a:rPr lang="ca-ES" sz="1100" dirty="0"/>
              <a:t>8</a:t>
            </a:r>
            <a:r>
              <a:rPr lang="ca-ES" sz="1100" dirty="0" smtClean="0"/>
              <a:t>:00h</a:t>
            </a:r>
            <a:endParaRPr sz="1100" dirty="0"/>
          </a:p>
        </p:txBody>
      </p:sp>
      <p:pic>
        <p:nvPicPr>
          <p:cNvPr id="13" name="Imatge" descr="Imatge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5647895" y="500819"/>
            <a:ext cx="1744850" cy="380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6" descr="Imagen 16"/>
          <p:cNvPicPr>
            <a:picLocks noChangeAspect="1"/>
          </p:cNvPicPr>
          <p:nvPr userDrawn="1"/>
        </p:nvPicPr>
        <p:blipFill>
          <a:blip r:embed="rId7">
            <a:extLst/>
          </a:blip>
          <a:stretch>
            <a:fillRect/>
          </a:stretch>
        </p:blipFill>
        <p:spPr>
          <a:xfrm>
            <a:off x="6008832" y="5958321"/>
            <a:ext cx="1819275" cy="28734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None/>
        <a:tabLst/>
        <a:defRPr sz="4300" b="0" i="0" u="none" strike="noStrike" cap="none" spc="0" baseline="0">
          <a:solidFill>
            <a:schemeClr val="tx1"/>
          </a:solidFill>
          <a:uFillTx/>
          <a:latin typeface="Helvetica Ligh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2"/>
          <p:cNvSpPr txBox="1"/>
          <p:nvPr/>
        </p:nvSpPr>
        <p:spPr>
          <a:xfrm>
            <a:off x="516376" y="5724986"/>
            <a:ext cx="4524872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a-ES" sz="1100" dirty="0" smtClean="0"/>
              <a:t>Dades extretes a 1 de desembre de 2022, </a:t>
            </a:r>
            <a:r>
              <a:rPr lang="ca-ES" sz="1100" dirty="0"/>
              <a:t>8</a:t>
            </a:r>
            <a:r>
              <a:rPr lang="ca-ES" sz="1100" dirty="0" smtClean="0"/>
              <a:t>:00h</a:t>
            </a:r>
            <a:endParaRPr sz="1100" dirty="0"/>
          </a:p>
        </p:txBody>
      </p:sp>
      <p:sp>
        <p:nvSpPr>
          <p:cNvPr id="46" name="CuadroTexto 6"/>
          <p:cNvSpPr txBox="1"/>
          <p:nvPr/>
        </p:nvSpPr>
        <p:spPr>
          <a:xfrm>
            <a:off x="894737" y="876113"/>
            <a:ext cx="6004758" cy="340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43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ca-ES" dirty="0" smtClean="0"/>
          </a:p>
          <a:p>
            <a:pPr>
              <a:defRPr sz="43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ca-ES" dirty="0" smtClean="0">
              <a:solidFill>
                <a:schemeClr val="tx1"/>
              </a:solidFill>
            </a:endParaRPr>
          </a:p>
          <a:p>
            <a:pPr>
              <a:defRPr sz="4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 smtClean="0">
                <a:solidFill>
                  <a:schemeClr val="tx1"/>
                </a:solidFill>
              </a:rPr>
              <a:t>Fas</a:t>
            </a:r>
            <a:r>
              <a:rPr dirty="0" smtClean="0"/>
              <a:t> </a:t>
            </a:r>
            <a:r>
              <a:rPr dirty="0"/>
              <a:t>6 </a:t>
            </a:r>
            <a:r>
              <a:rPr dirty="0" err="1"/>
              <a:t>anys</a:t>
            </a:r>
            <a:r>
              <a:rPr dirty="0"/>
              <a:t>.</a:t>
            </a:r>
          </a:p>
          <a:p>
            <a:pPr>
              <a:defRPr sz="43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Tria</a:t>
            </a:r>
            <a:r>
              <a:rPr dirty="0"/>
              <a:t> un </a:t>
            </a:r>
            <a:r>
              <a:rPr dirty="0" err="1" smtClean="0"/>
              <a:t>llibre</a:t>
            </a:r>
            <a:r>
              <a:rPr lang="ca-ES" dirty="0" smtClean="0"/>
              <a:t>.</a:t>
            </a:r>
            <a:br>
              <a:rPr lang="ca-ES" dirty="0" smtClean="0"/>
            </a:br>
            <a:endParaRPr dirty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920" y="349326"/>
            <a:ext cx="2002514" cy="434112"/>
          </a:xfrm>
          <a:prstGeom prst="rect">
            <a:avLst/>
          </a:prstGeom>
        </p:spPr>
      </p:pic>
      <p:pic>
        <p:nvPicPr>
          <p:cNvPr id="5" name="Imagen 16" descr="Imagen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8612" y="6292619"/>
            <a:ext cx="1819275" cy="2873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idor de número de diapositiva 2"/>
          <p:cNvSpPr>
            <a:spLocks noGrp="1"/>
          </p:cNvSpPr>
          <p:nvPr>
            <p:ph type="sldNum" sz="quarter" idx="2"/>
          </p:nvPr>
        </p:nvSpPr>
        <p:spPr>
          <a:xfrm>
            <a:off x="8645208" y="6217853"/>
            <a:ext cx="92393" cy="276995"/>
          </a:xfrm>
        </p:spPr>
        <p:txBody>
          <a:bodyPr/>
          <a:lstStyle/>
          <a:p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"/>
          <p:cNvSpPr txBox="1"/>
          <p:nvPr/>
        </p:nvSpPr>
        <p:spPr>
          <a:xfrm>
            <a:off x="1209313" y="868101"/>
            <a:ext cx="7889158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Llibreries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. </a:t>
            </a:r>
            <a:r>
              <a:rPr kumimoji="0" sz="3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Light"/>
                <a:sym typeface="Helvetica Light"/>
              </a:rPr>
              <a:t>Distribució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Light"/>
                <a:sym typeface="Helvetica Light"/>
              </a:rPr>
              <a:t> per </a:t>
            </a:r>
            <a:r>
              <a:rPr kumimoji="0" sz="3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Light"/>
                <a:sym typeface="Helvetica Light"/>
              </a:rPr>
              <a:t>comarques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6184435" y="1832246"/>
            <a:ext cx="4732131" cy="4092499"/>
            <a:chOff x="1209313" y="1833633"/>
            <a:chExt cx="4732131" cy="4092499"/>
          </a:xfrm>
        </p:grpSpPr>
        <p:sp>
          <p:nvSpPr>
            <p:cNvPr id="5" name="CuadroTexto 5"/>
            <p:cNvSpPr txBox="1"/>
            <p:nvPr/>
          </p:nvSpPr>
          <p:spPr>
            <a:xfrm>
              <a:off x="1209313" y="1833633"/>
              <a:ext cx="4732131" cy="4216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sym typeface="Helvetica Light"/>
                </a:rPr>
                <a:t>Tarragona</a:t>
              </a:r>
            </a:p>
          </p:txBody>
        </p:sp>
        <p:graphicFrame>
          <p:nvGraphicFramePr>
            <p:cNvPr id="7" name="Taula"/>
            <p:cNvGraphicFramePr/>
            <p:nvPr>
              <p:extLst>
                <p:ext uri="{D42A27DB-BD31-4B8C-83A1-F6EECF244321}">
                  <p14:modId xmlns:p14="http://schemas.microsoft.com/office/powerpoint/2010/main" val="902261928"/>
                </p:ext>
              </p:extLst>
            </p:nvPr>
          </p:nvGraphicFramePr>
          <p:xfrm>
            <a:off x="1230015" y="2295161"/>
            <a:ext cx="4329925" cy="3630971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112293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0904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6598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6598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86598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02006">
                  <a:tc>
                    <a:txBody>
                      <a:bodyPr/>
                      <a:lstStyle/>
                      <a:p>
                        <a:pPr algn="l">
                          <a:defRPr b="1">
                            <a:solidFill>
                              <a:srgbClr val="FFFFFF"/>
                            </a:solidFill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2019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 dirty="0">
                            <a:solidFill>
                              <a:srgbClr val="FFFFFF"/>
                            </a:solidFill>
                            <a:sym typeface="Helvetica"/>
                          </a:rPr>
                          <a:t>2020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2021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2022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Alt Camp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Baix Camp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Baix Ebre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Baix Penedès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523588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Conca de Barberà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Montsià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Priorat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Ribera d’Ebre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Tarragonès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270821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Terra Alta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67988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Total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27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39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45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 dirty="0">
                            <a:sym typeface="Helvetica"/>
                          </a:rPr>
                          <a:t>50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</a:tbl>
            </a:graphicData>
          </a:graphic>
        </p:graphicFrame>
      </p:grpSp>
      <p:grpSp>
        <p:nvGrpSpPr>
          <p:cNvPr id="9" name="Agrupa 8"/>
          <p:cNvGrpSpPr/>
          <p:nvPr/>
        </p:nvGrpSpPr>
        <p:grpSpPr>
          <a:xfrm>
            <a:off x="1261756" y="1832246"/>
            <a:ext cx="4732131" cy="4073664"/>
            <a:chOff x="6263814" y="1868229"/>
            <a:chExt cx="4732131" cy="4073664"/>
          </a:xfrm>
        </p:grpSpPr>
        <p:graphicFrame>
          <p:nvGraphicFramePr>
            <p:cNvPr id="10" name="Taula"/>
            <p:cNvGraphicFramePr/>
            <p:nvPr/>
          </p:nvGraphicFramePr>
          <p:xfrm>
            <a:off x="6320964" y="2323407"/>
            <a:ext cx="4317226" cy="3618486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111963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0725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6344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6344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86344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254983">
                  <a:tc>
                    <a:txBody>
                      <a:bodyPr/>
                      <a:lstStyle/>
                      <a:p>
                        <a:pPr algn="l">
                          <a:defRPr b="1">
                            <a:solidFill>
                              <a:srgbClr val="FFFFFF"/>
                            </a:solidFill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2019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2020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2021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2022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Alt Urgell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Alta Ribagorça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Garrigues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Noguera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Pallars Jussà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Pallars Sobirà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Pla d’Urgell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Segarra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Segrià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9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22865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Solsonès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26458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Urgell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26458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Vall d’Aran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24047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Total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28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30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34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34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  <p:sp>
          <p:nvSpPr>
            <p:cNvPr id="11" name="CuadroTexto 5"/>
            <p:cNvSpPr txBox="1"/>
            <p:nvPr/>
          </p:nvSpPr>
          <p:spPr>
            <a:xfrm>
              <a:off x="6263814" y="1868229"/>
              <a:ext cx="4732131" cy="4216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sym typeface="Helvetica Light"/>
                </a:rPr>
                <a:t>Lleida</a:t>
              </a:r>
            </a:p>
          </p:txBody>
        </p:sp>
      </p:grpSp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015284" y="6126413"/>
            <a:ext cx="170877" cy="276995"/>
          </a:xfrm>
        </p:spPr>
        <p:txBody>
          <a:bodyPr/>
          <a:lstStyle/>
          <a:p>
            <a:r>
              <a:rPr lang="ca-ES" dirty="0" smtClean="0"/>
              <a:t>9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8499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adroTexto 5"/>
          <p:cNvSpPr txBox="1"/>
          <p:nvPr/>
        </p:nvSpPr>
        <p:spPr>
          <a:xfrm>
            <a:off x="1271588" y="940656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Llibreries</a:t>
            </a:r>
            <a:r>
              <a:rPr dirty="0" smtClean="0"/>
              <a:t>.</a:t>
            </a:r>
            <a:r>
              <a:rPr lang="ca-ES" dirty="0" smtClean="0"/>
              <a:t> </a:t>
            </a:r>
            <a:r>
              <a:rPr lang="ca-ES" sz="3400" dirty="0" smtClean="0">
                <a:solidFill>
                  <a:srgbClr val="C00000"/>
                </a:solidFill>
                <a:latin typeface="Helvetica Light"/>
                <a:sym typeface="Helvetica Light"/>
              </a:rPr>
              <a:t>Tipologia de llibreries</a:t>
            </a:r>
            <a:r>
              <a:rPr dirty="0" smtClean="0"/>
              <a:t>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0" name="Les cadenes de llibreries han venut un 38,7% dels exemplars; les llibreries independents, un 61,3%."/>
          <p:cNvSpPr txBox="1"/>
          <p:nvPr/>
        </p:nvSpPr>
        <p:spPr>
          <a:xfrm>
            <a:off x="1271588" y="1853705"/>
            <a:ext cx="1819276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</a:lvl1pPr>
          </a:lstStyle>
          <a:p>
            <a:r>
              <a:rPr lang="ca-ES" dirty="0" smtClean="0"/>
              <a:t>Les cadenes de llibreries han venut un 38,8% dels exemplars; les llibreries independents, un 61,2%.</a:t>
            </a:r>
            <a:endParaRPr lang="ca-ES" dirty="0"/>
          </a:p>
        </p:txBody>
      </p:sp>
      <p:graphicFrame>
        <p:nvGraphicFramePr>
          <p:cNvPr id="81" name="Taula"/>
          <p:cNvGraphicFramePr/>
          <p:nvPr>
            <p:extLst>
              <p:ext uri="{D42A27DB-BD31-4B8C-83A1-F6EECF244321}">
                <p14:modId xmlns:p14="http://schemas.microsoft.com/office/powerpoint/2010/main" val="2488448297"/>
              </p:ext>
            </p:extLst>
          </p:nvPr>
        </p:nvGraphicFramePr>
        <p:xfrm>
          <a:off x="3202967" y="1921596"/>
          <a:ext cx="3745749" cy="204980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 2019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D12E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de llibres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D12E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 Suma de Net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D12E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D12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5 </a:t>
                      </a:r>
                      <a:r>
                        <a:rPr sz="1200" dirty="0" err="1">
                          <a:sym typeface="Helvetica"/>
                        </a:rPr>
                        <a:t>Cadenes</a:t>
                      </a:r>
                      <a:r>
                        <a:rPr sz="1200" dirty="0">
                          <a:sym typeface="Helvetica"/>
                        </a:rPr>
                        <a:t> de </a:t>
                      </a:r>
                      <a:r>
                        <a:rPr sz="1200" dirty="0" err="1">
                          <a:sym typeface="Helvetica"/>
                        </a:rPr>
                        <a:t>llibreries</a:t>
                      </a:r>
                      <a:r>
                        <a:rPr sz="1200" dirty="0">
                          <a:sym typeface="Helvetica"/>
                        </a:rPr>
                        <a:t> 
(59 </a:t>
                      </a:r>
                      <a:r>
                        <a:rPr sz="1200" dirty="0" err="1">
                          <a:sym typeface="Helvetica"/>
                        </a:rPr>
                        <a:t>establiments</a:t>
                      </a:r>
                      <a:r>
                        <a:rPr sz="1200" dirty="0">
                          <a:sym typeface="Helvetica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 15.344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 189.197,03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44,9%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3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274 llibreries independents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 18.815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 232.047,04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55,1%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3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Aportacions a llibreries</a:t>
                      </a:r>
                    </a:p>
                  </a:txBody>
                  <a:tcPr marL="45692" marR="45692" marT="45692" marB="4569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 34.159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 421.244,07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100,0%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2" name="Taula"/>
          <p:cNvGraphicFramePr/>
          <p:nvPr>
            <p:extLst>
              <p:ext uri="{D42A27DB-BD31-4B8C-83A1-F6EECF244321}">
                <p14:modId xmlns:p14="http://schemas.microsoft.com/office/powerpoint/2010/main" val="4214303997"/>
              </p:ext>
            </p:extLst>
          </p:nvPr>
        </p:nvGraphicFramePr>
        <p:xfrm>
          <a:off x="7281882" y="1921596"/>
          <a:ext cx="4106554" cy="20675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6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  2020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1B46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de llibres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1B46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 Suma de Net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1B46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1B46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5 </a:t>
                      </a:r>
                      <a:r>
                        <a:rPr sz="1200" dirty="0" err="1">
                          <a:sym typeface="Helvetica"/>
                        </a:rPr>
                        <a:t>Cadenes</a:t>
                      </a:r>
                      <a:r>
                        <a:rPr sz="1200" dirty="0">
                          <a:sym typeface="Helvetica"/>
                        </a:rPr>
                        <a:t> de </a:t>
                      </a:r>
                      <a:r>
                        <a:rPr sz="1200" dirty="0" err="1">
                          <a:sym typeface="Helvetica"/>
                        </a:rPr>
                        <a:t>llibreries</a:t>
                      </a:r>
                      <a:r>
                        <a:rPr sz="1200" dirty="0">
                          <a:sym typeface="Helvetica"/>
                        </a:rPr>
                        <a:t> 
(56 </a:t>
                      </a:r>
                      <a:r>
                        <a:rPr sz="1200" dirty="0" err="1">
                          <a:sym typeface="Helvetica"/>
                        </a:rPr>
                        <a:t>establiments</a:t>
                      </a:r>
                      <a:r>
                        <a:rPr sz="1200" dirty="0">
                          <a:sym typeface="Helvetica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                                        13.972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                 174.589,11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37,2%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333 llibreries independents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                                        23.513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                 294.300,41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62,8%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Aportacions a llibreries</a:t>
                      </a:r>
                    </a:p>
                  </a:txBody>
                  <a:tcPr marL="45739" marR="45739" marT="45739" marB="4573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                                        37.485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                 468.889,52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100,0%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" name="Taula"/>
          <p:cNvGraphicFramePr/>
          <p:nvPr>
            <p:extLst>
              <p:ext uri="{D42A27DB-BD31-4B8C-83A1-F6EECF244321}">
                <p14:modId xmlns:p14="http://schemas.microsoft.com/office/powerpoint/2010/main" val="3974589920"/>
              </p:ext>
            </p:extLst>
          </p:nvPr>
        </p:nvGraphicFramePr>
        <p:xfrm>
          <a:off x="3212096" y="4265649"/>
          <a:ext cx="3771148" cy="209824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1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58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  2021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57B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de llibres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57B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 Suma de Net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57B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57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8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5 </a:t>
                      </a:r>
                      <a:r>
                        <a:rPr sz="1200" dirty="0" err="1">
                          <a:sym typeface="Helvetica"/>
                        </a:rPr>
                        <a:t>Cadenes</a:t>
                      </a:r>
                      <a:r>
                        <a:rPr sz="1200" dirty="0">
                          <a:sym typeface="Helvetica"/>
                        </a:rPr>
                        <a:t> de </a:t>
                      </a:r>
                      <a:r>
                        <a:rPr sz="1200" dirty="0" err="1">
                          <a:sym typeface="Helvetica"/>
                        </a:rPr>
                        <a:t>llibreries</a:t>
                      </a:r>
                      <a:r>
                        <a:rPr sz="1200" dirty="0">
                          <a:sym typeface="Helvetica"/>
                        </a:rPr>
                        <a:t> 
(59 </a:t>
                      </a:r>
                      <a:r>
                        <a:rPr sz="1200" dirty="0" err="1">
                          <a:sym typeface="Helvetica"/>
                        </a:rPr>
                        <a:t>establiments</a:t>
                      </a:r>
                      <a:r>
                        <a:rPr sz="1200" dirty="0">
                          <a:sym typeface="Helvetica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15.543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195.930,36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40,59%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58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370 llibreries independents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22.773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   286.750,08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59,41%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2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Aportacions a 
llibreries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38.316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   482.680,44  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100,00%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4" name="Taula"/>
          <p:cNvGraphicFramePr/>
          <p:nvPr>
            <p:extLst>
              <p:ext uri="{D42A27DB-BD31-4B8C-83A1-F6EECF244321}">
                <p14:modId xmlns:p14="http://schemas.microsoft.com/office/powerpoint/2010/main" val="1195524997"/>
              </p:ext>
            </p:extLst>
          </p:nvPr>
        </p:nvGraphicFramePr>
        <p:xfrm>
          <a:off x="7307381" y="4237929"/>
          <a:ext cx="4145711" cy="21083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8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20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  2022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de llibres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 Suma de Net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5 </a:t>
                      </a:r>
                      <a:r>
                        <a:rPr sz="1200" dirty="0" err="1">
                          <a:sym typeface="Helvetica"/>
                        </a:rPr>
                        <a:t>Cadenes</a:t>
                      </a:r>
                      <a:r>
                        <a:rPr sz="1200" dirty="0">
                          <a:sym typeface="Helvetica"/>
                        </a:rPr>
                        <a:t> de </a:t>
                      </a:r>
                      <a:r>
                        <a:rPr sz="1200" dirty="0" err="1">
                          <a:sym typeface="Helvetica"/>
                        </a:rPr>
                        <a:t>llibreries</a:t>
                      </a:r>
                      <a:r>
                        <a:rPr sz="1200" dirty="0">
                          <a:sym typeface="Helvetica"/>
                        </a:rPr>
                        <a:t> 
</a:t>
                      </a:r>
                      <a:r>
                        <a:rPr sz="1200" dirty="0" smtClean="0">
                          <a:sym typeface="Helvetica"/>
                        </a:rPr>
                        <a:t>(</a:t>
                      </a:r>
                      <a:r>
                        <a:rPr lang="ca-ES" sz="1200" dirty="0" smtClean="0">
                          <a:sym typeface="Helvetica"/>
                        </a:rPr>
                        <a:t>59</a:t>
                      </a:r>
                      <a:r>
                        <a:rPr sz="1200" dirty="0" smtClean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establiments</a:t>
                      </a:r>
                      <a:r>
                        <a:rPr sz="1200" dirty="0">
                          <a:sym typeface="Helvetica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15.237,00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190.445,42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38,8%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ca-ES" sz="1200" dirty="0" smtClean="0">
                          <a:sym typeface="Helvetica"/>
                        </a:rPr>
                        <a:t>400</a:t>
                      </a:r>
                      <a:r>
                        <a:rPr sz="1200" dirty="0" smtClean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llibreries</a:t>
                      </a:r>
                      <a:r>
                        <a:rPr sz="1200" dirty="0">
                          <a:sym typeface="Helvetica"/>
                        </a:rPr>
                        <a:t> independents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24.054,00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303.776,08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61,2%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Aportacions a 
llibreries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39.291,00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494.221,50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465058" y="6380413"/>
            <a:ext cx="249423" cy="276995"/>
          </a:xfrm>
        </p:spPr>
        <p:txBody>
          <a:bodyPr/>
          <a:lstStyle/>
          <a:p>
            <a:r>
              <a:rPr lang="ca-ES" dirty="0" smtClean="0"/>
              <a:t>10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adroTexto 5"/>
          <p:cNvSpPr txBox="1"/>
          <p:nvPr/>
        </p:nvSpPr>
        <p:spPr>
          <a:xfrm>
            <a:off x="1271588" y="915405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Evolució</a:t>
            </a:r>
            <a:r>
              <a:rPr dirty="0"/>
              <a:t> temporal. </a:t>
            </a:r>
            <a:r>
              <a:rPr dirty="0" err="1">
                <a:solidFill>
                  <a:srgbClr val="045B70"/>
                </a:solidFill>
              </a:rPr>
              <a:t>Vendes</a:t>
            </a:r>
            <a:r>
              <a:rPr dirty="0">
                <a:solidFill>
                  <a:srgbClr val="045B70"/>
                </a:solidFill>
              </a:rPr>
              <a:t> </a:t>
            </a:r>
            <a:r>
              <a:rPr dirty="0" err="1">
                <a:solidFill>
                  <a:srgbClr val="045B70"/>
                </a:solidFill>
              </a:rPr>
              <a:t>diàries</a:t>
            </a:r>
            <a:r>
              <a:rPr dirty="0">
                <a:solidFill>
                  <a:srgbClr val="045B70"/>
                </a:solidFill>
              </a:rPr>
              <a:t>*</a:t>
            </a:r>
          </a:p>
        </p:txBody>
      </p:sp>
      <p:sp>
        <p:nvSpPr>
          <p:cNvPr id="87" name="Els dissabtes han concentrat el 30,8% de les vendes realitzades."/>
          <p:cNvSpPr txBox="1"/>
          <p:nvPr/>
        </p:nvSpPr>
        <p:spPr>
          <a:xfrm>
            <a:off x="1271588" y="1844081"/>
            <a:ext cx="2171957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</a:lvl1pPr>
          </a:lstStyle>
          <a:p>
            <a:r>
              <a:rPr lang="ca-ES" dirty="0" smtClean="0"/>
              <a:t>Els dissabtes han concentrat el 30,8% de les vendes realitzades.</a:t>
            </a:r>
            <a:endParaRPr lang="ca-ES" dirty="0"/>
          </a:p>
        </p:txBody>
      </p:sp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733" y="3451658"/>
            <a:ext cx="8820997" cy="28721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* El camp data respon al moment en que la llibreria ha informat de la venda"/>
          <p:cNvSpPr txBox="1"/>
          <p:nvPr/>
        </p:nvSpPr>
        <p:spPr>
          <a:xfrm>
            <a:off x="3008312" y="6227444"/>
            <a:ext cx="6531611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500"/>
              </a:spcBef>
              <a:defRPr sz="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* El camp data respon al moment en que la llibreria ha informat de la venda</a:t>
            </a:r>
          </a:p>
        </p:txBody>
      </p:sp>
      <p:graphicFrame>
        <p:nvGraphicFramePr>
          <p:cNvPr id="90" name="Taula"/>
          <p:cNvGraphicFramePr/>
          <p:nvPr>
            <p:extLst>
              <p:ext uri="{D42A27DB-BD31-4B8C-83A1-F6EECF244321}">
                <p14:modId xmlns:p14="http://schemas.microsoft.com/office/powerpoint/2010/main" val="3082111649"/>
              </p:ext>
            </p:extLst>
          </p:nvPr>
        </p:nvGraphicFramePr>
        <p:xfrm>
          <a:off x="3722255" y="1843445"/>
          <a:ext cx="4875210" cy="158050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0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Helvetica"/>
                        </a:rPr>
                        <a:t>Vendes per dies de la setmana</a:t>
                      </a:r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dilluns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19,0%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dimarts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13,4%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dimecres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12,0%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dijous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11,3%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divendres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12,1%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dissabte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30,8%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9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diumenge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>
                          <a:sym typeface="Helvetica"/>
                        </a:rPr>
                        <a:t>1,4%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0957058" y="6207693"/>
            <a:ext cx="249423" cy="276995"/>
          </a:xfrm>
        </p:spPr>
        <p:txBody>
          <a:bodyPr/>
          <a:lstStyle/>
          <a:p>
            <a:r>
              <a:rPr lang="ca-ES" dirty="0" smtClean="0"/>
              <a:t>11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adroTexto 5"/>
          <p:cNvSpPr txBox="1"/>
          <p:nvPr/>
        </p:nvSpPr>
        <p:spPr>
          <a:xfrm>
            <a:off x="1271588" y="868101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ca-ES" dirty="0" smtClean="0"/>
              <a:t>Llengua. </a:t>
            </a:r>
            <a:r>
              <a:rPr lang="ca-ES" dirty="0" smtClean="0">
                <a:solidFill>
                  <a:srgbClr val="0C7D8C"/>
                </a:solidFill>
              </a:rPr>
              <a:t>Exemplars venuts en %</a:t>
            </a:r>
            <a:endParaRPr lang="ca-ES" dirty="0">
              <a:solidFill>
                <a:srgbClr val="0C7D8C"/>
              </a:solidFill>
            </a:endParaRPr>
          </a:p>
        </p:txBody>
      </p:sp>
      <p:sp>
        <p:nvSpPr>
          <p:cNvPr id="93" name="Un 71,6% dels llibres triats són en català, pràcticament el mateix percentatge que l’any passat (72,9%).…"/>
          <p:cNvSpPr txBox="1"/>
          <p:nvPr/>
        </p:nvSpPr>
        <p:spPr>
          <a:xfrm>
            <a:off x="1271588" y="2018571"/>
            <a:ext cx="2275176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ca-ES" dirty="0" smtClean="0"/>
              <a:t>Un 71,3% dels llibres triats són en català, pràcticament el mateix percentatge que l’any passat (72,9%). </a:t>
            </a:r>
          </a:p>
          <a:p>
            <a:pPr>
              <a:spcBef>
                <a:spcPts val="800"/>
              </a:spcBef>
            </a:pPr>
            <a:r>
              <a:rPr lang="ca-ES" dirty="0" smtClean="0"/>
              <a:t>L’anglès (0,16%) és la tercera llengua més escollida.</a:t>
            </a:r>
            <a:endParaRPr lang="ca-ES" dirty="0"/>
          </a:p>
        </p:txBody>
      </p:sp>
      <p:graphicFrame>
        <p:nvGraphicFramePr>
          <p:cNvPr id="94" name="Taula"/>
          <p:cNvGraphicFramePr/>
          <p:nvPr>
            <p:extLst/>
          </p:nvPr>
        </p:nvGraphicFramePr>
        <p:xfrm>
          <a:off x="4189470" y="2018571"/>
          <a:ext cx="4739762" cy="289442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3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56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err="1">
                          <a:solidFill>
                            <a:srgbClr val="FFFFFF"/>
                          </a:solidFill>
                          <a:sym typeface="Helvetica"/>
                        </a:rPr>
                        <a:t>Llengua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sym typeface="Helvetica"/>
                        </a:rPr>
                        <a:t> dels </a:t>
                      </a:r>
                      <a:r>
                        <a:rPr sz="1400" dirty="0" err="1">
                          <a:solidFill>
                            <a:srgbClr val="FFFFFF"/>
                          </a:solidFill>
                          <a:sym typeface="Helvetica"/>
                        </a:rPr>
                        <a:t>llibres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sym typeface="Helvetica"/>
                        </a:rPr>
                        <a:t> </a:t>
                      </a:r>
                      <a:r>
                        <a:rPr sz="1400" dirty="0" err="1">
                          <a:solidFill>
                            <a:srgbClr val="FFFFFF"/>
                          </a:solidFill>
                          <a:sym typeface="Helvetica"/>
                        </a:rPr>
                        <a:t>triats</a:t>
                      </a:r>
                      <a:endParaRPr sz="1400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45714" marR="45714" marT="45714" marB="45714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 exemplars</a:t>
                      </a:r>
                    </a:p>
                  </a:txBody>
                  <a:tcPr marL="45714" marR="45714" marT="45714" marB="45714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Català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dirty="0" smtClean="0">
                          <a:sym typeface="Helvetica"/>
                        </a:rPr>
                        <a:t>71,</a:t>
                      </a:r>
                      <a:r>
                        <a:rPr lang="ca-ES" sz="1400" dirty="0" smtClean="0">
                          <a:sym typeface="Helvetica"/>
                        </a:rPr>
                        <a:t>34</a:t>
                      </a:r>
                      <a:r>
                        <a:rPr sz="1400" dirty="0" smtClean="0">
                          <a:sym typeface="Helvetica"/>
                        </a:rPr>
                        <a:t>%</a:t>
                      </a:r>
                      <a:endParaRPr sz="14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7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Castellà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dirty="0" smtClean="0">
                          <a:sym typeface="Helvetica"/>
                        </a:rPr>
                        <a:t>28,</a:t>
                      </a:r>
                      <a:r>
                        <a:rPr lang="ca-ES" sz="1400" dirty="0" smtClean="0">
                          <a:sym typeface="Helvetica"/>
                        </a:rPr>
                        <a:t>46</a:t>
                      </a:r>
                      <a:r>
                        <a:rPr sz="1400" dirty="0" smtClean="0">
                          <a:sym typeface="Helvetica"/>
                        </a:rPr>
                        <a:t>%</a:t>
                      </a:r>
                      <a:endParaRPr sz="14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5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Anglès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"/>
                        </a:rPr>
                        <a:t>0,16%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ym typeface="Helvetica"/>
                        </a:rPr>
                        <a:t>Altres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ym typeface="Helvetica"/>
                        </a:rPr>
                        <a:t>0,04%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52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ym typeface="Helvetica"/>
                        </a:rPr>
                        <a:t>Total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 dirty="0">
                          <a:sym typeface="Helvetica"/>
                        </a:rPr>
                        <a:t>100,0%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1270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0916418" y="6187373"/>
            <a:ext cx="249423" cy="276995"/>
          </a:xfrm>
        </p:spPr>
        <p:txBody>
          <a:bodyPr/>
          <a:lstStyle/>
          <a:p>
            <a:r>
              <a:rPr lang="ca-ES" dirty="0" smtClean="0"/>
              <a:t>12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6348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adroTexto 5"/>
          <p:cNvSpPr txBox="1"/>
          <p:nvPr/>
        </p:nvSpPr>
        <p:spPr>
          <a:xfrm>
            <a:off x="1251681" y="909665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Títols</a:t>
            </a:r>
            <a:r>
              <a:rPr dirty="0"/>
              <a:t>. </a:t>
            </a:r>
            <a:r>
              <a:rPr lang="ca-ES" dirty="0" smtClean="0">
                <a:solidFill>
                  <a:schemeClr val="bg1">
                    <a:lumMod val="65000"/>
                  </a:schemeClr>
                </a:solidFill>
              </a:rPr>
              <a:t>Els més venuts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Hi ha un gran ventall de títols venuts (5.923).…"/>
          <p:cNvSpPr txBox="1"/>
          <p:nvPr/>
        </p:nvSpPr>
        <p:spPr>
          <a:xfrm>
            <a:off x="1271588" y="1804050"/>
            <a:ext cx="3051030" cy="365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ca-ES" dirty="0" smtClean="0"/>
              <a:t>Hi ha un gran ventall de títols venuts (5.923). </a:t>
            </a:r>
          </a:p>
          <a:p>
            <a:pPr>
              <a:spcBef>
                <a:spcPts val="800"/>
              </a:spcBef>
            </a:pPr>
            <a:r>
              <a:rPr lang="ca-ES" dirty="0" smtClean="0"/>
              <a:t>Els més triats són: </a:t>
            </a:r>
          </a:p>
          <a:p>
            <a:pPr marL="180473" indent="-180473">
              <a:spcBef>
                <a:spcPts val="800"/>
              </a:spcBef>
              <a:buSzPct val="100000"/>
              <a:buChar char="‣"/>
            </a:pPr>
            <a:r>
              <a:rPr lang="ca-ES" i="1" dirty="0" smtClean="0"/>
              <a:t>Un regal de por</a:t>
            </a:r>
          </a:p>
          <a:p>
            <a:pPr marL="180473" indent="-180473">
              <a:spcBef>
                <a:spcPts val="800"/>
              </a:spcBef>
              <a:buSzPct val="100000"/>
              <a:buChar char="‣"/>
            </a:pPr>
            <a:r>
              <a:rPr lang="ca-ES" i="1" dirty="0" smtClean="0"/>
              <a:t>Un sopar de por</a:t>
            </a:r>
          </a:p>
          <a:p>
            <a:pPr marL="180473" indent="-180473">
              <a:spcBef>
                <a:spcPts val="800"/>
              </a:spcBef>
              <a:buSzPct val="100000"/>
              <a:buChar char="‣"/>
            </a:pPr>
            <a:r>
              <a:rPr lang="ca-ES" i="1" dirty="0" err="1" smtClean="0"/>
              <a:t>Catric</a:t>
            </a:r>
            <a:r>
              <a:rPr lang="ca-ES" i="1" dirty="0" smtClean="0"/>
              <a:t>, </a:t>
            </a:r>
            <a:r>
              <a:rPr lang="ca-ES" i="1" dirty="0" err="1" smtClean="0"/>
              <a:t>Catroc</a:t>
            </a:r>
            <a:r>
              <a:rPr lang="ca-ES" i="1" dirty="0" smtClean="0"/>
              <a:t>, contes clàssics per a primers lectors, </a:t>
            </a:r>
            <a:r>
              <a:rPr lang="ca-ES" dirty="0" smtClean="0"/>
              <a:t>(que va ser el més triat l’any passat) i </a:t>
            </a:r>
          </a:p>
          <a:p>
            <a:pPr marL="180473" indent="-180473">
              <a:spcBef>
                <a:spcPts val="800"/>
              </a:spcBef>
              <a:buSzPct val="100000"/>
              <a:buChar char="‣"/>
            </a:pPr>
            <a:r>
              <a:rPr lang="ca-ES" i="1" dirty="0" smtClean="0"/>
              <a:t>La meravellosa i horripilant casa de la iaia.</a:t>
            </a:r>
            <a:endParaRPr lang="ca-ES" i="1" dirty="0"/>
          </a:p>
        </p:txBody>
      </p:sp>
      <p:pic>
        <p:nvPicPr>
          <p:cNvPr id="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7555" y="4123553"/>
            <a:ext cx="2276476" cy="238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CATRIC, CATROC. Contes clàssics per a primers lectors" descr="CATRIC, CATROC. Contes clàssics per a primers lector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8980" y="1719443"/>
            <a:ext cx="2359025" cy="235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Un regal de por" descr="Un regal de por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9817" y="1719443"/>
            <a:ext cx="3290889" cy="47767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087540" y="6361691"/>
            <a:ext cx="249423" cy="276995"/>
          </a:xfrm>
        </p:spPr>
        <p:txBody>
          <a:bodyPr/>
          <a:lstStyle/>
          <a:p>
            <a:r>
              <a:rPr lang="ca-ES" dirty="0" smtClean="0"/>
              <a:t>13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adroTexto 5"/>
          <p:cNvSpPr txBox="1"/>
          <p:nvPr/>
        </p:nvSpPr>
        <p:spPr>
          <a:xfrm>
            <a:off x="1271588" y="854247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Títols</a:t>
            </a:r>
            <a:r>
              <a:rPr dirty="0"/>
              <a:t>.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Relació</a:t>
            </a:r>
            <a:r>
              <a:rPr dirty="0">
                <a:solidFill>
                  <a:schemeClr val="bg1">
                    <a:lumMod val="65000"/>
                  </a:schemeClr>
                </a:solidFill>
              </a:rPr>
              <a:t> dels 50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títols</a:t>
            </a:r>
            <a:r>
              <a:rPr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més</a:t>
            </a:r>
            <a:r>
              <a:rPr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dirty="0" err="1">
                <a:solidFill>
                  <a:schemeClr val="bg1">
                    <a:lumMod val="65000"/>
                  </a:schemeClr>
                </a:solidFill>
              </a:rPr>
              <a:t>venuts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3" name="Taula"/>
          <p:cNvGraphicFramePr/>
          <p:nvPr>
            <p:extLst>
              <p:ext uri="{D42A27DB-BD31-4B8C-83A1-F6EECF244321}">
                <p14:modId xmlns:p14="http://schemas.microsoft.com/office/powerpoint/2010/main" val="3585335074"/>
              </p:ext>
            </p:extLst>
          </p:nvPr>
        </p:nvGraphicFramePr>
        <p:xfrm>
          <a:off x="1271588" y="1737447"/>
          <a:ext cx="9112101" cy="494939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29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 dirty="0" err="1">
                          <a:sym typeface="Helvetica"/>
                        </a:rPr>
                        <a:t>Títol</a:t>
                      </a:r>
                      <a:r>
                        <a:rPr sz="1200" b="1" dirty="0">
                          <a:sym typeface="Helvetica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ym typeface="Helvetica"/>
                        </a:rPr>
                        <a:t>Autoria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ym typeface="Helvetica"/>
                        </a:rPr>
                        <a:t>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ym typeface="Helvetica"/>
                        </a:rPr>
                        <a:t>Exemplars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Un regal de por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Martí, Meritxell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Editorial Flamboyant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 smtClean="0">
                          <a:sym typeface="Helvetica"/>
                        </a:rPr>
                        <a:t>1.1</a:t>
                      </a:r>
                      <a:r>
                        <a:rPr lang="ca-ES" sz="1200" dirty="0" smtClean="0">
                          <a:sym typeface="Helvetica"/>
                        </a:rPr>
                        <a:t>61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Un sopar de por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Martí Orriols, Meritxell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 smtClean="0">
                          <a:sym typeface="Helvetica"/>
                        </a:rPr>
                        <a:t>9</a:t>
                      </a:r>
                      <a:r>
                        <a:rPr lang="ca-ES" sz="1200" dirty="0" smtClean="0">
                          <a:sym typeface="Helvetica"/>
                        </a:rPr>
                        <a:t>30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CATRIC, CATROC. Contes clàssics per a primers lectors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Baldó, Estel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Barcanova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 smtClean="0">
                          <a:sym typeface="Helvetica"/>
                        </a:rPr>
                        <a:t>7</a:t>
                      </a:r>
                      <a:r>
                        <a:rPr lang="ca-ES" sz="1200" dirty="0" smtClean="0">
                          <a:sym typeface="Helvetica"/>
                        </a:rPr>
                        <a:t>99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RALET, RALET. Contes per a primers lectors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Baldó</a:t>
                      </a:r>
                      <a:r>
                        <a:rPr sz="1200" dirty="0">
                          <a:sym typeface="Helvetica"/>
                        </a:rPr>
                        <a:t>, </a:t>
                      </a:r>
                      <a:r>
                        <a:rPr sz="1200" dirty="0" err="1">
                          <a:sym typeface="Helvetica"/>
                        </a:rPr>
                        <a:t>Estel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Barcanova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ca-ES" sz="1200" dirty="0" smtClean="0">
                          <a:sym typeface="Helvetica"/>
                        </a:rPr>
                        <a:t>556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La </a:t>
                      </a:r>
                      <a:r>
                        <a:rPr sz="1200" dirty="0" err="1">
                          <a:sym typeface="Helvetica"/>
                        </a:rPr>
                        <a:t>meravellosa</a:t>
                      </a:r>
                      <a:r>
                        <a:rPr sz="1200" dirty="0">
                          <a:sym typeface="Helvetica"/>
                        </a:rPr>
                        <a:t> i </a:t>
                      </a:r>
                      <a:r>
                        <a:rPr sz="1200" dirty="0" err="1">
                          <a:sym typeface="Helvetica"/>
                        </a:rPr>
                        <a:t>horripilant</a:t>
                      </a:r>
                      <a:r>
                        <a:rPr sz="1200" dirty="0">
                          <a:sym typeface="Helvetica"/>
                        </a:rPr>
                        <a:t> casa de la </a:t>
                      </a:r>
                      <a:r>
                        <a:rPr sz="1200" dirty="0" err="1">
                          <a:sym typeface="Helvetica"/>
                        </a:rPr>
                        <a:t>iaia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Martí Orriols, Meritxell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 smtClean="0">
                          <a:sym typeface="Helvetica"/>
                        </a:rPr>
                        <a:t>5</a:t>
                      </a:r>
                      <a:r>
                        <a:rPr lang="ca-ES" sz="1200" dirty="0" smtClean="0">
                          <a:sym typeface="Helvetica"/>
                        </a:rPr>
                        <a:t>43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3470"/>
                  </a:ext>
                </a:extLst>
              </a:tr>
              <a:tr h="1512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La </a:t>
                      </a:r>
                      <a:r>
                        <a:rPr sz="1200" dirty="0" err="1">
                          <a:sym typeface="Helvetica"/>
                        </a:rPr>
                        <a:t>guerra</a:t>
                      </a:r>
                      <a:r>
                        <a:rPr sz="1200" dirty="0">
                          <a:sym typeface="Helvetica"/>
                        </a:rPr>
                        <a:t> de les </a:t>
                      </a:r>
                      <a:r>
                        <a:rPr sz="1200" dirty="0" err="1">
                          <a:sym typeface="Helvetica"/>
                        </a:rPr>
                        <a:t>formigues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Copons</a:t>
                      </a:r>
                      <a:r>
                        <a:rPr sz="1200" dirty="0">
                          <a:sym typeface="Helvetica"/>
                        </a:rPr>
                        <a:t> Ramon, Jaume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 smtClean="0">
                          <a:sym typeface="Helvetica"/>
                        </a:rPr>
                        <a:t>4</a:t>
                      </a:r>
                      <a:r>
                        <a:rPr lang="ca-ES" sz="1200" dirty="0" smtClean="0">
                          <a:sym typeface="Helvetica"/>
                        </a:rPr>
                        <a:t>1</a:t>
                      </a:r>
                      <a:r>
                        <a:rPr sz="1200" dirty="0" smtClean="0">
                          <a:sym typeface="Helvetica"/>
                        </a:rPr>
                        <a:t>4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2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El robot del bosc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Copons Ramon, Jaume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dirty="0" smtClean="0">
                          <a:sym typeface="Helvetica"/>
                        </a:rPr>
                        <a:t>3</a:t>
                      </a:r>
                      <a:r>
                        <a:rPr lang="ca-ES" sz="1200" dirty="0" smtClean="0">
                          <a:sym typeface="Helvetica"/>
                        </a:rPr>
                        <a:t>93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10245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M'agrada</a:t>
                      </a:r>
                      <a:r>
                        <a:rPr sz="1200" dirty="0">
                          <a:sym typeface="Helvetica"/>
                        </a:rPr>
                        <a:t> tenir 6 </a:t>
                      </a:r>
                      <a:r>
                        <a:rPr sz="1200" dirty="0" err="1">
                          <a:sym typeface="Helvetica"/>
                        </a:rPr>
                        <a:t>anys</a:t>
                      </a:r>
                      <a:r>
                        <a:rPr sz="1200" dirty="0">
                          <a:sym typeface="Helvetica"/>
                        </a:rPr>
                        <a:t> i </a:t>
                      </a:r>
                      <a:r>
                        <a:rPr sz="1200" dirty="0" err="1">
                          <a:sym typeface="Helvetica"/>
                        </a:rPr>
                        <a:t>fer</a:t>
                      </a:r>
                      <a:r>
                        <a:rPr sz="1200" dirty="0">
                          <a:sym typeface="Helvetica"/>
                        </a:rPr>
                        <a:t> un </a:t>
                      </a:r>
                      <a:r>
                        <a:rPr sz="1200" dirty="0" err="1">
                          <a:sym typeface="Helvetica"/>
                        </a:rPr>
                        <a:t>món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millor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Vivim</a:t>
                      </a:r>
                      <a:r>
                        <a:rPr sz="1200" dirty="0">
                          <a:sym typeface="Helvetica"/>
                        </a:rPr>
                        <a:t> del Cuentu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Edicions </a:t>
                      </a:r>
                      <a:r>
                        <a:rPr sz="1200" dirty="0" err="1">
                          <a:sym typeface="Helvetica"/>
                        </a:rPr>
                        <a:t>Baula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0" dirty="0" smtClean="0">
                          <a:latin typeface="+mj-lt"/>
                          <a:sym typeface="Helvetica"/>
                        </a:rPr>
                        <a:t>3</a:t>
                      </a:r>
                      <a:r>
                        <a:rPr lang="ca-ES" sz="1200" b="0" dirty="0" smtClean="0">
                          <a:latin typeface="+mj-lt"/>
                          <a:sym typeface="Helvetica"/>
                        </a:rPr>
                        <a:t>9</a:t>
                      </a:r>
                      <a:r>
                        <a:rPr sz="1200" b="0" dirty="0" smtClean="0">
                          <a:latin typeface="+mj-lt"/>
                          <a:sym typeface="Helvetica"/>
                        </a:rPr>
                        <a:t>3</a:t>
                      </a:r>
                      <a:endParaRPr sz="1200" b="0" dirty="0">
                        <a:latin typeface="+mj-lt"/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El </a:t>
                      </a:r>
                      <a:r>
                        <a:rPr sz="1200" dirty="0" err="1">
                          <a:sym typeface="Helvetica"/>
                        </a:rPr>
                        <a:t>viatge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Subirana</a:t>
                      </a:r>
                      <a:r>
                        <a:rPr sz="1200" dirty="0">
                          <a:sym typeface="Helvetica"/>
                        </a:rPr>
                        <a:t> Queralt, Joan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Edicions </a:t>
                      </a:r>
                      <a:r>
                        <a:rPr sz="1200" dirty="0" err="1">
                          <a:sym typeface="Helvetica"/>
                        </a:rPr>
                        <a:t>Baula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360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Mira per la finestra!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Gorelik, Katerina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Edicions Baula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Las Ratitas 8. El bosque de las hadas luminosas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Las Ratitas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Planeta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Què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passa</a:t>
                      </a:r>
                      <a:r>
                        <a:rPr sz="1200" dirty="0">
                          <a:sym typeface="Helvetica"/>
                        </a:rPr>
                        <a:t>, </a:t>
                      </a:r>
                      <a:r>
                        <a:rPr sz="1200" dirty="0" err="1">
                          <a:sym typeface="Helvetica"/>
                        </a:rPr>
                        <a:t>carbassa</a:t>
                      </a:r>
                      <a:r>
                        <a:rPr sz="1200" dirty="0">
                          <a:sym typeface="Helvetica"/>
                        </a:rPr>
                        <a:t>?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Martí i Bertran, Pere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Barcanova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249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Las </a:t>
                      </a:r>
                      <a:r>
                        <a:rPr sz="1200" dirty="0" err="1">
                          <a:sym typeface="Helvetica"/>
                        </a:rPr>
                        <a:t>Ratitas</a:t>
                      </a:r>
                      <a:r>
                        <a:rPr sz="1200" dirty="0">
                          <a:sym typeface="Helvetica"/>
                        </a:rPr>
                        <a:t> 8. El bosc de les fades </a:t>
                      </a:r>
                      <a:r>
                        <a:rPr sz="1200" dirty="0" err="1">
                          <a:sym typeface="Helvetica"/>
                        </a:rPr>
                        <a:t>lluminoses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Las </a:t>
                      </a:r>
                      <a:r>
                        <a:rPr sz="1200" dirty="0" err="1">
                          <a:sym typeface="Helvetica"/>
                        </a:rPr>
                        <a:t>Ratitas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Estrella Polar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13838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Tinc</a:t>
                      </a:r>
                      <a:r>
                        <a:rPr sz="1200" dirty="0">
                          <a:sym typeface="Helvetica"/>
                        </a:rPr>
                        <a:t> 6 </a:t>
                      </a:r>
                      <a:r>
                        <a:rPr sz="1200" dirty="0" err="1">
                          <a:sym typeface="Helvetica"/>
                        </a:rPr>
                        <a:t>anys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Obiols</a:t>
                      </a:r>
                      <a:r>
                        <a:rPr sz="1200" dirty="0">
                          <a:sym typeface="Helvetica"/>
                        </a:rPr>
                        <a:t> Llopart, Anna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Edicions </a:t>
                      </a:r>
                      <a:r>
                        <a:rPr sz="1200" dirty="0" err="1">
                          <a:sym typeface="Helvetica"/>
                        </a:rPr>
                        <a:t>Baula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  <a:endParaRPr lang="ca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Las </a:t>
                      </a:r>
                      <a:r>
                        <a:rPr sz="1200" dirty="0" err="1">
                          <a:sym typeface="Helvetica"/>
                        </a:rPr>
                        <a:t>Ratitas</a:t>
                      </a:r>
                      <a:r>
                        <a:rPr sz="1200" dirty="0">
                          <a:sym typeface="Helvetica"/>
                        </a:rPr>
                        <a:t> 8. El bosc de les fades </a:t>
                      </a:r>
                      <a:r>
                        <a:rPr sz="1200" dirty="0" err="1">
                          <a:sym typeface="Helvetica"/>
                        </a:rPr>
                        <a:t>lluminoses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Las </a:t>
                      </a:r>
                      <a:r>
                        <a:rPr sz="1200" dirty="0" err="1">
                          <a:sym typeface="Helvetica"/>
                        </a:rPr>
                        <a:t>Ratitas</a:t>
                      </a:r>
                      <a:endParaRPr sz="12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Estrella Polar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Superporc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Copons Ramon, Jaume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227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Un conte per a cada lletra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Gil, Carmen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31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El drac d'or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Copons Ramon, Jaume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Més contes per a cada lletra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Gil, Carmen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Narval. Unicorn Marí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Clanton, Ben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Editorial Juventud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Sensibles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Tirado, Míriam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 de Blok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45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De mica en mica. Contes tradicionals per a primers lectors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Bassa i Martín, Ramon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Salvatella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marL="6350" marR="6350" marT="6350" marB="0" anchor="b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0943701" y="6413062"/>
            <a:ext cx="249423" cy="276995"/>
          </a:xfrm>
        </p:spPr>
        <p:txBody>
          <a:bodyPr/>
          <a:lstStyle/>
          <a:p>
            <a:r>
              <a:rPr lang="ca-ES" dirty="0" smtClean="0"/>
              <a:t>14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2946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ula"/>
          <p:cNvGraphicFramePr/>
          <p:nvPr>
            <p:extLst/>
          </p:nvPr>
        </p:nvGraphicFramePr>
        <p:xfrm>
          <a:off x="1281420" y="907415"/>
          <a:ext cx="9123653" cy="53930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3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Títol 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Autoria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Exemplars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C- La casa embruixada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Stern, Joel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 dirty="0" smtClean="0">
                          <a:sym typeface="Helvetica"/>
                        </a:rPr>
                        <a:t>17</a:t>
                      </a:r>
                      <a:r>
                        <a:rPr lang="ca-ES" sz="1100" dirty="0" smtClean="0">
                          <a:sym typeface="Helvetica"/>
                        </a:rPr>
                        <a:t>4</a:t>
                      </a:r>
                      <a:endParaRPr sz="11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dirty="0">
                          <a:sym typeface="Helvetica"/>
                        </a:rPr>
                        <a:t>El </a:t>
                      </a:r>
                      <a:r>
                        <a:rPr sz="1100" dirty="0" err="1">
                          <a:sym typeface="Helvetica"/>
                        </a:rPr>
                        <a:t>follet</a:t>
                      </a:r>
                      <a:r>
                        <a:rPr sz="1100" dirty="0">
                          <a:sym typeface="Helvetica"/>
                        </a:rPr>
                        <a:t> Oriol i un </a:t>
                      </a:r>
                      <a:r>
                        <a:rPr sz="1100" dirty="0" err="1">
                          <a:sym typeface="Helvetica"/>
                        </a:rPr>
                        <a:t>rescat</a:t>
                      </a:r>
                      <a:r>
                        <a:rPr sz="1100" dirty="0">
                          <a:sym typeface="Helvetica"/>
                        </a:rPr>
                        <a:t> </a:t>
                      </a:r>
                      <a:r>
                        <a:rPr sz="1100" dirty="0" err="1">
                          <a:sym typeface="Helvetica"/>
                        </a:rPr>
                        <a:t>extraordinari</a:t>
                      </a:r>
                      <a:endParaRPr sz="11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Sardà Guàrdia, Òscar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Barcanova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ca-ES" sz="1100" dirty="0" smtClean="0">
                          <a:sym typeface="Helvetica"/>
                        </a:rPr>
                        <a:t>173</a:t>
                      </a:r>
                      <a:endParaRPr sz="11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Tinc un drac a casa!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Yarlett, Emma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164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El follet Oriol a la vall dels dinosaures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Sardà, Òscar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Barcanova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162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 1. Tres, dos, uno... ¡superpoderes!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Planeta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162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El gat Roc fa sis anys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Cervera i Nogués, Jordi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Grupo Edebé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152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Coses a fer ara que faig 6 anys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Saavedra, Karen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Penguin Kids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 dirty="0">
                          <a:sym typeface="Helvetica"/>
                        </a:rPr>
                        <a:t>147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 1. Tres, dos, un... superpoders!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Estrella Polar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147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 7. Cupcakes con sorpresa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Planeta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141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 festa de l'Areta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Copons Ramon, Jaume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138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 Isadora Moon i la sirena màgica (Grans històries de la Isadora Moon 5)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Muncaster, Harriet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Alfaguara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136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Els dinosaures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Hédelin, Pascale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Edicions Baula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134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C-PRD. La venjança del bruixot (Còmic)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Mañas Romero, Pedro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128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dirty="0">
                          <a:sym typeface="Helvetica"/>
                        </a:rPr>
                        <a:t>Hi ha un </a:t>
                      </a:r>
                      <a:r>
                        <a:rPr sz="1100" dirty="0" err="1">
                          <a:sym typeface="Helvetica"/>
                        </a:rPr>
                        <a:t>fantasma</a:t>
                      </a:r>
                      <a:r>
                        <a:rPr sz="1100" dirty="0">
                          <a:sym typeface="Helvetica"/>
                        </a:rPr>
                        <a:t> en aquesta casa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Jeffers, Oliver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Andana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121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Salvem l'Evo!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Copons Ramon, Jaume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121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Tres monstres a l'escola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Oro, Begoña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Barcanova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118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Dinosaures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Susaeta, Equip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Susaeta Edicions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117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 7. Cupcakes amb sorpresa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Estrella Polar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116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C- LUP. L'espai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Dickmann, Nancy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112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L'aventura de fer 6 anys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Roig César, Roger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Cossetània Edicions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109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Un regalo monstruoso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Martí, Meritxell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Editorial Flamboyant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108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aventuras de Dani y Evan 6. El pliosaurio fantasma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aventuras de Dani y Evan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Destino Infantil &amp; Juvenil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107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 5. ¡Las sirenas existen!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Ratitas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Planeta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104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Bitmax &amp; Co. Garfunkel en directe!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Copons Ramon, Jaume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Combel Editorial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102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11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aventuras de Dani y Evan 5. El tesoro del T-Rex dorado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aventuras de Dani y Evan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Destino Infantil &amp; Juvenil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102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Com cuidar el tió i evitar que cagui abans d'hora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Vendrell Corrons, Oscar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Edicions Baula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99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76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Bona nit, Nyac-nyac!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Yarlett, Emma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Editorial Bruño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98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Els Futbolíssims. L'origen: El misteri dels àrbitres voladors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Santiago, Roberto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Cruïlla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>
                          <a:sym typeface="Helvetica"/>
                        </a:rPr>
                        <a:t>97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11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 dirty="0">
                          <a:sym typeface="Helvetica"/>
                        </a:rPr>
                        <a:t>La </a:t>
                      </a:r>
                      <a:r>
                        <a:rPr sz="1100" dirty="0" err="1">
                          <a:sym typeface="Helvetica"/>
                        </a:rPr>
                        <a:t>guía</a:t>
                      </a:r>
                      <a:r>
                        <a:rPr sz="1100" dirty="0">
                          <a:sym typeface="Helvetica"/>
                        </a:rPr>
                        <a:t> total de </a:t>
                      </a:r>
                      <a:r>
                        <a:rPr sz="1100" dirty="0" err="1">
                          <a:sym typeface="Helvetica"/>
                        </a:rPr>
                        <a:t>dinosaurios</a:t>
                      </a:r>
                      <a:endParaRPr sz="1100" dirty="0">
                        <a:sym typeface="Helvetica"/>
                      </a:endParaRP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Las aventuras de Dani y Evan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100">
                          <a:sym typeface="Helvetica"/>
                        </a:rPr>
                        <a:t>Destino Infantil &amp; Juvenil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100" dirty="0">
                          <a:sym typeface="Helvetica"/>
                        </a:rPr>
                        <a:t>97</a:t>
                      </a:r>
                    </a:p>
                  </a:txBody>
                  <a:tcPr marL="0" marR="0" marT="0" marB="0" anchor="b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0912879" y="6341143"/>
            <a:ext cx="249423" cy="276995"/>
          </a:xfrm>
        </p:spPr>
        <p:txBody>
          <a:bodyPr/>
          <a:lstStyle/>
          <a:p>
            <a:r>
              <a:rPr lang="ca-ES" dirty="0" smtClean="0"/>
              <a:t>15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25177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adroTexto 5"/>
          <p:cNvSpPr txBox="1"/>
          <p:nvPr/>
        </p:nvSpPr>
        <p:spPr>
          <a:xfrm>
            <a:off x="1271588" y="1186756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Editorials</a:t>
            </a:r>
          </a:p>
        </p:txBody>
      </p:sp>
      <p:sp>
        <p:nvSpPr>
          <p:cNvPr id="108" name="Uns 400 segells editorials han comercialitzat el seus títols entre els infants de Catalunya."/>
          <p:cNvSpPr txBox="1"/>
          <p:nvPr/>
        </p:nvSpPr>
        <p:spPr>
          <a:xfrm>
            <a:off x="1271587" y="2226389"/>
            <a:ext cx="925786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800"/>
              </a:spcBef>
            </a:lvl1pPr>
          </a:lstStyle>
          <a:p>
            <a:r>
              <a:rPr lang="ca-ES" dirty="0" smtClean="0"/>
              <a:t>Uns 400 segells editorials han comercialitzat el seus títols en el marc de la campanya.</a:t>
            </a:r>
            <a:endParaRPr lang="ca-ES"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467684" y="6402788"/>
            <a:ext cx="249423" cy="276995"/>
          </a:xfrm>
        </p:spPr>
        <p:txBody>
          <a:bodyPr/>
          <a:lstStyle/>
          <a:p>
            <a:r>
              <a:rPr lang="ca-ES" dirty="0" smtClean="0"/>
              <a:t>16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tge" descr="Imat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883" y="2176089"/>
            <a:ext cx="4621633" cy="44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0" y="-25400"/>
            <a:ext cx="12242800" cy="6883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23" name="Imatge" descr="Imat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1588" y="5976341"/>
            <a:ext cx="3362375" cy="32111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 Box 7"/>
          <p:cNvSpPr txBox="1"/>
          <p:nvPr/>
        </p:nvSpPr>
        <p:spPr>
          <a:xfrm>
            <a:off x="1154948" y="1359856"/>
            <a:ext cx="6316555" cy="313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>
                <a:solidFill>
                  <a:srgbClr val="030303"/>
                </a:solidFill>
              </a:defRPr>
            </a:pPr>
            <a:endParaRPr dirty="0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8645208" y="6217853"/>
            <a:ext cx="92393" cy="276995"/>
          </a:xfrm>
        </p:spPr>
        <p:txBody>
          <a:bodyPr/>
          <a:lstStyle/>
          <a:p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adroTexto 5"/>
          <p:cNvSpPr txBox="1"/>
          <p:nvPr/>
        </p:nvSpPr>
        <p:spPr>
          <a:xfrm>
            <a:off x="1275644" y="820380"/>
            <a:ext cx="7889158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Dades</a:t>
            </a:r>
            <a:r>
              <a:rPr dirty="0"/>
              <a:t> </a:t>
            </a:r>
            <a:r>
              <a:rPr dirty="0" err="1"/>
              <a:t>bàsiques</a:t>
            </a:r>
            <a:r>
              <a:rPr dirty="0"/>
              <a:t>. </a:t>
            </a:r>
            <a:r>
              <a:rPr dirty="0">
                <a:solidFill>
                  <a:srgbClr val="C00000"/>
                </a:solidFill>
              </a:rPr>
              <a:t>7 </a:t>
            </a:r>
            <a:r>
              <a:rPr dirty="0" err="1">
                <a:solidFill>
                  <a:srgbClr val="C00000"/>
                </a:solidFill>
              </a:rPr>
              <a:t>anys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err="1">
                <a:solidFill>
                  <a:srgbClr val="C00000"/>
                </a:solidFill>
              </a:rPr>
              <a:t>fent</a:t>
            </a:r>
            <a:r>
              <a:rPr dirty="0">
                <a:solidFill>
                  <a:srgbClr val="C00000"/>
                </a:solidFill>
              </a:rPr>
              <a:t> 6 </a:t>
            </a:r>
            <a:r>
              <a:rPr dirty="0" err="1">
                <a:solidFill>
                  <a:srgbClr val="C00000"/>
                </a:solidFill>
              </a:rPr>
              <a:t>anys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9" name="CuadroTexto 6"/>
          <p:cNvSpPr txBox="1"/>
          <p:nvPr/>
        </p:nvSpPr>
        <p:spPr>
          <a:xfrm>
            <a:off x="1271588" y="2166357"/>
            <a:ext cx="6931133" cy="2900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rPr lang="ca-ES" dirty="0" smtClean="0">
                <a:solidFill>
                  <a:schemeClr val="tx1"/>
                </a:solidFill>
              </a:rPr>
              <a:t>De 2016 a 2022, el percentatge de participació d’infants catalans a la campanya </a:t>
            </a:r>
            <a:r>
              <a:rPr lang="ca-ES" i="1" dirty="0" smtClean="0">
                <a:solidFill>
                  <a:schemeClr val="tx1"/>
                </a:solidFill>
              </a:rPr>
              <a:t>Fas 6 anys. Tria un llibre</a:t>
            </a:r>
            <a:r>
              <a:rPr lang="ca-ES" dirty="0" smtClean="0">
                <a:solidFill>
                  <a:schemeClr val="tx1"/>
                </a:solidFill>
              </a:rPr>
              <a:t> ha augmentat 14,8 punts, del 38,3% al 53,1%. En l’edició d’enguany, més de la meitat dels nens i nenes de 6 anys han gaudit de la campanya.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rPr lang="ca-ES" dirty="0" smtClean="0">
                <a:solidFill>
                  <a:schemeClr val="tx1"/>
                </a:solidFill>
              </a:rPr>
              <a:t>La participació de les llibreries també s’ha incrementat any rere any, fins a doblar-se. L’any 2022 s’arriba a les 462 llibreries implicades.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rPr lang="ca-ES" dirty="0" smtClean="0">
                <a:solidFill>
                  <a:schemeClr val="tx1"/>
                </a:solidFill>
              </a:rPr>
              <a:t>El nombre d’editorials participants ha estat força estable, a l’entorn de 400.</a:t>
            </a:r>
          </a:p>
          <a:p>
            <a:pPr marL="285750" indent="-285750">
              <a:spcBef>
                <a:spcPts val="900"/>
              </a:spcBef>
              <a:buSzPct val="100000"/>
              <a:buFont typeface="Arial"/>
              <a:buChar char="•"/>
              <a:defRPr sz="1600"/>
            </a:pPr>
            <a:r>
              <a:rPr lang="ca-ES" dirty="0" smtClean="0">
                <a:solidFill>
                  <a:schemeClr val="tx1"/>
                </a:solidFill>
              </a:rPr>
              <a:t>La principal llengua triada en els llibres adquirits és el català, un 71,34% del total de llibres comprats.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62" y="937663"/>
            <a:ext cx="2577933" cy="45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248964" y="6217853"/>
            <a:ext cx="170877" cy="276995"/>
          </a:xfrm>
        </p:spPr>
        <p:txBody>
          <a:bodyPr/>
          <a:lstStyle/>
          <a:p>
            <a:r>
              <a:rPr lang="ca-ES" dirty="0" smtClean="0"/>
              <a:t>1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adroTexto 5"/>
          <p:cNvSpPr txBox="1"/>
          <p:nvPr/>
        </p:nvSpPr>
        <p:spPr>
          <a:xfrm>
            <a:off x="1278583" y="881957"/>
            <a:ext cx="8812124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 err="1"/>
              <a:t>Dades</a:t>
            </a:r>
            <a:r>
              <a:rPr dirty="0"/>
              <a:t> </a:t>
            </a:r>
            <a:r>
              <a:rPr dirty="0" err="1"/>
              <a:t>bàsiques</a:t>
            </a:r>
            <a:r>
              <a:rPr dirty="0"/>
              <a:t>.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2" name="CuadroTexto 6"/>
          <p:cNvSpPr txBox="1"/>
          <p:nvPr/>
        </p:nvSpPr>
        <p:spPr>
          <a:xfrm>
            <a:off x="1278583" y="1699919"/>
            <a:ext cx="9270270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ts val="900"/>
              </a:spcBef>
            </a:lvl1pPr>
          </a:lstStyle>
          <a:p>
            <a:r>
              <a:rPr dirty="0"/>
              <a:t>Un </a:t>
            </a:r>
            <a:r>
              <a:rPr dirty="0" smtClean="0"/>
              <a:t>5</a:t>
            </a:r>
            <a:r>
              <a:rPr lang="ca-ES" dirty="0" smtClean="0"/>
              <a:t>3</a:t>
            </a:r>
            <a:r>
              <a:rPr dirty="0" smtClean="0"/>
              <a:t>,</a:t>
            </a:r>
            <a:r>
              <a:rPr lang="ca-ES" dirty="0" smtClean="0"/>
              <a:t>14</a:t>
            </a:r>
            <a:r>
              <a:rPr dirty="0" smtClean="0"/>
              <a:t> </a:t>
            </a:r>
            <a:r>
              <a:rPr dirty="0"/>
              <a:t>% dels infants de 6 </a:t>
            </a:r>
            <a:r>
              <a:rPr dirty="0" err="1"/>
              <a:t>anys</a:t>
            </a:r>
            <a:r>
              <a:rPr dirty="0"/>
              <a:t> de Catalunya </a:t>
            </a:r>
            <a:r>
              <a:rPr dirty="0" err="1"/>
              <a:t>han</a:t>
            </a:r>
            <a:r>
              <a:rPr dirty="0"/>
              <a:t> </a:t>
            </a:r>
            <a:r>
              <a:rPr dirty="0" err="1"/>
              <a:t>participat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campanya</a:t>
            </a:r>
            <a:r>
              <a:rPr dirty="0" smtClean="0"/>
              <a:t>.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dirty="0" smtClean="0"/>
              <a:t>Han </a:t>
            </a:r>
            <a:r>
              <a:rPr dirty="0" err="1"/>
              <a:t>comprat</a:t>
            </a:r>
            <a:r>
              <a:rPr dirty="0"/>
              <a:t> 5.923 </a:t>
            </a:r>
            <a:r>
              <a:rPr dirty="0" err="1"/>
              <a:t>títols</a:t>
            </a:r>
            <a:r>
              <a:rPr dirty="0"/>
              <a:t> </a:t>
            </a:r>
            <a:r>
              <a:rPr dirty="0" err="1"/>
              <a:t>diferents</a:t>
            </a:r>
            <a:r>
              <a:rPr dirty="0"/>
              <a:t>.</a:t>
            </a:r>
          </a:p>
        </p:txBody>
      </p:sp>
      <p:graphicFrame>
        <p:nvGraphicFramePr>
          <p:cNvPr id="53" name="Taula"/>
          <p:cNvGraphicFramePr/>
          <p:nvPr>
            <p:extLst>
              <p:ext uri="{D42A27DB-BD31-4B8C-83A1-F6EECF244321}">
                <p14:modId xmlns:p14="http://schemas.microsoft.com/office/powerpoint/2010/main" val="1674898609"/>
              </p:ext>
            </p:extLst>
          </p:nvPr>
        </p:nvGraphicFramePr>
        <p:xfrm>
          <a:off x="1312462" y="2555981"/>
          <a:ext cx="10006700" cy="366405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2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5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5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Dades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FFFFFF"/>
                          </a:solidFill>
                          <a:sym typeface="Helvetica"/>
                        </a:rPr>
                        <a:t>Bàsiques</a:t>
                      </a:r>
                      <a:endParaRPr sz="1600" b="1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2016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2017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2018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2019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2020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2021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sym typeface="Helvetica"/>
                        </a:rPr>
                        <a:t>2022</a:t>
                      </a:r>
                    </a:p>
                  </a:txBody>
                  <a:tcPr marL="38100" marR="38100" marT="38100" marB="381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5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Nombre d’infants de 6 anys censats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83.314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                         80.966 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78.635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74.563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76.064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75.438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 smtClean="0">
                          <a:sym typeface="Helvetica"/>
                        </a:rPr>
                        <a:t>73.9</a:t>
                      </a:r>
                      <a:r>
                        <a:rPr lang="ca-ES" sz="1600" dirty="0" smtClean="0">
                          <a:sym typeface="Helvetica"/>
                        </a:rPr>
                        <a:t>42</a:t>
                      </a:r>
                      <a:endParaRPr sz="1600" dirty="0">
                        <a:sym typeface="Helvetica"/>
                      </a:endParaRP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3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Nombre d’infants que hi han participat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31.931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31.657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33.447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34.159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37.485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38.316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 smtClean="0">
                          <a:sym typeface="Helvetica"/>
                        </a:rPr>
                        <a:t>3</a:t>
                      </a:r>
                      <a:r>
                        <a:rPr lang="ca-ES" sz="1600" dirty="0" smtClean="0">
                          <a:sym typeface="Helvetica"/>
                        </a:rPr>
                        <a:t>9</a:t>
                      </a:r>
                      <a:r>
                        <a:rPr sz="1600" dirty="0" smtClean="0">
                          <a:sym typeface="Helvetica"/>
                        </a:rPr>
                        <a:t>.</a:t>
                      </a:r>
                      <a:r>
                        <a:rPr lang="ca-ES" sz="1600" dirty="0" smtClean="0">
                          <a:sym typeface="Helvetica"/>
                        </a:rPr>
                        <a:t>291</a:t>
                      </a:r>
                      <a:endParaRPr sz="1600" dirty="0">
                        <a:sym typeface="Helvetica"/>
                      </a:endParaRP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38,30%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39,10%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42,53%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45,81%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49,28 %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50,79%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 smtClean="0">
                          <a:sym typeface="Helvetica"/>
                        </a:rPr>
                        <a:t>5</a:t>
                      </a:r>
                      <a:r>
                        <a:rPr lang="ca-ES" sz="1600" dirty="0" smtClean="0">
                          <a:sym typeface="Helvetica"/>
                        </a:rPr>
                        <a:t>3,1</a:t>
                      </a:r>
                      <a:r>
                        <a:rPr sz="1600" dirty="0" smtClean="0">
                          <a:sym typeface="Helvetica"/>
                        </a:rPr>
                        <a:t>4</a:t>
                      </a:r>
                      <a:r>
                        <a:rPr sz="1600" dirty="0">
                          <a:sym typeface="Helvetica"/>
                        </a:rPr>
                        <a:t>%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Llibreries participants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 err="1">
                          <a:sym typeface="Helvetica"/>
                        </a:rPr>
                        <a:t>Més</a:t>
                      </a:r>
                      <a:r>
                        <a:rPr sz="1600" dirty="0">
                          <a:sym typeface="Helvetica"/>
                        </a:rPr>
                        <a:t> de 200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268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317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362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427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457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chemeClr val="tx1"/>
                          </a:solidFill>
                          <a:sym typeface="Helvetica"/>
                        </a:rPr>
                        <a:t>462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3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Títols venuts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 err="1">
                          <a:sym typeface="Helvetica"/>
                        </a:rPr>
                        <a:t>Més</a:t>
                      </a:r>
                      <a:r>
                        <a:rPr sz="1600" dirty="0">
                          <a:sym typeface="Helvetica"/>
                        </a:rPr>
                        <a:t> de 5.800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6.864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6.307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6.720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6.732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6.300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chemeClr val="tx1"/>
                          </a:solidFill>
                          <a:sym typeface="Helvetica"/>
                        </a:rPr>
                        <a:t>5.923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3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Editorials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 err="1">
                          <a:sym typeface="Helvetica"/>
                        </a:rPr>
                        <a:t>Més</a:t>
                      </a:r>
                      <a:r>
                        <a:rPr sz="1600" dirty="0">
                          <a:sym typeface="Helvetica"/>
                        </a:rPr>
                        <a:t> de 470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439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364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404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405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ym typeface="Helvetica"/>
                        </a:rPr>
                        <a:t>394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dirty="0">
                          <a:solidFill>
                            <a:schemeClr val="tx1"/>
                          </a:solidFill>
                          <a:sym typeface="Helvetica"/>
                        </a:rPr>
                        <a:t>400</a:t>
                      </a:r>
                    </a:p>
                  </a:txBody>
                  <a:tcPr marL="38100" marR="38100" marT="38100" marB="3810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299764" y="6278813"/>
            <a:ext cx="170877" cy="276995"/>
          </a:xfrm>
        </p:spPr>
        <p:txBody>
          <a:bodyPr/>
          <a:lstStyle/>
          <a:p>
            <a:r>
              <a:rPr lang="ca-ES" dirty="0" smtClean="0"/>
              <a:t>2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adroTexto 5"/>
          <p:cNvSpPr txBox="1"/>
          <p:nvPr/>
        </p:nvSpPr>
        <p:spPr>
          <a:xfrm>
            <a:off x="1271587" y="895811"/>
            <a:ext cx="10394895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ca-ES" dirty="0" smtClean="0"/>
              <a:t>Infants p</a:t>
            </a:r>
            <a:r>
              <a:rPr dirty="0" err="1" smtClean="0"/>
              <a:t>articipants</a:t>
            </a:r>
            <a:r>
              <a:rPr dirty="0"/>
              <a:t>. </a:t>
            </a:r>
            <a:r>
              <a:rPr dirty="0" err="1">
                <a:solidFill>
                  <a:srgbClr val="C00000"/>
                </a:solidFill>
              </a:rPr>
              <a:t>Distribució</a:t>
            </a:r>
            <a:r>
              <a:rPr dirty="0">
                <a:solidFill>
                  <a:srgbClr val="C00000"/>
                </a:solidFill>
              </a:rPr>
              <a:t> per </a:t>
            </a:r>
            <a:r>
              <a:rPr dirty="0" err="1">
                <a:solidFill>
                  <a:srgbClr val="C00000"/>
                </a:solidFill>
              </a:rPr>
              <a:t>demarcacions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9" name="CuadroTexto 6"/>
          <p:cNvSpPr txBox="1"/>
          <p:nvPr/>
        </p:nvSpPr>
        <p:spPr>
          <a:xfrm>
            <a:off x="1293751" y="1741483"/>
            <a:ext cx="10122394" cy="1025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800"/>
              </a:spcBef>
            </a:pPr>
            <a:r>
              <a:rPr lang="ca-ES" dirty="0" smtClean="0"/>
              <a:t>La demarcació amb més infants participants ha estat Barcelona, amb un 54,4% dels infants censats, seguit de Lleida amb un 53%.</a:t>
            </a:r>
          </a:p>
          <a:p>
            <a:pPr>
              <a:spcBef>
                <a:spcPts val="800"/>
              </a:spcBef>
            </a:pPr>
            <a:r>
              <a:rPr lang="ca-ES" dirty="0" smtClean="0"/>
              <a:t>La mitjana de participació de Catalunya ha estat del 53,14%.</a:t>
            </a:r>
            <a:endParaRPr lang="ca-ES" dirty="0"/>
          </a:p>
        </p:txBody>
      </p:sp>
      <p:graphicFrame>
        <p:nvGraphicFramePr>
          <p:cNvPr id="60" name="Taula"/>
          <p:cNvGraphicFramePr/>
          <p:nvPr>
            <p:extLst>
              <p:ext uri="{D42A27DB-BD31-4B8C-83A1-F6EECF244321}">
                <p14:modId xmlns:p14="http://schemas.microsoft.com/office/powerpoint/2010/main" val="1032049339"/>
              </p:ext>
            </p:extLst>
          </p:nvPr>
        </p:nvGraphicFramePr>
        <p:xfrm>
          <a:off x="1288779" y="3380510"/>
          <a:ext cx="8916149" cy="276221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84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7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ca-ES" sz="1600" dirty="0" smtClean="0">
                          <a:solidFill>
                            <a:srgbClr val="FFFFFF"/>
                          </a:solidFill>
                          <a:sym typeface="Helvetica"/>
                        </a:rPr>
                        <a:t>Demarcació</a:t>
                      </a:r>
                      <a:endParaRPr sz="1600" dirty="0">
                        <a:solidFill>
                          <a:srgbClr val="FFFFFF"/>
                        </a:solidFill>
                        <a:sym typeface="Helvetica"/>
                      </a:endParaRPr>
                    </a:p>
                  </a:txBody>
                  <a:tcPr marL="45722" marR="45722" marT="45722" marB="4572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Helvetica"/>
                        </a:rPr>
                        <a:t>Nombre d’infants censats</a:t>
                      </a:r>
                    </a:p>
                  </a:txBody>
                  <a:tcPr marL="45722" marR="45722" marT="45722" marB="4572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Helvetica"/>
                        </a:rPr>
                        <a:t>Nombre d’infants participants</a:t>
                      </a:r>
                    </a:p>
                  </a:txBody>
                  <a:tcPr marL="45722" marR="45722" marT="45722" marB="4572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45722" marR="45722" marT="45722" marB="4572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ym typeface="Helvetica"/>
                        </a:rPr>
                        <a:t>Barcelona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53.554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29.158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54,4%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ym typeface="Helvetica"/>
                        </a:rPr>
                        <a:t>Tarragona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8.183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4.055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49,6%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Lleida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4.232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2.245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6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Girona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7.973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3.833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Total general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73.942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39.291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0893364" y="6309293"/>
            <a:ext cx="170877" cy="276995"/>
          </a:xfrm>
        </p:spPr>
        <p:txBody>
          <a:bodyPr/>
          <a:lstStyle/>
          <a:p>
            <a:r>
              <a:rPr lang="ca-ES" dirty="0" smtClean="0"/>
              <a:t>3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adroTexto 5"/>
          <p:cNvSpPr txBox="1"/>
          <p:nvPr/>
        </p:nvSpPr>
        <p:spPr>
          <a:xfrm>
            <a:off x="1186935" y="854247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Barcelona. </a:t>
            </a:r>
            <a:r>
              <a:rPr dirty="0" err="1">
                <a:solidFill>
                  <a:srgbClr val="C00000"/>
                </a:solidFill>
              </a:rPr>
              <a:t>Distribució</a:t>
            </a:r>
            <a:r>
              <a:rPr dirty="0">
                <a:solidFill>
                  <a:srgbClr val="C00000"/>
                </a:solidFill>
              </a:rPr>
              <a:t> per </a:t>
            </a:r>
            <a:r>
              <a:rPr dirty="0" err="1">
                <a:solidFill>
                  <a:srgbClr val="C00000"/>
                </a:solidFill>
              </a:rPr>
              <a:t>comarques</a:t>
            </a:r>
            <a:endParaRPr dirty="0">
              <a:solidFill>
                <a:srgbClr val="C00000"/>
              </a:solidFill>
            </a:endParaRPr>
          </a:p>
        </p:txBody>
      </p:sp>
      <p:graphicFrame>
        <p:nvGraphicFramePr>
          <p:cNvPr id="63" name="Taula"/>
          <p:cNvGraphicFramePr/>
          <p:nvPr>
            <p:extLst>
              <p:ext uri="{D42A27DB-BD31-4B8C-83A1-F6EECF244321}">
                <p14:modId xmlns:p14="http://schemas.microsoft.com/office/powerpoint/2010/main" val="27238050"/>
              </p:ext>
            </p:extLst>
          </p:nvPr>
        </p:nvGraphicFramePr>
        <p:xfrm>
          <a:off x="3774581" y="1699919"/>
          <a:ext cx="6804872" cy="479349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1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Participants</a:t>
                      </a:r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d’infants 
censats</a:t>
                      </a:r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
d’infants participants</a:t>
                      </a:r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45720" marR="4572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7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 Penedès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1.127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722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Anoia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1.281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737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57,5%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Bages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1.810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962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7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Baix Llobregat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8.231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4.526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Barcelonès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19.241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9.680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50,3%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Berguedà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367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220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59,9%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7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Garraf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1.467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756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51,5%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Maresme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4.519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2.629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58,2%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Moianès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137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74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07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Osona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1.631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970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59,5%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Selva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Vallès Occidental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9.678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5.439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56,2%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91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Vallès Oriental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4.057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2.439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498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r>
                        <a:rPr lang="ca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Barcelona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53.554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29.158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54,4%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4" name="La comarca de la demarcació de Barcelona amb més infants participants ha estat l’Alt Penedès.…"/>
          <p:cNvSpPr txBox="1"/>
          <p:nvPr/>
        </p:nvSpPr>
        <p:spPr>
          <a:xfrm>
            <a:off x="1224407" y="1699916"/>
            <a:ext cx="2171957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ca-ES" dirty="0" smtClean="0"/>
              <a:t>La comarca barcelonina amb més infants participants ha estat l’Alt Penedès.</a:t>
            </a:r>
          </a:p>
          <a:p>
            <a:pPr>
              <a:spcBef>
                <a:spcPts val="800"/>
              </a:spcBef>
            </a:pPr>
            <a:r>
              <a:rPr lang="ca-ES" dirty="0" smtClean="0"/>
              <a:t>Pràcticament totes les altres comarques estan per damunt de la mitjana de participació de Catalunya, 53,14%.</a:t>
            </a:r>
            <a:endParaRPr lang="ca-ES" dirty="0"/>
          </a:p>
        </p:txBody>
      </p:sp>
      <p:sp>
        <p:nvSpPr>
          <p:cNvPr id="65" name="* Inclou 3 municipis de la comarca de la Selva que pertanyen a la demarcació de Barcelona"/>
          <p:cNvSpPr txBox="1"/>
          <p:nvPr/>
        </p:nvSpPr>
        <p:spPr>
          <a:xfrm>
            <a:off x="4705371" y="6588460"/>
            <a:ext cx="4661536" cy="19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* Inclou 3 municipis de la comarca de la Selva que pertanyen a la demarcació de Barcelona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0883204" y="6482013"/>
            <a:ext cx="170877" cy="276995"/>
          </a:xfrm>
        </p:spPr>
        <p:txBody>
          <a:bodyPr/>
          <a:lstStyle/>
          <a:p>
            <a:r>
              <a:rPr lang="ca-ES" dirty="0"/>
              <a:t>4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adroTexto 5"/>
          <p:cNvSpPr txBox="1"/>
          <p:nvPr/>
        </p:nvSpPr>
        <p:spPr>
          <a:xfrm>
            <a:off x="1271588" y="854247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Girona. </a:t>
            </a:r>
            <a:r>
              <a:rPr dirty="0" err="1">
                <a:solidFill>
                  <a:srgbClr val="C00000"/>
                </a:solidFill>
              </a:rPr>
              <a:t>Distribució</a:t>
            </a:r>
            <a:r>
              <a:rPr dirty="0">
                <a:solidFill>
                  <a:srgbClr val="C00000"/>
                </a:solidFill>
              </a:rPr>
              <a:t> per </a:t>
            </a:r>
            <a:r>
              <a:rPr dirty="0" err="1">
                <a:solidFill>
                  <a:srgbClr val="C00000"/>
                </a:solidFill>
              </a:rPr>
              <a:t>comarques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6" name="La comarca de Girona amb més infants participants és el Pla de l’Estany.…"/>
          <p:cNvSpPr txBox="1"/>
          <p:nvPr/>
        </p:nvSpPr>
        <p:spPr>
          <a:xfrm>
            <a:off x="1271588" y="1709577"/>
            <a:ext cx="2171957" cy="271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ca-ES" dirty="0" smtClean="0"/>
              <a:t>La comarca de Girona amb més infants participants és el Pla de l’Estany.</a:t>
            </a:r>
          </a:p>
          <a:p>
            <a:pPr>
              <a:spcBef>
                <a:spcPts val="800"/>
              </a:spcBef>
            </a:pPr>
            <a:r>
              <a:rPr lang="ca-ES" dirty="0" smtClean="0"/>
              <a:t>La Garrotxa i el Ripollès també han tingut una molt bona participació.</a:t>
            </a:r>
            <a:endParaRPr lang="ca-ES" dirty="0"/>
          </a:p>
        </p:txBody>
      </p:sp>
      <p:graphicFrame>
        <p:nvGraphicFramePr>
          <p:cNvPr id="77" name="Taula"/>
          <p:cNvGraphicFramePr/>
          <p:nvPr>
            <p:extLst>
              <p:ext uri="{D42A27DB-BD31-4B8C-83A1-F6EECF244321}">
                <p14:modId xmlns:p14="http://schemas.microsoft.com/office/powerpoint/2010/main" val="1161580682"/>
              </p:ext>
            </p:extLst>
          </p:nvPr>
        </p:nvGraphicFramePr>
        <p:xfrm>
          <a:off x="3875331" y="1709577"/>
          <a:ext cx="6798607" cy="436828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4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8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Participants</a:t>
                      </a:r>
                    </a:p>
                  </a:txBody>
                  <a:tcPr marL="45719" marR="45719" marT="45719" marB="4571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d’infants 
censats</a:t>
                      </a:r>
                    </a:p>
                  </a:txBody>
                  <a:tcPr marL="45719" marR="45719" marT="45719" marB="4571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
d’infants participants</a:t>
                      </a:r>
                    </a:p>
                  </a:txBody>
                  <a:tcPr marL="45719" marR="45719" marT="45719" marB="4571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45719" marR="45719" marT="45719" marB="4571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 Empordà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1.352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621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45,9%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6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Baix Empordà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1.365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566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41,5%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Cerdanya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151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61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40,4%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Garrotxa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566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304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53,7%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6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Gironès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2.224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1.110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49,9%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13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Osona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16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43,8%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 de l'Estany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351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238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67,8%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Ripollès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177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97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54,8%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6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Selva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1.771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829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46,8%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Girona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7.973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3.833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106724" y="6278813"/>
            <a:ext cx="170877" cy="276995"/>
          </a:xfrm>
        </p:spPr>
        <p:txBody>
          <a:bodyPr/>
          <a:lstStyle/>
          <a:p>
            <a:r>
              <a:rPr lang="ca-ES" dirty="0"/>
              <a:t>5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adroTexto 5"/>
          <p:cNvSpPr txBox="1"/>
          <p:nvPr/>
        </p:nvSpPr>
        <p:spPr>
          <a:xfrm>
            <a:off x="1271588" y="840393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Lleida. </a:t>
            </a:r>
            <a:r>
              <a:rPr dirty="0" err="1">
                <a:solidFill>
                  <a:srgbClr val="C00000"/>
                </a:solidFill>
              </a:rPr>
              <a:t>Distribució</a:t>
            </a:r>
            <a:r>
              <a:rPr dirty="0">
                <a:solidFill>
                  <a:srgbClr val="C00000"/>
                </a:solidFill>
              </a:rPr>
              <a:t> per </a:t>
            </a:r>
            <a:r>
              <a:rPr dirty="0" err="1">
                <a:solidFill>
                  <a:srgbClr val="C00000"/>
                </a:solidFill>
              </a:rPr>
              <a:t>comarques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2" name="La comarca de Lleida amb més infants participants ha estat el Pallars Jussà, seguit del Solsonès.…"/>
          <p:cNvSpPr txBox="1"/>
          <p:nvPr/>
        </p:nvSpPr>
        <p:spPr>
          <a:xfrm>
            <a:off x="1271588" y="1737287"/>
            <a:ext cx="2228994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ca-ES" dirty="0" smtClean="0"/>
              <a:t>La comarca de Lleida amb més infants participants ha estat el Pallars Jussà, seguit del Solsonès.</a:t>
            </a:r>
          </a:p>
          <a:p>
            <a:pPr>
              <a:spcBef>
                <a:spcPts val="800"/>
              </a:spcBef>
            </a:pPr>
            <a:r>
              <a:rPr lang="ca-ES" dirty="0" smtClean="0"/>
              <a:t>Pràcticament, totes les altres comarques estan per damunt de la mitjana de participació de Catalunya, 53,14%.</a:t>
            </a:r>
            <a:endParaRPr lang="ca-ES" dirty="0"/>
          </a:p>
        </p:txBody>
      </p:sp>
      <p:graphicFrame>
        <p:nvGraphicFramePr>
          <p:cNvPr id="73" name="Taula"/>
          <p:cNvGraphicFramePr/>
          <p:nvPr>
            <p:extLst>
              <p:ext uri="{D42A27DB-BD31-4B8C-83A1-F6EECF244321}">
                <p14:modId xmlns:p14="http://schemas.microsoft.com/office/powerpoint/2010/main" val="2189759798"/>
              </p:ext>
            </p:extLst>
          </p:nvPr>
        </p:nvGraphicFramePr>
        <p:xfrm>
          <a:off x="3735623" y="1737287"/>
          <a:ext cx="7194232" cy="479382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6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7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Participants</a:t>
                      </a:r>
                    </a:p>
                  </a:txBody>
                  <a:tcPr marL="45709" marR="45709" marT="45709" marB="4570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d’infants 
censats</a:t>
                      </a:r>
                    </a:p>
                  </a:txBody>
                  <a:tcPr marL="45709" marR="45709" marT="45709" marB="4570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
d’infants participants</a:t>
                      </a:r>
                    </a:p>
                  </a:txBody>
                  <a:tcPr marL="45709" marR="45709" marT="45709" marB="4570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45709" marR="45709" marT="45709" marB="45709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6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 Urgell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179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101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56,4%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1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Alta Ribagorça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35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20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Aran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101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14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13,9%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6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Berguedà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a-E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Cerdanya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24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29,2%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6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Garrigues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178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84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47,2%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Noguera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334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158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47,3%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Pallars Jussà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91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64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70,3%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6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Pallars Sobirà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46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27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58,7%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 d'Urgell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350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192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54,9%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Segarra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263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161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61,2%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76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Segrià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2.088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1.086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Solsonès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150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100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66,7%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769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Urgell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391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231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Lleida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4.232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2.245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289604" y="6390573"/>
            <a:ext cx="170877" cy="276995"/>
          </a:xfrm>
        </p:spPr>
        <p:txBody>
          <a:bodyPr/>
          <a:lstStyle/>
          <a:p>
            <a:r>
              <a:rPr lang="ca-ES" dirty="0" smtClean="0"/>
              <a:t>6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adroTexto 5"/>
          <p:cNvSpPr txBox="1"/>
          <p:nvPr/>
        </p:nvSpPr>
        <p:spPr>
          <a:xfrm>
            <a:off x="1181601" y="854247"/>
            <a:ext cx="9402350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Tarragona. </a:t>
            </a:r>
            <a:r>
              <a:rPr dirty="0" err="1">
                <a:solidFill>
                  <a:srgbClr val="C00000"/>
                </a:solidFill>
              </a:rPr>
              <a:t>Distribució</a:t>
            </a:r>
            <a:r>
              <a:rPr dirty="0">
                <a:solidFill>
                  <a:srgbClr val="C00000"/>
                </a:solidFill>
              </a:rPr>
              <a:t> per </a:t>
            </a:r>
            <a:r>
              <a:rPr dirty="0" err="1">
                <a:solidFill>
                  <a:srgbClr val="C00000"/>
                </a:solidFill>
              </a:rPr>
              <a:t>comarques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8" name="La comarca de Tarragona amb més infants participants ha estat el Priorat.…"/>
          <p:cNvSpPr txBox="1"/>
          <p:nvPr/>
        </p:nvSpPr>
        <p:spPr>
          <a:xfrm>
            <a:off x="1210559" y="1699916"/>
            <a:ext cx="2171957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</a:pPr>
            <a:r>
              <a:rPr lang="ca-ES" dirty="0" smtClean="0"/>
              <a:t>La comarca de Tarragona amb més infants participants ha estat el Priorat.</a:t>
            </a:r>
          </a:p>
          <a:p>
            <a:pPr>
              <a:spcBef>
                <a:spcPts val="800"/>
              </a:spcBef>
            </a:pPr>
            <a:r>
              <a:rPr lang="ca-ES" dirty="0" smtClean="0"/>
              <a:t>L’Alt Camp, el Baix Camp, la Conca de Barberà i la Ribera d’Ebre també superen la mitjana de participació de Catalunya, 53,14</a:t>
            </a:r>
            <a:r>
              <a:rPr dirty="0" smtClean="0"/>
              <a:t>%.</a:t>
            </a:r>
            <a:endParaRPr dirty="0"/>
          </a:p>
        </p:txBody>
      </p:sp>
      <p:graphicFrame>
        <p:nvGraphicFramePr>
          <p:cNvPr id="69" name="Taula"/>
          <p:cNvGraphicFramePr/>
          <p:nvPr>
            <p:extLst>
              <p:ext uri="{D42A27DB-BD31-4B8C-83A1-F6EECF244321}">
                <p14:modId xmlns:p14="http://schemas.microsoft.com/office/powerpoint/2010/main" val="2434639029"/>
              </p:ext>
            </p:extLst>
          </p:nvPr>
        </p:nvGraphicFramePr>
        <p:xfrm>
          <a:off x="3801123" y="1699916"/>
          <a:ext cx="6507523" cy="467260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0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97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Participants</a:t>
                      </a:r>
                    </a:p>
                  </a:txBody>
                  <a:tcPr marL="45692" marR="45692" marT="45692" marB="4569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d’infants
censats</a:t>
                      </a:r>
                    </a:p>
                  </a:txBody>
                  <a:tcPr marL="45692" marR="45692" marT="45692" marB="4569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Nombre 
d’infants participants</a:t>
                      </a:r>
                    </a:p>
                  </a:txBody>
                  <a:tcPr marL="45692" marR="45692" marT="45692" marB="4569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"/>
                        </a:rPr>
                        <a:t>%</a:t>
                      </a:r>
                    </a:p>
                  </a:txBody>
                  <a:tcPr marL="45692" marR="45692" marT="45692" marB="45692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2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 Camp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455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260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57,1%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4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Baix Camp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2.075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1.146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55,2%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14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Baix Ebre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750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341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45,5%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2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Baix Penedès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1.039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486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46,8%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4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Conca de Barberà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173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105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60,7%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2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Montsià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614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293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47,7%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14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Priorat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70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43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61,4%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14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Ribera d'Ebre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195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115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2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Tarragonès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2.714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1.217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44,8%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148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Terra Alta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98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49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50,0%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07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tarragona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8.183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4.055   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49,6%</a:t>
                      </a:r>
                    </a:p>
                  </a:txBody>
                  <a:tcPr marL="7620" marR="7620" marT="7620" marB="0" anchor="b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0000"/>
                      </a:solidFill>
                      <a:prstDash val="sysDot"/>
                    </a:lnT>
                    <a:lnB w="6350">
                      <a:solidFill>
                        <a:srgbClr val="000000"/>
                      </a:solidFill>
                      <a:prstDash val="sysDot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0954324" y="6299133"/>
            <a:ext cx="170877" cy="276995"/>
          </a:xfrm>
        </p:spPr>
        <p:txBody>
          <a:bodyPr/>
          <a:lstStyle/>
          <a:p>
            <a:r>
              <a:rPr lang="ca-ES" dirty="0" smtClean="0"/>
              <a:t>7</a:t>
            </a:r>
            <a:endParaRPr lang="ca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"/>
          <p:cNvSpPr txBox="1"/>
          <p:nvPr/>
        </p:nvSpPr>
        <p:spPr>
          <a:xfrm>
            <a:off x="1209313" y="868101"/>
            <a:ext cx="7889158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kumimoji="0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Llibreries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. </a:t>
            </a:r>
            <a:r>
              <a:rPr kumimoji="0" sz="3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Light"/>
                <a:sym typeface="Helvetica Light"/>
              </a:rPr>
              <a:t>Distribució</a:t>
            </a:r>
            <a:r>
              <a:rPr kumimoji="0" sz="3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Light"/>
                <a:sym typeface="Helvetica Light"/>
              </a:rPr>
              <a:t> per </a:t>
            </a:r>
            <a:r>
              <a:rPr kumimoji="0" sz="3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Light"/>
                <a:sym typeface="Helvetica Light"/>
              </a:rPr>
              <a:t>comarques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graphicFrame>
        <p:nvGraphicFramePr>
          <p:cNvPr id="4" name="Taula"/>
          <p:cNvGraphicFramePr/>
          <p:nvPr/>
        </p:nvGraphicFramePr>
        <p:xfrm>
          <a:off x="1276524" y="2329757"/>
          <a:ext cx="4304526" cy="360579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1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041">
                <a:tc>
                  <a:txBody>
                    <a:bodyPr/>
                    <a:lstStyle/>
                    <a:p>
                      <a:pPr algn="l">
                        <a:defRPr b="1">
                          <a:solidFill>
                            <a:srgbClr val="FFFFF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2019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2020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2021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2022</a:t>
                      </a:r>
                    </a:p>
                  </a:txBody>
                  <a:tcPr marL="0" marR="0" marT="0" marB="0" horzOverflow="overflow"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Alt Penedès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Anoia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Bages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Baix Llobregat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40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54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Barcelonès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120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135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113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Berguedà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Garraf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Maresme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Moianès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7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Osona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Vallès Occidental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41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42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36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Vallès Oriental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>
                          <a:sym typeface="Helvetica"/>
                        </a:rPr>
                        <a:t>23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7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b="1">
                          <a:sym typeface="Helvetica"/>
                        </a:rPr>
                        <a:t>Total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ym typeface="Helvetica"/>
                        </a:rPr>
                        <a:t>272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ym typeface="Helvetica"/>
                        </a:rPr>
                        <a:t>307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ym typeface="Helvetica"/>
                        </a:rPr>
                        <a:t>318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ym typeface="Helvetica"/>
                        </a:rPr>
                        <a:t>321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55822" y="1868229"/>
            <a:ext cx="4732131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Barcelona</a:t>
            </a:r>
          </a:p>
        </p:txBody>
      </p:sp>
      <p:grpSp>
        <p:nvGrpSpPr>
          <p:cNvPr id="8" name="Agrupa 7"/>
          <p:cNvGrpSpPr/>
          <p:nvPr/>
        </p:nvGrpSpPr>
        <p:grpSpPr>
          <a:xfrm>
            <a:off x="6303952" y="1868228"/>
            <a:ext cx="4732131" cy="4067319"/>
            <a:chOff x="6274455" y="1857426"/>
            <a:chExt cx="4732131" cy="4067319"/>
          </a:xfrm>
        </p:grpSpPr>
        <p:sp>
          <p:nvSpPr>
            <p:cNvPr id="9" name="CuadroTexto 5"/>
            <p:cNvSpPr txBox="1"/>
            <p:nvPr/>
          </p:nvSpPr>
          <p:spPr>
            <a:xfrm>
              <a:off x="6274455" y="1857426"/>
              <a:ext cx="4732131" cy="4216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22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Light"/>
                  <a:sym typeface="Helvetica Light"/>
                </a:rPr>
                <a:t>Girona</a:t>
              </a:r>
            </a:p>
          </p:txBody>
        </p:sp>
        <p:graphicFrame>
          <p:nvGraphicFramePr>
            <p:cNvPr id="10" name="Taula"/>
            <p:cNvGraphicFramePr/>
            <p:nvPr>
              <p:extLst>
                <p:ext uri="{D42A27DB-BD31-4B8C-83A1-F6EECF244321}">
                  <p14:modId xmlns:p14="http://schemas.microsoft.com/office/powerpoint/2010/main" val="2750621566"/>
                </p:ext>
              </p:extLst>
            </p:nvPr>
          </p:nvGraphicFramePr>
          <p:xfrm>
            <a:off x="6274455" y="2295161"/>
            <a:ext cx="4342626" cy="3629584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112622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1082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6852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6852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86852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368974">
                  <a:tc>
                    <a:txBody>
                      <a:bodyPr/>
                      <a:lstStyle/>
                      <a:p>
                        <a:pPr algn="l">
                          <a:defRPr b="1">
                            <a:solidFill>
                              <a:srgbClr val="FFFFFF"/>
                            </a:solidFill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 dirty="0">
                            <a:solidFill>
                              <a:srgbClr val="FFFFFF"/>
                            </a:solidFill>
                            <a:sym typeface="Helvetica"/>
                          </a:rPr>
                          <a:t>2019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2020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2021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olidFill>
                              <a:srgbClr val="FFFFFF"/>
                            </a:solidFill>
                            <a:sym typeface="Helvetica"/>
                          </a:rPr>
                          <a:t>2022</a:t>
                        </a:r>
                      </a:p>
                    </a:txBody>
                    <a:tcPr marL="0" marR="0" marT="0" marB="0" horzOverflow="overflow"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37609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Alt Empordà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9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dirty="0"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Baix Empordà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9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10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Cerdanya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>
                            <a:sym typeface="Helvetica"/>
                          </a:defRPr>
                        </a:pPr>
                        <a:endParaRPr/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Garrotxa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Gironès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Pla de l’Estany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Ripollès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6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30874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Selva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4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13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>
                            <a:sym typeface="Helvetica"/>
                          </a:rPr>
                          <a:t>15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613618">
                  <a:tc>
                    <a:txBody>
                      <a:bodyPr/>
                      <a:lstStyle/>
                      <a:p>
                        <a:pPr algn="l"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Total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35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 dirty="0">
                            <a:sym typeface="Helvetica"/>
                          </a:rPr>
                          <a:t>51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>
                            <a:sym typeface="Helvetica"/>
                          </a:rPr>
                          <a:t>60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defRPr sz="1800"/>
                        </a:pPr>
                        <a:r>
                          <a:rPr sz="1200" b="1" dirty="0">
                            <a:sym typeface="Helvetica"/>
                          </a:rPr>
                          <a:t>57</a:t>
                        </a:r>
                      </a:p>
                    </a:txBody>
                    <a:tcPr marL="0" marR="0" marT="0" marB="0" horzOverflow="overflow">
                      <a:lnL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L>
                      <a:lnR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R>
                      <a:lnT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T>
                      <a:lnB w="12700">
                        <a:solidFill>
                          <a:srgbClr val="000000"/>
                        </a:solidFill>
                        <a:custDash>
                          <a:ds d="100000" sp="200000"/>
                        </a:custDash>
                      </a:lnB>
                      <a:solidFill>
                        <a:srgbClr val="DDDDD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</p:grpSp>
      <p:sp>
        <p:nvSpPr>
          <p:cNvPr id="2" name="Contenidor de número de diapositiva 1"/>
          <p:cNvSpPr>
            <a:spLocks noGrp="1"/>
          </p:cNvSpPr>
          <p:nvPr>
            <p:ph type="sldNum" sz="quarter" idx="2"/>
          </p:nvPr>
        </p:nvSpPr>
        <p:spPr>
          <a:xfrm>
            <a:off x="11055924" y="6238173"/>
            <a:ext cx="170877" cy="276995"/>
          </a:xfrm>
        </p:spPr>
        <p:txBody>
          <a:bodyPr/>
          <a:lstStyle/>
          <a:p>
            <a:r>
              <a:rPr lang="ca-ES" dirty="0"/>
              <a:t>8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653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Tema de l'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l'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l'Office">
  <a:themeElements>
    <a:clrScheme name="Tema de l'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l'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2227</Words>
  <Application>Microsoft Office PowerPoint</Application>
  <PresentationFormat>Pantalla panoràmica</PresentationFormat>
  <Paragraphs>900</Paragraphs>
  <Slides>18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Helvetica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Garcia Mariñoso, Monica</dc:creator>
  <cp:lastModifiedBy>Fuentes Ávila, Elisabet</cp:lastModifiedBy>
  <cp:revision>30</cp:revision>
  <cp:lastPrinted>2022-12-02T09:03:15Z</cp:lastPrinted>
  <dcterms:modified xsi:type="dcterms:W3CDTF">2022-12-02T09:04:03Z</dcterms:modified>
</cp:coreProperties>
</file>