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325" r:id="rId6"/>
    <p:sldId id="340" r:id="rId7"/>
    <p:sldId id="357" r:id="rId8"/>
    <p:sldId id="260" r:id="rId9"/>
  </p:sldIdLst>
  <p:sldSz cx="9144000" cy="6858000" type="screen4x3"/>
  <p:notesSz cx="6797675" cy="9926638"/>
  <p:defaultTextStyle>
    <a:defPPr>
      <a:defRPr lang="ca-ES"/>
    </a:defPPr>
    <a:lvl1pPr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 Antoni Ferreres Meseguer" initials="JAFM" lastIdx="1" clrIdx="0">
    <p:extLst>
      <p:ext uri="{19B8F6BF-5375-455C-9EA6-DF929625EA0E}">
        <p15:presenceInfo xmlns:p15="http://schemas.microsoft.com/office/powerpoint/2012/main" userId="Joan Antoni Ferreres Mesegu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00066"/>
    <a:srgbClr val="920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Estil amb tema 1 - èmfasi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Estil amb tema 1 - èmfasi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Estil mitjà 2 - èmfasi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 mitjà 2 - èmfas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 mitjà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 mitjà 2 - èmfasi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86400" autoAdjust="0"/>
  </p:normalViewPr>
  <p:slideViewPr>
    <p:cSldViewPr>
      <p:cViewPr varScale="1">
        <p:scale>
          <a:sx n="69" d="100"/>
          <a:sy n="69" d="100"/>
        </p:scale>
        <p:origin x="114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20"/>
    </p:cViewPr>
  </p:sorterViewPr>
  <p:notesViewPr>
    <p:cSldViewPr>
      <p:cViewPr varScale="1">
        <p:scale>
          <a:sx n="64" d="100"/>
          <a:sy n="64" d="100"/>
        </p:scale>
        <p:origin x="25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BF03BA77-77F7-4F7A-9ECB-AB92FDBEF059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768062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 noProof="0" smtClean="0"/>
              <a:t>Feu clic aquí per editar els estils de text del patró</a:t>
            </a:r>
          </a:p>
          <a:p>
            <a:pPr lvl="1"/>
            <a:r>
              <a:rPr lang="ca-ES" altLang="ca-ES" noProof="0" smtClean="0"/>
              <a:t>Segon nivell</a:t>
            </a:r>
          </a:p>
          <a:p>
            <a:pPr lvl="2"/>
            <a:r>
              <a:rPr lang="ca-ES" altLang="ca-ES" noProof="0" smtClean="0"/>
              <a:t>Tercer nivell</a:t>
            </a:r>
          </a:p>
          <a:p>
            <a:pPr lvl="3"/>
            <a:r>
              <a:rPr lang="ca-ES" altLang="ca-ES" noProof="0" smtClean="0"/>
              <a:t>Quart nivell</a:t>
            </a:r>
          </a:p>
          <a:p>
            <a:pPr lvl="4"/>
            <a:r>
              <a:rPr lang="ca-ES" altLang="ca-ES" noProof="0" smtClean="0"/>
              <a:t>Cinquè nivell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DD7BA0D9-D5AB-446F-98B2-37A3FE2C50B7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475183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E82CAF-517C-4647-91C2-2146130279AB}" type="slidenum">
              <a:rPr lang="ca-ES" altLang="ca-ES"/>
              <a:pPr eaLnBrk="1" hangingPunct="1">
                <a:spcBef>
                  <a:spcPct val="0"/>
                </a:spcBef>
              </a:pPr>
              <a:t>1</a:t>
            </a:fld>
            <a:endParaRPr lang="ca-ES" altLang="ca-ES" dirty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a-ES" altLang="ca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2F1D52-333A-43C1-8435-C099A1A5DAD5}" type="slidenum">
              <a:rPr lang="ca-ES" altLang="ca-ES"/>
              <a:pPr eaLnBrk="1" hangingPunct="1">
                <a:spcBef>
                  <a:spcPct val="0"/>
                </a:spcBef>
              </a:pPr>
              <a:t>2</a:t>
            </a:fld>
            <a:endParaRPr lang="ca-ES" altLang="ca-E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a-ES" altLang="ca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73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2F1D52-333A-43C1-8435-C099A1A5DAD5}" type="slidenum">
              <a:rPr lang="ca-ES" altLang="ca-ES"/>
              <a:pPr eaLnBrk="1" hangingPunct="1">
                <a:spcBef>
                  <a:spcPct val="0"/>
                </a:spcBef>
              </a:pPr>
              <a:t>3</a:t>
            </a:fld>
            <a:endParaRPr lang="ca-ES" altLang="ca-E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a-ES" altLang="ca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808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2F1D52-333A-43C1-8435-C099A1A5DAD5}" type="slidenum">
              <a:rPr lang="ca-ES" altLang="ca-ES"/>
              <a:pPr eaLnBrk="1" hangingPunct="1">
                <a:spcBef>
                  <a:spcPct val="0"/>
                </a:spcBef>
              </a:pPr>
              <a:t>4</a:t>
            </a:fld>
            <a:endParaRPr lang="ca-ES" altLang="ca-E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a-ES" altLang="ca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96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CA9CDC-B09D-4B00-8ACD-7AC2631E1A14}" type="slidenum">
              <a:rPr lang="ca-ES" altLang="ca-ES"/>
              <a:pPr eaLnBrk="1" hangingPunct="1">
                <a:spcBef>
                  <a:spcPct val="0"/>
                </a:spcBef>
              </a:pPr>
              <a:t>5</a:t>
            </a:fld>
            <a:endParaRPr lang="ca-ES" altLang="ca-E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a-ES" altLang="ca-E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t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49275"/>
            <a:ext cx="360045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25838"/>
            <a:ext cx="7772400" cy="641350"/>
          </a:xfrm>
        </p:spPr>
        <p:txBody>
          <a:bodyPr anchor="ctr">
            <a:spAutoFit/>
          </a:bodyPr>
          <a:lstStyle>
            <a:lvl1pPr algn="ctr">
              <a:defRPr sz="3600"/>
            </a:lvl1pPr>
          </a:lstStyle>
          <a:p>
            <a:pPr lvl="0"/>
            <a:r>
              <a:rPr lang="ca-ES" altLang="ca-ES" noProof="0" smtClean="0"/>
              <a:t>Feu clic aquí per editar l'estil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5213"/>
            <a:ext cx="6400800" cy="762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 b="1"/>
            </a:lvl1pPr>
          </a:lstStyle>
          <a:p>
            <a:pPr lvl="0"/>
            <a:r>
              <a:rPr lang="ca-ES" altLang="ca-ES" noProof="0" smtClean="0"/>
              <a:t>Feu clic aquí per editar l'estil de subtítols del patró.</a:t>
            </a:r>
          </a:p>
        </p:txBody>
      </p:sp>
    </p:spTree>
    <p:extLst>
      <p:ext uri="{BB962C8B-B14F-4D97-AF65-F5344CB8AC3E}">
        <p14:creationId xmlns:p14="http://schemas.microsoft.com/office/powerpoint/2010/main" val="318741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ítol, gràfic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82625" y="188913"/>
            <a:ext cx="7773988" cy="1008062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gràfic 2"/>
          <p:cNvSpPr>
            <a:spLocks noGrp="1"/>
          </p:cNvSpPr>
          <p:nvPr>
            <p:ph type="chart" sz="half" idx="1"/>
          </p:nvPr>
        </p:nvSpPr>
        <p:spPr>
          <a:xfrm>
            <a:off x="685800" y="1743075"/>
            <a:ext cx="3810000" cy="1541463"/>
          </a:xfrm>
        </p:spPr>
        <p:txBody>
          <a:bodyPr/>
          <a:lstStyle/>
          <a:p>
            <a:pPr lvl="0"/>
            <a:r>
              <a:rPr lang="ca-ES" noProof="0" smtClean="0"/>
              <a:t>Feu clic aquí per afegir un gràfic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648200" y="1743075"/>
            <a:ext cx="3811588" cy="1541463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D3FCA-A3F0-411A-B489-58F0B851369E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30352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ol i tau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82625" y="188913"/>
            <a:ext cx="7773988" cy="1008062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aula 2"/>
          <p:cNvSpPr>
            <a:spLocks noGrp="1"/>
          </p:cNvSpPr>
          <p:nvPr>
            <p:ph type="tbl" idx="1"/>
          </p:nvPr>
        </p:nvSpPr>
        <p:spPr>
          <a:xfrm>
            <a:off x="685800" y="1743075"/>
            <a:ext cx="7773988" cy="1541463"/>
          </a:xfrm>
        </p:spPr>
        <p:txBody>
          <a:bodyPr/>
          <a:lstStyle/>
          <a:p>
            <a:pPr lvl="0"/>
            <a:r>
              <a:rPr lang="ca-ES" noProof="0" smtClean="0"/>
              <a:t>Feu clic a la icona per afegir una taula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D69AA-85ED-48A3-9DCE-FDAEDD092E58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177641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t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49275"/>
            <a:ext cx="360045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85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B5E5F-DB9C-4A95-8DB1-BBCDCD9C9C18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98772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7A328-EF78-41FC-868B-74A52AEF0E85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1764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685800" y="1743075"/>
            <a:ext cx="3810000" cy="1541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743075"/>
            <a:ext cx="3811588" cy="1541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B375E-23B4-4A5E-88B1-73C995D145F5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0184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D9D19-585B-4A10-819C-D02753823FC8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63777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31F70-5A26-447A-8510-316360A9485B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87715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ADC70-E0DC-4FB1-94DE-728C235D38B4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51192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a-ES" noProof="0" smtClean="0"/>
              <a:t>Feu clic a la icona per afegir una imatge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D3A31-C2CF-464B-AC3A-A3A8F23F6996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70160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ol, objectes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82625" y="188913"/>
            <a:ext cx="7773988" cy="1008062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685800" y="1743075"/>
            <a:ext cx="3810000" cy="1541463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648200" y="1743075"/>
            <a:ext cx="3811588" cy="1541463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35381-556A-4E4B-BEAA-A3261DA3165E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90646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188913"/>
            <a:ext cx="777398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 smtClean="0"/>
              <a:t>Feu clic aquí per editar l'estil de títol del patró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43075"/>
            <a:ext cx="7773988" cy="154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a-ES" altLang="ca-ES" smtClean="0"/>
              <a:t>Feu clic aquí per editar els estils de text del patró</a:t>
            </a:r>
          </a:p>
          <a:p>
            <a:pPr lvl="1"/>
            <a:r>
              <a:rPr lang="ca-ES" altLang="ca-ES" smtClean="0"/>
              <a:t>Segon nivell</a:t>
            </a:r>
          </a:p>
          <a:p>
            <a:pPr lvl="2"/>
            <a:r>
              <a:rPr lang="ca-ES" altLang="ca-ES" smtClean="0"/>
              <a:t>Tercer nivell</a:t>
            </a:r>
          </a:p>
          <a:p>
            <a:pPr lvl="3"/>
            <a:r>
              <a:rPr lang="ca-ES" altLang="ca-ES" smtClean="0"/>
              <a:t>Quart nivell</a:t>
            </a:r>
          </a:p>
          <a:p>
            <a:pPr lvl="4"/>
            <a:r>
              <a:rPr lang="ca-ES" altLang="ca-ES" smtClean="0"/>
              <a:t>Cinquè nivell</a:t>
            </a:r>
          </a:p>
        </p:txBody>
      </p:sp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762000" y="1196975"/>
            <a:ext cx="76962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fld id="{9E2C688D-EDD2-455F-B6AC-AFD1DDA97980}" type="slidenum">
              <a:rPr lang="ca-ES" altLang="ca-ES"/>
              <a:pPr/>
              <a:t>‹#›</a:t>
            </a:fld>
            <a:endParaRPr lang="ca-ES" altLang="ca-ES"/>
          </a:p>
        </p:txBody>
      </p:sp>
      <p:pic>
        <p:nvPicPr>
          <p:cNvPr id="1030" name="Imatg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4413"/>
            <a:ext cx="24336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o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90764"/>
            <a:ext cx="7772400" cy="2308324"/>
          </a:xfrm>
        </p:spPr>
        <p:txBody>
          <a:bodyPr/>
          <a:lstStyle/>
          <a:p>
            <a:pPr eaLnBrk="1" hangingPunct="1"/>
            <a:r>
              <a:rPr lang="ca-ES" altLang="ca-ES" dirty="0" smtClean="0"/>
              <a:t>PREINSCRIPCIÓ </a:t>
            </a:r>
            <a:br>
              <a:rPr lang="ca-ES" altLang="ca-ES" dirty="0" smtClean="0"/>
            </a:br>
            <a:r>
              <a:rPr lang="ca-ES" altLang="ca-ES" dirty="0" smtClean="0"/>
              <a:t>NOVA OFERTA FORMACIÓ PROFESSIONAL </a:t>
            </a:r>
            <a:br>
              <a:rPr lang="ca-ES" altLang="ca-ES" dirty="0" smtClean="0"/>
            </a:br>
            <a:endParaRPr lang="ca-ES" altLang="ca-E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5213"/>
            <a:ext cx="6400800" cy="523220"/>
          </a:xfrm>
        </p:spPr>
        <p:txBody>
          <a:bodyPr/>
          <a:lstStyle/>
          <a:p>
            <a:pPr eaLnBrk="1" hangingPunct="1"/>
            <a:r>
              <a:rPr lang="ca-ES" altLang="ca-ES" sz="2800" dirty="0" smtClean="0"/>
              <a:t>CURS 2023-24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idor de número de diapos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o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B84786F-65C0-4211-965E-1BF01923F5BF}" type="slidenum">
              <a:rPr lang="ca-ES" altLang="ca-ES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a-ES" altLang="ca-ES" dirty="0"/>
          </a:p>
        </p:txBody>
      </p:sp>
      <p:sp>
        <p:nvSpPr>
          <p:cNvPr id="5125" name="Rectangle 9"/>
          <p:cNvSpPr>
            <a:spLocks noGrp="1" noChangeArrowheads="1"/>
          </p:cNvSpPr>
          <p:nvPr>
            <p:ph type="title"/>
          </p:nvPr>
        </p:nvSpPr>
        <p:spPr>
          <a:xfrm>
            <a:off x="827583" y="119540"/>
            <a:ext cx="7773988" cy="1421175"/>
          </a:xfrm>
        </p:spPr>
        <p:txBody>
          <a:bodyPr/>
          <a:lstStyle/>
          <a:p>
            <a:pPr algn="ctr">
              <a:defRPr/>
            </a:pPr>
            <a:r>
              <a:rPr lang="ca-ES" altLang="ca-ES" dirty="0" smtClean="0">
                <a:solidFill>
                  <a:schemeClr val="tx1"/>
                </a:solidFill>
              </a:rPr>
              <a:t/>
            </a:r>
            <a:br>
              <a:rPr lang="ca-ES" altLang="ca-ES" dirty="0" smtClean="0">
                <a:solidFill>
                  <a:schemeClr val="tx1"/>
                </a:solidFill>
              </a:rPr>
            </a:br>
            <a:r>
              <a:rPr lang="ca-ES" altLang="ca-ES" sz="2800" dirty="0">
                <a:solidFill>
                  <a:schemeClr val="tx1"/>
                </a:solidFill>
              </a:rPr>
              <a:t/>
            </a:r>
            <a:br>
              <a:rPr lang="ca-ES" altLang="ca-ES" sz="2800" dirty="0">
                <a:solidFill>
                  <a:schemeClr val="tx1"/>
                </a:solidFill>
              </a:rPr>
            </a:br>
            <a:r>
              <a:rPr lang="ca-ES" altLang="ca-ES" sz="2800" dirty="0" smtClean="0">
                <a:solidFill>
                  <a:schemeClr val="tx1"/>
                </a:solidFill>
              </a:rPr>
              <a:t>PREINSCRIPCIÓ</a:t>
            </a:r>
            <a:br>
              <a:rPr lang="ca-ES" altLang="ca-ES" sz="2800" dirty="0" smtClean="0">
                <a:solidFill>
                  <a:schemeClr val="tx1"/>
                </a:solidFill>
              </a:rPr>
            </a:br>
            <a:endParaRPr lang="ca-ES" altLang="ca-ES" sz="28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449342" y="1291430"/>
            <a:ext cx="8373888" cy="4395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9pPr>
          </a:lstStyle>
          <a:p>
            <a:pPr algn="ctr" eaLnBrk="1" fontAlgn="ctr" hangingPunct="1"/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35529" y="2028718"/>
            <a:ext cx="2601514" cy="10488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37160" tIns="137160" rIns="137160" bIns="137160" spcCol="1270" anchor="ctr"/>
          <a:lstStyle/>
          <a:p>
            <a:pPr algn="ctr" defTabSz="1600200">
              <a:lnSpc>
                <a:spcPct val="90000"/>
              </a:lnSpc>
              <a:spcAft>
                <a:spcPct val="35000"/>
              </a:spcAft>
              <a:defRPr/>
            </a:pPr>
            <a:endParaRPr lang="ca-ES" sz="800" dirty="0"/>
          </a:p>
          <a:p>
            <a:pPr algn="ctr" defTabSz="1600200">
              <a:lnSpc>
                <a:spcPct val="90000"/>
              </a:lnSpc>
              <a:spcAft>
                <a:spcPct val="35000"/>
              </a:spcAft>
              <a:defRPr/>
            </a:pPr>
            <a:r>
              <a:rPr lang="ca-ES" sz="800" dirty="0"/>
              <a:t> </a:t>
            </a:r>
            <a:endParaRPr lang="ca-ES" sz="1600" dirty="0"/>
          </a:p>
        </p:txBody>
      </p:sp>
      <p:cxnSp>
        <p:nvCxnSpPr>
          <p:cNvPr id="31" name="Connector recte 6"/>
          <p:cNvCxnSpPr>
            <a:cxnSpLocks noChangeShapeType="1"/>
          </p:cNvCxnSpPr>
          <p:nvPr/>
        </p:nvCxnSpPr>
        <p:spPr bwMode="auto">
          <a:xfrm>
            <a:off x="4844654" y="3190876"/>
            <a:ext cx="75671" cy="3095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QuadreDeText 6"/>
          <p:cNvSpPr txBox="1">
            <a:spLocks noChangeArrowheads="1"/>
          </p:cNvSpPr>
          <p:nvPr/>
        </p:nvSpPr>
        <p:spPr bwMode="auto">
          <a:xfrm>
            <a:off x="5693420" y="5686739"/>
            <a:ext cx="3652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FontTx/>
              <a:buNone/>
            </a:pPr>
            <a:endParaRPr lang="ca-ES" altLang="ca-ES" sz="900" b="0" dirty="0">
              <a:solidFill>
                <a:schemeClr val="tx2"/>
              </a:solidFill>
            </a:endParaRPr>
          </a:p>
        </p:txBody>
      </p:sp>
      <p:graphicFrame>
        <p:nvGraphicFramePr>
          <p:cNvPr id="5" name="Tau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571117"/>
              </p:ext>
            </p:extLst>
          </p:nvPr>
        </p:nvGraphicFramePr>
        <p:xfrm>
          <a:off x="827583" y="1540715"/>
          <a:ext cx="7629030" cy="38183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43010">
                  <a:extLst>
                    <a:ext uri="{9D8B030D-6E8A-4147-A177-3AD203B41FA5}">
                      <a16:colId xmlns:a16="http://schemas.microsoft.com/office/drawing/2014/main" val="2301320040"/>
                    </a:ext>
                  </a:extLst>
                </a:gridCol>
                <a:gridCol w="2543010">
                  <a:extLst>
                    <a:ext uri="{9D8B030D-6E8A-4147-A177-3AD203B41FA5}">
                      <a16:colId xmlns:a16="http://schemas.microsoft.com/office/drawing/2014/main" val="3206698992"/>
                    </a:ext>
                  </a:extLst>
                </a:gridCol>
                <a:gridCol w="2543010">
                  <a:extLst>
                    <a:ext uri="{9D8B030D-6E8A-4147-A177-3AD203B41FA5}">
                      <a16:colId xmlns:a16="http://schemas.microsoft.com/office/drawing/2014/main" val="1593987115"/>
                    </a:ext>
                  </a:extLst>
                </a:gridCol>
              </a:tblGrid>
              <a:tr h="381837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56722"/>
                  </a:ext>
                </a:extLst>
              </a:tr>
            </a:tbl>
          </a:graphicData>
        </a:graphic>
      </p:graphicFrame>
      <p:graphicFrame>
        <p:nvGraphicFramePr>
          <p:cNvPr id="3" name="Tau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29109"/>
              </p:ext>
            </p:extLst>
          </p:nvPr>
        </p:nvGraphicFramePr>
        <p:xfrm>
          <a:off x="1524000" y="1397000"/>
          <a:ext cx="6096000" cy="4120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8803891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248332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26110736"/>
                    </a:ext>
                  </a:extLst>
                </a:gridCol>
              </a:tblGrid>
              <a:tr h="448921">
                <a:tc>
                  <a:txBody>
                    <a:bodyPr/>
                    <a:lstStyle/>
                    <a:p>
                      <a:r>
                        <a:rPr lang="ca-ES" dirty="0" smtClean="0"/>
                        <a:t>ESTUDIS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PREINSCRIPCIÓ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MATRÍCULA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757622"/>
                  </a:ext>
                </a:extLst>
              </a:tr>
              <a:tr h="774850">
                <a:tc>
                  <a:txBody>
                    <a:bodyPr/>
                    <a:lstStyle/>
                    <a:p>
                      <a:r>
                        <a:rPr lang="ca-ES" dirty="0" smtClean="0"/>
                        <a:t>INFANTIL</a:t>
                      </a:r>
                    </a:p>
                    <a:p>
                      <a:r>
                        <a:rPr lang="ca-ES" dirty="0" smtClean="0"/>
                        <a:t>PRIMÀRIA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6-20 març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20-28 juny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82137"/>
                  </a:ext>
                </a:extLst>
              </a:tr>
              <a:tr h="448921">
                <a:tc>
                  <a:txBody>
                    <a:bodyPr/>
                    <a:lstStyle/>
                    <a:p>
                      <a:r>
                        <a:rPr lang="ca-ES" dirty="0" smtClean="0"/>
                        <a:t>ESO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8-20 març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20-28 juny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763648"/>
                  </a:ext>
                </a:extLst>
              </a:tr>
              <a:tr h="448921">
                <a:tc>
                  <a:txBody>
                    <a:bodyPr/>
                    <a:lstStyle/>
                    <a:p>
                      <a:r>
                        <a:rPr lang="ca-ES" dirty="0" smtClean="0"/>
                        <a:t>BATXILLERAT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19-25</a:t>
                      </a:r>
                      <a:r>
                        <a:rPr lang="ca-ES" baseline="0" dirty="0" smtClean="0"/>
                        <a:t> abril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22 juny-3 juliol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267105"/>
                  </a:ext>
                </a:extLst>
              </a:tr>
              <a:tr h="774850">
                <a:tc>
                  <a:txBody>
                    <a:bodyPr/>
                    <a:lstStyle/>
                    <a:p>
                      <a:r>
                        <a:rPr lang="ca-ES" dirty="0" smtClean="0"/>
                        <a:t>CFGM (continuïtat)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12-18 abril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3-7 juliol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005478"/>
                  </a:ext>
                </a:extLst>
              </a:tr>
              <a:tr h="774850">
                <a:tc>
                  <a:txBody>
                    <a:bodyPr/>
                    <a:lstStyle/>
                    <a:p>
                      <a:r>
                        <a:rPr lang="ca-ES" dirty="0" smtClean="0"/>
                        <a:t>CFGM </a:t>
                      </a:r>
                    </a:p>
                    <a:p>
                      <a:r>
                        <a:rPr lang="ca-ES" dirty="0" smtClean="0"/>
                        <a:t>(resta alumnat)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9 -15</a:t>
                      </a:r>
                      <a:r>
                        <a:rPr lang="ca-ES" baseline="0" dirty="0" smtClean="0"/>
                        <a:t> maig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3-7 juliol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81331"/>
                  </a:ext>
                </a:extLst>
              </a:tr>
              <a:tr h="448921">
                <a:tc>
                  <a:txBody>
                    <a:bodyPr/>
                    <a:lstStyle/>
                    <a:p>
                      <a:r>
                        <a:rPr lang="ca-ES" dirty="0" smtClean="0"/>
                        <a:t>CFGS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26 maig</a:t>
                      </a:r>
                      <a:r>
                        <a:rPr lang="ca-ES" baseline="0" dirty="0" smtClean="0"/>
                        <a:t> </a:t>
                      </a:r>
                      <a:r>
                        <a:rPr lang="ca-ES" dirty="0" smtClean="0"/>
                        <a:t>-1</a:t>
                      </a:r>
                      <a:r>
                        <a:rPr lang="ca-ES" baseline="0" dirty="0" smtClean="0"/>
                        <a:t> juny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19-24 juliol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742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59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idor de número de diapos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o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B84786F-65C0-4211-965E-1BF01923F5BF}" type="slidenum">
              <a:rPr lang="ca-ES" altLang="ca-ES"/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a-ES" altLang="ca-ES" dirty="0"/>
          </a:p>
        </p:txBody>
      </p:sp>
      <p:sp>
        <p:nvSpPr>
          <p:cNvPr id="5125" name="Rectangle 9"/>
          <p:cNvSpPr>
            <a:spLocks noGrp="1" noChangeArrowheads="1"/>
          </p:cNvSpPr>
          <p:nvPr>
            <p:ph type="title"/>
          </p:nvPr>
        </p:nvSpPr>
        <p:spPr>
          <a:xfrm>
            <a:off x="827583" y="119540"/>
            <a:ext cx="7773988" cy="1421175"/>
          </a:xfrm>
        </p:spPr>
        <p:txBody>
          <a:bodyPr/>
          <a:lstStyle/>
          <a:p>
            <a:pPr algn="ctr">
              <a:defRPr/>
            </a:pPr>
            <a:r>
              <a:rPr lang="ca-ES" altLang="ca-ES" dirty="0" smtClean="0">
                <a:solidFill>
                  <a:schemeClr val="tx1"/>
                </a:solidFill>
              </a:rPr>
              <a:t/>
            </a:r>
            <a:br>
              <a:rPr lang="ca-ES" altLang="ca-ES" dirty="0" smtClean="0">
                <a:solidFill>
                  <a:schemeClr val="tx1"/>
                </a:solidFill>
              </a:rPr>
            </a:br>
            <a:r>
              <a:rPr lang="ca-ES" altLang="ca-ES" dirty="0">
                <a:solidFill>
                  <a:schemeClr val="tx1"/>
                </a:solidFill>
              </a:rPr>
              <a:t/>
            </a:r>
            <a:br>
              <a:rPr lang="ca-ES" altLang="ca-ES" dirty="0">
                <a:solidFill>
                  <a:schemeClr val="tx1"/>
                </a:solidFill>
              </a:rPr>
            </a:br>
            <a:r>
              <a:rPr lang="ca-ES" altLang="ca-ES" dirty="0" smtClean="0">
                <a:solidFill>
                  <a:schemeClr val="tx1"/>
                </a:solidFill>
              </a:rPr>
              <a:t>NOVA OFERTA FORMACIÓ PROFESSIONAL</a:t>
            </a:r>
            <a:r>
              <a:rPr lang="ca-ES" altLang="ca-ES" sz="2800" dirty="0" smtClean="0">
                <a:solidFill>
                  <a:schemeClr val="tx1"/>
                </a:solidFill>
              </a:rPr>
              <a:t/>
            </a:r>
            <a:br>
              <a:rPr lang="ca-ES" altLang="ca-ES" sz="2800" dirty="0" smtClean="0">
                <a:solidFill>
                  <a:schemeClr val="tx1"/>
                </a:solidFill>
              </a:rPr>
            </a:br>
            <a:endParaRPr lang="ca-ES" altLang="ca-ES" sz="28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449342" y="1291430"/>
            <a:ext cx="8373888" cy="4395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9pPr>
          </a:lstStyle>
          <a:p>
            <a:pPr algn="ctr" eaLnBrk="1" fontAlgn="ctr" hangingPunct="1"/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35529" y="2028718"/>
            <a:ext cx="2601514" cy="10488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37160" tIns="137160" rIns="137160" bIns="137160" spcCol="1270" anchor="ctr"/>
          <a:lstStyle/>
          <a:p>
            <a:pPr algn="ctr" defTabSz="1600200">
              <a:lnSpc>
                <a:spcPct val="90000"/>
              </a:lnSpc>
              <a:spcAft>
                <a:spcPct val="35000"/>
              </a:spcAft>
              <a:defRPr/>
            </a:pPr>
            <a:endParaRPr lang="ca-ES" sz="800" dirty="0"/>
          </a:p>
          <a:p>
            <a:pPr algn="ctr" defTabSz="1600200">
              <a:lnSpc>
                <a:spcPct val="90000"/>
              </a:lnSpc>
              <a:spcAft>
                <a:spcPct val="35000"/>
              </a:spcAft>
              <a:defRPr/>
            </a:pPr>
            <a:r>
              <a:rPr lang="ca-ES" sz="800" dirty="0"/>
              <a:t> </a:t>
            </a:r>
            <a:endParaRPr lang="ca-ES" sz="1600" dirty="0"/>
          </a:p>
        </p:txBody>
      </p:sp>
      <p:cxnSp>
        <p:nvCxnSpPr>
          <p:cNvPr id="31" name="Connector recte 6"/>
          <p:cNvCxnSpPr>
            <a:cxnSpLocks noChangeShapeType="1"/>
          </p:cNvCxnSpPr>
          <p:nvPr/>
        </p:nvCxnSpPr>
        <p:spPr bwMode="auto">
          <a:xfrm>
            <a:off x="4844654" y="3190876"/>
            <a:ext cx="75671" cy="3095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QuadreDeText 6"/>
          <p:cNvSpPr txBox="1">
            <a:spLocks noChangeArrowheads="1"/>
          </p:cNvSpPr>
          <p:nvPr/>
        </p:nvSpPr>
        <p:spPr bwMode="auto">
          <a:xfrm>
            <a:off x="5693420" y="5686739"/>
            <a:ext cx="3652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FontTx/>
              <a:buNone/>
            </a:pPr>
            <a:endParaRPr lang="ca-ES" altLang="ca-ES" sz="900" b="0" dirty="0">
              <a:solidFill>
                <a:schemeClr val="tx2"/>
              </a:solidFill>
            </a:endParaRPr>
          </a:p>
        </p:txBody>
      </p:sp>
      <p:graphicFrame>
        <p:nvGraphicFramePr>
          <p:cNvPr id="5" name="Tau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639428"/>
              </p:ext>
            </p:extLst>
          </p:nvPr>
        </p:nvGraphicFramePr>
        <p:xfrm>
          <a:off x="827583" y="2420889"/>
          <a:ext cx="7629030" cy="29381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43010">
                  <a:extLst>
                    <a:ext uri="{9D8B030D-6E8A-4147-A177-3AD203B41FA5}">
                      <a16:colId xmlns:a16="http://schemas.microsoft.com/office/drawing/2014/main" val="2301320040"/>
                    </a:ext>
                  </a:extLst>
                </a:gridCol>
                <a:gridCol w="2543010">
                  <a:extLst>
                    <a:ext uri="{9D8B030D-6E8A-4147-A177-3AD203B41FA5}">
                      <a16:colId xmlns:a16="http://schemas.microsoft.com/office/drawing/2014/main" val="3206698992"/>
                    </a:ext>
                  </a:extLst>
                </a:gridCol>
                <a:gridCol w="2543010">
                  <a:extLst>
                    <a:ext uri="{9D8B030D-6E8A-4147-A177-3AD203B41FA5}">
                      <a16:colId xmlns:a16="http://schemas.microsoft.com/office/drawing/2014/main" val="1593987115"/>
                    </a:ext>
                  </a:extLst>
                </a:gridCol>
              </a:tblGrid>
              <a:tr h="2938196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56722"/>
                  </a:ext>
                </a:extLst>
              </a:tr>
            </a:tbl>
          </a:graphicData>
        </a:graphic>
      </p:graphicFrame>
      <p:graphicFrame>
        <p:nvGraphicFramePr>
          <p:cNvPr id="2" name="Tau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18839"/>
              </p:ext>
            </p:extLst>
          </p:nvPr>
        </p:nvGraphicFramePr>
        <p:xfrm>
          <a:off x="1524000" y="1397000"/>
          <a:ext cx="6096001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1539789514"/>
                    </a:ext>
                  </a:extLst>
                </a:gridCol>
                <a:gridCol w="2312145">
                  <a:extLst>
                    <a:ext uri="{9D8B030D-6E8A-4147-A177-3AD203B41FA5}">
                      <a16:colId xmlns:a16="http://schemas.microsoft.com/office/drawing/2014/main" val="418144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238077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ESTUDI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TÍTOL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CENTRE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441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PFI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Auxiliar de Manteniment i Reparació de Vehicles de Mobilitat Personal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Institut Terra Alta (Gandesa)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3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CF</a:t>
                      </a:r>
                      <a:r>
                        <a:rPr lang="ca-ES" baseline="0" dirty="0" smtClean="0"/>
                        <a:t> Grau Bàsic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err="1" smtClean="0"/>
                        <a:t>Agrojardineria</a:t>
                      </a:r>
                      <a:r>
                        <a:rPr lang="ca-ES" dirty="0" smtClean="0"/>
                        <a:t> i composicions florals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Institut Sòl de Riu (Alcanar)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01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CFGS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Imatge per al Diagnòstic i Medicina Nuclear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Institut</a:t>
                      </a:r>
                      <a:r>
                        <a:rPr lang="ca-ES" baseline="0" dirty="0" smtClean="0"/>
                        <a:t> de l’Ebre (Tortosa)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42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CFGS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Energies Renovables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Institut Flix 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870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5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idor de número de diapos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o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B84786F-65C0-4211-965E-1BF01923F5BF}" type="slidenum">
              <a:rPr lang="ca-ES" altLang="ca-ES"/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a-ES" altLang="ca-ES" dirty="0"/>
          </a:p>
        </p:txBody>
      </p:sp>
      <p:sp>
        <p:nvSpPr>
          <p:cNvPr id="5125" name="Rectangle 9"/>
          <p:cNvSpPr>
            <a:spLocks noGrp="1" noChangeArrowheads="1"/>
          </p:cNvSpPr>
          <p:nvPr>
            <p:ph type="title"/>
          </p:nvPr>
        </p:nvSpPr>
        <p:spPr>
          <a:xfrm>
            <a:off x="827583" y="119540"/>
            <a:ext cx="7773988" cy="1421175"/>
          </a:xfrm>
        </p:spPr>
        <p:txBody>
          <a:bodyPr/>
          <a:lstStyle/>
          <a:p>
            <a:pPr algn="ctr">
              <a:defRPr/>
            </a:pPr>
            <a:r>
              <a:rPr lang="ca-ES" altLang="ca-ES" dirty="0" smtClean="0">
                <a:solidFill>
                  <a:schemeClr val="tx1"/>
                </a:solidFill>
              </a:rPr>
              <a:t/>
            </a:r>
            <a:br>
              <a:rPr lang="ca-ES" altLang="ca-ES" dirty="0" smtClean="0">
                <a:solidFill>
                  <a:schemeClr val="tx1"/>
                </a:solidFill>
              </a:rPr>
            </a:br>
            <a:r>
              <a:rPr lang="ca-ES" altLang="ca-ES" dirty="0">
                <a:solidFill>
                  <a:schemeClr val="tx1"/>
                </a:solidFill>
              </a:rPr>
              <a:t/>
            </a:r>
            <a:br>
              <a:rPr lang="ca-ES" altLang="ca-ES" dirty="0">
                <a:solidFill>
                  <a:schemeClr val="tx1"/>
                </a:solidFill>
              </a:rPr>
            </a:br>
            <a:r>
              <a:rPr lang="ca-ES" altLang="ca-ES" dirty="0" smtClean="0">
                <a:solidFill>
                  <a:schemeClr val="tx1"/>
                </a:solidFill>
              </a:rPr>
              <a:t>NOVA OFERTA FORMACIÓ PROFESSIONAL</a:t>
            </a:r>
            <a:r>
              <a:rPr lang="ca-ES" altLang="ca-ES" sz="2800" dirty="0" smtClean="0">
                <a:solidFill>
                  <a:schemeClr val="tx1"/>
                </a:solidFill>
              </a:rPr>
              <a:t/>
            </a:r>
            <a:br>
              <a:rPr lang="ca-ES" altLang="ca-ES" sz="2800" dirty="0" smtClean="0">
                <a:solidFill>
                  <a:schemeClr val="tx1"/>
                </a:solidFill>
              </a:rPr>
            </a:br>
            <a:endParaRPr lang="ca-ES" altLang="ca-ES" sz="28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449342" y="1291430"/>
            <a:ext cx="8373888" cy="4395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9pPr>
          </a:lstStyle>
          <a:p>
            <a:pPr algn="ctr" eaLnBrk="1" fontAlgn="ctr" hangingPunct="1"/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35529" y="2028718"/>
            <a:ext cx="2601514" cy="10488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37160" tIns="137160" rIns="137160" bIns="137160" spcCol="1270" anchor="ctr"/>
          <a:lstStyle/>
          <a:p>
            <a:pPr algn="ctr" defTabSz="1600200">
              <a:lnSpc>
                <a:spcPct val="90000"/>
              </a:lnSpc>
              <a:spcAft>
                <a:spcPct val="35000"/>
              </a:spcAft>
              <a:defRPr/>
            </a:pPr>
            <a:endParaRPr lang="ca-ES" sz="800" dirty="0"/>
          </a:p>
          <a:p>
            <a:pPr algn="ctr" defTabSz="1600200">
              <a:lnSpc>
                <a:spcPct val="90000"/>
              </a:lnSpc>
              <a:spcAft>
                <a:spcPct val="35000"/>
              </a:spcAft>
              <a:defRPr/>
            </a:pPr>
            <a:r>
              <a:rPr lang="ca-ES" sz="800" dirty="0"/>
              <a:t> </a:t>
            </a:r>
            <a:endParaRPr lang="ca-ES" sz="1600" dirty="0"/>
          </a:p>
        </p:txBody>
      </p:sp>
      <p:cxnSp>
        <p:nvCxnSpPr>
          <p:cNvPr id="31" name="Connector recte 6"/>
          <p:cNvCxnSpPr>
            <a:cxnSpLocks noChangeShapeType="1"/>
          </p:cNvCxnSpPr>
          <p:nvPr/>
        </p:nvCxnSpPr>
        <p:spPr bwMode="auto">
          <a:xfrm>
            <a:off x="4844654" y="3190876"/>
            <a:ext cx="75671" cy="3095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QuadreDeText 6"/>
          <p:cNvSpPr txBox="1">
            <a:spLocks noChangeArrowheads="1"/>
          </p:cNvSpPr>
          <p:nvPr/>
        </p:nvSpPr>
        <p:spPr bwMode="auto">
          <a:xfrm>
            <a:off x="5693420" y="5686739"/>
            <a:ext cx="3652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FontTx/>
              <a:buNone/>
            </a:pPr>
            <a:endParaRPr lang="ca-ES" altLang="ca-ES" sz="900" b="0" dirty="0">
              <a:solidFill>
                <a:schemeClr val="tx2"/>
              </a:solidFill>
            </a:endParaRPr>
          </a:p>
        </p:txBody>
      </p:sp>
      <p:graphicFrame>
        <p:nvGraphicFramePr>
          <p:cNvPr id="5" name="Tau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639428"/>
              </p:ext>
            </p:extLst>
          </p:nvPr>
        </p:nvGraphicFramePr>
        <p:xfrm>
          <a:off x="827583" y="2420889"/>
          <a:ext cx="7629030" cy="29381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43010">
                  <a:extLst>
                    <a:ext uri="{9D8B030D-6E8A-4147-A177-3AD203B41FA5}">
                      <a16:colId xmlns:a16="http://schemas.microsoft.com/office/drawing/2014/main" val="2301320040"/>
                    </a:ext>
                  </a:extLst>
                </a:gridCol>
                <a:gridCol w="2543010">
                  <a:extLst>
                    <a:ext uri="{9D8B030D-6E8A-4147-A177-3AD203B41FA5}">
                      <a16:colId xmlns:a16="http://schemas.microsoft.com/office/drawing/2014/main" val="3206698992"/>
                    </a:ext>
                  </a:extLst>
                </a:gridCol>
                <a:gridCol w="2543010">
                  <a:extLst>
                    <a:ext uri="{9D8B030D-6E8A-4147-A177-3AD203B41FA5}">
                      <a16:colId xmlns:a16="http://schemas.microsoft.com/office/drawing/2014/main" val="1593987115"/>
                    </a:ext>
                  </a:extLst>
                </a:gridCol>
              </a:tblGrid>
              <a:tr h="2938196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56722"/>
                  </a:ext>
                </a:extLst>
              </a:tr>
            </a:tbl>
          </a:graphicData>
        </a:graphic>
      </p:graphicFrame>
      <p:graphicFrame>
        <p:nvGraphicFramePr>
          <p:cNvPr id="2" name="Tau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210253"/>
              </p:ext>
            </p:extLst>
          </p:nvPr>
        </p:nvGraphicFramePr>
        <p:xfrm>
          <a:off x="1524000" y="1397000"/>
          <a:ext cx="60960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53978951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8144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238077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ESTUDI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TÍTOL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CENTRE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441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Ensenyaments</a:t>
                      </a:r>
                      <a:r>
                        <a:rPr lang="ca-ES" baseline="0" dirty="0" smtClean="0"/>
                        <a:t> Esportius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Atletisme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Institut Tecnificació (Amposta)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3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Doble</a:t>
                      </a:r>
                      <a:r>
                        <a:rPr lang="ca-ES" baseline="0" dirty="0" smtClean="0"/>
                        <a:t> Titulació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BAT+FUTBOL</a:t>
                      </a:r>
                    </a:p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Institut Tecnificació (Amposta)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01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Curs</a:t>
                      </a:r>
                      <a:r>
                        <a:rPr lang="ca-ES" baseline="0" dirty="0" smtClean="0"/>
                        <a:t> Especialització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Aeronaus</a:t>
                      </a:r>
                      <a:r>
                        <a:rPr lang="ca-ES" baseline="0" dirty="0" smtClean="0"/>
                        <a:t> pilotades de forma remota- DRONS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Institut</a:t>
                      </a:r>
                      <a:r>
                        <a:rPr lang="ca-ES" baseline="0" dirty="0" smtClean="0"/>
                        <a:t> de l’Ebre (Tortosa)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42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Curs</a:t>
                      </a:r>
                      <a:r>
                        <a:rPr lang="ca-ES" baseline="0" dirty="0" smtClean="0"/>
                        <a:t> Especialització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Robòtica</a:t>
                      </a:r>
                      <a:r>
                        <a:rPr lang="ca-ES" baseline="0" dirty="0" smtClean="0"/>
                        <a:t> </a:t>
                      </a:r>
                      <a:r>
                        <a:rPr lang="ca-ES" baseline="0" dirty="0" err="1" smtClean="0"/>
                        <a:t>Col·laborativa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Institut Montsià (Amposta) 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870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8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_terres_ebre">
  <a:themeElements>
    <a:clrScheme name="ST_lleida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0000"/>
      </a:accent1>
      <a:accent2>
        <a:srgbClr val="990033"/>
      </a:accent2>
      <a:accent3>
        <a:srgbClr val="FFFFFF"/>
      </a:accent3>
      <a:accent4>
        <a:srgbClr val="000000"/>
      </a:accent4>
      <a:accent5>
        <a:srgbClr val="C0AAAA"/>
      </a:accent5>
      <a:accent6>
        <a:srgbClr val="8A002D"/>
      </a:accent6>
      <a:hlink>
        <a:srgbClr val="FF0000"/>
      </a:hlink>
      <a:folHlink>
        <a:srgbClr val="99CC00"/>
      </a:folHlink>
    </a:clrScheme>
    <a:fontScheme name="ST_llei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a-ES" altLang="ca-E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a-ES" altLang="ca-E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_lleid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_lleid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_lleid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_lleid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_lleid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_lleid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_lleid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_lleid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_lleid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_lleid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_lleid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_lleid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_lleida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0000"/>
        </a:accent1>
        <a:accent2>
          <a:srgbClr val="990033"/>
        </a:accent2>
        <a:accent3>
          <a:srgbClr val="FFFFFF"/>
        </a:accent3>
        <a:accent4>
          <a:srgbClr val="000000"/>
        </a:accent4>
        <a:accent5>
          <a:srgbClr val="C0AAAA"/>
        </a:accent5>
        <a:accent6>
          <a:srgbClr val="8A002D"/>
        </a:accent6>
        <a:hlink>
          <a:srgbClr val="FF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5129A4672A0D468906FB9E3AF38DE4" ma:contentTypeVersion="10" ma:contentTypeDescription="Crea un document nou" ma:contentTypeScope="" ma:versionID="b266b9b57aeb45c6a35819ac468911e3">
  <xsd:schema xmlns:xsd="http://www.w3.org/2001/XMLSchema" xmlns:xs="http://www.w3.org/2001/XMLSchema" xmlns:p="http://schemas.microsoft.com/office/2006/metadata/properties" xmlns:ns2="31110141-fac0-430e-932b-d8998937a5c9" xmlns:ns3="5c15ae5c-7bff-4020-9e46-6f1c5f2325c3" targetNamespace="http://schemas.microsoft.com/office/2006/metadata/properties" ma:root="true" ma:fieldsID="686d539248b7da561a28eb296dd51579" ns2:_="" ns3:_="">
    <xsd:import namespace="31110141-fac0-430e-932b-d8998937a5c9"/>
    <xsd:import namespace="5c15ae5c-7bff-4020-9e46-6f1c5f2325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110141-fac0-430e-932b-d8998937a5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15ae5c-7bff-4020-9e46-6f1c5f2325c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34EF42-33F3-4F9A-AB28-B6AE57C2BC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233492-C3D8-478B-9DBA-BD29C68465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110141-fac0-430e-932b-d8998937a5c9"/>
    <ds:schemaRef ds:uri="5c15ae5c-7bff-4020-9e46-6f1c5f2325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C04D97-4CAB-41E0-94E3-609FBD8B4CDA}">
  <ds:schemaRefs>
    <ds:schemaRef ds:uri="5c15ae5c-7bff-4020-9e46-6f1c5f2325c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31110141-fac0-430e-932b-d8998937a5c9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47581</TotalTime>
  <Words>180</Words>
  <Application>Microsoft Office PowerPoint</Application>
  <PresentationFormat>Presentació en pantalla (4:3)</PresentationFormat>
  <Paragraphs>72</Paragraphs>
  <Slides>5</Slides>
  <Notes>5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5</vt:i4>
      </vt:variant>
    </vt:vector>
  </HeadingPairs>
  <TitlesOfParts>
    <vt:vector size="8" baseType="lpstr">
      <vt:lpstr>Arial</vt:lpstr>
      <vt:lpstr>Wingdings</vt:lpstr>
      <vt:lpstr>ST_terres_ebre</vt:lpstr>
      <vt:lpstr>PREINSCRIPCIÓ  NOVA OFERTA FORMACIÓ PROFESSIONAL  </vt:lpstr>
      <vt:lpstr>  PREINSCRIPCIÓ </vt:lpstr>
      <vt:lpstr>  NOVA OFERTA FORMACIÓ PROFESSIONAL </vt:lpstr>
      <vt:lpstr>  NOVA OFERTA FORMACIÓ PROFESSIONAL </vt:lpstr>
      <vt:lpstr>Presentació del PowerPoint</vt:lpstr>
    </vt:vector>
  </TitlesOfParts>
  <Company>Departament d'Ensenyament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Cristina Cubero Donoso</dc:creator>
  <cp:lastModifiedBy>Susana Cases Ferre</cp:lastModifiedBy>
  <cp:revision>304</cp:revision>
  <cp:lastPrinted>2022-09-28T06:39:15Z</cp:lastPrinted>
  <dcterms:created xsi:type="dcterms:W3CDTF">2019-01-22T10:12:18Z</dcterms:created>
  <dcterms:modified xsi:type="dcterms:W3CDTF">2023-03-07T18:54:55Z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0x010100AC5129A4672A0D468906FB9E3AF38DE4</vt:lpwstr>
  </property>
</Properties>
</file>