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372" r:id="rId2"/>
    <p:sldId id="408" r:id="rId3"/>
    <p:sldId id="423" r:id="rId4"/>
    <p:sldId id="387" r:id="rId5"/>
    <p:sldId id="425" r:id="rId6"/>
    <p:sldId id="461" r:id="rId7"/>
    <p:sldId id="427" r:id="rId8"/>
    <p:sldId id="464" r:id="rId9"/>
    <p:sldId id="465" r:id="rId10"/>
    <p:sldId id="391" r:id="rId11"/>
    <p:sldId id="466" r:id="rId12"/>
    <p:sldId id="388" r:id="rId13"/>
    <p:sldId id="426" r:id="rId14"/>
    <p:sldId id="432" r:id="rId15"/>
    <p:sldId id="433" r:id="rId16"/>
    <p:sldId id="467" r:id="rId17"/>
    <p:sldId id="468" r:id="rId18"/>
    <p:sldId id="403" r:id="rId19"/>
    <p:sldId id="443" r:id="rId20"/>
    <p:sldId id="444" r:id="rId21"/>
    <p:sldId id="378" r:id="rId22"/>
  </p:sldIdLst>
  <p:sldSz cx="12192000" cy="6858000"/>
  <p:notesSz cx="6797675" cy="9926638"/>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 Martinez Catena" initials="AMC" lastIdx="8" clrIdx="0"/>
  <p:cmAuthor id="2" name="Nuria" initials="N" lastIdx="17" clrIdx="1"/>
  <p:cmAuthor id="3" name="Hernanz Montserrat, Ignasi" initials="HMI" lastIdx="1" clrIdx="2">
    <p:extLst>
      <p:ext uri="{19B8F6BF-5375-455C-9EA6-DF929625EA0E}">
        <p15:presenceInfo xmlns:p15="http://schemas.microsoft.com/office/powerpoint/2012/main" userId="Hernanz Montserrat, Ignasi" providerId="None"/>
      </p:ext>
    </p:extLst>
  </p:cmAuthor>
  <p:cmAuthor id="4" name="CEJFE" initials="CEJFE" lastIdx="5" clrIdx="3">
    <p:extLst>
      <p:ext uri="{19B8F6BF-5375-455C-9EA6-DF929625EA0E}">
        <p15:presenceInfo xmlns:p15="http://schemas.microsoft.com/office/powerpoint/2012/main" userId="CEJF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33"/>
    <a:srgbClr val="FDE7F5"/>
    <a:srgbClr val="FFCCFF"/>
    <a:srgbClr val="FFFFFF"/>
    <a:srgbClr val="FFD833"/>
    <a:srgbClr val="C10B42"/>
    <a:srgbClr val="8C0036"/>
    <a:srgbClr val="CC0000"/>
    <a:srgbClr val="FFFF99"/>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Sense estil, quadrícula de tau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ense estil ni q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4398" autoAdjust="0"/>
  </p:normalViewPr>
  <p:slideViewPr>
    <p:cSldViewPr>
      <p:cViewPr varScale="1">
        <p:scale>
          <a:sx n="58" d="100"/>
          <a:sy n="58" d="100"/>
        </p:scale>
        <p:origin x="912" y="36"/>
      </p:cViewPr>
      <p:guideLst>
        <p:guide pos="3840"/>
        <p:guide orient="horz"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12.FITXERS.CTTI.INTRANET.GENCAT.CAT\1204_SCEJFE04_AIFSC$\Unitat%20d'INVESTIGACI&#211;\%23%20INVESTIG\2021\Reincid&#232;ncia%20Penitenci&#224;ria_20\Presentacions%20-%20Difusi&#243;\PREMSA\Gr&#224;fics%20PREMSA\Gr&#224;fics%20i%20figur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2.FITXERS.CTTI.INTRANET.GENCAT.CAT\1204_SCEJFE04_AIFSC$\Unitat%20d'INVESTIGACI&#211;\%23%20INVESTIG\2021\Reincid&#232;ncia%20Penitenci&#224;ria_20\Presentacions%20-%20Difusi&#243;\PREMSA\Gr&#224;fics%20PREMSA\Gr&#224;fics%20i%20figur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2.FITXERS.CTTI.INTRANET.GENCAT.CAT\1204_SCEJFE04_AIFSC$\Unitat%20d'INVESTIGACI&#211;\%23%20INVESTIG\2021\Reincid&#232;ncia%20Penitenci&#224;ria_20\Presentacions%20-%20Difusi&#243;\PREMSA\Gr&#224;fics%20PREMSA\Gr&#224;fics%20i%20figur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12.FITXERS.CTTI.INTRANET.GENCAT.CAT\1204_SCEJFE04_AIFSC$\Unitat%20d'INVESTIGACI&#211;\%23%20INVESTIG\2021\Reincid&#232;ncia%20Penitenci&#224;ria_20\Presentacions%20-%20Difusi&#243;\gr&#224;fics%20suport.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0"/>
              <c:tx>
                <c:rich>
                  <a:bodyPr/>
                  <a:lstStyle/>
                  <a:p>
                    <a:fld id="{EC1D3CEC-EF06-4349-8CD9-032E4470365C}"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150-42B3-9CDE-B538F7856FB6}"/>
                </c:ext>
              </c:extLst>
            </c:dLbl>
            <c:dLbl>
              <c:idx val="1"/>
              <c:tx>
                <c:rich>
                  <a:bodyPr/>
                  <a:lstStyle/>
                  <a:p>
                    <a:fld id="{D6F66374-FCEE-409B-8F63-8C476593DDF8}"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150-42B3-9CDE-B538F7856FB6}"/>
                </c:ext>
              </c:extLst>
            </c:dLbl>
            <c:dLbl>
              <c:idx val="2"/>
              <c:tx>
                <c:rich>
                  <a:bodyPr/>
                  <a:lstStyle/>
                  <a:p>
                    <a:fld id="{D3C45B51-5612-4680-B89D-54AE58C791D7}"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150-42B3-9CDE-B538F7856FB6}"/>
                </c:ext>
              </c:extLst>
            </c:dLbl>
            <c:dLbl>
              <c:idx val="3"/>
              <c:tx>
                <c:rich>
                  <a:bodyPr/>
                  <a:lstStyle/>
                  <a:p>
                    <a:fld id="{C4B5E3A1-6840-45CF-857E-AFDE6E0E0E93}"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150-42B3-9CDE-B538F7856FB6}"/>
                </c:ext>
              </c:extLst>
            </c:dLbl>
            <c:dLbl>
              <c:idx val="4"/>
              <c:tx>
                <c:rich>
                  <a:bodyPr/>
                  <a:lstStyle/>
                  <a:p>
                    <a:fld id="{B2E2D890-96FE-450A-812E-6EFAC2C977A9}"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150-42B3-9CDE-B538F7856FB6}"/>
                </c:ext>
              </c:extLst>
            </c:dLbl>
            <c:dLbl>
              <c:idx val="5"/>
              <c:tx>
                <c:rich>
                  <a:bodyPr/>
                  <a:lstStyle/>
                  <a:p>
                    <a:fld id="{88CE01A7-8063-438D-B419-6AB9AA85ECB2}"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150-42B3-9CDE-B538F7856FB6}"/>
                </c:ext>
              </c:extLst>
            </c:dLbl>
            <c:dLbl>
              <c:idx val="6"/>
              <c:tx>
                <c:rich>
                  <a:bodyPr/>
                  <a:lstStyle/>
                  <a:p>
                    <a:fld id="{D37D9443-9D69-4A16-B52F-532A8378EFE0}"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B150-42B3-9CDE-B538F7856FB6}"/>
                </c:ext>
              </c:extLst>
            </c:dLbl>
            <c:dLbl>
              <c:idx val="7"/>
              <c:tx>
                <c:rich>
                  <a:bodyPr/>
                  <a:lstStyle/>
                  <a:p>
                    <a:fld id="{08BBA78E-50C9-46FE-AC35-5442FA6603DB}"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150-42B3-9CDE-B538F7856FB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'3.Reincidència segons sortida'!$N$2:$N$9</c:f>
              <c:strCache>
                <c:ptCount val="8"/>
                <c:pt idx="0">
                  <c:v>Contra la llibertat sexual</c:v>
                </c:pt>
                <c:pt idx="1">
                  <c:v>Drogues</c:v>
                </c:pt>
                <c:pt idx="2">
                  <c:v>Altres</c:v>
                </c:pt>
                <c:pt idx="3">
                  <c:v>Trànsit</c:v>
                </c:pt>
                <c:pt idx="4">
                  <c:v>Contra les persones</c:v>
                </c:pt>
                <c:pt idx="5">
                  <c:v>Violència de gènere</c:v>
                </c:pt>
                <c:pt idx="6">
                  <c:v>Contra la propietat violent</c:v>
                </c:pt>
                <c:pt idx="7">
                  <c:v>Contra la propietat no violent</c:v>
                </c:pt>
              </c:strCache>
            </c:strRef>
          </c:cat>
          <c:val>
            <c:numRef>
              <c:f>'3.Reincidència segons sortida'!$O$2:$O$9</c:f>
              <c:numCache>
                <c:formatCode>General</c:formatCode>
                <c:ptCount val="8"/>
                <c:pt idx="0">
                  <c:v>5.3</c:v>
                </c:pt>
                <c:pt idx="1">
                  <c:v>5.5</c:v>
                </c:pt>
                <c:pt idx="2">
                  <c:v>12.5</c:v>
                </c:pt>
                <c:pt idx="3">
                  <c:v>14.8</c:v>
                </c:pt>
                <c:pt idx="4">
                  <c:v>16.100000000000001</c:v>
                </c:pt>
                <c:pt idx="5">
                  <c:v>17.7</c:v>
                </c:pt>
                <c:pt idx="6">
                  <c:v>27.4</c:v>
                </c:pt>
                <c:pt idx="7">
                  <c:v>38.4</c:v>
                </c:pt>
              </c:numCache>
            </c:numRef>
          </c:val>
          <c:extLst>
            <c:ext xmlns:c16="http://schemas.microsoft.com/office/drawing/2014/chart" uri="{C3380CC4-5D6E-409C-BE32-E72D297353CC}">
              <c16:uniqueId val="{00000008-B150-42B3-9CDE-B538F7856FB6}"/>
            </c:ext>
          </c:extLst>
        </c:ser>
        <c:dLbls>
          <c:showLegendKey val="0"/>
          <c:showVal val="0"/>
          <c:showCatName val="0"/>
          <c:showSerName val="0"/>
          <c:showPercent val="0"/>
          <c:showBubbleSize val="0"/>
        </c:dLbls>
        <c:gapWidth val="50"/>
        <c:axId val="447575896"/>
        <c:axId val="447578192"/>
      </c:barChart>
      <c:catAx>
        <c:axId val="447575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crossAx val="447578192"/>
        <c:crosses val="autoZero"/>
        <c:auto val="1"/>
        <c:lblAlgn val="ctr"/>
        <c:lblOffset val="100"/>
        <c:noMultiLvlLbl val="0"/>
      </c:catAx>
      <c:valAx>
        <c:axId val="447578192"/>
        <c:scaling>
          <c:orientation val="minMax"/>
          <c:max val="10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crossAx val="4475758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ca-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0"/>
              <c:tx>
                <c:rich>
                  <a:bodyPr/>
                  <a:lstStyle/>
                  <a:p>
                    <a:fld id="{EC1D3CEC-EF06-4349-8CD9-032E4470365C}"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150-42B3-9CDE-B538F7856FB6}"/>
                </c:ext>
              </c:extLst>
            </c:dLbl>
            <c:dLbl>
              <c:idx val="1"/>
              <c:tx>
                <c:rich>
                  <a:bodyPr/>
                  <a:lstStyle/>
                  <a:p>
                    <a:fld id="{D6F66374-FCEE-409B-8F63-8C476593DDF8}"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150-42B3-9CDE-B538F7856FB6}"/>
                </c:ext>
              </c:extLst>
            </c:dLbl>
            <c:dLbl>
              <c:idx val="2"/>
              <c:tx>
                <c:rich>
                  <a:bodyPr/>
                  <a:lstStyle/>
                  <a:p>
                    <a:fld id="{D3C45B51-5612-4680-B89D-54AE58C791D7}"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150-42B3-9CDE-B538F7856FB6}"/>
                </c:ext>
              </c:extLst>
            </c:dLbl>
            <c:dLbl>
              <c:idx val="3"/>
              <c:tx>
                <c:rich>
                  <a:bodyPr/>
                  <a:lstStyle/>
                  <a:p>
                    <a:fld id="{C4B5E3A1-6840-45CF-857E-AFDE6E0E0E93}"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150-42B3-9CDE-B538F7856FB6}"/>
                </c:ext>
              </c:extLst>
            </c:dLbl>
            <c:dLbl>
              <c:idx val="4"/>
              <c:tx>
                <c:rich>
                  <a:bodyPr/>
                  <a:lstStyle/>
                  <a:p>
                    <a:fld id="{B2E2D890-96FE-450A-812E-6EFAC2C977A9}"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150-42B3-9CDE-B538F7856FB6}"/>
                </c:ext>
              </c:extLst>
            </c:dLbl>
            <c:dLbl>
              <c:idx val="5"/>
              <c:tx>
                <c:rich>
                  <a:bodyPr/>
                  <a:lstStyle/>
                  <a:p>
                    <a:fld id="{88CE01A7-8063-438D-B419-6AB9AA85ECB2}"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150-42B3-9CDE-B538F7856FB6}"/>
                </c:ext>
              </c:extLst>
            </c:dLbl>
            <c:dLbl>
              <c:idx val="6"/>
              <c:tx>
                <c:rich>
                  <a:bodyPr/>
                  <a:lstStyle/>
                  <a:p>
                    <a:fld id="{D37D9443-9D69-4A16-B52F-532A8378EFE0}"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B150-42B3-9CDE-B538F7856FB6}"/>
                </c:ext>
              </c:extLst>
            </c:dLbl>
            <c:dLbl>
              <c:idx val="7"/>
              <c:tx>
                <c:rich>
                  <a:bodyPr/>
                  <a:lstStyle/>
                  <a:p>
                    <a:fld id="{08BBA78E-50C9-46FE-AC35-5442FA6603DB}"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150-42B3-9CDE-B538F7856FB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'3.Reincidència segons sortida'!$N$2:$N$9</c:f>
              <c:strCache>
                <c:ptCount val="8"/>
                <c:pt idx="0">
                  <c:v>Contra la llibertat sexual</c:v>
                </c:pt>
                <c:pt idx="1">
                  <c:v>Drogues</c:v>
                </c:pt>
                <c:pt idx="2">
                  <c:v>Altres</c:v>
                </c:pt>
                <c:pt idx="3">
                  <c:v>Trànsit</c:v>
                </c:pt>
                <c:pt idx="4">
                  <c:v>Contra les persones</c:v>
                </c:pt>
                <c:pt idx="5">
                  <c:v>Violència de gènere</c:v>
                </c:pt>
                <c:pt idx="6">
                  <c:v>Contra la propietat violent</c:v>
                </c:pt>
                <c:pt idx="7">
                  <c:v>Contra la propietat no violent</c:v>
                </c:pt>
              </c:strCache>
            </c:strRef>
          </c:cat>
          <c:val>
            <c:numRef>
              <c:f>'3.Reincidència segons sortida'!$O$2:$O$9</c:f>
              <c:numCache>
                <c:formatCode>General</c:formatCode>
                <c:ptCount val="8"/>
                <c:pt idx="0">
                  <c:v>5.3</c:v>
                </c:pt>
                <c:pt idx="1">
                  <c:v>5.5</c:v>
                </c:pt>
                <c:pt idx="2">
                  <c:v>12.5</c:v>
                </c:pt>
                <c:pt idx="3">
                  <c:v>14.8</c:v>
                </c:pt>
                <c:pt idx="4">
                  <c:v>16.100000000000001</c:v>
                </c:pt>
                <c:pt idx="5">
                  <c:v>17.7</c:v>
                </c:pt>
                <c:pt idx="6">
                  <c:v>27.4</c:v>
                </c:pt>
                <c:pt idx="7">
                  <c:v>38.4</c:v>
                </c:pt>
              </c:numCache>
            </c:numRef>
          </c:val>
          <c:extLst>
            <c:ext xmlns:c16="http://schemas.microsoft.com/office/drawing/2014/chart" uri="{C3380CC4-5D6E-409C-BE32-E72D297353CC}">
              <c16:uniqueId val="{00000008-B150-42B3-9CDE-B538F7856FB6}"/>
            </c:ext>
          </c:extLst>
        </c:ser>
        <c:dLbls>
          <c:showLegendKey val="0"/>
          <c:showVal val="0"/>
          <c:showCatName val="0"/>
          <c:showSerName val="0"/>
          <c:showPercent val="0"/>
          <c:showBubbleSize val="0"/>
        </c:dLbls>
        <c:gapWidth val="50"/>
        <c:axId val="447575896"/>
        <c:axId val="447578192"/>
      </c:barChart>
      <c:catAx>
        <c:axId val="447575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crossAx val="447578192"/>
        <c:crosses val="autoZero"/>
        <c:auto val="1"/>
        <c:lblAlgn val="ctr"/>
        <c:lblOffset val="100"/>
        <c:noMultiLvlLbl val="0"/>
      </c:catAx>
      <c:valAx>
        <c:axId val="447578192"/>
        <c:scaling>
          <c:orientation val="minMax"/>
          <c:max val="10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crossAx val="4475758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ca-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0"/>
              <c:tx>
                <c:rich>
                  <a:bodyPr/>
                  <a:lstStyle/>
                  <a:p>
                    <a:fld id="{EC1D3CEC-EF06-4349-8CD9-032E4470365C}"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150-42B3-9CDE-B538F7856FB6}"/>
                </c:ext>
              </c:extLst>
            </c:dLbl>
            <c:dLbl>
              <c:idx val="1"/>
              <c:tx>
                <c:rich>
                  <a:bodyPr/>
                  <a:lstStyle/>
                  <a:p>
                    <a:fld id="{D6F66374-FCEE-409B-8F63-8C476593DDF8}"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150-42B3-9CDE-B538F7856FB6}"/>
                </c:ext>
              </c:extLst>
            </c:dLbl>
            <c:dLbl>
              <c:idx val="2"/>
              <c:tx>
                <c:rich>
                  <a:bodyPr/>
                  <a:lstStyle/>
                  <a:p>
                    <a:fld id="{D3C45B51-5612-4680-B89D-54AE58C791D7}"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150-42B3-9CDE-B538F7856FB6}"/>
                </c:ext>
              </c:extLst>
            </c:dLbl>
            <c:dLbl>
              <c:idx val="3"/>
              <c:tx>
                <c:rich>
                  <a:bodyPr/>
                  <a:lstStyle/>
                  <a:p>
                    <a:fld id="{C4B5E3A1-6840-45CF-857E-AFDE6E0E0E93}"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150-42B3-9CDE-B538F7856FB6}"/>
                </c:ext>
              </c:extLst>
            </c:dLbl>
            <c:dLbl>
              <c:idx val="4"/>
              <c:tx>
                <c:rich>
                  <a:bodyPr/>
                  <a:lstStyle/>
                  <a:p>
                    <a:fld id="{B2E2D890-96FE-450A-812E-6EFAC2C977A9}"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150-42B3-9CDE-B538F7856FB6}"/>
                </c:ext>
              </c:extLst>
            </c:dLbl>
            <c:dLbl>
              <c:idx val="5"/>
              <c:tx>
                <c:rich>
                  <a:bodyPr/>
                  <a:lstStyle/>
                  <a:p>
                    <a:fld id="{88CE01A7-8063-438D-B419-6AB9AA85ECB2}"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150-42B3-9CDE-B538F7856FB6}"/>
                </c:ext>
              </c:extLst>
            </c:dLbl>
            <c:dLbl>
              <c:idx val="6"/>
              <c:tx>
                <c:rich>
                  <a:bodyPr/>
                  <a:lstStyle/>
                  <a:p>
                    <a:fld id="{D37D9443-9D69-4A16-B52F-532A8378EFE0}"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B150-42B3-9CDE-B538F7856FB6}"/>
                </c:ext>
              </c:extLst>
            </c:dLbl>
            <c:dLbl>
              <c:idx val="7"/>
              <c:tx>
                <c:rich>
                  <a:bodyPr/>
                  <a:lstStyle/>
                  <a:p>
                    <a:fld id="{08BBA78E-50C9-46FE-AC35-5442FA6603DB}" type="VALUE">
                      <a:rPr lang="en-US"/>
                      <a:pPr/>
                      <a:t>[VALOR]</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150-42B3-9CDE-B538F7856FB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'3.Reincidència segons sortida'!$N$2:$N$9</c:f>
              <c:strCache>
                <c:ptCount val="8"/>
                <c:pt idx="0">
                  <c:v>Contra la llibertat sexual</c:v>
                </c:pt>
                <c:pt idx="1">
                  <c:v>Drogues</c:v>
                </c:pt>
                <c:pt idx="2">
                  <c:v>Altres</c:v>
                </c:pt>
                <c:pt idx="3">
                  <c:v>Trànsit</c:v>
                </c:pt>
                <c:pt idx="4">
                  <c:v>Contra les persones</c:v>
                </c:pt>
                <c:pt idx="5">
                  <c:v>Violència de gènere</c:v>
                </c:pt>
                <c:pt idx="6">
                  <c:v>Contra la propietat violent</c:v>
                </c:pt>
                <c:pt idx="7">
                  <c:v>Contra la propietat no violent</c:v>
                </c:pt>
              </c:strCache>
            </c:strRef>
          </c:cat>
          <c:val>
            <c:numRef>
              <c:f>'3.Reincidència segons sortida'!$O$2:$O$9</c:f>
              <c:numCache>
                <c:formatCode>General</c:formatCode>
                <c:ptCount val="8"/>
                <c:pt idx="0">
                  <c:v>5.3</c:v>
                </c:pt>
                <c:pt idx="1">
                  <c:v>5.5</c:v>
                </c:pt>
                <c:pt idx="2">
                  <c:v>12.5</c:v>
                </c:pt>
                <c:pt idx="3">
                  <c:v>14.8</c:v>
                </c:pt>
                <c:pt idx="4">
                  <c:v>16.100000000000001</c:v>
                </c:pt>
                <c:pt idx="5">
                  <c:v>17.7</c:v>
                </c:pt>
                <c:pt idx="6">
                  <c:v>27.4</c:v>
                </c:pt>
                <c:pt idx="7">
                  <c:v>38.4</c:v>
                </c:pt>
              </c:numCache>
            </c:numRef>
          </c:val>
          <c:extLst>
            <c:ext xmlns:c16="http://schemas.microsoft.com/office/drawing/2014/chart" uri="{C3380CC4-5D6E-409C-BE32-E72D297353CC}">
              <c16:uniqueId val="{00000008-B150-42B3-9CDE-B538F7856FB6}"/>
            </c:ext>
          </c:extLst>
        </c:ser>
        <c:dLbls>
          <c:showLegendKey val="0"/>
          <c:showVal val="0"/>
          <c:showCatName val="0"/>
          <c:showSerName val="0"/>
          <c:showPercent val="0"/>
          <c:showBubbleSize val="0"/>
        </c:dLbls>
        <c:gapWidth val="50"/>
        <c:axId val="447575896"/>
        <c:axId val="447578192"/>
      </c:barChart>
      <c:catAx>
        <c:axId val="447575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crossAx val="447578192"/>
        <c:crosses val="autoZero"/>
        <c:auto val="1"/>
        <c:lblAlgn val="ctr"/>
        <c:lblOffset val="100"/>
        <c:noMultiLvlLbl val="0"/>
      </c:catAx>
      <c:valAx>
        <c:axId val="447578192"/>
        <c:scaling>
          <c:orientation val="minMax"/>
          <c:max val="10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crossAx val="4475758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ca-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a-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73456028839766"/>
          <c:y val="0.1472455526392534"/>
          <c:w val="0.71222527906903199"/>
          <c:h val="0.79256926217556134"/>
        </c:manualLayout>
      </c:layout>
      <c:barChart>
        <c:barDir val="bar"/>
        <c:grouping val="clustered"/>
        <c:varyColors val="0"/>
        <c:ser>
          <c:idx val="0"/>
          <c:order val="0"/>
          <c:tx>
            <c:strRef>
              <c:f>Full1!$I$3</c:f>
              <c:strCache>
                <c:ptCount val="1"/>
                <c:pt idx="0">
                  <c:v>taxa reincidència penitenciària</c:v>
                </c:pt>
              </c:strCache>
            </c:strRef>
          </c:tx>
          <c:spPr>
            <a:solidFill>
              <a:schemeClr val="accent1"/>
            </a:solidFill>
            <a:ln>
              <a:noFill/>
            </a:ln>
            <a:effectLst/>
          </c:spPr>
          <c:invertIfNegative val="0"/>
          <c:dLbls>
            <c:dLbl>
              <c:idx val="0"/>
              <c:layout>
                <c:manualLayout>
                  <c:x val="1.2048192771084338E-3"/>
                  <c:y val="3.6453776613378817E-7"/>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A5-4A75-BC88-3F7C35D78853}"/>
                </c:ext>
              </c:extLst>
            </c:dLbl>
            <c:dLbl>
              <c:idx val="1"/>
              <c:layout>
                <c:manualLayout>
                  <c:x val="1.4726227745628182E-3"/>
                  <c:y val="1.458151064450277E-6"/>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ca-E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A5-4A75-BC88-3F7C35D78853}"/>
                </c:ext>
              </c:extLst>
            </c:dLbl>
            <c:dLbl>
              <c:idx val="10"/>
              <c:layout>
                <c:manualLayout>
                  <c:x val="-1.111111111111111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A5-4A75-BC88-3F7C35D78853}"/>
                </c:ext>
              </c:extLst>
            </c:dLbl>
            <c:dLbl>
              <c:idx val="11"/>
              <c:layout>
                <c:manualLayout>
                  <c:x val="-8.3333333333333332E-3"/>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A5-4A75-BC88-3F7C35D78853}"/>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Full1!$H$5:$H$15</c:f>
              <c:strCache>
                <c:ptCount val="11"/>
                <c:pt idx="0">
                  <c:v>1r grau</c:v>
                </c:pt>
                <c:pt idx="1">
                  <c:v>Sense Classificar</c:v>
                </c:pt>
                <c:pt idx="2">
                  <c:v>2n grau</c:v>
                </c:pt>
                <c:pt idx="3">
                  <c:v>3r grau + UD</c:v>
                </c:pt>
                <c:pt idx="4">
                  <c:v>3r grau directe</c:v>
                </c:pt>
                <c:pt idx="5">
                  <c:v>LC directe</c:v>
                </c:pt>
                <c:pt idx="6">
                  <c:v>3r + UD + LC</c:v>
                </c:pt>
                <c:pt idx="7">
                  <c:v>3r + Art.86.4</c:v>
                </c:pt>
                <c:pt idx="8">
                  <c:v>3r+ Art.86.4 + LC</c:v>
                </c:pt>
                <c:pt idx="9">
                  <c:v>3r+UD+ Art.86.4</c:v>
                </c:pt>
                <c:pt idx="10">
                  <c:v>3r+UD+ Art.86.4+LC</c:v>
                </c:pt>
              </c:strCache>
            </c:strRef>
          </c:cat>
          <c:val>
            <c:numRef>
              <c:f>Full1!$I$5:$I$15</c:f>
              <c:numCache>
                <c:formatCode>0.0%</c:formatCode>
                <c:ptCount val="11"/>
                <c:pt idx="0">
                  <c:v>0.57899999999999996</c:v>
                </c:pt>
                <c:pt idx="1">
                  <c:v>0.38800000000000001</c:v>
                </c:pt>
                <c:pt idx="2">
                  <c:v>0.26200000000000001</c:v>
                </c:pt>
                <c:pt idx="3">
                  <c:v>0.14799999999999999</c:v>
                </c:pt>
                <c:pt idx="4">
                  <c:v>0.10100000000000001</c:v>
                </c:pt>
                <c:pt idx="5">
                  <c:v>6.3E-2</c:v>
                </c:pt>
                <c:pt idx="6">
                  <c:v>0.06</c:v>
                </c:pt>
                <c:pt idx="7">
                  <c:v>3.4000000000000002E-2</c:v>
                </c:pt>
                <c:pt idx="8">
                  <c:v>3.1E-2</c:v>
                </c:pt>
                <c:pt idx="9">
                  <c:v>0</c:v>
                </c:pt>
                <c:pt idx="10">
                  <c:v>0</c:v>
                </c:pt>
              </c:numCache>
            </c:numRef>
          </c:val>
          <c:extLst>
            <c:ext xmlns:c16="http://schemas.microsoft.com/office/drawing/2014/chart" uri="{C3380CC4-5D6E-409C-BE32-E72D297353CC}">
              <c16:uniqueId val="{00000004-36A5-4A75-BC88-3F7C35D78853}"/>
            </c:ext>
          </c:extLst>
        </c:ser>
        <c:dLbls>
          <c:showLegendKey val="0"/>
          <c:showVal val="0"/>
          <c:showCatName val="0"/>
          <c:showSerName val="0"/>
          <c:showPercent val="0"/>
          <c:showBubbleSize val="0"/>
        </c:dLbls>
        <c:gapWidth val="50"/>
        <c:axId val="479163776"/>
        <c:axId val="479161808"/>
      </c:barChart>
      <c:catAx>
        <c:axId val="479163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ca-ES"/>
          </a:p>
        </c:txPr>
        <c:crossAx val="479161808"/>
        <c:crosses val="autoZero"/>
        <c:auto val="1"/>
        <c:lblAlgn val="ctr"/>
        <c:lblOffset val="100"/>
        <c:noMultiLvlLbl val="0"/>
      </c:catAx>
      <c:valAx>
        <c:axId val="479161808"/>
        <c:scaling>
          <c:orientation val="minMax"/>
        </c:scaling>
        <c:delete val="1"/>
        <c:axPos val="t"/>
        <c:numFmt formatCode="0.0%" sourceLinked="1"/>
        <c:majorTickMark val="none"/>
        <c:minorTickMark val="none"/>
        <c:tickLblPos val="nextTo"/>
        <c:crossAx val="47916377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ca-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13AF725-C272-4ECB-BA00-BB751C3B3A09}" type="datetimeFigureOut">
              <a:rPr lang="ca-ES" smtClean="0"/>
              <a:t>31/03/2023</a:t>
            </a:fld>
            <a:endParaRPr lang="ca-ES"/>
          </a:p>
        </p:txBody>
      </p:sp>
      <p:sp>
        <p:nvSpPr>
          <p:cNvPr id="4" name="Contenidor de peu de pà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a-ES"/>
          </a:p>
        </p:txBody>
      </p:sp>
      <p:sp>
        <p:nvSpPr>
          <p:cNvPr id="5" name="Contenidor de número de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4EEA5C6-87E7-49E1-A5D5-6837A683982B}" type="slidenum">
              <a:rPr lang="ca-ES" smtClean="0"/>
              <a:t>‹#›</a:t>
            </a:fld>
            <a:endParaRPr lang="ca-ES"/>
          </a:p>
        </p:txBody>
      </p:sp>
    </p:spTree>
    <p:extLst>
      <p:ext uri="{BB962C8B-B14F-4D97-AF65-F5344CB8AC3E}">
        <p14:creationId xmlns:p14="http://schemas.microsoft.com/office/powerpoint/2010/main" val="2832085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A579C1A-6EF7-46DF-9513-3467CFAF70BE}" type="datetimeFigureOut">
              <a:rPr lang="ca-ES" smtClean="0"/>
              <a:t>31/03/2023</a:t>
            </a:fld>
            <a:endParaRPr lang="ca-ES"/>
          </a:p>
        </p:txBody>
      </p:sp>
      <p:sp>
        <p:nvSpPr>
          <p:cNvPr id="4" name="Contenidor d'imatge d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a-ES"/>
          </a:p>
        </p:txBody>
      </p:sp>
      <p:sp>
        <p:nvSpPr>
          <p:cNvPr id="5" name="Contenidor de not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6" name="Contenidor de peu de pà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126075A-7431-49CD-8329-59C82691FA09}" type="slidenum">
              <a:rPr lang="ca-ES" smtClean="0"/>
              <a:t>‹#›</a:t>
            </a:fld>
            <a:endParaRPr lang="ca-ES"/>
          </a:p>
        </p:txBody>
      </p:sp>
    </p:spTree>
    <p:extLst>
      <p:ext uri="{BB962C8B-B14F-4D97-AF65-F5344CB8AC3E}">
        <p14:creationId xmlns:p14="http://schemas.microsoft.com/office/powerpoint/2010/main" val="425549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endParaRPr lang="ca-ES"/>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a:t>
            </a:fld>
            <a:endParaRPr lang="ca-ES"/>
          </a:p>
        </p:txBody>
      </p:sp>
    </p:spTree>
    <p:extLst>
      <p:ext uri="{BB962C8B-B14F-4D97-AF65-F5344CB8AC3E}">
        <p14:creationId xmlns:p14="http://schemas.microsoft.com/office/powerpoint/2010/main" val="971658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r>
              <a:rPr lang="ca-ES" dirty="0" smtClean="0"/>
              <a:t>Detractors de la conclusió: surten els de millor perfil i</a:t>
            </a:r>
            <a:r>
              <a:rPr lang="ca-ES" baseline="0" dirty="0" smtClean="0"/>
              <a:t> per això tenen taxes de reincidència més baixes</a:t>
            </a:r>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10</a:t>
            </a:fld>
            <a:endParaRPr lang="ca-ES"/>
          </a:p>
        </p:txBody>
      </p:sp>
    </p:spTree>
    <p:extLst>
      <p:ext uri="{BB962C8B-B14F-4D97-AF65-F5344CB8AC3E}">
        <p14:creationId xmlns:p14="http://schemas.microsoft.com/office/powerpoint/2010/main" val="733285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r>
              <a:rPr lang="ca-ES" dirty="0" smtClean="0"/>
              <a:t>12 punts significa</a:t>
            </a:r>
            <a:r>
              <a:rPr lang="ca-ES" baseline="0" dirty="0" smtClean="0"/>
              <a:t> que si surt en 2n grau la taxa és del 26,2% i una altra persona amb idèntiques característiques surt en LC passant per 3r grau la taxa és del 14%.</a:t>
            </a:r>
          </a:p>
          <a:p>
            <a:r>
              <a:rPr lang="ca-ES" baseline="0" dirty="0" smtClean="0"/>
              <a:t>12 punts vol dir que si ho apliquéssim al conjunt de la població penitenciària reincident ens estalviaríem 438 ingressos nous per reincidència l’any</a:t>
            </a:r>
          </a:p>
          <a:p>
            <a:r>
              <a:rPr lang="ca-ES" baseline="0" dirty="0" smtClean="0"/>
              <a:t>Aquests 438 nous ingressos cometrien en un 27,6% un delicte violent, i per tant ens estalviem un mínim de 121 víctimes</a:t>
            </a:r>
          </a:p>
          <a:p>
            <a:endParaRPr lang="ca-ES" baseline="0" dirty="0" smtClean="0"/>
          </a:p>
          <a:p>
            <a:r>
              <a:rPr lang="ca-ES" baseline="0" dirty="0" smtClean="0"/>
              <a:t>N=771-----21,1%</a:t>
            </a:r>
          </a:p>
          <a:p>
            <a:r>
              <a:rPr lang="ca-ES" baseline="0" dirty="0" smtClean="0"/>
              <a:t>N=957 ----26,2%</a:t>
            </a:r>
          </a:p>
          <a:p>
            <a:r>
              <a:rPr lang="ca-ES" baseline="0" dirty="0" smtClean="0"/>
              <a:t>N=519 ----14,2%</a:t>
            </a:r>
          </a:p>
          <a:p>
            <a:endParaRPr lang="ca-ES" baseline="0" dirty="0" smtClean="0"/>
          </a:p>
          <a:p>
            <a:r>
              <a:rPr lang="ca-ES" baseline="0" dirty="0" smtClean="0"/>
              <a:t>Diferència 947-519= 438  Reincidència violenta 27,6% = 121 reincidents violents menys</a:t>
            </a:r>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11</a:t>
            </a:fld>
            <a:endParaRPr lang="ca-ES"/>
          </a:p>
        </p:txBody>
      </p:sp>
    </p:spTree>
    <p:extLst>
      <p:ext uri="{BB962C8B-B14F-4D97-AF65-F5344CB8AC3E}">
        <p14:creationId xmlns:p14="http://schemas.microsoft.com/office/powerpoint/2010/main" val="4115680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12</a:t>
            </a:fld>
            <a:endParaRPr lang="ca-ES"/>
          </a:p>
        </p:txBody>
      </p:sp>
    </p:spTree>
    <p:extLst>
      <p:ext uri="{BB962C8B-B14F-4D97-AF65-F5344CB8AC3E}">
        <p14:creationId xmlns:p14="http://schemas.microsoft.com/office/powerpoint/2010/main" val="2026828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dirty="0" smtClean="0">
                <a:solidFill>
                  <a:schemeClr val="tx1"/>
                </a:solidFill>
                <a:effectLst/>
                <a:latin typeface="+mn-lt"/>
                <a:ea typeface="+mn-ea"/>
                <a:cs typeface="+mn-cs"/>
              </a:rPr>
              <a:t>Les propostes legals en el Codi Penal sobre dels delictes més freqüents, com són els furts i d’altres delictes patrimonials de poca entitat penal, han provocat una jurisprudència inconsistent i qüestionada pel mateix poder judicial (vegeu informe complementari) i que no ha donat resultat per frenar als </a:t>
            </a:r>
            <a:r>
              <a:rPr lang="ca-ES" sz="1200" kern="1200" dirty="0" err="1" smtClean="0">
                <a:solidFill>
                  <a:schemeClr val="tx1"/>
                </a:solidFill>
                <a:effectLst/>
                <a:latin typeface="+mn-lt"/>
                <a:ea typeface="+mn-ea"/>
                <a:cs typeface="+mn-cs"/>
              </a:rPr>
              <a:t>multireincidents</a:t>
            </a:r>
            <a:r>
              <a:rPr lang="ca-ES" sz="1200" kern="1200" dirty="0" smtClean="0">
                <a:solidFill>
                  <a:schemeClr val="tx1"/>
                </a:solidFill>
                <a:effectLst/>
                <a:latin typeface="+mn-lt"/>
                <a:ea typeface="+mn-ea"/>
                <a:cs typeface="+mn-cs"/>
              </a:rPr>
              <a:t>.</a:t>
            </a:r>
          </a:p>
          <a:p>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13</a:t>
            </a:fld>
            <a:endParaRPr lang="ca-ES"/>
          </a:p>
        </p:txBody>
      </p:sp>
    </p:spTree>
    <p:extLst>
      <p:ext uri="{BB962C8B-B14F-4D97-AF65-F5344CB8AC3E}">
        <p14:creationId xmlns:p14="http://schemas.microsoft.com/office/powerpoint/2010/main" val="3968772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14</a:t>
            </a:fld>
            <a:endParaRPr lang="ca-ES"/>
          </a:p>
        </p:txBody>
      </p:sp>
    </p:spTree>
    <p:extLst>
      <p:ext uri="{BB962C8B-B14F-4D97-AF65-F5344CB8AC3E}">
        <p14:creationId xmlns:p14="http://schemas.microsoft.com/office/powerpoint/2010/main" val="901812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15</a:t>
            </a:fld>
            <a:endParaRPr lang="ca-ES"/>
          </a:p>
        </p:txBody>
      </p:sp>
    </p:spTree>
    <p:extLst>
      <p:ext uri="{BB962C8B-B14F-4D97-AF65-F5344CB8AC3E}">
        <p14:creationId xmlns:p14="http://schemas.microsoft.com/office/powerpoint/2010/main" val="4079347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16</a:t>
            </a:fld>
            <a:endParaRPr lang="ca-ES"/>
          </a:p>
        </p:txBody>
      </p:sp>
    </p:spTree>
    <p:extLst>
      <p:ext uri="{BB962C8B-B14F-4D97-AF65-F5344CB8AC3E}">
        <p14:creationId xmlns:p14="http://schemas.microsoft.com/office/powerpoint/2010/main" val="1698470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r>
              <a:rPr lang="ca-ES" dirty="0" smtClean="0"/>
              <a:t>Això es reprodueix</a:t>
            </a:r>
            <a:r>
              <a:rPr lang="ca-ES" baseline="0" dirty="0" smtClean="0"/>
              <a:t> igual amb accés al 3r grau</a:t>
            </a:r>
          </a:p>
          <a:p>
            <a:r>
              <a:rPr lang="ca-ES" baseline="0" dirty="0" smtClean="0"/>
              <a:t>I amb accés a la llibertat condicional</a:t>
            </a:r>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17</a:t>
            </a:fld>
            <a:endParaRPr lang="ca-ES"/>
          </a:p>
        </p:txBody>
      </p:sp>
    </p:spTree>
    <p:extLst>
      <p:ext uri="{BB962C8B-B14F-4D97-AF65-F5344CB8AC3E}">
        <p14:creationId xmlns:p14="http://schemas.microsoft.com/office/powerpoint/2010/main" val="1360269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pPr marL="0" indent="0">
              <a:buFont typeface="Wingdings" panose="05000000000000000000" pitchFamily="2" charset="2"/>
              <a:buNone/>
            </a:pPr>
            <a:r>
              <a:rPr lang="ca-ES" dirty="0" smtClean="0">
                <a:latin typeface="Arial" panose="020B0604020202020204" pitchFamily="34" charset="0"/>
                <a:cs typeface="Arial" panose="020B0604020202020204" pitchFamily="34" charset="0"/>
              </a:rPr>
              <a:t>12 anys de descens continuat de la reincidència penitenciaria i la comprovació que el medi obert és més eficient que el compliment íntegre en medi ordinari fa que proposem: </a:t>
            </a:r>
            <a:r>
              <a:rPr lang="ca-ES" sz="1400" b="1" dirty="0" smtClean="0">
                <a:solidFill>
                  <a:srgbClr val="C10B42"/>
                </a:solidFill>
                <a:latin typeface="Arial" panose="020B0604020202020204" pitchFamily="34" charset="0"/>
                <a:cs typeface="Arial" panose="020B0604020202020204" pitchFamily="34" charset="0"/>
              </a:rPr>
              <a:t>apostar pel medi obert</a:t>
            </a:r>
            <a:endParaRPr lang="ca-ES" dirty="0" smtClean="0">
              <a:latin typeface="Arial" panose="020B0604020202020204" pitchFamily="34" charset="0"/>
              <a:cs typeface="Arial" panose="020B0604020202020204" pitchFamily="34" charset="0"/>
            </a:endParaRPr>
          </a:p>
          <a:p>
            <a:endParaRPr lang="ca-E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dirty="0" smtClean="0">
                <a:solidFill>
                  <a:schemeClr val="tx1"/>
                </a:solidFill>
                <a:effectLst/>
                <a:latin typeface="+mn-lt"/>
                <a:ea typeface="+mn-ea"/>
                <a:cs typeface="+mn-cs"/>
              </a:rPr>
              <a:t>la proposta de classificació inicial en 3r grau hauria de ser la mesura automàtica per tots aquests casos i només corregida amb arguments contrastats i evidències d’altres factors negatius per part dels professionals de tractament.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ca-E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dirty="0" smtClean="0">
                <a:solidFill>
                  <a:schemeClr val="tx1"/>
                </a:solidFill>
                <a:effectLst/>
                <a:latin typeface="+mn-lt"/>
                <a:ea typeface="+mn-ea"/>
                <a:cs typeface="+mn-cs"/>
              </a:rPr>
              <a:t>Des del punt de vista de l’efectivitat en la reducció de la reincidència es recomana que els centres oberts no siguin macro equipaments amb moltes places, que tendirien a reproduir la subcultura carcerària. És preferible dissenyar unitats modulars més petites i a poder ser, territorialitzades i el més integrades en la comunitat, i ben comunicades.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ca-ES" sz="1200" kern="1200" dirty="0" smtClean="0">
              <a:solidFill>
                <a:schemeClr val="tx1"/>
              </a:solidFill>
              <a:effectLst/>
              <a:latin typeface="+mn-lt"/>
              <a:ea typeface="+mn-ea"/>
              <a:cs typeface="+mn-cs"/>
            </a:endParaRPr>
          </a:p>
          <a:p>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18</a:t>
            </a:fld>
            <a:endParaRPr lang="ca-ES"/>
          </a:p>
        </p:txBody>
      </p:sp>
    </p:spTree>
    <p:extLst>
      <p:ext uri="{BB962C8B-B14F-4D97-AF65-F5344CB8AC3E}">
        <p14:creationId xmlns:p14="http://schemas.microsoft.com/office/powerpoint/2010/main" val="234199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19</a:t>
            </a:fld>
            <a:endParaRPr lang="ca-ES"/>
          </a:p>
        </p:txBody>
      </p:sp>
    </p:spTree>
    <p:extLst>
      <p:ext uri="{BB962C8B-B14F-4D97-AF65-F5344CB8AC3E}">
        <p14:creationId xmlns:p14="http://schemas.microsoft.com/office/powerpoint/2010/main" val="2193867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dirty="0" smtClean="0">
                <a:solidFill>
                  <a:schemeClr val="tx1"/>
                </a:solidFill>
                <a:effectLst/>
                <a:latin typeface="Arial" panose="020B0604020202020204" pitchFamily="34" charset="0"/>
                <a:ea typeface="+mn-ea"/>
                <a:cs typeface="Arial" panose="020B0604020202020204" pitchFamily="34" charset="0"/>
              </a:rPr>
              <a:t>325</a:t>
            </a:r>
            <a:r>
              <a:rPr lang="ca-ES" sz="1200" kern="1200" baseline="0" dirty="0" smtClean="0">
                <a:solidFill>
                  <a:schemeClr val="tx1"/>
                </a:solidFill>
                <a:effectLst/>
                <a:latin typeface="Arial" panose="020B0604020202020204" pitchFamily="34" charset="0"/>
                <a:ea typeface="+mn-ea"/>
                <a:cs typeface="Arial" panose="020B0604020202020204" pitchFamily="34" charset="0"/>
              </a:rPr>
              <a:t> dones van sortir</a:t>
            </a:r>
          </a:p>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baseline="0" dirty="0" smtClean="0">
                <a:solidFill>
                  <a:schemeClr val="tx1"/>
                </a:solidFill>
                <a:effectLst/>
                <a:latin typeface="Arial" panose="020B0604020202020204" pitchFamily="34" charset="0"/>
                <a:ea typeface="+mn-ea"/>
                <a:cs typeface="Arial" panose="020B0604020202020204" pitchFamily="34" charset="0"/>
              </a:rPr>
              <a:t>1.493 estrangers.  D’aquests, 120 han estat expulsats o han anat a complir al seu país</a:t>
            </a:r>
          </a:p>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baseline="0" dirty="0" smtClean="0">
                <a:solidFill>
                  <a:schemeClr val="tx1"/>
                </a:solidFill>
                <a:effectLst/>
                <a:latin typeface="Arial" panose="020B0604020202020204" pitchFamily="34" charset="0"/>
                <a:ea typeface="+mn-ea"/>
                <a:cs typeface="Arial" panose="020B0604020202020204" pitchFamily="34" charset="0"/>
              </a:rPr>
              <a:t>71 s’ha suspès la condemna condicionada a no tornar a reincidir</a:t>
            </a:r>
          </a:p>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baseline="0" dirty="0" smtClean="0">
                <a:solidFill>
                  <a:schemeClr val="tx1"/>
                </a:solidFill>
                <a:effectLst/>
                <a:latin typeface="Arial" panose="020B0604020202020204" pitchFamily="34" charset="0"/>
                <a:ea typeface="+mn-ea"/>
                <a:cs typeface="Arial" panose="020B0604020202020204" pitchFamily="34" charset="0"/>
              </a:rPr>
              <a:t>843 han passat per presó sense arribar a classificar-se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ca-ES" sz="1200" kern="1200" dirty="0" smtClean="0">
              <a:solidFill>
                <a:schemeClr val="tx1"/>
              </a:solidFill>
              <a:effectLst/>
              <a:latin typeface="+mn-lt"/>
              <a:ea typeface="+mn-ea"/>
              <a:cs typeface="+mn-cs"/>
            </a:endParaRPr>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2</a:t>
            </a:fld>
            <a:endParaRPr lang="ca-ES"/>
          </a:p>
        </p:txBody>
      </p:sp>
    </p:spTree>
    <p:extLst>
      <p:ext uri="{BB962C8B-B14F-4D97-AF65-F5344CB8AC3E}">
        <p14:creationId xmlns:p14="http://schemas.microsoft.com/office/powerpoint/2010/main" val="697513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dirty="0" smtClean="0">
                <a:solidFill>
                  <a:schemeClr val="tx1"/>
                </a:solidFill>
                <a:effectLst/>
                <a:latin typeface="+mn-lt"/>
                <a:ea typeface="+mn-ea"/>
                <a:cs typeface="+mn-cs"/>
              </a:rPr>
              <a:t>Cal establir un procediment estandarditzat de coordinació entre Jutjats i Centres penitenciaris que permeti conèixer a temps els processos pendents dels condemnats. Cal garantir la </a:t>
            </a:r>
            <a:r>
              <a:rPr lang="ca-ES" sz="1200" kern="1200" dirty="0" err="1" smtClean="0">
                <a:solidFill>
                  <a:schemeClr val="tx1"/>
                </a:solidFill>
                <a:effectLst/>
                <a:latin typeface="+mn-lt"/>
                <a:ea typeface="+mn-ea"/>
                <a:cs typeface="+mn-cs"/>
              </a:rPr>
              <a:t>interoperatibilitat</a:t>
            </a:r>
            <a:r>
              <a:rPr lang="ca-ES" sz="1200" kern="1200" dirty="0" smtClean="0">
                <a:solidFill>
                  <a:schemeClr val="tx1"/>
                </a:solidFill>
                <a:effectLst/>
                <a:latin typeface="+mn-lt"/>
                <a:ea typeface="+mn-ea"/>
                <a:cs typeface="+mn-cs"/>
              </a:rPr>
              <a:t> entre els sistemes informàtics SIPC i TEMIS.  És necessari que el canal de comunicació estigui preparat per donar alertes automàtiques als operadors jurídics responsables (jutjats d’execució penal i SMPRAV), de manera que ambdues administracions siguin conscients en temps real respecte quines sentències estan pendents de compliment per part dels ja condemnats a penes privatives de llibertat i facin el possible perquè s’executin de manera agrupada abans que l’intern surti de la presó. Hem vist que la pena de presó per un delicte anterior és el màxim potenciador de la reincidència posterior. Facilitar-ne una bona gestió pel treball del desistiment ajudarà a evitar probables reincidències.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ca-E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dirty="0" smtClean="0">
                <a:solidFill>
                  <a:schemeClr val="tx1"/>
                </a:solidFill>
                <a:effectLst/>
                <a:latin typeface="+mn-lt"/>
                <a:ea typeface="+mn-ea"/>
                <a:cs typeface="+mn-cs"/>
              </a:rPr>
              <a:t>La senyora </a:t>
            </a:r>
            <a:r>
              <a:rPr lang="ca-ES" sz="1200" b="1" kern="1200" dirty="0" smtClean="0">
                <a:solidFill>
                  <a:schemeClr val="tx1"/>
                </a:solidFill>
                <a:effectLst/>
                <a:latin typeface="+mn-lt"/>
                <a:ea typeface="+mn-ea"/>
                <a:cs typeface="+mn-cs"/>
              </a:rPr>
              <a:t>Maria Peñacoba Perez, </a:t>
            </a:r>
            <a:r>
              <a:rPr lang="ca-ES" sz="1200" kern="1200" dirty="0" smtClean="0">
                <a:solidFill>
                  <a:schemeClr val="tx1"/>
                </a:solidFill>
                <a:effectLst/>
                <a:latin typeface="+mn-lt"/>
                <a:ea typeface="+mn-ea"/>
                <a:cs typeface="+mn-cs"/>
              </a:rPr>
              <a:t>Secretària coordinadora provincial de Barcelona  del TSJC ens ha dit que han fet una instrucció recomanant</a:t>
            </a:r>
            <a:r>
              <a:rPr lang="ca-ES" sz="1200" kern="1200" baseline="0" dirty="0" smtClean="0">
                <a:solidFill>
                  <a:schemeClr val="tx1"/>
                </a:solidFill>
                <a:effectLst/>
                <a:latin typeface="+mn-lt"/>
                <a:ea typeface="+mn-ea"/>
                <a:cs typeface="+mn-cs"/>
              </a:rPr>
              <a:t> al</a:t>
            </a:r>
            <a:r>
              <a:rPr lang="ca-ES" sz="1200" kern="1200" dirty="0" smtClean="0">
                <a:solidFill>
                  <a:schemeClr val="tx1"/>
                </a:solidFill>
                <a:effectLst/>
                <a:latin typeface="+mn-lt"/>
                <a:ea typeface="+mn-ea"/>
                <a:cs typeface="+mn-cs"/>
              </a:rPr>
              <a:t>s lletrats i lletrades de l’Administració de Justícia dels jutjats d’execució penal de Barcelona, com a bona pràctica processal, la consulta del full històric penal abans d’acordar la llibertat d’un/a intern/a per tal de procurar agilitzar l’execució penal i contribuir a reduir el número de persones que reingressen a presó a complir una condemna per una causa anterior,</a:t>
            </a:r>
            <a:r>
              <a:rPr lang="ca-ES" sz="1200" kern="1200" baseline="0" dirty="0" smtClean="0">
                <a:solidFill>
                  <a:schemeClr val="tx1"/>
                </a:solidFill>
                <a:effectLst/>
                <a:latin typeface="+mn-lt"/>
                <a:ea typeface="+mn-ea"/>
                <a:cs typeface="+mn-cs"/>
              </a:rPr>
              <a:t> d’acord amb la nostra conclusió </a:t>
            </a:r>
            <a:r>
              <a:rPr lang="ca-ES" sz="1200" kern="1200" baseline="0" dirty="0" err="1" smtClean="0">
                <a:solidFill>
                  <a:schemeClr val="tx1"/>
                </a:solidFill>
                <a:effectLst/>
                <a:latin typeface="+mn-lt"/>
                <a:ea typeface="+mn-ea"/>
                <a:cs typeface="+mn-cs"/>
              </a:rPr>
              <a:t>núm</a:t>
            </a:r>
            <a:r>
              <a:rPr lang="ca-ES" sz="1200" kern="1200" baseline="0" dirty="0" smtClean="0">
                <a:solidFill>
                  <a:schemeClr val="tx1"/>
                </a:solidFill>
                <a:effectLst/>
                <a:latin typeface="+mn-lt"/>
                <a:ea typeface="+mn-ea"/>
                <a:cs typeface="+mn-cs"/>
              </a:rPr>
              <a:t> 27, però això no serà suficient si no va acompanyada d’una eina informàtica que ho faciliti i un interès polític de coordinar les dues Administracions</a:t>
            </a:r>
            <a:endParaRPr lang="ca-E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a-ES" sz="1200" kern="1200" dirty="0" smtClean="0">
              <a:solidFill>
                <a:schemeClr val="tx1"/>
              </a:solidFill>
              <a:effectLst/>
              <a:latin typeface="+mn-lt"/>
              <a:ea typeface="+mn-ea"/>
              <a:cs typeface="+mn-cs"/>
            </a:endParaRPr>
          </a:p>
          <a:p>
            <a:endParaRPr lang="ca-ES" dirty="0" smtClean="0"/>
          </a:p>
          <a:p>
            <a:r>
              <a:rPr lang="ca-ES" sz="1200" kern="1200" dirty="0" smtClean="0">
                <a:solidFill>
                  <a:schemeClr val="tx1"/>
                </a:solidFill>
                <a:effectLst/>
                <a:latin typeface="+mn-lt"/>
                <a:ea typeface="+mn-ea"/>
                <a:cs typeface="+mn-cs"/>
              </a:rPr>
              <a:t>Proposem dues vies: la primera seria la introducció d’una mesura de seguretat com la llibertat vigilada, pels casos de delictes contra el patrimoni reincidents, que inclogués programes de formació/capacitació laboral. La segona via seria l’aplicació real i efectiva de l’agreujant de reincidència previst en Codi penal per l’article 235 per a delictes lleus i que el Tribunal Suprem s’ha negat, fins el moment, a fer complir, amb jurisprudència </a:t>
            </a:r>
            <a:r>
              <a:rPr lang="ca-ES" sz="1200" kern="1200" dirty="0" err="1" smtClean="0">
                <a:solidFill>
                  <a:schemeClr val="tx1"/>
                </a:solidFill>
                <a:effectLst/>
                <a:latin typeface="+mn-lt"/>
                <a:ea typeface="+mn-ea"/>
                <a:cs typeface="+mn-cs"/>
              </a:rPr>
              <a:t>herràtica</a:t>
            </a:r>
            <a:r>
              <a:rPr lang="ca-ES" sz="1200" kern="1200" dirty="0" smtClean="0">
                <a:solidFill>
                  <a:schemeClr val="tx1"/>
                </a:solidFill>
                <a:effectLst/>
                <a:latin typeface="+mn-lt"/>
                <a:ea typeface="+mn-ea"/>
                <a:cs typeface="+mn-cs"/>
              </a:rPr>
              <a:t> i poc ajustada a les evidències. </a:t>
            </a:r>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20</a:t>
            </a:fld>
            <a:endParaRPr lang="ca-ES"/>
          </a:p>
        </p:txBody>
      </p:sp>
    </p:spTree>
    <p:extLst>
      <p:ext uri="{BB962C8B-B14F-4D97-AF65-F5344CB8AC3E}">
        <p14:creationId xmlns:p14="http://schemas.microsoft.com/office/powerpoint/2010/main" val="799347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r>
              <a:rPr lang="ca-ES" dirty="0" smtClean="0"/>
              <a:t>Hem de decidir en el futur que volem ser:</a:t>
            </a:r>
          </a:p>
          <a:p>
            <a:r>
              <a:rPr lang="ca-ES" dirty="0" smtClean="0"/>
              <a:t>El</a:t>
            </a:r>
            <a:r>
              <a:rPr lang="ca-ES" baseline="0" dirty="0" smtClean="0"/>
              <a:t>s guardians de les claus </a:t>
            </a:r>
          </a:p>
          <a:p>
            <a:r>
              <a:rPr lang="ca-ES" baseline="0" dirty="0" smtClean="0"/>
              <a:t>o</a:t>
            </a:r>
          </a:p>
          <a:p>
            <a:r>
              <a:rPr lang="ca-ES" baseline="0" dirty="0" smtClean="0"/>
              <a:t>Els gestors de la rehabilitació</a:t>
            </a:r>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21</a:t>
            </a:fld>
            <a:endParaRPr lang="ca-ES"/>
          </a:p>
        </p:txBody>
      </p:sp>
    </p:spTree>
    <p:extLst>
      <p:ext uri="{BB962C8B-B14F-4D97-AF65-F5344CB8AC3E}">
        <p14:creationId xmlns:p14="http://schemas.microsoft.com/office/powerpoint/2010/main" val="598307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a-ES" sz="1200" kern="1200" dirty="0" smtClean="0">
                <a:solidFill>
                  <a:schemeClr val="tx1"/>
                </a:solidFill>
                <a:effectLst/>
                <a:latin typeface="+mn-lt"/>
                <a:ea typeface="+mn-ea"/>
                <a:cs typeface="+mn-cs"/>
              </a:rPr>
              <a:t>(Penitenciària): qualsevol nou ingrés penitenciari per una causa penal, ja sigui com a preventiu o com a penat, on el delicte comés tingui data posterior a la data de sortida de la PB.</a:t>
            </a:r>
            <a:r>
              <a:rPr lang="ca-ES" sz="1200" strike="sngStrike" kern="1200" dirty="0" smtClean="0">
                <a:solidFill>
                  <a:schemeClr val="tx1"/>
                </a:solidFill>
                <a:effectLst/>
                <a:latin typeface="+mn-lt"/>
                <a:ea typeface="+mn-ea"/>
                <a:cs typeface="+mn-cs"/>
              </a:rPr>
              <a:t>  </a:t>
            </a:r>
            <a:r>
              <a:rPr lang="ca-ES" sz="1200" u="sng" kern="1200" dirty="0" smtClean="0">
                <a:solidFill>
                  <a:schemeClr val="tx1"/>
                </a:solidFill>
                <a:effectLst/>
                <a:latin typeface="+mn-lt"/>
                <a:ea typeface="+mn-ea"/>
                <a:cs typeface="+mn-cs"/>
              </a:rPr>
              <a:t> </a:t>
            </a:r>
            <a:r>
              <a:rPr lang="ca-ES" sz="1200" kern="1200" dirty="0" smtClean="0">
                <a:solidFill>
                  <a:schemeClr val="tx1"/>
                </a:solidFill>
                <a:effectLst/>
                <a:latin typeface="+mn-lt"/>
                <a:ea typeface="+mn-ea"/>
                <a:cs typeface="+mn-cs"/>
              </a:rPr>
              <a:t>En el cas dels preventius, si no hi ha data referenciada, s’agafa la de l’ingrés a presó</a:t>
            </a:r>
          </a:p>
          <a:p>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3</a:t>
            </a:fld>
            <a:endParaRPr lang="ca-ES"/>
          </a:p>
        </p:txBody>
      </p:sp>
    </p:spTree>
    <p:extLst>
      <p:ext uri="{BB962C8B-B14F-4D97-AF65-F5344CB8AC3E}">
        <p14:creationId xmlns:p14="http://schemas.microsoft.com/office/powerpoint/2010/main" val="529047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r>
              <a:rPr lang="ca-ES" dirty="0" smtClean="0"/>
              <a:t>5 anys és el període acceptat internacionalment</a:t>
            </a:r>
            <a:r>
              <a:rPr lang="ca-ES" baseline="0" dirty="0" smtClean="0"/>
              <a:t> de seguiment a partir del qual, si una persona no ha reincidit ja se la pot considerar DESISTENT i per tant, rehabilitada</a:t>
            </a:r>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4</a:t>
            </a:fld>
            <a:endParaRPr lang="ca-ES"/>
          </a:p>
        </p:txBody>
      </p:sp>
    </p:spTree>
    <p:extLst>
      <p:ext uri="{BB962C8B-B14F-4D97-AF65-F5344CB8AC3E}">
        <p14:creationId xmlns:p14="http://schemas.microsoft.com/office/powerpoint/2010/main" val="228380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r>
              <a:rPr lang="ca-ES" dirty="0" smtClean="0"/>
              <a:t>5 anys és el període acceptat internacionalment</a:t>
            </a:r>
            <a:r>
              <a:rPr lang="ca-ES" baseline="0" dirty="0" smtClean="0"/>
              <a:t> de seguiment a partir del qual, si una persona no ha reincidit ja se la pot considerar DESISTENT i per tant, rehabilitada</a:t>
            </a:r>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5</a:t>
            </a:fld>
            <a:endParaRPr lang="ca-ES"/>
          </a:p>
        </p:txBody>
      </p:sp>
    </p:spTree>
    <p:extLst>
      <p:ext uri="{BB962C8B-B14F-4D97-AF65-F5344CB8AC3E}">
        <p14:creationId xmlns:p14="http://schemas.microsoft.com/office/powerpoint/2010/main" val="307509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pPr lvl="0"/>
            <a:r>
              <a:rPr lang="ca-ES" sz="1200" kern="1200" dirty="0" smtClean="0">
                <a:solidFill>
                  <a:schemeClr val="tx1"/>
                </a:solidFill>
                <a:effectLst/>
                <a:latin typeface="+mn-lt"/>
                <a:ea typeface="+mn-ea"/>
                <a:cs typeface="+mn-cs"/>
              </a:rPr>
              <a:t>L’estudi hi dediquem un important nombre</a:t>
            </a:r>
            <a:r>
              <a:rPr lang="ca-ES" sz="1200" kern="1200" baseline="0" dirty="0" smtClean="0">
                <a:solidFill>
                  <a:schemeClr val="tx1"/>
                </a:solidFill>
                <a:effectLst/>
                <a:latin typeface="+mn-lt"/>
                <a:ea typeface="+mn-ea"/>
                <a:cs typeface="+mn-cs"/>
              </a:rPr>
              <a:t> de pàgines a explicar-ho en el capítol 1. </a:t>
            </a:r>
            <a:r>
              <a:rPr lang="ca-ES" sz="1200" kern="1200" dirty="0" smtClean="0">
                <a:solidFill>
                  <a:schemeClr val="tx1"/>
                </a:solidFill>
                <a:effectLst/>
                <a:latin typeface="+mn-lt"/>
                <a:ea typeface="+mn-ea"/>
                <a:cs typeface="+mn-cs"/>
              </a:rPr>
              <a:t>Hi ha moltes variables que afecten la reincidència, perquè és un fenomen dinàmic i multisistèmic.  </a:t>
            </a:r>
          </a:p>
          <a:p>
            <a:pPr lvl="0"/>
            <a:r>
              <a:rPr lang="ca-ES" sz="1200" kern="1200" dirty="0" smtClean="0">
                <a:solidFill>
                  <a:schemeClr val="tx1"/>
                </a:solidFill>
                <a:effectLst/>
                <a:latin typeface="+mn-lt"/>
                <a:ea typeface="+mn-ea"/>
                <a:cs typeface="+mn-cs"/>
              </a:rPr>
              <a:t>Durant aquests anys s’han produït molts canvis en un sentit o un altre en tots els indicadors que hi poden influir (de benestar social, d’immigració, d’atur, de taxes penals, d’indicadors penitenciaris) i amb un mesurament tan distanciat en el temps de 5/6 anys com el que fem és molt difícil poder atribuir una causa clara a qualsevol d’aquests canvis. </a:t>
            </a:r>
          </a:p>
          <a:p>
            <a:pPr lvl="0"/>
            <a:endParaRPr lang="ca-ES" sz="1200" kern="1200" dirty="0" smtClean="0">
              <a:solidFill>
                <a:schemeClr val="tx1"/>
              </a:solidFill>
              <a:effectLst/>
              <a:latin typeface="+mn-lt"/>
              <a:ea typeface="+mn-ea"/>
              <a:cs typeface="+mn-cs"/>
            </a:endParaRPr>
          </a:p>
          <a:p>
            <a:pPr lvl="0"/>
            <a:r>
              <a:rPr lang="ca-ES" sz="1200" kern="1200" dirty="0" smtClean="0">
                <a:solidFill>
                  <a:schemeClr val="tx1"/>
                </a:solidFill>
                <a:effectLst/>
                <a:latin typeface="+mn-lt"/>
                <a:ea typeface="+mn-ea"/>
                <a:cs typeface="+mn-cs"/>
              </a:rPr>
              <a:t>Aquí veieu un resum dels factors estudiats: les fletxes verdes indiquen</a:t>
            </a:r>
            <a:r>
              <a:rPr lang="ca-ES" sz="1200" kern="1200" baseline="0" dirty="0" smtClean="0">
                <a:solidFill>
                  <a:schemeClr val="tx1"/>
                </a:solidFill>
                <a:effectLst/>
                <a:latin typeface="+mn-lt"/>
                <a:ea typeface="+mn-ea"/>
                <a:cs typeface="+mn-cs"/>
              </a:rPr>
              <a:t> els factors que tenen influència en el descens de la taxa.</a:t>
            </a:r>
          </a:p>
          <a:p>
            <a:pPr lvl="0"/>
            <a:r>
              <a:rPr lang="ca-ES" sz="1200" kern="1200" baseline="0" dirty="0" smtClean="0">
                <a:solidFill>
                  <a:schemeClr val="tx1"/>
                </a:solidFill>
                <a:effectLst/>
                <a:latin typeface="+mn-lt"/>
                <a:ea typeface="+mn-ea"/>
                <a:cs typeface="+mn-cs"/>
              </a:rPr>
              <a:t>Les fletxes vermelles indiquen els factors que tenen influència en l’augment de la taxa.</a:t>
            </a:r>
          </a:p>
          <a:p>
            <a:pPr lvl="0"/>
            <a:r>
              <a:rPr lang="ca-ES" sz="1200" kern="1200" baseline="0" dirty="0" smtClean="0">
                <a:solidFill>
                  <a:schemeClr val="tx1"/>
                </a:solidFill>
                <a:effectLst/>
                <a:latin typeface="+mn-lt"/>
                <a:ea typeface="+mn-ea"/>
                <a:cs typeface="+mn-cs"/>
              </a:rPr>
              <a:t>En gris aquells que presenten influències que es contraresten.</a:t>
            </a:r>
            <a:endParaRPr lang="ca-ES" sz="1200" kern="1200" dirty="0" smtClean="0">
              <a:solidFill>
                <a:schemeClr val="tx1"/>
              </a:solidFill>
              <a:effectLst/>
              <a:latin typeface="+mn-lt"/>
              <a:ea typeface="+mn-ea"/>
              <a:cs typeface="+mn-cs"/>
            </a:endParaRPr>
          </a:p>
          <a:p>
            <a:pPr lvl="0"/>
            <a:endParaRPr lang="ca-ES" sz="1200" kern="1200" dirty="0" smtClean="0">
              <a:solidFill>
                <a:schemeClr val="tx1"/>
              </a:solidFill>
              <a:effectLst/>
              <a:latin typeface="+mn-lt"/>
              <a:ea typeface="+mn-ea"/>
              <a:cs typeface="+mn-cs"/>
            </a:endParaRPr>
          </a:p>
          <a:p>
            <a:pPr lvl="0"/>
            <a:r>
              <a:rPr lang="ca-ES" sz="1200" b="1" kern="1200" dirty="0" smtClean="0">
                <a:solidFill>
                  <a:schemeClr val="tx1"/>
                </a:solidFill>
                <a:effectLst/>
                <a:latin typeface="+mn-lt"/>
                <a:ea typeface="+mn-ea"/>
                <a:cs typeface="+mn-cs"/>
              </a:rPr>
              <a:t>L’estadística habitual no pot respondre a moltes d’aquestes preguntes causals que es volen formular.  Per tant,</a:t>
            </a:r>
            <a:r>
              <a:rPr lang="ca-ES" sz="1200" b="1" kern="1200" baseline="0" dirty="0" smtClean="0">
                <a:solidFill>
                  <a:schemeClr val="tx1"/>
                </a:solidFill>
                <a:effectLst/>
                <a:latin typeface="+mn-lt"/>
                <a:ea typeface="+mn-ea"/>
                <a:cs typeface="+mn-cs"/>
              </a:rPr>
              <a:t> és molt difícil amb un estudi fet cada 5 anys i amb indicadors </a:t>
            </a:r>
            <a:r>
              <a:rPr lang="ca-ES" sz="1200" b="1" kern="1200" baseline="0" dirty="0" err="1" smtClean="0">
                <a:solidFill>
                  <a:schemeClr val="tx1"/>
                </a:solidFill>
                <a:effectLst/>
                <a:latin typeface="+mn-lt"/>
                <a:ea typeface="+mn-ea"/>
                <a:cs typeface="+mn-cs"/>
              </a:rPr>
              <a:t>macrofactorials</a:t>
            </a:r>
            <a:r>
              <a:rPr lang="ca-ES" sz="1200" b="1" kern="1200" baseline="0" dirty="0" smtClean="0">
                <a:solidFill>
                  <a:schemeClr val="tx1"/>
                </a:solidFill>
                <a:effectLst/>
                <a:latin typeface="+mn-lt"/>
                <a:ea typeface="+mn-ea"/>
                <a:cs typeface="+mn-cs"/>
              </a:rPr>
              <a:t> aïllar les variables que ens puguin demostrar que la intervenció de Justícia té una causalitat en un sentit o en un altre.</a:t>
            </a:r>
            <a:endParaRPr lang="ca-ES" sz="1200" b="1" kern="1200" dirty="0" smtClean="0">
              <a:solidFill>
                <a:schemeClr val="tx1"/>
              </a:solidFill>
              <a:effectLst/>
              <a:latin typeface="+mn-lt"/>
              <a:ea typeface="+mn-ea"/>
              <a:cs typeface="+mn-cs"/>
            </a:endParaRPr>
          </a:p>
          <a:p>
            <a:pPr lvl="0"/>
            <a:endParaRPr lang="ca-ES" sz="1200" kern="1200" dirty="0" smtClean="0">
              <a:solidFill>
                <a:schemeClr val="tx1"/>
              </a:solidFill>
              <a:effectLst/>
              <a:latin typeface="+mn-lt"/>
              <a:ea typeface="+mn-ea"/>
              <a:cs typeface="+mn-cs"/>
            </a:endParaRPr>
          </a:p>
          <a:p>
            <a:pPr lvl="0"/>
            <a:r>
              <a:rPr lang="ca-ES" sz="1200" kern="1200" dirty="0" smtClean="0">
                <a:solidFill>
                  <a:schemeClr val="tx1"/>
                </a:solidFill>
                <a:effectLst/>
                <a:latin typeface="+mn-lt"/>
                <a:ea typeface="+mn-ea"/>
                <a:cs typeface="+mn-cs"/>
              </a:rPr>
              <a:t>El Codi penal ha sofert diferents reformes legislatives en el període d’estudi que no han tingut cap tipus d’incidència –encara- en la taxa de reincidència mesurada, atès que són mesures de llarga durada.  És ineficient per provocar canvis en la reincidència.</a:t>
            </a:r>
          </a:p>
          <a:p>
            <a:endParaRPr lang="ca-ES" baseline="0" dirty="0" smtClean="0"/>
          </a:p>
          <a:p>
            <a:r>
              <a:rPr lang="ca-ES" baseline="0" dirty="0" smtClean="0"/>
              <a:t>La nova regulació de la llibertat condicional com a suspensió de la pena ha suposat un fre a l’acostament progressiu al medi social durant el compliment de la condemna, però això no ho hem vist encara en aquest estudi perquè analitzem just els que sortien el 2015, abans de la reforma que ha fet disminuir dràsticament el nombre de casos, quan veureu que les evidències ens diuen que la LC és una bona aliada per assolir un bon desistiment delictiu. </a:t>
            </a:r>
          </a:p>
          <a:p>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6</a:t>
            </a:fld>
            <a:endParaRPr lang="ca-ES"/>
          </a:p>
        </p:txBody>
      </p:sp>
    </p:spTree>
    <p:extLst>
      <p:ext uri="{BB962C8B-B14F-4D97-AF65-F5344CB8AC3E}">
        <p14:creationId xmlns:p14="http://schemas.microsoft.com/office/powerpoint/2010/main" val="1669846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pPr lvl="0"/>
            <a:r>
              <a:rPr lang="ca-ES" sz="1200" kern="1200" dirty="0" smtClean="0">
                <a:solidFill>
                  <a:schemeClr val="tx1"/>
                </a:solidFill>
                <a:effectLst/>
                <a:latin typeface="+mn-lt"/>
                <a:ea typeface="+mn-ea"/>
                <a:cs typeface="+mn-cs"/>
              </a:rPr>
              <a:t>Els excarcerats per delictes </a:t>
            </a:r>
            <a:r>
              <a:rPr lang="ca-ES" sz="1200" i="1" kern="1200" dirty="0" smtClean="0">
                <a:solidFill>
                  <a:schemeClr val="tx1"/>
                </a:solidFill>
                <a:effectLst/>
                <a:latin typeface="+mn-lt"/>
                <a:ea typeface="+mn-ea"/>
                <a:cs typeface="+mn-cs"/>
              </a:rPr>
              <a:t>contra la llibertat sexual</a:t>
            </a:r>
            <a:r>
              <a:rPr lang="ca-ES" sz="1200" kern="1200" dirty="0" smtClean="0">
                <a:solidFill>
                  <a:schemeClr val="tx1"/>
                </a:solidFill>
                <a:effectLst/>
                <a:latin typeface="+mn-lt"/>
                <a:ea typeface="+mn-ea"/>
                <a:cs typeface="+mn-cs"/>
              </a:rPr>
              <a:t> tenen una reincidència més baixa: 5,3%.  La taxa</a:t>
            </a:r>
            <a:r>
              <a:rPr lang="ca-ES" sz="1200" kern="1200" baseline="0" dirty="0" smtClean="0">
                <a:solidFill>
                  <a:schemeClr val="tx1"/>
                </a:solidFill>
                <a:effectLst/>
                <a:latin typeface="+mn-lt"/>
                <a:ea typeface="+mn-ea"/>
                <a:cs typeface="+mn-cs"/>
              </a:rPr>
              <a:t> baixa de reincidència ens porta a la conclusió que la intervenció amb els infractors de risc baix es pot fer amb més grau d’èxit des de medi obert tot i l’alarma social que aquests delictes generen. En canvi, a</a:t>
            </a:r>
            <a:r>
              <a:rPr lang="ca-ES" sz="1200" kern="1200" dirty="0" smtClean="0">
                <a:solidFill>
                  <a:schemeClr val="tx1"/>
                </a:solidFill>
                <a:effectLst/>
                <a:latin typeface="+mn-lt"/>
                <a:ea typeface="+mn-ea"/>
                <a:cs typeface="+mn-cs"/>
              </a:rPr>
              <a:t>quells que han estat valorats com de risc </a:t>
            </a:r>
            <a:r>
              <a:rPr lang="ca-ES" sz="1200" i="1" kern="1200" dirty="0" smtClean="0">
                <a:solidFill>
                  <a:schemeClr val="tx1"/>
                </a:solidFill>
                <a:effectLst/>
                <a:latin typeface="+mn-lt"/>
                <a:ea typeface="+mn-ea"/>
                <a:cs typeface="+mn-cs"/>
              </a:rPr>
              <a:t>alt</a:t>
            </a:r>
            <a:r>
              <a:rPr lang="ca-ES" sz="1200" kern="1200" dirty="0" smtClean="0">
                <a:solidFill>
                  <a:schemeClr val="tx1"/>
                </a:solidFill>
                <a:effectLst/>
                <a:latin typeface="+mn-lt"/>
                <a:ea typeface="+mn-ea"/>
                <a:cs typeface="+mn-cs"/>
              </a:rPr>
              <a:t> pel </a:t>
            </a:r>
            <a:r>
              <a:rPr lang="ca-ES" sz="1200" i="1" kern="1200" dirty="0" smtClean="0">
                <a:solidFill>
                  <a:schemeClr val="tx1"/>
                </a:solidFill>
                <a:effectLst/>
                <a:latin typeface="+mn-lt"/>
                <a:ea typeface="+mn-ea"/>
                <a:cs typeface="+mn-cs"/>
              </a:rPr>
              <a:t>RisCanvi</a:t>
            </a:r>
            <a:r>
              <a:rPr lang="ca-ES" sz="1200" kern="1200" dirty="0" smtClean="0">
                <a:solidFill>
                  <a:schemeClr val="tx1"/>
                </a:solidFill>
                <a:effectLst/>
                <a:latin typeface="+mn-lt"/>
                <a:ea typeface="+mn-ea"/>
                <a:cs typeface="+mn-cs"/>
              </a:rPr>
              <a:t> són els que tenen més probabilitats de reincidir en aquest mateix tipus de delicte i proposem l’ús més intensiu del projecte CerclesCat,</a:t>
            </a:r>
            <a:r>
              <a:rPr lang="ca-ES" sz="1200" kern="1200" baseline="0" dirty="0" smtClean="0">
                <a:solidFill>
                  <a:schemeClr val="tx1"/>
                </a:solidFill>
                <a:effectLst/>
                <a:latin typeface="+mn-lt"/>
                <a:ea typeface="+mn-ea"/>
                <a:cs typeface="+mn-cs"/>
              </a:rPr>
              <a:t> fins ara infrautilitzat</a:t>
            </a:r>
            <a:r>
              <a:rPr lang="ca-ES" sz="1200" kern="1200" dirty="0" smtClean="0">
                <a:solidFill>
                  <a:schemeClr val="tx1"/>
                </a:solidFill>
                <a:effectLst/>
                <a:latin typeface="+mn-lt"/>
                <a:ea typeface="+mn-ea"/>
                <a:cs typeface="+mn-cs"/>
              </a:rPr>
              <a:t>.</a:t>
            </a:r>
          </a:p>
          <a:p>
            <a:pPr lvl="0"/>
            <a:endParaRPr lang="ca-ES" sz="1200" kern="1200" dirty="0" smtClean="0">
              <a:solidFill>
                <a:schemeClr val="tx1"/>
              </a:solidFill>
              <a:effectLst/>
              <a:latin typeface="+mn-lt"/>
              <a:ea typeface="+mn-ea"/>
              <a:cs typeface="+mn-cs"/>
            </a:endParaRPr>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7</a:t>
            </a:fld>
            <a:endParaRPr lang="ca-ES"/>
          </a:p>
        </p:txBody>
      </p:sp>
    </p:spTree>
    <p:extLst>
      <p:ext uri="{BB962C8B-B14F-4D97-AF65-F5344CB8AC3E}">
        <p14:creationId xmlns:p14="http://schemas.microsoft.com/office/powerpoint/2010/main" val="314287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pPr lvl="0"/>
            <a:r>
              <a:rPr lang="ca-ES" sz="1200" kern="1200" dirty="0" smtClean="0">
                <a:solidFill>
                  <a:schemeClr val="tx1"/>
                </a:solidFill>
                <a:effectLst/>
                <a:latin typeface="+mn-lt"/>
                <a:ea typeface="+mn-ea"/>
                <a:cs typeface="+mn-cs"/>
              </a:rPr>
              <a:t>Els infractors amb delictes de </a:t>
            </a:r>
            <a:r>
              <a:rPr lang="ca-ES" sz="1200" i="1" kern="1200" dirty="0" smtClean="0">
                <a:solidFill>
                  <a:schemeClr val="tx1"/>
                </a:solidFill>
                <a:effectLst/>
                <a:latin typeface="+mn-lt"/>
                <a:ea typeface="+mn-ea"/>
                <a:cs typeface="+mn-cs"/>
              </a:rPr>
              <a:t>violència de gènere</a:t>
            </a:r>
            <a:r>
              <a:rPr lang="ca-ES" sz="1200" kern="1200" dirty="0" smtClean="0">
                <a:solidFill>
                  <a:schemeClr val="tx1"/>
                </a:solidFill>
                <a:effectLst/>
                <a:latin typeface="+mn-lt"/>
                <a:ea typeface="+mn-ea"/>
                <a:cs typeface="+mn-cs"/>
              </a:rPr>
              <a:t> presenten una taxa un pèl per sota de la taxa general (17,7% VIGE)</a:t>
            </a:r>
            <a:r>
              <a:rPr lang="ca-ES" sz="1200" kern="1200" baseline="0" dirty="0" smtClean="0">
                <a:solidFill>
                  <a:schemeClr val="tx1"/>
                </a:solidFill>
                <a:effectLst/>
                <a:latin typeface="+mn-lt"/>
                <a:ea typeface="+mn-ea"/>
                <a:cs typeface="+mn-cs"/>
              </a:rPr>
              <a:t> però quasi la meitat dels reincidents (</a:t>
            </a:r>
            <a:r>
              <a:rPr lang="ca-ES" sz="1200" kern="1200" dirty="0" smtClean="0">
                <a:solidFill>
                  <a:schemeClr val="tx1"/>
                </a:solidFill>
                <a:effectLst/>
                <a:latin typeface="+mn-lt"/>
                <a:ea typeface="+mn-ea"/>
                <a:cs typeface="+mn-cs"/>
              </a:rPr>
              <a:t>42,5%) ho farà en aquest mateix tipus de delicte. El </a:t>
            </a:r>
            <a:r>
              <a:rPr lang="ca-ES" sz="1200" i="1" kern="1200" dirty="0" smtClean="0">
                <a:solidFill>
                  <a:schemeClr val="tx1"/>
                </a:solidFill>
                <a:effectLst/>
                <a:latin typeface="+mn-lt"/>
                <a:ea typeface="+mn-ea"/>
                <a:cs typeface="+mn-cs"/>
              </a:rPr>
              <a:t>RisCanvi</a:t>
            </a:r>
            <a:r>
              <a:rPr lang="ca-ES" sz="1200" kern="1200" dirty="0" smtClean="0">
                <a:solidFill>
                  <a:schemeClr val="tx1"/>
                </a:solidFill>
                <a:effectLst/>
                <a:latin typeface="+mn-lt"/>
                <a:ea typeface="+mn-ea"/>
                <a:cs typeface="+mn-cs"/>
              </a:rPr>
              <a:t> ens demostra que s’encerta en la predicció de risc, gravetat i reiteració delictiva d’aquest grup, quan els riscos són </a:t>
            </a:r>
            <a:r>
              <a:rPr lang="ca-ES" sz="1200" i="1" kern="1200" dirty="0" smtClean="0">
                <a:solidFill>
                  <a:schemeClr val="tx1"/>
                </a:solidFill>
                <a:effectLst/>
                <a:latin typeface="+mn-lt"/>
                <a:ea typeface="+mn-ea"/>
                <a:cs typeface="+mn-cs"/>
              </a:rPr>
              <a:t>alts</a:t>
            </a:r>
            <a:r>
              <a:rPr lang="ca-ES" sz="1200" kern="1200" dirty="0" smtClean="0">
                <a:solidFill>
                  <a:schemeClr val="tx1"/>
                </a:solidFill>
                <a:effectLst/>
                <a:latin typeface="+mn-lt"/>
                <a:ea typeface="+mn-ea"/>
                <a:cs typeface="+mn-cs"/>
              </a:rPr>
              <a:t> i </a:t>
            </a:r>
            <a:r>
              <a:rPr lang="ca-ES" sz="1200" i="1" kern="1200" dirty="0" smtClean="0">
                <a:solidFill>
                  <a:schemeClr val="tx1"/>
                </a:solidFill>
                <a:effectLst/>
                <a:latin typeface="+mn-lt"/>
                <a:ea typeface="+mn-ea"/>
                <a:cs typeface="+mn-cs"/>
              </a:rPr>
              <a:t>mitjans</a:t>
            </a:r>
            <a:r>
              <a:rPr lang="ca-ES" sz="1200" kern="1200" dirty="0" smtClean="0">
                <a:solidFill>
                  <a:schemeClr val="tx1"/>
                </a:solidFill>
                <a:effectLst/>
                <a:latin typeface="+mn-lt"/>
                <a:ea typeface="+mn-ea"/>
                <a:cs typeface="+mn-cs"/>
              </a:rPr>
              <a:t>. Hem descobert que proposar fer un tractament especialitzat en violències de gènere als infractors pronosticats de risc </a:t>
            </a:r>
            <a:r>
              <a:rPr lang="ca-ES" sz="1200" i="1" kern="1200" dirty="0" smtClean="0">
                <a:solidFill>
                  <a:schemeClr val="tx1"/>
                </a:solidFill>
                <a:effectLst/>
                <a:latin typeface="+mn-lt"/>
                <a:ea typeface="+mn-ea"/>
                <a:cs typeface="+mn-cs"/>
              </a:rPr>
              <a:t>baix dins de la presó</a:t>
            </a:r>
            <a:r>
              <a:rPr lang="ca-ES" sz="1200" kern="1200" dirty="0" smtClean="0">
                <a:solidFill>
                  <a:schemeClr val="tx1"/>
                </a:solidFill>
                <a:effectLst/>
                <a:latin typeface="+mn-lt"/>
                <a:ea typeface="+mn-ea"/>
                <a:cs typeface="+mn-cs"/>
              </a:rPr>
              <a:t> conjuntament amb els de risc </a:t>
            </a:r>
            <a:r>
              <a:rPr lang="ca-ES" sz="1200" i="1" kern="1200" dirty="0" smtClean="0">
                <a:solidFill>
                  <a:schemeClr val="tx1"/>
                </a:solidFill>
                <a:effectLst/>
                <a:latin typeface="+mn-lt"/>
                <a:ea typeface="+mn-ea"/>
                <a:cs typeface="+mn-cs"/>
              </a:rPr>
              <a:t>alt</a:t>
            </a:r>
            <a:r>
              <a:rPr lang="ca-ES" sz="1200" kern="1200" dirty="0" smtClean="0">
                <a:solidFill>
                  <a:schemeClr val="tx1"/>
                </a:solidFill>
                <a:effectLst/>
                <a:latin typeface="+mn-lt"/>
                <a:ea typeface="+mn-ea"/>
                <a:cs typeface="+mn-cs"/>
              </a:rPr>
              <a:t> o </a:t>
            </a:r>
            <a:r>
              <a:rPr lang="ca-ES" sz="1200" i="1" kern="1200" dirty="0" smtClean="0">
                <a:solidFill>
                  <a:schemeClr val="tx1"/>
                </a:solidFill>
                <a:effectLst/>
                <a:latin typeface="+mn-lt"/>
                <a:ea typeface="+mn-ea"/>
                <a:cs typeface="+mn-cs"/>
              </a:rPr>
              <a:t>mitjà</a:t>
            </a:r>
            <a:r>
              <a:rPr lang="ca-ES" sz="1200" kern="1200" dirty="0" smtClean="0">
                <a:solidFill>
                  <a:schemeClr val="tx1"/>
                </a:solidFill>
                <a:effectLst/>
                <a:latin typeface="+mn-lt"/>
                <a:ea typeface="+mn-ea"/>
                <a:cs typeface="+mn-cs"/>
              </a:rPr>
              <a:t> té un efecte iatrogènic i</a:t>
            </a:r>
            <a:r>
              <a:rPr lang="ca-ES" sz="1200" kern="1200" baseline="0" dirty="0" smtClean="0">
                <a:solidFill>
                  <a:schemeClr val="tx1"/>
                </a:solidFill>
                <a:effectLst/>
                <a:latin typeface="+mn-lt"/>
                <a:ea typeface="+mn-ea"/>
                <a:cs typeface="+mn-cs"/>
              </a:rPr>
              <a:t> que reincideixen més els</a:t>
            </a:r>
            <a:r>
              <a:rPr lang="ca-ES" sz="1200" kern="1200" dirty="0" smtClean="0">
                <a:solidFill>
                  <a:schemeClr val="tx1"/>
                </a:solidFill>
                <a:effectLst/>
                <a:latin typeface="+mn-lt"/>
                <a:ea typeface="+mn-ea"/>
                <a:cs typeface="+mn-cs"/>
              </a:rPr>
              <a:t> que han fet el tractament que no els que no l’han fet. D’altra banda, amb els de risc </a:t>
            </a:r>
            <a:r>
              <a:rPr lang="ca-ES" sz="1200" i="1" kern="1200" dirty="0" smtClean="0">
                <a:solidFill>
                  <a:schemeClr val="tx1"/>
                </a:solidFill>
                <a:effectLst/>
                <a:latin typeface="+mn-lt"/>
                <a:ea typeface="+mn-ea"/>
                <a:cs typeface="+mn-cs"/>
              </a:rPr>
              <a:t>baix</a:t>
            </a:r>
            <a:r>
              <a:rPr lang="ca-ES" sz="1200" kern="1200" dirty="0" smtClean="0">
                <a:solidFill>
                  <a:schemeClr val="tx1"/>
                </a:solidFill>
                <a:effectLst/>
                <a:latin typeface="+mn-lt"/>
                <a:ea typeface="+mn-ea"/>
                <a:cs typeface="+mn-cs"/>
              </a:rPr>
              <a:t> també</a:t>
            </a:r>
            <a:r>
              <a:rPr lang="ca-ES" sz="1200" kern="1200" baseline="0" dirty="0" smtClean="0">
                <a:solidFill>
                  <a:schemeClr val="tx1"/>
                </a:solidFill>
                <a:effectLst/>
                <a:latin typeface="+mn-lt"/>
                <a:ea typeface="+mn-ea"/>
                <a:cs typeface="+mn-cs"/>
              </a:rPr>
              <a:t> hem descobert que cal un </a:t>
            </a:r>
            <a:r>
              <a:rPr lang="ca-ES" sz="1200" kern="1200" dirty="0" smtClean="0">
                <a:solidFill>
                  <a:schemeClr val="tx1"/>
                </a:solidFill>
                <a:effectLst/>
                <a:latin typeface="+mn-lt"/>
                <a:ea typeface="+mn-ea"/>
                <a:cs typeface="+mn-cs"/>
              </a:rPr>
              <a:t>seguiment individualitzat en medi obert més dilatat en el temps</a:t>
            </a:r>
            <a:r>
              <a:rPr lang="ca-ES" sz="1200" kern="1200" baseline="0" dirty="0" smtClean="0">
                <a:solidFill>
                  <a:schemeClr val="tx1"/>
                </a:solidFill>
                <a:effectLst/>
                <a:latin typeface="+mn-lt"/>
                <a:ea typeface="+mn-ea"/>
                <a:cs typeface="+mn-cs"/>
              </a:rPr>
              <a:t>, atès </a:t>
            </a:r>
            <a:r>
              <a:rPr lang="ca-ES" sz="1200" kern="1200" dirty="0" smtClean="0">
                <a:solidFill>
                  <a:schemeClr val="tx1"/>
                </a:solidFill>
                <a:effectLst/>
                <a:latin typeface="+mn-lt"/>
                <a:ea typeface="+mn-ea"/>
                <a:cs typeface="+mn-cs"/>
              </a:rPr>
              <a:t>que s’ha observat un grup amb reincidència tardana (quan ja porten més de 3 anys en llibertat i sense incidències prèvies conegudes). </a:t>
            </a:r>
          </a:p>
          <a:p>
            <a:pPr marL="171450" indent="-171450">
              <a:buFontTx/>
              <a:buChar char="-"/>
            </a:pPr>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8</a:t>
            </a:fld>
            <a:endParaRPr lang="ca-ES"/>
          </a:p>
        </p:txBody>
      </p:sp>
    </p:spTree>
    <p:extLst>
      <p:ext uri="{BB962C8B-B14F-4D97-AF65-F5344CB8AC3E}">
        <p14:creationId xmlns:p14="http://schemas.microsoft.com/office/powerpoint/2010/main" val="2629554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a:xfrm>
            <a:off x="90488" y="744538"/>
            <a:ext cx="6616700" cy="3722687"/>
          </a:xfrm>
        </p:spPr>
      </p:sp>
      <p:sp>
        <p:nvSpPr>
          <p:cNvPr id="3" name="Contenidor de notes 2"/>
          <p:cNvSpPr>
            <a:spLocks noGrp="1"/>
          </p:cNvSpPr>
          <p:nvPr>
            <p:ph type="body" idx="1"/>
          </p:nvPr>
        </p:nvSpPr>
        <p:spPr/>
        <p:txBody>
          <a:bodyPr/>
          <a:lstStyle/>
          <a:p>
            <a:pPr lvl="0"/>
            <a:r>
              <a:rPr lang="ca-ES" sz="1200" kern="1200" dirty="0" smtClean="0">
                <a:solidFill>
                  <a:schemeClr val="tx1"/>
                </a:solidFill>
                <a:effectLst/>
                <a:latin typeface="+mn-lt"/>
                <a:ea typeface="+mn-ea"/>
                <a:cs typeface="+mn-cs"/>
              </a:rPr>
              <a:t>Els infractors amb delictes </a:t>
            </a:r>
            <a:r>
              <a:rPr lang="ca-ES" sz="1200" i="1" kern="1200" dirty="0" smtClean="0">
                <a:solidFill>
                  <a:schemeClr val="tx1"/>
                </a:solidFill>
                <a:effectLst/>
                <a:latin typeface="+mn-lt"/>
                <a:ea typeface="+mn-ea"/>
                <a:cs typeface="+mn-cs"/>
              </a:rPr>
              <a:t>contra persones</a:t>
            </a:r>
            <a:r>
              <a:rPr lang="ca-ES" sz="1200" kern="1200" dirty="0" smtClean="0">
                <a:solidFill>
                  <a:schemeClr val="tx1"/>
                </a:solidFill>
                <a:effectLst/>
                <a:latin typeface="+mn-lt"/>
                <a:ea typeface="+mn-ea"/>
                <a:cs typeface="+mn-cs"/>
              </a:rPr>
              <a:t> (diferents de </a:t>
            </a:r>
            <a:r>
              <a:rPr lang="ca-ES" sz="1200" i="1" kern="1200" dirty="0" smtClean="0">
                <a:solidFill>
                  <a:schemeClr val="tx1"/>
                </a:solidFill>
                <a:effectLst/>
                <a:latin typeface="+mn-lt"/>
                <a:ea typeface="+mn-ea"/>
                <a:cs typeface="+mn-cs"/>
              </a:rPr>
              <a:t>gènere</a:t>
            </a:r>
            <a:r>
              <a:rPr lang="ca-ES" sz="1200" kern="1200" dirty="0" smtClean="0">
                <a:solidFill>
                  <a:schemeClr val="tx1"/>
                </a:solidFill>
                <a:effectLst/>
                <a:latin typeface="+mn-lt"/>
                <a:ea typeface="+mn-ea"/>
                <a:cs typeface="+mn-cs"/>
              </a:rPr>
              <a:t> i </a:t>
            </a:r>
            <a:r>
              <a:rPr lang="ca-ES" sz="1200" i="1" kern="1200" dirty="0" smtClean="0">
                <a:solidFill>
                  <a:schemeClr val="tx1"/>
                </a:solidFill>
                <a:effectLst/>
                <a:latin typeface="+mn-lt"/>
                <a:ea typeface="+mn-ea"/>
                <a:cs typeface="+mn-cs"/>
              </a:rPr>
              <a:t>sexual</a:t>
            </a:r>
            <a:r>
              <a:rPr lang="ca-ES" sz="1200" kern="1200" dirty="0" smtClean="0">
                <a:solidFill>
                  <a:schemeClr val="tx1"/>
                </a:solidFill>
                <a:effectLst/>
                <a:latin typeface="+mn-lt"/>
                <a:ea typeface="+mn-ea"/>
                <a:cs typeface="+mn-cs"/>
              </a:rPr>
              <a:t>) tenen una taxa de reincidència del 16,1%, Els reincidents presenten una gran variabilitat delictiva en la reincidència (per aquest ordre: c. </a:t>
            </a:r>
            <a:r>
              <a:rPr lang="ca-ES" sz="1200" i="1" kern="1200" dirty="0" smtClean="0">
                <a:solidFill>
                  <a:schemeClr val="tx1"/>
                </a:solidFill>
                <a:effectLst/>
                <a:latin typeface="+mn-lt"/>
                <a:ea typeface="+mn-ea"/>
                <a:cs typeface="+mn-cs"/>
              </a:rPr>
              <a:t>propietat no violent</a:t>
            </a:r>
            <a:r>
              <a:rPr lang="ca-ES" sz="1200" kern="1200" dirty="0" smtClean="0">
                <a:solidFill>
                  <a:schemeClr val="tx1"/>
                </a:solidFill>
                <a:effectLst/>
                <a:latin typeface="+mn-lt"/>
                <a:ea typeface="+mn-ea"/>
                <a:cs typeface="+mn-cs"/>
              </a:rPr>
              <a:t>, </a:t>
            </a:r>
            <a:r>
              <a:rPr lang="ca-ES" sz="1200" i="1" kern="1200" dirty="0" smtClean="0">
                <a:solidFill>
                  <a:schemeClr val="tx1"/>
                </a:solidFill>
                <a:effectLst/>
                <a:latin typeface="+mn-lt"/>
                <a:ea typeface="+mn-ea"/>
                <a:cs typeface="+mn-cs"/>
              </a:rPr>
              <a:t>c. persones, altres, violència de gènere i c. propietat violent</a:t>
            </a:r>
            <a:r>
              <a:rPr lang="ca-ES" sz="1200" kern="1200" dirty="0" smtClean="0">
                <a:solidFill>
                  <a:schemeClr val="tx1"/>
                </a:solidFill>
                <a:effectLst/>
                <a:latin typeface="+mn-lt"/>
                <a:ea typeface="+mn-ea"/>
                <a:cs typeface="+mn-cs"/>
              </a:rPr>
              <a:t>).</a:t>
            </a:r>
          </a:p>
          <a:p>
            <a:pPr marL="171450" indent="-171450">
              <a:buFontTx/>
              <a:buChar char="-"/>
            </a:pPr>
            <a:endParaRPr lang="ca-ES" dirty="0"/>
          </a:p>
        </p:txBody>
      </p:sp>
      <p:sp>
        <p:nvSpPr>
          <p:cNvPr id="4" name="Contenidor de número de diapositiva 3"/>
          <p:cNvSpPr>
            <a:spLocks noGrp="1"/>
          </p:cNvSpPr>
          <p:nvPr>
            <p:ph type="sldNum" sz="quarter" idx="10"/>
          </p:nvPr>
        </p:nvSpPr>
        <p:spPr/>
        <p:txBody>
          <a:bodyPr/>
          <a:lstStyle/>
          <a:p>
            <a:fld id="{D126075A-7431-49CD-8329-59C82691FA09}" type="slidenum">
              <a:rPr lang="ca-ES" smtClean="0"/>
              <a:t>9</a:t>
            </a:fld>
            <a:endParaRPr lang="ca-ES"/>
          </a:p>
        </p:txBody>
      </p:sp>
    </p:spTree>
    <p:extLst>
      <p:ext uri="{BB962C8B-B14F-4D97-AF65-F5344CB8AC3E}">
        <p14:creationId xmlns:p14="http://schemas.microsoft.com/office/powerpoint/2010/main" val="1058137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914400" y="2130426"/>
            <a:ext cx="10363200" cy="1470025"/>
          </a:xfrm>
        </p:spPr>
        <p:txBody>
          <a:bodyPr/>
          <a:lstStyle/>
          <a:p>
            <a:r>
              <a:rPr lang="ca-ES" smtClean="0"/>
              <a:t>Feu clic aquí per editar l'estil</a:t>
            </a:r>
            <a:endParaRPr lang="ca-ES"/>
          </a:p>
        </p:txBody>
      </p:sp>
      <p:sp>
        <p:nvSpPr>
          <p:cNvPr id="3" name="Subtíto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smtClean="0"/>
              <a:t>Feu clic aquí per editar l'estil de subtítols del patró</a:t>
            </a:r>
            <a:endParaRPr lang="ca-ES"/>
          </a:p>
        </p:txBody>
      </p:sp>
      <p:sp>
        <p:nvSpPr>
          <p:cNvPr id="4" name="Contenidor de data 3"/>
          <p:cNvSpPr>
            <a:spLocks noGrp="1"/>
          </p:cNvSpPr>
          <p:nvPr>
            <p:ph type="dt" sz="half" idx="10"/>
          </p:nvPr>
        </p:nvSpPr>
        <p:spPr/>
        <p:txBody>
          <a:bodyPr/>
          <a:lstStyle/>
          <a:p>
            <a:fld id="{60D91F65-0F17-47F1-96A0-7C91EF90627B}" type="datetime1">
              <a:rPr lang="ca-ES" smtClean="0"/>
              <a:t>31/03/2023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328242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283C70CA-831E-44C1-8764-9C0A62B3ED48}" type="datetime1">
              <a:rPr lang="ca-ES" smtClean="0"/>
              <a:t>31/03/2023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82803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8839200" y="274639"/>
            <a:ext cx="2743200" cy="5851525"/>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609600" y="274639"/>
            <a:ext cx="8026400" cy="5851525"/>
          </a:xfrm>
        </p:spPr>
        <p:txBody>
          <a:bodyPr vert="eaVert"/>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FFB1A10C-6413-4EFD-B51B-1FDA60FD7C3A}" type="datetime1">
              <a:rPr lang="ca-ES" smtClean="0"/>
              <a:t>31/03/2023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90499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AF48872E-EE58-4766-9F3A-4DA74EFC6435}" type="datetime1">
              <a:rPr lang="ca-ES" smtClean="0"/>
              <a:t>31/03/2023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418404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963084" y="4406901"/>
            <a:ext cx="10363200" cy="1362075"/>
          </a:xfrm>
        </p:spPr>
        <p:txBody>
          <a:bodyPr anchor="t"/>
          <a:lstStyle>
            <a:lvl1pPr algn="l">
              <a:defRPr sz="4000" b="1" cap="all"/>
            </a:lvl1pPr>
          </a:lstStyle>
          <a:p>
            <a:r>
              <a:rPr lang="ca-ES" smtClean="0"/>
              <a:t>Feu clic aquí per editar l'estil</a:t>
            </a:r>
            <a:endParaRPr lang="ca-ES"/>
          </a:p>
        </p:txBody>
      </p:sp>
      <p:sp>
        <p:nvSpPr>
          <p:cNvPr id="3" name="Contenidor de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smtClean="0"/>
              <a:t>Editeu els estils de text del patró</a:t>
            </a:r>
          </a:p>
        </p:txBody>
      </p:sp>
      <p:sp>
        <p:nvSpPr>
          <p:cNvPr id="4" name="Contenidor de data 3"/>
          <p:cNvSpPr>
            <a:spLocks noGrp="1"/>
          </p:cNvSpPr>
          <p:nvPr>
            <p:ph type="dt" sz="half" idx="10"/>
          </p:nvPr>
        </p:nvSpPr>
        <p:spPr/>
        <p:txBody>
          <a:bodyPr/>
          <a:lstStyle/>
          <a:p>
            <a:fld id="{4C0E18E5-BF6B-4146-9ED2-A93C9A402BB0}" type="datetime1">
              <a:rPr lang="ca-ES" smtClean="0"/>
              <a:t>31/03/2023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32452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data 4"/>
          <p:cNvSpPr>
            <a:spLocks noGrp="1"/>
          </p:cNvSpPr>
          <p:nvPr>
            <p:ph type="dt" sz="half" idx="10"/>
          </p:nvPr>
        </p:nvSpPr>
        <p:spPr/>
        <p:txBody>
          <a:bodyPr/>
          <a:lstStyle/>
          <a:p>
            <a:fld id="{CCCD7710-0365-48D5-A7AF-0F046A7879CE}" type="datetime1">
              <a:rPr lang="ca-ES" smtClean="0"/>
              <a:t>31/03/2023</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248302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Editeu els estils de text del patró</a:t>
            </a:r>
          </a:p>
        </p:txBody>
      </p:sp>
      <p:sp>
        <p:nvSpPr>
          <p:cNvPr id="4" name="Contenidor de contingut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Editeu els estils de text del patró</a:t>
            </a:r>
          </a:p>
        </p:txBody>
      </p:sp>
      <p:sp>
        <p:nvSpPr>
          <p:cNvPr id="6" name="Contenidor de contingut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7" name="Contenidor de data 6"/>
          <p:cNvSpPr>
            <a:spLocks noGrp="1"/>
          </p:cNvSpPr>
          <p:nvPr>
            <p:ph type="dt" sz="half" idx="10"/>
          </p:nvPr>
        </p:nvSpPr>
        <p:spPr/>
        <p:txBody>
          <a:bodyPr/>
          <a:lstStyle/>
          <a:p>
            <a:fld id="{B7F0AA04-C476-4CE1-8B1A-9433582A8E2C}" type="datetime1">
              <a:rPr lang="ca-ES" smtClean="0"/>
              <a:t>31/03/2023</a:t>
            </a:fld>
            <a:endParaRPr lang="ca-ES"/>
          </a:p>
        </p:txBody>
      </p:sp>
      <p:sp>
        <p:nvSpPr>
          <p:cNvPr id="8" name="Contenidor de peu de pàgina 7"/>
          <p:cNvSpPr>
            <a:spLocks noGrp="1"/>
          </p:cNvSpPr>
          <p:nvPr>
            <p:ph type="ftr" sz="quarter" idx="11"/>
          </p:nvPr>
        </p:nvSpPr>
        <p:spPr/>
        <p:txBody>
          <a:bodyPr/>
          <a:lstStyle/>
          <a:p>
            <a:endParaRPr lang="ca-ES"/>
          </a:p>
        </p:txBody>
      </p:sp>
      <p:sp>
        <p:nvSpPr>
          <p:cNvPr id="9" name="Contenidor de número de diapositiva 8"/>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157805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data 2"/>
          <p:cNvSpPr>
            <a:spLocks noGrp="1"/>
          </p:cNvSpPr>
          <p:nvPr>
            <p:ph type="dt" sz="half" idx="10"/>
          </p:nvPr>
        </p:nvSpPr>
        <p:spPr/>
        <p:txBody>
          <a:bodyPr/>
          <a:lstStyle/>
          <a:p>
            <a:fld id="{89012A48-8241-4B4C-803B-63859FE1332E}" type="datetime1">
              <a:rPr lang="ca-ES" smtClean="0"/>
              <a:t>31/03/2023</a:t>
            </a:fld>
            <a:endParaRPr lang="ca-ES"/>
          </a:p>
        </p:txBody>
      </p:sp>
      <p:sp>
        <p:nvSpPr>
          <p:cNvPr id="4" name="Contenidor de peu de pàgina 3"/>
          <p:cNvSpPr>
            <a:spLocks noGrp="1"/>
          </p:cNvSpPr>
          <p:nvPr>
            <p:ph type="ftr" sz="quarter" idx="11"/>
          </p:nvPr>
        </p:nvSpPr>
        <p:spPr/>
        <p:txBody>
          <a:bodyPr/>
          <a:lstStyle/>
          <a:p>
            <a:endParaRPr lang="ca-ES"/>
          </a:p>
        </p:txBody>
      </p:sp>
      <p:sp>
        <p:nvSpPr>
          <p:cNvPr id="5" name="Contenidor de número de diapositiva 4"/>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420596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012AAABC-5D95-41EF-8460-4EACB7B37ED4}" type="datetime1">
              <a:rPr lang="ca-ES" smtClean="0"/>
              <a:t>31/03/2023</a:t>
            </a:fld>
            <a:endParaRPr lang="ca-ES"/>
          </a:p>
        </p:txBody>
      </p:sp>
      <p:sp>
        <p:nvSpPr>
          <p:cNvPr id="3" name="Contenidor de peu de pàgina 2"/>
          <p:cNvSpPr>
            <a:spLocks noGrp="1"/>
          </p:cNvSpPr>
          <p:nvPr>
            <p:ph type="ftr" sz="quarter" idx="11"/>
          </p:nvPr>
        </p:nvSpPr>
        <p:spPr/>
        <p:txBody>
          <a:bodyPr/>
          <a:lstStyle/>
          <a:p>
            <a:endParaRPr lang="ca-ES"/>
          </a:p>
        </p:txBody>
      </p:sp>
      <p:sp>
        <p:nvSpPr>
          <p:cNvPr id="4" name="Contenidor de número de diapositiva 3"/>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345196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609601" y="273050"/>
            <a:ext cx="4011084" cy="1162050"/>
          </a:xfr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Editeu els estils de text del patró</a:t>
            </a:r>
          </a:p>
        </p:txBody>
      </p:sp>
      <p:sp>
        <p:nvSpPr>
          <p:cNvPr id="5" name="Contenidor de data 4"/>
          <p:cNvSpPr>
            <a:spLocks noGrp="1"/>
          </p:cNvSpPr>
          <p:nvPr>
            <p:ph type="dt" sz="half" idx="10"/>
          </p:nvPr>
        </p:nvSpPr>
        <p:spPr/>
        <p:txBody>
          <a:bodyPr/>
          <a:lstStyle/>
          <a:p>
            <a:fld id="{E8284BBB-EA25-4A0C-924F-8097F267D60A}" type="datetime1">
              <a:rPr lang="ca-ES" smtClean="0"/>
              <a:t>31/03/2023</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393320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2389717" y="4800600"/>
            <a:ext cx="7315200" cy="566738"/>
          </a:xfr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a-ES" smtClean="0"/>
              <a:t>Feu clic a la icona per afegir una imatge</a:t>
            </a:r>
            <a:endParaRPr lang="ca-ES"/>
          </a:p>
        </p:txBody>
      </p:sp>
      <p:sp>
        <p:nvSpPr>
          <p:cNvPr id="4" name="Contenidor de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Editeu els estils de text del patró</a:t>
            </a:r>
          </a:p>
        </p:txBody>
      </p:sp>
      <p:sp>
        <p:nvSpPr>
          <p:cNvPr id="5" name="Contenidor de data 4"/>
          <p:cNvSpPr>
            <a:spLocks noGrp="1"/>
          </p:cNvSpPr>
          <p:nvPr>
            <p:ph type="dt" sz="half" idx="10"/>
          </p:nvPr>
        </p:nvSpPr>
        <p:spPr/>
        <p:txBody>
          <a:bodyPr/>
          <a:lstStyle/>
          <a:p>
            <a:fld id="{BE8413FC-4C9A-4B35-9850-4F7240002852}" type="datetime1">
              <a:rPr lang="ca-ES" smtClean="0"/>
              <a:t>31/03/2023</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115C0F33-D3C7-4166-B6CB-8341BC41BAC7}" type="slidenum">
              <a:rPr lang="ca-ES" smtClean="0"/>
              <a:t>‹#›</a:t>
            </a:fld>
            <a:endParaRPr lang="ca-ES"/>
          </a:p>
        </p:txBody>
      </p:sp>
    </p:spTree>
    <p:extLst>
      <p:ext uri="{BB962C8B-B14F-4D97-AF65-F5344CB8AC3E}">
        <p14:creationId xmlns:p14="http://schemas.microsoft.com/office/powerpoint/2010/main" val="337484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a-ES"/>
              <a:t>Feu clic aquí per editar l'estil</a:t>
            </a:r>
          </a:p>
        </p:txBody>
      </p:sp>
      <p:sp>
        <p:nvSpPr>
          <p:cNvPr id="3" name="Contenidor de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6AE26-7074-4F8B-85C5-DB5C99D4B5F2}" type="datetime1">
              <a:rPr lang="ca-ES" smtClean="0"/>
              <a:t>31/03/2023</a:t>
            </a:fld>
            <a:endParaRPr lang="ca-ES"/>
          </a:p>
        </p:txBody>
      </p:sp>
      <p:sp>
        <p:nvSpPr>
          <p:cNvPr id="5" name="Contenidor de peu de pà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Contenidor de número de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C0F33-D3C7-4166-B6CB-8341BC41BAC7}" type="slidenum">
              <a:rPr lang="ca-ES" smtClean="0"/>
              <a:t>‹#›</a:t>
            </a:fld>
            <a:endParaRPr lang="ca-ES"/>
          </a:p>
        </p:txBody>
      </p:sp>
    </p:spTree>
    <p:extLst>
      <p:ext uri="{BB962C8B-B14F-4D97-AF65-F5344CB8AC3E}">
        <p14:creationId xmlns:p14="http://schemas.microsoft.com/office/powerpoint/2010/main" val="2770901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11.emf"/><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emf"/><Relationship Id="rId7"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7" descr="&quot;&quot;" title="&quot;&quot;">
            <a:extLst>
              <a:ext uri="{FF2B5EF4-FFF2-40B4-BE49-F238E27FC236}">
                <a16:creationId xmlns:a16="http://schemas.microsoft.com/office/drawing/2014/main" id="{9642379C-DA1D-D349-AA6D-F397A672CDAC}"/>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473" t="19387" r="17305" b="-19104"/>
          <a:stretch/>
        </p:blipFill>
        <p:spPr>
          <a:xfrm>
            <a:off x="6888088" y="-27384"/>
            <a:ext cx="5328000" cy="6858000"/>
          </a:xfrm>
          <a:prstGeom prst="rect">
            <a:avLst/>
          </a:prstGeom>
          <a:effectLst>
            <a:outerShdw blurRad="50800" dist="50800" dir="5400000" algn="ctr" rotWithShape="0">
              <a:schemeClr val="bg1"/>
            </a:outerShdw>
          </a:effectLst>
        </p:spPr>
      </p:pic>
      <p:sp>
        <p:nvSpPr>
          <p:cNvPr id="7" name="Cuadro de texto 8">
            <a:extLst>
              <a:ext uri="{FF2B5EF4-FFF2-40B4-BE49-F238E27FC236}">
                <a16:creationId xmlns:a16="http://schemas.microsoft.com/office/drawing/2014/main" id="{9BF6403B-C5AA-A343-9E3A-9F74E6EC9492}"/>
              </a:ext>
            </a:extLst>
          </p:cNvPr>
          <p:cNvSpPr txBox="1"/>
          <p:nvPr/>
        </p:nvSpPr>
        <p:spPr>
          <a:xfrm>
            <a:off x="1487488" y="1513672"/>
            <a:ext cx="8496944" cy="127378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ca-ES" sz="3600" b="1" dirty="0">
                <a:solidFill>
                  <a:srgbClr val="C10B42"/>
                </a:solidFill>
                <a:latin typeface="Arial" panose="020B0604020202020204" pitchFamily="34" charset="0"/>
                <a:ea typeface="Times New Roman" panose="02020603050405020304" pitchFamily="18" charset="0"/>
                <a:cs typeface="Times New Roman" panose="02020603050405020304" pitchFamily="18" charset="0"/>
              </a:rPr>
              <a:t>Taxa de reincidència </a:t>
            </a:r>
            <a:r>
              <a:rPr lang="ca-ES" sz="3600" b="1" dirty="0" smtClean="0">
                <a:solidFill>
                  <a:srgbClr val="C10B42"/>
                </a:solidFill>
                <a:latin typeface="Arial" panose="020B0604020202020204" pitchFamily="34" charset="0"/>
                <a:ea typeface="Times New Roman" panose="02020603050405020304" pitchFamily="18" charset="0"/>
                <a:cs typeface="Times New Roman" panose="02020603050405020304" pitchFamily="18" charset="0"/>
              </a:rPr>
              <a:t>penitenciària </a:t>
            </a:r>
            <a:r>
              <a:rPr lang="ca-ES" sz="3600" b="1" dirty="0">
                <a:solidFill>
                  <a:srgbClr val="C10B42"/>
                </a:solidFill>
                <a:latin typeface="Arial" panose="020B0604020202020204" pitchFamily="34" charset="0"/>
                <a:ea typeface="Times New Roman" panose="02020603050405020304" pitchFamily="18" charset="0"/>
                <a:cs typeface="Times New Roman" panose="02020603050405020304" pitchFamily="18" charset="0"/>
              </a:rPr>
              <a:t>2020 </a:t>
            </a:r>
          </a:p>
          <a:p>
            <a:endParaRPr lang="ca-ES" sz="1600" b="1" dirty="0">
              <a:solidFill>
                <a:srgbClr val="C10B42"/>
              </a:solidFill>
              <a:latin typeface="Arial" panose="020B0604020202020204" pitchFamily="34" charset="0"/>
              <a:ea typeface="Times New Roman" panose="02020603050405020304" pitchFamily="18" charset="0"/>
              <a:cs typeface="Times New Roman" panose="02020603050405020304" pitchFamily="18" charset="0"/>
            </a:endParaRPr>
          </a:p>
          <a:p>
            <a:r>
              <a:rPr lang="ca-ES" sz="2000" b="1" dirty="0">
                <a:solidFill>
                  <a:srgbClr val="C10B42"/>
                </a:solidFill>
                <a:latin typeface="Arial" panose="020B0604020202020204" pitchFamily="34" charset="0"/>
                <a:ea typeface="Times New Roman" panose="02020603050405020304" pitchFamily="18" charset="0"/>
                <a:cs typeface="Times New Roman" panose="02020603050405020304" pitchFamily="18" charset="0"/>
              </a:rPr>
              <a:t>5a edició</a:t>
            </a:r>
            <a:endParaRPr lang="ca-ES" sz="2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9" name="Cuadro de texto 11">
            <a:extLst>
              <a:ext uri="{FF2B5EF4-FFF2-40B4-BE49-F238E27FC236}">
                <a16:creationId xmlns:a16="http://schemas.microsoft.com/office/drawing/2014/main" id="{71986A71-A343-E44A-A9FC-38E19E19D8B7}"/>
              </a:ext>
            </a:extLst>
          </p:cNvPr>
          <p:cNvSpPr txBox="1"/>
          <p:nvPr/>
        </p:nvSpPr>
        <p:spPr>
          <a:xfrm>
            <a:off x="1492057" y="3939113"/>
            <a:ext cx="8395493" cy="45401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ca-ES" sz="1400" b="1" dirty="0">
                <a:latin typeface="Arial" panose="020B0604020202020204" pitchFamily="34" charset="0"/>
                <a:cs typeface="Arial" panose="020B0604020202020204" pitchFamily="34" charset="0"/>
              </a:rPr>
              <a:t>Unitat d’Investigació en Execució </a:t>
            </a:r>
            <a:r>
              <a:rPr lang="ca-ES" sz="1400" b="1" dirty="0" smtClean="0">
                <a:latin typeface="Arial" panose="020B0604020202020204" pitchFamily="34" charset="0"/>
                <a:cs typeface="Arial" panose="020B0604020202020204" pitchFamily="34" charset="0"/>
              </a:rPr>
              <a:t>Penal del Centre d’Estudis Jurídics i Formació Especialitzada</a:t>
            </a:r>
            <a:endParaRPr lang="ca-ES" sz="1400" dirty="0">
              <a:latin typeface="Arial" panose="020B0604020202020204" pitchFamily="34" charset="0"/>
              <a:cs typeface="Arial" panose="020B0604020202020204" pitchFamily="34" charset="0"/>
            </a:endParaRPr>
          </a:p>
          <a:p>
            <a:endParaRPr lang="es-ES" sz="1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0" name="Cuadro de texto 3">
            <a:extLst>
              <a:ext uri="{FF2B5EF4-FFF2-40B4-BE49-F238E27FC236}">
                <a16:creationId xmlns:a16="http://schemas.microsoft.com/office/drawing/2014/main" id="{AE5FB935-1BF4-8643-920C-F6A8886F1503}"/>
              </a:ext>
            </a:extLst>
          </p:cNvPr>
          <p:cNvSpPr txBox="1"/>
          <p:nvPr/>
        </p:nvSpPr>
        <p:spPr>
          <a:xfrm>
            <a:off x="1487488" y="4155068"/>
            <a:ext cx="7380996" cy="82067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ca-ES" sz="1200" dirty="0">
              <a:latin typeface="Arial" panose="020B0604020202020204" pitchFamily="34" charset="0"/>
              <a:ea typeface="Times New Roman" panose="02020603050405020304" pitchFamily="18" charset="0"/>
              <a:cs typeface="Arial" panose="020B0604020202020204" pitchFamily="34" charset="0"/>
            </a:endParaRPr>
          </a:p>
          <a:p>
            <a:pPr algn="just"/>
            <a:r>
              <a:rPr lang="ca-ES" sz="1200" b="1" dirty="0">
                <a:solidFill>
                  <a:srgbClr val="C10B42"/>
                </a:solidFill>
                <a:latin typeface="Arial" panose="020B0604020202020204" pitchFamily="34" charset="0"/>
                <a:ea typeface="Times New Roman" panose="02020603050405020304" pitchFamily="18" charset="0"/>
                <a:cs typeface="Arial" panose="020B0604020202020204" pitchFamily="34" charset="0"/>
              </a:rPr>
              <a:t>Presentació </a:t>
            </a:r>
            <a:r>
              <a:rPr lang="ca-ES" sz="1200" b="1" dirty="0" smtClean="0">
                <a:solidFill>
                  <a:srgbClr val="C10B42"/>
                </a:solidFill>
                <a:latin typeface="Arial" panose="020B0604020202020204" pitchFamily="34" charset="0"/>
                <a:ea typeface="Times New Roman" panose="02020603050405020304" pitchFamily="18" charset="0"/>
                <a:cs typeface="Arial" panose="020B0604020202020204" pitchFamily="34" charset="0"/>
              </a:rPr>
              <a:t>pública</a:t>
            </a:r>
            <a:endParaRPr lang="ca-ES" sz="1200" b="1" dirty="0">
              <a:solidFill>
                <a:srgbClr val="C10B42"/>
              </a:solidFill>
              <a:latin typeface="Arial" panose="020B0604020202020204" pitchFamily="34" charset="0"/>
              <a:ea typeface="Times New Roman" panose="02020603050405020304" pitchFamily="18" charset="0"/>
              <a:cs typeface="Arial" panose="020B0604020202020204" pitchFamily="34" charset="0"/>
            </a:endParaRPr>
          </a:p>
          <a:p>
            <a:pPr algn="just"/>
            <a:r>
              <a:rPr lang="ca-ES" sz="1200" b="1" dirty="0" smtClean="0">
                <a:latin typeface="Arial" panose="020B0604020202020204" pitchFamily="34" charset="0"/>
                <a:ea typeface="Times New Roman" panose="02020603050405020304" pitchFamily="18" charset="0"/>
                <a:cs typeface="Arial" panose="020B0604020202020204" pitchFamily="34" charset="0"/>
              </a:rPr>
              <a:t>31 </a:t>
            </a:r>
            <a:r>
              <a:rPr lang="ca-ES" sz="1200" b="1" dirty="0">
                <a:latin typeface="Arial" panose="020B0604020202020204" pitchFamily="34" charset="0"/>
                <a:ea typeface="Times New Roman" panose="02020603050405020304" pitchFamily="18" charset="0"/>
                <a:cs typeface="Arial" panose="020B0604020202020204" pitchFamily="34" charset="0"/>
              </a:rPr>
              <a:t>de març de 2023</a:t>
            </a:r>
          </a:p>
        </p:txBody>
      </p:sp>
      <p:cxnSp>
        <p:nvCxnSpPr>
          <p:cNvPr id="3" name="Straight Connector 2">
            <a:extLst>
              <a:ext uri="{FF2B5EF4-FFF2-40B4-BE49-F238E27FC236}">
                <a16:creationId xmlns:a16="http://schemas.microsoft.com/office/drawing/2014/main" id="{658E3484-1EE7-2948-AEED-5C900BF975A3}"/>
              </a:ext>
            </a:extLst>
          </p:cNvPr>
          <p:cNvCxnSpPr/>
          <p:nvPr/>
        </p:nvCxnSpPr>
        <p:spPr>
          <a:xfrm>
            <a:off x="1541862" y="3636480"/>
            <a:ext cx="101449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4" descr="https://identitatcorporativa.gencat.cat/web/.content/Documentacio/descarregues/identificacio/COLOR/idbh.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8593" y="5635096"/>
            <a:ext cx="2035535" cy="534426"/>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n 1" descr="&quot;&quot;">
            <a:extLst>
              <a:ext uri="{FF2B5EF4-FFF2-40B4-BE49-F238E27FC236}">
                <a16:creationId xmlns:a16="http://schemas.microsoft.com/office/drawing/2014/main" id="{92943248-F5E9-3F4A-8312-861DBAE264F1}"/>
              </a:ext>
            </a:extLst>
          </p:cNvPr>
          <p:cNvPicPr/>
          <p:nvPr/>
        </p:nvPicPr>
        <p:blipFill rotWithShape="1">
          <a:blip r:embed="rId5">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Tree>
    <p:extLst>
      <p:ext uri="{BB962C8B-B14F-4D97-AF65-F5344CB8AC3E}">
        <p14:creationId xmlns:p14="http://schemas.microsoft.com/office/powerpoint/2010/main" val="279622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uadroTexto 17">
            <a:extLst>
              <a:ext uri="{FF2B5EF4-FFF2-40B4-BE49-F238E27FC236}">
                <a16:creationId xmlns:a16="http://schemas.microsoft.com/office/drawing/2014/main" id="{85C8D0CE-5223-4561-A124-A0401F60B62C}"/>
              </a:ext>
            </a:extLst>
          </p:cNvPr>
          <p:cNvSpPr txBox="1"/>
          <p:nvPr/>
        </p:nvSpPr>
        <p:spPr>
          <a:xfrm>
            <a:off x="621000" y="5513668"/>
            <a:ext cx="11305256" cy="646331"/>
          </a:xfrm>
          <a:prstGeom prst="rect">
            <a:avLst/>
          </a:prstGeom>
          <a:noFill/>
        </p:spPr>
        <p:txBody>
          <a:bodyPr wrap="square" rtlCol="0">
            <a:spAutoFit/>
          </a:bodyPr>
          <a:lstStyle/>
          <a:p>
            <a:pPr algn="just"/>
            <a:r>
              <a:rPr lang="ca-ES" dirty="0">
                <a:latin typeface="Arial" panose="020B0604020202020204" pitchFamily="34" charset="0"/>
                <a:cs typeface="Arial" panose="020B0604020202020204" pitchFamily="34" charset="0"/>
              </a:rPr>
              <a:t>Les sortides esglaonades de presó i la progressió en la reducció del control s’han mostrat els millors indicadors de la reducció de la reincidència, sobretot si inclou la llibertat condicional</a:t>
            </a:r>
          </a:p>
        </p:txBody>
      </p:sp>
      <p:graphicFrame>
        <p:nvGraphicFramePr>
          <p:cNvPr id="15" name="Gràfic 14"/>
          <p:cNvGraphicFramePr/>
          <p:nvPr>
            <p:extLst>
              <p:ext uri="{D42A27DB-BD31-4B8C-83A1-F6EECF244321}">
                <p14:modId xmlns:p14="http://schemas.microsoft.com/office/powerpoint/2010/main" val="1400454528"/>
              </p:ext>
            </p:extLst>
          </p:nvPr>
        </p:nvGraphicFramePr>
        <p:xfrm>
          <a:off x="2099526" y="829904"/>
          <a:ext cx="7884876" cy="4543312"/>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Connector recte 15"/>
          <p:cNvCxnSpPr/>
          <p:nvPr/>
        </p:nvCxnSpPr>
        <p:spPr>
          <a:xfrm flipH="1">
            <a:off x="6149992" y="1484784"/>
            <a:ext cx="18016" cy="38884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QuadreDeText 4"/>
          <p:cNvSpPr txBox="1"/>
          <p:nvPr/>
        </p:nvSpPr>
        <p:spPr>
          <a:xfrm rot="16200000">
            <a:off x="5824529" y="3390527"/>
            <a:ext cx="898199"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ca-ES" sz="1800" b="1" dirty="0">
                <a:latin typeface="Arial" panose="020B0604020202020204" pitchFamily="34" charset="0"/>
                <a:cs typeface="Arial" panose="020B0604020202020204" pitchFamily="34" charset="0"/>
              </a:rPr>
              <a:t>21,1%</a:t>
            </a:r>
          </a:p>
        </p:txBody>
      </p:sp>
      <p:pic>
        <p:nvPicPr>
          <p:cNvPr id="10" name="Imagen 1" descr="&quot;&quot;">
            <a:extLst>
              <a:ext uri="{FF2B5EF4-FFF2-40B4-BE49-F238E27FC236}">
                <a16:creationId xmlns:a16="http://schemas.microsoft.com/office/drawing/2014/main" id="{92943248-F5E9-3F4A-8312-861DBAE264F1}"/>
              </a:ext>
            </a:extLst>
          </p:cNvPr>
          <p:cNvPicPr/>
          <p:nvPr/>
        </p:nvPicPr>
        <p:blipFill rotWithShape="1">
          <a:blip r:embed="rId4">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11"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pPr>
              <a:tabLst>
                <a:tab pos="3681413" algn="l"/>
              </a:tabLst>
            </a:pPr>
            <a:r>
              <a:rPr lang="ca-ES" sz="2400" b="1" dirty="0">
                <a:solidFill>
                  <a:srgbClr val="C10B42"/>
                </a:solidFill>
                <a:latin typeface="Arial" panose="020B0604020202020204" pitchFamily="34" charset="0"/>
                <a:cs typeface="Arial" panose="020B0604020202020204" pitchFamily="34" charset="0"/>
              </a:rPr>
              <a:t>Taxes de reincidència segons tipus de sortida de presó </a:t>
            </a:r>
          </a:p>
        </p:txBody>
      </p:sp>
      <p:cxnSp>
        <p:nvCxnSpPr>
          <p:cNvPr id="12" name="Connector recte 11"/>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225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tge 10"/>
          <p:cNvPicPr>
            <a:picLocks noChangeAspect="1"/>
          </p:cNvPicPr>
          <p:nvPr/>
        </p:nvPicPr>
        <p:blipFill rotWithShape="1">
          <a:blip r:embed="rId3">
            <a:extLst>
              <a:ext uri="{28A0092B-C50C-407E-A947-70E740481C1C}">
                <a14:useLocalDpi xmlns:a14="http://schemas.microsoft.com/office/drawing/2010/main" val="0"/>
              </a:ext>
            </a:extLst>
          </a:blip>
          <a:srcRect r="49663"/>
          <a:stretch/>
        </p:blipFill>
        <p:spPr>
          <a:xfrm>
            <a:off x="1370341" y="1945347"/>
            <a:ext cx="3165986" cy="751905"/>
          </a:xfrm>
          <a:prstGeom prst="rect">
            <a:avLst/>
          </a:prstGeom>
        </p:spPr>
      </p:pic>
      <p:pic>
        <p:nvPicPr>
          <p:cNvPr id="13" name="Imatge 12"/>
          <p:cNvPicPr>
            <a:picLocks noChangeAspect="1"/>
          </p:cNvPicPr>
          <p:nvPr/>
        </p:nvPicPr>
        <p:blipFill rotWithShape="1">
          <a:blip r:embed="rId3">
            <a:extLst>
              <a:ext uri="{28A0092B-C50C-407E-A947-70E740481C1C}">
                <a14:useLocalDpi xmlns:a14="http://schemas.microsoft.com/office/drawing/2010/main" val="0"/>
              </a:ext>
            </a:extLst>
          </a:blip>
          <a:srcRect l="50375"/>
          <a:stretch/>
        </p:blipFill>
        <p:spPr>
          <a:xfrm>
            <a:off x="1392718" y="2787947"/>
            <a:ext cx="3121233" cy="751905"/>
          </a:xfrm>
          <a:prstGeom prst="rect">
            <a:avLst/>
          </a:prstGeom>
        </p:spPr>
      </p:pic>
      <p:sp>
        <p:nvSpPr>
          <p:cNvPr id="3" name="Rectangle arrodonit 2"/>
          <p:cNvSpPr/>
          <p:nvPr/>
        </p:nvSpPr>
        <p:spPr>
          <a:xfrm>
            <a:off x="1223958" y="1627578"/>
            <a:ext cx="3456384" cy="2520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7" name="Imatge 16"/>
          <p:cNvPicPr>
            <a:picLocks noChangeAspect="1"/>
          </p:cNvPicPr>
          <p:nvPr/>
        </p:nvPicPr>
        <p:blipFill rotWithShape="1">
          <a:blip r:embed="rId3">
            <a:extLst>
              <a:ext uri="{28A0092B-C50C-407E-A947-70E740481C1C}">
                <a14:useLocalDpi xmlns:a14="http://schemas.microsoft.com/office/drawing/2010/main" val="0"/>
              </a:ext>
            </a:extLst>
          </a:blip>
          <a:srcRect r="49663"/>
          <a:stretch/>
        </p:blipFill>
        <p:spPr>
          <a:xfrm>
            <a:off x="7246371" y="1943931"/>
            <a:ext cx="3165986" cy="751905"/>
          </a:xfrm>
          <a:prstGeom prst="rect">
            <a:avLst/>
          </a:prstGeom>
        </p:spPr>
      </p:pic>
      <p:pic>
        <p:nvPicPr>
          <p:cNvPr id="18" name="Imatge 17"/>
          <p:cNvPicPr>
            <a:picLocks noChangeAspect="1"/>
          </p:cNvPicPr>
          <p:nvPr/>
        </p:nvPicPr>
        <p:blipFill rotWithShape="1">
          <a:blip r:embed="rId3">
            <a:extLst>
              <a:ext uri="{28A0092B-C50C-407E-A947-70E740481C1C}">
                <a14:useLocalDpi xmlns:a14="http://schemas.microsoft.com/office/drawing/2010/main" val="0"/>
              </a:ext>
            </a:extLst>
          </a:blip>
          <a:srcRect l="50375"/>
          <a:stretch/>
        </p:blipFill>
        <p:spPr>
          <a:xfrm>
            <a:off x="7268748" y="2786531"/>
            <a:ext cx="3121233" cy="751905"/>
          </a:xfrm>
          <a:prstGeom prst="rect">
            <a:avLst/>
          </a:prstGeom>
        </p:spPr>
      </p:pic>
      <p:sp>
        <p:nvSpPr>
          <p:cNvPr id="19" name="Rectangle arrodonit 18"/>
          <p:cNvSpPr/>
          <p:nvPr/>
        </p:nvSpPr>
        <p:spPr>
          <a:xfrm>
            <a:off x="7099988" y="1626162"/>
            <a:ext cx="3456384" cy="2520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 name="Rectangle arrodonit 3"/>
          <p:cNvSpPr/>
          <p:nvPr/>
        </p:nvSpPr>
        <p:spPr>
          <a:xfrm>
            <a:off x="1810840" y="3978037"/>
            <a:ext cx="2376264" cy="84202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solidFill>
                  <a:schemeClr val="tx1"/>
                </a:solidFill>
                <a:latin typeface="Arial" panose="020B0604020202020204" pitchFamily="34" charset="0"/>
                <a:cs typeface="Arial" panose="020B0604020202020204" pitchFamily="34" charset="0"/>
              </a:rPr>
              <a:t>Excarceració des del medi tancat</a:t>
            </a:r>
          </a:p>
        </p:txBody>
      </p:sp>
      <p:sp>
        <p:nvSpPr>
          <p:cNvPr id="20" name="Rectangle arrodonit 19"/>
          <p:cNvSpPr/>
          <p:nvPr/>
        </p:nvSpPr>
        <p:spPr>
          <a:xfrm>
            <a:off x="7707023" y="3942614"/>
            <a:ext cx="2376264" cy="84202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solidFill>
                  <a:schemeClr val="tx1"/>
                </a:solidFill>
                <a:latin typeface="Arial" panose="020B0604020202020204" pitchFamily="34" charset="0"/>
                <a:cs typeface="Arial" panose="020B0604020202020204" pitchFamily="34" charset="0"/>
              </a:rPr>
              <a:t>Excarceració des del medi obert</a:t>
            </a:r>
          </a:p>
        </p:txBody>
      </p:sp>
      <p:sp>
        <p:nvSpPr>
          <p:cNvPr id="22" name="CuadroTexto 17">
            <a:extLst>
              <a:ext uri="{FF2B5EF4-FFF2-40B4-BE49-F238E27FC236}">
                <a16:creationId xmlns:a16="http://schemas.microsoft.com/office/drawing/2014/main" id="{85C8D0CE-5223-4561-A124-A0401F60B62C}"/>
              </a:ext>
            </a:extLst>
          </p:cNvPr>
          <p:cNvSpPr txBox="1"/>
          <p:nvPr/>
        </p:nvSpPr>
        <p:spPr>
          <a:xfrm>
            <a:off x="5655304" y="2469232"/>
            <a:ext cx="944752" cy="707886"/>
          </a:xfrm>
          <a:prstGeom prst="rect">
            <a:avLst/>
          </a:prstGeom>
          <a:noFill/>
        </p:spPr>
        <p:txBody>
          <a:bodyPr wrap="square" rtlCol="0">
            <a:spAutoFit/>
          </a:bodyPr>
          <a:lstStyle/>
          <a:p>
            <a:pPr algn="ctr"/>
            <a:r>
              <a:rPr lang="ca-ES" sz="2000" dirty="0">
                <a:latin typeface="Arial" panose="020B0604020202020204" pitchFamily="34" charset="0"/>
                <a:cs typeface="Arial" panose="020B0604020202020204" pitchFamily="34" charset="0"/>
              </a:rPr>
              <a:t>mateix perfil</a:t>
            </a:r>
          </a:p>
        </p:txBody>
      </p:sp>
      <p:cxnSp>
        <p:nvCxnSpPr>
          <p:cNvPr id="36" name="Connector de fletxa recta 35"/>
          <p:cNvCxnSpPr/>
          <p:nvPr/>
        </p:nvCxnSpPr>
        <p:spPr>
          <a:xfrm>
            <a:off x="5655304" y="2373013"/>
            <a:ext cx="944752" cy="0"/>
          </a:xfrm>
          <a:prstGeom prst="straightConnector1">
            <a:avLst/>
          </a:prstGeom>
          <a:ln w="9525" cap="flat" cmpd="sng" algn="ctr">
            <a:solidFill>
              <a:srgbClr val="365F9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37" name="Rectangle arrodonit 36"/>
          <p:cNvSpPr/>
          <p:nvPr/>
        </p:nvSpPr>
        <p:spPr>
          <a:xfrm>
            <a:off x="7995055" y="4951536"/>
            <a:ext cx="1800200" cy="65439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ca-ES"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-12 </a:t>
            </a:r>
            <a:r>
              <a:rPr lang="ca-ES" dirty="0">
                <a:solidFill>
                  <a:srgbClr val="FFFFFF"/>
                </a:solidFill>
                <a:latin typeface="Arial" panose="020B0604020202020204" pitchFamily="34" charset="0"/>
                <a:ea typeface="Calibri" panose="020F0502020204030204" pitchFamily="34" charset="0"/>
                <a:cs typeface="Times New Roman" panose="02020603050405020304" pitchFamily="18" charset="0"/>
              </a:rPr>
              <a:t>punts</a:t>
            </a:r>
            <a:r>
              <a:rPr lang="ca-ES" dirty="0">
                <a:ea typeface="Calibri" panose="020F0502020204030204" pitchFamily="34" charset="0"/>
                <a:cs typeface="Times New Roman" panose="02020603050405020304" pitchFamily="18" charset="0"/>
              </a:rPr>
              <a:t> </a:t>
            </a:r>
            <a:r>
              <a:rPr lang="ca-ES" dirty="0">
                <a:latin typeface="Arial" panose="020B0604020202020204" pitchFamily="34" charset="0"/>
                <a:ea typeface="Calibri" panose="020F0502020204030204" pitchFamily="34" charset="0"/>
                <a:cs typeface="Arial" panose="020B0604020202020204" pitchFamily="34" charset="0"/>
              </a:rPr>
              <a:t>reincidència</a:t>
            </a:r>
            <a:endParaRPr lang="ca-ES" dirty="0">
              <a:solidFill>
                <a:srgbClr val="FFFFFF"/>
              </a:solidFill>
              <a:latin typeface="Arial" panose="020B0604020202020204" pitchFamily="34" charset="0"/>
              <a:ea typeface="Calibri" panose="020F0502020204030204" pitchFamily="34" charset="0"/>
              <a:cs typeface="Arial" panose="020B0604020202020204" pitchFamily="34" charset="0"/>
            </a:endParaRPr>
          </a:p>
        </p:txBody>
      </p:sp>
      <p:sp>
        <p:nvSpPr>
          <p:cNvPr id="38" name="CuadroTexto 17">
            <a:extLst>
              <a:ext uri="{FF2B5EF4-FFF2-40B4-BE49-F238E27FC236}">
                <a16:creationId xmlns:a16="http://schemas.microsoft.com/office/drawing/2014/main" id="{85C8D0CE-5223-4561-A124-A0401F60B62C}"/>
              </a:ext>
            </a:extLst>
          </p:cNvPr>
          <p:cNvSpPr txBox="1"/>
          <p:nvPr/>
        </p:nvSpPr>
        <p:spPr>
          <a:xfrm>
            <a:off x="335359" y="5653127"/>
            <a:ext cx="11593289" cy="646331"/>
          </a:xfrm>
          <a:prstGeom prst="rect">
            <a:avLst/>
          </a:prstGeom>
          <a:noFill/>
        </p:spPr>
        <p:txBody>
          <a:bodyPr wrap="square" rtlCol="0">
            <a:spAutoFit/>
          </a:bodyPr>
          <a:lstStyle/>
          <a:p>
            <a:r>
              <a:rPr lang="ca-ES" dirty="0">
                <a:latin typeface="Arial" panose="020B0604020202020204" pitchFamily="34" charset="0"/>
                <a:cs typeface="Arial" panose="020B0604020202020204" pitchFamily="34" charset="0"/>
              </a:rPr>
              <a:t>Amb el mateix perfil, finalitzar la condemna de forma progressiva des de medi obert obté una </a:t>
            </a:r>
            <a:r>
              <a:rPr lang="ca-ES" b="1" dirty="0">
                <a:latin typeface="Arial" panose="020B0604020202020204" pitchFamily="34" charset="0"/>
                <a:cs typeface="Arial" panose="020B0604020202020204" pitchFamily="34" charset="0"/>
              </a:rPr>
              <a:t>reducció de 12 punts </a:t>
            </a:r>
            <a:r>
              <a:rPr lang="ca-ES" dirty="0">
                <a:latin typeface="Arial" panose="020B0604020202020204" pitchFamily="34" charset="0"/>
                <a:cs typeface="Arial" panose="020B0604020202020204" pitchFamily="34" charset="0"/>
              </a:rPr>
              <a:t>en la taxa de reincidència</a:t>
            </a:r>
          </a:p>
        </p:txBody>
      </p:sp>
      <p:sp>
        <p:nvSpPr>
          <p:cNvPr id="39" name="CuadroTexto 17">
            <a:extLst>
              <a:ext uri="{FF2B5EF4-FFF2-40B4-BE49-F238E27FC236}">
                <a16:creationId xmlns:a16="http://schemas.microsoft.com/office/drawing/2014/main" id="{85C8D0CE-5223-4561-A124-A0401F60B62C}"/>
              </a:ext>
            </a:extLst>
          </p:cNvPr>
          <p:cNvSpPr txBox="1"/>
          <p:nvPr/>
        </p:nvSpPr>
        <p:spPr>
          <a:xfrm>
            <a:off x="329310" y="1049439"/>
            <a:ext cx="5158882" cy="307777"/>
          </a:xfrm>
          <a:prstGeom prst="rect">
            <a:avLst/>
          </a:prstGeom>
          <a:noFill/>
        </p:spPr>
        <p:txBody>
          <a:bodyPr wrap="square" rtlCol="0">
            <a:spAutoFit/>
          </a:bodyPr>
          <a:lstStyle/>
          <a:p>
            <a:r>
              <a:rPr lang="ca-ES" sz="1400" b="1" dirty="0">
                <a:latin typeface="Arial" panose="020B0604020202020204" pitchFamily="34" charset="0"/>
                <a:cs typeface="Arial" panose="020B0604020202020204" pitchFamily="34" charset="0"/>
              </a:rPr>
              <a:t>Anàlisi de </a:t>
            </a:r>
            <a:r>
              <a:rPr lang="ca-ES" sz="1400" b="1" dirty="0" err="1">
                <a:latin typeface="Arial" panose="020B0604020202020204" pitchFamily="34" charset="0"/>
                <a:cs typeface="Arial" panose="020B0604020202020204" pitchFamily="34" charset="0"/>
              </a:rPr>
              <a:t>Propensitat</a:t>
            </a:r>
            <a:r>
              <a:rPr lang="ca-ES" sz="1400" b="1" dirty="0">
                <a:latin typeface="Arial" panose="020B0604020202020204" pitchFamily="34" charset="0"/>
                <a:cs typeface="Arial" panose="020B0604020202020204" pitchFamily="34" charset="0"/>
              </a:rPr>
              <a:t> IPW </a:t>
            </a:r>
            <a:r>
              <a:rPr lang="ca-ES" sz="1400" b="1" i="1" dirty="0">
                <a:latin typeface="Arial" panose="020B0604020202020204" pitchFamily="34" charset="0"/>
                <a:cs typeface="Arial" panose="020B0604020202020204" pitchFamily="34" charset="0"/>
              </a:rPr>
              <a:t>(</a:t>
            </a:r>
            <a:r>
              <a:rPr lang="ca-ES" sz="1400" b="1" i="1" dirty="0" err="1">
                <a:latin typeface="Arial" panose="020B0604020202020204" pitchFamily="34" charset="0"/>
                <a:cs typeface="Arial" panose="020B0604020202020204" pitchFamily="34" charset="0"/>
              </a:rPr>
              <a:t>Inverse</a:t>
            </a:r>
            <a:r>
              <a:rPr lang="ca-ES" sz="1400" b="1" i="1" dirty="0">
                <a:latin typeface="Arial" panose="020B0604020202020204" pitchFamily="34" charset="0"/>
                <a:cs typeface="Arial" panose="020B0604020202020204" pitchFamily="34" charset="0"/>
              </a:rPr>
              <a:t> </a:t>
            </a:r>
            <a:r>
              <a:rPr lang="ca-ES" sz="1400" b="1" i="1" dirty="0" err="1">
                <a:latin typeface="Arial" panose="020B0604020202020204" pitchFamily="34" charset="0"/>
                <a:cs typeface="Arial" panose="020B0604020202020204" pitchFamily="34" charset="0"/>
              </a:rPr>
              <a:t>Propensity</a:t>
            </a:r>
            <a:r>
              <a:rPr lang="ca-ES" sz="1400" b="1" i="1" dirty="0">
                <a:latin typeface="Arial" panose="020B0604020202020204" pitchFamily="34" charset="0"/>
                <a:cs typeface="Arial" panose="020B0604020202020204" pitchFamily="34" charset="0"/>
              </a:rPr>
              <a:t> </a:t>
            </a:r>
            <a:r>
              <a:rPr lang="ca-ES" sz="1400" b="1" i="1" dirty="0" err="1">
                <a:latin typeface="Arial" panose="020B0604020202020204" pitchFamily="34" charset="0"/>
                <a:cs typeface="Arial" panose="020B0604020202020204" pitchFamily="34" charset="0"/>
              </a:rPr>
              <a:t>Weighting</a:t>
            </a:r>
            <a:r>
              <a:rPr lang="ca-ES" sz="1400" b="1" i="1" dirty="0">
                <a:latin typeface="Arial" panose="020B0604020202020204" pitchFamily="34" charset="0"/>
                <a:cs typeface="Arial" panose="020B0604020202020204" pitchFamily="34" charset="0"/>
              </a:rPr>
              <a:t>)</a:t>
            </a:r>
          </a:p>
        </p:txBody>
      </p:sp>
      <p:pic>
        <p:nvPicPr>
          <p:cNvPr id="23" name="Imagen 1" descr="&quot;&quot;">
            <a:extLst>
              <a:ext uri="{FF2B5EF4-FFF2-40B4-BE49-F238E27FC236}">
                <a16:creationId xmlns:a16="http://schemas.microsoft.com/office/drawing/2014/main" id="{92943248-F5E9-3F4A-8312-861DBAE264F1}"/>
              </a:ext>
            </a:extLst>
          </p:cNvPr>
          <p:cNvPicPr/>
          <p:nvPr/>
        </p:nvPicPr>
        <p:blipFill rotWithShape="1">
          <a:blip r:embed="rId4">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24"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pPr>
              <a:tabLst>
                <a:tab pos="3681413" algn="l"/>
              </a:tabLst>
            </a:pPr>
            <a:r>
              <a:rPr lang="ca-ES" sz="2400" b="1" dirty="0">
                <a:solidFill>
                  <a:srgbClr val="C10B42"/>
                </a:solidFill>
                <a:latin typeface="Arial" panose="020B0604020202020204" pitchFamily="34" charset="0"/>
                <a:cs typeface="Arial" panose="020B0604020202020204" pitchFamily="34" charset="0"/>
              </a:rPr>
              <a:t>Reducció de les taxes de reincidència segons sortida</a:t>
            </a:r>
          </a:p>
        </p:txBody>
      </p:sp>
      <p:cxnSp>
        <p:nvCxnSpPr>
          <p:cNvPr id="25" name="Connector recte 24"/>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019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QuadreDeText 37"/>
          <p:cNvSpPr txBox="1"/>
          <p:nvPr/>
        </p:nvSpPr>
        <p:spPr>
          <a:xfrm>
            <a:off x="2567608" y="5659701"/>
            <a:ext cx="7776864" cy="400110"/>
          </a:xfrm>
          <a:prstGeom prst="rect">
            <a:avLst/>
          </a:prstGeom>
          <a:noFill/>
        </p:spPr>
        <p:txBody>
          <a:bodyPr wrap="square" rtlCol="0">
            <a:spAutoFit/>
          </a:bodyPr>
          <a:lstStyle/>
          <a:p>
            <a:pPr algn="just"/>
            <a:r>
              <a:rPr lang="ca-ES" sz="2000" dirty="0">
                <a:latin typeface="Arial" panose="020B0604020202020204" pitchFamily="34" charset="0"/>
                <a:cs typeface="Arial" panose="020B0604020202020204" pitchFamily="34" charset="0"/>
              </a:rPr>
              <a:t>El 8% dels reincidents acumulen el 80% de les reincidències</a:t>
            </a:r>
          </a:p>
        </p:txBody>
      </p:sp>
      <p:pic>
        <p:nvPicPr>
          <p:cNvPr id="2" name="Imatge 1"/>
          <p:cNvPicPr>
            <a:picLocks noChangeAspect="1"/>
          </p:cNvPicPr>
          <p:nvPr/>
        </p:nvPicPr>
        <p:blipFill>
          <a:blip r:embed="rId3"/>
          <a:stretch>
            <a:fillRect/>
          </a:stretch>
        </p:blipFill>
        <p:spPr>
          <a:xfrm>
            <a:off x="2749819" y="853118"/>
            <a:ext cx="7056784" cy="4708916"/>
          </a:xfrm>
          <a:prstGeom prst="rect">
            <a:avLst/>
          </a:prstGeom>
        </p:spPr>
      </p:pic>
      <p:sp>
        <p:nvSpPr>
          <p:cNvPr id="3" name="Oval 2"/>
          <p:cNvSpPr/>
          <p:nvPr/>
        </p:nvSpPr>
        <p:spPr>
          <a:xfrm rot="18848415">
            <a:off x="6305489" y="2538224"/>
            <a:ext cx="3480149" cy="79208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9" name="Oval 38"/>
          <p:cNvSpPr/>
          <p:nvPr/>
        </p:nvSpPr>
        <p:spPr>
          <a:xfrm>
            <a:off x="6566515" y="5475026"/>
            <a:ext cx="3047299" cy="79208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0" name="Oval 39"/>
          <p:cNvSpPr/>
          <p:nvPr/>
        </p:nvSpPr>
        <p:spPr>
          <a:xfrm>
            <a:off x="6278211" y="4244757"/>
            <a:ext cx="2160241" cy="504057"/>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1" name="Oval 40"/>
          <p:cNvSpPr/>
          <p:nvPr/>
        </p:nvSpPr>
        <p:spPr>
          <a:xfrm>
            <a:off x="2552894" y="5619042"/>
            <a:ext cx="2679011" cy="504057"/>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11" name="Imagen 1" descr="&quot;&quot;">
            <a:extLst>
              <a:ext uri="{FF2B5EF4-FFF2-40B4-BE49-F238E27FC236}">
                <a16:creationId xmlns:a16="http://schemas.microsoft.com/office/drawing/2014/main" id="{92943248-F5E9-3F4A-8312-861DBAE264F1}"/>
              </a:ext>
            </a:extLst>
          </p:cNvPr>
          <p:cNvPicPr/>
          <p:nvPr/>
        </p:nvPicPr>
        <p:blipFill rotWithShape="1">
          <a:blip r:embed="rId4">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12"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pPr>
              <a:tabLst>
                <a:tab pos="3681413" algn="l"/>
              </a:tabLst>
            </a:pPr>
            <a:r>
              <a:rPr lang="ca-ES" sz="2400" b="1" dirty="0" smtClean="0">
                <a:solidFill>
                  <a:srgbClr val="C10B42"/>
                </a:solidFill>
                <a:latin typeface="Arial" panose="020B0604020202020204" pitchFamily="34" charset="0"/>
                <a:cs typeface="Arial" panose="020B0604020202020204" pitchFamily="34" charset="0"/>
              </a:rPr>
              <a:t>Multireincidents</a:t>
            </a:r>
            <a:endParaRPr lang="ca-ES" sz="2400" b="1" dirty="0">
              <a:solidFill>
                <a:srgbClr val="C10B42"/>
              </a:solidFill>
              <a:latin typeface="Arial" panose="020B0604020202020204" pitchFamily="34" charset="0"/>
              <a:cs typeface="Arial" panose="020B0604020202020204" pitchFamily="34" charset="0"/>
            </a:endParaRPr>
          </a:p>
        </p:txBody>
      </p:sp>
      <p:cxnSp>
        <p:nvCxnSpPr>
          <p:cNvPr id="13" name="Connector recte 12"/>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7090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9" grpId="0" animBg="1"/>
      <p:bldP spid="40" grpId="0" animBg="1"/>
      <p:bldP spid="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QuadreDeText 4"/>
          <p:cNvSpPr txBox="1"/>
          <p:nvPr/>
        </p:nvSpPr>
        <p:spPr>
          <a:xfrm>
            <a:off x="335359" y="1276543"/>
            <a:ext cx="11593289" cy="4401205"/>
          </a:xfrm>
          <a:prstGeom prst="rect">
            <a:avLst/>
          </a:prstGeom>
          <a:noFill/>
        </p:spPr>
        <p:txBody>
          <a:bodyPr wrap="square" rtlCol="0">
            <a:spAutoFit/>
          </a:bodyPr>
          <a:lstStyle/>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Persones que no s’arriben a classificar dins del centre penitenciari (22,6%)</a:t>
            </a:r>
          </a:p>
          <a:p>
            <a:pPr marL="285750" indent="-285750">
              <a:buFont typeface="Wingdings" panose="05000000000000000000" pitchFamily="2" charset="2"/>
              <a:buChar char="ü"/>
            </a:pP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El delicte principal comès és </a:t>
            </a:r>
            <a:r>
              <a:rPr lang="ca-ES" sz="2000" i="1" dirty="0">
                <a:latin typeface="Arial" panose="020B0604020202020204" pitchFamily="34" charset="0"/>
                <a:cs typeface="Arial" panose="020B0604020202020204" pitchFamily="34" charset="0"/>
              </a:rPr>
              <a:t>contra la propietat no violent </a:t>
            </a:r>
            <a:r>
              <a:rPr lang="ca-ES" sz="2000" dirty="0">
                <a:latin typeface="Arial" panose="020B0604020202020204" pitchFamily="34" charset="0"/>
                <a:cs typeface="Arial" panose="020B0604020202020204" pitchFamily="34" charset="0"/>
              </a:rPr>
              <a:t>(55,9%)</a:t>
            </a:r>
          </a:p>
          <a:p>
            <a:pPr marL="285750" indent="-285750">
              <a:buFont typeface="Wingdings" panose="05000000000000000000" pitchFamily="2" charset="2"/>
              <a:buChar char="ü"/>
            </a:pP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La taxa de reincidència arriba al 65,3% pel mateix tipus de delicte: furts i altres</a:t>
            </a:r>
          </a:p>
          <a:p>
            <a:pPr marL="285750" indent="-285750">
              <a:buFont typeface="Wingdings" panose="05000000000000000000" pitchFamily="2" charset="2"/>
              <a:buChar char="ü"/>
            </a:pP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Un 13,1% entren a presó per impagament de multa (Responsabilitat Personal Subsidiària) amb escassa capacitat </a:t>
            </a:r>
            <a:r>
              <a:rPr lang="ca-ES" sz="2000" dirty="0" err="1">
                <a:latin typeface="Arial" panose="020B0604020202020204" pitchFamily="34" charset="0"/>
                <a:cs typeface="Arial" panose="020B0604020202020204" pitchFamily="34" charset="0"/>
              </a:rPr>
              <a:t>dissuasòria</a:t>
            </a:r>
            <a:r>
              <a:rPr lang="ca-ES" sz="2000" dirty="0">
                <a:latin typeface="Arial" panose="020B0604020202020204" pitchFamily="34" charset="0"/>
                <a:cs typeface="Arial" panose="020B0604020202020204" pitchFamily="34" charset="0"/>
              </a:rPr>
              <a:t> (66,0% reincidència)</a:t>
            </a:r>
          </a:p>
          <a:p>
            <a:pPr marL="285750" indent="-285750">
              <a:buFont typeface="Wingdings" panose="05000000000000000000" pitchFamily="2" charset="2"/>
              <a:buChar char="ü"/>
            </a:pP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Fins a l’actualitat el Tribunal Suprem no ha aplicat l’agreujant per reincidència previst a la Llei (modificada ara per la LO 9/2022 de 28 juliol. Art.234.2 CP)</a:t>
            </a:r>
          </a:p>
          <a:p>
            <a:pPr marL="285750" indent="-285750">
              <a:buFont typeface="Wingdings" panose="05000000000000000000" pitchFamily="2" charset="2"/>
              <a:buChar char="ü"/>
            </a:pP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Tornar a entrar a presó </a:t>
            </a:r>
            <a:r>
              <a:rPr lang="ca-ES" sz="2000" b="1" dirty="0">
                <a:latin typeface="Arial" panose="020B0604020202020204" pitchFamily="34" charset="0"/>
                <a:cs typeface="Arial" panose="020B0604020202020204" pitchFamily="34" charset="0"/>
              </a:rPr>
              <a:t>per una causa anterior </a:t>
            </a:r>
            <a:r>
              <a:rPr lang="ca-ES" sz="2000" dirty="0">
                <a:latin typeface="Arial" panose="020B0604020202020204" pitchFamily="34" charset="0"/>
                <a:cs typeface="Arial" panose="020B0604020202020204" pitchFamily="34" charset="0"/>
              </a:rPr>
              <a:t>té un efecte iatrogènic en la reincidència posterior. Caldria evitar-ho</a:t>
            </a:r>
          </a:p>
        </p:txBody>
      </p:sp>
      <p:pic>
        <p:nvPicPr>
          <p:cNvPr id="6"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7"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pPr>
              <a:tabLst>
                <a:tab pos="3681413" algn="l"/>
              </a:tabLst>
            </a:pPr>
            <a:r>
              <a:rPr lang="ca-ES" sz="2400" b="1" dirty="0" smtClean="0">
                <a:solidFill>
                  <a:srgbClr val="C10B42"/>
                </a:solidFill>
                <a:latin typeface="Arial" panose="020B0604020202020204" pitchFamily="34" charset="0"/>
                <a:cs typeface="Arial" panose="020B0604020202020204" pitchFamily="34" charset="0"/>
              </a:rPr>
              <a:t>El perfil del multireincident</a:t>
            </a:r>
            <a:endParaRPr lang="ca-ES" sz="2400" b="1" dirty="0">
              <a:solidFill>
                <a:srgbClr val="C10B42"/>
              </a:solidFill>
              <a:latin typeface="Arial" panose="020B0604020202020204" pitchFamily="34" charset="0"/>
              <a:cs typeface="Arial" panose="020B0604020202020204" pitchFamily="34" charset="0"/>
            </a:endParaRPr>
          </a:p>
        </p:txBody>
      </p:sp>
      <p:cxnSp>
        <p:nvCxnSpPr>
          <p:cNvPr id="8" name="Connector recte 7"/>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880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Imatge 114"/>
          <p:cNvPicPr>
            <a:picLocks noChangeAspect="1" noChangeArrowheads="1"/>
          </p:cNvPicPr>
          <p:nvPr/>
        </p:nvPicPr>
        <p:blipFill>
          <a:blip r:embed="rId3">
            <a:extLst>
              <a:ext uri="{28A0092B-C50C-407E-A947-70E740481C1C}">
                <a14:useLocalDpi xmlns:a14="http://schemas.microsoft.com/office/drawing/2010/main" val="0"/>
              </a:ext>
            </a:extLst>
          </a:blip>
          <a:srcRect l="30029" t="11742" r="29662" b="26604"/>
          <a:stretch>
            <a:fillRect/>
          </a:stretch>
        </p:blipFill>
        <p:spPr bwMode="auto">
          <a:xfrm>
            <a:off x="6528048" y="914784"/>
            <a:ext cx="2135615" cy="202153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sp>
        <p:nvSpPr>
          <p:cNvPr id="11" name="Rectangle 11"/>
          <p:cNvSpPr>
            <a:spLocks noChangeArrowheads="1"/>
          </p:cNvSpPr>
          <p:nvPr/>
        </p:nvSpPr>
        <p:spPr bwMode="auto">
          <a:xfrm>
            <a:off x="1524001" y="18647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pic>
        <p:nvPicPr>
          <p:cNvPr id="12" name="Imatge 11"/>
          <p:cNvPicPr>
            <a:picLocks noChangeAspect="1"/>
          </p:cNvPicPr>
          <p:nvPr/>
        </p:nvPicPr>
        <p:blipFill rotWithShape="1">
          <a:blip r:embed="rId4"/>
          <a:srcRect r="64055"/>
          <a:stretch/>
        </p:blipFill>
        <p:spPr>
          <a:xfrm>
            <a:off x="2086202" y="1060555"/>
            <a:ext cx="3577750" cy="2173928"/>
          </a:xfrm>
          <a:prstGeom prst="rect">
            <a:avLst/>
          </a:prstGeom>
        </p:spPr>
      </p:pic>
      <p:pic>
        <p:nvPicPr>
          <p:cNvPr id="13" name="Imatge 12"/>
          <p:cNvPicPr>
            <a:picLocks noChangeAspect="1"/>
          </p:cNvPicPr>
          <p:nvPr/>
        </p:nvPicPr>
        <p:blipFill>
          <a:blip r:embed="rId5"/>
          <a:stretch>
            <a:fillRect/>
          </a:stretch>
        </p:blipFill>
        <p:spPr>
          <a:xfrm>
            <a:off x="2063553" y="3712084"/>
            <a:ext cx="7992888" cy="2772842"/>
          </a:xfrm>
          <a:prstGeom prst="rect">
            <a:avLst/>
          </a:prstGeom>
        </p:spPr>
      </p:pic>
      <p:sp>
        <p:nvSpPr>
          <p:cNvPr id="14" name="Rectangle 13"/>
          <p:cNvSpPr/>
          <p:nvPr/>
        </p:nvSpPr>
        <p:spPr>
          <a:xfrm>
            <a:off x="335359" y="3311974"/>
            <a:ext cx="7920880" cy="400110"/>
          </a:xfrm>
          <a:prstGeom prst="rect">
            <a:avLst/>
          </a:prstGeom>
          <a:noFill/>
        </p:spPr>
        <p:txBody>
          <a:bodyPr wrap="square" rtlCol="0">
            <a:spAutoFit/>
          </a:bodyPr>
          <a:lstStyle/>
          <a:p>
            <a:r>
              <a:rPr lang="ca-ES" sz="2000" b="1" dirty="0">
                <a:solidFill>
                  <a:srgbClr val="C10B42"/>
                </a:solidFill>
                <a:latin typeface="Arial" panose="020B0604020202020204" pitchFamily="34" charset="0"/>
                <a:cs typeface="Arial" panose="020B0604020202020204" pitchFamily="34" charset="0"/>
              </a:rPr>
              <a:t>Traçabilitat del compliment de les causes anteriors</a:t>
            </a:r>
          </a:p>
        </p:txBody>
      </p:sp>
      <p:pic>
        <p:nvPicPr>
          <p:cNvPr id="10" name="Imagen 1" descr="&quot;&quot;">
            <a:extLst>
              <a:ext uri="{FF2B5EF4-FFF2-40B4-BE49-F238E27FC236}">
                <a16:creationId xmlns:a16="http://schemas.microsoft.com/office/drawing/2014/main" id="{92943248-F5E9-3F4A-8312-861DBAE264F1}"/>
              </a:ext>
            </a:extLst>
          </p:cNvPr>
          <p:cNvPicPr/>
          <p:nvPr/>
        </p:nvPicPr>
        <p:blipFill rotWithShape="1">
          <a:blip r:embed="rId6">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15"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r>
              <a:rPr lang="ca-ES" sz="2400" b="1" dirty="0">
                <a:solidFill>
                  <a:srgbClr val="C10B42"/>
                </a:solidFill>
                <a:latin typeface="Arial" panose="020B0604020202020204" pitchFamily="34" charset="0"/>
                <a:cs typeface="Arial" panose="020B0604020202020204" pitchFamily="34" charset="0"/>
              </a:rPr>
              <a:t>Reingrés per causa anterior: principal factor de risc</a:t>
            </a:r>
          </a:p>
        </p:txBody>
      </p:sp>
      <p:cxnSp>
        <p:nvCxnSpPr>
          <p:cNvPr id="16" name="Connector recte 15"/>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091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reDeText 3"/>
          <p:cNvSpPr txBox="1"/>
          <p:nvPr/>
        </p:nvSpPr>
        <p:spPr>
          <a:xfrm>
            <a:off x="6917676" y="2516703"/>
            <a:ext cx="3708920" cy="1200329"/>
          </a:xfrm>
          <a:prstGeom prst="rect">
            <a:avLst/>
          </a:prstGeom>
          <a:noFill/>
        </p:spPr>
        <p:txBody>
          <a:bodyPr wrap="square" rtlCol="0">
            <a:spAutoFit/>
          </a:bodyPr>
          <a:lstStyle/>
          <a:p>
            <a:r>
              <a:rPr lang="ca-ES" dirty="0">
                <a:latin typeface="Arial" panose="020B0604020202020204" pitchFamily="34" charset="0"/>
                <a:cs typeface="Arial" panose="020B0604020202020204" pitchFamily="34" charset="0"/>
              </a:rPr>
              <a:t>	          N              %</a:t>
            </a:r>
          </a:p>
          <a:p>
            <a:r>
              <a:rPr lang="ca-ES" dirty="0">
                <a:latin typeface="Arial" panose="020B0604020202020204" pitchFamily="34" charset="0"/>
                <a:cs typeface="Arial" panose="020B0604020202020204" pitchFamily="34" charset="0"/>
              </a:rPr>
              <a:t>Risc Alt:         296         10,9%</a:t>
            </a:r>
          </a:p>
          <a:p>
            <a:r>
              <a:rPr lang="ca-ES" dirty="0">
                <a:latin typeface="Arial" panose="020B0604020202020204" pitchFamily="34" charset="0"/>
                <a:cs typeface="Arial" panose="020B0604020202020204" pitchFamily="34" charset="0"/>
              </a:rPr>
              <a:t>Risc Mitjà:     499         18,3%</a:t>
            </a:r>
          </a:p>
          <a:p>
            <a:r>
              <a:rPr lang="ca-ES" dirty="0">
                <a:latin typeface="Arial" panose="020B0604020202020204" pitchFamily="34" charset="0"/>
                <a:cs typeface="Arial" panose="020B0604020202020204" pitchFamily="34" charset="0"/>
              </a:rPr>
              <a:t>Risc Baix:   1.931         70,8%</a:t>
            </a:r>
          </a:p>
        </p:txBody>
      </p:sp>
      <p:sp>
        <p:nvSpPr>
          <p:cNvPr id="18" name="QuadreDeText 17"/>
          <p:cNvSpPr txBox="1"/>
          <p:nvPr/>
        </p:nvSpPr>
        <p:spPr>
          <a:xfrm>
            <a:off x="335359" y="1078589"/>
            <a:ext cx="8046440" cy="1015663"/>
          </a:xfrm>
          <a:prstGeom prst="rect">
            <a:avLst/>
          </a:prstGeom>
          <a:noFill/>
        </p:spPr>
        <p:txBody>
          <a:bodyPr wrap="square" rtlCol="0">
            <a:spAutoFit/>
          </a:bodyPr>
          <a:lstStyle/>
          <a:p>
            <a:r>
              <a:rPr lang="ca-ES" sz="2000" dirty="0">
                <a:latin typeface="Arial" panose="020B0604020202020204" pitchFamily="34" charset="0"/>
                <a:cs typeface="Arial" panose="020B0604020202020204" pitchFamily="34" charset="0"/>
              </a:rPr>
              <a:t>Què es fa de diferent respecte la taxa de fa 12 anys?</a:t>
            </a:r>
          </a:p>
          <a:p>
            <a:endParaRPr lang="ca-ES" sz="2000" dirty="0">
              <a:latin typeface="Arial" panose="020B0604020202020204" pitchFamily="34" charset="0"/>
              <a:cs typeface="Arial" panose="020B0604020202020204" pitchFamily="34" charset="0"/>
            </a:endParaRPr>
          </a:p>
          <a:p>
            <a:r>
              <a:rPr lang="ca-ES" sz="2000" b="1" dirty="0">
                <a:latin typeface="Arial" panose="020B0604020202020204" pitchFamily="34" charset="0"/>
                <a:cs typeface="Arial" panose="020B0604020202020204" pitchFamily="34" charset="0"/>
              </a:rPr>
              <a:t>Avaluació i Diagnòstic amb </a:t>
            </a:r>
            <a:r>
              <a:rPr lang="ca-ES" sz="2000" b="1" i="1" dirty="0">
                <a:latin typeface="Arial" panose="020B0604020202020204" pitchFamily="34" charset="0"/>
                <a:cs typeface="Arial" panose="020B0604020202020204" pitchFamily="34" charset="0"/>
              </a:rPr>
              <a:t>RisCanvi</a:t>
            </a:r>
            <a:r>
              <a:rPr lang="ca-ES" sz="2000" b="1" dirty="0">
                <a:latin typeface="Arial" panose="020B0604020202020204" pitchFamily="34" charset="0"/>
                <a:cs typeface="Arial" panose="020B0604020202020204" pitchFamily="34" charset="0"/>
              </a:rPr>
              <a:t> </a:t>
            </a:r>
          </a:p>
        </p:txBody>
      </p:sp>
      <p:sp>
        <p:nvSpPr>
          <p:cNvPr id="31" name="Rectangle 30"/>
          <p:cNvSpPr/>
          <p:nvPr/>
        </p:nvSpPr>
        <p:spPr>
          <a:xfrm>
            <a:off x="2135560" y="2367349"/>
            <a:ext cx="1152128" cy="63309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a:latin typeface="Arial" panose="020B0604020202020204" pitchFamily="34" charset="0"/>
                <a:cs typeface="Arial" panose="020B0604020202020204" pitchFamily="34" charset="0"/>
              </a:rPr>
              <a:t>Taxa </a:t>
            </a:r>
            <a:r>
              <a:rPr lang="ca-ES" dirty="0">
                <a:latin typeface="Arial" panose="020B0604020202020204" pitchFamily="34" charset="0"/>
                <a:cs typeface="Arial" panose="020B0604020202020204" pitchFamily="34" charset="0"/>
              </a:rPr>
              <a:t>2008</a:t>
            </a:r>
            <a:endParaRPr lang="ca-ES" sz="1600" dirty="0">
              <a:latin typeface="Arial" panose="020B0604020202020204" pitchFamily="34" charset="0"/>
              <a:cs typeface="Arial" panose="020B0604020202020204" pitchFamily="34" charset="0"/>
            </a:endParaRPr>
          </a:p>
        </p:txBody>
      </p:sp>
      <p:sp>
        <p:nvSpPr>
          <p:cNvPr id="33" name="Rectangle 32"/>
          <p:cNvSpPr/>
          <p:nvPr/>
        </p:nvSpPr>
        <p:spPr>
          <a:xfrm>
            <a:off x="3378237" y="2367349"/>
            <a:ext cx="1152128" cy="633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latin typeface="Arial" panose="020B0604020202020204" pitchFamily="34" charset="0"/>
                <a:cs typeface="Arial" panose="020B0604020202020204" pitchFamily="34" charset="0"/>
              </a:rPr>
              <a:t>Taxa 2014</a:t>
            </a:r>
          </a:p>
        </p:txBody>
      </p:sp>
      <p:sp>
        <p:nvSpPr>
          <p:cNvPr id="34" name="Rectangle 33"/>
          <p:cNvSpPr/>
          <p:nvPr/>
        </p:nvSpPr>
        <p:spPr>
          <a:xfrm>
            <a:off x="4620914" y="2381021"/>
            <a:ext cx="1152128" cy="63309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latin typeface="Arial" panose="020B0604020202020204" pitchFamily="34" charset="0"/>
                <a:cs typeface="Arial" panose="020B0604020202020204" pitchFamily="34" charset="0"/>
              </a:rPr>
              <a:t>Taxa 2020</a:t>
            </a:r>
          </a:p>
        </p:txBody>
      </p:sp>
      <p:sp>
        <p:nvSpPr>
          <p:cNvPr id="35" name="Rectangle 34"/>
          <p:cNvSpPr/>
          <p:nvPr/>
        </p:nvSpPr>
        <p:spPr>
          <a:xfrm>
            <a:off x="2135560" y="3000443"/>
            <a:ext cx="1152128" cy="63309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a:latin typeface="Arial" panose="020B0604020202020204" pitchFamily="34" charset="0"/>
                <a:cs typeface="Arial" panose="020B0604020202020204" pitchFamily="34" charset="0"/>
              </a:rPr>
              <a:t>No existia</a:t>
            </a:r>
          </a:p>
        </p:txBody>
      </p:sp>
      <p:sp>
        <p:nvSpPr>
          <p:cNvPr id="36" name="Rectangle 35"/>
          <p:cNvSpPr/>
          <p:nvPr/>
        </p:nvSpPr>
        <p:spPr>
          <a:xfrm>
            <a:off x="3378237" y="3000443"/>
            <a:ext cx="1152128" cy="633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latin typeface="Arial" panose="020B0604020202020204" pitchFamily="34" charset="0"/>
                <a:cs typeface="Arial" panose="020B0604020202020204" pitchFamily="34" charset="0"/>
              </a:rPr>
              <a:t>19,2% casos</a:t>
            </a:r>
          </a:p>
        </p:txBody>
      </p:sp>
      <p:sp>
        <p:nvSpPr>
          <p:cNvPr id="37" name="Rectangle 36"/>
          <p:cNvSpPr/>
          <p:nvPr/>
        </p:nvSpPr>
        <p:spPr>
          <a:xfrm>
            <a:off x="4620914" y="3014115"/>
            <a:ext cx="1152128" cy="63309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latin typeface="Arial" panose="020B0604020202020204" pitchFamily="34" charset="0"/>
                <a:cs typeface="Arial" panose="020B0604020202020204" pitchFamily="34" charset="0"/>
              </a:rPr>
              <a:t>74,8% casos</a:t>
            </a:r>
          </a:p>
        </p:txBody>
      </p:sp>
      <p:cxnSp>
        <p:nvCxnSpPr>
          <p:cNvPr id="38" name="Connector de fletxa recta 37"/>
          <p:cNvCxnSpPr/>
          <p:nvPr/>
        </p:nvCxnSpPr>
        <p:spPr>
          <a:xfrm>
            <a:off x="6014764" y="3014115"/>
            <a:ext cx="441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QuadreDeText 39"/>
          <p:cNvSpPr txBox="1"/>
          <p:nvPr/>
        </p:nvSpPr>
        <p:spPr>
          <a:xfrm>
            <a:off x="6901706" y="2180966"/>
            <a:ext cx="3375148" cy="400110"/>
          </a:xfrm>
          <a:prstGeom prst="rect">
            <a:avLst/>
          </a:prstGeom>
          <a:noFill/>
        </p:spPr>
        <p:txBody>
          <a:bodyPr wrap="square" rtlCol="0">
            <a:spAutoFit/>
          </a:bodyPr>
          <a:lstStyle/>
          <a:p>
            <a:r>
              <a:rPr lang="ca-ES" sz="2000" dirty="0">
                <a:latin typeface="Arial" panose="020B0604020202020204" pitchFamily="34" charset="0"/>
                <a:cs typeface="Arial" panose="020B0604020202020204" pitchFamily="34" charset="0"/>
              </a:rPr>
              <a:t>Valoració inicial </a:t>
            </a:r>
            <a:r>
              <a:rPr lang="ca-ES" i="1" dirty="0">
                <a:latin typeface="Arial" panose="020B0604020202020204" pitchFamily="34" charset="0"/>
                <a:cs typeface="Arial" panose="020B0604020202020204" pitchFamily="34" charset="0"/>
              </a:rPr>
              <a:t>RisCanvi</a:t>
            </a:r>
            <a:r>
              <a:rPr lang="ca-ES" sz="2000" dirty="0">
                <a:latin typeface="Arial" panose="020B0604020202020204" pitchFamily="34" charset="0"/>
                <a:cs typeface="Arial" panose="020B0604020202020204" pitchFamily="34" charset="0"/>
              </a:rPr>
              <a:t> </a:t>
            </a:r>
          </a:p>
        </p:txBody>
      </p:sp>
      <p:sp>
        <p:nvSpPr>
          <p:cNvPr id="41" name="Oval 40"/>
          <p:cNvSpPr/>
          <p:nvPr/>
        </p:nvSpPr>
        <p:spPr>
          <a:xfrm>
            <a:off x="8139552" y="4791058"/>
            <a:ext cx="1224136" cy="1152128"/>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a:solidFill>
                  <a:schemeClr val="tx1"/>
                </a:solidFill>
                <a:latin typeface="Arial" panose="020B0604020202020204" pitchFamily="34" charset="0"/>
                <a:cs typeface="Arial" panose="020B0604020202020204" pitchFamily="34" charset="0"/>
              </a:rPr>
              <a:t>RISC</a:t>
            </a:r>
          </a:p>
          <a:p>
            <a:pPr algn="ctr"/>
            <a:r>
              <a:rPr lang="ca-ES" sz="1600" dirty="0">
                <a:solidFill>
                  <a:schemeClr val="tx1"/>
                </a:solidFill>
                <a:latin typeface="Arial" panose="020B0604020202020204" pitchFamily="34" charset="0"/>
                <a:cs typeface="Arial" panose="020B0604020202020204" pitchFamily="34" charset="0"/>
              </a:rPr>
              <a:t>BAIX</a:t>
            </a:r>
          </a:p>
        </p:txBody>
      </p:sp>
      <p:sp>
        <p:nvSpPr>
          <p:cNvPr id="42" name="Google Shape;240;p42"/>
          <p:cNvSpPr/>
          <p:nvPr/>
        </p:nvSpPr>
        <p:spPr>
          <a:xfrm>
            <a:off x="8643608" y="4149057"/>
            <a:ext cx="597300" cy="642000"/>
          </a:xfrm>
          <a:prstGeom prst="curvedDownArrow">
            <a:avLst>
              <a:gd name="adj1" fmla="val 25000"/>
              <a:gd name="adj2" fmla="val 50000"/>
              <a:gd name="adj3" fmla="val 27805"/>
            </a:avLst>
          </a:prstGeom>
          <a:solidFill>
            <a:srgbClr val="0070C0"/>
          </a:solidFill>
          <a:ln w="12700" cap="flat" cmpd="sng">
            <a:solidFill>
              <a:srgbClr val="0070C0"/>
            </a:solidFill>
            <a:prstDash val="solid"/>
            <a:miter lim="800000"/>
            <a:headEnd type="none" w="sm" len="sm"/>
            <a:tailEnd type="none" w="sm" len="sm"/>
          </a:ln>
        </p:spPr>
        <p:txBody>
          <a:bodyPr spcFirstLastPara="1" wrap="square" lIns="68575" tIns="34275" rIns="68575" bIns="34275"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sz="1600" b="1">
              <a:solidFill>
                <a:schemeClr val="dk1"/>
              </a:solidFill>
              <a:latin typeface="Arimo"/>
              <a:ea typeface="Arimo"/>
              <a:cs typeface="Arimo"/>
              <a:sym typeface="Arimo"/>
            </a:endParaRPr>
          </a:p>
        </p:txBody>
      </p:sp>
      <p:sp>
        <p:nvSpPr>
          <p:cNvPr id="43" name="QuadreDeText 42"/>
          <p:cNvSpPr txBox="1"/>
          <p:nvPr/>
        </p:nvSpPr>
        <p:spPr>
          <a:xfrm>
            <a:off x="9240908" y="4750351"/>
            <a:ext cx="595035"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89%</a:t>
            </a:r>
          </a:p>
        </p:txBody>
      </p:sp>
      <p:sp>
        <p:nvSpPr>
          <p:cNvPr id="44" name="Oval 43"/>
          <p:cNvSpPr/>
          <p:nvPr/>
        </p:nvSpPr>
        <p:spPr>
          <a:xfrm>
            <a:off x="5241718" y="4786621"/>
            <a:ext cx="1224136" cy="1152128"/>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a:solidFill>
                  <a:schemeClr val="tx1"/>
                </a:solidFill>
                <a:latin typeface="Arial" panose="020B0604020202020204" pitchFamily="34" charset="0"/>
                <a:cs typeface="Arial" panose="020B0604020202020204" pitchFamily="34" charset="0"/>
              </a:rPr>
              <a:t>RISC</a:t>
            </a:r>
          </a:p>
          <a:p>
            <a:pPr algn="ctr"/>
            <a:r>
              <a:rPr lang="ca-ES" sz="1600" dirty="0">
                <a:solidFill>
                  <a:schemeClr val="tx1"/>
                </a:solidFill>
                <a:latin typeface="Arial" panose="020B0604020202020204" pitchFamily="34" charset="0"/>
                <a:cs typeface="Arial" panose="020B0604020202020204" pitchFamily="34" charset="0"/>
              </a:rPr>
              <a:t>MITJÀ</a:t>
            </a:r>
          </a:p>
        </p:txBody>
      </p:sp>
      <p:sp>
        <p:nvSpPr>
          <p:cNvPr id="45" name="Google Shape;240;p42"/>
          <p:cNvSpPr/>
          <p:nvPr/>
        </p:nvSpPr>
        <p:spPr>
          <a:xfrm>
            <a:off x="5745774" y="4144620"/>
            <a:ext cx="597300" cy="642000"/>
          </a:xfrm>
          <a:prstGeom prst="curvedDownArrow">
            <a:avLst>
              <a:gd name="adj1" fmla="val 25000"/>
              <a:gd name="adj2" fmla="val 50000"/>
              <a:gd name="adj3" fmla="val 27805"/>
            </a:avLst>
          </a:prstGeom>
          <a:solidFill>
            <a:srgbClr val="0070C0"/>
          </a:solidFill>
          <a:ln w="12700" cap="flat" cmpd="sng">
            <a:solidFill>
              <a:srgbClr val="0070C0"/>
            </a:solidFill>
            <a:prstDash val="solid"/>
            <a:miter lim="800000"/>
            <a:headEnd type="none" w="sm" len="sm"/>
            <a:tailEnd type="none" w="sm" len="sm"/>
          </a:ln>
        </p:spPr>
        <p:txBody>
          <a:bodyPr spcFirstLastPara="1" wrap="square" lIns="68575" tIns="34275" rIns="68575" bIns="34275"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sz="1600" b="1">
              <a:solidFill>
                <a:schemeClr val="dk1"/>
              </a:solidFill>
              <a:latin typeface="Arimo"/>
              <a:ea typeface="Arimo"/>
              <a:cs typeface="Arimo"/>
              <a:sym typeface="Arimo"/>
            </a:endParaRPr>
          </a:p>
        </p:txBody>
      </p:sp>
      <p:sp>
        <p:nvSpPr>
          <p:cNvPr id="46" name="QuadreDeText 45"/>
          <p:cNvSpPr txBox="1"/>
          <p:nvPr/>
        </p:nvSpPr>
        <p:spPr>
          <a:xfrm>
            <a:off x="6370014" y="4750351"/>
            <a:ext cx="595035"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52%</a:t>
            </a:r>
          </a:p>
        </p:txBody>
      </p:sp>
      <p:sp>
        <p:nvSpPr>
          <p:cNvPr id="47" name="Oval 46"/>
          <p:cNvSpPr/>
          <p:nvPr/>
        </p:nvSpPr>
        <p:spPr>
          <a:xfrm>
            <a:off x="2340604" y="4790071"/>
            <a:ext cx="1224136" cy="115212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a:solidFill>
                  <a:schemeClr val="tx1"/>
                </a:solidFill>
                <a:latin typeface="Arial" panose="020B0604020202020204" pitchFamily="34" charset="0"/>
                <a:cs typeface="Arial" panose="020B0604020202020204" pitchFamily="34" charset="0"/>
              </a:rPr>
              <a:t>RISC</a:t>
            </a:r>
          </a:p>
          <a:p>
            <a:pPr algn="ctr"/>
            <a:r>
              <a:rPr lang="ca-ES" sz="1600" dirty="0">
                <a:solidFill>
                  <a:schemeClr val="tx1"/>
                </a:solidFill>
                <a:latin typeface="Arial" panose="020B0604020202020204" pitchFamily="34" charset="0"/>
                <a:cs typeface="Arial" panose="020B0604020202020204" pitchFamily="34" charset="0"/>
              </a:rPr>
              <a:t>ALT</a:t>
            </a:r>
          </a:p>
        </p:txBody>
      </p:sp>
      <p:sp>
        <p:nvSpPr>
          <p:cNvPr id="48" name="Google Shape;240;p42"/>
          <p:cNvSpPr/>
          <p:nvPr/>
        </p:nvSpPr>
        <p:spPr>
          <a:xfrm>
            <a:off x="2844660" y="4148070"/>
            <a:ext cx="597300" cy="642000"/>
          </a:xfrm>
          <a:prstGeom prst="curvedDownArrow">
            <a:avLst>
              <a:gd name="adj1" fmla="val 25000"/>
              <a:gd name="adj2" fmla="val 50000"/>
              <a:gd name="adj3" fmla="val 27805"/>
            </a:avLst>
          </a:prstGeom>
          <a:solidFill>
            <a:srgbClr val="0070C0"/>
          </a:solidFill>
          <a:ln w="12700" cap="flat" cmpd="sng">
            <a:solidFill>
              <a:srgbClr val="0070C0"/>
            </a:solidFill>
            <a:prstDash val="solid"/>
            <a:miter lim="800000"/>
            <a:headEnd type="none" w="sm" len="sm"/>
            <a:tailEnd type="none" w="sm" len="sm"/>
          </a:ln>
        </p:spPr>
        <p:txBody>
          <a:bodyPr spcFirstLastPara="1" wrap="square" lIns="68575" tIns="34275" rIns="68575" bIns="34275"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sz="1600" b="1">
              <a:solidFill>
                <a:schemeClr val="dk1"/>
              </a:solidFill>
              <a:latin typeface="Arimo"/>
              <a:ea typeface="Arimo"/>
              <a:cs typeface="Arimo"/>
              <a:sym typeface="Arimo"/>
            </a:endParaRPr>
          </a:p>
        </p:txBody>
      </p:sp>
      <p:sp>
        <p:nvSpPr>
          <p:cNvPr id="49" name="QuadreDeText 48"/>
          <p:cNvSpPr txBox="1"/>
          <p:nvPr/>
        </p:nvSpPr>
        <p:spPr>
          <a:xfrm>
            <a:off x="3447646" y="4750351"/>
            <a:ext cx="595035"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64%</a:t>
            </a:r>
          </a:p>
        </p:txBody>
      </p:sp>
      <p:sp>
        <p:nvSpPr>
          <p:cNvPr id="50" name="QuadreDeText 49"/>
          <p:cNvSpPr txBox="1"/>
          <p:nvPr/>
        </p:nvSpPr>
        <p:spPr>
          <a:xfrm>
            <a:off x="8146622" y="5955354"/>
            <a:ext cx="1333057"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Taxa:</a:t>
            </a:r>
            <a:r>
              <a:rPr lang="ca-ES" sz="1600" b="1" dirty="0">
                <a:latin typeface="Arial" panose="020B0604020202020204" pitchFamily="34" charset="0"/>
                <a:cs typeface="Arial" panose="020B0604020202020204" pitchFamily="34" charset="0"/>
              </a:rPr>
              <a:t> 11,0%</a:t>
            </a:r>
          </a:p>
        </p:txBody>
      </p:sp>
      <p:sp>
        <p:nvSpPr>
          <p:cNvPr id="51" name="QuadreDeText 50"/>
          <p:cNvSpPr txBox="1"/>
          <p:nvPr/>
        </p:nvSpPr>
        <p:spPr>
          <a:xfrm>
            <a:off x="1715153" y="5975019"/>
            <a:ext cx="2475037"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Taxa reincidència</a:t>
            </a:r>
            <a:r>
              <a:rPr lang="ca-ES" sz="1600" b="1" dirty="0">
                <a:latin typeface="Arial" panose="020B0604020202020204" pitchFamily="34" charset="0"/>
                <a:cs typeface="Arial" panose="020B0604020202020204" pitchFamily="34" charset="0"/>
              </a:rPr>
              <a:t>: 46,0%</a:t>
            </a:r>
          </a:p>
        </p:txBody>
      </p:sp>
      <p:sp>
        <p:nvSpPr>
          <p:cNvPr id="52" name="QuadreDeText 51"/>
          <p:cNvSpPr txBox="1"/>
          <p:nvPr/>
        </p:nvSpPr>
        <p:spPr>
          <a:xfrm>
            <a:off x="5241718" y="5975019"/>
            <a:ext cx="1344407"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Taxa:</a:t>
            </a:r>
            <a:r>
              <a:rPr lang="ca-ES" sz="1600" b="1" dirty="0">
                <a:latin typeface="Arial" panose="020B0604020202020204" pitchFamily="34" charset="0"/>
                <a:cs typeface="Arial" panose="020B0604020202020204" pitchFamily="34" charset="0"/>
              </a:rPr>
              <a:t> 25,1%</a:t>
            </a:r>
          </a:p>
        </p:txBody>
      </p:sp>
      <p:pic>
        <p:nvPicPr>
          <p:cNvPr id="26"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51576" y="6484926"/>
            <a:ext cx="12192000" cy="400458"/>
          </a:xfrm>
          <a:prstGeom prst="rect">
            <a:avLst/>
          </a:prstGeom>
        </p:spPr>
      </p:pic>
      <p:sp>
        <p:nvSpPr>
          <p:cNvPr id="27"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r>
              <a:rPr lang="ca-ES" sz="2400" b="1" dirty="0">
                <a:solidFill>
                  <a:srgbClr val="C10B42"/>
                </a:solidFill>
                <a:latin typeface="Arial" panose="020B0604020202020204" pitchFamily="34" charset="0"/>
                <a:cs typeface="Arial" panose="020B0604020202020204" pitchFamily="34" charset="0"/>
              </a:rPr>
              <a:t>Què ha canviat en el funcionament penitenciari? </a:t>
            </a:r>
          </a:p>
        </p:txBody>
      </p:sp>
      <p:cxnSp>
        <p:nvCxnSpPr>
          <p:cNvPr id="28" name="Connector recte 27"/>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728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0" grpId="0"/>
      <p:bldP spid="41" grpId="0" animBg="1"/>
      <p:bldP spid="42" grpId="0" animBg="1"/>
      <p:bldP spid="43" grpId="0"/>
      <p:bldP spid="44" grpId="0" animBg="1"/>
      <p:bldP spid="45" grpId="0" animBg="1"/>
      <p:bldP spid="46" grpId="0"/>
      <p:bldP spid="47" grpId="0" animBg="1"/>
      <p:bldP spid="48" grpId="0" animBg="1"/>
      <p:bldP spid="49" grpId="0"/>
      <p:bldP spid="50" grpId="0"/>
      <p:bldP spid="51" grpId="0"/>
      <p:bldP spid="5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QuadreDeText 17"/>
          <p:cNvSpPr txBox="1"/>
          <p:nvPr/>
        </p:nvSpPr>
        <p:spPr>
          <a:xfrm>
            <a:off x="335359" y="1079310"/>
            <a:ext cx="8046440" cy="1015663"/>
          </a:xfrm>
          <a:prstGeom prst="rect">
            <a:avLst/>
          </a:prstGeom>
          <a:noFill/>
        </p:spPr>
        <p:txBody>
          <a:bodyPr wrap="square" rtlCol="0">
            <a:spAutoFit/>
          </a:bodyPr>
          <a:lstStyle/>
          <a:p>
            <a:r>
              <a:rPr lang="ca-ES" sz="2000" dirty="0">
                <a:latin typeface="Arial" panose="020B0604020202020204" pitchFamily="34" charset="0"/>
                <a:cs typeface="Arial" panose="020B0604020202020204" pitchFamily="34" charset="0"/>
              </a:rPr>
              <a:t>Què es fa de diferent respecte la taxa de fa 12 anys?</a:t>
            </a:r>
          </a:p>
          <a:p>
            <a:endParaRPr lang="ca-ES" sz="2000" dirty="0">
              <a:latin typeface="Arial" panose="020B0604020202020204" pitchFamily="34" charset="0"/>
              <a:cs typeface="Arial" panose="020B0604020202020204" pitchFamily="34" charset="0"/>
            </a:endParaRPr>
          </a:p>
          <a:p>
            <a:r>
              <a:rPr lang="ca-ES" sz="2000" b="1" dirty="0">
                <a:latin typeface="Arial" panose="020B0604020202020204" pitchFamily="34" charset="0"/>
                <a:cs typeface="Arial" panose="020B0604020202020204" pitchFamily="34" charset="0"/>
              </a:rPr>
              <a:t>Tractament especialitzat </a:t>
            </a:r>
          </a:p>
        </p:txBody>
      </p:sp>
      <p:sp>
        <p:nvSpPr>
          <p:cNvPr id="24" name="QuadreDeText 23"/>
          <p:cNvSpPr txBox="1"/>
          <p:nvPr/>
        </p:nvSpPr>
        <p:spPr>
          <a:xfrm>
            <a:off x="2639616" y="2689853"/>
            <a:ext cx="5436096" cy="707886"/>
          </a:xfrm>
          <a:prstGeom prst="rect">
            <a:avLst/>
          </a:prstGeom>
          <a:noFill/>
        </p:spPr>
        <p:txBody>
          <a:bodyPr wrap="square" rtlCol="0">
            <a:spAutoFit/>
          </a:bodyPr>
          <a:lstStyle/>
          <a:p>
            <a:r>
              <a:rPr lang="ca-ES" sz="2000" dirty="0">
                <a:solidFill>
                  <a:srgbClr val="00B050"/>
                </a:solidFill>
                <a:latin typeface="Arial" panose="020B0604020202020204" pitchFamily="34" charset="0"/>
                <a:cs typeface="Arial" panose="020B0604020202020204" pitchFamily="34" charset="0"/>
              </a:rPr>
              <a:t>Han fet programa:     		18,7%</a:t>
            </a:r>
          </a:p>
          <a:p>
            <a:r>
              <a:rPr lang="ca-ES" sz="2000" dirty="0">
                <a:solidFill>
                  <a:srgbClr val="FF0000"/>
                </a:solidFill>
                <a:latin typeface="Arial" panose="020B0604020202020204" pitchFamily="34" charset="0"/>
                <a:cs typeface="Arial" panose="020B0604020202020204" pitchFamily="34" charset="0"/>
              </a:rPr>
              <a:t>No han fet programa: 		29,1%</a:t>
            </a:r>
          </a:p>
        </p:txBody>
      </p:sp>
      <p:sp>
        <p:nvSpPr>
          <p:cNvPr id="25" name="Rectangle 24"/>
          <p:cNvSpPr/>
          <p:nvPr/>
        </p:nvSpPr>
        <p:spPr>
          <a:xfrm>
            <a:off x="5654694" y="2317035"/>
            <a:ext cx="2109873" cy="400110"/>
          </a:xfrm>
          <a:prstGeom prst="rect">
            <a:avLst/>
          </a:prstGeom>
        </p:spPr>
        <p:txBody>
          <a:bodyPr wrap="none">
            <a:spAutoFit/>
          </a:bodyPr>
          <a:lstStyle/>
          <a:p>
            <a:r>
              <a:rPr lang="ca-ES" sz="2000" dirty="0">
                <a:latin typeface="Arial" panose="020B0604020202020204" pitchFamily="34" charset="0"/>
                <a:cs typeface="Arial" panose="020B0604020202020204" pitchFamily="34" charset="0"/>
              </a:rPr>
              <a:t>taxa reincidència</a:t>
            </a:r>
            <a:endParaRPr lang="ca-ES" sz="2000" dirty="0"/>
          </a:p>
        </p:txBody>
      </p:sp>
      <p:sp>
        <p:nvSpPr>
          <p:cNvPr id="26" name="Oval 25"/>
          <p:cNvSpPr/>
          <p:nvPr/>
        </p:nvSpPr>
        <p:spPr>
          <a:xfrm>
            <a:off x="8322466" y="4267171"/>
            <a:ext cx="1224136" cy="1152128"/>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solidFill>
                  <a:schemeClr val="tx1"/>
                </a:solidFill>
                <a:latin typeface="Arial" panose="020B0604020202020204" pitchFamily="34" charset="0"/>
                <a:cs typeface="Arial" panose="020B0604020202020204" pitchFamily="34" charset="0"/>
              </a:rPr>
              <a:t>RISC</a:t>
            </a:r>
          </a:p>
          <a:p>
            <a:pPr algn="ctr"/>
            <a:r>
              <a:rPr lang="ca-ES" dirty="0">
                <a:solidFill>
                  <a:schemeClr val="tx1"/>
                </a:solidFill>
                <a:latin typeface="Arial" panose="020B0604020202020204" pitchFamily="34" charset="0"/>
                <a:cs typeface="Arial" panose="020B0604020202020204" pitchFamily="34" charset="0"/>
              </a:rPr>
              <a:t>BAIX</a:t>
            </a:r>
          </a:p>
        </p:txBody>
      </p:sp>
      <p:sp>
        <p:nvSpPr>
          <p:cNvPr id="28" name="Oval 27"/>
          <p:cNvSpPr/>
          <p:nvPr/>
        </p:nvSpPr>
        <p:spPr>
          <a:xfrm>
            <a:off x="2487235" y="4264194"/>
            <a:ext cx="1224136" cy="115212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solidFill>
                  <a:schemeClr val="tx1"/>
                </a:solidFill>
                <a:latin typeface="Arial" panose="020B0604020202020204" pitchFamily="34" charset="0"/>
                <a:cs typeface="Arial" panose="020B0604020202020204" pitchFamily="34" charset="0"/>
              </a:rPr>
              <a:t>RISC</a:t>
            </a:r>
          </a:p>
          <a:p>
            <a:pPr algn="ctr"/>
            <a:r>
              <a:rPr lang="ca-ES" dirty="0">
                <a:solidFill>
                  <a:schemeClr val="tx1"/>
                </a:solidFill>
                <a:latin typeface="Arial" panose="020B0604020202020204" pitchFamily="34" charset="0"/>
                <a:cs typeface="Arial" panose="020B0604020202020204" pitchFamily="34" charset="0"/>
              </a:rPr>
              <a:t>ALT</a:t>
            </a:r>
          </a:p>
        </p:txBody>
      </p:sp>
      <p:sp>
        <p:nvSpPr>
          <p:cNvPr id="29" name="Rectangle 28"/>
          <p:cNvSpPr/>
          <p:nvPr/>
        </p:nvSpPr>
        <p:spPr>
          <a:xfrm>
            <a:off x="4286817" y="5220239"/>
            <a:ext cx="1314784" cy="584775"/>
          </a:xfrm>
          <a:prstGeom prst="rect">
            <a:avLst/>
          </a:prstGeom>
        </p:spPr>
        <p:txBody>
          <a:bodyPr wrap="none">
            <a:spAutoFit/>
          </a:bodyPr>
          <a:lstStyle/>
          <a:p>
            <a:pPr algn="ctr"/>
            <a:r>
              <a:rPr lang="ca-ES" sz="1600" dirty="0">
                <a:solidFill>
                  <a:srgbClr val="00B050"/>
                </a:solidFill>
                <a:latin typeface="Arial" panose="020B0604020202020204" pitchFamily="34" charset="0"/>
                <a:cs typeface="Arial" panose="020B0604020202020204" pitchFamily="34" charset="0"/>
              </a:rPr>
              <a:t>Sí programa</a:t>
            </a:r>
          </a:p>
          <a:p>
            <a:pPr algn="ctr"/>
            <a:r>
              <a:rPr lang="ca-ES" sz="1600" dirty="0">
                <a:solidFill>
                  <a:srgbClr val="00B050"/>
                </a:solidFill>
                <a:latin typeface="Arial" panose="020B0604020202020204" pitchFamily="34" charset="0"/>
                <a:cs typeface="Arial" panose="020B0604020202020204" pitchFamily="34" charset="0"/>
              </a:rPr>
              <a:t>31,0%</a:t>
            </a:r>
          </a:p>
        </p:txBody>
      </p:sp>
      <p:sp>
        <p:nvSpPr>
          <p:cNvPr id="30" name="Rectangle 29"/>
          <p:cNvSpPr/>
          <p:nvPr/>
        </p:nvSpPr>
        <p:spPr>
          <a:xfrm>
            <a:off x="4226097" y="4255484"/>
            <a:ext cx="1428596" cy="584775"/>
          </a:xfrm>
          <a:prstGeom prst="rect">
            <a:avLst/>
          </a:prstGeom>
        </p:spPr>
        <p:txBody>
          <a:bodyPr wrap="none">
            <a:spAutoFit/>
          </a:bodyPr>
          <a:lstStyle/>
          <a:p>
            <a:pPr algn="ctr"/>
            <a:r>
              <a:rPr lang="ca-ES" sz="1600" dirty="0">
                <a:solidFill>
                  <a:srgbClr val="FF0000"/>
                </a:solidFill>
                <a:latin typeface="Arial" panose="020B0604020202020204" pitchFamily="34" charset="0"/>
                <a:cs typeface="Arial" panose="020B0604020202020204" pitchFamily="34" charset="0"/>
              </a:rPr>
              <a:t>NO programa</a:t>
            </a:r>
          </a:p>
          <a:p>
            <a:pPr algn="ctr"/>
            <a:r>
              <a:rPr lang="ca-ES" sz="1600" dirty="0">
                <a:solidFill>
                  <a:srgbClr val="FF0000"/>
                </a:solidFill>
                <a:latin typeface="Arial" panose="020B0604020202020204" pitchFamily="34" charset="0"/>
                <a:cs typeface="Arial" panose="020B0604020202020204" pitchFamily="34" charset="0"/>
              </a:rPr>
              <a:t>69,0%</a:t>
            </a:r>
          </a:p>
        </p:txBody>
      </p:sp>
      <p:sp>
        <p:nvSpPr>
          <p:cNvPr id="33" name="Rectangle 32"/>
          <p:cNvSpPr/>
          <p:nvPr/>
        </p:nvSpPr>
        <p:spPr>
          <a:xfrm>
            <a:off x="6379144" y="4265376"/>
            <a:ext cx="1314784" cy="584775"/>
          </a:xfrm>
          <a:prstGeom prst="rect">
            <a:avLst/>
          </a:prstGeom>
        </p:spPr>
        <p:txBody>
          <a:bodyPr wrap="none">
            <a:spAutoFit/>
          </a:bodyPr>
          <a:lstStyle/>
          <a:p>
            <a:pPr algn="ctr"/>
            <a:r>
              <a:rPr lang="ca-ES" sz="1600" dirty="0">
                <a:solidFill>
                  <a:srgbClr val="FF0000"/>
                </a:solidFill>
                <a:latin typeface="Arial" panose="020B0604020202020204" pitchFamily="34" charset="0"/>
                <a:cs typeface="Arial" panose="020B0604020202020204" pitchFamily="34" charset="0"/>
              </a:rPr>
              <a:t>Sí programa</a:t>
            </a:r>
          </a:p>
          <a:p>
            <a:pPr algn="ctr"/>
            <a:r>
              <a:rPr lang="ca-ES" sz="1600" dirty="0">
                <a:solidFill>
                  <a:srgbClr val="FF0000"/>
                </a:solidFill>
                <a:latin typeface="Arial" panose="020B0604020202020204" pitchFamily="34" charset="0"/>
                <a:cs typeface="Arial" panose="020B0604020202020204" pitchFamily="34" charset="0"/>
              </a:rPr>
              <a:t>24,3%</a:t>
            </a:r>
          </a:p>
        </p:txBody>
      </p:sp>
      <p:sp>
        <p:nvSpPr>
          <p:cNvPr id="34" name="Rectangle 33"/>
          <p:cNvSpPr/>
          <p:nvPr/>
        </p:nvSpPr>
        <p:spPr>
          <a:xfrm>
            <a:off x="6384032" y="5159489"/>
            <a:ext cx="1428596" cy="584775"/>
          </a:xfrm>
          <a:prstGeom prst="rect">
            <a:avLst/>
          </a:prstGeom>
        </p:spPr>
        <p:txBody>
          <a:bodyPr wrap="none">
            <a:spAutoFit/>
          </a:bodyPr>
          <a:lstStyle/>
          <a:p>
            <a:pPr algn="ctr"/>
            <a:r>
              <a:rPr lang="ca-ES" sz="1600" dirty="0">
                <a:solidFill>
                  <a:srgbClr val="00B050"/>
                </a:solidFill>
                <a:latin typeface="Arial" panose="020B0604020202020204" pitchFamily="34" charset="0"/>
                <a:cs typeface="Arial" panose="020B0604020202020204" pitchFamily="34" charset="0"/>
              </a:rPr>
              <a:t>NO programa</a:t>
            </a:r>
          </a:p>
          <a:p>
            <a:pPr algn="ctr"/>
            <a:r>
              <a:rPr lang="ca-ES" sz="1600" dirty="0">
                <a:solidFill>
                  <a:srgbClr val="00B050"/>
                </a:solidFill>
                <a:latin typeface="Arial" panose="020B0604020202020204" pitchFamily="34" charset="0"/>
                <a:cs typeface="Arial" panose="020B0604020202020204" pitchFamily="34" charset="0"/>
              </a:rPr>
              <a:t>75,5%</a:t>
            </a:r>
          </a:p>
        </p:txBody>
      </p:sp>
      <p:cxnSp>
        <p:nvCxnSpPr>
          <p:cNvPr id="35" name="Connector de fletxa recta 34"/>
          <p:cNvCxnSpPr>
            <a:stCxn id="28" idx="6"/>
          </p:cNvCxnSpPr>
          <p:nvPr/>
        </p:nvCxnSpPr>
        <p:spPr>
          <a:xfrm>
            <a:off x="3711372" y="4840258"/>
            <a:ext cx="602043" cy="379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or de fletxa recta 35"/>
          <p:cNvCxnSpPr>
            <a:stCxn id="28" idx="6"/>
          </p:cNvCxnSpPr>
          <p:nvPr/>
        </p:nvCxnSpPr>
        <p:spPr>
          <a:xfrm flipV="1">
            <a:off x="3711372" y="4635464"/>
            <a:ext cx="602043" cy="2047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or de fletxa recta 38"/>
          <p:cNvCxnSpPr>
            <a:stCxn id="26" idx="2"/>
            <a:endCxn id="33" idx="3"/>
          </p:cNvCxnSpPr>
          <p:nvPr/>
        </p:nvCxnSpPr>
        <p:spPr>
          <a:xfrm flipH="1" flipV="1">
            <a:off x="7693928" y="4557763"/>
            <a:ext cx="628538" cy="285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or de fletxa recta 39"/>
          <p:cNvCxnSpPr>
            <a:stCxn id="26" idx="2"/>
          </p:cNvCxnSpPr>
          <p:nvPr/>
        </p:nvCxnSpPr>
        <p:spPr>
          <a:xfrm flipH="1">
            <a:off x="7693928" y="4843236"/>
            <a:ext cx="628538" cy="3332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2"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23"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r>
              <a:rPr lang="ca-ES" sz="2400" b="1" dirty="0">
                <a:solidFill>
                  <a:srgbClr val="C10B42"/>
                </a:solidFill>
                <a:latin typeface="Arial" panose="020B0604020202020204" pitchFamily="34" charset="0"/>
                <a:cs typeface="Arial" panose="020B0604020202020204" pitchFamily="34" charset="0"/>
              </a:rPr>
              <a:t>Què ha canviat en el funcionament penitenciari? </a:t>
            </a:r>
          </a:p>
        </p:txBody>
      </p:sp>
      <p:cxnSp>
        <p:nvCxnSpPr>
          <p:cNvPr id="27" name="Connector recte 26"/>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972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9" grpId="0"/>
      <p:bldP spid="30" grpId="0"/>
      <p:bldP spid="33" grpId="0"/>
      <p:bldP spid="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QuadreDeText 17"/>
          <p:cNvSpPr txBox="1"/>
          <p:nvPr/>
        </p:nvSpPr>
        <p:spPr>
          <a:xfrm>
            <a:off x="335359" y="961966"/>
            <a:ext cx="8639810" cy="400110"/>
          </a:xfrm>
          <a:prstGeom prst="rect">
            <a:avLst/>
          </a:prstGeom>
          <a:noFill/>
        </p:spPr>
        <p:txBody>
          <a:bodyPr wrap="square" rtlCol="0">
            <a:spAutoFit/>
          </a:bodyPr>
          <a:lstStyle/>
          <a:p>
            <a:r>
              <a:rPr lang="ca-ES" sz="2000" b="1" dirty="0">
                <a:latin typeface="Arial" panose="020B0604020202020204" pitchFamily="34" charset="0"/>
                <a:cs typeface="Arial" panose="020B0604020202020204" pitchFamily="34" charset="0"/>
              </a:rPr>
              <a:t>Model de Gestió del Risc: RNR   (risc – necessitat – responsivitat) !?</a:t>
            </a:r>
          </a:p>
        </p:txBody>
      </p:sp>
      <p:sp>
        <p:nvSpPr>
          <p:cNvPr id="19" name="QuadreDeText 18"/>
          <p:cNvSpPr txBox="1"/>
          <p:nvPr/>
        </p:nvSpPr>
        <p:spPr>
          <a:xfrm>
            <a:off x="450234" y="1535590"/>
            <a:ext cx="11478413" cy="1299074"/>
          </a:xfrm>
          <a:prstGeom prst="rect">
            <a:avLst/>
          </a:prstGeom>
          <a:noFill/>
        </p:spPr>
        <p:txBody>
          <a:bodyPr wrap="square" rtlCol="0">
            <a:spAutoFit/>
          </a:bodyPr>
          <a:lstStyle/>
          <a:p>
            <a:pPr>
              <a:lnSpc>
                <a:spcPts val="2400"/>
              </a:lnSpc>
            </a:pPr>
            <a:r>
              <a:rPr lang="ca-ES" b="1" dirty="0">
                <a:latin typeface="Arial" panose="020B0604020202020204" pitchFamily="34" charset="0"/>
                <a:cs typeface="Arial" panose="020B0604020202020204" pitchFamily="34" charset="0"/>
              </a:rPr>
              <a:t>Risc: 	</a:t>
            </a:r>
            <a:r>
              <a:rPr lang="ca-ES" dirty="0">
                <a:latin typeface="Arial" panose="020B0604020202020204" pitchFamily="34" charset="0"/>
                <a:cs typeface="Arial" panose="020B0604020202020204" pitchFamily="34" charset="0"/>
              </a:rPr>
              <a:t>+ risc = + intervenció en medi tancat</a:t>
            </a:r>
          </a:p>
          <a:p>
            <a:pPr>
              <a:lnSpc>
                <a:spcPts val="2400"/>
              </a:lnSpc>
            </a:pPr>
            <a:r>
              <a:rPr lang="ca-ES" b="1" dirty="0">
                <a:latin typeface="Arial" panose="020B0604020202020204" pitchFamily="34" charset="0"/>
                <a:cs typeface="Arial" panose="020B0604020202020204" pitchFamily="34" charset="0"/>
              </a:rPr>
              <a:t>	</a:t>
            </a:r>
            <a:r>
              <a:rPr lang="ca-ES" dirty="0">
                <a:latin typeface="Arial" panose="020B0604020202020204" pitchFamily="34" charset="0"/>
                <a:cs typeface="Arial" panose="020B0604020202020204" pitchFamily="34" charset="0"/>
              </a:rPr>
              <a:t>-  risc = - intervenció i medi </a:t>
            </a:r>
            <a:r>
              <a:rPr lang="ca-ES" dirty="0" smtClean="0">
                <a:latin typeface="Arial" panose="020B0604020202020204" pitchFamily="34" charset="0"/>
                <a:cs typeface="Arial" panose="020B0604020202020204" pitchFamily="34" charset="0"/>
              </a:rPr>
              <a:t>obert</a:t>
            </a:r>
            <a:endParaRPr lang="ca-ES" b="1" dirty="0">
              <a:latin typeface="Arial" panose="020B0604020202020204" pitchFamily="34" charset="0"/>
              <a:cs typeface="Arial" panose="020B0604020202020204" pitchFamily="34" charset="0"/>
            </a:endParaRPr>
          </a:p>
          <a:p>
            <a:pPr>
              <a:lnSpc>
                <a:spcPts val="2400"/>
              </a:lnSpc>
            </a:pPr>
            <a:r>
              <a:rPr lang="ca-ES" b="1" dirty="0">
                <a:latin typeface="Arial" panose="020B0604020202020204" pitchFamily="34" charset="0"/>
                <a:cs typeface="Arial" panose="020B0604020202020204" pitchFamily="34" charset="0"/>
              </a:rPr>
              <a:t>Necessitat : </a:t>
            </a:r>
            <a:r>
              <a:rPr lang="ca-ES" dirty="0">
                <a:latin typeface="Arial" panose="020B0604020202020204" pitchFamily="34" charset="0"/>
                <a:cs typeface="Arial" panose="020B0604020202020204" pitchFamily="34" charset="0"/>
              </a:rPr>
              <a:t> intervenció en funció necessitats del subjecte.  NO pel delicte</a:t>
            </a:r>
          </a:p>
          <a:p>
            <a:pPr>
              <a:lnSpc>
                <a:spcPts val="2400"/>
              </a:lnSpc>
            </a:pPr>
            <a:r>
              <a:rPr lang="ca-ES" b="1" dirty="0" err="1" smtClean="0">
                <a:latin typeface="Arial" panose="020B0604020202020204" pitchFamily="34" charset="0"/>
                <a:cs typeface="Arial" panose="020B0604020202020204" pitchFamily="34" charset="0"/>
              </a:rPr>
              <a:t>Responsivitat</a:t>
            </a:r>
            <a:r>
              <a:rPr lang="ca-ES" b="1" dirty="0">
                <a:latin typeface="Arial" panose="020B0604020202020204" pitchFamily="34" charset="0"/>
                <a:cs typeface="Arial" panose="020B0604020202020204" pitchFamily="34" charset="0"/>
              </a:rPr>
              <a:t>:</a:t>
            </a:r>
            <a:r>
              <a:rPr lang="ca-ES" dirty="0">
                <a:latin typeface="Arial" panose="020B0604020202020204" pitchFamily="34" charset="0"/>
                <a:cs typeface="Arial" panose="020B0604020202020204" pitchFamily="34" charset="0"/>
              </a:rPr>
              <a:t> intervenció adaptada (gènere, estrangeria, salut mental...)</a:t>
            </a:r>
          </a:p>
        </p:txBody>
      </p:sp>
      <p:sp>
        <p:nvSpPr>
          <p:cNvPr id="22" name="Oval 21"/>
          <p:cNvSpPr/>
          <p:nvPr/>
        </p:nvSpPr>
        <p:spPr>
          <a:xfrm>
            <a:off x="8910669" y="3212976"/>
            <a:ext cx="1224136" cy="1152128"/>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solidFill>
                  <a:schemeClr val="tx1"/>
                </a:solidFill>
                <a:latin typeface="Arial" panose="020B0604020202020204" pitchFamily="34" charset="0"/>
                <a:cs typeface="Arial" panose="020B0604020202020204" pitchFamily="34" charset="0"/>
              </a:rPr>
              <a:t>RISC</a:t>
            </a:r>
          </a:p>
          <a:p>
            <a:pPr algn="ctr"/>
            <a:r>
              <a:rPr lang="ca-ES" dirty="0">
                <a:solidFill>
                  <a:schemeClr val="tx1"/>
                </a:solidFill>
                <a:latin typeface="Arial" panose="020B0604020202020204" pitchFamily="34" charset="0"/>
                <a:cs typeface="Arial" panose="020B0604020202020204" pitchFamily="34" charset="0"/>
              </a:rPr>
              <a:t>BAIX</a:t>
            </a:r>
          </a:p>
        </p:txBody>
      </p:sp>
      <p:sp>
        <p:nvSpPr>
          <p:cNvPr id="23" name="Oval 22"/>
          <p:cNvSpPr/>
          <p:nvPr/>
        </p:nvSpPr>
        <p:spPr>
          <a:xfrm>
            <a:off x="6692062" y="3229919"/>
            <a:ext cx="1224136" cy="1152128"/>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solidFill>
                  <a:schemeClr val="tx1"/>
                </a:solidFill>
                <a:latin typeface="Arial" panose="020B0604020202020204" pitchFamily="34" charset="0"/>
                <a:cs typeface="Arial" panose="020B0604020202020204" pitchFamily="34" charset="0"/>
              </a:rPr>
              <a:t>RISC</a:t>
            </a:r>
          </a:p>
          <a:p>
            <a:pPr algn="ctr"/>
            <a:r>
              <a:rPr lang="ca-ES" dirty="0">
                <a:solidFill>
                  <a:schemeClr val="tx1"/>
                </a:solidFill>
                <a:latin typeface="Arial" panose="020B0604020202020204" pitchFamily="34" charset="0"/>
                <a:cs typeface="Arial" panose="020B0604020202020204" pitchFamily="34" charset="0"/>
              </a:rPr>
              <a:t>MITJÀ</a:t>
            </a:r>
          </a:p>
        </p:txBody>
      </p:sp>
      <p:sp>
        <p:nvSpPr>
          <p:cNvPr id="27" name="Oval 26"/>
          <p:cNvSpPr/>
          <p:nvPr/>
        </p:nvSpPr>
        <p:spPr>
          <a:xfrm>
            <a:off x="4473455" y="3216122"/>
            <a:ext cx="1224136" cy="115212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solidFill>
                  <a:schemeClr val="tx1"/>
                </a:solidFill>
                <a:latin typeface="Arial" panose="020B0604020202020204" pitchFamily="34" charset="0"/>
                <a:cs typeface="Arial" panose="020B0604020202020204" pitchFamily="34" charset="0"/>
              </a:rPr>
              <a:t>RISC</a:t>
            </a:r>
          </a:p>
          <a:p>
            <a:pPr algn="ctr"/>
            <a:r>
              <a:rPr lang="ca-ES" dirty="0">
                <a:solidFill>
                  <a:schemeClr val="tx1"/>
                </a:solidFill>
                <a:latin typeface="Arial" panose="020B0604020202020204" pitchFamily="34" charset="0"/>
                <a:cs typeface="Arial" panose="020B0604020202020204" pitchFamily="34" charset="0"/>
              </a:rPr>
              <a:t>ALT</a:t>
            </a:r>
          </a:p>
        </p:txBody>
      </p:sp>
      <p:sp>
        <p:nvSpPr>
          <p:cNvPr id="31" name="QuadreDeText 30"/>
          <p:cNvSpPr txBox="1"/>
          <p:nvPr/>
        </p:nvSpPr>
        <p:spPr>
          <a:xfrm>
            <a:off x="8677841" y="4390188"/>
            <a:ext cx="2073645" cy="400110"/>
          </a:xfrm>
          <a:prstGeom prst="rect">
            <a:avLst/>
          </a:prstGeom>
          <a:noFill/>
        </p:spPr>
        <p:txBody>
          <a:bodyPr wrap="none" rtlCol="0">
            <a:spAutoFit/>
          </a:bodyPr>
          <a:lstStyle/>
          <a:p>
            <a:r>
              <a:rPr lang="ca-ES" sz="2000" dirty="0">
                <a:latin typeface="Arial" panose="020B0604020202020204" pitchFamily="34" charset="0"/>
                <a:cs typeface="Arial" panose="020B0604020202020204" pitchFamily="34" charset="0"/>
              </a:rPr>
              <a:t>Taxa real: 11,0%</a:t>
            </a:r>
          </a:p>
        </p:txBody>
      </p:sp>
      <p:sp>
        <p:nvSpPr>
          <p:cNvPr id="32" name="QuadreDeText 31"/>
          <p:cNvSpPr txBox="1"/>
          <p:nvPr/>
        </p:nvSpPr>
        <p:spPr>
          <a:xfrm>
            <a:off x="4109042" y="4364998"/>
            <a:ext cx="2092689" cy="400110"/>
          </a:xfrm>
          <a:prstGeom prst="rect">
            <a:avLst/>
          </a:prstGeom>
          <a:noFill/>
        </p:spPr>
        <p:txBody>
          <a:bodyPr wrap="none" rtlCol="0">
            <a:spAutoFit/>
          </a:bodyPr>
          <a:lstStyle/>
          <a:p>
            <a:r>
              <a:rPr lang="ca-ES" sz="2000" dirty="0">
                <a:latin typeface="Arial" panose="020B0604020202020204" pitchFamily="34" charset="0"/>
                <a:cs typeface="Arial" panose="020B0604020202020204" pitchFamily="34" charset="0"/>
              </a:rPr>
              <a:t>Taxa real: 46,0%</a:t>
            </a:r>
          </a:p>
        </p:txBody>
      </p:sp>
      <p:sp>
        <p:nvSpPr>
          <p:cNvPr id="37" name="QuadreDeText 36"/>
          <p:cNvSpPr txBox="1"/>
          <p:nvPr/>
        </p:nvSpPr>
        <p:spPr>
          <a:xfrm>
            <a:off x="6335816" y="4390188"/>
            <a:ext cx="2092689" cy="400110"/>
          </a:xfrm>
          <a:prstGeom prst="rect">
            <a:avLst/>
          </a:prstGeom>
          <a:noFill/>
        </p:spPr>
        <p:txBody>
          <a:bodyPr wrap="none" rtlCol="0">
            <a:spAutoFit/>
          </a:bodyPr>
          <a:lstStyle/>
          <a:p>
            <a:r>
              <a:rPr lang="ca-ES" sz="2000" dirty="0">
                <a:latin typeface="Arial" panose="020B0604020202020204" pitchFamily="34" charset="0"/>
                <a:cs typeface="Arial" panose="020B0604020202020204" pitchFamily="34" charset="0"/>
              </a:rPr>
              <a:t>Taxa real: 25,1%</a:t>
            </a:r>
          </a:p>
        </p:txBody>
      </p:sp>
      <p:sp>
        <p:nvSpPr>
          <p:cNvPr id="41" name="QuadreDeText 40"/>
          <p:cNvSpPr txBox="1"/>
          <p:nvPr/>
        </p:nvSpPr>
        <p:spPr>
          <a:xfrm>
            <a:off x="9024553" y="5350579"/>
            <a:ext cx="926857" cy="830997"/>
          </a:xfrm>
          <a:prstGeom prst="rect">
            <a:avLst/>
          </a:prstGeom>
          <a:noFill/>
        </p:spPr>
        <p:txBody>
          <a:bodyPr wrap="none" rtlCol="0">
            <a:spAutoFit/>
          </a:bodyPr>
          <a:lstStyle/>
          <a:p>
            <a:r>
              <a:rPr lang="ca-ES" sz="1600" dirty="0">
                <a:solidFill>
                  <a:srgbClr val="FF0000"/>
                </a:solidFill>
                <a:latin typeface="Arial" panose="020B0604020202020204" pitchFamily="34" charset="0"/>
                <a:cs typeface="Arial" panose="020B0604020202020204" pitchFamily="34" charset="0"/>
              </a:rPr>
              <a:t>31,2%**</a:t>
            </a:r>
          </a:p>
          <a:p>
            <a:endParaRPr lang="ca-ES" sz="1600" dirty="0">
              <a:latin typeface="Arial" panose="020B0604020202020204" pitchFamily="34" charset="0"/>
              <a:cs typeface="Arial" panose="020B0604020202020204" pitchFamily="34" charset="0"/>
            </a:endParaRPr>
          </a:p>
          <a:p>
            <a:r>
              <a:rPr lang="ca-ES" sz="1600" dirty="0">
                <a:solidFill>
                  <a:srgbClr val="00B050"/>
                </a:solidFill>
                <a:latin typeface="Arial" panose="020B0604020202020204" pitchFamily="34" charset="0"/>
                <a:cs typeface="Arial" panose="020B0604020202020204" pitchFamily="34" charset="0"/>
              </a:rPr>
              <a:t>10,3%**</a:t>
            </a:r>
          </a:p>
        </p:txBody>
      </p:sp>
      <p:sp>
        <p:nvSpPr>
          <p:cNvPr id="42" name="QuadreDeText 41"/>
          <p:cNvSpPr txBox="1"/>
          <p:nvPr/>
        </p:nvSpPr>
        <p:spPr>
          <a:xfrm>
            <a:off x="6876194" y="5343801"/>
            <a:ext cx="926857" cy="830997"/>
          </a:xfrm>
          <a:prstGeom prst="rect">
            <a:avLst/>
          </a:prstGeom>
          <a:noFill/>
        </p:spPr>
        <p:txBody>
          <a:bodyPr wrap="none" rtlCol="0">
            <a:spAutoFit/>
          </a:bodyPr>
          <a:lstStyle/>
          <a:p>
            <a:r>
              <a:rPr lang="ca-ES" sz="1600" dirty="0">
                <a:solidFill>
                  <a:srgbClr val="FF0000"/>
                </a:solidFill>
                <a:latin typeface="Arial" panose="020B0604020202020204" pitchFamily="34" charset="0"/>
                <a:cs typeface="Arial" panose="020B0604020202020204" pitchFamily="34" charset="0"/>
              </a:rPr>
              <a:t>33,6%**</a:t>
            </a:r>
          </a:p>
          <a:p>
            <a:endParaRPr lang="ca-ES" sz="1600" dirty="0">
              <a:latin typeface="Arial" panose="020B0604020202020204" pitchFamily="34" charset="0"/>
              <a:cs typeface="Arial" panose="020B0604020202020204" pitchFamily="34" charset="0"/>
            </a:endParaRPr>
          </a:p>
          <a:p>
            <a:r>
              <a:rPr lang="ca-ES" sz="1600" dirty="0">
                <a:solidFill>
                  <a:srgbClr val="00B050"/>
                </a:solidFill>
                <a:latin typeface="Arial" panose="020B0604020202020204" pitchFamily="34" charset="0"/>
                <a:cs typeface="Arial" panose="020B0604020202020204" pitchFamily="34" charset="0"/>
              </a:rPr>
              <a:t>17,0%**</a:t>
            </a:r>
          </a:p>
        </p:txBody>
      </p:sp>
      <p:sp>
        <p:nvSpPr>
          <p:cNvPr id="43" name="QuadreDeText 42"/>
          <p:cNvSpPr txBox="1"/>
          <p:nvPr/>
        </p:nvSpPr>
        <p:spPr>
          <a:xfrm>
            <a:off x="4697361" y="5331268"/>
            <a:ext cx="926857" cy="830997"/>
          </a:xfrm>
          <a:prstGeom prst="rect">
            <a:avLst/>
          </a:prstGeom>
          <a:noFill/>
        </p:spPr>
        <p:txBody>
          <a:bodyPr wrap="none" rtlCol="0">
            <a:spAutoFit/>
          </a:bodyPr>
          <a:lstStyle/>
          <a:p>
            <a:r>
              <a:rPr lang="ca-ES" sz="1600" dirty="0">
                <a:solidFill>
                  <a:srgbClr val="FF0000"/>
                </a:solidFill>
                <a:latin typeface="Arial" panose="020B0604020202020204" pitchFamily="34" charset="0"/>
                <a:cs typeface="Arial" panose="020B0604020202020204" pitchFamily="34" charset="0"/>
              </a:rPr>
              <a:t>46,6%**</a:t>
            </a:r>
          </a:p>
          <a:p>
            <a:endParaRPr lang="ca-ES" sz="1600" dirty="0">
              <a:latin typeface="Arial" panose="020B0604020202020204" pitchFamily="34" charset="0"/>
              <a:cs typeface="Arial" panose="020B0604020202020204" pitchFamily="34" charset="0"/>
            </a:endParaRPr>
          </a:p>
          <a:p>
            <a:r>
              <a:rPr lang="ca-ES" sz="1600" dirty="0">
                <a:solidFill>
                  <a:srgbClr val="00B050"/>
                </a:solidFill>
                <a:latin typeface="Arial" panose="020B0604020202020204" pitchFamily="34" charset="0"/>
                <a:cs typeface="Arial" panose="020B0604020202020204" pitchFamily="34" charset="0"/>
              </a:rPr>
              <a:t>26,3%**</a:t>
            </a:r>
          </a:p>
        </p:txBody>
      </p:sp>
      <p:sp>
        <p:nvSpPr>
          <p:cNvPr id="44" name="QuadreDeText 43"/>
          <p:cNvSpPr txBox="1"/>
          <p:nvPr/>
        </p:nvSpPr>
        <p:spPr>
          <a:xfrm>
            <a:off x="2966687" y="5331267"/>
            <a:ext cx="1382110" cy="830997"/>
          </a:xfrm>
          <a:prstGeom prst="rect">
            <a:avLst/>
          </a:prstGeom>
          <a:noFill/>
        </p:spPr>
        <p:txBody>
          <a:bodyPr wrap="none" rtlCol="0">
            <a:spAutoFit/>
          </a:bodyPr>
          <a:lstStyle/>
          <a:p>
            <a:r>
              <a:rPr lang="ca-ES" sz="1600" dirty="0">
                <a:solidFill>
                  <a:srgbClr val="FF0000"/>
                </a:solidFill>
                <a:latin typeface="Arial" panose="020B0604020202020204" pitchFamily="34" charset="0"/>
                <a:cs typeface="Arial" panose="020B0604020202020204" pitchFamily="34" charset="0"/>
              </a:rPr>
              <a:t>NO permisos</a:t>
            </a:r>
          </a:p>
          <a:p>
            <a:endParaRPr lang="ca-ES" sz="1600" dirty="0">
              <a:latin typeface="Arial" panose="020B0604020202020204" pitchFamily="34" charset="0"/>
              <a:cs typeface="Arial" panose="020B0604020202020204" pitchFamily="34" charset="0"/>
            </a:endParaRPr>
          </a:p>
          <a:p>
            <a:r>
              <a:rPr lang="ca-ES" sz="1600" dirty="0">
                <a:solidFill>
                  <a:srgbClr val="00B050"/>
                </a:solidFill>
                <a:latin typeface="Arial" panose="020B0604020202020204" pitchFamily="34" charset="0"/>
                <a:cs typeface="Arial" panose="020B0604020202020204" pitchFamily="34" charset="0"/>
              </a:rPr>
              <a:t>Sí permisos</a:t>
            </a:r>
          </a:p>
        </p:txBody>
      </p:sp>
      <p:cxnSp>
        <p:nvCxnSpPr>
          <p:cNvPr id="45" name="Connector corbat 44"/>
          <p:cNvCxnSpPr>
            <a:stCxn id="43" idx="2"/>
          </p:cNvCxnSpPr>
          <p:nvPr/>
        </p:nvCxnSpPr>
        <p:spPr>
          <a:xfrm rot="5400000" flipH="1" flipV="1">
            <a:off x="6770840" y="3939025"/>
            <a:ext cx="613189" cy="3833291"/>
          </a:xfrm>
          <a:prstGeom prst="curvedConnector4">
            <a:avLst>
              <a:gd name="adj1" fmla="val -37281"/>
              <a:gd name="adj2" fmla="val 7132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QuadreDeText 23"/>
          <p:cNvSpPr txBox="1"/>
          <p:nvPr/>
        </p:nvSpPr>
        <p:spPr>
          <a:xfrm>
            <a:off x="450235" y="3614090"/>
            <a:ext cx="2734540" cy="338554"/>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sense permisos ordinaris</a:t>
            </a:r>
          </a:p>
        </p:txBody>
      </p:sp>
      <p:sp>
        <p:nvSpPr>
          <p:cNvPr id="25" name="QuadreDeText 24"/>
          <p:cNvSpPr txBox="1"/>
          <p:nvPr/>
        </p:nvSpPr>
        <p:spPr>
          <a:xfrm>
            <a:off x="3721884" y="3614090"/>
            <a:ext cx="861864" cy="342591"/>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60,1%</a:t>
            </a:r>
          </a:p>
        </p:txBody>
      </p:sp>
      <p:sp>
        <p:nvSpPr>
          <p:cNvPr id="26" name="QuadreDeText 25"/>
          <p:cNvSpPr txBox="1"/>
          <p:nvPr/>
        </p:nvSpPr>
        <p:spPr>
          <a:xfrm>
            <a:off x="5954216" y="3622753"/>
            <a:ext cx="861864" cy="338554"/>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45,9%</a:t>
            </a:r>
          </a:p>
        </p:txBody>
      </p:sp>
      <p:sp>
        <p:nvSpPr>
          <p:cNvPr id="28" name="QuadreDeText 27"/>
          <p:cNvSpPr txBox="1"/>
          <p:nvPr/>
        </p:nvSpPr>
        <p:spPr>
          <a:xfrm>
            <a:off x="8162688" y="3638038"/>
            <a:ext cx="861864" cy="338554"/>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36,0%</a:t>
            </a:r>
          </a:p>
        </p:txBody>
      </p:sp>
      <p:cxnSp>
        <p:nvCxnSpPr>
          <p:cNvPr id="4" name="Connector recte 3"/>
          <p:cNvCxnSpPr>
            <a:stCxn id="24" idx="3"/>
            <a:endCxn id="25" idx="1"/>
          </p:cNvCxnSpPr>
          <p:nvPr/>
        </p:nvCxnSpPr>
        <p:spPr>
          <a:xfrm>
            <a:off x="3184775" y="3783367"/>
            <a:ext cx="537109" cy="20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or recte 28"/>
          <p:cNvCxnSpPr>
            <a:endCxn id="26" idx="1"/>
          </p:cNvCxnSpPr>
          <p:nvPr/>
        </p:nvCxnSpPr>
        <p:spPr>
          <a:xfrm>
            <a:off x="5782538" y="3790654"/>
            <a:ext cx="171678" cy="1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or recte 29"/>
          <p:cNvCxnSpPr/>
          <p:nvPr/>
        </p:nvCxnSpPr>
        <p:spPr>
          <a:xfrm>
            <a:off x="7991010" y="3805984"/>
            <a:ext cx="171678" cy="13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QuadreDeText 32"/>
          <p:cNvSpPr txBox="1"/>
          <p:nvPr/>
        </p:nvSpPr>
        <p:spPr>
          <a:xfrm>
            <a:off x="1715069" y="5343801"/>
            <a:ext cx="1660773" cy="584775"/>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Taxa de </a:t>
            </a:r>
          </a:p>
          <a:p>
            <a:r>
              <a:rPr lang="ca-ES" sz="1600" dirty="0">
                <a:latin typeface="Arial" panose="020B0604020202020204" pitchFamily="34" charset="0"/>
                <a:cs typeface="Arial" panose="020B0604020202020204" pitchFamily="34" charset="0"/>
              </a:rPr>
              <a:t>reincidència</a:t>
            </a:r>
          </a:p>
        </p:txBody>
      </p:sp>
      <p:cxnSp>
        <p:nvCxnSpPr>
          <p:cNvPr id="10" name="Connector de fletxa recta 9"/>
          <p:cNvCxnSpPr>
            <a:stCxn id="32" idx="2"/>
            <a:endCxn id="43" idx="0"/>
          </p:cNvCxnSpPr>
          <p:nvPr/>
        </p:nvCxnSpPr>
        <p:spPr>
          <a:xfrm>
            <a:off x="5155387" y="4765108"/>
            <a:ext cx="5403" cy="5661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or recte 11"/>
          <p:cNvCxnSpPr/>
          <p:nvPr/>
        </p:nvCxnSpPr>
        <p:spPr>
          <a:xfrm>
            <a:off x="10200456" y="4790299"/>
            <a:ext cx="0" cy="11382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or de fletxa recta 13"/>
          <p:cNvCxnSpPr/>
          <p:nvPr/>
        </p:nvCxnSpPr>
        <p:spPr>
          <a:xfrm flipH="1">
            <a:off x="9951409" y="5928575"/>
            <a:ext cx="249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4"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35"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r>
              <a:rPr lang="ca-ES" sz="2400" b="1" dirty="0">
                <a:solidFill>
                  <a:srgbClr val="C10B42"/>
                </a:solidFill>
                <a:latin typeface="Arial" panose="020B0604020202020204" pitchFamily="34" charset="0"/>
                <a:cs typeface="Arial" panose="020B0604020202020204" pitchFamily="34" charset="0"/>
              </a:rPr>
              <a:t>Què ha canviat en el funcionament penitenciari? </a:t>
            </a:r>
          </a:p>
        </p:txBody>
      </p:sp>
      <p:cxnSp>
        <p:nvCxnSpPr>
          <p:cNvPr id="36" name="Connector recte 35"/>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3434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7" grpId="0" animBg="1"/>
      <p:bldP spid="31" grpId="0"/>
      <p:bldP spid="32" grpId="0"/>
      <p:bldP spid="37" grpId="0"/>
      <p:bldP spid="41" grpId="0"/>
      <p:bldP spid="42" grpId="0"/>
      <p:bldP spid="43" grpId="0"/>
      <p:bldP spid="44" grpId="0"/>
      <p:bldP spid="24" grpId="0"/>
      <p:bldP spid="25" grpId="0"/>
      <p:bldP spid="26" grpId="0"/>
      <p:bldP spid="28"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QuadreDeText 2"/>
          <p:cNvSpPr txBox="1"/>
          <p:nvPr/>
        </p:nvSpPr>
        <p:spPr>
          <a:xfrm>
            <a:off x="335358" y="1052736"/>
            <a:ext cx="11593289" cy="3754874"/>
          </a:xfrm>
          <a:prstGeom prst="rect">
            <a:avLst/>
          </a:prstGeom>
          <a:noFill/>
        </p:spPr>
        <p:txBody>
          <a:bodyPr wrap="square" rtlCol="0">
            <a:spAutoFit/>
          </a:bodyPr>
          <a:lstStyle/>
          <a:p>
            <a:r>
              <a:rPr lang="ca-ES" sz="2000" b="1" dirty="0">
                <a:latin typeface="Arial" panose="020B0604020202020204" pitchFamily="34" charset="0"/>
                <a:cs typeface="Arial" panose="020B0604020202020204" pitchFamily="34" charset="0"/>
              </a:rPr>
              <a:t>Respecte la gestió penitenciària</a:t>
            </a:r>
          </a:p>
          <a:p>
            <a:endParaRPr lang="ca-ES" sz="2000" b="1" dirty="0">
              <a:latin typeface="Arial" panose="020B0604020202020204" pitchFamily="34" charset="0"/>
              <a:cs typeface="Arial" panose="020B0604020202020204" pitchFamily="34" charset="0"/>
            </a:endParaRPr>
          </a:p>
          <a:p>
            <a:endParaRPr lang="ca-ES" sz="20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b="1" dirty="0">
                <a:solidFill>
                  <a:srgbClr val="C10B42"/>
                </a:solidFill>
                <a:latin typeface="Arial" panose="020B0604020202020204" pitchFamily="34" charset="0"/>
                <a:cs typeface="Arial" panose="020B0604020202020204" pitchFamily="34" charset="0"/>
              </a:rPr>
              <a:t>Apostar pel medi obert</a:t>
            </a: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El 70 % presenten des de l’inici risc baix de reincidència: </a:t>
            </a:r>
            <a:r>
              <a:rPr lang="ca-ES" sz="2000" b="1" dirty="0">
                <a:solidFill>
                  <a:srgbClr val="C10B42"/>
                </a:solidFill>
                <a:latin typeface="Arial" panose="020B0604020202020204" pitchFamily="34" charset="0"/>
                <a:cs typeface="Arial" panose="020B0604020202020204" pitchFamily="34" charset="0"/>
              </a:rPr>
              <a:t>apropar-se a aquesta xifra en classificació inicial en 3r grau</a:t>
            </a:r>
          </a:p>
          <a:p>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b="1" dirty="0">
                <a:solidFill>
                  <a:srgbClr val="C10B42"/>
                </a:solidFill>
                <a:latin typeface="Arial" panose="020B0604020202020204" pitchFamily="34" charset="0"/>
                <a:cs typeface="Arial" panose="020B0604020202020204" pitchFamily="34" charset="0"/>
              </a:rPr>
              <a:t>Potenciar les UD, l’Art.86.4 i la llibertat condicional </a:t>
            </a:r>
            <a:r>
              <a:rPr lang="ca-ES" sz="2000" dirty="0">
                <a:latin typeface="Arial" panose="020B0604020202020204" pitchFamily="34" charset="0"/>
                <a:cs typeface="Arial" panose="020B0604020202020204" pitchFamily="34" charset="0"/>
              </a:rPr>
              <a:t>com a millor manera esglaonada d’arribar a la llibertat sense nous delictes.</a:t>
            </a:r>
          </a:p>
        </p:txBody>
      </p:sp>
      <p:pic>
        <p:nvPicPr>
          <p:cNvPr id="6"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7"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r>
              <a:rPr lang="ca-ES" sz="2400" b="1" dirty="0" smtClean="0">
                <a:solidFill>
                  <a:srgbClr val="C10B42"/>
                </a:solidFill>
                <a:latin typeface="Arial" panose="020B0604020202020204" pitchFamily="34" charset="0"/>
                <a:cs typeface="Arial" panose="020B0604020202020204" pitchFamily="34" charset="0"/>
              </a:rPr>
              <a:t>Propostes i reptes de futur</a:t>
            </a:r>
            <a:endParaRPr lang="ca-ES" sz="2400" b="1" dirty="0">
              <a:solidFill>
                <a:srgbClr val="C10B42"/>
              </a:solidFill>
              <a:latin typeface="Arial" panose="020B0604020202020204" pitchFamily="34" charset="0"/>
              <a:cs typeface="Arial" panose="020B0604020202020204" pitchFamily="34" charset="0"/>
            </a:endParaRPr>
          </a:p>
        </p:txBody>
      </p:sp>
      <p:cxnSp>
        <p:nvCxnSpPr>
          <p:cNvPr id="8" name="Connector recte 7"/>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6609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QuadreDeText 2"/>
          <p:cNvSpPr txBox="1"/>
          <p:nvPr/>
        </p:nvSpPr>
        <p:spPr>
          <a:xfrm>
            <a:off x="335358" y="980728"/>
            <a:ext cx="11593289" cy="3785652"/>
          </a:xfrm>
          <a:prstGeom prst="rect">
            <a:avLst/>
          </a:prstGeom>
          <a:noFill/>
        </p:spPr>
        <p:txBody>
          <a:bodyPr wrap="square" rtlCol="0">
            <a:spAutoFit/>
          </a:bodyPr>
          <a:lstStyle/>
          <a:p>
            <a:r>
              <a:rPr lang="ca-ES" sz="2000" b="1" dirty="0">
                <a:latin typeface="Arial" panose="020B0604020202020204" pitchFamily="34" charset="0"/>
                <a:cs typeface="Arial" panose="020B0604020202020204" pitchFamily="34" charset="0"/>
              </a:rPr>
              <a:t>Respecte la intervenció amb infractors</a:t>
            </a:r>
          </a:p>
          <a:p>
            <a:endParaRPr lang="ca-ES" sz="2000" b="1" dirty="0">
              <a:latin typeface="Arial" panose="020B0604020202020204" pitchFamily="34" charset="0"/>
              <a:cs typeface="Arial" panose="020B0604020202020204" pitchFamily="34" charset="0"/>
            </a:endParaRPr>
          </a:p>
          <a:p>
            <a:endParaRPr lang="ca-ES" sz="20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b="1" dirty="0">
                <a:latin typeface="Arial" panose="020B0604020202020204" pitchFamily="34" charset="0"/>
                <a:cs typeface="Arial" panose="020B0604020202020204" pitchFamily="34" charset="0"/>
              </a:rPr>
              <a:t>Infractors sexuals</a:t>
            </a:r>
            <a:r>
              <a:rPr lang="ca-ES" sz="2000" dirty="0">
                <a:latin typeface="Arial" panose="020B0604020202020204" pitchFamily="34" charset="0"/>
                <a:cs typeface="Arial" panose="020B0604020202020204" pitchFamily="34" charset="0"/>
              </a:rPr>
              <a:t>: la majoria baix risc: tractament des de medi obert.</a:t>
            </a:r>
          </a:p>
          <a:p>
            <a:r>
              <a:rPr lang="ca-ES" sz="2000" dirty="0">
                <a:latin typeface="Arial" panose="020B0604020202020204" pitchFamily="34" charset="0"/>
                <a:cs typeface="Arial" panose="020B0604020202020204" pitchFamily="34" charset="0"/>
              </a:rPr>
              <a:t>    En els d’alt risc </a:t>
            </a:r>
            <a:r>
              <a:rPr lang="ca-ES" sz="2000" b="1" dirty="0">
                <a:solidFill>
                  <a:srgbClr val="C10B42"/>
                </a:solidFill>
                <a:latin typeface="Arial" panose="020B0604020202020204" pitchFamily="34" charset="0"/>
                <a:cs typeface="Arial" panose="020B0604020202020204" pitchFamily="34" charset="0"/>
              </a:rPr>
              <a:t>potenciar CerclesCat</a:t>
            </a:r>
          </a:p>
          <a:p>
            <a:endParaRPr lang="ca-ES" sz="2000" dirty="0">
              <a:latin typeface="Arial" panose="020B0604020202020204" pitchFamily="34" charset="0"/>
              <a:cs typeface="Arial" panose="020B0604020202020204" pitchFamily="34" charset="0"/>
            </a:endParaRPr>
          </a:p>
          <a:p>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b="1" dirty="0">
                <a:latin typeface="Arial" panose="020B0604020202020204" pitchFamily="34" charset="0"/>
                <a:cs typeface="Arial" panose="020B0604020202020204" pitchFamily="34" charset="0"/>
              </a:rPr>
              <a:t>Infractors violència de gènere</a:t>
            </a:r>
            <a:r>
              <a:rPr lang="ca-ES" sz="2000" dirty="0">
                <a:latin typeface="Arial" panose="020B0604020202020204" pitchFamily="34" charset="0"/>
                <a:cs typeface="Arial" panose="020B0604020202020204" pitchFamily="34" charset="0"/>
              </a:rPr>
              <a:t>:  treballar amb els de risc baix en medi obert però més temps (reincidència tardana).  </a:t>
            </a:r>
            <a:r>
              <a:rPr lang="ca-ES" sz="2000" b="1" dirty="0">
                <a:solidFill>
                  <a:srgbClr val="C10B42"/>
                </a:solidFill>
                <a:latin typeface="Arial" panose="020B0604020202020204" pitchFamily="34" charset="0"/>
                <a:cs typeface="Arial" panose="020B0604020202020204" pitchFamily="34" charset="0"/>
              </a:rPr>
              <a:t>Impulsar programes d’intervenció en medi obert, avalats per Europa.</a:t>
            </a:r>
          </a:p>
          <a:p>
            <a:endParaRPr lang="ca-ES" sz="2000" b="1" dirty="0">
              <a:solidFill>
                <a:srgbClr val="C10B42"/>
              </a:solidFill>
              <a:latin typeface="Arial" panose="020B0604020202020204" pitchFamily="34" charset="0"/>
              <a:cs typeface="Arial" panose="020B0604020202020204" pitchFamily="34" charset="0"/>
            </a:endParaRPr>
          </a:p>
          <a:p>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b="1" dirty="0">
                <a:solidFill>
                  <a:srgbClr val="C10B42"/>
                </a:solidFill>
                <a:latin typeface="Arial" panose="020B0604020202020204" pitchFamily="34" charset="0"/>
                <a:cs typeface="Arial" panose="020B0604020202020204" pitchFamily="34" charset="0"/>
              </a:rPr>
              <a:t>Aplicar de forma decidida l’RNR</a:t>
            </a:r>
            <a:endParaRPr lang="ca-ES" sz="2000" dirty="0">
              <a:solidFill>
                <a:srgbClr val="FDE7F5"/>
              </a:solidFill>
              <a:latin typeface="Arial" panose="020B0604020202020204" pitchFamily="34" charset="0"/>
              <a:cs typeface="Arial" panose="020B0604020202020204" pitchFamily="34" charset="0"/>
            </a:endParaRPr>
          </a:p>
        </p:txBody>
      </p:sp>
      <p:pic>
        <p:nvPicPr>
          <p:cNvPr id="6"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7"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r>
              <a:rPr lang="ca-ES" sz="2400" b="1" dirty="0" smtClean="0">
                <a:solidFill>
                  <a:srgbClr val="C10B42"/>
                </a:solidFill>
                <a:latin typeface="Arial" panose="020B0604020202020204" pitchFamily="34" charset="0"/>
                <a:cs typeface="Arial" panose="020B0604020202020204" pitchFamily="34" charset="0"/>
              </a:rPr>
              <a:t>Propostes i reptes de futur</a:t>
            </a:r>
            <a:endParaRPr lang="ca-ES" sz="2400" b="1" dirty="0">
              <a:solidFill>
                <a:srgbClr val="C10B42"/>
              </a:solidFill>
              <a:latin typeface="Arial" panose="020B0604020202020204" pitchFamily="34" charset="0"/>
              <a:cs typeface="Arial" panose="020B0604020202020204" pitchFamily="34" charset="0"/>
            </a:endParaRPr>
          </a:p>
        </p:txBody>
      </p:sp>
      <p:cxnSp>
        <p:nvCxnSpPr>
          <p:cNvPr id="8" name="Connector recte 7"/>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689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uadroTexto 17">
            <a:extLst>
              <a:ext uri="{FF2B5EF4-FFF2-40B4-BE49-F238E27FC236}">
                <a16:creationId xmlns:a16="http://schemas.microsoft.com/office/drawing/2014/main" id="{85C8D0CE-5223-4561-A124-A0401F60B62C}"/>
              </a:ext>
            </a:extLst>
          </p:cNvPr>
          <p:cNvSpPr txBox="1"/>
          <p:nvPr/>
        </p:nvSpPr>
        <p:spPr>
          <a:xfrm>
            <a:off x="263352" y="332656"/>
            <a:ext cx="7272808" cy="461665"/>
          </a:xfrm>
          <a:prstGeom prst="rect">
            <a:avLst/>
          </a:prstGeom>
          <a:noFill/>
        </p:spPr>
        <p:txBody>
          <a:bodyPr wrap="square" rtlCol="0">
            <a:spAutoFit/>
          </a:bodyPr>
          <a:lstStyle/>
          <a:p>
            <a:r>
              <a:rPr lang="ca-ES" sz="2400" b="1" dirty="0">
                <a:solidFill>
                  <a:srgbClr val="C10B42"/>
                </a:solidFill>
                <a:latin typeface="Arial" panose="020B0604020202020204" pitchFamily="34" charset="0"/>
                <a:cs typeface="Arial" panose="020B0604020202020204" pitchFamily="34" charset="0"/>
              </a:rPr>
              <a:t>Què s’ha fet? </a:t>
            </a:r>
          </a:p>
        </p:txBody>
      </p:sp>
      <p:cxnSp>
        <p:nvCxnSpPr>
          <p:cNvPr id="21" name="Connector recte 20"/>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
        <p:nvSpPr>
          <p:cNvPr id="6" name="QuadreDeText 5"/>
          <p:cNvSpPr txBox="1"/>
          <p:nvPr/>
        </p:nvSpPr>
        <p:spPr>
          <a:xfrm>
            <a:off x="551384" y="1255985"/>
            <a:ext cx="11305256" cy="4493538"/>
          </a:xfrm>
          <a:prstGeom prst="rect">
            <a:avLst/>
          </a:prstGeom>
          <a:noFill/>
        </p:spPr>
        <p:txBody>
          <a:bodyPr wrap="square" rtlCol="0">
            <a:spAutoFit/>
          </a:bodyPr>
          <a:lstStyle/>
          <a:p>
            <a:pPr marL="285750" indent="-285750">
              <a:buFont typeface="Wingdings" panose="05000000000000000000" pitchFamily="2" charset="2"/>
              <a:buChar char="ü"/>
            </a:pPr>
            <a:r>
              <a:rPr lang="ca-ES" sz="2200" dirty="0">
                <a:latin typeface="Arial" panose="020B0604020202020204" pitchFamily="34" charset="0"/>
                <a:cs typeface="Arial" panose="020B0604020202020204" pitchFamily="34" charset="0"/>
              </a:rPr>
              <a:t>Obtenir les taxes de reincidència</a:t>
            </a:r>
          </a:p>
          <a:p>
            <a:pPr marL="285750" indent="-285750">
              <a:buFont typeface="Wingdings" panose="05000000000000000000" pitchFamily="2" charset="2"/>
              <a:buChar char="ü"/>
            </a:pPr>
            <a:endParaRPr lang="ca-ES" sz="2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200" dirty="0">
                <a:latin typeface="Arial" panose="020B0604020202020204" pitchFamily="34" charset="0"/>
                <a:cs typeface="Arial" panose="020B0604020202020204" pitchFamily="34" charset="0"/>
              </a:rPr>
              <a:t>Identificar les característiques del reincident i multireincident </a:t>
            </a:r>
          </a:p>
          <a:p>
            <a:pPr marL="285750" indent="-285750">
              <a:buFont typeface="Wingdings" panose="05000000000000000000" pitchFamily="2" charset="2"/>
              <a:buChar char="ü"/>
            </a:pPr>
            <a:endParaRPr lang="ca-ES" sz="2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200" dirty="0">
                <a:latin typeface="Arial" panose="020B0604020202020204" pitchFamily="34" charset="0"/>
                <a:cs typeface="Arial" panose="020B0604020202020204" pitchFamily="34" charset="0"/>
              </a:rPr>
              <a:t>Recollir resultats del </a:t>
            </a:r>
            <a:r>
              <a:rPr lang="ca-ES" sz="2200" i="1" dirty="0">
                <a:latin typeface="Arial" panose="020B0604020202020204" pitchFamily="34" charset="0"/>
                <a:cs typeface="Arial" panose="020B0604020202020204" pitchFamily="34" charset="0"/>
              </a:rPr>
              <a:t>RisCanvi </a:t>
            </a:r>
            <a:r>
              <a:rPr lang="ca-ES" sz="2200" dirty="0">
                <a:latin typeface="Arial" panose="020B0604020202020204" pitchFamily="34" charset="0"/>
                <a:cs typeface="Arial" panose="020B0604020202020204" pitchFamily="34" charset="0"/>
              </a:rPr>
              <a:t>(avaluació de risc) </a:t>
            </a:r>
          </a:p>
          <a:p>
            <a:pPr marL="285750" indent="-285750">
              <a:buFont typeface="Wingdings" panose="05000000000000000000" pitchFamily="2" charset="2"/>
              <a:buChar char="ü"/>
            </a:pPr>
            <a:endParaRPr lang="ca-ES" sz="2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200" dirty="0">
                <a:latin typeface="Arial" panose="020B0604020202020204" pitchFamily="34" charset="0"/>
                <a:cs typeface="Arial" panose="020B0604020202020204" pitchFamily="34" charset="0"/>
              </a:rPr>
              <a:t>Avaluar la Gestió del risc (model RNR)</a:t>
            </a:r>
          </a:p>
          <a:p>
            <a:pPr marL="285750" indent="-285750">
              <a:buFont typeface="Wingdings" panose="05000000000000000000" pitchFamily="2" charset="2"/>
              <a:buChar char="ü"/>
            </a:pPr>
            <a:endParaRPr lang="ca-ES" sz="2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200" dirty="0">
                <a:latin typeface="Arial" panose="020B0604020202020204" pitchFamily="34" charset="0"/>
                <a:cs typeface="Arial" panose="020B0604020202020204" pitchFamily="34" charset="0"/>
              </a:rPr>
              <a:t>Descriure grups </a:t>
            </a:r>
            <a:r>
              <a:rPr lang="ca-ES" sz="2200" dirty="0" smtClean="0">
                <a:latin typeface="Arial" panose="020B0604020202020204" pitchFamily="34" charset="0"/>
                <a:cs typeface="Arial" panose="020B0604020202020204" pitchFamily="34" charset="0"/>
              </a:rPr>
              <a:t>específics: </a:t>
            </a:r>
            <a:endParaRPr lang="ca-ES" sz="2200" dirty="0">
              <a:latin typeface="Arial" panose="020B0604020202020204" pitchFamily="34" charset="0"/>
              <a:cs typeface="Arial" panose="020B0604020202020204" pitchFamily="34" charset="0"/>
            </a:endParaRPr>
          </a:p>
          <a:p>
            <a:pPr marL="1257300" lvl="2" indent="-342900">
              <a:buFont typeface="Wingdings" panose="05000000000000000000" pitchFamily="2" charset="2"/>
              <a:buChar char="Ø"/>
            </a:pPr>
            <a:r>
              <a:rPr lang="ca-ES" sz="2200" dirty="0">
                <a:latin typeface="Arial" panose="020B0604020202020204" pitchFamily="34" charset="0"/>
                <a:cs typeface="Arial" panose="020B0604020202020204" pitchFamily="34" charset="0"/>
              </a:rPr>
              <a:t>Perspectiva de gènere (8,9%)</a:t>
            </a:r>
          </a:p>
          <a:p>
            <a:pPr marL="1257300" lvl="2" indent="-342900">
              <a:buFont typeface="Wingdings" panose="05000000000000000000" pitchFamily="2" charset="2"/>
              <a:buChar char="Ø"/>
            </a:pPr>
            <a:r>
              <a:rPr lang="ca-ES" sz="2200" dirty="0">
                <a:latin typeface="Arial" panose="020B0604020202020204" pitchFamily="34" charset="0"/>
                <a:cs typeface="Arial" panose="020B0604020202020204" pitchFamily="34" charset="0"/>
              </a:rPr>
              <a:t>Estrangers (40,9%) i expulsats</a:t>
            </a:r>
            <a:r>
              <a:rPr lang="ca-ES" sz="2200" dirty="0">
                <a:solidFill>
                  <a:srgbClr val="FF0000"/>
                </a:solidFill>
                <a:latin typeface="Arial" panose="020B0604020202020204" pitchFamily="34" charset="0"/>
                <a:cs typeface="Arial" panose="020B0604020202020204" pitchFamily="34" charset="0"/>
              </a:rPr>
              <a:t> </a:t>
            </a:r>
            <a:r>
              <a:rPr lang="ca-ES" sz="2200" dirty="0">
                <a:latin typeface="Arial" panose="020B0604020202020204" pitchFamily="34" charset="0"/>
                <a:cs typeface="Arial" panose="020B0604020202020204" pitchFamily="34" charset="0"/>
              </a:rPr>
              <a:t>(3,1%) </a:t>
            </a:r>
          </a:p>
          <a:p>
            <a:pPr marL="1257300" lvl="2" indent="-342900">
              <a:buFont typeface="Wingdings" panose="05000000000000000000" pitchFamily="2" charset="2"/>
              <a:buChar char="Ø"/>
            </a:pPr>
            <a:r>
              <a:rPr lang="ca-ES" sz="2200" dirty="0">
                <a:latin typeface="Arial" panose="020B0604020202020204" pitchFamily="34" charset="0"/>
                <a:cs typeface="Arial" panose="020B0604020202020204" pitchFamily="34" charset="0"/>
              </a:rPr>
              <a:t>Suspensions de condemna (1,9%)</a:t>
            </a:r>
          </a:p>
          <a:p>
            <a:pPr marL="1257300" lvl="2" indent="-342900">
              <a:buFont typeface="Wingdings" panose="05000000000000000000" pitchFamily="2" charset="2"/>
              <a:buChar char="Ø"/>
            </a:pPr>
            <a:r>
              <a:rPr lang="ca-ES" sz="2200" dirty="0">
                <a:latin typeface="Arial" panose="020B0604020202020204" pitchFamily="34" charset="0"/>
                <a:cs typeface="Arial" panose="020B0604020202020204" pitchFamily="34" charset="0"/>
              </a:rPr>
              <a:t>No classificats (22,6%)</a:t>
            </a:r>
          </a:p>
        </p:txBody>
      </p:sp>
      <p:pic>
        <p:nvPicPr>
          <p:cNvPr id="7"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Tree>
    <p:extLst>
      <p:ext uri="{BB962C8B-B14F-4D97-AF65-F5344CB8AC3E}">
        <p14:creationId xmlns:p14="http://schemas.microsoft.com/office/powerpoint/2010/main" val="1378337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QuadreDeText 2"/>
          <p:cNvSpPr txBox="1"/>
          <p:nvPr/>
        </p:nvSpPr>
        <p:spPr>
          <a:xfrm>
            <a:off x="335358" y="1000907"/>
            <a:ext cx="11593289" cy="1015663"/>
          </a:xfrm>
          <a:prstGeom prst="rect">
            <a:avLst/>
          </a:prstGeom>
          <a:noFill/>
        </p:spPr>
        <p:txBody>
          <a:bodyPr wrap="square" rtlCol="0">
            <a:spAutoFit/>
          </a:bodyPr>
          <a:lstStyle/>
          <a:p>
            <a:r>
              <a:rPr lang="ca-ES" sz="2000" b="1" dirty="0">
                <a:latin typeface="Arial" panose="020B0604020202020204" pitchFamily="34" charset="0"/>
                <a:cs typeface="Arial" panose="020B0604020202020204" pitchFamily="34" charset="0"/>
              </a:rPr>
              <a:t>Respecte a la coordinació entre les Administracions implicades</a:t>
            </a:r>
          </a:p>
          <a:p>
            <a:endParaRPr lang="ca-ES" sz="20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Garantir la </a:t>
            </a:r>
            <a:r>
              <a:rPr lang="ca-ES" sz="2000" b="1" dirty="0" err="1">
                <a:solidFill>
                  <a:srgbClr val="C10B42"/>
                </a:solidFill>
                <a:latin typeface="Arial" panose="020B0604020202020204" pitchFamily="34" charset="0"/>
                <a:cs typeface="Arial" panose="020B0604020202020204" pitchFamily="34" charset="0"/>
              </a:rPr>
              <a:t>interoperatibilitat</a:t>
            </a:r>
            <a:r>
              <a:rPr lang="ca-ES" sz="2000" b="1" dirty="0">
                <a:solidFill>
                  <a:srgbClr val="C10B42"/>
                </a:solidFill>
                <a:latin typeface="Arial" panose="020B0604020202020204" pitchFamily="34" charset="0"/>
                <a:cs typeface="Arial" panose="020B0604020202020204" pitchFamily="34" charset="0"/>
              </a:rPr>
              <a:t> entre els sistemes informàtics SIPC i TEMIS</a:t>
            </a:r>
            <a:endParaRPr lang="ca-ES" sz="2000" dirty="0">
              <a:latin typeface="Arial" panose="020B0604020202020204" pitchFamily="34" charset="0"/>
              <a:cs typeface="Arial" panose="020B0604020202020204" pitchFamily="34" charset="0"/>
            </a:endParaRPr>
          </a:p>
        </p:txBody>
      </p:sp>
      <p:sp>
        <p:nvSpPr>
          <p:cNvPr id="2" name="Rectangle 1"/>
          <p:cNvSpPr/>
          <p:nvPr/>
        </p:nvSpPr>
        <p:spPr>
          <a:xfrm>
            <a:off x="336027" y="2734292"/>
            <a:ext cx="11592620" cy="2862322"/>
          </a:xfrm>
          <a:prstGeom prst="rect">
            <a:avLst/>
          </a:prstGeom>
        </p:spPr>
        <p:txBody>
          <a:bodyPr wrap="square">
            <a:spAutoFit/>
          </a:bodyPr>
          <a:lstStyle/>
          <a:p>
            <a:r>
              <a:rPr lang="ca-ES" sz="2000" b="1" dirty="0">
                <a:latin typeface="Arial" panose="020B0604020202020204" pitchFamily="34" charset="0"/>
                <a:cs typeface="Arial" panose="020B0604020202020204" pitchFamily="34" charset="0"/>
              </a:rPr>
              <a:t>Respecte al Codi penal i les reformes necessàries</a:t>
            </a:r>
          </a:p>
          <a:p>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Proposar la derogació de la llibertat condicional com a suspensió de la pena </a:t>
            </a:r>
          </a:p>
          <a:p>
            <a:pPr marL="285750" indent="-285750">
              <a:buFont typeface="Wingdings" panose="05000000000000000000" pitchFamily="2" charset="2"/>
              <a:buChar char="ü"/>
            </a:pPr>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dirty="0">
                <a:latin typeface="Arial" panose="020B0604020202020204" pitchFamily="34" charset="0"/>
                <a:cs typeface="Arial" panose="020B0604020202020204" pitchFamily="34" charset="0"/>
              </a:rPr>
              <a:t>Proposar la Introducció d’una </a:t>
            </a:r>
            <a:r>
              <a:rPr lang="ca-ES" sz="2000" b="1" dirty="0">
                <a:solidFill>
                  <a:srgbClr val="C10B42"/>
                </a:solidFill>
                <a:latin typeface="Arial" panose="020B0604020202020204" pitchFamily="34" charset="0"/>
                <a:cs typeface="Arial" panose="020B0604020202020204" pitchFamily="34" charset="0"/>
              </a:rPr>
              <a:t>mesura de seguretat com la llibertat vigilada </a:t>
            </a:r>
            <a:r>
              <a:rPr lang="ca-ES" sz="2000" dirty="0">
                <a:latin typeface="Arial" panose="020B0604020202020204" pitchFamily="34" charset="0"/>
                <a:cs typeface="Arial" panose="020B0604020202020204" pitchFamily="34" charset="0"/>
              </a:rPr>
              <a:t>pels casos de </a:t>
            </a:r>
            <a:r>
              <a:rPr lang="ca-ES" sz="2000" dirty="0" err="1">
                <a:latin typeface="Arial" panose="020B0604020202020204" pitchFamily="34" charset="0"/>
                <a:cs typeface="Arial" panose="020B0604020202020204" pitchFamily="34" charset="0"/>
              </a:rPr>
              <a:t>multireincidents</a:t>
            </a:r>
            <a:r>
              <a:rPr lang="ca-ES" sz="2000" dirty="0">
                <a:latin typeface="Arial" panose="020B0604020202020204" pitchFamily="34" charset="0"/>
                <a:cs typeface="Arial" panose="020B0604020202020204" pitchFamily="34" charset="0"/>
              </a:rPr>
              <a:t> per delictes contra el patrimoni </a:t>
            </a:r>
          </a:p>
          <a:p>
            <a:endParaRPr lang="ca-E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ca-ES" sz="2000" b="1" dirty="0">
                <a:solidFill>
                  <a:srgbClr val="C10B42"/>
                </a:solidFill>
                <a:latin typeface="Arial" panose="020B0604020202020204" pitchFamily="34" charset="0"/>
                <a:cs typeface="Arial" panose="020B0604020202020204" pitchFamily="34" charset="0"/>
              </a:rPr>
              <a:t>Aplicació real i efectiva de l’agreujant de reincidència </a:t>
            </a:r>
            <a:r>
              <a:rPr lang="ca-ES" sz="2000" dirty="0">
                <a:latin typeface="Arial" panose="020B0604020202020204" pitchFamily="34" charset="0"/>
                <a:cs typeface="Arial" panose="020B0604020202020204" pitchFamily="34" charset="0"/>
              </a:rPr>
              <a:t>de la nova LO 9/2022, de 28 de juliol, disposició final sisena, pels casos dels </a:t>
            </a:r>
            <a:r>
              <a:rPr lang="ca-ES" sz="2000" dirty="0" err="1">
                <a:latin typeface="Arial" panose="020B0604020202020204" pitchFamily="34" charset="0"/>
                <a:cs typeface="Arial" panose="020B0604020202020204" pitchFamily="34" charset="0"/>
              </a:rPr>
              <a:t>multireincidents</a:t>
            </a:r>
            <a:r>
              <a:rPr lang="ca-ES" sz="2000" dirty="0">
                <a:latin typeface="Arial" panose="020B0604020202020204" pitchFamily="34" charset="0"/>
                <a:cs typeface="Arial" panose="020B0604020202020204" pitchFamily="34" charset="0"/>
              </a:rPr>
              <a:t> que no s’avinguin a desistir de delinquir.</a:t>
            </a:r>
            <a:endParaRPr lang="ca-ES" sz="2000" b="1" dirty="0">
              <a:solidFill>
                <a:srgbClr val="C10B42"/>
              </a:solidFill>
              <a:latin typeface="Arial" panose="020B0604020202020204" pitchFamily="34" charset="0"/>
              <a:cs typeface="Arial" panose="020B0604020202020204" pitchFamily="34" charset="0"/>
            </a:endParaRPr>
          </a:p>
        </p:txBody>
      </p:sp>
      <p:pic>
        <p:nvPicPr>
          <p:cNvPr id="6"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7" name="CuadroTexto 17">
            <a:extLst>
              <a:ext uri="{FF2B5EF4-FFF2-40B4-BE49-F238E27FC236}">
                <a16:creationId xmlns:a16="http://schemas.microsoft.com/office/drawing/2014/main" id="{85C8D0CE-5223-4561-A124-A0401F60B62C}"/>
              </a:ext>
            </a:extLst>
          </p:cNvPr>
          <p:cNvSpPr txBox="1"/>
          <p:nvPr/>
        </p:nvSpPr>
        <p:spPr>
          <a:xfrm>
            <a:off x="263352" y="332656"/>
            <a:ext cx="10513168" cy="461665"/>
          </a:xfrm>
          <a:prstGeom prst="rect">
            <a:avLst/>
          </a:prstGeom>
          <a:noFill/>
        </p:spPr>
        <p:txBody>
          <a:bodyPr wrap="square" rtlCol="0">
            <a:spAutoFit/>
          </a:bodyPr>
          <a:lstStyle/>
          <a:p>
            <a:r>
              <a:rPr lang="ca-ES" sz="2400" b="1" dirty="0" smtClean="0">
                <a:solidFill>
                  <a:srgbClr val="C10B42"/>
                </a:solidFill>
                <a:latin typeface="Arial" panose="020B0604020202020204" pitchFamily="34" charset="0"/>
                <a:cs typeface="Arial" panose="020B0604020202020204" pitchFamily="34" charset="0"/>
              </a:rPr>
              <a:t>Propostes i reptes de futur</a:t>
            </a:r>
            <a:endParaRPr lang="ca-ES" sz="2400" b="1" dirty="0">
              <a:solidFill>
                <a:srgbClr val="C10B42"/>
              </a:solidFill>
              <a:latin typeface="Arial" panose="020B0604020202020204" pitchFamily="34" charset="0"/>
              <a:cs typeface="Arial" panose="020B0604020202020204" pitchFamily="34" charset="0"/>
            </a:endParaRPr>
          </a:p>
        </p:txBody>
      </p:sp>
      <p:cxnSp>
        <p:nvCxnSpPr>
          <p:cNvPr id="8" name="Connector recte 7"/>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644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quot;&quot;" title="&quot;&quot;">
            <a:extLst>
              <a:ext uri="{FF2B5EF4-FFF2-40B4-BE49-F238E27FC236}">
                <a16:creationId xmlns:a16="http://schemas.microsoft.com/office/drawing/2014/main" id="{AEB657D8-54C5-BF49-B856-69DDE0FD2609}"/>
              </a:ext>
            </a:extLst>
          </p:cNvPr>
          <p:cNvPicPr>
            <a:picLocks noChangeAspect="1"/>
          </p:cNvPicPr>
          <p:nvPr/>
        </p:nvPicPr>
        <p:blipFill rotWithShape="1">
          <a:blip r:embed="rId3">
            <a:extLst>
              <a:ext uri="{28A0092B-C50C-407E-A947-70E740481C1C}">
                <a14:useLocalDpi xmlns:a14="http://schemas.microsoft.com/office/drawing/2010/main" val="0"/>
              </a:ext>
            </a:extLst>
          </a:blip>
          <a:srcRect l="473" t="19387" r="17305" b="-19104"/>
          <a:stretch/>
        </p:blipFill>
        <p:spPr>
          <a:xfrm>
            <a:off x="6864000" y="-27384"/>
            <a:ext cx="5328000" cy="6858000"/>
          </a:xfrm>
          <a:prstGeom prst="rect">
            <a:avLst/>
          </a:prstGeom>
          <a:effectLst>
            <a:outerShdw blurRad="50800" dist="50800" dir="5400000" algn="ctr" rotWithShape="0">
              <a:schemeClr val="bg1"/>
            </a:outerShdw>
          </a:effectLst>
        </p:spPr>
      </p:pic>
      <p:grpSp>
        <p:nvGrpSpPr>
          <p:cNvPr id="19" name="Agrupa 18" descr="Segueix-nos a Facebook, Twitter i LinkedIn" title="Xarxes socials Cejfe"/>
          <p:cNvGrpSpPr/>
          <p:nvPr/>
        </p:nvGrpSpPr>
        <p:grpSpPr>
          <a:xfrm>
            <a:off x="4331804" y="3721568"/>
            <a:ext cx="3449620" cy="337306"/>
            <a:chOff x="3905672" y="6070677"/>
            <a:chExt cx="3176978" cy="337306"/>
          </a:xfrm>
        </p:grpSpPr>
        <p:sp>
          <p:nvSpPr>
            <p:cNvPr id="20" name="QuadreDeText 19"/>
            <p:cNvSpPr txBox="1"/>
            <p:nvPr/>
          </p:nvSpPr>
          <p:spPr>
            <a:xfrm>
              <a:off x="3905672" y="6100206"/>
              <a:ext cx="1332656" cy="307777"/>
            </a:xfrm>
            <a:prstGeom prst="rect">
              <a:avLst/>
            </a:prstGeom>
            <a:noFill/>
          </p:spPr>
          <p:txBody>
            <a:bodyPr wrap="square" rtlCol="0">
              <a:spAutoFit/>
            </a:bodyPr>
            <a:lstStyle/>
            <a:p>
              <a:r>
                <a:rPr lang="ca-ES" sz="1400" dirty="0">
                  <a:latin typeface="Arial" panose="020B0604020202020204" pitchFamily="34" charset="0"/>
                  <a:cs typeface="Arial" panose="020B0604020202020204" pitchFamily="34" charset="0"/>
                </a:rPr>
                <a:t>Segueix-nos a: </a:t>
              </a:r>
            </a:p>
          </p:txBody>
        </p:sp>
        <p:pic>
          <p:nvPicPr>
            <p:cNvPr id="21" name="Imatge 20" descr="Twitter Logo | LOGOS de MARC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33528" y="6183853"/>
              <a:ext cx="295275" cy="161925"/>
            </a:xfrm>
            <a:prstGeom prst="rect">
              <a:avLst/>
            </a:prstGeom>
            <a:noFill/>
            <a:extLst>
              <a:ext uri="{909E8E84-426E-40DD-AFC4-6F175D3DCCD1}">
                <a14:hiddenFill xmlns:a14="http://schemas.microsoft.com/office/drawing/2010/main">
                  <a:solidFill>
                    <a:srgbClr val="FFFFFF"/>
                  </a:solidFill>
                </a14:hiddenFill>
              </a:ext>
            </a:extLst>
          </p:spPr>
        </p:pic>
        <p:pic>
          <p:nvPicPr>
            <p:cNvPr id="22" name="Imatge 19" descr="Archivo:Facebook f logo (2019).svg - Wikipedia, la enciclopedia libr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6258" y="6158379"/>
              <a:ext cx="209550" cy="209550"/>
            </a:xfrm>
            <a:prstGeom prst="rect">
              <a:avLst/>
            </a:prstGeom>
            <a:noFill/>
            <a:extLst>
              <a:ext uri="{909E8E84-426E-40DD-AFC4-6F175D3DCCD1}">
                <a14:hiddenFill xmlns:a14="http://schemas.microsoft.com/office/drawing/2010/main">
                  <a:solidFill>
                    <a:srgbClr val="FFFFFF"/>
                  </a:solidFill>
                </a14:hiddenFill>
              </a:ext>
            </a:extLst>
          </p:spPr>
        </p:pic>
        <p:pic>
          <p:nvPicPr>
            <p:cNvPr id="23" name="Imatge 22" descr="Linkedin Logo | LOGOS de MARCAS"/>
            <p:cNvPicPr>
              <a:picLocks noChangeAspect="1" noChangeArrowheads="1"/>
            </p:cNvPicPr>
            <p:nvPr/>
          </p:nvPicPr>
          <p:blipFill>
            <a:blip r:embed="rId6" cstate="print">
              <a:extLst>
                <a:ext uri="{28A0092B-C50C-407E-A947-70E740481C1C}">
                  <a14:useLocalDpi xmlns:a14="http://schemas.microsoft.com/office/drawing/2010/main" val="0"/>
                </a:ext>
              </a:extLst>
            </a:blip>
            <a:srcRect l="21056" r="20930"/>
            <a:stretch>
              <a:fillRect/>
            </a:stretch>
          </p:blipFill>
          <p:spPr bwMode="auto">
            <a:xfrm>
              <a:off x="6338344" y="6158379"/>
              <a:ext cx="219075" cy="200025"/>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13"/>
            <p:cNvSpPr>
              <a:spLocks noChangeArrowheads="1"/>
            </p:cNvSpPr>
            <p:nvPr/>
          </p:nvSpPr>
          <p:spPr bwMode="auto">
            <a:xfrm>
              <a:off x="5609424" y="6070677"/>
              <a:ext cx="7783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ca-ES" altLang="ca-ES" sz="1400"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ca-ES" altLang="ca-ES" sz="1400" dirty="0" err="1">
                  <a:solidFill>
                    <a:srgbClr val="333333"/>
                  </a:solidFill>
                  <a:latin typeface="Arial" panose="020B0604020202020204" pitchFamily="34" charset="0"/>
                  <a:ea typeface="Times New Roman" panose="02020603050405020304" pitchFamily="18" charset="0"/>
                  <a:cs typeface="Arial" panose="020B0604020202020204" pitchFamily="34" charset="0"/>
                </a:rPr>
                <a:t>cejfe</a:t>
              </a:r>
              <a:r>
                <a:rPr lang="ca-ES" altLang="ca-ES" sz="1400"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endParaRPr lang="ca-ES" altLang="ca-ES" sz="1400" dirty="0">
                <a:latin typeface="Arial" panose="020B0604020202020204" pitchFamily="34" charset="0"/>
              </a:endParaRPr>
            </a:p>
          </p:txBody>
        </p:sp>
        <p:sp>
          <p:nvSpPr>
            <p:cNvPr id="25" name="Rectangle 24"/>
            <p:cNvSpPr/>
            <p:nvPr/>
          </p:nvSpPr>
          <p:spPr>
            <a:xfrm>
              <a:off x="6527262" y="6096468"/>
              <a:ext cx="555388" cy="307777"/>
            </a:xfrm>
            <a:prstGeom prst="rect">
              <a:avLst/>
            </a:prstGeom>
          </p:spPr>
          <p:txBody>
            <a:bodyPr wrap="none">
              <a:spAutoFit/>
            </a:bodyPr>
            <a:lstStyle/>
            <a:p>
              <a:r>
                <a:rPr lang="ca-ES" altLang="ca-ES" sz="1400" dirty="0">
                  <a:solidFill>
                    <a:srgbClr val="333333"/>
                  </a:solidFill>
                  <a:latin typeface="Arial" panose="020B0604020202020204" pitchFamily="34" charset="0"/>
                  <a:ea typeface="Times New Roman" panose="02020603050405020304" pitchFamily="18" charset="0"/>
                  <a:cs typeface="Arial" panose="020B0604020202020204" pitchFamily="34" charset="0"/>
                </a:rPr>
                <a:t>Cejfe</a:t>
              </a:r>
              <a:endParaRPr lang="ca-ES" sz="1400" dirty="0"/>
            </a:p>
          </p:txBody>
        </p:sp>
      </p:grpSp>
      <p:sp>
        <p:nvSpPr>
          <p:cNvPr id="13" name="Cuadro de texto 8">
            <a:extLst>
              <a:ext uri="{FF2B5EF4-FFF2-40B4-BE49-F238E27FC236}">
                <a16:creationId xmlns:a16="http://schemas.microsoft.com/office/drawing/2014/main" id="{9BF6403B-C5AA-A343-9E3A-9F74E6EC9492}"/>
              </a:ext>
            </a:extLst>
          </p:cNvPr>
          <p:cNvSpPr txBox="1"/>
          <p:nvPr/>
        </p:nvSpPr>
        <p:spPr>
          <a:xfrm>
            <a:off x="4295800" y="3074190"/>
            <a:ext cx="3573380" cy="714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ca-ES" sz="3600" b="1" dirty="0">
                <a:solidFill>
                  <a:srgbClr val="C10B42"/>
                </a:solidFill>
                <a:latin typeface="Arial" panose="020B0604020202020204" pitchFamily="34" charset="0"/>
                <a:ea typeface="Times New Roman" panose="02020603050405020304" pitchFamily="18" charset="0"/>
                <a:cs typeface="Times New Roman" panose="02020603050405020304" pitchFamily="18" charset="0"/>
              </a:rPr>
              <a:t>Moltes gràcies!</a:t>
            </a:r>
            <a:endParaRPr lang="ca-ES" sz="3600" dirty="0">
              <a:solidFill>
                <a:srgbClr val="C10B42"/>
              </a:solidFill>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4" name="Imagen 1" descr="&quot;&quot;">
            <a:extLst>
              <a:ext uri="{FF2B5EF4-FFF2-40B4-BE49-F238E27FC236}">
                <a16:creationId xmlns:a16="http://schemas.microsoft.com/office/drawing/2014/main" id="{92943248-F5E9-3F4A-8312-861DBAE264F1}"/>
              </a:ext>
            </a:extLst>
          </p:cNvPr>
          <p:cNvPicPr/>
          <p:nvPr/>
        </p:nvPicPr>
        <p:blipFill rotWithShape="1">
          <a:blip r:embed="rId7">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pic>
        <p:nvPicPr>
          <p:cNvPr id="16" name="Picture 4" descr="https://identitatcorporativa.gencat.cat/web/.content/Documentacio/descarregues/identificacio/COLOR/idbh.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7062" y="5473743"/>
            <a:ext cx="2035535" cy="534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65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Connector recte 20"/>
          <p:cNvCxnSpPr/>
          <p:nvPr/>
        </p:nvCxnSpPr>
        <p:spPr>
          <a:xfrm>
            <a:off x="2063552" y="794321"/>
            <a:ext cx="8136904"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
        <p:nvSpPr>
          <p:cNvPr id="6" name="QuadreDeText 5"/>
          <p:cNvSpPr txBox="1"/>
          <p:nvPr/>
        </p:nvSpPr>
        <p:spPr>
          <a:xfrm>
            <a:off x="1283004" y="1590240"/>
            <a:ext cx="2725426"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Condemna fins a l’any 2015</a:t>
            </a:r>
          </a:p>
        </p:txBody>
      </p:sp>
      <p:sp>
        <p:nvSpPr>
          <p:cNvPr id="12" name="QuadreDeText 11"/>
          <p:cNvSpPr txBox="1"/>
          <p:nvPr/>
        </p:nvSpPr>
        <p:spPr>
          <a:xfrm>
            <a:off x="9324278" y="1460413"/>
            <a:ext cx="1559723" cy="584775"/>
          </a:xfrm>
          <a:prstGeom prst="rect">
            <a:avLst/>
          </a:prstGeom>
          <a:noFill/>
        </p:spPr>
        <p:txBody>
          <a:bodyPr wrap="square" rtlCol="0">
            <a:spAutoFit/>
          </a:bodyPr>
          <a:lstStyle/>
          <a:p>
            <a:pPr algn="ctr"/>
            <a:r>
              <a:rPr lang="ca-ES" sz="1600" dirty="0">
                <a:latin typeface="Arial" panose="020B0604020202020204" pitchFamily="34" charset="0"/>
                <a:cs typeface="Arial" panose="020B0604020202020204" pitchFamily="34" charset="0"/>
              </a:rPr>
              <a:t>seguiment fins 31/12/2019</a:t>
            </a:r>
          </a:p>
        </p:txBody>
      </p:sp>
      <p:sp>
        <p:nvSpPr>
          <p:cNvPr id="15" name="Rectangle 14"/>
          <p:cNvSpPr/>
          <p:nvPr/>
        </p:nvSpPr>
        <p:spPr>
          <a:xfrm>
            <a:off x="7849052" y="4194922"/>
            <a:ext cx="2160240" cy="648072"/>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solidFill>
                  <a:schemeClr val="bg1"/>
                </a:solidFill>
                <a:latin typeface="Arial" panose="020B0604020202020204" pitchFamily="34" charset="0"/>
                <a:cs typeface="Arial" panose="020B0604020202020204" pitchFamily="34" charset="0"/>
              </a:rPr>
              <a:t>REINCIDÈNCIA</a:t>
            </a:r>
          </a:p>
        </p:txBody>
      </p:sp>
      <p:sp>
        <p:nvSpPr>
          <p:cNvPr id="16" name="Rectangle 15"/>
          <p:cNvSpPr/>
          <p:nvPr/>
        </p:nvSpPr>
        <p:spPr>
          <a:xfrm>
            <a:off x="7849052" y="5049469"/>
            <a:ext cx="2160240" cy="64807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solidFill>
                  <a:schemeClr val="tx1"/>
                </a:solidFill>
                <a:latin typeface="Arial" panose="020B0604020202020204" pitchFamily="34" charset="0"/>
                <a:cs typeface="Arial" panose="020B0604020202020204" pitchFamily="34" charset="0"/>
              </a:rPr>
              <a:t>Reingrés per causa anterior</a:t>
            </a:r>
          </a:p>
        </p:txBody>
      </p:sp>
      <p:sp>
        <p:nvSpPr>
          <p:cNvPr id="23" name="QuadreDeText 22"/>
          <p:cNvSpPr txBox="1"/>
          <p:nvPr/>
        </p:nvSpPr>
        <p:spPr>
          <a:xfrm>
            <a:off x="4842999" y="4352717"/>
            <a:ext cx="2521844"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per delicte posterior 2015</a:t>
            </a:r>
          </a:p>
        </p:txBody>
      </p:sp>
      <p:sp>
        <p:nvSpPr>
          <p:cNvPr id="28" name="QuadreDeText 27"/>
          <p:cNvSpPr txBox="1"/>
          <p:nvPr/>
        </p:nvSpPr>
        <p:spPr>
          <a:xfrm>
            <a:off x="9660621" y="1988840"/>
            <a:ext cx="971883" cy="646331"/>
          </a:xfrm>
          <a:prstGeom prst="rect">
            <a:avLst/>
          </a:prstGeom>
          <a:noFill/>
        </p:spPr>
        <p:txBody>
          <a:bodyPr wrap="square" rtlCol="0">
            <a:spAutoFit/>
          </a:bodyPr>
          <a:lstStyle/>
          <a:p>
            <a:pPr algn="ctr"/>
            <a:r>
              <a:rPr lang="ca-ES" b="1" dirty="0" smtClean="0">
                <a:latin typeface="Arial" panose="020B0604020202020204" pitchFamily="34" charset="0"/>
                <a:cs typeface="Arial" panose="020B0604020202020204" pitchFamily="34" charset="0"/>
              </a:rPr>
              <a:t>(</a:t>
            </a:r>
            <a:r>
              <a:rPr lang="ca-ES" b="1" dirty="0">
                <a:latin typeface="Arial" panose="020B0604020202020204" pitchFamily="34" charset="0"/>
                <a:cs typeface="Arial" panose="020B0604020202020204" pitchFamily="34" charset="0"/>
              </a:rPr>
              <a:t>presó)</a:t>
            </a:r>
          </a:p>
          <a:p>
            <a:pPr algn="ctr"/>
            <a:r>
              <a:rPr lang="ca-ES" b="1" dirty="0">
                <a:latin typeface="Arial" panose="020B0604020202020204" pitchFamily="34" charset="0"/>
                <a:cs typeface="Arial" panose="020B0604020202020204" pitchFamily="34" charset="0"/>
              </a:rPr>
              <a:t> (MPA)</a:t>
            </a:r>
          </a:p>
        </p:txBody>
      </p:sp>
      <p:sp>
        <p:nvSpPr>
          <p:cNvPr id="7" name="QuadreDeText 6"/>
          <p:cNvSpPr txBox="1"/>
          <p:nvPr/>
        </p:nvSpPr>
        <p:spPr>
          <a:xfrm flipH="1">
            <a:off x="1891133" y="2209125"/>
            <a:ext cx="1308420" cy="338554"/>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3.814 casos</a:t>
            </a:r>
          </a:p>
        </p:txBody>
      </p:sp>
      <p:cxnSp>
        <p:nvCxnSpPr>
          <p:cNvPr id="10" name="Connector de fletxa recta 9"/>
          <p:cNvCxnSpPr/>
          <p:nvPr/>
        </p:nvCxnSpPr>
        <p:spPr>
          <a:xfrm>
            <a:off x="1343472" y="2064536"/>
            <a:ext cx="260449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de fletxa recta 12"/>
          <p:cNvCxnSpPr/>
          <p:nvPr/>
        </p:nvCxnSpPr>
        <p:spPr>
          <a:xfrm>
            <a:off x="4004655" y="2054818"/>
            <a:ext cx="5259697" cy="575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5" name="QuadreDeText 34"/>
          <p:cNvSpPr txBox="1"/>
          <p:nvPr/>
        </p:nvSpPr>
        <p:spPr>
          <a:xfrm>
            <a:off x="4281657" y="2865213"/>
            <a:ext cx="1574470"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Hi ha reingrés?</a:t>
            </a:r>
          </a:p>
        </p:txBody>
      </p:sp>
      <p:sp>
        <p:nvSpPr>
          <p:cNvPr id="36" name="QuadreDeText 35"/>
          <p:cNvSpPr txBox="1"/>
          <p:nvPr/>
        </p:nvSpPr>
        <p:spPr>
          <a:xfrm>
            <a:off x="4281657" y="3789297"/>
            <a:ext cx="402674" cy="369332"/>
          </a:xfrm>
          <a:prstGeom prst="rect">
            <a:avLst/>
          </a:prstGeom>
          <a:noFill/>
        </p:spPr>
        <p:txBody>
          <a:bodyPr wrap="none" rtlCol="0">
            <a:spAutoFit/>
          </a:bodyPr>
          <a:lstStyle/>
          <a:p>
            <a:r>
              <a:rPr lang="ca-ES" dirty="0">
                <a:latin typeface="Arial" panose="020B0604020202020204" pitchFamily="34" charset="0"/>
                <a:cs typeface="Arial" panose="020B0604020202020204" pitchFamily="34" charset="0"/>
              </a:rPr>
              <a:t>SÍ</a:t>
            </a:r>
          </a:p>
        </p:txBody>
      </p:sp>
      <p:cxnSp>
        <p:nvCxnSpPr>
          <p:cNvPr id="38" name="Connector de fletxa recta 37"/>
          <p:cNvCxnSpPr/>
          <p:nvPr/>
        </p:nvCxnSpPr>
        <p:spPr>
          <a:xfrm>
            <a:off x="4468090" y="3319316"/>
            <a:ext cx="0" cy="3547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QuadreDeText 38"/>
          <p:cNvSpPr txBox="1"/>
          <p:nvPr/>
        </p:nvSpPr>
        <p:spPr>
          <a:xfrm>
            <a:off x="4871864" y="5167935"/>
            <a:ext cx="2465740" cy="338554"/>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per delicte anterior 2015</a:t>
            </a:r>
          </a:p>
        </p:txBody>
      </p:sp>
      <p:cxnSp>
        <p:nvCxnSpPr>
          <p:cNvPr id="41" name="Connector recte 40"/>
          <p:cNvCxnSpPr/>
          <p:nvPr/>
        </p:nvCxnSpPr>
        <p:spPr>
          <a:xfrm>
            <a:off x="4482994" y="4417746"/>
            <a:ext cx="2430" cy="1060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nector recte 46"/>
          <p:cNvCxnSpPr/>
          <p:nvPr/>
        </p:nvCxnSpPr>
        <p:spPr>
          <a:xfrm>
            <a:off x="3947963" y="2378403"/>
            <a:ext cx="0" cy="23128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QuadreDeText 47"/>
          <p:cNvSpPr txBox="1"/>
          <p:nvPr/>
        </p:nvSpPr>
        <p:spPr>
          <a:xfrm flipH="1">
            <a:off x="9588613" y="2658166"/>
            <a:ext cx="1271384" cy="369332"/>
          </a:xfrm>
          <a:prstGeom prst="rect">
            <a:avLst/>
          </a:prstGeom>
          <a:noFill/>
        </p:spPr>
        <p:txBody>
          <a:bodyPr wrap="square" rtlCol="0">
            <a:spAutoFit/>
          </a:bodyPr>
          <a:lstStyle/>
          <a:p>
            <a:r>
              <a:rPr lang="ca-ES" dirty="0">
                <a:latin typeface="Arial" panose="020B0604020202020204" pitchFamily="34" charset="0"/>
                <a:cs typeface="Arial" panose="020B0604020202020204" pitchFamily="34" charset="0"/>
              </a:rPr>
              <a:t>any 2020</a:t>
            </a:r>
          </a:p>
        </p:txBody>
      </p:sp>
      <p:cxnSp>
        <p:nvCxnSpPr>
          <p:cNvPr id="49" name="Connector recte 48"/>
          <p:cNvCxnSpPr/>
          <p:nvPr/>
        </p:nvCxnSpPr>
        <p:spPr>
          <a:xfrm>
            <a:off x="9204547" y="2046416"/>
            <a:ext cx="0" cy="780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or de fletxa recta 50"/>
          <p:cNvCxnSpPr/>
          <p:nvPr/>
        </p:nvCxnSpPr>
        <p:spPr>
          <a:xfrm>
            <a:off x="7320136" y="5301208"/>
            <a:ext cx="3543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ctor de fletxa recta 51"/>
          <p:cNvCxnSpPr/>
          <p:nvPr/>
        </p:nvCxnSpPr>
        <p:spPr>
          <a:xfrm>
            <a:off x="7325875" y="4533851"/>
            <a:ext cx="3543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QuadreDeText 57"/>
          <p:cNvSpPr txBox="1"/>
          <p:nvPr/>
        </p:nvSpPr>
        <p:spPr>
          <a:xfrm flipH="1">
            <a:off x="3450856" y="2089348"/>
            <a:ext cx="1308420" cy="338554"/>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llibertat</a:t>
            </a:r>
          </a:p>
        </p:txBody>
      </p:sp>
      <p:cxnSp>
        <p:nvCxnSpPr>
          <p:cNvPr id="60" name="Connector de fletxa recta 59"/>
          <p:cNvCxnSpPr/>
          <p:nvPr/>
        </p:nvCxnSpPr>
        <p:spPr>
          <a:xfrm flipH="1">
            <a:off x="4468090" y="2209125"/>
            <a:ext cx="600802" cy="6560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2"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33" name="CuadroTexto 17">
            <a:extLst>
              <a:ext uri="{FF2B5EF4-FFF2-40B4-BE49-F238E27FC236}">
                <a16:creationId xmlns:a16="http://schemas.microsoft.com/office/drawing/2014/main" id="{85C8D0CE-5223-4561-A124-A0401F60B62C}"/>
              </a:ext>
            </a:extLst>
          </p:cNvPr>
          <p:cNvSpPr txBox="1"/>
          <p:nvPr/>
        </p:nvSpPr>
        <p:spPr>
          <a:xfrm>
            <a:off x="263352" y="332656"/>
            <a:ext cx="7272808" cy="461665"/>
          </a:xfrm>
          <a:prstGeom prst="rect">
            <a:avLst/>
          </a:prstGeom>
          <a:noFill/>
        </p:spPr>
        <p:txBody>
          <a:bodyPr wrap="square" rtlCol="0">
            <a:spAutoFit/>
          </a:bodyPr>
          <a:lstStyle/>
          <a:p>
            <a:r>
              <a:rPr lang="ca-ES" sz="2400" b="1" dirty="0" smtClean="0">
                <a:solidFill>
                  <a:srgbClr val="C10B42"/>
                </a:solidFill>
                <a:latin typeface="Arial" panose="020B0604020202020204" pitchFamily="34" charset="0"/>
                <a:cs typeface="Arial" panose="020B0604020202020204" pitchFamily="34" charset="0"/>
              </a:rPr>
              <a:t>Concepte de taxa de reincidència </a:t>
            </a:r>
            <a:endParaRPr lang="ca-ES" sz="2400" b="1" dirty="0">
              <a:solidFill>
                <a:srgbClr val="C10B42"/>
              </a:solidFill>
              <a:latin typeface="Arial" panose="020B0604020202020204" pitchFamily="34" charset="0"/>
              <a:cs typeface="Arial" panose="020B0604020202020204" pitchFamily="34" charset="0"/>
            </a:endParaRPr>
          </a:p>
        </p:txBody>
      </p:sp>
      <p:cxnSp>
        <p:nvCxnSpPr>
          <p:cNvPr id="34" name="Connector recte 33"/>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
        <p:nvSpPr>
          <p:cNvPr id="37" name="QuadreDeText 36"/>
          <p:cNvSpPr txBox="1"/>
          <p:nvPr/>
        </p:nvSpPr>
        <p:spPr>
          <a:xfrm>
            <a:off x="1215891" y="2765246"/>
            <a:ext cx="2771913" cy="1815882"/>
          </a:xfrm>
          <a:prstGeom prst="rect">
            <a:avLst/>
          </a:prstGeom>
          <a:noFill/>
        </p:spPr>
        <p:txBody>
          <a:bodyPr wrap="none" rtlCol="0">
            <a:spAutoFit/>
          </a:bodyPr>
          <a:lstStyle/>
          <a:p>
            <a:r>
              <a:rPr lang="ca-ES" sz="1600" dirty="0">
                <a:latin typeface="Arial" panose="020B0604020202020204" pitchFamily="34" charset="0"/>
                <a:cs typeface="Arial" panose="020B0604020202020204" pitchFamily="34" charset="0"/>
              </a:rPr>
              <a:t>Llibertat definitiva (65,5</a:t>
            </a:r>
            <a:r>
              <a:rPr lang="ca-ES" sz="1600" dirty="0" smtClean="0">
                <a:latin typeface="Arial" panose="020B0604020202020204" pitchFamily="34" charset="0"/>
                <a:cs typeface="Arial" panose="020B0604020202020204" pitchFamily="34" charset="0"/>
              </a:rPr>
              <a:t>%)</a:t>
            </a:r>
          </a:p>
          <a:p>
            <a:endParaRPr lang="ca-ES" sz="1600" dirty="0" smtClean="0">
              <a:latin typeface="Arial" panose="020B0604020202020204" pitchFamily="34" charset="0"/>
              <a:cs typeface="Arial" panose="020B0604020202020204" pitchFamily="34" charset="0"/>
            </a:endParaRPr>
          </a:p>
          <a:p>
            <a:r>
              <a:rPr lang="ca-ES" sz="1600" dirty="0">
                <a:latin typeface="Arial" panose="020B0604020202020204" pitchFamily="34" charset="0"/>
                <a:cs typeface="Arial" panose="020B0604020202020204" pitchFamily="34" charset="0"/>
              </a:rPr>
              <a:t>Llibertat condicional (29,5</a:t>
            </a:r>
            <a:r>
              <a:rPr lang="ca-ES" sz="1600" dirty="0" smtClean="0">
                <a:latin typeface="Arial" panose="020B0604020202020204" pitchFamily="34" charset="0"/>
                <a:cs typeface="Arial" panose="020B0604020202020204" pitchFamily="34" charset="0"/>
              </a:rPr>
              <a:t>%)</a:t>
            </a:r>
          </a:p>
          <a:p>
            <a:endParaRPr lang="ca-ES" sz="1600" dirty="0" smtClean="0">
              <a:latin typeface="Arial" panose="020B0604020202020204" pitchFamily="34" charset="0"/>
              <a:cs typeface="Arial" panose="020B0604020202020204" pitchFamily="34" charset="0"/>
            </a:endParaRPr>
          </a:p>
          <a:p>
            <a:r>
              <a:rPr lang="ca-ES" sz="1600" dirty="0">
                <a:latin typeface="Arial" panose="020B0604020202020204" pitchFamily="34" charset="0"/>
                <a:cs typeface="Arial" panose="020B0604020202020204" pitchFamily="34" charset="0"/>
              </a:rPr>
              <a:t>Expulsions (3,1</a:t>
            </a:r>
            <a:r>
              <a:rPr lang="ca-ES" sz="1600" dirty="0" smtClean="0">
                <a:latin typeface="Arial" panose="020B0604020202020204" pitchFamily="34" charset="0"/>
                <a:cs typeface="Arial" panose="020B0604020202020204" pitchFamily="34" charset="0"/>
              </a:rPr>
              <a:t>%)</a:t>
            </a:r>
          </a:p>
          <a:p>
            <a:endParaRPr lang="ca-ES" sz="1600" dirty="0">
              <a:latin typeface="Arial" panose="020B0604020202020204" pitchFamily="34" charset="0"/>
              <a:cs typeface="Arial" panose="020B0604020202020204" pitchFamily="34" charset="0"/>
            </a:endParaRPr>
          </a:p>
          <a:p>
            <a:r>
              <a:rPr lang="ca-ES" sz="1600" dirty="0">
                <a:latin typeface="Arial" panose="020B0604020202020204" pitchFamily="34" charset="0"/>
                <a:cs typeface="Arial" panose="020B0604020202020204" pitchFamily="34" charset="0"/>
              </a:rPr>
              <a:t>Suspensions (1,9</a:t>
            </a:r>
            <a:r>
              <a:rPr lang="ca-ES" sz="1600" dirty="0" smtClean="0">
                <a:latin typeface="Arial" panose="020B0604020202020204" pitchFamily="34" charset="0"/>
                <a:cs typeface="Arial" panose="020B0604020202020204" pitchFamily="34" charset="0"/>
              </a:rPr>
              <a:t>%)</a:t>
            </a:r>
            <a:endParaRPr lang="ca-ES" sz="1600" dirty="0">
              <a:latin typeface="Arial" panose="020B0604020202020204" pitchFamily="34" charset="0"/>
              <a:cs typeface="Arial" panose="020B0604020202020204" pitchFamily="34" charset="0"/>
            </a:endParaRPr>
          </a:p>
        </p:txBody>
      </p:sp>
      <p:cxnSp>
        <p:nvCxnSpPr>
          <p:cNvPr id="50" name="Connector de fletxa recta 49"/>
          <p:cNvCxnSpPr/>
          <p:nvPr/>
        </p:nvCxnSpPr>
        <p:spPr>
          <a:xfrm>
            <a:off x="4497207" y="5337212"/>
            <a:ext cx="3543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de fletxa recta 52"/>
          <p:cNvCxnSpPr/>
          <p:nvPr/>
        </p:nvCxnSpPr>
        <p:spPr>
          <a:xfrm>
            <a:off x="4513672" y="4533851"/>
            <a:ext cx="3543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270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3" grpId="0"/>
      <p:bldP spid="35" grpId="0"/>
      <p:bldP spid="36"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QuadreDeText 6"/>
          <p:cNvSpPr txBox="1"/>
          <p:nvPr/>
        </p:nvSpPr>
        <p:spPr>
          <a:xfrm>
            <a:off x="5101684" y="4259748"/>
            <a:ext cx="5544615" cy="1015663"/>
          </a:xfrm>
          <a:prstGeom prst="rect">
            <a:avLst/>
          </a:prstGeom>
          <a:noFill/>
        </p:spPr>
        <p:txBody>
          <a:bodyPr wrap="square" rtlCol="0">
            <a:spAutoFit/>
          </a:bodyPr>
          <a:lstStyle/>
          <a:p>
            <a:r>
              <a:rPr lang="ca-ES" sz="2000" b="1" dirty="0">
                <a:latin typeface="Arial" panose="020B0604020202020204" pitchFamily="34" charset="0"/>
                <a:cs typeface="Arial" panose="020B0604020202020204" pitchFamily="34" charset="0"/>
              </a:rPr>
              <a:t>8 de cada 10</a:t>
            </a:r>
            <a:r>
              <a:rPr lang="ca-ES" sz="2000" dirty="0">
                <a:latin typeface="Arial" panose="020B0604020202020204" pitchFamily="34" charset="0"/>
                <a:cs typeface="Arial" panose="020B0604020202020204" pitchFamily="34" charset="0"/>
              </a:rPr>
              <a:t> excarcerats de les presons catalanes l’any 2015 no han tornat a ingressar</a:t>
            </a:r>
          </a:p>
          <a:p>
            <a:r>
              <a:rPr lang="ca-ES" sz="2000" dirty="0">
                <a:latin typeface="Arial" panose="020B0604020202020204" pitchFamily="34" charset="0"/>
                <a:cs typeface="Arial" panose="020B0604020202020204" pitchFamily="34" charset="0"/>
              </a:rPr>
              <a:t>en els 5 anys de seguiment</a:t>
            </a:r>
          </a:p>
        </p:txBody>
      </p:sp>
      <p:pic>
        <p:nvPicPr>
          <p:cNvPr id="13" name="Imatge 12"/>
          <p:cNvPicPr/>
          <p:nvPr/>
        </p:nvPicPr>
        <p:blipFill rotWithShape="1">
          <a:blip r:embed="rId3">
            <a:extLst>
              <a:ext uri="{28A0092B-C50C-407E-A947-70E740481C1C}">
                <a14:useLocalDpi xmlns:a14="http://schemas.microsoft.com/office/drawing/2010/main" val="0"/>
              </a:ext>
            </a:extLst>
          </a:blip>
          <a:srcRect l="30509" t="10411" r="29830" b="24384"/>
          <a:stretch/>
        </p:blipFill>
        <p:spPr bwMode="auto">
          <a:xfrm>
            <a:off x="5067526" y="1439717"/>
            <a:ext cx="2056948" cy="2098850"/>
          </a:xfrm>
          <a:prstGeom prst="rect">
            <a:avLst/>
          </a:prstGeom>
          <a:noFill/>
          <a:ln>
            <a:noFill/>
          </a:ln>
          <a:extLst>
            <a:ext uri="{53640926-AAD7-44D8-BBD7-CCE9431645EC}">
              <a14:shadowObscured xmlns:a14="http://schemas.microsoft.com/office/drawing/2010/main"/>
            </a:ext>
          </a:extLst>
        </p:spPr>
      </p:pic>
      <p:pic>
        <p:nvPicPr>
          <p:cNvPr id="11" name="Imagen 1" descr="&quot;&quot;">
            <a:extLst>
              <a:ext uri="{FF2B5EF4-FFF2-40B4-BE49-F238E27FC236}">
                <a16:creationId xmlns:a16="http://schemas.microsoft.com/office/drawing/2014/main" id="{92943248-F5E9-3F4A-8312-861DBAE264F1}"/>
              </a:ext>
            </a:extLst>
          </p:cNvPr>
          <p:cNvPicPr/>
          <p:nvPr/>
        </p:nvPicPr>
        <p:blipFill rotWithShape="1">
          <a:blip r:embed="rId4">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16" name="CuadroTexto 17">
            <a:extLst>
              <a:ext uri="{FF2B5EF4-FFF2-40B4-BE49-F238E27FC236}">
                <a16:creationId xmlns:a16="http://schemas.microsoft.com/office/drawing/2014/main" id="{85C8D0CE-5223-4561-A124-A0401F60B62C}"/>
              </a:ext>
            </a:extLst>
          </p:cNvPr>
          <p:cNvSpPr txBox="1"/>
          <p:nvPr/>
        </p:nvSpPr>
        <p:spPr>
          <a:xfrm>
            <a:off x="263352" y="332656"/>
            <a:ext cx="7272808" cy="461665"/>
          </a:xfrm>
          <a:prstGeom prst="rect">
            <a:avLst/>
          </a:prstGeom>
          <a:noFill/>
        </p:spPr>
        <p:txBody>
          <a:bodyPr wrap="square" rtlCol="0">
            <a:spAutoFit/>
          </a:bodyPr>
          <a:lstStyle/>
          <a:p>
            <a:r>
              <a:rPr lang="ca-ES" sz="2400" b="1" dirty="0">
                <a:solidFill>
                  <a:srgbClr val="C10B42"/>
                </a:solidFill>
                <a:latin typeface="Arial" panose="020B0604020202020204" pitchFamily="34" charset="0"/>
                <a:cs typeface="Arial" panose="020B0604020202020204" pitchFamily="34" charset="0"/>
              </a:rPr>
              <a:t>T</a:t>
            </a:r>
            <a:r>
              <a:rPr lang="ca-ES" sz="2400" b="1" dirty="0" smtClean="0">
                <a:solidFill>
                  <a:srgbClr val="C10B42"/>
                </a:solidFill>
                <a:latin typeface="Arial" panose="020B0604020202020204" pitchFamily="34" charset="0"/>
                <a:cs typeface="Arial" panose="020B0604020202020204" pitchFamily="34" charset="0"/>
              </a:rPr>
              <a:t>axa de reincidència penitenciària </a:t>
            </a:r>
            <a:endParaRPr lang="ca-ES" sz="2400" b="1" dirty="0">
              <a:solidFill>
                <a:srgbClr val="C10B42"/>
              </a:solidFill>
              <a:latin typeface="Arial" panose="020B0604020202020204" pitchFamily="34" charset="0"/>
              <a:cs typeface="Arial" panose="020B0604020202020204" pitchFamily="34" charset="0"/>
            </a:endParaRPr>
          </a:p>
        </p:txBody>
      </p:sp>
      <p:cxnSp>
        <p:nvCxnSpPr>
          <p:cNvPr id="17" name="Connector recte 16"/>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pic>
        <p:nvPicPr>
          <p:cNvPr id="2" name="Imatge 1"/>
          <p:cNvPicPr>
            <a:picLocks noChangeAspect="1"/>
          </p:cNvPicPr>
          <p:nvPr/>
        </p:nvPicPr>
        <p:blipFill rotWithShape="1">
          <a:blip r:embed="rId5" cstate="print">
            <a:extLst>
              <a:ext uri="{28A0092B-C50C-407E-A947-70E740481C1C}">
                <a14:useLocalDpi xmlns:a14="http://schemas.microsoft.com/office/drawing/2010/main" val="0"/>
              </a:ext>
            </a:extLst>
          </a:blip>
          <a:srcRect l="86031" t="75267" r="7908" b="6300"/>
          <a:stretch/>
        </p:blipFill>
        <p:spPr>
          <a:xfrm>
            <a:off x="3404172" y="2045069"/>
            <a:ext cx="360040" cy="864096"/>
          </a:xfrm>
          <a:prstGeom prst="rect">
            <a:avLst/>
          </a:prstGeom>
        </p:spPr>
      </p:pic>
      <p:pic>
        <p:nvPicPr>
          <p:cNvPr id="18" name="Imatge 17"/>
          <p:cNvPicPr>
            <a:picLocks noChangeAspect="1"/>
          </p:cNvPicPr>
          <p:nvPr/>
        </p:nvPicPr>
        <p:blipFill rotWithShape="1">
          <a:blip r:embed="rId5" cstate="print">
            <a:extLst>
              <a:ext uri="{28A0092B-C50C-407E-A947-70E740481C1C}">
                <a14:useLocalDpi xmlns:a14="http://schemas.microsoft.com/office/drawing/2010/main" val="0"/>
              </a:ext>
            </a:extLst>
          </a:blip>
          <a:srcRect l="86151" t="27992" r="7788" b="53575"/>
          <a:stretch/>
        </p:blipFill>
        <p:spPr>
          <a:xfrm>
            <a:off x="1232057" y="4335535"/>
            <a:ext cx="360040" cy="864097"/>
          </a:xfrm>
          <a:prstGeom prst="rect">
            <a:avLst/>
          </a:prstGeom>
        </p:spPr>
      </p:pic>
      <p:pic>
        <p:nvPicPr>
          <p:cNvPr id="19" name="Imatge 18"/>
          <p:cNvPicPr>
            <a:picLocks noChangeAspect="1"/>
          </p:cNvPicPr>
          <p:nvPr/>
        </p:nvPicPr>
        <p:blipFill rotWithShape="1">
          <a:blip r:embed="rId5" cstate="print">
            <a:extLst>
              <a:ext uri="{28A0092B-C50C-407E-A947-70E740481C1C}">
                <a14:useLocalDpi xmlns:a14="http://schemas.microsoft.com/office/drawing/2010/main" val="0"/>
              </a:ext>
            </a:extLst>
          </a:blip>
          <a:srcRect l="86031" t="75267" r="7908" b="6300"/>
          <a:stretch/>
        </p:blipFill>
        <p:spPr>
          <a:xfrm>
            <a:off x="3753807" y="2045068"/>
            <a:ext cx="360040" cy="864096"/>
          </a:xfrm>
          <a:prstGeom prst="rect">
            <a:avLst/>
          </a:prstGeom>
        </p:spPr>
      </p:pic>
      <p:pic>
        <p:nvPicPr>
          <p:cNvPr id="22" name="Imatge 21"/>
          <p:cNvPicPr>
            <a:picLocks noChangeAspect="1"/>
          </p:cNvPicPr>
          <p:nvPr/>
        </p:nvPicPr>
        <p:blipFill rotWithShape="1">
          <a:blip r:embed="rId5" cstate="print">
            <a:extLst>
              <a:ext uri="{28A0092B-C50C-407E-A947-70E740481C1C}">
                <a14:useLocalDpi xmlns:a14="http://schemas.microsoft.com/office/drawing/2010/main" val="0"/>
              </a:ext>
            </a:extLst>
          </a:blip>
          <a:srcRect l="86151" t="27992" r="7788" b="53575"/>
          <a:stretch/>
        </p:blipFill>
        <p:spPr>
          <a:xfrm>
            <a:off x="1592097" y="4335534"/>
            <a:ext cx="360040" cy="864097"/>
          </a:xfrm>
          <a:prstGeom prst="rect">
            <a:avLst/>
          </a:prstGeom>
        </p:spPr>
      </p:pic>
      <p:pic>
        <p:nvPicPr>
          <p:cNvPr id="24" name="Imatge 23"/>
          <p:cNvPicPr>
            <a:picLocks noChangeAspect="1"/>
          </p:cNvPicPr>
          <p:nvPr/>
        </p:nvPicPr>
        <p:blipFill rotWithShape="1">
          <a:blip r:embed="rId5" cstate="print">
            <a:extLst>
              <a:ext uri="{28A0092B-C50C-407E-A947-70E740481C1C}">
                <a14:useLocalDpi xmlns:a14="http://schemas.microsoft.com/office/drawing/2010/main" val="0"/>
              </a:ext>
            </a:extLst>
          </a:blip>
          <a:srcRect l="86151" t="27992" r="7788" b="53575"/>
          <a:stretch/>
        </p:blipFill>
        <p:spPr>
          <a:xfrm>
            <a:off x="1952137" y="4335533"/>
            <a:ext cx="360040" cy="864097"/>
          </a:xfrm>
          <a:prstGeom prst="rect">
            <a:avLst/>
          </a:prstGeom>
        </p:spPr>
      </p:pic>
      <p:pic>
        <p:nvPicPr>
          <p:cNvPr id="25" name="Imatge 24"/>
          <p:cNvPicPr>
            <a:picLocks noChangeAspect="1"/>
          </p:cNvPicPr>
          <p:nvPr/>
        </p:nvPicPr>
        <p:blipFill rotWithShape="1">
          <a:blip r:embed="rId5" cstate="print">
            <a:extLst>
              <a:ext uri="{28A0092B-C50C-407E-A947-70E740481C1C}">
                <a14:useLocalDpi xmlns:a14="http://schemas.microsoft.com/office/drawing/2010/main" val="0"/>
              </a:ext>
            </a:extLst>
          </a:blip>
          <a:srcRect l="86151" t="27992" r="7788" b="53575"/>
          <a:stretch/>
        </p:blipFill>
        <p:spPr>
          <a:xfrm>
            <a:off x="2313647" y="4335534"/>
            <a:ext cx="360040" cy="864097"/>
          </a:xfrm>
          <a:prstGeom prst="rect">
            <a:avLst/>
          </a:prstGeom>
        </p:spPr>
      </p:pic>
      <p:pic>
        <p:nvPicPr>
          <p:cNvPr id="26" name="Imatge 25"/>
          <p:cNvPicPr>
            <a:picLocks noChangeAspect="1"/>
          </p:cNvPicPr>
          <p:nvPr/>
        </p:nvPicPr>
        <p:blipFill rotWithShape="1">
          <a:blip r:embed="rId5" cstate="print">
            <a:extLst>
              <a:ext uri="{28A0092B-C50C-407E-A947-70E740481C1C}">
                <a14:useLocalDpi xmlns:a14="http://schemas.microsoft.com/office/drawing/2010/main" val="0"/>
              </a:ext>
            </a:extLst>
          </a:blip>
          <a:srcRect l="86151" t="27992" r="7788" b="53575"/>
          <a:stretch/>
        </p:blipFill>
        <p:spPr>
          <a:xfrm>
            <a:off x="2673687" y="4335533"/>
            <a:ext cx="360040" cy="864097"/>
          </a:xfrm>
          <a:prstGeom prst="rect">
            <a:avLst/>
          </a:prstGeom>
        </p:spPr>
      </p:pic>
      <p:pic>
        <p:nvPicPr>
          <p:cNvPr id="27" name="Imatge 26"/>
          <p:cNvPicPr>
            <a:picLocks noChangeAspect="1"/>
          </p:cNvPicPr>
          <p:nvPr/>
        </p:nvPicPr>
        <p:blipFill rotWithShape="1">
          <a:blip r:embed="rId5" cstate="print">
            <a:extLst>
              <a:ext uri="{28A0092B-C50C-407E-A947-70E740481C1C}">
                <a14:useLocalDpi xmlns:a14="http://schemas.microsoft.com/office/drawing/2010/main" val="0"/>
              </a:ext>
            </a:extLst>
          </a:blip>
          <a:srcRect l="86151" t="27992" r="7788" b="53575"/>
          <a:stretch/>
        </p:blipFill>
        <p:spPr>
          <a:xfrm>
            <a:off x="3033727" y="4335532"/>
            <a:ext cx="360040" cy="864097"/>
          </a:xfrm>
          <a:prstGeom prst="rect">
            <a:avLst/>
          </a:prstGeom>
        </p:spPr>
      </p:pic>
      <p:pic>
        <p:nvPicPr>
          <p:cNvPr id="29" name="Imatge 28"/>
          <p:cNvPicPr>
            <a:picLocks noChangeAspect="1"/>
          </p:cNvPicPr>
          <p:nvPr/>
        </p:nvPicPr>
        <p:blipFill rotWithShape="1">
          <a:blip r:embed="rId5" cstate="print">
            <a:extLst>
              <a:ext uri="{28A0092B-C50C-407E-A947-70E740481C1C}">
                <a14:useLocalDpi xmlns:a14="http://schemas.microsoft.com/office/drawing/2010/main" val="0"/>
              </a:ext>
            </a:extLst>
          </a:blip>
          <a:srcRect l="86151" t="27992" r="7788" b="53575"/>
          <a:stretch/>
        </p:blipFill>
        <p:spPr>
          <a:xfrm>
            <a:off x="3393767" y="4335533"/>
            <a:ext cx="360040" cy="864097"/>
          </a:xfrm>
          <a:prstGeom prst="rect">
            <a:avLst/>
          </a:prstGeom>
        </p:spPr>
      </p:pic>
      <p:pic>
        <p:nvPicPr>
          <p:cNvPr id="31" name="Imatge 30"/>
          <p:cNvPicPr>
            <a:picLocks noChangeAspect="1"/>
          </p:cNvPicPr>
          <p:nvPr/>
        </p:nvPicPr>
        <p:blipFill rotWithShape="1">
          <a:blip r:embed="rId5" cstate="print">
            <a:extLst>
              <a:ext uri="{28A0092B-C50C-407E-A947-70E740481C1C}">
                <a14:useLocalDpi xmlns:a14="http://schemas.microsoft.com/office/drawing/2010/main" val="0"/>
              </a:ext>
            </a:extLst>
          </a:blip>
          <a:srcRect l="86151" t="27992" r="7788" b="53575"/>
          <a:stretch/>
        </p:blipFill>
        <p:spPr>
          <a:xfrm>
            <a:off x="3753807" y="4335532"/>
            <a:ext cx="360040" cy="864097"/>
          </a:xfrm>
          <a:prstGeom prst="rect">
            <a:avLst/>
          </a:prstGeom>
        </p:spPr>
      </p:pic>
    </p:spTree>
    <p:extLst>
      <p:ext uri="{BB962C8B-B14F-4D97-AF65-F5344CB8AC3E}">
        <p14:creationId xmlns:p14="http://schemas.microsoft.com/office/powerpoint/2010/main" val="1303734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tge 11"/>
          <p:cNvPicPr/>
          <p:nvPr/>
        </p:nvPicPr>
        <p:blipFill>
          <a:blip r:embed="rId3">
            <a:extLst>
              <a:ext uri="{28A0092B-C50C-407E-A947-70E740481C1C}">
                <a14:useLocalDpi xmlns:a14="http://schemas.microsoft.com/office/drawing/2010/main" val="0"/>
              </a:ext>
            </a:extLst>
          </a:blip>
          <a:srcRect/>
          <a:stretch>
            <a:fillRect/>
          </a:stretch>
        </p:blipFill>
        <p:spPr bwMode="auto">
          <a:xfrm>
            <a:off x="1097983" y="1340768"/>
            <a:ext cx="8555047" cy="4248472"/>
          </a:xfrm>
          <a:prstGeom prst="rect">
            <a:avLst/>
          </a:prstGeom>
          <a:noFill/>
          <a:ln>
            <a:noFill/>
          </a:ln>
        </p:spPr>
      </p:pic>
      <p:sp>
        <p:nvSpPr>
          <p:cNvPr id="13" name="QuadreDeText 12"/>
          <p:cNvSpPr txBox="1"/>
          <p:nvPr/>
        </p:nvSpPr>
        <p:spPr>
          <a:xfrm>
            <a:off x="8976320" y="2198388"/>
            <a:ext cx="2476957" cy="1015663"/>
          </a:xfrm>
          <a:prstGeom prst="rect">
            <a:avLst/>
          </a:prstGeom>
          <a:noFill/>
        </p:spPr>
        <p:txBody>
          <a:bodyPr wrap="square" rtlCol="0">
            <a:spAutoFit/>
          </a:bodyPr>
          <a:lstStyle/>
          <a:p>
            <a:r>
              <a:rPr lang="ca-ES" sz="2000" dirty="0">
                <a:latin typeface="Arial" panose="020B0604020202020204" pitchFamily="34" charset="0"/>
                <a:cs typeface="Arial" panose="020B0604020202020204" pitchFamily="34" charset="0"/>
              </a:rPr>
              <a:t>Descens de 9,1 punts respecte a la mesura anterior </a:t>
            </a:r>
          </a:p>
        </p:txBody>
      </p:sp>
      <p:pic>
        <p:nvPicPr>
          <p:cNvPr id="8" name="Imagen 1" descr="&quot;&quot;">
            <a:extLst>
              <a:ext uri="{FF2B5EF4-FFF2-40B4-BE49-F238E27FC236}">
                <a16:creationId xmlns:a16="http://schemas.microsoft.com/office/drawing/2014/main" id="{92943248-F5E9-3F4A-8312-861DBAE264F1}"/>
              </a:ext>
            </a:extLst>
          </p:cNvPr>
          <p:cNvPicPr/>
          <p:nvPr/>
        </p:nvPicPr>
        <p:blipFill rotWithShape="1">
          <a:blip r:embed="rId4">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10" name="CuadroTexto 17">
            <a:extLst>
              <a:ext uri="{FF2B5EF4-FFF2-40B4-BE49-F238E27FC236}">
                <a16:creationId xmlns:a16="http://schemas.microsoft.com/office/drawing/2014/main" id="{85C8D0CE-5223-4561-A124-A0401F60B62C}"/>
              </a:ext>
            </a:extLst>
          </p:cNvPr>
          <p:cNvSpPr txBox="1"/>
          <p:nvPr/>
        </p:nvSpPr>
        <p:spPr>
          <a:xfrm>
            <a:off x="263352" y="332656"/>
            <a:ext cx="7272808" cy="461665"/>
          </a:xfrm>
          <a:prstGeom prst="rect">
            <a:avLst/>
          </a:prstGeom>
          <a:noFill/>
        </p:spPr>
        <p:txBody>
          <a:bodyPr wrap="square" rtlCol="0">
            <a:spAutoFit/>
          </a:bodyPr>
          <a:lstStyle/>
          <a:p>
            <a:r>
              <a:rPr lang="ca-ES" sz="2400" b="1" dirty="0">
                <a:solidFill>
                  <a:srgbClr val="C10B42"/>
                </a:solidFill>
                <a:latin typeface="Arial" panose="020B0604020202020204" pitchFamily="34" charset="0"/>
                <a:cs typeface="Arial" panose="020B0604020202020204" pitchFamily="34" charset="0"/>
              </a:rPr>
              <a:t>T</a:t>
            </a:r>
            <a:r>
              <a:rPr lang="ca-ES" sz="2400" b="1" dirty="0" smtClean="0">
                <a:solidFill>
                  <a:srgbClr val="C10B42"/>
                </a:solidFill>
                <a:latin typeface="Arial" panose="020B0604020202020204" pitchFamily="34" charset="0"/>
                <a:cs typeface="Arial" panose="020B0604020202020204" pitchFamily="34" charset="0"/>
              </a:rPr>
              <a:t>axa de reincidència penitenciària: evolució </a:t>
            </a:r>
            <a:endParaRPr lang="ca-ES" sz="2400" b="1" dirty="0">
              <a:solidFill>
                <a:srgbClr val="C10B42"/>
              </a:solidFill>
              <a:latin typeface="Arial" panose="020B0604020202020204" pitchFamily="34" charset="0"/>
              <a:cs typeface="Arial" panose="020B0604020202020204" pitchFamily="34" charset="0"/>
            </a:endParaRPr>
          </a:p>
        </p:txBody>
      </p:sp>
      <p:cxnSp>
        <p:nvCxnSpPr>
          <p:cNvPr id="11" name="Connector recte 10"/>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pic>
        <p:nvPicPr>
          <p:cNvPr id="14" name="Imatge 13"/>
          <p:cNvPicPr>
            <a:picLocks noChangeAspect="1"/>
          </p:cNvPicPr>
          <p:nvPr/>
        </p:nvPicPr>
        <p:blipFill rotWithShape="1">
          <a:blip r:embed="rId5" cstate="print">
            <a:extLst>
              <a:ext uri="{28A0092B-C50C-407E-A947-70E740481C1C}">
                <a14:useLocalDpi xmlns:a14="http://schemas.microsoft.com/office/drawing/2010/main" val="0"/>
              </a:ext>
            </a:extLst>
          </a:blip>
          <a:srcRect l="86031" t="75267" r="7908" b="6300"/>
          <a:stretch/>
        </p:blipFill>
        <p:spPr>
          <a:xfrm>
            <a:off x="9041375" y="3207575"/>
            <a:ext cx="360040" cy="864096"/>
          </a:xfrm>
          <a:prstGeom prst="rect">
            <a:avLst/>
          </a:prstGeom>
        </p:spPr>
      </p:pic>
      <p:pic>
        <p:nvPicPr>
          <p:cNvPr id="15" name="Imatge 14"/>
          <p:cNvPicPr>
            <a:picLocks noChangeAspect="1"/>
          </p:cNvPicPr>
          <p:nvPr/>
        </p:nvPicPr>
        <p:blipFill rotWithShape="1">
          <a:blip r:embed="rId5" cstate="print">
            <a:extLst>
              <a:ext uri="{28A0092B-C50C-407E-A947-70E740481C1C}">
                <a14:useLocalDpi xmlns:a14="http://schemas.microsoft.com/office/drawing/2010/main" val="0"/>
              </a:ext>
            </a:extLst>
          </a:blip>
          <a:srcRect l="86031" t="75267" r="7908" b="6300"/>
          <a:stretch/>
        </p:blipFill>
        <p:spPr>
          <a:xfrm>
            <a:off x="9447615" y="3207575"/>
            <a:ext cx="360040" cy="864096"/>
          </a:xfrm>
          <a:prstGeom prst="rect">
            <a:avLst/>
          </a:prstGeom>
        </p:spPr>
      </p:pic>
      <p:sp>
        <p:nvSpPr>
          <p:cNvPr id="2" name="Rectangle 1"/>
          <p:cNvSpPr/>
          <p:nvPr/>
        </p:nvSpPr>
        <p:spPr>
          <a:xfrm>
            <a:off x="8976320" y="4071671"/>
            <a:ext cx="2399928" cy="923330"/>
          </a:xfrm>
          <a:prstGeom prst="rect">
            <a:avLst/>
          </a:prstGeom>
        </p:spPr>
        <p:txBody>
          <a:bodyPr wrap="square">
            <a:spAutoFit/>
          </a:bodyPr>
          <a:lstStyle/>
          <a:p>
            <a:r>
              <a:rPr lang="ca-ES" b="1" dirty="0">
                <a:latin typeface="Arial" panose="020B0604020202020204" pitchFamily="34" charset="0"/>
                <a:cs typeface="Arial" panose="020B0604020202020204" pitchFamily="34" charset="0"/>
              </a:rPr>
              <a:t>Descens de 19,2 punts en els darrers 12 anys seguiment</a:t>
            </a:r>
          </a:p>
        </p:txBody>
      </p:sp>
    </p:spTree>
    <p:extLst>
      <p:ext uri="{BB962C8B-B14F-4D97-AF65-F5344CB8AC3E}">
        <p14:creationId xmlns:p14="http://schemas.microsoft.com/office/powerpoint/2010/main" val="2291673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arrodonit 58"/>
          <p:cNvSpPr>
            <a:spLocks noChangeArrowheads="1"/>
          </p:cNvSpPr>
          <p:nvPr/>
        </p:nvSpPr>
        <p:spPr bwMode="auto">
          <a:xfrm>
            <a:off x="6240016" y="1484898"/>
            <a:ext cx="5688632" cy="4896432"/>
          </a:xfrm>
          <a:prstGeom prst="roundRect">
            <a:avLst>
              <a:gd name="adj" fmla="val 16667"/>
            </a:avLst>
          </a:prstGeom>
          <a:solidFill>
            <a:srgbClr val="DEEAF6"/>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Reducció de taxes d’empresonament</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Durada del temps a presó estable</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Augment de l’edat de la població  penitenciària</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Augment general de delictes violents</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Potenciació de les mesures de substitució per expulsió (CP 2010 i 2015)</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Més població en activitat laboral </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Consolidació del </a:t>
            </a:r>
            <a:r>
              <a:rPr lang="ca-ES" altLang="ca-ES" sz="1600" i="1" dirty="0">
                <a:solidFill>
                  <a:srgbClr val="000000"/>
                </a:solidFill>
                <a:ea typeface="Calibri" panose="020F0502020204030204" pitchFamily="34" charset="0"/>
                <a:cs typeface="Arial" panose="020B0604020202020204" pitchFamily="34" charset="0"/>
              </a:rPr>
              <a:t>RisCanvi</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Lleuger increment de la taxa de permisos </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3 noves unitats dependents</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Gestió del risc: CerclesCat</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Augment de la LC fins 2014</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Ampliació de suspensió de la pena</a:t>
            </a:r>
            <a:endParaRPr lang="ca-ES" altLang="ca-ES" sz="1600" dirty="0">
              <a:cs typeface="Arial" panose="020B0604020202020204" pitchFamily="34" charset="0"/>
            </a:endParaRPr>
          </a:p>
          <a:p>
            <a:pPr>
              <a:lnSpc>
                <a:spcPts val="2400"/>
              </a:lnSpc>
              <a:buFontTx/>
              <a:buChar char="•"/>
            </a:pPr>
            <a:r>
              <a:rPr lang="ca-ES" altLang="ca-ES" sz="1600" dirty="0">
                <a:solidFill>
                  <a:srgbClr val="000000"/>
                </a:solidFill>
                <a:ea typeface="Calibri" panose="020F0502020204030204" pitchFamily="34" charset="0"/>
                <a:cs typeface="Arial" panose="020B0604020202020204" pitchFamily="34" charset="0"/>
              </a:rPr>
              <a:t>Supressió del catàleg de faltes: delicte lleu / via administrativa</a:t>
            </a:r>
            <a:endParaRPr lang="ca-ES" altLang="ca-ES" sz="1600" dirty="0">
              <a:cs typeface="Arial" panose="020B0604020202020204" pitchFamily="34" charset="0"/>
            </a:endParaRPr>
          </a:p>
        </p:txBody>
      </p:sp>
      <p:sp>
        <p:nvSpPr>
          <p:cNvPr id="24" name="Oval 23"/>
          <p:cNvSpPr/>
          <p:nvPr/>
        </p:nvSpPr>
        <p:spPr>
          <a:xfrm>
            <a:off x="11142916" y="3577677"/>
            <a:ext cx="731520" cy="731520"/>
          </a:xfrm>
          <a:prstGeom prst="ellipse">
            <a:avLst/>
          </a:prstGeom>
          <a:solidFill>
            <a:schemeClr val="bg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a-ES"/>
          </a:p>
        </p:txBody>
      </p:sp>
      <p:sp>
        <p:nvSpPr>
          <p:cNvPr id="10" name="Rectangle arrodonit 55"/>
          <p:cNvSpPr>
            <a:spLocks noChangeArrowheads="1"/>
          </p:cNvSpPr>
          <p:nvPr/>
        </p:nvSpPr>
        <p:spPr bwMode="auto">
          <a:xfrm>
            <a:off x="479376" y="1479489"/>
            <a:ext cx="5414188" cy="3335039"/>
          </a:xfrm>
          <a:prstGeom prst="roundRect">
            <a:avLst>
              <a:gd name="adj" fmla="val 16667"/>
            </a:avLst>
          </a:prstGeom>
          <a:solidFill>
            <a:srgbClr val="DEEAF6"/>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a:lnSpc>
                <a:spcPct val="150000"/>
              </a:lnSpc>
              <a:buFontTx/>
              <a:buChar char="•"/>
            </a:pPr>
            <a:r>
              <a:rPr lang="ca-ES" altLang="ca-ES" sz="1600" dirty="0">
                <a:solidFill>
                  <a:srgbClr val="000000"/>
                </a:solidFill>
                <a:ea typeface="Calibri" panose="020F0502020204030204" pitchFamily="34" charset="0"/>
                <a:cs typeface="Arial" panose="020B0604020202020204" pitchFamily="34" charset="0"/>
              </a:rPr>
              <a:t>Increment de la criminalitat</a:t>
            </a:r>
            <a:endParaRPr lang="ca-ES" altLang="ca-ES" sz="1600" dirty="0">
              <a:cs typeface="Arial" panose="020B0604020202020204" pitchFamily="34" charset="0"/>
            </a:endParaRPr>
          </a:p>
          <a:p>
            <a:pPr>
              <a:lnSpc>
                <a:spcPct val="150000"/>
              </a:lnSpc>
              <a:buFontTx/>
              <a:buChar char="•"/>
            </a:pPr>
            <a:r>
              <a:rPr lang="ca-ES" altLang="ca-ES" sz="1600" dirty="0">
                <a:solidFill>
                  <a:srgbClr val="000000"/>
                </a:solidFill>
                <a:ea typeface="Calibri" panose="020F0502020204030204" pitchFamily="34" charset="0"/>
                <a:cs typeface="Arial" panose="020B0604020202020204" pitchFamily="34" charset="0"/>
              </a:rPr>
              <a:t>Manteniment de la proporció de població estrangera</a:t>
            </a:r>
            <a:endParaRPr lang="ca-ES" altLang="ca-ES" sz="1600" dirty="0">
              <a:cs typeface="Arial" panose="020B0604020202020204" pitchFamily="34" charset="0"/>
            </a:endParaRPr>
          </a:p>
          <a:p>
            <a:pPr>
              <a:lnSpc>
                <a:spcPct val="150000"/>
              </a:lnSpc>
              <a:buFontTx/>
              <a:buChar char="•"/>
            </a:pPr>
            <a:r>
              <a:rPr lang="ca-ES" altLang="ca-ES" sz="1600" dirty="0">
                <a:solidFill>
                  <a:srgbClr val="000000"/>
                </a:solidFill>
                <a:ea typeface="Calibri" panose="020F0502020204030204" pitchFamily="34" charset="0"/>
                <a:cs typeface="Arial" panose="020B0604020202020204" pitchFamily="34" charset="0"/>
              </a:rPr>
              <a:t>Disminució de l’aplicació d'MPA a estrangers</a:t>
            </a:r>
            <a:endParaRPr lang="ca-ES" altLang="ca-ES" sz="1600" dirty="0">
              <a:cs typeface="Arial" panose="020B0604020202020204" pitchFamily="34" charset="0"/>
            </a:endParaRPr>
          </a:p>
          <a:p>
            <a:pPr>
              <a:lnSpc>
                <a:spcPct val="150000"/>
              </a:lnSpc>
              <a:buFontTx/>
              <a:buChar char="•"/>
            </a:pPr>
            <a:r>
              <a:rPr lang="ca-ES" altLang="ca-ES" sz="1600" dirty="0">
                <a:solidFill>
                  <a:srgbClr val="000000"/>
                </a:solidFill>
                <a:ea typeface="Calibri" panose="020F0502020204030204" pitchFamily="34" charset="0"/>
                <a:cs typeface="Arial" panose="020B0604020202020204" pitchFamily="34" charset="0"/>
              </a:rPr>
              <a:t>Disminució de l’emigració d’estrangers fora de Catalunya</a:t>
            </a:r>
            <a:endParaRPr lang="ca-ES" altLang="ca-ES" sz="1600" dirty="0">
              <a:cs typeface="Arial" panose="020B0604020202020204" pitchFamily="34" charset="0"/>
            </a:endParaRPr>
          </a:p>
          <a:p>
            <a:pPr>
              <a:lnSpc>
                <a:spcPct val="150000"/>
              </a:lnSpc>
              <a:buFontTx/>
              <a:buChar char="•"/>
            </a:pPr>
            <a:r>
              <a:rPr lang="ca-ES" altLang="ca-ES" sz="1600" dirty="0">
                <a:solidFill>
                  <a:srgbClr val="000000"/>
                </a:solidFill>
                <a:ea typeface="Calibri" panose="020F0502020204030204" pitchFamily="34" charset="0"/>
                <a:cs typeface="Arial" panose="020B0604020202020204" pitchFamily="34" charset="0"/>
              </a:rPr>
              <a:t>Increment de la presó preventiva (2016-2019)</a:t>
            </a:r>
            <a:endParaRPr lang="ca-ES" altLang="ca-ES" sz="1600" dirty="0">
              <a:cs typeface="Arial" panose="020B0604020202020204" pitchFamily="34" charset="0"/>
            </a:endParaRPr>
          </a:p>
          <a:p>
            <a:pPr>
              <a:lnSpc>
                <a:spcPct val="150000"/>
              </a:lnSpc>
              <a:buFontTx/>
              <a:buChar char="•"/>
            </a:pPr>
            <a:r>
              <a:rPr lang="ca-ES" altLang="ca-ES" sz="1600" dirty="0">
                <a:solidFill>
                  <a:srgbClr val="000000"/>
                </a:solidFill>
                <a:ea typeface="Calibri" panose="020F0502020204030204" pitchFamily="34" charset="0"/>
                <a:cs typeface="Arial" panose="020B0604020202020204" pitchFamily="34" charset="0"/>
              </a:rPr>
              <a:t>Reducció del 3r grau</a:t>
            </a:r>
            <a:endParaRPr lang="ca-ES" altLang="ca-ES" sz="1600" dirty="0">
              <a:cs typeface="Arial" panose="020B0604020202020204" pitchFamily="34" charset="0"/>
            </a:endParaRPr>
          </a:p>
          <a:p>
            <a:pPr>
              <a:lnSpc>
                <a:spcPct val="150000"/>
              </a:lnSpc>
              <a:buFontTx/>
              <a:buChar char="•"/>
            </a:pPr>
            <a:r>
              <a:rPr lang="ca-ES" altLang="ca-ES" sz="1600" dirty="0">
                <a:solidFill>
                  <a:srgbClr val="000000"/>
                </a:solidFill>
                <a:ea typeface="Calibri" panose="020F0502020204030204" pitchFamily="34" charset="0"/>
                <a:cs typeface="Arial" panose="020B0604020202020204" pitchFamily="34" charset="0"/>
              </a:rPr>
              <a:t>Nous supòsits de condemna en VIGE</a:t>
            </a:r>
            <a:endParaRPr lang="ca-ES" altLang="ca-ES" sz="1600" dirty="0">
              <a:cs typeface="Arial" panose="020B0604020202020204" pitchFamily="34" charset="0"/>
            </a:endParaRPr>
          </a:p>
          <a:p>
            <a:pPr>
              <a:lnSpc>
                <a:spcPct val="150000"/>
              </a:lnSpc>
              <a:buFontTx/>
              <a:buChar char="•"/>
            </a:pPr>
            <a:r>
              <a:rPr lang="ca-ES" altLang="ca-ES" sz="1600" dirty="0">
                <a:solidFill>
                  <a:srgbClr val="000000"/>
                </a:solidFill>
                <a:ea typeface="Calibri" panose="020F0502020204030204" pitchFamily="34" charset="0"/>
                <a:cs typeface="Arial" panose="020B0604020202020204" pitchFamily="34" charset="0"/>
              </a:rPr>
              <a:t>Ampliació d'edat del consentiment delictes sexuals</a:t>
            </a:r>
            <a:endParaRPr lang="ca-ES" altLang="ca-ES" sz="1600" dirty="0">
              <a:cs typeface="Arial" panose="020B0604020202020204" pitchFamily="34" charset="0"/>
            </a:endParaRPr>
          </a:p>
        </p:txBody>
      </p:sp>
      <p:sp>
        <p:nvSpPr>
          <p:cNvPr id="11" name="Rectangle arrodonit 57"/>
          <p:cNvSpPr>
            <a:spLocks noChangeArrowheads="1"/>
          </p:cNvSpPr>
          <p:nvPr/>
        </p:nvSpPr>
        <p:spPr bwMode="auto">
          <a:xfrm>
            <a:off x="479376" y="4907615"/>
            <a:ext cx="5414188" cy="1473715"/>
          </a:xfrm>
          <a:prstGeom prst="roundRect">
            <a:avLst>
              <a:gd name="adj" fmla="val 16667"/>
            </a:avLst>
          </a:prstGeom>
          <a:solidFill>
            <a:srgbClr val="DEEAF6"/>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a:lnSpc>
                <a:spcPts val="2400"/>
              </a:lnSpc>
              <a:buFontTx/>
              <a:buChar char="•"/>
            </a:pPr>
            <a:r>
              <a:rPr lang="ca-ES" altLang="ca-ES" sz="1500" dirty="0">
                <a:solidFill>
                  <a:srgbClr val="000000"/>
                </a:solidFill>
                <a:ea typeface="Calibri" panose="020F0502020204030204" pitchFamily="34" charset="0"/>
                <a:cs typeface="Arial" panose="020B0604020202020204" pitchFamily="34" charset="0"/>
              </a:rPr>
              <a:t>Millores als indicadors econòmics</a:t>
            </a:r>
            <a:endParaRPr lang="ca-ES" altLang="ca-ES" sz="1500" dirty="0">
              <a:cs typeface="Arial" panose="020B0604020202020204" pitchFamily="34" charset="0"/>
            </a:endParaRPr>
          </a:p>
          <a:p>
            <a:pPr>
              <a:lnSpc>
                <a:spcPts val="2400"/>
              </a:lnSpc>
              <a:buFontTx/>
              <a:buChar char="•"/>
            </a:pPr>
            <a:r>
              <a:rPr lang="ca-ES" altLang="ca-ES" sz="1500" dirty="0">
                <a:solidFill>
                  <a:srgbClr val="000000"/>
                </a:solidFill>
                <a:ea typeface="Calibri" panose="020F0502020204030204" pitchFamily="34" charset="0"/>
                <a:cs typeface="Arial" panose="020B0604020202020204" pitchFamily="34" charset="0"/>
              </a:rPr>
              <a:t>Disminució de delictes: drogues</a:t>
            </a:r>
            <a:endParaRPr lang="ca-ES" altLang="ca-ES" sz="1500" dirty="0">
              <a:cs typeface="Arial" panose="020B0604020202020204" pitchFamily="34" charset="0"/>
            </a:endParaRPr>
          </a:p>
          <a:p>
            <a:pPr>
              <a:lnSpc>
                <a:spcPts val="2400"/>
              </a:lnSpc>
              <a:buFontTx/>
              <a:buChar char="•"/>
            </a:pPr>
            <a:r>
              <a:rPr lang="ca-ES" altLang="ca-ES" sz="1500" dirty="0">
                <a:solidFill>
                  <a:srgbClr val="000000"/>
                </a:solidFill>
                <a:ea typeface="Calibri" panose="020F0502020204030204" pitchFamily="34" charset="0"/>
                <a:cs typeface="Arial" panose="020B0604020202020204" pitchFamily="34" charset="0"/>
              </a:rPr>
              <a:t>Canvis Codi penal</a:t>
            </a:r>
          </a:p>
          <a:p>
            <a:pPr>
              <a:lnSpc>
                <a:spcPts val="2400"/>
              </a:lnSpc>
              <a:buFontTx/>
              <a:buChar char="•"/>
            </a:pPr>
            <a:r>
              <a:rPr lang="ca-ES" altLang="ca-ES" sz="1500" dirty="0">
                <a:solidFill>
                  <a:srgbClr val="000000"/>
                </a:solidFill>
                <a:ea typeface="Calibri" panose="020F0502020204030204" pitchFamily="34" charset="0"/>
                <a:cs typeface="Arial" panose="020B0604020202020204" pitchFamily="34" charset="0"/>
              </a:rPr>
              <a:t>Llibertat condicional com a suspensió </a:t>
            </a:r>
            <a:endParaRPr lang="ca-ES" altLang="ca-ES" sz="1500" dirty="0">
              <a:cs typeface="Arial" panose="020B0604020202020204" pitchFamily="34" charset="0"/>
            </a:endParaRPr>
          </a:p>
        </p:txBody>
      </p:sp>
      <p:sp>
        <p:nvSpPr>
          <p:cNvPr id="27" name="Fletxa cap amunt 26"/>
          <p:cNvSpPr>
            <a:spLocks noChangeArrowheads="1"/>
          </p:cNvSpPr>
          <p:nvPr/>
        </p:nvSpPr>
        <p:spPr bwMode="auto">
          <a:xfrm flipV="1">
            <a:off x="11308016" y="3760891"/>
            <a:ext cx="401320" cy="421640"/>
          </a:xfrm>
          <a:prstGeom prst="upArrow">
            <a:avLst>
              <a:gd name="adj1" fmla="val 50000"/>
              <a:gd name="adj2" fmla="val 44014"/>
            </a:avLst>
          </a:prstGeom>
          <a:solidFill>
            <a:schemeClr val="accent3">
              <a:lumMod val="60000"/>
              <a:lumOff val="40000"/>
            </a:schemeClr>
          </a:solidFill>
          <a:ln w="38100">
            <a:noFill/>
            <a:miter lim="800000"/>
            <a:headEnd/>
            <a:tailEnd/>
          </a:ln>
          <a:effectLst/>
        </p:spPr>
        <p:txBody>
          <a:bodyPr rot="0" vert="horz" wrap="square" lIns="91440" tIns="45720" rIns="91440" bIns="45720" anchor="t" anchorCtr="0" upright="1">
            <a:noAutofit/>
          </a:bodyPr>
          <a:lstStyle/>
          <a:p>
            <a:endParaRPr lang="ca-ES"/>
          </a:p>
        </p:txBody>
      </p:sp>
      <p:sp>
        <p:nvSpPr>
          <p:cNvPr id="29" name="Oval 28"/>
          <p:cNvSpPr/>
          <p:nvPr/>
        </p:nvSpPr>
        <p:spPr>
          <a:xfrm>
            <a:off x="5087888" y="2756553"/>
            <a:ext cx="731520" cy="731520"/>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a-ES"/>
          </a:p>
        </p:txBody>
      </p:sp>
      <p:sp>
        <p:nvSpPr>
          <p:cNvPr id="31" name="Fletxa cap amunt 30"/>
          <p:cNvSpPr>
            <a:spLocks noChangeArrowheads="1"/>
          </p:cNvSpPr>
          <p:nvPr/>
        </p:nvSpPr>
        <p:spPr bwMode="auto">
          <a:xfrm>
            <a:off x="5252988" y="2911739"/>
            <a:ext cx="401320" cy="421640"/>
          </a:xfrm>
          <a:prstGeom prst="upArrow">
            <a:avLst>
              <a:gd name="adj1" fmla="val 50000"/>
              <a:gd name="adj2" fmla="val 44014"/>
            </a:avLst>
          </a:prstGeom>
          <a:solidFill>
            <a:srgbClr val="C00000"/>
          </a:solidFill>
          <a:ln w="38100">
            <a:noFill/>
            <a:miter lim="800000"/>
            <a:headEnd/>
            <a:tailEnd/>
          </a:ln>
          <a:effectLst/>
        </p:spPr>
        <p:txBody>
          <a:bodyPr rot="0" vert="horz" wrap="square" lIns="91440" tIns="45720" rIns="91440" bIns="45720" anchor="t" anchorCtr="0" upright="1">
            <a:noAutofit/>
          </a:bodyPr>
          <a:lstStyle/>
          <a:p>
            <a:endParaRPr lang="ca-ES"/>
          </a:p>
        </p:txBody>
      </p:sp>
      <p:grpSp>
        <p:nvGrpSpPr>
          <p:cNvPr id="32" name="Agrupa 31"/>
          <p:cNvGrpSpPr/>
          <p:nvPr/>
        </p:nvGrpSpPr>
        <p:grpSpPr>
          <a:xfrm>
            <a:off x="4906421" y="4907614"/>
            <a:ext cx="731520" cy="756920"/>
            <a:chOff x="0" y="0"/>
            <a:chExt cx="731520" cy="756920"/>
          </a:xfrm>
        </p:grpSpPr>
        <p:sp>
          <p:nvSpPr>
            <p:cNvPr id="33" name="Oval 32"/>
            <p:cNvSpPr/>
            <p:nvPr/>
          </p:nvSpPr>
          <p:spPr>
            <a:xfrm>
              <a:off x="0" y="12700"/>
              <a:ext cx="731520" cy="731520"/>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a-ES"/>
            </a:p>
          </p:txBody>
        </p:sp>
        <p:sp>
          <p:nvSpPr>
            <p:cNvPr id="34" name="Menys 33"/>
            <p:cNvSpPr/>
            <p:nvPr/>
          </p:nvSpPr>
          <p:spPr>
            <a:xfrm>
              <a:off x="25400" y="0"/>
              <a:ext cx="685800" cy="756920"/>
            </a:xfrm>
            <a:prstGeom prst="mathMinus">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a-ES"/>
            </a:p>
          </p:txBody>
        </p:sp>
      </p:grpSp>
      <p:sp>
        <p:nvSpPr>
          <p:cNvPr id="26" name="Rectangle 30"/>
          <p:cNvSpPr>
            <a:spLocks noChangeArrowheads="1"/>
          </p:cNvSpPr>
          <p:nvPr/>
        </p:nvSpPr>
        <p:spPr bwMode="auto">
          <a:xfrm>
            <a:off x="2570610" y="176300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sp>
        <p:nvSpPr>
          <p:cNvPr id="35" name="Rectangle 26"/>
          <p:cNvSpPr>
            <a:spLocks noChangeArrowheads="1"/>
          </p:cNvSpPr>
          <p:nvPr/>
        </p:nvSpPr>
        <p:spPr bwMode="auto">
          <a:xfrm>
            <a:off x="335360" y="897917"/>
            <a:ext cx="576064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ca-ES" altLang="ca-ES" sz="1500" dirty="0">
                <a:solidFill>
                  <a:srgbClr val="000000"/>
                </a:solidFill>
                <a:latin typeface="Arial" panose="020B0604020202020204" pitchFamily="34" charset="0"/>
                <a:ea typeface="Calibri" panose="020F0502020204030204" pitchFamily="34" charset="0"/>
                <a:cs typeface="Arial" panose="020B0604020202020204" pitchFamily="34" charset="0"/>
              </a:rPr>
              <a:t>Factors que influeixen en </a:t>
            </a:r>
            <a:r>
              <a:rPr lang="ca-ES" altLang="ca-ES" sz="1500" b="1" dirty="0">
                <a:solidFill>
                  <a:schemeClr val="accent3"/>
                </a:solidFill>
                <a:latin typeface="Arial" panose="020B0604020202020204" pitchFamily="34" charset="0"/>
                <a:ea typeface="Calibri" panose="020F0502020204030204" pitchFamily="34" charset="0"/>
                <a:cs typeface="Arial" panose="020B0604020202020204" pitchFamily="34" charset="0"/>
              </a:rPr>
              <a:t>l’augment</a:t>
            </a:r>
            <a:r>
              <a:rPr lang="ca-ES" altLang="ca-ES" sz="1500" dirty="0">
                <a:solidFill>
                  <a:srgbClr val="000000"/>
                </a:solidFill>
                <a:latin typeface="Arial" panose="020B0604020202020204" pitchFamily="34" charset="0"/>
                <a:ea typeface="Calibri" panose="020F0502020204030204" pitchFamily="34" charset="0"/>
                <a:cs typeface="Arial" panose="020B0604020202020204" pitchFamily="34" charset="0"/>
              </a:rPr>
              <a:t> de la taxa de reincidència del 2020</a:t>
            </a:r>
            <a:endParaRPr lang="ca-ES" altLang="ca-ES" sz="1500" dirty="0">
              <a:latin typeface="Arial" panose="020B0604020202020204" pitchFamily="34" charset="0"/>
              <a:cs typeface="Arial" panose="020B0604020202020204" pitchFamily="34" charset="0"/>
            </a:endParaRPr>
          </a:p>
        </p:txBody>
      </p:sp>
      <p:pic>
        <p:nvPicPr>
          <p:cNvPr id="18" name="Imagen 1" descr="&quot;&quot;">
            <a:extLst>
              <a:ext uri="{FF2B5EF4-FFF2-40B4-BE49-F238E27FC236}">
                <a16:creationId xmlns:a16="http://schemas.microsoft.com/office/drawing/2014/main" id="{92943248-F5E9-3F4A-8312-861DBAE264F1}"/>
              </a:ext>
            </a:extLst>
          </p:cNvPr>
          <p:cNvPicPr/>
          <p:nvPr/>
        </p:nvPicPr>
        <p:blipFill rotWithShape="1">
          <a:blip r:embed="rId3">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19" name="CuadroTexto 17">
            <a:extLst>
              <a:ext uri="{FF2B5EF4-FFF2-40B4-BE49-F238E27FC236}">
                <a16:creationId xmlns:a16="http://schemas.microsoft.com/office/drawing/2014/main" id="{85C8D0CE-5223-4561-A124-A0401F60B62C}"/>
              </a:ext>
            </a:extLst>
          </p:cNvPr>
          <p:cNvSpPr txBox="1"/>
          <p:nvPr/>
        </p:nvSpPr>
        <p:spPr>
          <a:xfrm>
            <a:off x="263352" y="332656"/>
            <a:ext cx="7272808" cy="461665"/>
          </a:xfrm>
          <a:prstGeom prst="rect">
            <a:avLst/>
          </a:prstGeom>
          <a:noFill/>
        </p:spPr>
        <p:txBody>
          <a:bodyPr wrap="square" rtlCol="0">
            <a:spAutoFit/>
          </a:bodyPr>
          <a:lstStyle/>
          <a:p>
            <a:r>
              <a:rPr lang="ca-ES" sz="2400" b="1" dirty="0">
                <a:solidFill>
                  <a:srgbClr val="C10B42"/>
                </a:solidFill>
                <a:latin typeface="Arial" panose="020B0604020202020204" pitchFamily="34" charset="0"/>
                <a:cs typeface="Arial" panose="020B0604020202020204" pitchFamily="34" charset="0"/>
              </a:rPr>
              <a:t>Factors que poden explicar el canvi de taxa</a:t>
            </a:r>
          </a:p>
        </p:txBody>
      </p:sp>
      <p:cxnSp>
        <p:nvCxnSpPr>
          <p:cNvPr id="22" name="Connector recte 21"/>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
        <p:nvSpPr>
          <p:cNvPr id="23" name="Rectangle 26"/>
          <p:cNvSpPr>
            <a:spLocks noChangeArrowheads="1"/>
          </p:cNvSpPr>
          <p:nvPr/>
        </p:nvSpPr>
        <p:spPr bwMode="auto">
          <a:xfrm>
            <a:off x="5948696" y="910335"/>
            <a:ext cx="576064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ca-ES" altLang="ca-ES"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Factors que influeixen en el </a:t>
            </a:r>
            <a:r>
              <a:rPr lang="ca-ES" altLang="ca-ES" sz="15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descens</a:t>
            </a:r>
            <a:r>
              <a:rPr lang="ca-ES" altLang="ca-ES"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 de la taxa de reincidència del 2020</a:t>
            </a:r>
            <a:endParaRPr lang="ca-ES" altLang="ca-ES" sz="15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7064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àfic 8"/>
          <p:cNvGraphicFramePr>
            <a:graphicFrameLocks/>
          </p:cNvGraphicFramePr>
          <p:nvPr>
            <p:extLst>
              <p:ext uri="{D42A27DB-BD31-4B8C-83A1-F6EECF244321}">
                <p14:modId xmlns:p14="http://schemas.microsoft.com/office/powerpoint/2010/main" val="3366743227"/>
              </p:ext>
            </p:extLst>
          </p:nvPr>
        </p:nvGraphicFramePr>
        <p:xfrm>
          <a:off x="1919536" y="1270766"/>
          <a:ext cx="7776864" cy="4966546"/>
        </p:xfrm>
        <a:graphic>
          <a:graphicData uri="http://schemas.openxmlformats.org/drawingml/2006/chart">
            <c:chart xmlns:c="http://schemas.openxmlformats.org/drawingml/2006/chart" xmlns:r="http://schemas.openxmlformats.org/officeDocument/2006/relationships" r:id="rId3"/>
          </a:graphicData>
        </a:graphic>
      </p:graphicFrame>
      <p:sp>
        <p:nvSpPr>
          <p:cNvPr id="8" name="QuadreDeText 7"/>
          <p:cNvSpPr txBox="1"/>
          <p:nvPr/>
        </p:nvSpPr>
        <p:spPr>
          <a:xfrm>
            <a:off x="7312895" y="4830251"/>
            <a:ext cx="4601296" cy="830997"/>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Baixa reincidència</a:t>
            </a:r>
          </a:p>
          <a:p>
            <a:r>
              <a:rPr lang="ca-ES" sz="1600" dirty="0">
                <a:latin typeface="Arial" panose="020B0604020202020204" pitchFamily="34" charset="0"/>
                <a:cs typeface="Arial" panose="020B0604020202020204" pitchFamily="34" charset="0"/>
              </a:rPr>
              <a:t>Risc alt: reincidència en el mateix tipus delicte</a:t>
            </a:r>
          </a:p>
          <a:p>
            <a:r>
              <a:rPr lang="ca-ES" sz="1600" dirty="0">
                <a:latin typeface="Arial" panose="020B0604020202020204" pitchFamily="34" charset="0"/>
                <a:cs typeface="Arial" panose="020B0604020202020204" pitchFamily="34" charset="0"/>
              </a:rPr>
              <a:t>Programa CerclesCat funciona</a:t>
            </a:r>
          </a:p>
        </p:txBody>
      </p:sp>
      <p:cxnSp>
        <p:nvCxnSpPr>
          <p:cNvPr id="4" name="Connector de fletxa recta 3"/>
          <p:cNvCxnSpPr/>
          <p:nvPr/>
        </p:nvCxnSpPr>
        <p:spPr>
          <a:xfrm flipV="1">
            <a:off x="6023992" y="5157192"/>
            <a:ext cx="1152128" cy="504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 name="Imagen 1" descr="&quot;&quot;">
            <a:extLst>
              <a:ext uri="{FF2B5EF4-FFF2-40B4-BE49-F238E27FC236}">
                <a16:creationId xmlns:a16="http://schemas.microsoft.com/office/drawing/2014/main" id="{92943248-F5E9-3F4A-8312-861DBAE264F1}"/>
              </a:ext>
            </a:extLst>
          </p:cNvPr>
          <p:cNvPicPr/>
          <p:nvPr/>
        </p:nvPicPr>
        <p:blipFill rotWithShape="1">
          <a:blip r:embed="rId4">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10" name="CuadroTexto 17">
            <a:extLst>
              <a:ext uri="{FF2B5EF4-FFF2-40B4-BE49-F238E27FC236}">
                <a16:creationId xmlns:a16="http://schemas.microsoft.com/office/drawing/2014/main" id="{85C8D0CE-5223-4561-A124-A0401F60B62C}"/>
              </a:ext>
            </a:extLst>
          </p:cNvPr>
          <p:cNvSpPr txBox="1"/>
          <p:nvPr/>
        </p:nvSpPr>
        <p:spPr>
          <a:xfrm>
            <a:off x="263352" y="332656"/>
            <a:ext cx="7272808" cy="461665"/>
          </a:xfrm>
          <a:prstGeom prst="rect">
            <a:avLst/>
          </a:prstGeom>
          <a:noFill/>
        </p:spPr>
        <p:txBody>
          <a:bodyPr wrap="square" rtlCol="0">
            <a:spAutoFit/>
          </a:bodyPr>
          <a:lstStyle/>
          <a:p>
            <a:pPr>
              <a:tabLst>
                <a:tab pos="3681413" algn="l"/>
              </a:tabLst>
            </a:pPr>
            <a:r>
              <a:rPr lang="ca-ES" sz="2400" b="1" dirty="0">
                <a:solidFill>
                  <a:srgbClr val="C10B42"/>
                </a:solidFill>
                <a:latin typeface="Arial" panose="020B0604020202020204" pitchFamily="34" charset="0"/>
                <a:cs typeface="Arial" panose="020B0604020202020204" pitchFamily="34" charset="0"/>
              </a:rPr>
              <a:t>Taxes de reincidència pels delictes</a:t>
            </a:r>
          </a:p>
        </p:txBody>
      </p:sp>
      <p:cxnSp>
        <p:nvCxnSpPr>
          <p:cNvPr id="11" name="Connector recte 10"/>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611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àfic 8"/>
          <p:cNvGraphicFramePr>
            <a:graphicFrameLocks/>
          </p:cNvGraphicFramePr>
          <p:nvPr/>
        </p:nvGraphicFramePr>
        <p:xfrm>
          <a:off x="1919536" y="1270766"/>
          <a:ext cx="7776864" cy="4966546"/>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Connector de fletxa recta 3"/>
          <p:cNvCxnSpPr/>
          <p:nvPr/>
        </p:nvCxnSpPr>
        <p:spPr>
          <a:xfrm>
            <a:off x="6744072" y="2924944"/>
            <a:ext cx="36004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QuadreDeText 6"/>
          <p:cNvSpPr txBox="1"/>
          <p:nvPr/>
        </p:nvSpPr>
        <p:spPr>
          <a:xfrm>
            <a:off x="6959926" y="3501009"/>
            <a:ext cx="4968721" cy="2308324"/>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42,5% reincidents en el mateix delicte</a:t>
            </a:r>
          </a:p>
          <a:p>
            <a:endParaRPr lang="ca-ES" sz="1600" dirty="0">
              <a:latin typeface="Arial" panose="020B0604020202020204" pitchFamily="34" charset="0"/>
              <a:cs typeface="Arial" panose="020B0604020202020204" pitchFamily="34" charset="0"/>
            </a:endParaRPr>
          </a:p>
          <a:p>
            <a:r>
              <a:rPr lang="ca-ES" sz="1600" dirty="0">
                <a:latin typeface="Arial" panose="020B0604020202020204" pitchFamily="34" charset="0"/>
                <a:cs typeface="Arial" panose="020B0604020202020204" pitchFamily="34" charset="0"/>
              </a:rPr>
              <a:t>Risc alt: dificultats per acceptar fer el  programa especialitzat</a:t>
            </a:r>
          </a:p>
          <a:p>
            <a:endParaRPr lang="ca-ES" sz="1600" dirty="0">
              <a:latin typeface="Arial" panose="020B0604020202020204" pitchFamily="34" charset="0"/>
              <a:cs typeface="Arial" panose="020B0604020202020204" pitchFamily="34" charset="0"/>
            </a:endParaRPr>
          </a:p>
          <a:p>
            <a:r>
              <a:rPr lang="ca-ES" sz="1600" dirty="0">
                <a:latin typeface="Arial" panose="020B0604020202020204" pitchFamily="34" charset="0"/>
                <a:cs typeface="Arial" panose="020B0604020202020204" pitchFamily="34" charset="0"/>
              </a:rPr>
              <a:t>Risc baix: millors resultats en medi obert. </a:t>
            </a:r>
          </a:p>
          <a:p>
            <a:endParaRPr lang="ca-ES" sz="1600" dirty="0">
              <a:latin typeface="Arial" panose="020B0604020202020204" pitchFamily="34" charset="0"/>
              <a:cs typeface="Arial" panose="020B0604020202020204" pitchFamily="34" charset="0"/>
            </a:endParaRPr>
          </a:p>
          <a:p>
            <a:r>
              <a:rPr lang="ca-ES" sz="1600" dirty="0">
                <a:latin typeface="Arial" panose="020B0604020202020204" pitchFamily="34" charset="0"/>
                <a:cs typeface="Arial" panose="020B0604020202020204" pitchFamily="34" charset="0"/>
              </a:rPr>
              <a:t>És necessari més seguiment en medi obert. Reincidència tardana</a:t>
            </a:r>
          </a:p>
        </p:txBody>
      </p:sp>
      <p:pic>
        <p:nvPicPr>
          <p:cNvPr id="10" name="Imagen 1" descr="&quot;&quot;">
            <a:extLst>
              <a:ext uri="{FF2B5EF4-FFF2-40B4-BE49-F238E27FC236}">
                <a16:creationId xmlns:a16="http://schemas.microsoft.com/office/drawing/2014/main" id="{92943248-F5E9-3F4A-8312-861DBAE264F1}"/>
              </a:ext>
            </a:extLst>
          </p:cNvPr>
          <p:cNvPicPr/>
          <p:nvPr/>
        </p:nvPicPr>
        <p:blipFill rotWithShape="1">
          <a:blip r:embed="rId4">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11" name="CuadroTexto 17">
            <a:extLst>
              <a:ext uri="{FF2B5EF4-FFF2-40B4-BE49-F238E27FC236}">
                <a16:creationId xmlns:a16="http://schemas.microsoft.com/office/drawing/2014/main" id="{85C8D0CE-5223-4561-A124-A0401F60B62C}"/>
              </a:ext>
            </a:extLst>
          </p:cNvPr>
          <p:cNvSpPr txBox="1"/>
          <p:nvPr/>
        </p:nvSpPr>
        <p:spPr>
          <a:xfrm>
            <a:off x="263352" y="332656"/>
            <a:ext cx="7272808" cy="461665"/>
          </a:xfrm>
          <a:prstGeom prst="rect">
            <a:avLst/>
          </a:prstGeom>
          <a:noFill/>
        </p:spPr>
        <p:txBody>
          <a:bodyPr wrap="square" rtlCol="0">
            <a:spAutoFit/>
          </a:bodyPr>
          <a:lstStyle/>
          <a:p>
            <a:pPr>
              <a:tabLst>
                <a:tab pos="3681413" algn="l"/>
              </a:tabLst>
            </a:pPr>
            <a:r>
              <a:rPr lang="ca-ES" sz="2400" b="1" dirty="0">
                <a:solidFill>
                  <a:srgbClr val="C10B42"/>
                </a:solidFill>
                <a:latin typeface="Arial" panose="020B0604020202020204" pitchFamily="34" charset="0"/>
                <a:cs typeface="Arial" panose="020B0604020202020204" pitchFamily="34" charset="0"/>
              </a:rPr>
              <a:t>Taxes de reincidència pels delictes</a:t>
            </a:r>
          </a:p>
        </p:txBody>
      </p:sp>
      <p:cxnSp>
        <p:nvCxnSpPr>
          <p:cNvPr id="12" name="Connector recte 11"/>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43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àfic 8"/>
          <p:cNvGraphicFramePr>
            <a:graphicFrameLocks/>
          </p:cNvGraphicFramePr>
          <p:nvPr/>
        </p:nvGraphicFramePr>
        <p:xfrm>
          <a:off x="1919536" y="1270766"/>
          <a:ext cx="7776864" cy="4966546"/>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Connector de fletxa recta 3"/>
          <p:cNvCxnSpPr/>
          <p:nvPr/>
        </p:nvCxnSpPr>
        <p:spPr>
          <a:xfrm>
            <a:off x="6744072" y="3538946"/>
            <a:ext cx="36004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QuadreDeText 6"/>
          <p:cNvSpPr txBox="1"/>
          <p:nvPr/>
        </p:nvSpPr>
        <p:spPr>
          <a:xfrm>
            <a:off x="7120656" y="3917766"/>
            <a:ext cx="3638330" cy="338554"/>
          </a:xfrm>
          <a:prstGeom prst="rect">
            <a:avLst/>
          </a:prstGeom>
          <a:noFill/>
        </p:spPr>
        <p:txBody>
          <a:bodyPr wrap="square" rtlCol="0">
            <a:spAutoFit/>
          </a:bodyPr>
          <a:lstStyle/>
          <a:p>
            <a:r>
              <a:rPr lang="ca-ES" sz="1600" dirty="0">
                <a:latin typeface="Arial" panose="020B0604020202020204" pitchFamily="34" charset="0"/>
                <a:cs typeface="Arial" panose="020B0604020202020204" pitchFamily="34" charset="0"/>
              </a:rPr>
              <a:t>Reincidents gran variabilitat delictiva</a:t>
            </a:r>
          </a:p>
        </p:txBody>
      </p:sp>
      <p:pic>
        <p:nvPicPr>
          <p:cNvPr id="8" name="Imagen 1" descr="&quot;&quot;">
            <a:extLst>
              <a:ext uri="{FF2B5EF4-FFF2-40B4-BE49-F238E27FC236}">
                <a16:creationId xmlns:a16="http://schemas.microsoft.com/office/drawing/2014/main" id="{92943248-F5E9-3F4A-8312-861DBAE264F1}"/>
              </a:ext>
            </a:extLst>
          </p:cNvPr>
          <p:cNvPicPr/>
          <p:nvPr/>
        </p:nvPicPr>
        <p:blipFill rotWithShape="1">
          <a:blip r:embed="rId4">
            <a:extLst>
              <a:ext uri="{28A0092B-C50C-407E-A947-70E740481C1C}">
                <a14:useLocalDpi xmlns:a14="http://schemas.microsoft.com/office/drawing/2010/main" val="0"/>
              </a:ext>
            </a:extLst>
          </a:blip>
          <a:srcRect l="5" r="38651"/>
          <a:stretch/>
        </p:blipFill>
        <p:spPr>
          <a:xfrm flipV="1">
            <a:off x="0" y="6484926"/>
            <a:ext cx="12192000" cy="400458"/>
          </a:xfrm>
          <a:prstGeom prst="rect">
            <a:avLst/>
          </a:prstGeom>
        </p:spPr>
      </p:pic>
      <p:sp>
        <p:nvSpPr>
          <p:cNvPr id="10" name="CuadroTexto 17">
            <a:extLst>
              <a:ext uri="{FF2B5EF4-FFF2-40B4-BE49-F238E27FC236}">
                <a16:creationId xmlns:a16="http://schemas.microsoft.com/office/drawing/2014/main" id="{85C8D0CE-5223-4561-A124-A0401F60B62C}"/>
              </a:ext>
            </a:extLst>
          </p:cNvPr>
          <p:cNvSpPr txBox="1"/>
          <p:nvPr/>
        </p:nvSpPr>
        <p:spPr>
          <a:xfrm>
            <a:off x="263352" y="332656"/>
            <a:ext cx="7272808" cy="461665"/>
          </a:xfrm>
          <a:prstGeom prst="rect">
            <a:avLst/>
          </a:prstGeom>
          <a:noFill/>
        </p:spPr>
        <p:txBody>
          <a:bodyPr wrap="square" rtlCol="0">
            <a:spAutoFit/>
          </a:bodyPr>
          <a:lstStyle/>
          <a:p>
            <a:pPr>
              <a:tabLst>
                <a:tab pos="3681413" algn="l"/>
              </a:tabLst>
            </a:pPr>
            <a:r>
              <a:rPr lang="ca-ES" sz="2400" b="1" dirty="0">
                <a:solidFill>
                  <a:srgbClr val="C10B42"/>
                </a:solidFill>
                <a:latin typeface="Arial" panose="020B0604020202020204" pitchFamily="34" charset="0"/>
                <a:cs typeface="Arial" panose="020B0604020202020204" pitchFamily="34" charset="0"/>
              </a:rPr>
              <a:t>Taxes de reincidència pels delictes</a:t>
            </a:r>
          </a:p>
        </p:txBody>
      </p:sp>
      <p:cxnSp>
        <p:nvCxnSpPr>
          <p:cNvPr id="11" name="Connector recte 10"/>
          <p:cNvCxnSpPr/>
          <p:nvPr/>
        </p:nvCxnSpPr>
        <p:spPr>
          <a:xfrm>
            <a:off x="335359" y="794320"/>
            <a:ext cx="11593289" cy="0"/>
          </a:xfrm>
          <a:prstGeom prst="line">
            <a:avLst/>
          </a:prstGeom>
          <a:ln w="28575">
            <a:solidFill>
              <a:srgbClr val="C10B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005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el-presentacio-cejfe.potx" id="{3F26680F-4003-461B-94AD-880C24C581E3}" vid="{5712AB25-7D7D-4975-ADD7-D61D45DB7446}"/>
    </a:ext>
  </a:ext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Model-presentacio-cejfe</Template>
  <TotalTime>6319</TotalTime>
  <Words>2692</Words>
  <Application>Microsoft Office PowerPoint</Application>
  <PresentationFormat>Pantalla panoràmica</PresentationFormat>
  <Paragraphs>328</Paragraphs>
  <Slides>21</Slides>
  <Notes>21</Notes>
  <HiddenSlides>0</HiddenSlides>
  <MMClips>0</MMClips>
  <ScaleCrop>false</ScaleCrop>
  <HeadingPairs>
    <vt:vector size="6" baseType="variant">
      <vt:variant>
        <vt:lpstr>Tipus de lletra utilitzats</vt:lpstr>
      </vt:variant>
      <vt:variant>
        <vt:i4>5</vt:i4>
      </vt:variant>
      <vt:variant>
        <vt:lpstr>Tema</vt:lpstr>
      </vt:variant>
      <vt:variant>
        <vt:i4>1</vt:i4>
      </vt:variant>
      <vt:variant>
        <vt:lpstr>Títols de les diapositives</vt:lpstr>
      </vt:variant>
      <vt:variant>
        <vt:i4>21</vt:i4>
      </vt:variant>
    </vt:vector>
  </HeadingPairs>
  <TitlesOfParts>
    <vt:vector size="27" baseType="lpstr">
      <vt:lpstr>Arial</vt:lpstr>
      <vt:lpstr>Arimo</vt:lpstr>
      <vt:lpstr>Calibri</vt:lpstr>
      <vt:lpstr>Times New Roman</vt:lpstr>
      <vt:lpstr>Wingdings</vt:lpstr>
      <vt:lpstr>Tema de l'Office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Company>T-Systems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Inseriu el títol</dc:title>
  <dc:creator>Generalitat de Catalunya. Departament de Justícia</dc:creator>
  <cp:keywords>plantilles Cejfe</cp:keywords>
  <cp:lastModifiedBy>Gallardo Pasqual, Ariadna</cp:lastModifiedBy>
  <cp:revision>358</cp:revision>
  <cp:lastPrinted>2023-03-31T06:20:19Z</cp:lastPrinted>
  <dcterms:created xsi:type="dcterms:W3CDTF">2021-08-08T09:56:45Z</dcterms:created>
  <dcterms:modified xsi:type="dcterms:W3CDTF">2023-03-31T06:34:29Z</dcterms:modified>
  <cp:category>power point, presentació</cp:category>
</cp:coreProperties>
</file>