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0"/>
  </p:notesMasterIdLst>
  <p:sldIdLst>
    <p:sldId id="256" r:id="rId5"/>
    <p:sldId id="265" r:id="rId6"/>
    <p:sldId id="266" r:id="rId7"/>
    <p:sldId id="260" r:id="rId8"/>
    <p:sldId id="268" r:id="rId9"/>
    <p:sldId id="269" r:id="rId10"/>
    <p:sldId id="263" r:id="rId11"/>
    <p:sldId id="264" r:id="rId12"/>
    <p:sldId id="267" r:id="rId13"/>
    <p:sldId id="276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llida Fibla, Anna" initials="CFA" lastIdx="1" clrIdx="0">
    <p:extLst>
      <p:ext uri="{19B8F6BF-5375-455C-9EA6-DF929625EA0E}">
        <p15:presenceInfo xmlns:p15="http://schemas.microsoft.com/office/powerpoint/2012/main" userId="S-1-5-21-2647831628-2477372535-2049138851-76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65382-B724-4A57-A0CB-E621EC3957AF}" type="datetimeFigureOut">
              <a:rPr lang="ca-ES" smtClean="0"/>
              <a:t>7/9/2023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39619-3764-42F5-9D40-2260B92EE44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070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9700" y="1468438"/>
            <a:ext cx="7045325" cy="3963987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76665" y="5653046"/>
            <a:ext cx="5413315" cy="46244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100" spc="-1">
              <a:latin typeface="Arial"/>
            </a:endParaRPr>
          </a:p>
        </p:txBody>
      </p:sp>
      <p:sp>
        <p:nvSpPr>
          <p:cNvPr id="387" name="Marcador de número de diapositiva 3"/>
          <p:cNvSpPr/>
          <p:nvPr/>
        </p:nvSpPr>
        <p:spPr>
          <a:xfrm>
            <a:off x="3833476" y="11157440"/>
            <a:ext cx="2931735" cy="588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85" tIns="47543" rIns="95085" bIns="47543" anchor="b">
            <a:noAutofit/>
          </a:bodyPr>
          <a:lstStyle/>
          <a:p>
            <a:pPr algn="r">
              <a:lnSpc>
                <a:spcPct val="100000"/>
              </a:lnSpc>
            </a:pPr>
            <a:fld id="{D225D773-A1E5-4C60-8059-5ED3358A8688}" type="slidenum">
              <a:rPr lang="es-ES" sz="1300" spc="-1">
                <a:solidFill>
                  <a:srgbClr val="000000"/>
                </a:solidFill>
              </a:rPr>
              <a:t>11</a:t>
            </a:fld>
            <a:endParaRPr lang="en-GB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5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0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6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1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6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3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4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3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 smtClean="0">
                <a:latin typeface="Tw Cen MT" panose="020B0602020104020603" pitchFamily="34" charset="0"/>
              </a:rPr>
              <a:t>PROMOCIÓ DE LA SALUT </a:t>
            </a:r>
            <a:br>
              <a:rPr lang="ca-ES" b="1" dirty="0" smtClean="0">
                <a:latin typeface="Tw Cen MT" panose="020B0602020104020603" pitchFamily="34" charset="0"/>
              </a:rPr>
            </a:br>
            <a:r>
              <a:rPr lang="ca-ES" b="1" dirty="0" smtClean="0">
                <a:latin typeface="Tw Cen MT" panose="020B0602020104020603" pitchFamily="34" charset="0"/>
              </a:rPr>
              <a:t>I DEL BENESTAR EMOCIONAL A L’ENTORN EDUCATIU</a:t>
            </a:r>
            <a:endParaRPr lang="ca-ES" b="1" dirty="0">
              <a:latin typeface="Tw Cen MT" panose="020B0602020104020603" pitchFamily="34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latin typeface="Tw Cen MT" panose="020B0602020104020603" pitchFamily="34" charset="0"/>
              </a:rPr>
              <a:t>Intervenció integrada</a:t>
            </a:r>
            <a:endParaRPr lang="ca-ES" sz="3600" dirty="0">
              <a:latin typeface="Tw Cen MT" panose="020B0602020104020603" pitchFamily="34" charset="0"/>
            </a:endParaRPr>
          </a:p>
        </p:txBody>
      </p:sp>
      <p:pic>
        <p:nvPicPr>
          <p:cNvPr id="3074" name="Picture 2" descr="Generalitat de Catalunya logo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6" b="34063"/>
          <a:stretch/>
        </p:blipFill>
        <p:spPr bwMode="auto">
          <a:xfrm>
            <a:off x="4814203" y="5746282"/>
            <a:ext cx="2751254" cy="9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 recte 4"/>
          <p:cNvCxnSpPr/>
          <p:nvPr/>
        </p:nvCxnSpPr>
        <p:spPr>
          <a:xfrm>
            <a:off x="1790299" y="3519588"/>
            <a:ext cx="85279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 14"/>
          <p:cNvGrpSpPr/>
          <p:nvPr/>
        </p:nvGrpSpPr>
        <p:grpSpPr>
          <a:xfrm>
            <a:off x="6724073" y="744051"/>
            <a:ext cx="5356702" cy="4280344"/>
            <a:chOff x="7049215" y="744051"/>
            <a:chExt cx="5031560" cy="4280344"/>
          </a:xfrm>
        </p:grpSpPr>
        <p:pic>
          <p:nvPicPr>
            <p:cNvPr id="7" name="Imatge 6"/>
            <p:cNvPicPr>
              <a:picLocks noChangeAspect="1"/>
            </p:cNvPicPr>
            <p:nvPr/>
          </p:nvPicPr>
          <p:blipFill rotWithShape="1">
            <a:blip r:embed="rId2"/>
            <a:srcRect l="43060" t="22314" r="5806" b="11302"/>
            <a:stretch/>
          </p:blipFill>
          <p:spPr>
            <a:xfrm>
              <a:off x="7049215" y="911056"/>
              <a:ext cx="5031560" cy="411333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966663" y="744051"/>
              <a:ext cx="2309091" cy="520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Oval 12"/>
            <p:cNvSpPr/>
            <p:nvPr/>
          </p:nvSpPr>
          <p:spPr>
            <a:xfrm rot="793096">
              <a:off x="9372611" y="1310723"/>
              <a:ext cx="742203" cy="10046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12950" y="1372721"/>
            <a:ext cx="64655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Realització d’activitats </a:t>
            </a:r>
            <a:r>
              <a:rPr lang="ca-ES" sz="1700" b="1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d’educació per a la salut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Coordinació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 amb recursos sanitaris i comunitaris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Implementació de programes de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promoció de la salut i prevenció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1" dirty="0">
                <a:solidFill>
                  <a:srgbClr val="323232"/>
                </a:solidFill>
                <a:latin typeface="Tw Cen MT" panose="020B0602020104020603" pitchFamily="34" charset="0"/>
              </a:rPr>
              <a:t>Coordinació</a:t>
            </a:r>
            <a:r>
              <a:rPr lang="ca-ES" sz="1700" dirty="0">
                <a:solidFill>
                  <a:srgbClr val="323232"/>
                </a:solidFill>
                <a:latin typeface="Tw Cen MT" panose="020B0602020104020603" pitchFamily="34" charset="0"/>
              </a:rPr>
              <a:t> amb recursos sanitaris i </a:t>
            </a:r>
            <a:r>
              <a:rPr lang="ca-ES" sz="17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comunitaris</a:t>
            </a:r>
            <a:endParaRPr lang="ca-ES" sz="1700" dirty="0">
              <a:solidFill>
                <a:srgbClr val="323232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39059" y="452297"/>
            <a:ext cx="873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latin typeface="Tw Cen MT" panose="020B0602020104020603" pitchFamily="34" charset="0"/>
              </a:rPr>
              <a:t>Tasques de la RBECS, dietista-nutricionista, higienista, etc.</a:t>
            </a:r>
            <a:endParaRPr lang="ca-ES" sz="2400" b="1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2044" y="2589864"/>
            <a:ext cx="639156" cy="181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24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n 19"/>
          <p:cNvPicPr preferRelativeResize="0"/>
          <p:nvPr/>
        </p:nvPicPr>
        <p:blipFill>
          <a:blip r:embed="rId3"/>
          <a:srcRect l="8590" t="1791" r="45285" b="543"/>
          <a:stretch/>
        </p:blipFill>
        <p:spPr>
          <a:xfrm>
            <a:off x="4252553" y="1795766"/>
            <a:ext cx="3069475" cy="4297263"/>
          </a:xfrm>
          <a:prstGeom prst="rect">
            <a:avLst/>
          </a:prstGeom>
          <a:ln w="0">
            <a:noFill/>
          </a:ln>
        </p:spPr>
      </p:pic>
      <p:pic>
        <p:nvPicPr>
          <p:cNvPr id="300" name="Imagen 4"/>
          <p:cNvPicPr preferRelativeResize="0"/>
          <p:nvPr/>
        </p:nvPicPr>
        <p:blipFill>
          <a:blip r:embed="rId4"/>
          <a:srcRect l="20090" t="1284" r="33148" b="753"/>
          <a:stretch/>
        </p:blipFill>
        <p:spPr>
          <a:xfrm>
            <a:off x="1052460" y="1795766"/>
            <a:ext cx="3069475" cy="4297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</p:pic>
      <p:pic>
        <p:nvPicPr>
          <p:cNvPr id="301" name="Imagen 6"/>
          <p:cNvPicPr preferRelativeResize="0"/>
          <p:nvPr/>
        </p:nvPicPr>
        <p:blipFill>
          <a:blip r:embed="rId5"/>
          <a:srcRect l="40945" t="15880" r="19634" b="1856"/>
          <a:stretch/>
        </p:blipFill>
        <p:spPr>
          <a:xfrm>
            <a:off x="7455431" y="1769999"/>
            <a:ext cx="3069475" cy="4297263"/>
          </a:xfrm>
          <a:prstGeom prst="rect">
            <a:avLst/>
          </a:prstGeom>
          <a:ln w="0">
            <a:noFill/>
          </a:ln>
        </p:spPr>
      </p:pic>
      <p:sp>
        <p:nvSpPr>
          <p:cNvPr id="305" name="CuadroTexto 12"/>
          <p:cNvSpPr/>
          <p:nvPr/>
        </p:nvSpPr>
        <p:spPr>
          <a:xfrm>
            <a:off x="1042891" y="4631790"/>
            <a:ext cx="3069475" cy="1267621"/>
          </a:xfrm>
          <a:prstGeom prst="rect">
            <a:avLst/>
          </a:prstGeom>
          <a:solidFill>
            <a:srgbClr val="FF653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 lIns="84357" tIns="42179" rIns="84357" bIns="42179" anchor="ctr">
            <a:spAutoFit/>
          </a:bodyPr>
          <a:lstStyle/>
          <a:p>
            <a:pPr algn="ctr">
              <a:lnSpc>
                <a:spcPct val="100000"/>
              </a:lnSpc>
            </a:pPr>
            <a:endParaRPr lang="es-ES" sz="1499" spc="-1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s-ES" sz="1499" spc="-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Formació de </a:t>
            </a:r>
            <a:r>
              <a:rPr lang="es-ES" sz="1499" spc="-1" dirty="0" err="1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formadors</a:t>
            </a:r>
            <a:endParaRPr lang="es-ES" sz="1499" spc="-1" dirty="0" smtClean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s-ES" sz="1499" spc="-1" dirty="0" err="1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Incorporació</a:t>
            </a:r>
            <a:r>
              <a:rPr lang="es-ES" sz="1499" spc="-1" dirty="0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en els </a:t>
            </a:r>
            <a:r>
              <a:rPr lang="es-ES" sz="1499" spc="-1" dirty="0" err="1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projectes</a:t>
            </a:r>
            <a:r>
              <a:rPr lang="es-ES" sz="1499" spc="-1" dirty="0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de centre</a:t>
            </a:r>
            <a:endParaRPr lang="es-ES" sz="1499" spc="-1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algn="ctr">
              <a:lnSpc>
                <a:spcPct val="100000"/>
              </a:lnSpc>
            </a:pPr>
            <a:endParaRPr lang="en-GB" sz="1687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6" name="Rectángulo 14"/>
          <p:cNvSpPr/>
          <p:nvPr/>
        </p:nvSpPr>
        <p:spPr>
          <a:xfrm>
            <a:off x="7462217" y="4862567"/>
            <a:ext cx="3062689" cy="777167"/>
          </a:xfrm>
          <a:prstGeom prst="rect">
            <a:avLst/>
          </a:prstGeom>
          <a:solidFill>
            <a:srgbClr val="FF653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adroTexto 15"/>
          <p:cNvSpPr/>
          <p:nvPr/>
        </p:nvSpPr>
        <p:spPr>
          <a:xfrm>
            <a:off x="7543070" y="5062759"/>
            <a:ext cx="2894197" cy="315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4357" tIns="42179" rIns="84357" bIns="4217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99" spc="-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Criança</a:t>
            </a:r>
            <a:r>
              <a:rPr lang="es-ES" sz="1499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positiva</a:t>
            </a:r>
            <a:endParaRPr lang="es-ES" sz="1499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8" name="CuadroTexto 16"/>
          <p:cNvSpPr/>
          <p:nvPr/>
        </p:nvSpPr>
        <p:spPr>
          <a:xfrm>
            <a:off x="1052460" y="1857931"/>
            <a:ext cx="3069475" cy="823846"/>
          </a:xfrm>
          <a:prstGeom prst="rect">
            <a:avLst/>
          </a:prstGeom>
          <a:solidFill>
            <a:schemeClr val="bg2">
              <a:alpha val="66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4357" tIns="42179" rIns="84357" bIns="42179">
            <a:spAutoFit/>
          </a:bodyPr>
          <a:lstStyle/>
          <a:p>
            <a:pPr algn="ctr"/>
            <a:r>
              <a:rPr lang="ca-ES" sz="2400" b="1" spc="-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PROFESSIONALS EDUCACIÓ</a:t>
            </a:r>
            <a:endParaRPr lang="en-GB" sz="2400" b="1" spc="-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9" name="CuadroTexto 17"/>
          <p:cNvSpPr/>
          <p:nvPr/>
        </p:nvSpPr>
        <p:spPr>
          <a:xfrm>
            <a:off x="4255337" y="1857932"/>
            <a:ext cx="3069475" cy="489010"/>
          </a:xfrm>
          <a:prstGeom prst="rect">
            <a:avLst/>
          </a:prstGeom>
          <a:solidFill>
            <a:schemeClr val="bg2">
              <a:alpha val="66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4357" tIns="42179" rIns="84357" bIns="42179">
            <a:spAutoFit/>
          </a:bodyPr>
          <a:lstStyle/>
          <a:p>
            <a:pPr algn="ctr"/>
            <a:r>
              <a:rPr lang="ca-ES" sz="2624" b="1" spc="-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ADOLESCENTS</a:t>
            </a:r>
            <a:endParaRPr lang="en-GB" sz="2624" b="1" spc="-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0" name="CuadroTexto 18"/>
          <p:cNvSpPr/>
          <p:nvPr/>
        </p:nvSpPr>
        <p:spPr>
          <a:xfrm>
            <a:off x="7462216" y="1857931"/>
            <a:ext cx="3069475" cy="489010"/>
          </a:xfrm>
          <a:prstGeom prst="rect">
            <a:avLst/>
          </a:prstGeom>
          <a:solidFill>
            <a:schemeClr val="bg2">
              <a:alpha val="66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4357" tIns="42179" rIns="84357" bIns="4217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624" b="1" spc="-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FAMÍLIES</a:t>
            </a:r>
            <a:endParaRPr lang="en-GB" sz="2624" b="1" spc="-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11"/>
          <p:cNvSpPr/>
          <p:nvPr/>
        </p:nvSpPr>
        <p:spPr>
          <a:xfrm>
            <a:off x="4288896" y="4862569"/>
            <a:ext cx="3039917" cy="777167"/>
          </a:xfrm>
          <a:prstGeom prst="rect">
            <a:avLst/>
          </a:prstGeom>
          <a:solidFill>
            <a:srgbClr val="FF653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adroTexto 9"/>
          <p:cNvSpPr/>
          <p:nvPr/>
        </p:nvSpPr>
        <p:spPr>
          <a:xfrm>
            <a:off x="4248552" y="4862570"/>
            <a:ext cx="3066688" cy="7772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4357" tIns="42179" rIns="84357" bIns="42179">
            <a:spAutoFit/>
          </a:bodyPr>
          <a:lstStyle/>
          <a:p>
            <a:pPr algn="ctr">
              <a:lnSpc>
                <a:spcPct val="100000"/>
              </a:lnSpc>
            </a:pPr>
            <a:endParaRPr lang="es-ES" sz="1499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1499" spc="-1" dirty="0" err="1">
                <a:latin typeface="Verdana" panose="020B0604030504040204" pitchFamily="34" charset="0"/>
                <a:ea typeface="Verdana" panose="020B0604030504040204" pitchFamily="34" charset="0"/>
              </a:rPr>
              <a:t>Entrenament</a:t>
            </a:r>
            <a:r>
              <a:rPr lang="es-ES" sz="1499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499" spc="-1" dirty="0" err="1">
                <a:latin typeface="Verdana" panose="020B0604030504040204" pitchFamily="34" charset="0"/>
                <a:ea typeface="Verdana" panose="020B0604030504040204" pitchFamily="34" charset="0"/>
              </a:rPr>
              <a:t>d’habilitats</a:t>
            </a:r>
            <a:endParaRPr lang="es-ES" sz="1499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endParaRPr lang="es-ES" sz="1499" spc="-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596847" y="468679"/>
            <a:ext cx="10972800" cy="647851"/>
          </a:xfrm>
          <a:prstGeom prst="rect">
            <a:avLst/>
          </a:prstGeom>
        </p:spPr>
        <p:txBody>
          <a:bodyPr lIns="121915" tIns="60957" rIns="121915" bIns="60957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ca-ES" sz="2800" b="1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Programa </a:t>
            </a:r>
            <a:r>
              <a:rPr lang="ca-ES" sz="2800" b="1" dirty="0">
                <a:latin typeface="Tw Cen MT" panose="020B0602020104020603" pitchFamily="34" charset="0"/>
                <a:ea typeface="Tahoma" charset="0"/>
                <a:cs typeface="Tahoma" charset="0"/>
              </a:rPr>
              <a:t>en la comunitat </a:t>
            </a:r>
            <a:r>
              <a:rPr lang="ca-ES" sz="2800" b="1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educativa: </a:t>
            </a:r>
            <a:r>
              <a:rPr lang="ca-ES" sz="2800" b="1" dirty="0">
                <a:latin typeface="Tw Cen MT" panose="020B0602020104020603" pitchFamily="34" charset="0"/>
                <a:ea typeface="Tahoma" charset="0"/>
                <a:cs typeface="Tahoma" charset="0"/>
              </a:rPr>
              <a:t>destinataris </a:t>
            </a:r>
          </a:p>
        </p:txBody>
      </p:sp>
    </p:spTree>
    <p:extLst>
      <p:ext uri="{BB962C8B-B14F-4D97-AF65-F5344CB8AC3E}">
        <p14:creationId xmlns:p14="http://schemas.microsoft.com/office/powerpoint/2010/main" val="39641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>
            <a:normAutofit/>
          </a:bodyPr>
          <a:lstStyle/>
          <a:p>
            <a:r>
              <a:rPr lang="ca-ES" sz="2800" b="1" dirty="0" smtClean="0">
                <a:latin typeface="Tw Cen MT" panose="020B0602020104020603" pitchFamily="34" charset="0"/>
              </a:rPr>
              <a:t>Implementació del programa</a:t>
            </a:r>
            <a:endParaRPr lang="ca-ES" sz="2800" b="1" dirty="0">
              <a:latin typeface="Tw Cen MT" panose="020B0602020104020603" pitchFamily="34" charset="0"/>
            </a:endParaRPr>
          </a:p>
        </p:txBody>
      </p:sp>
      <p:sp>
        <p:nvSpPr>
          <p:cNvPr id="4" name="Google Shape;79;p15">
            <a:extLst>
              <a:ext uri="{FF2B5EF4-FFF2-40B4-BE49-F238E27FC236}">
                <a16:creationId xmlns:a16="http://schemas.microsoft.com/office/drawing/2014/main" id="{59C65E5C-540E-5DF8-B4D5-F0A5D25F5A7A}"/>
              </a:ext>
            </a:extLst>
          </p:cNvPr>
          <p:cNvSpPr>
            <a:spLocks/>
          </p:cNvSpPr>
          <p:nvPr/>
        </p:nvSpPr>
        <p:spPr>
          <a:xfrm>
            <a:off x="4603980" y="1281493"/>
            <a:ext cx="2788222" cy="138470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spcFirstLastPara="1" wrap="square" lIns="85693" tIns="85693" rIns="85693" bIns="85693" anchor="t" anchorCtr="0">
            <a:noAutofit/>
          </a:bodyPr>
          <a:lstStyle/>
          <a:p>
            <a:pPr lvl="0" algn="ctr"/>
            <a:r>
              <a:rPr lang="ca-ES" sz="2000" dirty="0">
                <a:latin typeface="Tw Cen MT" panose="020B0602020104020603" pitchFamily="34" charset="0"/>
                <a:ea typeface="Verdana" panose="020B0604030504040204" pitchFamily="34" charset="0"/>
              </a:rPr>
              <a:t>Capacitació als professionals de l’educació</a:t>
            </a:r>
            <a:endParaRPr lang="ca-ES" sz="2000" dirty="0">
              <a:latin typeface="Tw Cen MT" panose="020B0602020104020603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5" name="Google Shape;79;p15">
            <a:extLst>
              <a:ext uri="{FF2B5EF4-FFF2-40B4-BE49-F238E27FC236}">
                <a16:creationId xmlns:a16="http://schemas.microsoft.com/office/drawing/2014/main" id="{59C65E5C-540E-5DF8-B4D5-F0A5D25F5A7A}"/>
              </a:ext>
            </a:extLst>
          </p:cNvPr>
          <p:cNvSpPr>
            <a:spLocks/>
          </p:cNvSpPr>
          <p:nvPr/>
        </p:nvSpPr>
        <p:spPr>
          <a:xfrm>
            <a:off x="647833" y="1281494"/>
            <a:ext cx="3558407" cy="198464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spcFirstLastPara="1" wrap="square" lIns="85693" tIns="85693" rIns="85693" bIns="85693" anchor="t" anchorCtr="0">
            <a:noAutofit/>
          </a:bodyPr>
          <a:lstStyle/>
          <a:p>
            <a:pPr lvl="0" algn="ctr"/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Capacitació, per part de l’equip de Sant Joan de Déu, als equips de facilitadors dels Departament de Salut i Educació: </a:t>
            </a: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  <a:cs typeface="Verdana"/>
                <a:sym typeface="Verdana"/>
              </a:rPr>
              <a:t>RBECS i </a:t>
            </a:r>
            <a:r>
              <a:rPr lang="ca-ES" sz="2000" dirty="0" err="1" smtClean="0">
                <a:latin typeface="Tw Cen MT" panose="020B0602020104020603" pitchFamily="34" charset="0"/>
                <a:ea typeface="Verdana" panose="020B0604030504040204" pitchFamily="34" charset="0"/>
                <a:cs typeface="Verdana"/>
                <a:sym typeface="Verdana"/>
              </a:rPr>
              <a:t>Bxb</a:t>
            </a: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endParaRPr lang="ca-ES" sz="2000" dirty="0">
              <a:latin typeface="Tw Cen MT" panose="020B0602020104020603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grpSp>
        <p:nvGrpSpPr>
          <p:cNvPr id="6" name="Grupo 27"/>
          <p:cNvGrpSpPr/>
          <p:nvPr/>
        </p:nvGrpSpPr>
        <p:grpSpPr>
          <a:xfrm>
            <a:off x="647833" y="3521315"/>
            <a:ext cx="3439847" cy="1024239"/>
            <a:chOff x="69831" y="591875"/>
            <a:chExt cx="2545357" cy="172540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ectángulo redondeado 28"/>
            <p:cNvSpPr/>
            <p:nvPr/>
          </p:nvSpPr>
          <p:spPr>
            <a:xfrm>
              <a:off x="69831" y="591875"/>
              <a:ext cx="2545357" cy="172540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29"/>
            <p:cNvSpPr txBox="1"/>
            <p:nvPr/>
          </p:nvSpPr>
          <p:spPr>
            <a:xfrm>
              <a:off x="120365" y="642410"/>
              <a:ext cx="2494821" cy="162433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653" tIns="189653" rIns="189653" bIns="189653" numCol="1" spcCol="1270" anchor="t" anchorCtr="0">
              <a:noAutofit/>
            </a:bodyPr>
            <a:lstStyle/>
            <a:p>
              <a:pPr marL="0" lvl="1" defTabSz="118530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ca-ES" sz="1600" dirty="0" smtClean="0">
                  <a:latin typeface="Tw Cen MT" panose="020B0602020104020603" pitchFamily="34" charset="0"/>
                </a:rPr>
                <a:t>30h:</a:t>
              </a:r>
              <a:r>
                <a:rPr lang="ca-ES" sz="1600" b="1" dirty="0" smtClean="0">
                  <a:latin typeface="Tw Cen MT" panose="020B0602020104020603" pitchFamily="34" charset="0"/>
                </a:rPr>
                <a:t> </a:t>
              </a:r>
              <a:endParaRPr lang="ca-ES" sz="1600" b="1" dirty="0">
                <a:latin typeface="Tw Cen MT" panose="020B0602020104020603" pitchFamily="34" charset="0"/>
              </a:endParaRPr>
            </a:p>
            <a:p>
              <a:pPr marL="228594" lvl="1" indent="-228594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ca-ES" sz="1600" dirty="0" smtClean="0">
                  <a:latin typeface="Tw Cen MT" panose="020B0602020104020603" pitchFamily="34" charset="0"/>
                </a:rPr>
                <a:t>10h </a:t>
              </a:r>
              <a:r>
                <a:rPr lang="ca-ES" sz="1600" dirty="0">
                  <a:latin typeface="Tw Cen MT" panose="020B0602020104020603" pitchFamily="34" charset="0"/>
                </a:rPr>
                <a:t>teòriques online asíncrones</a:t>
              </a:r>
            </a:p>
            <a:p>
              <a:pPr marL="228594" lvl="1" indent="-228594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ca-ES" sz="1600" dirty="0" smtClean="0">
                  <a:latin typeface="Tw Cen MT" panose="020B0602020104020603" pitchFamily="34" charset="0"/>
                </a:rPr>
                <a:t>20h </a:t>
              </a:r>
              <a:r>
                <a:rPr lang="ca-ES" sz="1600" dirty="0">
                  <a:latin typeface="Tw Cen MT" panose="020B0602020104020603" pitchFamily="34" charset="0"/>
                </a:rPr>
                <a:t>pràctiques </a:t>
              </a:r>
              <a:r>
                <a:rPr lang="ca-ES" sz="1600" dirty="0" smtClean="0">
                  <a:latin typeface="Tw Cen MT" panose="020B0602020104020603" pitchFamily="34" charset="0"/>
                </a:rPr>
                <a:t>presencials</a:t>
              </a:r>
              <a:endParaRPr lang="ca-ES" sz="16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9" name="Grupo 30"/>
          <p:cNvGrpSpPr/>
          <p:nvPr/>
        </p:nvGrpSpPr>
        <p:grpSpPr>
          <a:xfrm>
            <a:off x="4667985" y="2839316"/>
            <a:ext cx="2660211" cy="2204321"/>
            <a:chOff x="3329646" y="970552"/>
            <a:chExt cx="2367861" cy="189314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Rectángulo redondeado 31"/>
            <p:cNvSpPr/>
            <p:nvPr/>
          </p:nvSpPr>
          <p:spPr>
            <a:xfrm>
              <a:off x="3329646" y="970552"/>
              <a:ext cx="2367861" cy="189314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32"/>
            <p:cNvSpPr txBox="1"/>
            <p:nvPr/>
          </p:nvSpPr>
          <p:spPr>
            <a:xfrm>
              <a:off x="3385094" y="1026000"/>
              <a:ext cx="2256965" cy="17822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653" tIns="189653" rIns="189653" bIns="189653" numCol="1" spcCol="1270" anchor="t" anchorCtr="0">
              <a:noAutofit/>
            </a:bodyPr>
            <a:lstStyle/>
            <a:p>
              <a:pPr marL="0" lvl="1" defTabSz="118530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ca-ES" sz="1600" dirty="0" smtClean="0">
                  <a:latin typeface="Tw Cen MT" panose="020B0602020104020603" pitchFamily="34" charset="0"/>
                </a:rPr>
                <a:t>15h:</a:t>
              </a:r>
              <a:endParaRPr lang="ca-ES" sz="1600" dirty="0">
                <a:latin typeface="Tw Cen MT" panose="020B0602020104020603" pitchFamily="34" charset="0"/>
              </a:endParaRP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dirty="0">
                  <a:latin typeface="Tw Cen MT" panose="020B0602020104020603" pitchFamily="34" charset="0"/>
                </a:rPr>
                <a:t>Presencial inicial 2h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dirty="0">
                  <a:latin typeface="Tw Cen MT" panose="020B0602020104020603" pitchFamily="34" charset="0"/>
                </a:rPr>
                <a:t>Online 6h asíncrona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dirty="0">
                  <a:latin typeface="Tw Cen MT" panose="020B0602020104020603" pitchFamily="34" charset="0"/>
                </a:rPr>
                <a:t>3h pràctiques presencials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dirty="0">
                  <a:latin typeface="Tw Cen MT" panose="020B0602020104020603" pitchFamily="34" charset="0"/>
                </a:rPr>
                <a:t>2h treball personal</a:t>
              </a:r>
            </a:p>
            <a:p>
              <a:pPr marL="152396" lvl="1" indent="-152396" defTabSz="8297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a-ES" sz="1600" dirty="0">
                  <a:latin typeface="Tw Cen MT" panose="020B0602020104020603" pitchFamily="34" charset="0"/>
                </a:rPr>
                <a:t>2h online síncrones</a:t>
              </a:r>
            </a:p>
          </p:txBody>
        </p:sp>
      </p:grp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59C65E5C-540E-5DF8-B4D5-F0A5D25F5A7A}"/>
              </a:ext>
            </a:extLst>
          </p:cNvPr>
          <p:cNvSpPr>
            <a:spLocks/>
          </p:cNvSpPr>
          <p:nvPr/>
        </p:nvSpPr>
        <p:spPr>
          <a:xfrm>
            <a:off x="7789942" y="1268452"/>
            <a:ext cx="3787686" cy="107440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 lvl="0" algn="ctr">
              <a:defRPr/>
            </a:pPr>
            <a:endParaRPr lang="ca-ES" sz="2000" dirty="0">
              <a:latin typeface="Tw Cen MT" panose="020B0602020104020603" pitchFamily="34" charset="0"/>
              <a:ea typeface="Verdana" panose="020B0604030504040204" pitchFamily="34" charset="0"/>
            </a:endParaRPr>
          </a:p>
          <a:p>
            <a:pPr lvl="0" algn="ctr">
              <a:defRPr/>
            </a:pPr>
            <a:r>
              <a:rPr lang="ca-ES" sz="2000" dirty="0">
                <a:latin typeface="Tw Cen MT" panose="020B0602020104020603" pitchFamily="34" charset="0"/>
                <a:ea typeface="Verdana" panose="020B0604030504040204" pitchFamily="34" charset="0"/>
              </a:rPr>
              <a:t>Implementació a </a:t>
            </a: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l’aula: 1r d’ESO</a:t>
            </a:r>
            <a:endParaRPr lang="ca-ES" sz="2000" dirty="0">
              <a:latin typeface="Tw Cen MT" panose="020B0602020104020603" pitchFamily="34" charset="0"/>
              <a:ea typeface="Verdana" panose="020B0604030504040204" pitchFamily="34" charset="0"/>
            </a:endParaRPr>
          </a:p>
          <a:p>
            <a:pPr lvl="0" algn="ctr">
              <a:defRPr/>
            </a:pP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8 </a:t>
            </a:r>
            <a:r>
              <a:rPr lang="ca-ES" sz="2000" dirty="0">
                <a:latin typeface="Tw Cen MT" panose="020B0602020104020603" pitchFamily="34" charset="0"/>
                <a:ea typeface="Verdana" panose="020B0604030504040204" pitchFamily="34" charset="0"/>
              </a:rPr>
              <a:t>sessions </a:t>
            </a: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taller</a:t>
            </a:r>
          </a:p>
          <a:p>
            <a:pPr lvl="0" algn="ctr">
              <a:defRPr/>
            </a:pP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A càrrec dels docents del centre</a:t>
            </a:r>
            <a:endParaRPr lang="ca-ES" sz="2000" dirty="0">
              <a:latin typeface="Tw Cen MT" panose="020B0602020104020603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ca-ES" sz="2000" dirty="0">
                <a:latin typeface="Tw Cen MT" panose="020B0602020104020603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</a:p>
        </p:txBody>
      </p:sp>
      <p:grpSp>
        <p:nvGrpSpPr>
          <p:cNvPr id="13" name="Grupo 27"/>
          <p:cNvGrpSpPr/>
          <p:nvPr/>
        </p:nvGrpSpPr>
        <p:grpSpPr>
          <a:xfrm>
            <a:off x="7853947" y="2460633"/>
            <a:ext cx="1598061" cy="1024239"/>
            <a:chOff x="69831" y="591875"/>
            <a:chExt cx="2545357" cy="17254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Rectángulo redondeado 28"/>
            <p:cNvSpPr/>
            <p:nvPr/>
          </p:nvSpPr>
          <p:spPr>
            <a:xfrm>
              <a:off x="69831" y="591875"/>
              <a:ext cx="2545357" cy="172540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29"/>
            <p:cNvSpPr txBox="1"/>
            <p:nvPr/>
          </p:nvSpPr>
          <p:spPr>
            <a:xfrm>
              <a:off x="120365" y="642410"/>
              <a:ext cx="2494821" cy="162433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653" tIns="189653" rIns="189653" bIns="189653" numCol="1" spcCol="1270" anchor="t" anchorCtr="0">
              <a:noAutofit/>
            </a:bodyPr>
            <a:lstStyle/>
            <a:p>
              <a:pPr marL="0" lvl="1" defTabSz="118530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ca-ES" sz="1600" b="1" dirty="0" err="1" smtClean="0">
                  <a:latin typeface="Tw Cen MT" panose="020B0602020104020603" pitchFamily="34" charset="0"/>
                </a:rPr>
                <a:t>BxB</a:t>
              </a:r>
              <a:r>
                <a:rPr lang="ca-ES" sz="1600" b="1" dirty="0" smtClean="0">
                  <a:latin typeface="Tw Cen MT" panose="020B0602020104020603" pitchFamily="34" charset="0"/>
                </a:rPr>
                <a:t>: </a:t>
              </a:r>
              <a:r>
                <a:rPr lang="ca-ES" sz="1600" dirty="0" smtClean="0">
                  <a:latin typeface="Tw Cen MT" panose="020B0602020104020603" pitchFamily="34" charset="0"/>
                </a:rPr>
                <a:t>assessorament indirecte. </a:t>
              </a:r>
              <a:endParaRPr lang="ca-ES" sz="11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upo 27"/>
          <p:cNvGrpSpPr/>
          <p:nvPr/>
        </p:nvGrpSpPr>
        <p:grpSpPr>
          <a:xfrm>
            <a:off x="9645864" y="2460632"/>
            <a:ext cx="1890827" cy="1024239"/>
            <a:chOff x="69831" y="591875"/>
            <a:chExt cx="2545357" cy="17254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ángulo redondeado 28"/>
            <p:cNvSpPr/>
            <p:nvPr/>
          </p:nvSpPr>
          <p:spPr>
            <a:xfrm>
              <a:off x="69831" y="591875"/>
              <a:ext cx="2545357" cy="172540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29"/>
            <p:cNvSpPr txBox="1"/>
            <p:nvPr/>
          </p:nvSpPr>
          <p:spPr>
            <a:xfrm>
              <a:off x="120365" y="642410"/>
              <a:ext cx="2494821" cy="162433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653" tIns="189653" rIns="189653" bIns="189653" numCol="1" spcCol="1270" anchor="t" anchorCtr="0">
              <a:noAutofit/>
            </a:bodyPr>
            <a:lstStyle/>
            <a:p>
              <a:pPr marL="0" lvl="1" defTabSz="118530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ca-ES" sz="1600" b="1" dirty="0" smtClean="0">
                  <a:latin typeface="Tw Cen MT" panose="020B0602020104020603" pitchFamily="34" charset="0"/>
                </a:rPr>
                <a:t>RBEC: </a:t>
              </a:r>
              <a:r>
                <a:rPr lang="ca-ES" sz="1600" dirty="0" smtClean="0">
                  <a:latin typeface="Tw Cen MT" panose="020B0602020104020603" pitchFamily="34" charset="0"/>
                </a:rPr>
                <a:t>participació directa als tallers. </a:t>
              </a:r>
              <a:endParaRPr lang="ca-ES" sz="11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9" name="Google Shape;79;p15">
            <a:extLst>
              <a:ext uri="{FF2B5EF4-FFF2-40B4-BE49-F238E27FC236}">
                <a16:creationId xmlns:a16="http://schemas.microsoft.com/office/drawing/2014/main" id="{F5A130F2-CA45-E540-ED47-C2FF10E6B7F8}"/>
              </a:ext>
            </a:extLst>
          </p:cNvPr>
          <p:cNvSpPr>
            <a:spLocks/>
          </p:cNvSpPr>
          <p:nvPr/>
        </p:nvSpPr>
        <p:spPr>
          <a:xfrm>
            <a:off x="4885073" y="6086032"/>
            <a:ext cx="2226033" cy="66647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Equip </a:t>
            </a:r>
            <a:r>
              <a:rPr lang="ca-ES" sz="16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SJD - Assessorament</a:t>
            </a: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79;p15">
            <a:extLst>
              <a:ext uri="{FF2B5EF4-FFF2-40B4-BE49-F238E27FC236}">
                <a16:creationId xmlns:a16="http://schemas.microsoft.com/office/drawing/2014/main" id="{F5A130F2-CA45-E540-ED47-C2FF10E6B7F8}"/>
              </a:ext>
            </a:extLst>
          </p:cNvPr>
          <p:cNvSpPr>
            <a:spLocks/>
          </p:cNvSpPr>
          <p:nvPr/>
        </p:nvSpPr>
        <p:spPr>
          <a:xfrm>
            <a:off x="7784023" y="3602650"/>
            <a:ext cx="3723681" cy="239474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a-ES" sz="1200" b="1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Contingut sessions: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</a:t>
            </a:r>
            <a:r>
              <a:rPr lang="ca-ES" sz="12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L’adolescència, des de la neurociència</a:t>
            </a:r>
            <a:endParaRPr lang="ca-ES" sz="12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Resiliència</a:t>
            </a:r>
          </a:p>
          <a:p>
            <a:pPr>
              <a:lnSpc>
                <a:spcPct val="115000"/>
              </a:lnSpc>
            </a:pPr>
            <a:r>
              <a:rPr lang="ca-ES" sz="12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</a:t>
            </a: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Assertivitat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Resolució de conflictes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Autoconsciència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Autogestió-regulació emocional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Habilitats per a les relacions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Presa de decisió responsable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Consciència social</a:t>
            </a:r>
          </a:p>
          <a:p>
            <a:pPr>
              <a:lnSpc>
                <a:spcPct val="115000"/>
              </a:lnSpc>
            </a:pPr>
            <a:r>
              <a:rPr lang="ca-ES" sz="12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• Autoeficàcia percebuda</a:t>
            </a:r>
          </a:p>
        </p:txBody>
      </p:sp>
      <p:sp>
        <p:nvSpPr>
          <p:cNvPr id="22" name="Google Shape;79;p15">
            <a:extLst>
              <a:ext uri="{FF2B5EF4-FFF2-40B4-BE49-F238E27FC236}">
                <a16:creationId xmlns:a16="http://schemas.microsoft.com/office/drawing/2014/main" id="{F5A130F2-CA45-E540-ED47-C2FF10E6B7F8}"/>
              </a:ext>
            </a:extLst>
          </p:cNvPr>
          <p:cNvSpPr>
            <a:spLocks/>
          </p:cNvSpPr>
          <p:nvPr/>
        </p:nvSpPr>
        <p:spPr>
          <a:xfrm>
            <a:off x="8252622" y="6086031"/>
            <a:ext cx="2226033" cy="66647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Equip </a:t>
            </a:r>
            <a:r>
              <a:rPr lang="ca-ES" sz="16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SJD - Assessorament</a:t>
            </a: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562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9;p15">
            <a:extLst>
              <a:ext uri="{FF2B5EF4-FFF2-40B4-BE49-F238E27FC236}">
                <a16:creationId xmlns:a16="http://schemas.microsoft.com/office/drawing/2014/main" id="{59C65E5C-540E-5DF8-B4D5-F0A5D25F5A7A}"/>
              </a:ext>
            </a:extLst>
          </p:cNvPr>
          <p:cNvSpPr>
            <a:spLocks/>
          </p:cNvSpPr>
          <p:nvPr/>
        </p:nvSpPr>
        <p:spPr>
          <a:xfrm>
            <a:off x="1742974" y="1311140"/>
            <a:ext cx="3699211" cy="143991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 algn="ctr">
              <a:defRPr/>
            </a:pPr>
            <a:r>
              <a:rPr lang="ca-ES" sz="2000" dirty="0">
                <a:latin typeface="Tw Cen MT" panose="020B0602020104020603" pitchFamily="34" charset="0"/>
                <a:ea typeface="Verdana" panose="020B0604030504040204" pitchFamily="34" charset="0"/>
              </a:rPr>
              <a:t>Promoció de la resiliència per a </a:t>
            </a:r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famílies: </a:t>
            </a: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xerrades </a:t>
            </a:r>
            <a:r>
              <a:rPr lang="ca-ES" sz="2000" dirty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presencials per a famílies, </a:t>
            </a:r>
            <a:r>
              <a:rPr lang="ca-ES" sz="2000" dirty="0" err="1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webinars</a:t>
            </a:r>
            <a:r>
              <a:rPr lang="ca-ES" sz="2000" dirty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 i altres recursos de criança </a:t>
            </a: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positiva.</a:t>
            </a:r>
            <a:endParaRPr lang="ca-ES" sz="2000" dirty="0"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9;p15">
            <a:extLst>
              <a:ext uri="{FF2B5EF4-FFF2-40B4-BE49-F238E27FC236}">
                <a16:creationId xmlns:a16="http://schemas.microsoft.com/office/drawing/2014/main" id="{2C8431B1-9BA8-F377-080E-E9204322C569}"/>
              </a:ext>
            </a:extLst>
          </p:cNvPr>
          <p:cNvSpPr>
            <a:spLocks/>
          </p:cNvSpPr>
          <p:nvPr/>
        </p:nvSpPr>
        <p:spPr>
          <a:xfrm>
            <a:off x="1742974" y="2888182"/>
            <a:ext cx="3690445" cy="102315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dirty="0" err="1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Bx</a:t>
            </a:r>
            <a:r>
              <a:rPr lang="ca-ES" sz="1600" b="1" dirty="0" err="1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B</a:t>
            </a:r>
            <a:r>
              <a:rPr lang="ca-ES" sz="1600" b="1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 i RBECS:</a:t>
            </a:r>
            <a:endParaRPr lang="ca-ES" sz="1600" b="1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Assessorament i acompanyament </a:t>
            </a:r>
            <a:endParaRPr lang="ca-ES" sz="1600" dirty="0" smtClean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Co-creació </a:t>
            </a: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de la intervenció amb famílies </a:t>
            </a:r>
          </a:p>
          <a:p>
            <a:pPr>
              <a:lnSpc>
                <a:spcPct val="115000"/>
              </a:lnSpc>
            </a:pP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59C65E5C-540E-5DF8-B4D5-F0A5D25F5A7A}"/>
              </a:ext>
            </a:extLst>
          </p:cNvPr>
          <p:cNvSpPr>
            <a:spLocks/>
          </p:cNvSpPr>
          <p:nvPr/>
        </p:nvSpPr>
        <p:spPr>
          <a:xfrm>
            <a:off x="1742974" y="4009365"/>
            <a:ext cx="3690445" cy="178319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a-ES" sz="1600" b="1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Equip SJD Escoles</a:t>
            </a:r>
          </a:p>
          <a:p>
            <a:pPr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Assessorament i suport als </a:t>
            </a:r>
            <a:r>
              <a:rPr lang="ca-ES" sz="1600" dirty="0" err="1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BxB</a:t>
            </a: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i </a:t>
            </a:r>
            <a:r>
              <a:rPr lang="ca-ES" sz="1600" dirty="0" err="1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RBECs</a:t>
            </a: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Creació i actualització repositori de recursos</a:t>
            </a:r>
          </a:p>
        </p:txBody>
      </p:sp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59C65E5C-540E-5DF8-B4D5-F0A5D25F5A7A}"/>
              </a:ext>
            </a:extLst>
          </p:cNvPr>
          <p:cNvSpPr>
            <a:spLocks/>
          </p:cNvSpPr>
          <p:nvPr/>
        </p:nvSpPr>
        <p:spPr>
          <a:xfrm>
            <a:off x="6115954" y="1311140"/>
            <a:ext cx="3557435" cy="819805"/>
          </a:xfrm>
          <a:prstGeom prst="roundRect">
            <a:avLst>
              <a:gd name="adj" fmla="val 18895"/>
            </a:avLst>
          </a:prstGeom>
          <a:solidFill>
            <a:srgbClr val="FFC000"/>
          </a:solidFill>
          <a:ln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 algn="ctr"/>
            <a:r>
              <a:rPr lang="ca-ES" sz="2000" dirty="0" smtClean="0">
                <a:latin typeface="Tw Cen MT" panose="020B0602020104020603" pitchFamily="34" charset="0"/>
                <a:ea typeface="Verdana" panose="020B0604030504040204" pitchFamily="34" charset="0"/>
              </a:rPr>
              <a:t>Acompanyament i transferència en el centre educatiu i l’entorn </a:t>
            </a:r>
            <a:endParaRPr lang="ca-ES" sz="2000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10" name="Google Shape;79;p15">
            <a:extLst>
              <a:ext uri="{FF2B5EF4-FFF2-40B4-BE49-F238E27FC236}">
                <a16:creationId xmlns:a16="http://schemas.microsoft.com/office/drawing/2014/main" id="{2C8431B1-9BA8-F377-080E-E9204322C569}"/>
              </a:ext>
            </a:extLst>
          </p:cNvPr>
          <p:cNvSpPr>
            <a:spLocks/>
          </p:cNvSpPr>
          <p:nvPr/>
        </p:nvSpPr>
        <p:spPr>
          <a:xfrm>
            <a:off x="6096000" y="2888182"/>
            <a:ext cx="3557435" cy="85842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ca-ES" sz="1600" b="1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b="1" dirty="0" err="1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BxB</a:t>
            </a:r>
            <a:r>
              <a:rPr lang="ca-ES" sz="1600" b="1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 i RBECS:</a:t>
            </a:r>
            <a:endParaRPr lang="ca-ES" sz="1600" b="1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Assessorament i </a:t>
            </a:r>
            <a:r>
              <a:rPr lang="ca-ES" sz="1600" dirty="0" err="1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co</a:t>
            </a:r>
            <a:r>
              <a:rPr lang="ca-ES" sz="16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-creació de l’estratègia de transferència.</a:t>
            </a: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endParaRPr lang="ca-ES" sz="1600" b="1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2" name="Títo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>
            <a:normAutofit/>
          </a:bodyPr>
          <a:lstStyle/>
          <a:p>
            <a:r>
              <a:rPr lang="ca-ES" sz="2800" b="1" dirty="0" smtClean="0">
                <a:latin typeface="Tw Cen MT" panose="020B0602020104020603" pitchFamily="34" charset="0"/>
              </a:rPr>
              <a:t>Implementació del programa</a:t>
            </a:r>
            <a:endParaRPr lang="ca-ES" sz="2800" b="1" dirty="0">
              <a:latin typeface="Tw Cen MT" panose="020B0602020104020603" pitchFamily="34" charset="0"/>
            </a:endParaRPr>
          </a:p>
        </p:txBody>
      </p:sp>
      <p:sp>
        <p:nvSpPr>
          <p:cNvPr id="13" name="Google Shape;79;p15">
            <a:extLst>
              <a:ext uri="{FF2B5EF4-FFF2-40B4-BE49-F238E27FC236}">
                <a16:creationId xmlns:a16="http://schemas.microsoft.com/office/drawing/2014/main" id="{F5A130F2-CA45-E540-ED47-C2FF10E6B7F8}"/>
              </a:ext>
            </a:extLst>
          </p:cNvPr>
          <p:cNvSpPr>
            <a:spLocks/>
          </p:cNvSpPr>
          <p:nvPr/>
        </p:nvSpPr>
        <p:spPr>
          <a:xfrm>
            <a:off x="6031346" y="4234483"/>
            <a:ext cx="3642042" cy="66647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spcFirstLastPara="1" wrap="square" lIns="85693" tIns="85693" rIns="85693" bIns="8569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a-ES" sz="1600" dirty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Equip </a:t>
            </a:r>
            <a:r>
              <a:rPr lang="ca-ES" sz="1600" dirty="0" smtClean="0">
                <a:latin typeface="Tw Cen MT" panose="020B0602020104020603" pitchFamily="34" charset="0"/>
                <a:ea typeface="Verdana"/>
                <a:cs typeface="Verdana"/>
                <a:sym typeface="Verdana"/>
              </a:rPr>
              <a:t>SJD - Assessorament</a:t>
            </a:r>
            <a:endParaRPr lang="ca-ES" sz="1600" dirty="0">
              <a:latin typeface="Tw Cen MT" panose="020B0602020104020603" pitchFamily="34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47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77851" y="474689"/>
            <a:ext cx="11481639" cy="1143000"/>
          </a:xfrm>
          <a:prstGeom prst="rect">
            <a:avLst/>
          </a:prstGeom>
        </p:spPr>
        <p:txBody>
          <a:bodyPr lIns="121915" tIns="60957" rIns="121915" bIns="60957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ca-ES" sz="2400" b="1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Implementació de la 1a fase: curs 23-24</a:t>
            </a:r>
          </a:p>
          <a:p>
            <a:endParaRPr lang="ca-ES" sz="2000" b="1" dirty="0">
              <a:solidFill>
                <a:srgbClr val="C00000"/>
              </a:solidFill>
              <a:latin typeface="Tw Cen MT" panose="020B0602020104020603" pitchFamily="34" charset="0"/>
              <a:ea typeface="Tahoma" charset="0"/>
              <a:cs typeface="Tahoma" charset="0"/>
            </a:endParaRPr>
          </a:p>
          <a:p>
            <a:endParaRPr lang="ca-ES" sz="2000" b="1" dirty="0" smtClean="0">
              <a:latin typeface="Tw Cen MT" panose="020B0602020104020603" pitchFamily="34" charset="0"/>
              <a:ea typeface="Tahoma" charset="0"/>
              <a:cs typeface="Tahoma" charset="0"/>
            </a:endParaRPr>
          </a:p>
          <a:p>
            <a:r>
              <a:rPr lang="ca-ES" sz="2000" b="1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Total de centres educatius participants: 138 centres d’arreu de Catalunya.</a:t>
            </a:r>
          </a:p>
          <a:p>
            <a:endParaRPr lang="ca-ES" sz="2000" b="1" dirty="0" smtClean="0">
              <a:latin typeface="Tw Cen MT" panose="020B0602020104020603" pitchFamily="34" charset="0"/>
              <a:ea typeface="Tahoma" charset="0"/>
              <a:cs typeface="Tahoma" charset="0"/>
            </a:endParaRP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Alt Pirineu i Aran: 2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Baix Llobregat: 5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Barcelonès: 16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Catalunya Central: 7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Consorci d’Educació de Barcelona: 23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Girona: 7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Lleida: 15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Maresme – Vallès Oriental: 23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Penedès: 4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Tarragona: 5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Terres de l’Ebre: 4</a:t>
            </a:r>
          </a:p>
          <a:p>
            <a:pPr marL="342900" indent="-342900">
              <a:buFontTx/>
              <a:buChar char="-"/>
            </a:pPr>
            <a:r>
              <a:rPr lang="ca-ES" sz="16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Vallès Occidental: 27</a:t>
            </a:r>
          </a:p>
          <a:p>
            <a:pPr marL="342900" indent="-342900">
              <a:buFontTx/>
              <a:buChar char="-"/>
            </a:pPr>
            <a:endParaRPr lang="ca-ES" sz="2000" dirty="0">
              <a:latin typeface="Tw Cen MT" panose="020B0602020104020603" pitchFamily="34" charset="0"/>
              <a:ea typeface="Tahoma" charset="0"/>
              <a:cs typeface="Tahoma" charset="0"/>
            </a:endParaRPr>
          </a:p>
          <a:p>
            <a:r>
              <a:rPr lang="ca-ES" sz="2000" b="1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Nombre potencial de docents formats: </a:t>
            </a:r>
            <a:r>
              <a:rPr lang="ca-ES" sz="20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500 docents.</a:t>
            </a:r>
          </a:p>
          <a:p>
            <a:endParaRPr lang="ca-ES" sz="2000" dirty="0" smtClean="0">
              <a:latin typeface="Tw Cen MT" panose="020B0602020104020603" pitchFamily="34" charset="0"/>
              <a:ea typeface="Tahoma" charset="0"/>
              <a:cs typeface="Tahoma" charset="0"/>
            </a:endParaRPr>
          </a:p>
          <a:p>
            <a:r>
              <a:rPr lang="ca-ES" sz="2000" b="1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Nombre d’alumnat: </a:t>
            </a:r>
            <a:r>
              <a:rPr lang="ca-ES" sz="2000" dirty="0" smtClean="0">
                <a:latin typeface="Tw Cen MT" panose="020B0602020104020603" pitchFamily="34" charset="0"/>
                <a:ea typeface="Tahoma" charset="0"/>
                <a:cs typeface="Tahoma" charset="0"/>
              </a:rPr>
              <a:t>8.000 – 9.000</a:t>
            </a:r>
          </a:p>
          <a:p>
            <a:endParaRPr lang="ca-ES" sz="2133" b="1" dirty="0">
              <a:solidFill>
                <a:srgbClr val="C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135" y="1357162"/>
            <a:ext cx="8585734" cy="4523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" t="3257" r="46486" b="-3257"/>
          <a:stretch/>
        </p:blipFill>
        <p:spPr>
          <a:xfrm flipH="1">
            <a:off x="9371796" y="4443870"/>
            <a:ext cx="2820204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anya marc ‘sempre endavant’ per a la comunicació de la General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78" y="1393892"/>
            <a:ext cx="52863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31959" t="22314" r="7993" b="13395"/>
          <a:stretch/>
        </p:blipFill>
        <p:spPr>
          <a:xfrm>
            <a:off x="2362845" y="1272926"/>
            <a:ext cx="8340437" cy="5022952"/>
          </a:xfrm>
          <a:prstGeom prst="rect">
            <a:avLst/>
          </a:prstGeom>
        </p:spPr>
      </p:pic>
      <p:sp>
        <p:nvSpPr>
          <p:cNvPr id="5" name="Fletxa dreta 4"/>
          <p:cNvSpPr/>
          <p:nvPr/>
        </p:nvSpPr>
        <p:spPr>
          <a:xfrm>
            <a:off x="1913591" y="4762960"/>
            <a:ext cx="449254" cy="37869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564" y="4638924"/>
            <a:ext cx="1712190" cy="626761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556125" y="330589"/>
            <a:ext cx="1044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a-ES" sz="2400" b="1" dirty="0">
                <a:latin typeface="Tw Cen MT" panose="020B0602020104020603" pitchFamily="34" charset="0"/>
                <a:ea typeface="Times New Roman" panose="02020603050405020304" pitchFamily="18" charset="0"/>
              </a:rPr>
              <a:t>Acord Marc de Col·laboració entre el Departament d’Educació i el Departament de Salut</a:t>
            </a:r>
            <a:endParaRPr lang="es-ES" sz="2400" b="1" dirty="0">
              <a:latin typeface="Tw Cen MT" panose="020B06020201040206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2" name="Agrupa 11"/>
          <p:cNvGrpSpPr/>
          <p:nvPr/>
        </p:nvGrpSpPr>
        <p:grpSpPr>
          <a:xfrm rot="16200000">
            <a:off x="8996858" y="2597356"/>
            <a:ext cx="5705681" cy="1691362"/>
            <a:chOff x="4313237" y="5812461"/>
            <a:chExt cx="5705681" cy="1691362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8" t="45916" r="3577"/>
            <a:stretch/>
          </p:blipFill>
          <p:spPr>
            <a:xfrm>
              <a:off x="7054398" y="5812463"/>
              <a:ext cx="2964520" cy="1691360"/>
            </a:xfrm>
            <a:prstGeom prst="rect">
              <a:avLst/>
            </a:prstGeom>
          </p:spPr>
        </p:pic>
        <p:pic>
          <p:nvPicPr>
            <p:cNvPr id="11" name="Imat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8" t="45916" r="3577"/>
            <a:stretch/>
          </p:blipFill>
          <p:spPr>
            <a:xfrm flipH="1">
              <a:off x="4313237" y="5812461"/>
              <a:ext cx="2741160" cy="168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2090" y="1873924"/>
            <a:ext cx="5389910" cy="325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4193" y="3109885"/>
            <a:ext cx="2364510" cy="60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/>
          <p:cNvSpPr txBox="1"/>
          <p:nvPr/>
        </p:nvSpPr>
        <p:spPr>
          <a:xfrm>
            <a:off x="759595" y="3156258"/>
            <a:ext cx="666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EIXOS D’ACTUACIÓ</a:t>
            </a:r>
            <a:endParaRPr lang="ca-E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3315760" y="2473664"/>
            <a:ext cx="9125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latin typeface="Tw Cen MT" panose="020B0602020104020603" pitchFamily="34" charset="0"/>
              </a:rPr>
              <a:t>Benestar emocional i salut mental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b="0" i="0" u="none" strike="noStrike" dirty="0" smtClean="0">
                <a:effectLst/>
                <a:latin typeface="Tw Cen MT" panose="020B0602020104020603" pitchFamily="34" charset="0"/>
              </a:rPr>
              <a:t>Prevenció del consum de substàncies addictives i addiccions comportamentals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Tw Cen MT" panose="020B0602020104020603" pitchFamily="34" charset="0"/>
              </a:rPr>
              <a:t>Salut sexual i </a:t>
            </a:r>
            <a:r>
              <a:rPr lang="ca-ES" dirty="0" smtClean="0">
                <a:latin typeface="Tw Cen MT" panose="020B0602020104020603" pitchFamily="34" charset="0"/>
              </a:rPr>
              <a:t>educació</a:t>
            </a:r>
            <a:r>
              <a:rPr lang="es-ES" dirty="0" smtClean="0">
                <a:latin typeface="Tw Cen MT" panose="020B0602020104020603" pitchFamily="34" charset="0"/>
              </a:rPr>
              <a:t> afectiva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latin typeface="Tw Cen MT" panose="020B0602020104020603" pitchFamily="34" charset="0"/>
              </a:rPr>
              <a:t>Hàbits saludables: alimentació, activitat física, 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latin typeface="Tw Cen MT" panose="020B0602020104020603" pitchFamily="34" charset="0"/>
              </a:rPr>
              <a:t>Prevenció de violències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latin typeface="Tw Cen MT" panose="020B0602020104020603" pitchFamily="34" charset="0"/>
              </a:rPr>
              <a:t>Salut social i entorn</a:t>
            </a:r>
            <a:endParaRPr lang="ca-ES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384" y="4479053"/>
            <a:ext cx="2890981" cy="600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927818" y="4579180"/>
            <a:ext cx="666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ÀMBITS D’ACTUACIÓ</a:t>
            </a:r>
            <a:endParaRPr lang="ca-E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665" y="5270957"/>
            <a:ext cx="1838037" cy="1413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Entorn físic escolar</a:t>
            </a:r>
            <a:endParaRPr lang="ca-E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0576" y="5270957"/>
            <a:ext cx="1838037" cy="14131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Aula</a:t>
            </a:r>
            <a:endParaRPr lang="ca-E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0487" y="5270957"/>
            <a:ext cx="1838037" cy="1413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0" i="0" u="none" strike="noStrike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Centre </a:t>
            </a:r>
          </a:p>
          <a:p>
            <a:pPr algn="ctr"/>
            <a:r>
              <a:rPr lang="ca-ES" sz="2000" b="0" i="0" u="none" strike="noStrike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educatiu</a:t>
            </a:r>
            <a:endParaRPr lang="ca-ES" sz="2000" dirty="0"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17023" y="5270957"/>
            <a:ext cx="1838037" cy="1413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/>
          <p:cNvSpPr/>
          <p:nvPr/>
        </p:nvSpPr>
        <p:spPr>
          <a:xfrm>
            <a:off x="8825777" y="5623596"/>
            <a:ext cx="1220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000" dirty="0" smtClean="0">
                <a:latin typeface="Tw Cen MT" panose="020B0602020104020603" pitchFamily="34" charset="0"/>
              </a:rPr>
              <a:t>Entorn </a:t>
            </a:r>
          </a:p>
          <a:p>
            <a:pPr algn="ctr"/>
            <a:r>
              <a:rPr lang="ca-ES" sz="2000" dirty="0" smtClean="0">
                <a:latin typeface="Tw Cen MT" panose="020B0602020104020603" pitchFamily="34" charset="0"/>
              </a:rPr>
              <a:t>comunitari</a:t>
            </a:r>
            <a:endParaRPr lang="ca-ES" sz="2000" dirty="0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104" y="146194"/>
            <a:ext cx="110751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latin typeface="Tw Cen MT" panose="020B0602020104020603" pitchFamily="34" charset="0"/>
              </a:rPr>
              <a:t>Programa </a:t>
            </a:r>
            <a:r>
              <a:rPr lang="ca-ES" sz="2400" b="1" dirty="0">
                <a:latin typeface="Tw Cen MT" panose="020B0602020104020603" pitchFamily="34" charset="0"/>
              </a:rPr>
              <a:t>A: de promoció i protecció de la salut i prevenció de la malaltia en l’àmbit escolar </a:t>
            </a:r>
            <a:r>
              <a:rPr lang="ca-ES" sz="2800" b="1" dirty="0"/>
              <a:t/>
            </a:r>
            <a:br>
              <a:rPr lang="ca-ES" sz="2800" b="1" dirty="0"/>
            </a:br>
            <a:endParaRPr lang="ca-E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55597" y="1131067"/>
            <a:ext cx="10326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a-ES" dirty="0" smtClean="0">
                <a:latin typeface="Tw Cen MT" panose="020B0602020104020603" pitchFamily="34" charset="0"/>
                <a:cs typeface="Arial" charset="0"/>
              </a:rPr>
              <a:t>Té com objectiu millorar la salut de la població escolaritzada mitjançant accions de:</a:t>
            </a:r>
          </a:p>
          <a:p>
            <a:pPr marL="1200150" lvl="2" indent="-285750" defTabSz="609585">
              <a:buFont typeface="Wingdings" panose="05000000000000000000" pitchFamily="2" charset="2"/>
              <a:buChar char="ü"/>
            </a:pPr>
            <a:r>
              <a:rPr lang="ca-ES" dirty="0" smtClean="0">
                <a:latin typeface="Tw Cen MT" panose="020B0602020104020603" pitchFamily="34" charset="0"/>
              </a:rPr>
              <a:t>Promoció i protecció de la salut </a:t>
            </a:r>
          </a:p>
          <a:p>
            <a:pPr marL="1200150" lvl="2" indent="-285750" defTabSz="609585">
              <a:buFont typeface="Wingdings" panose="05000000000000000000" pitchFamily="2" charset="2"/>
              <a:buChar char="ü"/>
            </a:pPr>
            <a:r>
              <a:rPr lang="ca-ES" dirty="0" smtClean="0">
                <a:latin typeface="Tw Cen MT" panose="020B0602020104020603" pitchFamily="34" charset="0"/>
              </a:rPr>
              <a:t>Prevenció de la malaltia i de les situacions de risc  </a:t>
            </a:r>
          </a:p>
          <a:p>
            <a:pPr marL="1200150" lvl="2" indent="-285750" defTabSz="609585">
              <a:buFont typeface="Wingdings" panose="05000000000000000000" pitchFamily="2" charset="2"/>
              <a:buChar char="ü"/>
            </a:pPr>
            <a:r>
              <a:rPr lang="ca-ES" dirty="0" smtClean="0">
                <a:latin typeface="Tw Cen MT" panose="020B0602020104020603" pitchFamily="34" charset="0"/>
              </a:rPr>
              <a:t>Atenció precoç per als problemes relacionats amb els eixos d’actuació. </a:t>
            </a:r>
            <a:endParaRPr lang="ca-E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708716"/>
            <a:ext cx="4417194" cy="38931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a-ES" altLang="ca-E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En funcionament des del 2004.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a-ES" altLang="ca-E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Per donar resposta  a problemàtiques relacionades amb l’adolescència, principalment de salut mental/ relacions socials/ etc.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a-ES" altLang="ca-E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Parteix d’experiències existents.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a-ES" altLang="ca-E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Pivota al voltant de la infermera de l’EAP  que es desplaça als centres d’Ensenyament secundari.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a-ES" altLang="ca-E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Reforça la Salut Mental Infanto Juvenil i els circuits de derivació cap a CSMIJ.</a:t>
            </a:r>
          </a:p>
        </p:txBody>
      </p:sp>
      <p:sp>
        <p:nvSpPr>
          <p:cNvPr id="4" name="Títol 1"/>
          <p:cNvSpPr txBox="1">
            <a:spLocks/>
          </p:cNvSpPr>
          <p:nvPr/>
        </p:nvSpPr>
        <p:spPr>
          <a:xfrm>
            <a:off x="838200" y="19537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400" b="1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Antecedents: Salut i Escola</a:t>
            </a:r>
            <a:endParaRPr lang="ca-ES" altLang="ca-ES" sz="2400" b="1" dirty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23588" y="1256330"/>
            <a:ext cx="6287412" cy="465358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51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9059" y="1148344"/>
            <a:ext cx="102663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Disposar d’un/a </a:t>
            </a:r>
            <a:r>
              <a:rPr lang="ca-ES" sz="2000" b="1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referent</a:t>
            </a:r>
            <a:r>
              <a:rPr lang="ca-ES" sz="20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per temes de salut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Identificar </a:t>
            </a: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necessitats de salut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dels infants i adolescents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Coordinació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 amb recursos del Sistema Educatiu</a:t>
            </a:r>
            <a:endParaRPr lang="ca-ES" sz="2000" dirty="0"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Facilitar un espai i horari adequats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per a la </a:t>
            </a: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Consulta Oberta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a l'educació secundària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Promoció i </a:t>
            </a: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planificació activitats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d’educació per a la salut </a:t>
            </a:r>
            <a:r>
              <a:rPr lang="ca-ES" sz="20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conjuntament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amb </a:t>
            </a:r>
            <a:r>
              <a:rPr lang="ca-ES" sz="2000" dirty="0" err="1">
                <a:solidFill>
                  <a:srgbClr val="323232"/>
                </a:solidFill>
                <a:latin typeface="Tw Cen MT" panose="020B0602020104020603" pitchFamily="34" charset="0"/>
              </a:rPr>
              <a:t>l’infermera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 referent de Salut i </a:t>
            </a:r>
            <a:r>
              <a:rPr lang="ca-ES" sz="20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Escola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b="1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Coordinació</a:t>
            </a:r>
            <a:r>
              <a:rPr lang="ca-ES" sz="20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amb EAP, inspecció educativa, orientadors, etc.</a:t>
            </a:r>
            <a:endParaRPr lang="ca-ES" sz="2000" dirty="0"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Seguiment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 al claustre del temes relacionats amb la </a:t>
            </a:r>
            <a:r>
              <a:rPr lang="ca-ES" sz="20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salut </a:t>
            </a:r>
            <a:endParaRPr lang="ca-ES" sz="2000" dirty="0">
              <a:solidFill>
                <a:srgbClr val="323232"/>
              </a:solidFill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Treball conjunt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amb </a:t>
            </a:r>
            <a:r>
              <a:rPr lang="ca-ES" sz="20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famílies i </a:t>
            </a: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comunitat educativa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Foment de la </a:t>
            </a:r>
            <a:r>
              <a:rPr lang="ca-ES" sz="2000" b="1" dirty="0">
                <a:solidFill>
                  <a:srgbClr val="323232"/>
                </a:solidFill>
                <a:latin typeface="Tw Cen MT" panose="020B0602020104020603" pitchFamily="34" charset="0"/>
              </a:rPr>
              <a:t>inclusió al currículum </a:t>
            </a:r>
            <a:r>
              <a:rPr lang="ca-ES" sz="2000" dirty="0">
                <a:solidFill>
                  <a:srgbClr val="323232"/>
                </a:solidFill>
                <a:latin typeface="Tw Cen MT" panose="020B0602020104020603" pitchFamily="34" charset="0"/>
              </a:rPr>
              <a:t>escolar de les matèries d’educació per a la salut </a:t>
            </a:r>
            <a:endParaRPr lang="ca-ES" sz="2000" dirty="0">
              <a:latin typeface="Tw Cen MT" panose="020B0602020104020603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39059" y="452297"/>
            <a:ext cx="666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latin typeface="Tw Cen MT" panose="020B0602020104020603" pitchFamily="34" charset="0"/>
              </a:rPr>
              <a:t>Tasques del centre educatiu</a:t>
            </a:r>
            <a:endParaRPr lang="ca-ES" sz="2400" b="1" dirty="0">
              <a:latin typeface="Tw Cen MT" panose="020B0602020104020603" pitchFamily="34" charset="0"/>
            </a:endParaRPr>
          </a:p>
        </p:txBody>
      </p:sp>
      <p:grpSp>
        <p:nvGrpSpPr>
          <p:cNvPr id="10" name="Agrupa 9"/>
          <p:cNvGrpSpPr/>
          <p:nvPr/>
        </p:nvGrpSpPr>
        <p:grpSpPr>
          <a:xfrm rot="16200000">
            <a:off x="8996858" y="2597356"/>
            <a:ext cx="5705681" cy="1691362"/>
            <a:chOff x="4313237" y="5812461"/>
            <a:chExt cx="5705681" cy="1691362"/>
          </a:xfrm>
        </p:grpSpPr>
        <p:pic>
          <p:nvPicPr>
            <p:cNvPr id="11" name="Imatg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8" t="45916" r="3577"/>
            <a:stretch/>
          </p:blipFill>
          <p:spPr>
            <a:xfrm>
              <a:off x="7054398" y="5812463"/>
              <a:ext cx="2964520" cy="1691360"/>
            </a:xfrm>
            <a:prstGeom prst="rect">
              <a:avLst/>
            </a:prstGeom>
          </p:spPr>
        </p:pic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8" t="45916" r="3577"/>
            <a:stretch/>
          </p:blipFill>
          <p:spPr>
            <a:xfrm flipH="1">
              <a:off x="4313237" y="5812461"/>
              <a:ext cx="2741160" cy="168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1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104" y="502329"/>
            <a:ext cx="11075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>
                <a:latin typeface="Tw Cen MT" panose="020B0602020104020603" pitchFamily="34" charset="0"/>
              </a:rPr>
              <a:t>Escoles </a:t>
            </a:r>
            <a:r>
              <a:rPr lang="ca-ES" sz="2400" b="1" dirty="0" err="1" smtClean="0">
                <a:latin typeface="Tw Cen MT" panose="020B0602020104020603" pitchFamily="34" charset="0"/>
              </a:rPr>
              <a:t>Resilients</a:t>
            </a:r>
            <a:r>
              <a:rPr lang="ca-ES" sz="2800" b="1" dirty="0"/>
              <a:t/>
            </a:r>
            <a:br>
              <a:rPr lang="ca-ES" sz="2800" b="1" dirty="0"/>
            </a:br>
            <a:endParaRPr lang="ca-E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9573" y="1200275"/>
            <a:ext cx="108861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És un programa de prevenció universal de la salut mental, a través d’incrementar la resiliència dels adolescents i el seu entorn. </a:t>
            </a:r>
          </a:p>
          <a:p>
            <a:pPr marL="263525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La resiliència és un factor protector en el desenvolupament dels trastorns mentals; que fa referència a un conjunt de recursos psicològics (capacitats i habilitats </a:t>
            </a:r>
            <a:r>
              <a:rPr lang="ca-ES" sz="2000" dirty="0" err="1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socio</a:t>
            </a: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-emocionals) que determinen el nivell de resistència o vulnerabilitat personal davant de les dificultats i esdeveniments vitals que generen malestar.</a:t>
            </a:r>
          </a:p>
          <a:p>
            <a:pPr marL="263525" indent="-2635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És una intervenció global sobre els adolescents, a través dels seus agents naturals de socialització (adolescents, famílies, professionals educatius, societat en general).</a:t>
            </a:r>
          </a:p>
          <a:p>
            <a:pPr marL="263525" indent="-2635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És un projecte de </a:t>
            </a:r>
            <a:r>
              <a:rPr lang="ca-ES" sz="2000" dirty="0" err="1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co</a:t>
            </a:r>
            <a:r>
              <a:rPr lang="ca-ES" sz="2000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-creació entre experts en 3 àmbits (salut mental, agents educatius i adolescents</a:t>
            </a:r>
            <a:r>
              <a:rPr lang="ca-ES" sz="2000" i="1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263525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000" i="1" dirty="0" smtClean="0"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Antecedents: </a:t>
            </a:r>
            <a:r>
              <a:rPr lang="ca-ES" sz="2000" dirty="0">
                <a:solidFill>
                  <a:srgbClr val="00000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projecte </a:t>
            </a:r>
            <a:r>
              <a:rPr lang="ca-ES" sz="2000" dirty="0">
                <a:solidFill>
                  <a:srgbClr val="00000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pilot portat a terme per Sant Joan de Déu en col·laboració amb Zurich Foundation el curs 2022-2023 </a:t>
            </a:r>
            <a:r>
              <a:rPr lang="ca-E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en </a:t>
            </a:r>
            <a:r>
              <a:rPr lang="ca-ES" sz="2000" dirty="0">
                <a:solidFill>
                  <a:srgbClr val="000000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alumnes, famílies i professionals de l’educació</a:t>
            </a:r>
          </a:p>
          <a:p>
            <a:pPr marL="263525" indent="-26352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a-ES" sz="2000" i="1" dirty="0" smtClean="0"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794" y="985667"/>
            <a:ext cx="1064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 smtClean="0">
                <a:latin typeface="Tw Cen MT" panose="020B0602020104020603" pitchFamily="34" charset="0"/>
              </a:rPr>
              <a:t>551 infermeres de Salut i Escola en 771 centres d’educació secundària (70,2% del total). </a:t>
            </a:r>
            <a:endParaRPr lang="ca-ES" sz="2000" dirty="0">
              <a:latin typeface="Tw Cen MT" panose="020B0602020104020603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 smtClean="0">
                <a:latin typeface="Tw Cen MT" panose="020B0602020104020603" pitchFamily="34" charset="0"/>
              </a:rPr>
              <a:t>Més de 18.000  consultes obertes en 10.870 adolescents.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 smtClean="0">
                <a:latin typeface="Tw Cen MT" panose="020B0602020104020603" pitchFamily="34" charset="0"/>
              </a:rPr>
              <a:t>S’han coordinat més de 5000 activitats d’educació per la salut. </a:t>
            </a:r>
            <a:endParaRPr lang="ca-ES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730" r="2427" b="1641"/>
          <a:stretch/>
        </p:blipFill>
        <p:spPr bwMode="auto">
          <a:xfrm>
            <a:off x="702644" y="2473693"/>
            <a:ext cx="5216894" cy="3532472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r="7361"/>
          <a:stretch/>
        </p:blipFill>
        <p:spPr>
          <a:xfrm>
            <a:off x="6145497" y="2473693"/>
            <a:ext cx="5510697" cy="354466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8" name="Títol 1"/>
          <p:cNvSpPr txBox="1">
            <a:spLocks/>
          </p:cNvSpPr>
          <p:nvPr/>
        </p:nvSpPr>
        <p:spPr>
          <a:xfrm>
            <a:off x="530901" y="3228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 smtClean="0">
                <a:latin typeface="Tw Cen MT" panose="020B0602020104020603" pitchFamily="34" charset="0"/>
              </a:rPr>
              <a:t>Situació</a:t>
            </a:r>
            <a:r>
              <a:rPr lang="en-GB" sz="2400" b="1" dirty="0" smtClean="0">
                <a:latin typeface="Tw Cen MT" panose="020B0602020104020603" pitchFamily="34" charset="0"/>
              </a:rPr>
              <a:t> curs </a:t>
            </a:r>
            <a:r>
              <a:rPr lang="en-GB" sz="2400" b="1" dirty="0" smtClean="0">
                <a:latin typeface="Tw Cen MT" panose="020B0602020104020603" pitchFamily="34" charset="0"/>
              </a:rPr>
              <a:t>2022-2023 Salut </a:t>
            </a:r>
            <a:r>
              <a:rPr lang="en-GB" sz="2400" b="1" dirty="0">
                <a:latin typeface="Tw Cen MT" panose="020B0602020104020603" pitchFamily="34" charset="0"/>
              </a:rPr>
              <a:t>i</a:t>
            </a:r>
            <a:r>
              <a:rPr lang="en-GB" sz="2400" b="1" dirty="0" smtClean="0">
                <a:latin typeface="Tw Cen MT" panose="020B0602020104020603" pitchFamily="34" charset="0"/>
              </a:rPr>
              <a:t> Escola</a:t>
            </a:r>
            <a:endParaRPr lang="en-GB" sz="24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6226086" y="298384"/>
            <a:ext cx="5525630" cy="60939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Canvi</a:t>
            </a:r>
            <a:r>
              <a:rPr lang="en-GB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model </a:t>
            </a:r>
          </a:p>
          <a:p>
            <a:endParaRPr lang="en-GB" sz="2400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Cada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centre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educatiu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Catalunya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té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una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infermera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referent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l’equip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d’atenció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primària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que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coordina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tots els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programes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l’acord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marc,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activa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recursos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lidera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la part de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prevenció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promoció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la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salut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endParaRPr lang="en-GB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Infermera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Salut i Escola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el 100% dels Centres d’Educació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Secundària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Incorporació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efectiva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al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programa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RBECS,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dietistes-nutricionistes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GB" smtClean="0">
                <a:solidFill>
                  <a:schemeClr val="tx1"/>
                </a:solidFill>
                <a:latin typeface="Tw Cen MT" panose="020B0602020104020603" pitchFamily="34" charset="0"/>
              </a:rPr>
              <a:t>higienistes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etc.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Dedicació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horària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2,5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hores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/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setmanals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(4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hores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 zones de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vulnerabilitat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o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programes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prioritaris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Infermera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Salut i Escola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als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centres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d’educació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especial.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Progressivament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partir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2024,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3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anys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s’estendrà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als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centres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d’educació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primària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 </a:t>
            </a:r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77313" y="553997"/>
            <a:ext cx="3879273" cy="5447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Situació</a:t>
            </a:r>
            <a:r>
              <a:rPr lang="en-GB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prèvia</a:t>
            </a:r>
            <a:endParaRPr lang="en-GB" sz="2400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Infermera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 Salut i Escola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70% dels centres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d’educació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secundària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amb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dedicació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variable (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consulta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oberta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coordinació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activitats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d’educació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per a la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salut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). 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Situació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variable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als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centres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educació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especial.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Contactes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temàtics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per les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escoles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d’educació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primària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vacunes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salut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bucodental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infants amb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necessitats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sanitàries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…) .</a:t>
            </a:r>
          </a:p>
          <a:p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Altres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programes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marxa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revisió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menús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escolars,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promoció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activitat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física</a:t>
            </a: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...). </a:t>
            </a:r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letxa dreta 4"/>
          <p:cNvSpPr/>
          <p:nvPr/>
        </p:nvSpPr>
        <p:spPr>
          <a:xfrm>
            <a:off x="4898311" y="2997264"/>
            <a:ext cx="1163782" cy="56110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9059" y="1148344"/>
            <a:ext cx="6465547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R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eferent de l’Equip d’Atenció Primària i gestora/activadora de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recursos</a:t>
            </a:r>
            <a:endParaRPr lang="ca-ES" sz="1700" b="0" i="0" u="none" strike="noStrike" dirty="0" smtClean="0">
              <a:solidFill>
                <a:srgbClr val="323232"/>
              </a:solidFill>
              <a:effectLst/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Valoració </a:t>
            </a:r>
            <a:r>
              <a:rPr lang="ca-ES" sz="170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necessitats d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e salut infants i adolescents amb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malalties cròniques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M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obilització dels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recursos comunitaris 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en l'entorn escolar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Referent dels </a:t>
            </a:r>
            <a:r>
              <a:rPr lang="ca-ES" sz="1700" b="1" dirty="0" smtClean="0">
                <a:solidFill>
                  <a:srgbClr val="323232"/>
                </a:solidFill>
                <a:latin typeface="Tw Cen MT" panose="020B0602020104020603" pitchFamily="34" charset="0"/>
              </a:rPr>
              <a:t>programes de Salut Pública</a:t>
            </a:r>
            <a:endParaRPr lang="ca-ES" sz="1700" b="1" dirty="0" smtClean="0"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Coordinació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CSMIJ, ASSIR, psicòleg comunitari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, etc.</a:t>
            </a:r>
            <a:endParaRPr lang="ca-ES" sz="1700" dirty="0" smtClean="0"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Consulta Oberta 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a l'educació secundària i derivació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Promoció i planificació activitats </a:t>
            </a:r>
            <a:r>
              <a:rPr lang="ca-ES" sz="170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d’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educació per a la salut </a:t>
            </a:r>
            <a:b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</a:b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amb nous perfils professionals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Coordinació amb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EAP, inspecció educativa, orientadors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, etc.</a:t>
            </a:r>
            <a:endParaRPr lang="ca-ES" sz="1700" dirty="0" smtClean="0"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Oferiment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cartera de serveis</a:t>
            </a: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 de salut, aliances i integració </a:t>
            </a:r>
            <a:r>
              <a:rPr lang="ca-ES" sz="1700" b="1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claustre</a:t>
            </a:r>
            <a:endParaRPr lang="ca-ES" sz="1700" b="1" dirty="0" smtClean="0">
              <a:latin typeface="Tw Cen MT" panose="020B06020201040206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700" b="0" i="0" u="none" strike="noStrike" dirty="0" smtClean="0">
                <a:solidFill>
                  <a:srgbClr val="323232"/>
                </a:solidFill>
                <a:effectLst/>
                <a:latin typeface="Tw Cen MT" panose="020B0602020104020603" pitchFamily="34" charset="0"/>
              </a:rPr>
              <a:t>Implementació dels altres programes de promoció de la salut</a:t>
            </a:r>
            <a:endParaRPr lang="ca-ES" sz="1700" dirty="0">
              <a:latin typeface="Tw Cen MT" panose="020B0602020104020603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39059" y="452297"/>
            <a:ext cx="666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latin typeface="Tw Cen MT" panose="020B0602020104020603" pitchFamily="34" charset="0"/>
              </a:rPr>
              <a:t>Tasques de la infermera de Salut i Escola</a:t>
            </a:r>
            <a:endParaRPr lang="ca-ES" sz="2400" b="1" dirty="0">
              <a:latin typeface="Tw Cen MT" panose="020B0602020104020603" pitchFamily="34" charset="0"/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6724073" y="744051"/>
            <a:ext cx="5356702" cy="4280344"/>
            <a:chOff x="6724073" y="744051"/>
            <a:chExt cx="5356702" cy="4280344"/>
          </a:xfrm>
        </p:grpSpPr>
        <p:grpSp>
          <p:nvGrpSpPr>
            <p:cNvPr id="15" name="Agrupa 14"/>
            <p:cNvGrpSpPr/>
            <p:nvPr/>
          </p:nvGrpSpPr>
          <p:grpSpPr>
            <a:xfrm>
              <a:off x="6724073" y="744051"/>
              <a:ext cx="5356702" cy="4280344"/>
              <a:chOff x="7049215" y="744051"/>
              <a:chExt cx="5031560" cy="4280344"/>
            </a:xfrm>
          </p:grpSpPr>
          <p:pic>
            <p:nvPicPr>
              <p:cNvPr id="7" name="Imatge 6"/>
              <p:cNvPicPr>
                <a:picLocks noChangeAspect="1"/>
              </p:cNvPicPr>
              <p:nvPr/>
            </p:nvPicPr>
            <p:blipFill rotWithShape="1">
              <a:blip r:embed="rId2"/>
              <a:srcRect l="43060" t="22314" r="5806" b="11302"/>
              <a:stretch/>
            </p:blipFill>
            <p:spPr>
              <a:xfrm>
                <a:off x="7049215" y="911056"/>
                <a:ext cx="5031560" cy="4113339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966663" y="744051"/>
                <a:ext cx="2309091" cy="5207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3" name="Oval 12"/>
              <p:cNvSpPr/>
              <p:nvPr/>
            </p:nvSpPr>
            <p:spPr>
              <a:xfrm rot="793096">
                <a:off x="9372611" y="1310723"/>
                <a:ext cx="742203" cy="1004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8962044" y="2589864"/>
              <a:ext cx="639156" cy="181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2758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57C823A68AB4F97A77E673F233CFA" ma:contentTypeVersion="14" ma:contentTypeDescription="Crea un document nou" ma:contentTypeScope="" ma:versionID="5f6c57f10e2c455ed3e4f9058bd8e1a7">
  <xsd:schema xmlns:xsd="http://www.w3.org/2001/XMLSchema" xmlns:xs="http://www.w3.org/2001/XMLSchema" xmlns:p="http://schemas.microsoft.com/office/2006/metadata/properties" xmlns:ns3="78b0e061-0d53-420d-9270-210a91bf843a" xmlns:ns4="b721ea8f-d6e4-4ec8-b1f9-ab9b12d26e51" targetNamespace="http://schemas.microsoft.com/office/2006/metadata/properties" ma:root="true" ma:fieldsID="a78803a4f2914d318fec09fd8eb09989" ns3:_="" ns4:_="">
    <xsd:import namespace="78b0e061-0d53-420d-9270-210a91bf843a"/>
    <xsd:import namespace="b721ea8f-d6e4-4ec8-b1f9-ab9b12d26e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0e061-0d53-420d-9270-210a91bf84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1ea8f-d6e4-4ec8-b1f9-ab9b12d26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FC256E-8323-404B-A285-7CE770788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4D3E0-BEDE-4C57-BF3A-817596446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b0e061-0d53-420d-9270-210a91bf843a"/>
    <ds:schemaRef ds:uri="b721ea8f-d6e4-4ec8-b1f9-ab9b12d26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0C59B6-E2F9-4C7E-9ECA-A8E1E18B4095}">
  <ds:schemaRefs>
    <ds:schemaRef ds:uri="http://purl.org/dc/dcmitype/"/>
    <ds:schemaRef ds:uri="http://purl.org/dc/elements/1.1/"/>
    <ds:schemaRef ds:uri="http://schemas.openxmlformats.org/package/2006/metadata/core-properties"/>
    <ds:schemaRef ds:uri="b721ea8f-d6e4-4ec8-b1f9-ab9b12d26e51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78b0e061-0d53-420d-9270-210a91bf84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1136</Words>
  <Application>Microsoft Office PowerPoint</Application>
  <PresentationFormat>Pantalla panoràmica</PresentationFormat>
  <Paragraphs>164</Paragraphs>
  <Slides>15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Tahoma</vt:lpstr>
      <vt:lpstr>Times New Roman</vt:lpstr>
      <vt:lpstr>Tw Cen MT</vt:lpstr>
      <vt:lpstr>Verdana</vt:lpstr>
      <vt:lpstr>Wingdings</vt:lpstr>
      <vt:lpstr>Tema de l'Office</vt:lpstr>
      <vt:lpstr>PROMOCIÓ DE LA SALUT  I DEL BENESTAR EMOCIONAL A L’ENTORN EDUCATIU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Implementació del programa</vt:lpstr>
      <vt:lpstr>Implementació del programa</vt:lpstr>
      <vt:lpstr>Presentació del PowerPoint</vt:lpstr>
      <vt:lpstr>Presentació del PowerPoint</vt:lpstr>
    </vt:vector>
  </TitlesOfParts>
  <Company>Departament d'Educació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 DE LA SALUT I DEL BENESTAR EMOCIONAL A L’ENTORN EDUCATIU</dc:title>
  <dc:creator>Chillida Fibla, Anna</dc:creator>
  <cp:lastModifiedBy>David Ortega Segura</cp:lastModifiedBy>
  <cp:revision>26</cp:revision>
  <dcterms:created xsi:type="dcterms:W3CDTF">2023-09-04T10:26:51Z</dcterms:created>
  <dcterms:modified xsi:type="dcterms:W3CDTF">2023-09-08T10:35:57Z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0x010100E6B57C823A68AB4F97A77E673F233CFA</vt:lpwstr>
  </property>
</Properties>
</file>