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  <p:sldMasterId id="2147483671" r:id="rId6"/>
    <p:sldMasterId id="2147483678" r:id="rId7"/>
    <p:sldMasterId id="2147483681" r:id="rId8"/>
  </p:sldMasterIdLst>
  <p:notesMasterIdLst>
    <p:notesMasterId r:id="rId25"/>
  </p:notesMasterIdLst>
  <p:handoutMasterIdLst>
    <p:handoutMasterId r:id="rId26"/>
  </p:handoutMasterIdLst>
  <p:sldIdLst>
    <p:sldId id="351" r:id="rId9"/>
    <p:sldId id="374" r:id="rId10"/>
    <p:sldId id="390" r:id="rId11"/>
    <p:sldId id="400" r:id="rId12"/>
    <p:sldId id="308" r:id="rId13"/>
    <p:sldId id="387" r:id="rId14"/>
    <p:sldId id="395" r:id="rId15"/>
    <p:sldId id="396" r:id="rId16"/>
    <p:sldId id="397" r:id="rId17"/>
    <p:sldId id="398" r:id="rId18"/>
    <p:sldId id="399" r:id="rId19"/>
    <p:sldId id="404" r:id="rId20"/>
    <p:sldId id="403" r:id="rId21"/>
    <p:sldId id="405" r:id="rId22"/>
    <p:sldId id="402" r:id="rId23"/>
    <p:sldId id="274" r:id="rId24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01.Portades" id="{6B7FA208-D64F-48B9-B2BC-560DA1D52324}">
          <p14:sldIdLst>
            <p14:sldId id="351"/>
            <p14:sldId id="374"/>
            <p14:sldId id="390"/>
            <p14:sldId id="400"/>
            <p14:sldId id="308"/>
            <p14:sldId id="387"/>
            <p14:sldId id="395"/>
            <p14:sldId id="396"/>
            <p14:sldId id="397"/>
            <p14:sldId id="398"/>
            <p14:sldId id="399"/>
            <p14:sldId id="404"/>
            <p14:sldId id="403"/>
            <p14:sldId id="405"/>
            <p14:sldId id="402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B6B6B6"/>
    <a:srgbClr val="C9E7A7"/>
    <a:srgbClr val="666666"/>
    <a:srgbClr val="333333"/>
    <a:srgbClr val="D96666"/>
    <a:srgbClr val="CD3333"/>
    <a:srgbClr val="676767"/>
    <a:srgbClr val="999999"/>
    <a:srgbClr val="F2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 amb tema 1 - èmfasi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ense estil ni q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4652" autoAdjust="0"/>
  </p:normalViewPr>
  <p:slideViewPr>
    <p:cSldViewPr snapToGrid="0" showGuides="1">
      <p:cViewPr varScale="1">
        <p:scale>
          <a:sx n="83" d="100"/>
          <a:sy n="83" d="100"/>
        </p:scale>
        <p:origin x="74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9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277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BAA7525A-767A-4AA5-C576-505B9A32FC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F5C1F683-AC94-81DB-B693-03286DC973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6CB63-8995-48C7-9927-3FA900FABA2A}" type="datetimeFigureOut">
              <a:rPr lang="ca-ES" smtClean="0"/>
              <a:t>14/10/2024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EE7FB11C-75D1-1412-659C-DBBAD6587D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386006A0-B6B8-36C4-9DEE-01C131EF30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4A285-62F9-4CF0-B7DA-6E1CAA7B6B7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96926688"/>
      </p:ext>
    </p:extLst>
  </p:cSld>
  <p:clrMap bg1="lt1" tx1="dk1" bg2="lt2" tx2="dk2" accent1="accent1" accent2="accent2" accent3="accent3" accent4="accent4" accent5="accent5" accent6="accent6" hlink="hlink" folHlink="folHlink"/>
  <p:hf hdr="0" dt="0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1FF66848-D68A-DD60-8FE1-932DFDCA422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a-E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C4EB2D3E-B05A-34E1-7172-F089B359DD5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a-E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C9A26C02-357F-43FC-8548-594879C55D6E}" type="datetime1">
              <a:rPr lang="ca-ES"/>
              <a:pPr lvl="0"/>
              <a:t>14/10/2024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C484EFC3-EB6E-84D5-826C-DD149D2216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278940D1-DE3E-EDD7-7CEC-31D76220A0E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175BBE03-53A8-D153-EB2D-4A4D4DA7F5C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a-E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B63E8B99-B821-0629-6832-CB4CE682CD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a-ES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6C38C181-AD71-4E41-B926-A738AF06117E}" type="slidenum"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53170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a-ES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a-ES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a-ES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a-ES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a-ES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1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56584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11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4767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12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19363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14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784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10264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130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02545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4681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7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4634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8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58847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83357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6C38C181-AD71-4E41-B926-A738AF06117E}" type="slidenum">
              <a:rPr lang="ca-ES" smtClean="0"/>
              <a:t>10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8310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 - Diapositiva de títol esc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ítol 1">
            <a:extLst>
              <a:ext uri="{FF2B5EF4-FFF2-40B4-BE49-F238E27FC236}">
                <a16:creationId xmlns:a16="http://schemas.microsoft.com/office/drawing/2014/main" id="{BA31D80E-908A-7D2D-22E2-2C53E565B2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0002" y="1987199"/>
            <a:ext cx="5006502" cy="99614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sz="3600" b="1"/>
            </a:lvl1pPr>
          </a:lstStyle>
          <a:p>
            <a:r>
              <a:rPr lang="ca-ES" dirty="0"/>
              <a:t>Feu clic aquí per editar el text del títol</a:t>
            </a:r>
          </a:p>
        </p:txBody>
      </p:sp>
      <p:sp>
        <p:nvSpPr>
          <p:cNvPr id="8" name="Contenidor de text 2">
            <a:extLst>
              <a:ext uri="{FF2B5EF4-FFF2-40B4-BE49-F238E27FC236}">
                <a16:creationId xmlns:a16="http://schemas.microsoft.com/office/drawing/2014/main" id="{30BAE3E6-8753-E0DC-8AE1-597375831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60003" y="3094315"/>
            <a:ext cx="5006502" cy="6784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666666"/>
                </a:solidFill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a-ES" dirty="0"/>
              <a:t>Feu clic per editar el text del subtítol</a:t>
            </a:r>
          </a:p>
        </p:txBody>
      </p:sp>
      <p:sp>
        <p:nvSpPr>
          <p:cNvPr id="9" name="Contenidor de contingut 4">
            <a:extLst>
              <a:ext uri="{FF2B5EF4-FFF2-40B4-BE49-F238E27FC236}">
                <a16:creationId xmlns:a16="http://schemas.microsoft.com/office/drawing/2014/main" id="{F3F35D59-D4BB-2A03-9967-8A2A5D1AF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59529" y="3980657"/>
            <a:ext cx="5006975" cy="2958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>
                <a:solidFill>
                  <a:srgbClr val="666666"/>
                </a:solidFill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r>
              <a:rPr lang="ca-ES" dirty="0"/>
              <a:t>Feu clic per editar el text de la data</a:t>
            </a:r>
          </a:p>
        </p:txBody>
      </p:sp>
      <p:pic>
        <p:nvPicPr>
          <p:cNvPr id="4" name="Imatge 3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335" y="5998999"/>
            <a:ext cx="1825756" cy="469529"/>
          </a:xfrm>
          <a:prstGeom prst="rect">
            <a:avLst/>
          </a:prstGeom>
        </p:spPr>
      </p:pic>
      <p:pic>
        <p:nvPicPr>
          <p:cNvPr id="2" name="Imat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743" y="0"/>
            <a:ext cx="4651257" cy="559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11277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8 - Text + Imatge + sub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8" y="2010656"/>
            <a:ext cx="5236368" cy="409892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625475" indent="-228600">
              <a:lnSpc>
                <a:spcPct val="100000"/>
              </a:lnSpc>
              <a:tabLst>
                <a:tab pos="625475" algn="l"/>
              </a:tabLst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7920" y="2010656"/>
            <a:ext cx="5246154" cy="4098925"/>
          </a:xfrm>
          <a:prstGeom prst="rect">
            <a:avLst/>
          </a:prstGeom>
        </p:spPr>
        <p:txBody>
          <a:bodyPr lIns="0" tIns="0" rIns="0" bIns="0"/>
          <a:lstStyle/>
          <a:p>
            <a:endParaRPr lang="ca-ES" dirty="0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50AD77BE-8445-66D4-BD12-114E4494E8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088" y="1278864"/>
            <a:ext cx="10763986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1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52746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9 - Text + Imat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91" y="1620372"/>
            <a:ext cx="5236367" cy="448921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625475" indent="-228600">
              <a:lnSpc>
                <a:spcPct val="100000"/>
              </a:lnSpc>
              <a:tabLst>
                <a:tab pos="625475" algn="l"/>
              </a:tabLst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7920" y="1620372"/>
            <a:ext cx="5246154" cy="4489209"/>
          </a:xfrm>
          <a:prstGeom prst="rect">
            <a:avLst/>
          </a:prstGeom>
        </p:spPr>
        <p:txBody>
          <a:bodyPr lIns="0" tIns="0" rIns="0" bIns="0"/>
          <a:lstStyle/>
          <a:p>
            <a:endParaRPr lang="ca-ES" dirty="0"/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544497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0 - Dos columnes 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91" y="1620372"/>
            <a:ext cx="5090809" cy="448921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625475" indent="-228600">
              <a:lnSpc>
                <a:spcPct val="100000"/>
              </a:lnSpc>
              <a:tabLst>
                <a:tab pos="625475" algn="l"/>
              </a:tabLst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31223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01395" y="1620372"/>
            <a:ext cx="5111345" cy="448921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625475" indent="-228600">
              <a:lnSpc>
                <a:spcPct val="100000"/>
              </a:lnSpc>
              <a:tabLst>
                <a:tab pos="625475" algn="l"/>
              </a:tabLst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957677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1 - Imatg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07473" y="2010656"/>
            <a:ext cx="5256601" cy="409892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 marL="228600" indent="-228600">
              <a:lnSpc>
                <a:spcPct val="100000"/>
              </a:lnSpc>
              <a:defRPr/>
            </a:lvl2pPr>
            <a:lvl3pPr marL="625475" indent="-228600">
              <a:lnSpc>
                <a:spcPct val="100000"/>
              </a:lnSpc>
              <a:tabLst>
                <a:tab pos="625475" algn="l"/>
              </a:tabLst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0088" y="2010656"/>
            <a:ext cx="5246154" cy="4076385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50AD77BE-8445-66D4-BD12-114E4494E8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088" y="1276496"/>
            <a:ext cx="10763986" cy="344488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8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2053643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2 - Text 2/3 + Imatg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7" y="2010656"/>
            <a:ext cx="6850437" cy="4098925"/>
          </a:xfrm>
          <a:prstGeom prst="rect">
            <a:avLst/>
          </a:prstGeom>
        </p:spPr>
        <p:txBody>
          <a:bodyPr lIns="0" rIns="0"/>
          <a:lstStyle/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75077" y="2010655"/>
            <a:ext cx="3493023" cy="4098925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50AD77BE-8445-66D4-BD12-114E4494E8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087" y="1278865"/>
            <a:ext cx="10768013" cy="344488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8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812388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3 - Imatge 1/3 + Text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59406" y="2010656"/>
            <a:ext cx="6816314" cy="4098925"/>
          </a:xfrm>
          <a:prstGeom prst="rect">
            <a:avLst/>
          </a:prstGeom>
        </p:spPr>
        <p:txBody>
          <a:bodyPr wrap="square" lIns="0" tIns="0" rIns="0" bIns="0"/>
          <a:lstStyle/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89092" y="2010655"/>
            <a:ext cx="3527831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D6C8B719-75BB-9642-FD5F-17E3D4BDE6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088" y="1278864"/>
            <a:ext cx="10775632" cy="344488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8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228491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4 - Tr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9855" y="2010656"/>
            <a:ext cx="3527831" cy="409892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32084" y="2010655"/>
            <a:ext cx="3527831" cy="4098925"/>
          </a:xfrm>
          <a:prstGeom prst="rect">
            <a:avLst/>
          </a:prstGeom>
        </p:spPr>
        <p:txBody>
          <a:bodyPr lIns="0" tIns="0" rIns="0" bIns="0"/>
          <a:lstStyle/>
          <a:p>
            <a:endParaRPr lang="ca-ES"/>
          </a:p>
        </p:txBody>
      </p:sp>
      <p:sp>
        <p:nvSpPr>
          <p:cNvPr id="7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84313" y="2010656"/>
            <a:ext cx="3499027" cy="4098925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0088" y="1278863"/>
            <a:ext cx="10783252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10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9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3890300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5 - Quatre columne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0334" y="1997110"/>
            <a:ext cx="2520000" cy="409892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09328" y="1997109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Contenidor d'imatge 5">
            <a:extLst>
              <a:ext uri="{FF2B5EF4-FFF2-40B4-BE49-F238E27FC236}">
                <a16:creationId xmlns:a16="http://schemas.microsoft.com/office/drawing/2014/main" id="{7E51CB8A-6F81-A6A3-7985-8FA4803E3D7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958825" y="1997109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Contenidor d'imatge 5">
            <a:extLst>
              <a:ext uri="{FF2B5EF4-FFF2-40B4-BE49-F238E27FC236}">
                <a16:creationId xmlns:a16="http://schemas.microsoft.com/office/drawing/2014/main" id="{B77EE090-3C70-99F3-3E59-0C372632AE8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459831" y="1997108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D25A783D-2EE9-051A-6313-97ADE2126A1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0087" y="1278664"/>
            <a:ext cx="10791522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11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497755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6 - Quatre column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958826" y="1997110"/>
            <a:ext cx="2520000" cy="409892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'imatge 5">
            <a:extLst>
              <a:ext uri="{FF2B5EF4-FFF2-40B4-BE49-F238E27FC236}">
                <a16:creationId xmlns:a16="http://schemas.microsoft.com/office/drawing/2014/main" id="{385661AD-A871-86BF-572B-18CF6A53F17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08555" y="1997109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7" name="Contenidor d'imatge 5">
            <a:extLst>
              <a:ext uri="{FF2B5EF4-FFF2-40B4-BE49-F238E27FC236}">
                <a16:creationId xmlns:a16="http://schemas.microsoft.com/office/drawing/2014/main" id="{7E51CB8A-6F81-A6A3-7985-8FA4803E3D7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08011" y="1997109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9" name="Contenidor d'imatge 5">
            <a:extLst>
              <a:ext uri="{FF2B5EF4-FFF2-40B4-BE49-F238E27FC236}">
                <a16:creationId xmlns:a16="http://schemas.microsoft.com/office/drawing/2014/main" id="{B77EE090-3C70-99F3-3E59-0C372632AE8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458283" y="1997108"/>
            <a:ext cx="2520000" cy="409892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7C762D0F-A757-3090-2001-A8E4F04C266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00089" y="1278664"/>
            <a:ext cx="10778738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11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3296766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7 - Imatge 2/3 + text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75078" y="1661160"/>
            <a:ext cx="3500642" cy="433323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8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5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18909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2 - Portadeta fons blanc amb lletra verm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idor d'imatge 4"/>
          <p:cNvSpPr>
            <a:spLocks noGrp="1"/>
          </p:cNvSpPr>
          <p:nvPr>
            <p:ph type="pic" sz="quarter" idx="12" hasCustomPrompt="1"/>
          </p:nvPr>
        </p:nvSpPr>
        <p:spPr>
          <a:xfrm>
            <a:off x="7542259" y="0"/>
            <a:ext cx="4648153" cy="5600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ca-ES" dirty="0"/>
              <a:t>Feu clic a la icona per afegir la imatge</a:t>
            </a:r>
          </a:p>
        </p:txBody>
      </p:sp>
      <p:pic>
        <p:nvPicPr>
          <p:cNvPr id="13" name="Imatge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335" y="5998999"/>
            <a:ext cx="1825756" cy="469529"/>
          </a:xfrm>
          <a:prstGeom prst="rect">
            <a:avLst/>
          </a:prstGeom>
        </p:spPr>
      </p:pic>
      <p:sp>
        <p:nvSpPr>
          <p:cNvPr id="10" name="Contenidor de títol 1">
            <a:extLst>
              <a:ext uri="{FF2B5EF4-FFF2-40B4-BE49-F238E27FC236}">
                <a16:creationId xmlns:a16="http://schemas.microsoft.com/office/drawing/2014/main" id="{BA31D80E-908A-7D2D-22E2-2C53E565B2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0002" y="1987199"/>
            <a:ext cx="5006502" cy="99614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 sz="3600" b="1"/>
            </a:lvl1pPr>
          </a:lstStyle>
          <a:p>
            <a:r>
              <a:rPr lang="ca-ES" dirty="0"/>
              <a:t>Feu clic aquí per editar el text del títol</a:t>
            </a:r>
          </a:p>
        </p:txBody>
      </p:sp>
      <p:sp>
        <p:nvSpPr>
          <p:cNvPr id="11" name="Contenidor de text 2">
            <a:extLst>
              <a:ext uri="{FF2B5EF4-FFF2-40B4-BE49-F238E27FC236}">
                <a16:creationId xmlns:a16="http://schemas.microsoft.com/office/drawing/2014/main" id="{30BAE3E6-8753-E0DC-8AE1-597375831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60003" y="3094315"/>
            <a:ext cx="5006502" cy="6712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666666"/>
                </a:solidFill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a-ES" dirty="0"/>
              <a:t>Feu clic per editar el text del subtítol</a:t>
            </a:r>
          </a:p>
        </p:txBody>
      </p:sp>
      <p:sp>
        <p:nvSpPr>
          <p:cNvPr id="14" name="Contenidor de contingut 4">
            <a:extLst>
              <a:ext uri="{FF2B5EF4-FFF2-40B4-BE49-F238E27FC236}">
                <a16:creationId xmlns:a16="http://schemas.microsoft.com/office/drawing/2014/main" id="{F3F35D59-D4BB-2A03-9967-8A2A5D1AF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059529" y="3980657"/>
            <a:ext cx="5006975" cy="2958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>
                <a:solidFill>
                  <a:srgbClr val="666666"/>
                </a:solidFill>
              </a:defRPr>
            </a:lvl1pPr>
            <a:lvl2pPr>
              <a:defRPr sz="16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r>
              <a:rPr lang="ca-ES" dirty="0"/>
              <a:t>Feu clic per editar el text de la data</a:t>
            </a:r>
          </a:p>
        </p:txBody>
      </p:sp>
    </p:spTree>
    <p:extLst>
      <p:ext uri="{BB962C8B-B14F-4D97-AF65-F5344CB8AC3E}">
        <p14:creationId xmlns:p14="http://schemas.microsoft.com/office/powerpoint/2010/main" val="1778138311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18 - Text 1/3 + Imatge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391" y="1638300"/>
            <a:ext cx="3527527" cy="435609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8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5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1835057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.2 - Portadeta en fons blanc amb lletra verm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sz="quarter" idx="27" hasCustomPrompt="1"/>
          </p:nvPr>
        </p:nvSpPr>
        <p:spPr>
          <a:xfrm>
            <a:off x="4655128" y="1731818"/>
            <a:ext cx="2881744" cy="99391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8000">
                <a:solidFill>
                  <a:srgbClr val="CD3333"/>
                </a:solidFill>
              </a:defRPr>
            </a:lvl1pPr>
          </a:lstStyle>
          <a:p>
            <a:pPr lvl="0"/>
            <a:r>
              <a:rPr lang="ca-ES" dirty="0"/>
              <a:t>0</a:t>
            </a:r>
          </a:p>
        </p:txBody>
      </p:sp>
      <p:sp>
        <p:nvSpPr>
          <p:cNvPr id="7" name="Títol 6"/>
          <p:cNvSpPr>
            <a:spLocks noGrp="1"/>
          </p:cNvSpPr>
          <p:nvPr>
            <p:ph type="title"/>
          </p:nvPr>
        </p:nvSpPr>
        <p:spPr>
          <a:xfrm>
            <a:off x="1056639" y="3161536"/>
            <a:ext cx="10077525" cy="92001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Font typeface="+mj-lt"/>
              <a:buNone/>
              <a:defRPr sz="3600" b="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cxnSp>
        <p:nvCxnSpPr>
          <p:cNvPr id="6" name="Connector recte 5"/>
          <p:cNvCxnSpPr/>
          <p:nvPr userDrawn="1"/>
        </p:nvCxnSpPr>
        <p:spPr>
          <a:xfrm>
            <a:off x="5008034" y="2929781"/>
            <a:ext cx="2175933" cy="0"/>
          </a:xfrm>
          <a:prstGeom prst="line">
            <a:avLst/>
          </a:prstGeom>
          <a:ln w="9525">
            <a:solidFill>
              <a:srgbClr val="3333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71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1- Columnes amb ico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idor de text 23">
            <a:extLst>
              <a:ext uri="{FF2B5EF4-FFF2-40B4-BE49-F238E27FC236}">
                <a16:creationId xmlns:a16="http://schemas.microsoft.com/office/drawing/2014/main" id="{6ADDA736-8FF5-568C-BD58-2273F848F4D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09930" y="2622419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0" name="Contenidor de text 3">
            <a:extLst>
              <a:ext uri="{FF2B5EF4-FFF2-40B4-BE49-F238E27FC236}">
                <a16:creationId xmlns:a16="http://schemas.microsoft.com/office/drawing/2014/main" id="{7067FEE7-1D1F-A601-5A90-2C7CD785635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85043" y="3321989"/>
            <a:ext cx="2990851" cy="2023217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9930" y="3321989"/>
            <a:ext cx="2990850" cy="202321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5" name="Contenidor d'imatge 14">
            <a:extLst>
              <a:ext uri="{FF2B5EF4-FFF2-40B4-BE49-F238E27FC236}">
                <a16:creationId xmlns:a16="http://schemas.microsoft.com/office/drawing/2014/main" id="{0217325E-5626-3973-7443-AF77123A36CD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709931" y="1734866"/>
            <a:ext cx="734484" cy="734484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17" name="Contenidor de text 3">
            <a:extLst>
              <a:ext uri="{FF2B5EF4-FFF2-40B4-BE49-F238E27FC236}">
                <a16:creationId xmlns:a16="http://schemas.microsoft.com/office/drawing/2014/main" id="{25190C23-E965-4E2F-86D5-9F17C9207E8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15816" y="3321989"/>
            <a:ext cx="2990850" cy="2023217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5" name="Contenidor de text 23">
            <a:extLst>
              <a:ext uri="{FF2B5EF4-FFF2-40B4-BE49-F238E27FC236}">
                <a16:creationId xmlns:a16="http://schemas.microsoft.com/office/drawing/2014/main" id="{64CE026F-9BF5-A20E-07A9-AC386BDF09D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615816" y="2622419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6" name="Contenidor de text 23">
            <a:extLst>
              <a:ext uri="{FF2B5EF4-FFF2-40B4-BE49-F238E27FC236}">
                <a16:creationId xmlns:a16="http://schemas.microsoft.com/office/drawing/2014/main" id="{1295C2E7-3FC8-EAEA-BEAE-46182484DC9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485044" y="2622419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4" name="Contenidor d'imatge 14">
            <a:extLst>
              <a:ext uri="{FF2B5EF4-FFF2-40B4-BE49-F238E27FC236}">
                <a16:creationId xmlns:a16="http://schemas.microsoft.com/office/drawing/2014/main" id="{0217325E-5626-3973-7443-AF77123A36CD}"/>
              </a:ext>
            </a:extLst>
          </p:cNvPr>
          <p:cNvSpPr>
            <a:spLocks noGrp="1" noChangeAspect="1"/>
          </p:cNvSpPr>
          <p:nvPr>
            <p:ph type="pic" sz="quarter" idx="44"/>
          </p:nvPr>
        </p:nvSpPr>
        <p:spPr>
          <a:xfrm>
            <a:off x="4586057" y="1734866"/>
            <a:ext cx="734484" cy="734484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16" name="Contenidor d'imatge 14">
            <a:extLst>
              <a:ext uri="{FF2B5EF4-FFF2-40B4-BE49-F238E27FC236}">
                <a16:creationId xmlns:a16="http://schemas.microsoft.com/office/drawing/2014/main" id="{0217325E-5626-3973-7443-AF77123A36CD}"/>
              </a:ext>
            </a:extLst>
          </p:cNvPr>
          <p:cNvSpPr>
            <a:spLocks noGrp="1" noChangeAspect="1"/>
          </p:cNvSpPr>
          <p:nvPr>
            <p:ph type="pic" sz="quarter" idx="45"/>
          </p:nvPr>
        </p:nvSpPr>
        <p:spPr>
          <a:xfrm>
            <a:off x="8485043" y="1734866"/>
            <a:ext cx="734484" cy="734484"/>
          </a:xfrm>
          <a:prstGeom prst="rect">
            <a:avLst/>
          </a:prstGeom>
        </p:spPr>
        <p:txBody>
          <a:bodyPr/>
          <a:lstStyle/>
          <a:p>
            <a:endParaRPr lang="ca-ES" dirty="0"/>
          </a:p>
        </p:txBody>
      </p:sp>
      <p:sp>
        <p:nvSpPr>
          <p:cNvPr id="18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3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4081353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2 - Columnes amb xif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idor de text 23">
            <a:extLst>
              <a:ext uri="{FF2B5EF4-FFF2-40B4-BE49-F238E27FC236}">
                <a16:creationId xmlns:a16="http://schemas.microsoft.com/office/drawing/2014/main" id="{6ADDA736-8FF5-568C-BD58-2273F848F4D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709930" y="2907541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0" name="Contenidor de text 3">
            <a:extLst>
              <a:ext uri="{FF2B5EF4-FFF2-40B4-BE49-F238E27FC236}">
                <a16:creationId xmlns:a16="http://schemas.microsoft.com/office/drawing/2014/main" id="{7067FEE7-1D1F-A601-5A90-2C7CD785635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70989" y="3607110"/>
            <a:ext cx="2990850" cy="203241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9930" y="3607111"/>
            <a:ext cx="2990850" cy="203241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7" name="Contenidor de text 3">
            <a:extLst>
              <a:ext uri="{FF2B5EF4-FFF2-40B4-BE49-F238E27FC236}">
                <a16:creationId xmlns:a16="http://schemas.microsoft.com/office/drawing/2014/main" id="{25190C23-E965-4E2F-86D5-9F17C9207E8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08196" y="3607110"/>
            <a:ext cx="2990850" cy="203241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5" name="Contenidor de text 23">
            <a:extLst>
              <a:ext uri="{FF2B5EF4-FFF2-40B4-BE49-F238E27FC236}">
                <a16:creationId xmlns:a16="http://schemas.microsoft.com/office/drawing/2014/main" id="{64CE026F-9BF5-A20E-07A9-AC386BDF09D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608196" y="2907541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6" name="Contenidor de text 23">
            <a:extLst>
              <a:ext uri="{FF2B5EF4-FFF2-40B4-BE49-F238E27FC236}">
                <a16:creationId xmlns:a16="http://schemas.microsoft.com/office/drawing/2014/main" id="{1295C2E7-3FC8-EAEA-BEAE-46182484DC9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8470989" y="2907541"/>
            <a:ext cx="2986749" cy="6477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5" name="Contenidor de text 3">
            <a:extLst>
              <a:ext uri="{FF2B5EF4-FFF2-40B4-BE49-F238E27FC236}">
                <a16:creationId xmlns:a16="http://schemas.microsoft.com/office/drawing/2014/main" id="{0EA718F3-9A4B-DCBF-3CBF-E84C4FF82AF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00088" y="1270505"/>
            <a:ext cx="10748844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sz="quarter" idx="46" hasCustomPrompt="1"/>
          </p:nvPr>
        </p:nvSpPr>
        <p:spPr>
          <a:xfrm>
            <a:off x="708265" y="1994981"/>
            <a:ext cx="2988414" cy="898525"/>
          </a:xfrm>
          <a:prstGeom prst="rect">
            <a:avLst/>
          </a:prstGeom>
        </p:spPr>
        <p:txBody>
          <a:bodyPr/>
          <a:lstStyle>
            <a:lvl1pPr>
              <a:defRPr sz="6500" b="1"/>
            </a:lvl1pPr>
          </a:lstStyle>
          <a:p>
            <a:pPr lvl="0"/>
            <a:r>
              <a:rPr lang="ca-ES" dirty="0"/>
              <a:t>123</a:t>
            </a:r>
          </a:p>
        </p:txBody>
      </p:sp>
      <p:sp>
        <p:nvSpPr>
          <p:cNvPr id="22" name="Contenidor de text 2"/>
          <p:cNvSpPr>
            <a:spLocks noGrp="1"/>
          </p:cNvSpPr>
          <p:nvPr>
            <p:ph type="body" sz="quarter" idx="47" hasCustomPrompt="1"/>
          </p:nvPr>
        </p:nvSpPr>
        <p:spPr>
          <a:xfrm>
            <a:off x="4608196" y="1994981"/>
            <a:ext cx="2986749" cy="8985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 sz="65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lang="ca-ES" dirty="0"/>
              <a:t>000</a:t>
            </a:r>
          </a:p>
        </p:txBody>
      </p:sp>
      <p:sp>
        <p:nvSpPr>
          <p:cNvPr id="23" name="Contenidor de text 2"/>
          <p:cNvSpPr>
            <a:spLocks noGrp="1"/>
          </p:cNvSpPr>
          <p:nvPr>
            <p:ph type="body" sz="quarter" idx="48" hasCustomPrompt="1"/>
          </p:nvPr>
        </p:nvSpPr>
        <p:spPr>
          <a:xfrm>
            <a:off x="8470989" y="1994981"/>
            <a:ext cx="2986749" cy="898525"/>
          </a:xfrm>
          <a:prstGeom prst="rect">
            <a:avLst/>
          </a:prstGeom>
        </p:spPr>
        <p:txBody>
          <a:bodyPr/>
          <a:lstStyle>
            <a:lvl1pPr>
              <a:defRPr sz="6500" b="1"/>
            </a:lvl1pPr>
          </a:lstStyle>
          <a:p>
            <a:pPr lvl="0"/>
            <a:r>
              <a:rPr lang="ca-ES" dirty="0"/>
              <a:t>000</a:t>
            </a:r>
          </a:p>
        </p:txBody>
      </p:sp>
      <p:sp>
        <p:nvSpPr>
          <p:cNvPr id="14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5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1390825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3 - Xi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idor de text 23">
            <a:extLst>
              <a:ext uri="{FF2B5EF4-FFF2-40B4-BE49-F238E27FC236}">
                <a16:creationId xmlns:a16="http://schemas.microsoft.com/office/drawing/2014/main" id="{6ADDA736-8FF5-568C-BD58-2273F848F4D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79447" y="1672160"/>
            <a:ext cx="1811823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sz="5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Xifra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EAA6A94-2CA9-A726-9DFD-F695650D9A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1574" y="1672160"/>
            <a:ext cx="3073995" cy="141834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6" name="Contenidor de text 23">
            <a:extLst>
              <a:ext uri="{FF2B5EF4-FFF2-40B4-BE49-F238E27FC236}">
                <a16:creationId xmlns:a16="http://schemas.microsoft.com/office/drawing/2014/main" id="{289682BE-7CC8-214E-B5D3-700D238E17C2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79448" y="2335224"/>
            <a:ext cx="1811824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</a:t>
            </a:r>
          </a:p>
        </p:txBody>
      </p:sp>
      <p:sp>
        <p:nvSpPr>
          <p:cNvPr id="7" name="Contenidor de text 23">
            <a:extLst>
              <a:ext uri="{FF2B5EF4-FFF2-40B4-BE49-F238E27FC236}">
                <a16:creationId xmlns:a16="http://schemas.microsoft.com/office/drawing/2014/main" id="{1AF9F441-F84B-BD75-4E91-72A88DC154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9448" y="3908229"/>
            <a:ext cx="1811824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sz="5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Xifra</a:t>
            </a:r>
          </a:p>
        </p:txBody>
      </p:sp>
      <p:sp>
        <p:nvSpPr>
          <p:cNvPr id="9" name="Contenidor de text 3">
            <a:extLst>
              <a:ext uri="{FF2B5EF4-FFF2-40B4-BE49-F238E27FC236}">
                <a16:creationId xmlns:a16="http://schemas.microsoft.com/office/drawing/2014/main" id="{5B8E0553-DCD1-36A8-C709-89DADDE145B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591575" y="3908229"/>
            <a:ext cx="3073995" cy="141834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0" name="Contenidor de text 23">
            <a:extLst>
              <a:ext uri="{FF2B5EF4-FFF2-40B4-BE49-F238E27FC236}">
                <a16:creationId xmlns:a16="http://schemas.microsoft.com/office/drawing/2014/main" id="{54733E19-F0D8-93B1-69DE-85151228294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79447" y="4571293"/>
            <a:ext cx="1811823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</a:t>
            </a:r>
          </a:p>
        </p:txBody>
      </p:sp>
      <p:sp>
        <p:nvSpPr>
          <p:cNvPr id="11" name="Contenidor de text 23">
            <a:extLst>
              <a:ext uri="{FF2B5EF4-FFF2-40B4-BE49-F238E27FC236}">
                <a16:creationId xmlns:a16="http://schemas.microsoft.com/office/drawing/2014/main" id="{874B48FE-822A-6916-D6C2-5CBBDB195BD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505486" y="1672160"/>
            <a:ext cx="1826750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sz="5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Xifra</a:t>
            </a:r>
          </a:p>
        </p:txBody>
      </p:sp>
      <p:sp>
        <p:nvSpPr>
          <p:cNvPr id="12" name="Contenidor de text 3">
            <a:extLst>
              <a:ext uri="{FF2B5EF4-FFF2-40B4-BE49-F238E27FC236}">
                <a16:creationId xmlns:a16="http://schemas.microsoft.com/office/drawing/2014/main" id="{446F761A-CA92-E33F-D0A0-051ABC93AA7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8417613" y="1672160"/>
            <a:ext cx="3073995" cy="141834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3" name="Contenidor de text 23">
            <a:extLst>
              <a:ext uri="{FF2B5EF4-FFF2-40B4-BE49-F238E27FC236}">
                <a16:creationId xmlns:a16="http://schemas.microsoft.com/office/drawing/2014/main" id="{5A2ACF98-60BC-73F1-82F3-A97B9693DF00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6505485" y="2335224"/>
            <a:ext cx="1826750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</a:t>
            </a:r>
          </a:p>
        </p:txBody>
      </p:sp>
      <p:sp>
        <p:nvSpPr>
          <p:cNvPr id="14" name="Contenidor de text 23">
            <a:extLst>
              <a:ext uri="{FF2B5EF4-FFF2-40B4-BE49-F238E27FC236}">
                <a16:creationId xmlns:a16="http://schemas.microsoft.com/office/drawing/2014/main" id="{46DED709-11FD-47D4-B285-8DB81B10C96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05485" y="3908229"/>
            <a:ext cx="1826750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sz="5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Xifra</a:t>
            </a:r>
          </a:p>
        </p:txBody>
      </p:sp>
      <p:sp>
        <p:nvSpPr>
          <p:cNvPr id="16" name="Contenidor de text 3">
            <a:extLst>
              <a:ext uri="{FF2B5EF4-FFF2-40B4-BE49-F238E27FC236}">
                <a16:creationId xmlns:a16="http://schemas.microsoft.com/office/drawing/2014/main" id="{E5460FF3-469B-F7B4-CE65-580138747A56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8417612" y="3908229"/>
            <a:ext cx="3073995" cy="141834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8" name="Contenidor de text 23">
            <a:extLst>
              <a:ext uri="{FF2B5EF4-FFF2-40B4-BE49-F238E27FC236}">
                <a16:creationId xmlns:a16="http://schemas.microsoft.com/office/drawing/2014/main" id="{E96D9D76-20C7-0CAE-8EAF-9267DF8EC0B8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6505485" y="4571293"/>
            <a:ext cx="1826750" cy="647700"/>
          </a:xfrm>
          <a:prstGeom prst="rect">
            <a:avLst/>
          </a:prstGeom>
        </p:spPr>
        <p:txBody>
          <a:bodyPr lIns="0" tIns="0" rIns="0" bIns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els</a:t>
            </a:r>
          </a:p>
        </p:txBody>
      </p:sp>
      <p:sp>
        <p:nvSpPr>
          <p:cNvPr id="20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9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4168153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1 - 3 pass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19150" y="3429000"/>
            <a:ext cx="2970688" cy="139131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15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619150" y="2680830"/>
            <a:ext cx="2970688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24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8096" y="3429000"/>
            <a:ext cx="2970688" cy="139131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5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8096" y="2680830"/>
            <a:ext cx="2970688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26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317638" y="3429000"/>
            <a:ext cx="2970688" cy="1391314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7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17638" y="2680830"/>
            <a:ext cx="2970688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14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39873061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2 - 4 pass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5236" y="3407576"/>
            <a:ext cx="2008392" cy="219463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5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236" y="2680830"/>
            <a:ext cx="2008392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20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99855" y="3407576"/>
            <a:ext cx="2008392" cy="219463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1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99855" y="2680830"/>
            <a:ext cx="2008392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22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494474" y="3407576"/>
            <a:ext cx="2008392" cy="219463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 baseline="0"/>
            </a:lvl1pPr>
          </a:lstStyle>
          <a:p>
            <a:pPr lvl="0"/>
            <a:r>
              <a:rPr lang="ca-ES" dirty="0"/>
              <a:t>Feu clic per editar els estils del text del patró.</a:t>
            </a:r>
          </a:p>
          <a:p>
            <a:pPr lvl="0"/>
            <a:r>
              <a:rPr lang="ca-ES" dirty="0"/>
              <a:t>Empleneu de vermell el número en la diapositiva en la que expliqueu aquest pas.</a:t>
            </a:r>
          </a:p>
        </p:txBody>
      </p:sp>
      <p:sp>
        <p:nvSpPr>
          <p:cNvPr id="23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494474" y="2680830"/>
            <a:ext cx="2008392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28" name="Contenidor de text 3">
            <a:extLst>
              <a:ext uri="{FF2B5EF4-FFF2-40B4-BE49-F238E27FC236}">
                <a16:creationId xmlns:a16="http://schemas.microsoft.com/office/drawing/2014/main" id="{CDF7DA34-B446-14EE-CDCC-9DB55246A8B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289093" y="3407576"/>
            <a:ext cx="2008392" cy="219463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600"/>
            </a:lvl1pPr>
          </a:lstStyle>
          <a:p>
            <a:pPr lvl="0"/>
            <a:r>
              <a:rPr lang="ca-ES" dirty="0"/>
              <a:t>Feu clic per editar els estils del text del patró</a:t>
            </a:r>
          </a:p>
        </p:txBody>
      </p:sp>
      <p:sp>
        <p:nvSpPr>
          <p:cNvPr id="29" name="Contenidor de text 3">
            <a:extLst>
              <a:ext uri="{FF2B5EF4-FFF2-40B4-BE49-F238E27FC236}">
                <a16:creationId xmlns:a16="http://schemas.microsoft.com/office/drawing/2014/main" id="{CF42262D-8FF0-7D52-62EB-C97414D601B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289093" y="2680830"/>
            <a:ext cx="2008392" cy="54076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1800" b="1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el text</a:t>
            </a:r>
          </a:p>
        </p:txBody>
      </p:sp>
      <p:sp>
        <p:nvSpPr>
          <p:cNvPr id="1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2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1735240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 - Tanca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idor de contingut 2">
            <a:extLst>
              <a:ext uri="{FF2B5EF4-FFF2-40B4-BE49-F238E27FC236}">
                <a16:creationId xmlns:a16="http://schemas.microsoft.com/office/drawing/2014/main" id="{E04276A6-7386-5231-4BD9-6DA411B3B02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503713" y="4684112"/>
            <a:ext cx="7199087" cy="156566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400" b="0"/>
            </a:lvl1pPr>
          </a:lstStyle>
          <a:p>
            <a:pPr lvl="0"/>
            <a:r>
              <a:rPr lang="ca-ES" dirty="0"/>
              <a:t>Adreça web</a:t>
            </a:r>
          </a:p>
        </p:txBody>
      </p:sp>
      <p:sp>
        <p:nvSpPr>
          <p:cNvPr id="15" name="Contenidor de text 3">
            <a:extLst>
              <a:ext uri="{FF2B5EF4-FFF2-40B4-BE49-F238E27FC236}">
                <a16:creationId xmlns:a16="http://schemas.microsoft.com/office/drawing/2014/main" id="{E217CD8D-70F1-8015-AB37-C56A380287A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03714" y="3853497"/>
            <a:ext cx="7199086" cy="6424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ca-ES" dirty="0"/>
              <a:t>Departament</a:t>
            </a:r>
            <a:br>
              <a:rPr lang="ca-ES" dirty="0"/>
            </a:br>
            <a:r>
              <a:rPr lang="ca-ES" dirty="0"/>
              <a:t>Organisme</a:t>
            </a:r>
          </a:p>
        </p:txBody>
      </p:sp>
      <p:sp>
        <p:nvSpPr>
          <p:cNvPr id="6" name="Contenidor de contingut 2">
            <a:extLst>
              <a:ext uri="{FF2B5EF4-FFF2-40B4-BE49-F238E27FC236}">
                <a16:creationId xmlns:a16="http://schemas.microsoft.com/office/drawing/2014/main" id="{E04276A6-7386-5231-4BD9-6DA411B3B020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503713" y="5083029"/>
            <a:ext cx="7199087" cy="195581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400" b="0"/>
            </a:lvl1pPr>
          </a:lstStyle>
          <a:p>
            <a:pPr lvl="0"/>
            <a:r>
              <a:rPr lang="ca-ES" dirty="0"/>
              <a:t>Correu electrònic</a:t>
            </a:r>
          </a:p>
        </p:txBody>
      </p:sp>
      <p:pic>
        <p:nvPicPr>
          <p:cNvPr id="7" name="Imat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671" y="2227995"/>
            <a:ext cx="4422657" cy="128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1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2 - Portadeta en fons blanc amb lletra verm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sz="quarter" idx="27" hasCustomPrompt="1"/>
          </p:nvPr>
        </p:nvSpPr>
        <p:spPr>
          <a:xfrm>
            <a:off x="4655128" y="1731818"/>
            <a:ext cx="2881744" cy="99391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8000">
                <a:solidFill>
                  <a:srgbClr val="CD3333"/>
                </a:solidFill>
              </a:defRPr>
            </a:lvl1pPr>
          </a:lstStyle>
          <a:p>
            <a:pPr lvl="0"/>
            <a:r>
              <a:rPr lang="ca-ES" dirty="0"/>
              <a:t>0</a:t>
            </a:r>
          </a:p>
        </p:txBody>
      </p:sp>
      <p:sp>
        <p:nvSpPr>
          <p:cNvPr id="7" name="Títol 6"/>
          <p:cNvSpPr>
            <a:spLocks noGrp="1"/>
          </p:cNvSpPr>
          <p:nvPr>
            <p:ph type="title"/>
          </p:nvPr>
        </p:nvSpPr>
        <p:spPr>
          <a:xfrm>
            <a:off x="1056639" y="3161536"/>
            <a:ext cx="10077525" cy="92001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Font typeface="+mj-lt"/>
              <a:buNone/>
              <a:defRPr sz="3600" b="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cxnSp>
        <p:nvCxnSpPr>
          <p:cNvPr id="6" name="Connector recte 5"/>
          <p:cNvCxnSpPr/>
          <p:nvPr userDrawn="1"/>
        </p:nvCxnSpPr>
        <p:spPr>
          <a:xfrm>
            <a:off x="5008034" y="2929781"/>
            <a:ext cx="2175933" cy="0"/>
          </a:xfrm>
          <a:prstGeom prst="line">
            <a:avLst/>
          </a:prstGeom>
          <a:ln w="9525">
            <a:solidFill>
              <a:srgbClr val="3333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 - Portadeta en fons vermell amb lletra bl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sz="quarter" idx="27" hasCustomPrompt="1"/>
          </p:nvPr>
        </p:nvSpPr>
        <p:spPr>
          <a:xfrm>
            <a:off x="4655128" y="1731818"/>
            <a:ext cx="2881744" cy="99391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ca-ES" dirty="0"/>
              <a:t>0</a:t>
            </a:r>
          </a:p>
        </p:txBody>
      </p:sp>
      <p:sp>
        <p:nvSpPr>
          <p:cNvPr id="7" name="Títol 6"/>
          <p:cNvSpPr>
            <a:spLocks noGrp="1"/>
          </p:cNvSpPr>
          <p:nvPr>
            <p:ph type="title"/>
          </p:nvPr>
        </p:nvSpPr>
        <p:spPr>
          <a:xfrm>
            <a:off x="1056639" y="3161536"/>
            <a:ext cx="10077525" cy="92001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Font typeface="+mj-lt"/>
              <a:buNone/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chemeClr val="bg1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cxnSp>
        <p:nvCxnSpPr>
          <p:cNvPr id="6" name="Connector recte 5"/>
          <p:cNvCxnSpPr/>
          <p:nvPr userDrawn="1"/>
        </p:nvCxnSpPr>
        <p:spPr>
          <a:xfrm>
            <a:off x="5008034" y="2929781"/>
            <a:ext cx="217593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00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 - Portadeta fons b / lletra v / foto dr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sz="quarter" idx="27" hasCustomPrompt="1"/>
          </p:nvPr>
        </p:nvSpPr>
        <p:spPr>
          <a:xfrm>
            <a:off x="700391" y="1109237"/>
            <a:ext cx="2379980" cy="9939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0">
                <a:solidFill>
                  <a:srgbClr val="CD3333"/>
                </a:solidFill>
              </a:defRPr>
            </a:lvl1pPr>
          </a:lstStyle>
          <a:p>
            <a:pPr lvl="0"/>
            <a:r>
              <a:rPr lang="ca-ES" dirty="0"/>
              <a:t>0</a:t>
            </a:r>
          </a:p>
        </p:txBody>
      </p:sp>
      <p:sp>
        <p:nvSpPr>
          <p:cNvPr id="7" name="Títol 6"/>
          <p:cNvSpPr>
            <a:spLocks noGrp="1"/>
          </p:cNvSpPr>
          <p:nvPr>
            <p:ph type="title"/>
          </p:nvPr>
        </p:nvSpPr>
        <p:spPr>
          <a:xfrm>
            <a:off x="700392" y="2538955"/>
            <a:ext cx="4559299" cy="92001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buFont typeface="+mj-lt"/>
              <a:buNone/>
              <a:defRPr sz="3600" b="0"/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333333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cxnSp>
        <p:nvCxnSpPr>
          <p:cNvPr id="8" name="Connector recte 7"/>
          <p:cNvCxnSpPr/>
          <p:nvPr userDrawn="1"/>
        </p:nvCxnSpPr>
        <p:spPr>
          <a:xfrm>
            <a:off x="700391" y="2301130"/>
            <a:ext cx="94361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idor d'imatge 5"/>
          <p:cNvSpPr>
            <a:spLocks noGrp="1"/>
          </p:cNvSpPr>
          <p:nvPr>
            <p:ph type="pic" sz="quarter" idx="10"/>
          </p:nvPr>
        </p:nvSpPr>
        <p:spPr>
          <a:xfrm>
            <a:off x="6526177" y="556261"/>
            <a:ext cx="5094323" cy="5387340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9960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5 - Títol de secció amb imatge i fons verm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D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sz="quarter" idx="27" hasCustomPrompt="1"/>
          </p:nvPr>
        </p:nvSpPr>
        <p:spPr>
          <a:xfrm>
            <a:off x="719999" y="1109237"/>
            <a:ext cx="2379980" cy="99391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ca-ES" dirty="0"/>
              <a:t>0</a:t>
            </a:r>
          </a:p>
        </p:txBody>
      </p:sp>
      <p:sp>
        <p:nvSpPr>
          <p:cNvPr id="7" name="Títol 6"/>
          <p:cNvSpPr>
            <a:spLocks noGrp="1"/>
          </p:cNvSpPr>
          <p:nvPr>
            <p:ph type="title"/>
          </p:nvPr>
        </p:nvSpPr>
        <p:spPr>
          <a:xfrm>
            <a:off x="720000" y="2538955"/>
            <a:ext cx="4559300" cy="92001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buFont typeface="+mj-lt"/>
              <a:buNone/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ca-ES" dirty="0"/>
              <a:t>Feu clic aquí per editar l'estil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chemeClr val="bg1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cxnSp>
        <p:nvCxnSpPr>
          <p:cNvPr id="8" name="Connector recte 7"/>
          <p:cNvCxnSpPr/>
          <p:nvPr userDrawn="1"/>
        </p:nvCxnSpPr>
        <p:spPr>
          <a:xfrm>
            <a:off x="719999" y="2301130"/>
            <a:ext cx="94361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idor d'imatge 5"/>
          <p:cNvSpPr>
            <a:spLocks noGrp="1"/>
          </p:cNvSpPr>
          <p:nvPr>
            <p:ph type="pic" sz="quarter" idx="10"/>
          </p:nvPr>
        </p:nvSpPr>
        <p:spPr>
          <a:xfrm>
            <a:off x="6526176" y="542924"/>
            <a:ext cx="5124803" cy="5415915"/>
          </a:xfrm>
          <a:prstGeom prst="rect">
            <a:avLst/>
          </a:prstGeom>
        </p:spPr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95145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.6 - Bu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61710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6 - Bu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0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341466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7 -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DDF49706-20D5-2B5C-DBC0-5530A632AC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8" y="1279860"/>
            <a:ext cx="10782666" cy="344488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>
                <a:solidFill>
                  <a:srgbClr val="C00000"/>
                </a:solidFill>
              </a:defRPr>
            </a:lvl1pPr>
          </a:lstStyle>
          <a:p>
            <a:pPr lvl="0"/>
            <a:r>
              <a:rPr lang="ca-ES" dirty="0"/>
              <a:t>Feu clic per editar l’estil del subtítol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2" hasCustomPrompt="1"/>
          </p:nvPr>
        </p:nvSpPr>
        <p:spPr>
          <a:xfrm>
            <a:off x="700088" y="2005781"/>
            <a:ext cx="10782666" cy="431390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 marL="0" indent="0">
              <a:lnSpc>
                <a:spcPct val="100000"/>
              </a:lnSpc>
              <a:buNone/>
              <a:defRPr baseline="0"/>
            </a:lvl2pPr>
          </a:lstStyle>
          <a:p>
            <a:r>
              <a:rPr lang="ca-ES" dirty="0"/>
              <a:t>Feu clic per editar els estils del text del patró</a:t>
            </a:r>
          </a:p>
        </p:txBody>
      </p:sp>
      <p:sp>
        <p:nvSpPr>
          <p:cNvPr id="9" name="Contenidor de text 15"/>
          <p:cNvSpPr>
            <a:spLocks noGrp="1"/>
          </p:cNvSpPr>
          <p:nvPr>
            <p:ph type="body" sz="quarter" idx="26" hasCustomPrompt="1"/>
          </p:nvPr>
        </p:nvSpPr>
        <p:spPr>
          <a:xfrm>
            <a:off x="700391" y="6628785"/>
            <a:ext cx="4835995" cy="1149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900" b="0">
                <a:solidFill>
                  <a:srgbClr val="666666"/>
                </a:solidFill>
              </a:defRPr>
            </a:lvl1pPr>
            <a:lvl2pPr marL="457200" indent="0">
              <a:buNone/>
              <a:defRPr sz="1000" b="1">
                <a:solidFill>
                  <a:schemeClr val="bg1"/>
                </a:solidFill>
              </a:defRPr>
            </a:lvl2pPr>
            <a:lvl3pPr marL="914400" indent="0">
              <a:buNone/>
              <a:defRPr sz="1000" b="1">
                <a:solidFill>
                  <a:schemeClr val="bg1"/>
                </a:solidFill>
              </a:defRPr>
            </a:lvl3pPr>
            <a:lvl4pPr marL="1371600" indent="0">
              <a:buNone/>
              <a:defRPr sz="1000" b="1">
                <a:solidFill>
                  <a:schemeClr val="bg1"/>
                </a:solidFill>
              </a:defRPr>
            </a:lvl4pPr>
            <a:lvl5pPr marL="1828800" indent="0"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a-ES" dirty="0"/>
              <a:t>Fil d’Ariadna &gt; </a:t>
            </a:r>
            <a:r>
              <a:rPr lang="ca-ES" dirty="0" err="1"/>
              <a:t>Arial</a:t>
            </a:r>
            <a:r>
              <a:rPr lang="ca-ES" dirty="0"/>
              <a:t> &gt; cos 9 &gt; Títol de l’apartat de la presentació</a:t>
            </a:r>
          </a:p>
        </p:txBody>
      </p:sp>
      <p:sp>
        <p:nvSpPr>
          <p:cNvPr id="11" name="Títol 1"/>
          <p:cNvSpPr>
            <a:spLocks noGrp="1"/>
          </p:cNvSpPr>
          <p:nvPr>
            <p:ph type="title" hasCustomPrompt="1"/>
          </p:nvPr>
        </p:nvSpPr>
        <p:spPr>
          <a:xfrm>
            <a:off x="698976" y="660982"/>
            <a:ext cx="10759576" cy="428232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r>
              <a:rPr lang="ca-ES" dirty="0"/>
              <a:t>Feu clic aquí per editar l'estil del títol</a:t>
            </a:r>
          </a:p>
        </p:txBody>
      </p:sp>
    </p:spTree>
    <p:extLst>
      <p:ext uri="{BB962C8B-B14F-4D97-AF65-F5344CB8AC3E}">
        <p14:creationId xmlns:p14="http://schemas.microsoft.com/office/powerpoint/2010/main" val="155226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4" r:id="rId2"/>
    <p:sldLayoutId id="2147483715" r:id="rId3"/>
    <p:sldLayoutId id="2147483716" r:id="rId4"/>
    <p:sldLayoutId id="2147483717" r:id="rId5"/>
    <p:sldLayoutId id="2147483718" r:id="rId6"/>
    <p:sldLayoutId id="214748371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566DA6-0C95-44A8-5E50-C0BF80CC16D4}"/>
              </a:ext>
            </a:extLst>
          </p:cNvPr>
          <p:cNvSpPr/>
          <p:nvPr userDrawn="1"/>
        </p:nvSpPr>
        <p:spPr>
          <a:xfrm>
            <a:off x="0" y="6496217"/>
            <a:ext cx="12192000" cy="36178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35A02D"/>
              </a:solidFill>
            </a:endParaRPr>
          </a:p>
        </p:txBody>
      </p:sp>
      <p:sp>
        <p:nvSpPr>
          <p:cNvPr id="2" name="Contenidor de text 2">
            <a:extLst>
              <a:ext uri="{FF2B5EF4-FFF2-40B4-BE49-F238E27FC236}">
                <a16:creationId xmlns:a16="http://schemas.microsoft.com/office/drawing/2014/main" id="{D4457308-FF82-C17D-1E67-29D27B48A0F5}"/>
              </a:ext>
            </a:extLst>
          </p:cNvPr>
          <p:cNvSpPr txBox="1">
            <a:spLocks/>
          </p:cNvSpPr>
          <p:nvPr userDrawn="1"/>
        </p:nvSpPr>
        <p:spPr>
          <a:xfrm>
            <a:off x="9756471" y="6632065"/>
            <a:ext cx="1735138" cy="11803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C5BF7D-2CCE-40BD-A62F-2E8977863C9F}" type="slidenum">
              <a:rPr lang="ca-ES" b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ca-E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3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64" r:id="rId2"/>
    <p:sldLayoutId id="2147483686" r:id="rId3"/>
    <p:sldLayoutId id="2147483713" r:id="rId4"/>
    <p:sldLayoutId id="2147483714" r:id="rId5"/>
    <p:sldLayoutId id="2147483688" r:id="rId6"/>
    <p:sldLayoutId id="2147483662" r:id="rId7"/>
    <p:sldLayoutId id="2147483666" r:id="rId8"/>
    <p:sldLayoutId id="2147483663" r:id="rId9"/>
    <p:sldLayoutId id="2147483668" r:id="rId10"/>
    <p:sldLayoutId id="2147483669" r:id="rId11"/>
    <p:sldLayoutId id="2147483695" r:id="rId12"/>
    <p:sldLayoutId id="2147483696" r:id="rId13"/>
    <p:sldLayoutId id="2147483720" r:id="rId1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E24DEF-01F1-D6A7-E269-E20F8B77A30D}"/>
              </a:ext>
            </a:extLst>
          </p:cNvPr>
          <p:cNvSpPr/>
          <p:nvPr userDrawn="1"/>
        </p:nvSpPr>
        <p:spPr>
          <a:xfrm>
            <a:off x="0" y="6496217"/>
            <a:ext cx="12192000" cy="3617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35A02D"/>
              </a:solidFill>
            </a:endParaRP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90E28FE1-2B94-8E1F-B9FF-80F93EC403CB}"/>
              </a:ext>
            </a:extLst>
          </p:cNvPr>
          <p:cNvSpPr txBox="1">
            <a:spLocks/>
          </p:cNvSpPr>
          <p:nvPr userDrawn="1"/>
        </p:nvSpPr>
        <p:spPr>
          <a:xfrm>
            <a:off x="9756471" y="6604072"/>
            <a:ext cx="1735138" cy="168030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C5BF7D-2CCE-40BD-A62F-2E8977863C9F}" type="slidenum">
              <a:rPr lang="ca-ES" b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ca-E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4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9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9D511E-B694-2DCF-FE48-722408B85E2F}"/>
              </a:ext>
            </a:extLst>
          </p:cNvPr>
          <p:cNvSpPr/>
          <p:nvPr userDrawn="1"/>
        </p:nvSpPr>
        <p:spPr>
          <a:xfrm>
            <a:off x="0" y="6496217"/>
            <a:ext cx="12192000" cy="3617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35A02D"/>
              </a:solidFill>
            </a:endParaRP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066AE73A-31EB-A167-6E84-7D5300BE35E4}"/>
              </a:ext>
            </a:extLst>
          </p:cNvPr>
          <p:cNvSpPr txBox="1">
            <a:spLocks/>
          </p:cNvSpPr>
          <p:nvPr userDrawn="1"/>
        </p:nvSpPr>
        <p:spPr>
          <a:xfrm>
            <a:off x="9756471" y="6604072"/>
            <a:ext cx="1735138" cy="168030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AC5BF7D-2CCE-40BD-A62F-2E8977863C9F}" type="slidenum">
              <a:rPr lang="ca-ES" b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ca-E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8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02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ol 5"/>
          <p:cNvSpPr>
            <a:spLocks noGrp="1"/>
          </p:cNvSpPr>
          <p:nvPr>
            <p:ph type="title"/>
          </p:nvPr>
        </p:nvSpPr>
        <p:spPr>
          <a:xfrm>
            <a:off x="1060001" y="1987199"/>
            <a:ext cx="8323485" cy="996145"/>
          </a:xfrm>
        </p:spPr>
        <p:txBody>
          <a:bodyPr lIns="0" tIns="0" rIns="0" bIns="0"/>
          <a:lstStyle/>
          <a:p>
            <a:r>
              <a:rPr lang="ca-ES" dirty="0" smtClean="0"/>
              <a:t>Pla de xoc de prevenció de suïcidis als centres penitenciaris</a:t>
            </a:r>
            <a:endParaRPr lang="ca-ES" dirty="0"/>
          </a:p>
        </p:txBody>
      </p:sp>
      <p:sp>
        <p:nvSpPr>
          <p:cNvPr id="7" name="Contenidor de text 6"/>
          <p:cNvSpPr>
            <a:spLocks noGrp="1"/>
          </p:cNvSpPr>
          <p:nvPr>
            <p:ph type="body" sz="quarter" idx="10"/>
          </p:nvPr>
        </p:nvSpPr>
        <p:spPr/>
        <p:txBody>
          <a:bodyPr lIns="0" tIns="0" rIns="0" bIns="0"/>
          <a:lstStyle/>
          <a:p>
            <a:r>
              <a:rPr lang="ca-ES" dirty="0" smtClean="0"/>
              <a:t>Antecedents i Pla de xoc</a:t>
            </a:r>
            <a:endParaRPr lang="ca-ES" dirty="0"/>
          </a:p>
        </p:txBody>
      </p:sp>
      <p:sp>
        <p:nvSpPr>
          <p:cNvPr id="8" name="Contenidor de contingut 7"/>
          <p:cNvSpPr>
            <a:spLocks noGrp="1"/>
          </p:cNvSpPr>
          <p:nvPr>
            <p:ph sz="quarter" idx="11"/>
          </p:nvPr>
        </p:nvSpPr>
        <p:spPr/>
        <p:txBody>
          <a:bodyPr lIns="0" tIns="0" rIns="0" bIns="0"/>
          <a:lstStyle/>
          <a:p>
            <a:r>
              <a:rPr lang="ca-ES" dirty="0" smtClean="0"/>
              <a:t>14 d’octubre de 2024</a:t>
            </a:r>
            <a:endParaRPr lang="ca-ES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149" y="6051245"/>
            <a:ext cx="1490475" cy="30480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019" y="6051245"/>
            <a:ext cx="1405131" cy="323089"/>
          </a:xfrm>
          <a:prstGeom prst="rect">
            <a:avLst/>
          </a:prstGeom>
        </p:spPr>
      </p:pic>
      <p:cxnSp>
        <p:nvCxnSpPr>
          <p:cNvPr id="9" name="Connector recte 8" title="Connector"/>
          <p:cNvCxnSpPr/>
          <p:nvPr/>
        </p:nvCxnSpPr>
        <p:spPr>
          <a:xfrm>
            <a:off x="9518545" y="598994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8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>
                <a:solidFill>
                  <a:srgbClr val="0070C0"/>
                </a:solidFill>
              </a:rPr>
              <a:t>Pla de xoc</a:t>
            </a: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8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Intervenció intensiva i afegida als </a:t>
            </a:r>
            <a:r>
              <a:rPr lang="ca-ES" sz="20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</a:t>
            </a:r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epartaments especials (DERT)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17069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14316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0" y="2223120"/>
            <a:ext cx="8818689" cy="377635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Detecció de contraindicacions temporals d’aplicació d’aïllaments en cel·les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286964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285481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1" y="2830274"/>
            <a:ext cx="9201811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Nova valoració del risc de suïcidi en persones amb el protocol actiu o desactivat en un període inferior a 12 mesos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693059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675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1" y="4653812"/>
            <a:ext cx="8904414" cy="17523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Garantir l’estabilitat dels professionals assignats als DERT en la prestació de servei (rehabilitació, servei interior i serveis sanitaris)</a:t>
            </a:r>
            <a:endParaRPr lang="ca-ES" sz="2000" b="0" dirty="0"/>
          </a:p>
        </p:txBody>
      </p:sp>
      <p:cxnSp>
        <p:nvCxnSpPr>
          <p:cNvPr id="22" name="Connector recte 21" title="Connector"/>
          <p:cNvCxnSpPr/>
          <p:nvPr/>
        </p:nvCxnSpPr>
        <p:spPr>
          <a:xfrm>
            <a:off x="2614582" y="3787042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idor de text 6"/>
          <p:cNvSpPr txBox="1">
            <a:spLocks/>
          </p:cNvSpPr>
          <p:nvPr/>
        </p:nvSpPr>
        <p:spPr>
          <a:xfrm>
            <a:off x="1927755" y="378809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24" name="Títol 5"/>
          <p:cNvSpPr txBox="1">
            <a:spLocks/>
          </p:cNvSpPr>
          <p:nvPr/>
        </p:nvSpPr>
        <p:spPr>
          <a:xfrm>
            <a:off x="2744661" y="3757320"/>
            <a:ext cx="9028238" cy="240711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Intensificació de les visites mèdiques a les persones que ingressen als DERT i tinguin activat el protocol o l’hagin tingut en els últims 12 mesos</a:t>
            </a:r>
            <a:endParaRPr lang="ca-ES" sz="2000" b="0" dirty="0"/>
          </a:p>
        </p:txBody>
      </p:sp>
    </p:spTree>
    <p:extLst>
      <p:ext uri="{BB962C8B-B14F-4D97-AF65-F5344CB8AC3E}">
        <p14:creationId xmlns:p14="http://schemas.microsoft.com/office/powerpoint/2010/main" val="6900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>
                <a:solidFill>
                  <a:srgbClr val="0070C0"/>
                </a:solidFill>
              </a:rPr>
              <a:t>Pla de xoc</a:t>
            </a: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9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Garantir la connectivitat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11354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10506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1" y="2223120"/>
            <a:ext cx="8143478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Assegurar el registre de la informació al </a:t>
            </a:r>
            <a:r>
              <a:rPr lang="ca-ES" sz="2000" b="0" dirty="0" err="1" smtClean="0"/>
              <a:t>repositori</a:t>
            </a:r>
            <a:r>
              <a:rPr lang="ca-ES" sz="2000" b="0" dirty="0" smtClean="0"/>
              <a:t> compartit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2688665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2692888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1" y="2801699"/>
            <a:ext cx="9201811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Objectiu: millorar deteccions, activacions i intervencions</a:t>
            </a:r>
            <a:endParaRPr lang="ca-ES" sz="2000" b="0" dirty="0"/>
          </a:p>
        </p:txBody>
      </p:sp>
      <p:cxnSp>
        <p:nvCxnSpPr>
          <p:cNvPr id="28" name="Connector recte 27" title="Connector"/>
          <p:cNvCxnSpPr/>
          <p:nvPr/>
        </p:nvCxnSpPr>
        <p:spPr>
          <a:xfrm>
            <a:off x="1386915" y="372741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ontenidor de text 6"/>
          <p:cNvSpPr txBox="1">
            <a:spLocks/>
          </p:cNvSpPr>
          <p:nvPr/>
        </p:nvSpPr>
        <p:spPr>
          <a:xfrm>
            <a:off x="700088" y="376973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10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0" name="Títol 5"/>
          <p:cNvSpPr txBox="1">
            <a:spLocks/>
          </p:cNvSpPr>
          <p:nvPr/>
        </p:nvSpPr>
        <p:spPr>
          <a:xfrm>
            <a:off x="1559322" y="3836989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</a:rPr>
              <a:t>Estudi de risc de suïcidi amb perspectiva de gènere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302534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294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1" y="4396636"/>
            <a:ext cx="7220606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Es realitzarà en el termini de tres mesos</a:t>
            </a:r>
            <a:endParaRPr lang="ca-ES" sz="2000" b="0" dirty="0"/>
          </a:p>
        </p:txBody>
      </p:sp>
    </p:spTree>
    <p:extLst>
      <p:ext uri="{BB962C8B-B14F-4D97-AF65-F5344CB8AC3E}">
        <p14:creationId xmlns:p14="http://schemas.microsoft.com/office/powerpoint/2010/main" val="19859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ext 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3</a:t>
            </a:r>
            <a:endParaRPr lang="ca-ES" dirty="0"/>
          </a:p>
        </p:txBody>
      </p:sp>
      <p:sp>
        <p:nvSpPr>
          <p:cNvPr id="9" name="Títol 5"/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ca-ES" dirty="0" smtClean="0"/>
              <a:t>Proper pas.</a:t>
            </a:r>
            <a:br>
              <a:rPr lang="ca-ES" dirty="0" smtClean="0"/>
            </a:br>
            <a:r>
              <a:rPr lang="ca-ES" dirty="0" smtClean="0"/>
              <a:t>Revisió del Programa </a:t>
            </a:r>
            <a:r>
              <a:rPr lang="ca-ES" dirty="0"/>
              <a:t>marc </a:t>
            </a:r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/>
              <a:t>de </a:t>
            </a:r>
            <a:r>
              <a:rPr lang="ca-ES" dirty="0"/>
              <a:t>prevenció dels suïcidis </a:t>
            </a:r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/>
              <a:t>en </a:t>
            </a:r>
            <a:r>
              <a:rPr lang="ca-ES" dirty="0"/>
              <a:t>els centres penitenciaris </a:t>
            </a:r>
            <a:r>
              <a:rPr lang="ca-ES" dirty="0" smtClean="0"/>
              <a:t/>
            </a:r>
            <a:br>
              <a:rPr lang="ca-ES" dirty="0" smtClean="0"/>
            </a:br>
            <a:r>
              <a:rPr lang="ca-ES" dirty="0" smtClean="0"/>
              <a:t>de </a:t>
            </a:r>
            <a:r>
              <a:rPr lang="ca-ES" dirty="0"/>
              <a:t>Catalunya</a:t>
            </a:r>
            <a:endParaRPr lang="ca-ES" b="0" dirty="0"/>
          </a:p>
        </p:txBody>
      </p:sp>
      <p:sp>
        <p:nvSpPr>
          <p:cNvPr id="8" name="Contenidor de text 1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Proper pas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4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idor de text 16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Proper pas</a:t>
            </a:r>
            <a:endParaRPr lang="ca-ES" sz="1200" b="1" dirty="0">
              <a:solidFill>
                <a:srgbClr val="0070C0"/>
              </a:solidFill>
            </a:endParaRPr>
          </a:p>
        </p:txBody>
      </p:sp>
      <p:sp>
        <p:nvSpPr>
          <p:cNvPr id="3" name="Títo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Proper pas: revisió del Programa marc de prevenció dels suïcidis en els centres penitenciaris de Catalunya</a:t>
            </a:r>
            <a:endParaRPr lang="ca-ES" dirty="0"/>
          </a:p>
        </p:txBody>
      </p:sp>
      <p:sp>
        <p:nvSpPr>
          <p:cNvPr id="18" name="QuadreDeText 17"/>
          <p:cNvSpPr txBox="1"/>
          <p:nvPr/>
        </p:nvSpPr>
        <p:spPr>
          <a:xfrm>
            <a:off x="716265" y="4461089"/>
            <a:ext cx="2565963" cy="16349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ca-ES" sz="1600" dirty="0"/>
              <a:t>Revisarà el vigent Programa Marc de </a:t>
            </a:r>
            <a:r>
              <a:rPr lang="ca-ES" sz="1600" dirty="0" smtClean="0"/>
              <a:t>prevenció </a:t>
            </a:r>
            <a:r>
              <a:rPr lang="ca-ES" sz="1600" dirty="0"/>
              <a:t>de </a:t>
            </a:r>
            <a:r>
              <a:rPr lang="ca-ES" sz="1600" dirty="0" smtClean="0"/>
              <a:t>suïcidis </a:t>
            </a:r>
            <a:r>
              <a:rPr lang="ca-ES" sz="1600" dirty="0"/>
              <a:t>(datat del </a:t>
            </a:r>
            <a:r>
              <a:rPr lang="ca-ES" sz="1600" dirty="0" smtClean="0"/>
              <a:t>2019)</a:t>
            </a:r>
            <a:endParaRPr lang="ca-ES" sz="1600" dirty="0"/>
          </a:p>
        </p:txBody>
      </p:sp>
      <p:sp>
        <p:nvSpPr>
          <p:cNvPr id="21" name="Oval 20" title="Número"/>
          <p:cNvSpPr/>
          <p:nvPr/>
        </p:nvSpPr>
        <p:spPr>
          <a:xfrm>
            <a:off x="4210221" y="3070274"/>
            <a:ext cx="1077702" cy="1077702"/>
          </a:xfrm>
          <a:prstGeom prst="ellipse">
            <a:avLst/>
          </a:prstGeom>
          <a:solidFill>
            <a:srgbClr val="E6E6E6"/>
          </a:solidFill>
          <a:ln w="19050"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22" name="Contenidor de text 18"/>
          <p:cNvSpPr txBox="1">
            <a:spLocks/>
          </p:cNvSpPr>
          <p:nvPr/>
        </p:nvSpPr>
        <p:spPr>
          <a:xfrm>
            <a:off x="4210222" y="3284598"/>
            <a:ext cx="1077702" cy="64905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3600" dirty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25" name="Connector de fletxa recta 24" title="Connector"/>
          <p:cNvCxnSpPr/>
          <p:nvPr/>
        </p:nvCxnSpPr>
        <p:spPr>
          <a:xfrm flipV="1">
            <a:off x="1925781" y="3592286"/>
            <a:ext cx="2156362" cy="8802"/>
          </a:xfrm>
          <a:prstGeom prst="straightConnector1">
            <a:avLst/>
          </a:prstGeom>
          <a:ln w="9525" cap="flat" cmpd="sng" algn="ctr">
            <a:solidFill>
              <a:srgbClr val="E6E6E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Oval 14" title="Número"/>
          <p:cNvSpPr/>
          <p:nvPr/>
        </p:nvSpPr>
        <p:spPr>
          <a:xfrm>
            <a:off x="712424" y="3070274"/>
            <a:ext cx="1077702" cy="1077702"/>
          </a:xfrm>
          <a:prstGeom prst="ellipse">
            <a:avLst/>
          </a:prstGeom>
          <a:solidFill>
            <a:srgbClr val="E6E6E6"/>
          </a:solidFill>
          <a:ln w="19050"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16" name="Contenidor de text 18"/>
          <p:cNvSpPr txBox="1">
            <a:spLocks/>
          </p:cNvSpPr>
          <p:nvPr/>
        </p:nvSpPr>
        <p:spPr>
          <a:xfrm>
            <a:off x="712425" y="3284598"/>
            <a:ext cx="1077702" cy="64905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3600" dirty="0" smtClean="0">
                <a:solidFill>
                  <a:schemeClr val="bg1"/>
                </a:solidFill>
              </a:rPr>
              <a:t>1</a:t>
            </a:r>
            <a:endParaRPr lang="ca-ES" sz="3600" dirty="0">
              <a:solidFill>
                <a:schemeClr val="bg1"/>
              </a:solidFill>
            </a:endParaRPr>
          </a:p>
        </p:txBody>
      </p:sp>
      <p:sp>
        <p:nvSpPr>
          <p:cNvPr id="31" name="QuadreDeText 30"/>
          <p:cNvSpPr txBox="1"/>
          <p:nvPr/>
        </p:nvSpPr>
        <p:spPr>
          <a:xfrm>
            <a:off x="757864" y="1848099"/>
            <a:ext cx="5577621" cy="16349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ca-ES" sz="2000" dirty="0">
                <a:latin typeface="+mj-lt"/>
                <a:ea typeface="+mj-ea"/>
                <a:cs typeface="+mj-cs"/>
              </a:rPr>
              <a:t>En un </a:t>
            </a:r>
            <a:r>
              <a:rPr lang="ca-ES" sz="2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termini no superior a tres mesos</a:t>
            </a:r>
            <a:r>
              <a:rPr lang="ca-ES" sz="2000" dirty="0">
                <a:latin typeface="+mj-lt"/>
                <a:ea typeface="+mj-ea"/>
                <a:cs typeface="+mj-cs"/>
              </a:rPr>
              <a:t>, el grup de treball de prevenció de suïcidis Justícia-Salut:</a:t>
            </a:r>
          </a:p>
        </p:txBody>
      </p:sp>
      <p:sp>
        <p:nvSpPr>
          <p:cNvPr id="32" name="QuadreDeText 31"/>
          <p:cNvSpPr txBox="1"/>
          <p:nvPr/>
        </p:nvSpPr>
        <p:spPr>
          <a:xfrm>
            <a:off x="4210704" y="4461089"/>
            <a:ext cx="2701724" cy="163490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lang="ca-ES" sz="1600" dirty="0"/>
              <a:t>Elevarà una proposta a la </a:t>
            </a:r>
            <a:r>
              <a:rPr lang="ca-ES" sz="1600" dirty="0" smtClean="0"/>
              <a:t>Comissió </a:t>
            </a:r>
            <a:r>
              <a:rPr lang="ca-ES" sz="1600" dirty="0" err="1"/>
              <a:t>interdepartamental</a:t>
            </a:r>
            <a:r>
              <a:rPr lang="ca-ES" sz="1600" dirty="0"/>
              <a:t> de Salut Mental </a:t>
            </a:r>
            <a:r>
              <a:rPr lang="ca-ES" sz="1600" dirty="0" smtClean="0"/>
              <a:t>Salut-Justícia</a:t>
            </a:r>
            <a:endParaRPr lang="ca-ES" sz="1600" dirty="0"/>
          </a:p>
        </p:txBody>
      </p:sp>
      <p:grpSp>
        <p:nvGrpSpPr>
          <p:cNvPr id="33" name="Agrupa 32" title="Destacat"/>
          <p:cNvGrpSpPr/>
          <p:nvPr/>
        </p:nvGrpSpPr>
        <p:grpSpPr>
          <a:xfrm>
            <a:off x="7924800" y="3070274"/>
            <a:ext cx="3704822" cy="2612069"/>
            <a:chOff x="7167096" y="2514379"/>
            <a:chExt cx="4429647" cy="1707577"/>
          </a:xfrm>
        </p:grpSpPr>
        <p:sp>
          <p:nvSpPr>
            <p:cNvPr id="34" name="Rectangle 33"/>
            <p:cNvSpPr/>
            <p:nvPr/>
          </p:nvSpPr>
          <p:spPr>
            <a:xfrm>
              <a:off x="7167096" y="2514379"/>
              <a:ext cx="4429647" cy="1707577"/>
            </a:xfrm>
            <a:prstGeom prst="rect">
              <a:avLst/>
            </a:prstGeom>
            <a:solidFill>
              <a:srgbClr val="F2CC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35" name="Contenidor de text 11"/>
            <p:cNvSpPr txBox="1">
              <a:spLocks/>
            </p:cNvSpPr>
            <p:nvPr/>
          </p:nvSpPr>
          <p:spPr>
            <a:xfrm>
              <a:off x="7956186" y="2716794"/>
              <a:ext cx="3114441" cy="1346549"/>
            </a:xfrm>
            <a:prstGeom prst="rect">
              <a:avLst/>
            </a:prstGeom>
          </p:spPr>
          <p:txBody>
            <a:bodyPr lIns="0" tIns="0" rIns="0" bIns="0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rgbClr val="C00000"/>
                </a:buClr>
                <a:buFontTx/>
                <a:buNone/>
                <a:defRPr sz="14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Font typeface="Courier New" panose="02070309020205020404" pitchFamily="49" charset="0"/>
                <a:buChar char="o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00000"/>
                </a:buClr>
                <a:buFont typeface="Arial" panose="020B0604020202020204" pitchFamily="34" charset="0"/>
                <a:buChar char="−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ca-ES" sz="1600" dirty="0"/>
                <a:t>Aquesta revisió inclourà les mesures previstes en aquest pla de xoc i altres que en l’estudi i revisió es considerin adequades per a la millora de la prevenció de suïcidis als centres penitenciaris</a:t>
              </a:r>
              <a:endParaRPr lang="ca-E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Botó d'acció: endavant o següent 3">
            <a:hlinkClick r:id="" action="ppaction://hlinkshowjump?jump=nextslide" highlightClick="1"/>
          </p:cNvPr>
          <p:cNvSpPr/>
          <p:nvPr/>
        </p:nvSpPr>
        <p:spPr>
          <a:xfrm>
            <a:off x="7613236" y="2776612"/>
            <a:ext cx="565126" cy="652640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1369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ext 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4</a:t>
            </a:r>
            <a:endParaRPr lang="ca-ES" dirty="0"/>
          </a:p>
        </p:txBody>
      </p:sp>
      <p:sp>
        <p:nvSpPr>
          <p:cNvPr id="9" name="Títol 5"/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pPr marL="0" indent="0" algn="ctr">
              <a:buNone/>
            </a:pPr>
            <a:r>
              <a:rPr lang="ca-ES" dirty="0" smtClean="0"/>
              <a:t>Agraïment</a:t>
            </a:r>
            <a:endParaRPr lang="ca-ES" b="0" dirty="0"/>
          </a:p>
        </p:txBody>
      </p:sp>
      <p:sp>
        <p:nvSpPr>
          <p:cNvPr id="8" name="Contenidor de text 16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Agraïment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3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a-ES" dirty="0" smtClean="0"/>
              <a:t>Reconeixement de la feina dels professionals</a:t>
            </a:r>
            <a:endParaRPr lang="ca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a-ES" sz="2600" dirty="0" smtClean="0"/>
              <a:t>El Departament de Justícia i Qualitat Democràtica i el Departament de Salut </a:t>
            </a:r>
            <a:r>
              <a:rPr lang="ca-ES" sz="2600" b="1" dirty="0" smtClean="0">
                <a:solidFill>
                  <a:srgbClr val="C00000"/>
                </a:solidFill>
              </a:rPr>
              <a:t>volen reconèixer de manera destacada la valuosa feina que es realitza als centres penitenciaris </a:t>
            </a:r>
            <a:r>
              <a:rPr lang="ca-ES" sz="2600" dirty="0" smtClean="0"/>
              <a:t>pel conjunt de col·lectius que interactuen amb les persones internes al voltant d’aquesta problemàtica: </a:t>
            </a:r>
            <a:r>
              <a:rPr lang="ca-ES" sz="2600" b="1" dirty="0" smtClean="0">
                <a:solidFill>
                  <a:srgbClr val="C00000"/>
                </a:solidFill>
              </a:rPr>
              <a:t>personal de la salut, de servei interior, de rehabilitació i les entitats col·laboradores, entre d’altres</a:t>
            </a:r>
            <a:r>
              <a:rPr lang="ca-ES" sz="2600" dirty="0" smtClean="0"/>
              <a:t>.</a:t>
            </a:r>
            <a:endParaRPr lang="ca-ES" sz="2600" dirty="0"/>
          </a:p>
        </p:txBody>
      </p:sp>
      <p:sp>
        <p:nvSpPr>
          <p:cNvPr id="6" name="Contenidor de text 16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Agraïment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2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idor de text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ca-ES" dirty="0" smtClean="0"/>
              <a:t>Departament de Justícia i Qualitat Democràtica</a:t>
            </a:r>
          </a:p>
          <a:p>
            <a:r>
              <a:rPr lang="ca-ES" dirty="0" smtClean="0"/>
              <a:t>Departament de Salut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43368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ext 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/>
              <a:t>1</a:t>
            </a:r>
          </a:p>
        </p:txBody>
      </p:sp>
      <p:sp>
        <p:nvSpPr>
          <p:cNvPr id="9" name="Títol 5"/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pPr marL="0" indent="0" algn="ctr">
              <a:buNone/>
            </a:pPr>
            <a:r>
              <a:rPr lang="ca-ES" dirty="0" smtClean="0"/>
              <a:t>Antecedents: </a:t>
            </a:r>
            <a:br>
              <a:rPr lang="ca-ES" dirty="0" smtClean="0"/>
            </a:br>
            <a:r>
              <a:rPr lang="ca-ES" dirty="0" smtClean="0"/>
              <a:t>no partim de zero</a:t>
            </a:r>
            <a:endParaRPr lang="ca-ES" b="0" dirty="0"/>
          </a:p>
        </p:txBody>
      </p:sp>
      <p:sp>
        <p:nvSpPr>
          <p:cNvPr id="8" name="Contenidor de text 3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 smtClean="0"/>
              <a:t>Pla de xoc de suïcidis a centres penitenciaris</a:t>
            </a:r>
            <a:r>
              <a:rPr lang="ca-ES" dirty="0" smtClean="0">
                <a:solidFill>
                  <a:srgbClr val="666666"/>
                </a:solidFill>
              </a:rPr>
              <a:t> </a:t>
            </a:r>
            <a:r>
              <a:rPr lang="ca-ES" dirty="0">
                <a:solidFill>
                  <a:srgbClr val="666666"/>
                </a:solidFill>
              </a:rPr>
              <a:t>&gt; </a:t>
            </a:r>
            <a:r>
              <a:rPr lang="ca-ES" sz="1200" b="1" dirty="0" smtClean="0">
                <a:solidFill>
                  <a:srgbClr val="0070C0"/>
                </a:solidFill>
              </a:rPr>
              <a:t>Antecedents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arrodonit 50" title="Eix"/>
          <p:cNvSpPr/>
          <p:nvPr/>
        </p:nvSpPr>
        <p:spPr>
          <a:xfrm>
            <a:off x="8397325" y="3711018"/>
            <a:ext cx="2157535" cy="91278"/>
          </a:xfrm>
          <a:prstGeom prst="roundRect">
            <a:avLst>
              <a:gd name="adj" fmla="val 50000"/>
            </a:avLst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0" name="Rectangle arrodonit 59" title="Eix"/>
          <p:cNvSpPr/>
          <p:nvPr/>
        </p:nvSpPr>
        <p:spPr>
          <a:xfrm>
            <a:off x="2844802" y="3711018"/>
            <a:ext cx="5671827" cy="91277"/>
          </a:xfrm>
          <a:prstGeom prst="roundRect">
            <a:avLst>
              <a:gd name="adj" fmla="val 50000"/>
            </a:avLst>
          </a:prstGeom>
          <a:solidFill>
            <a:srgbClr val="C9E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92D050"/>
              </a:solidFill>
            </a:endParaRPr>
          </a:p>
        </p:txBody>
      </p:sp>
      <p:sp>
        <p:nvSpPr>
          <p:cNvPr id="59" name="Rectangle arrodonit 58" title="Eix"/>
          <p:cNvSpPr/>
          <p:nvPr/>
        </p:nvSpPr>
        <p:spPr>
          <a:xfrm>
            <a:off x="818511" y="3711018"/>
            <a:ext cx="5155791" cy="91279"/>
          </a:xfrm>
          <a:prstGeom prst="roundRect">
            <a:avLst>
              <a:gd name="adj" fmla="val 50000"/>
            </a:avLst>
          </a:prstGeom>
          <a:solidFill>
            <a:srgbClr val="F2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 smtClean="0"/>
              <a:t>Pla de xoc de suïcidis a centres penitenciaris</a:t>
            </a:r>
            <a:r>
              <a:rPr lang="ca-ES" dirty="0" smtClean="0">
                <a:solidFill>
                  <a:srgbClr val="666666"/>
                </a:solidFill>
              </a:rPr>
              <a:t> </a:t>
            </a:r>
            <a:r>
              <a:rPr lang="ca-ES" dirty="0">
                <a:solidFill>
                  <a:srgbClr val="666666"/>
                </a:solidFill>
              </a:rPr>
              <a:t>&gt; </a:t>
            </a:r>
            <a:r>
              <a:rPr lang="ca-ES" sz="1200" b="1" dirty="0" smtClean="0">
                <a:solidFill>
                  <a:srgbClr val="0070C0"/>
                </a:solidFill>
              </a:rPr>
              <a:t>Antecedents</a:t>
            </a:r>
            <a:endParaRPr lang="ca-ES" sz="1200" b="1" dirty="0">
              <a:solidFill>
                <a:srgbClr val="0070C0"/>
              </a:solidFill>
            </a:endParaRPr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Visió global: d’on venim i on som</a:t>
            </a:r>
            <a:endParaRPr lang="ca-ES" dirty="0"/>
          </a:p>
        </p:txBody>
      </p:sp>
      <p:grpSp>
        <p:nvGrpSpPr>
          <p:cNvPr id="40" name="Agrupa 39" title="Connector"/>
          <p:cNvGrpSpPr/>
          <p:nvPr/>
        </p:nvGrpSpPr>
        <p:grpSpPr>
          <a:xfrm>
            <a:off x="1560271" y="1803595"/>
            <a:ext cx="176112" cy="2039087"/>
            <a:chOff x="797834" y="1807659"/>
            <a:chExt cx="176112" cy="2039087"/>
          </a:xfrm>
        </p:grpSpPr>
        <p:cxnSp>
          <p:nvCxnSpPr>
            <p:cNvPr id="9" name="Connector de fletxa recta 8"/>
            <p:cNvCxnSpPr/>
            <p:nvPr/>
          </p:nvCxnSpPr>
          <p:spPr>
            <a:xfrm>
              <a:off x="883133" y="1807659"/>
              <a:ext cx="0" cy="1951537"/>
            </a:xfrm>
            <a:prstGeom prst="straightConnector1">
              <a:avLst/>
            </a:prstGeom>
            <a:ln w="9525" cap="flat" cmpd="sng" algn="ctr">
              <a:solidFill>
                <a:srgbClr val="C00000"/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797834" y="3670634"/>
              <a:ext cx="176112" cy="176112"/>
            </a:xfrm>
            <a:prstGeom prst="ellipse">
              <a:avLst/>
            </a:prstGeom>
            <a:solidFill>
              <a:srgbClr val="CD333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19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1247599" y="4729089"/>
            <a:ext cx="850015" cy="2915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>
                <a:solidFill>
                  <a:srgbClr val="666666"/>
                </a:solidFill>
              </a:rPr>
              <a:t>m</a:t>
            </a:r>
            <a:r>
              <a:rPr lang="ca-ES" sz="1600" dirty="0" smtClean="0">
                <a:solidFill>
                  <a:srgbClr val="666666"/>
                </a:solidFill>
              </a:rPr>
              <a:t>aig</a:t>
            </a:r>
            <a:r>
              <a:rPr lang="ca-ES" sz="2500" dirty="0" smtClean="0">
                <a:solidFill>
                  <a:srgbClr val="666666"/>
                </a:solidFill>
              </a:rPr>
              <a:t> 2021</a:t>
            </a:r>
            <a:endParaRPr lang="ca-ES" sz="2500" dirty="0">
              <a:solidFill>
                <a:srgbClr val="666666"/>
              </a:solidFill>
            </a:endParaRPr>
          </a:p>
        </p:txBody>
      </p:sp>
      <p:grpSp>
        <p:nvGrpSpPr>
          <p:cNvPr id="22" name="Agrupa 21" title="Connector"/>
          <p:cNvGrpSpPr/>
          <p:nvPr/>
        </p:nvGrpSpPr>
        <p:grpSpPr>
          <a:xfrm rot="10800000">
            <a:off x="2132309" y="3666570"/>
            <a:ext cx="176112" cy="1645857"/>
            <a:chOff x="950234" y="2353289"/>
            <a:chExt cx="176112" cy="1645857"/>
          </a:xfrm>
        </p:grpSpPr>
        <p:cxnSp>
          <p:nvCxnSpPr>
            <p:cNvPr id="20" name="Connector de fletxa recta 19"/>
            <p:cNvCxnSpPr/>
            <p:nvPr/>
          </p:nvCxnSpPr>
          <p:spPr>
            <a:xfrm rot="10800000" flipV="1">
              <a:off x="1044000" y="2353289"/>
              <a:ext cx="0" cy="1558307"/>
            </a:xfrm>
            <a:prstGeom prst="straightConnector1">
              <a:avLst/>
            </a:prstGeom>
            <a:ln w="9525" cap="flat" cmpd="sng" algn="ctr">
              <a:solidFill>
                <a:srgbClr val="C00000"/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950234" y="3823034"/>
              <a:ext cx="176112" cy="176112"/>
            </a:xfrm>
            <a:prstGeom prst="ellipse">
              <a:avLst/>
            </a:prstGeom>
            <a:solidFill>
              <a:srgbClr val="CD333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43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603911" y="1628916"/>
            <a:ext cx="956360" cy="2762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>
                <a:solidFill>
                  <a:srgbClr val="666666"/>
                </a:solidFill>
              </a:rPr>
              <a:t>d</a:t>
            </a:r>
            <a:r>
              <a:rPr lang="ca-ES" sz="1600" dirty="0" smtClean="0">
                <a:solidFill>
                  <a:srgbClr val="666666"/>
                </a:solidFill>
              </a:rPr>
              <a:t>esembre</a:t>
            </a:r>
            <a:r>
              <a:rPr lang="ca-ES" sz="2400" dirty="0" smtClean="0">
                <a:solidFill>
                  <a:srgbClr val="666666"/>
                </a:solidFill>
              </a:rPr>
              <a:t> 2019</a:t>
            </a:r>
            <a:endParaRPr lang="ca-ES" sz="2400" dirty="0">
              <a:solidFill>
                <a:srgbClr val="666666"/>
              </a:solidFill>
            </a:endParaRPr>
          </a:p>
        </p:txBody>
      </p:sp>
      <p:sp>
        <p:nvSpPr>
          <p:cNvPr id="61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818511" y="3886599"/>
            <a:ext cx="1233052" cy="1161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sz="1200" dirty="0" smtClean="0">
                <a:solidFill>
                  <a:srgbClr val="D96666"/>
                </a:solidFill>
              </a:rPr>
              <a:t>ANTECEDENTS</a:t>
            </a:r>
            <a:endParaRPr lang="ca-ES" sz="1200" dirty="0">
              <a:solidFill>
                <a:srgbClr val="D96666"/>
              </a:solidFill>
            </a:endParaRPr>
          </a:p>
        </p:txBody>
      </p:sp>
      <p:sp>
        <p:nvSpPr>
          <p:cNvPr id="62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7666614" y="3511603"/>
            <a:ext cx="850015" cy="1318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sz="1200" dirty="0" smtClean="0">
                <a:solidFill>
                  <a:srgbClr val="92D050"/>
                </a:solidFill>
              </a:rPr>
              <a:t>EN CURS</a:t>
            </a:r>
            <a:endParaRPr lang="ca-ES" sz="1200" dirty="0">
              <a:solidFill>
                <a:srgbClr val="92D050"/>
              </a:solidFill>
            </a:endParaRPr>
          </a:p>
        </p:txBody>
      </p:sp>
      <p:sp>
        <p:nvSpPr>
          <p:cNvPr id="72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1844556" y="1750971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/>
              <a:t>Programa marc- naixement</a:t>
            </a:r>
            <a:endParaRPr lang="ca-ES" sz="1600" dirty="0"/>
          </a:p>
        </p:txBody>
      </p:sp>
      <p:sp>
        <p:nvSpPr>
          <p:cNvPr id="73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1844554" y="2371644"/>
            <a:ext cx="1589157" cy="10677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Neix el Programa marc de prevenció dels suïcidis, dels departaments de Justícia i Salut.</a:t>
            </a:r>
            <a:endParaRPr lang="ca-ES" sz="1400" dirty="0"/>
          </a:p>
        </p:txBody>
      </p:sp>
      <p:sp>
        <p:nvSpPr>
          <p:cNvPr id="74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2403933" y="4093730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/>
              <a:t>Programa marc- desplegament</a:t>
            </a:r>
            <a:endParaRPr lang="ca-ES" sz="1600" dirty="0"/>
          </a:p>
        </p:txBody>
      </p:sp>
      <p:sp>
        <p:nvSpPr>
          <p:cNvPr id="75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2403932" y="4733754"/>
            <a:ext cx="1946030" cy="10677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El Programa marc de prevenció dels suïcidis ja està plenament implementat a tots els centres penitenciaris.</a:t>
            </a:r>
            <a:endParaRPr lang="ca-ES" sz="1400" dirty="0"/>
          </a:p>
        </p:txBody>
      </p:sp>
      <p:grpSp>
        <p:nvGrpSpPr>
          <p:cNvPr id="129" name="Agrupa 128" title="Connector"/>
          <p:cNvGrpSpPr/>
          <p:nvPr/>
        </p:nvGrpSpPr>
        <p:grpSpPr>
          <a:xfrm rot="10800000">
            <a:off x="5799060" y="3666570"/>
            <a:ext cx="176112" cy="1205315"/>
            <a:chOff x="5818567" y="2793831"/>
            <a:chExt cx="176112" cy="1205315"/>
          </a:xfrm>
        </p:grpSpPr>
        <p:cxnSp>
          <p:nvCxnSpPr>
            <p:cNvPr id="130" name="Connector de fletxa recta 129"/>
            <p:cNvCxnSpPr/>
            <p:nvPr/>
          </p:nvCxnSpPr>
          <p:spPr>
            <a:xfrm rot="10800000" flipV="1">
              <a:off x="5903866" y="2793831"/>
              <a:ext cx="0" cy="1117764"/>
            </a:xfrm>
            <a:prstGeom prst="straightConnector1">
              <a:avLst/>
            </a:prstGeom>
            <a:ln w="9525" cap="flat" cmpd="sng" algn="ctr">
              <a:solidFill>
                <a:srgbClr val="C00000"/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5818567" y="3823034"/>
              <a:ext cx="176112" cy="176112"/>
            </a:xfrm>
            <a:prstGeom prst="ellipse">
              <a:avLst/>
            </a:prstGeom>
            <a:solidFill>
              <a:srgbClr val="CD333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132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6036121" y="4054278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/>
              <a:t>Projecte ANAÏS</a:t>
            </a:r>
            <a:endParaRPr lang="ca-ES" sz="1600" dirty="0"/>
          </a:p>
        </p:txBody>
      </p:sp>
      <p:sp>
        <p:nvSpPr>
          <p:cNvPr id="133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6036121" y="4360604"/>
            <a:ext cx="1946030" cy="648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Estudi i anàlisi dels 54 casos de suïcidis esdevinguts entre gener de 2018 i el 30 de juny de 2023</a:t>
            </a:r>
            <a:endParaRPr lang="ca-ES" sz="1400" dirty="0"/>
          </a:p>
        </p:txBody>
      </p:sp>
      <p:sp>
        <p:nvSpPr>
          <p:cNvPr id="134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4913205" y="4306110"/>
            <a:ext cx="827809" cy="2915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>
                <a:solidFill>
                  <a:srgbClr val="666666"/>
                </a:solidFill>
              </a:rPr>
              <a:t>o</a:t>
            </a:r>
            <a:r>
              <a:rPr lang="ca-ES" sz="1600" dirty="0" smtClean="0">
                <a:solidFill>
                  <a:srgbClr val="666666"/>
                </a:solidFill>
              </a:rPr>
              <a:t>ctubre</a:t>
            </a:r>
            <a:r>
              <a:rPr lang="ca-ES" sz="2500" dirty="0" smtClean="0">
                <a:solidFill>
                  <a:srgbClr val="666666"/>
                </a:solidFill>
              </a:rPr>
              <a:t> 2024</a:t>
            </a:r>
            <a:endParaRPr lang="ca-ES" sz="2500" dirty="0">
              <a:solidFill>
                <a:srgbClr val="666666"/>
              </a:solidFill>
            </a:endParaRPr>
          </a:p>
        </p:txBody>
      </p:sp>
      <p:grpSp>
        <p:nvGrpSpPr>
          <p:cNvPr id="135" name="Agrupa 134" title="Connector"/>
          <p:cNvGrpSpPr/>
          <p:nvPr/>
        </p:nvGrpSpPr>
        <p:grpSpPr>
          <a:xfrm>
            <a:off x="4690194" y="2144162"/>
            <a:ext cx="176112" cy="1702777"/>
            <a:chOff x="5666167" y="2143969"/>
            <a:chExt cx="176112" cy="1702777"/>
          </a:xfrm>
        </p:grpSpPr>
        <p:cxnSp>
          <p:nvCxnSpPr>
            <p:cNvPr id="136" name="Connector de fletxa recta 135"/>
            <p:cNvCxnSpPr/>
            <p:nvPr/>
          </p:nvCxnSpPr>
          <p:spPr>
            <a:xfrm>
              <a:off x="5751466" y="2143969"/>
              <a:ext cx="0" cy="1615227"/>
            </a:xfrm>
            <a:prstGeom prst="straightConnector1">
              <a:avLst/>
            </a:prstGeom>
            <a:ln w="9525" cap="flat" cmpd="sng" algn="ctr">
              <a:solidFill>
                <a:srgbClr val="C00000"/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5666167" y="3670634"/>
              <a:ext cx="176112" cy="176112"/>
            </a:xfrm>
            <a:prstGeom prst="ellipse">
              <a:avLst/>
            </a:prstGeom>
            <a:solidFill>
              <a:srgbClr val="CD3333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138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4987532" y="2065573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/>
              <a:t>Programa temporal</a:t>
            </a:r>
            <a:endParaRPr lang="ca-ES" sz="1600" dirty="0"/>
          </a:p>
        </p:txBody>
      </p:sp>
      <p:sp>
        <p:nvSpPr>
          <p:cNvPr id="139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4987531" y="2366930"/>
            <a:ext cx="2460016" cy="10677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S’aprova per Acord de Govern per fer front als incidents vinculats a conductes suïcides i violentes, amb 21 nous professionals.</a:t>
            </a:r>
            <a:endParaRPr lang="ca-ES" sz="1400" dirty="0"/>
          </a:p>
        </p:txBody>
      </p:sp>
      <p:sp>
        <p:nvSpPr>
          <p:cNvPr id="140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3808674" y="1942415"/>
            <a:ext cx="850015" cy="2915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>
                <a:solidFill>
                  <a:srgbClr val="666666"/>
                </a:solidFill>
              </a:rPr>
              <a:t>o</a:t>
            </a:r>
            <a:r>
              <a:rPr lang="ca-ES" sz="1600" dirty="0" smtClean="0">
                <a:solidFill>
                  <a:srgbClr val="666666"/>
                </a:solidFill>
              </a:rPr>
              <a:t>ctubre</a:t>
            </a:r>
            <a:r>
              <a:rPr lang="ca-ES" sz="2500" dirty="0" smtClean="0">
                <a:solidFill>
                  <a:srgbClr val="666666"/>
                </a:solidFill>
              </a:rPr>
              <a:t> 2023</a:t>
            </a:r>
            <a:endParaRPr lang="ca-ES" sz="2500" dirty="0">
              <a:solidFill>
                <a:srgbClr val="666666"/>
              </a:solidFill>
            </a:endParaRPr>
          </a:p>
        </p:txBody>
      </p:sp>
      <p:sp>
        <p:nvSpPr>
          <p:cNvPr id="52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7568246" y="1937783"/>
            <a:ext cx="827809" cy="2915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>
                <a:solidFill>
                  <a:srgbClr val="666666"/>
                </a:solidFill>
              </a:rPr>
              <a:t>o</a:t>
            </a:r>
            <a:r>
              <a:rPr lang="ca-ES" sz="1600" dirty="0" smtClean="0">
                <a:solidFill>
                  <a:srgbClr val="666666"/>
                </a:solidFill>
              </a:rPr>
              <a:t>ctubre</a:t>
            </a:r>
            <a:r>
              <a:rPr lang="ca-ES" sz="2500" dirty="0" smtClean="0">
                <a:solidFill>
                  <a:srgbClr val="666666"/>
                </a:solidFill>
              </a:rPr>
              <a:t> 2024</a:t>
            </a:r>
            <a:endParaRPr lang="ca-ES" sz="2500" dirty="0">
              <a:solidFill>
                <a:srgbClr val="666666"/>
              </a:solidFill>
            </a:endParaRPr>
          </a:p>
        </p:txBody>
      </p:sp>
      <p:sp>
        <p:nvSpPr>
          <p:cNvPr id="53" name="Contenidor de text 18">
            <a:extLst>
              <a:ext uri="{FF2B5EF4-FFF2-40B4-BE49-F238E27FC236}">
                <a16:creationId xmlns:a16="http://schemas.microsoft.com/office/drawing/2014/main" id="{450A6632-F1FE-B95A-ABFE-6B97BC9F2CD5}"/>
              </a:ext>
            </a:extLst>
          </p:cNvPr>
          <p:cNvSpPr txBox="1">
            <a:spLocks/>
          </p:cNvSpPr>
          <p:nvPr/>
        </p:nvSpPr>
        <p:spPr>
          <a:xfrm>
            <a:off x="8374083" y="4331599"/>
            <a:ext cx="948383" cy="342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1600" dirty="0" smtClean="0">
                <a:solidFill>
                  <a:srgbClr val="666666"/>
                </a:solidFill>
              </a:rPr>
              <a:t>desembre</a:t>
            </a:r>
            <a:r>
              <a:rPr lang="ca-ES" sz="2500" dirty="0" smtClean="0">
                <a:solidFill>
                  <a:srgbClr val="666666"/>
                </a:solidFill>
              </a:rPr>
              <a:t> 2024</a:t>
            </a:r>
            <a:endParaRPr lang="ca-ES" sz="2500" dirty="0">
              <a:solidFill>
                <a:srgbClr val="666666"/>
              </a:solidFill>
            </a:endParaRPr>
          </a:p>
        </p:txBody>
      </p:sp>
      <p:grpSp>
        <p:nvGrpSpPr>
          <p:cNvPr id="54" name="Agrupa 53" title="Connector"/>
          <p:cNvGrpSpPr/>
          <p:nvPr/>
        </p:nvGrpSpPr>
        <p:grpSpPr>
          <a:xfrm rot="10800000">
            <a:off x="9353990" y="3680849"/>
            <a:ext cx="176112" cy="1205315"/>
            <a:chOff x="5818567" y="2793831"/>
            <a:chExt cx="176112" cy="1205315"/>
          </a:xfrm>
        </p:grpSpPr>
        <p:cxnSp>
          <p:nvCxnSpPr>
            <p:cNvPr id="55" name="Connector de fletxa recta 54"/>
            <p:cNvCxnSpPr/>
            <p:nvPr/>
          </p:nvCxnSpPr>
          <p:spPr>
            <a:xfrm rot="10800000" flipV="1">
              <a:off x="5903866" y="2793831"/>
              <a:ext cx="0" cy="1117764"/>
            </a:xfrm>
            <a:prstGeom prst="straightConnector1">
              <a:avLst/>
            </a:prstGeom>
            <a:ln w="9525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5818567" y="3823034"/>
              <a:ext cx="176112" cy="176112"/>
            </a:xfrm>
            <a:prstGeom prst="ellipse">
              <a:avLst/>
            </a:prstGeom>
            <a:solidFill>
              <a:srgbClr val="B6B6B6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57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9591486" y="4601761"/>
            <a:ext cx="1946030" cy="10677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Revisió del Programa marc de prevenció dels suïcidis, creat el 2020 i actualment vigent</a:t>
            </a:r>
            <a:endParaRPr lang="ca-ES" sz="1400" dirty="0"/>
          </a:p>
        </p:txBody>
      </p:sp>
      <p:grpSp>
        <p:nvGrpSpPr>
          <p:cNvPr id="65" name="Agrupa 64" title="Connector"/>
          <p:cNvGrpSpPr/>
          <p:nvPr/>
        </p:nvGrpSpPr>
        <p:grpSpPr>
          <a:xfrm>
            <a:off x="8402082" y="2140955"/>
            <a:ext cx="176112" cy="1702777"/>
            <a:chOff x="5666167" y="2143969"/>
            <a:chExt cx="176112" cy="1702777"/>
          </a:xfrm>
          <a:solidFill>
            <a:srgbClr val="92D050"/>
          </a:solidFill>
        </p:grpSpPr>
        <p:cxnSp>
          <p:nvCxnSpPr>
            <p:cNvPr id="66" name="Connector de fletxa recta 65"/>
            <p:cNvCxnSpPr/>
            <p:nvPr/>
          </p:nvCxnSpPr>
          <p:spPr>
            <a:xfrm>
              <a:off x="5751466" y="2143969"/>
              <a:ext cx="0" cy="1615227"/>
            </a:xfrm>
            <a:prstGeom prst="straightConnector1">
              <a:avLst/>
            </a:prstGeom>
            <a:grpFill/>
            <a:ln w="9525" cap="flat" cmpd="sng" algn="ctr">
              <a:solidFill>
                <a:srgbClr val="92D050"/>
              </a:solidFill>
              <a:prstDash val="solid"/>
              <a:round/>
              <a:headEnd type="oval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4A2833DC-DA6F-0330-D3AF-BA4031C826DF}"/>
                </a:ext>
              </a:extLst>
            </p:cNvPr>
            <p:cNvSpPr/>
            <p:nvPr/>
          </p:nvSpPr>
          <p:spPr>
            <a:xfrm>
              <a:off x="5666167" y="3670634"/>
              <a:ext cx="176112" cy="176112"/>
            </a:xfrm>
            <a:prstGeom prst="ellipse">
              <a:avLst/>
            </a:prstGeom>
            <a:grpFill/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a-ES">
                <a:solidFill>
                  <a:srgbClr val="35A02D"/>
                </a:solidFill>
              </a:endParaRPr>
            </a:p>
          </p:txBody>
        </p:sp>
      </p:grpSp>
      <p:sp>
        <p:nvSpPr>
          <p:cNvPr id="68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8680217" y="2042089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>
                <a:solidFill>
                  <a:srgbClr val="92D050"/>
                </a:solidFill>
              </a:rPr>
              <a:t>Pla de xoc</a:t>
            </a:r>
            <a:endParaRPr lang="ca-ES" sz="1600" dirty="0">
              <a:solidFill>
                <a:srgbClr val="92D050"/>
              </a:solidFill>
            </a:endParaRPr>
          </a:p>
        </p:txBody>
      </p:sp>
      <p:sp>
        <p:nvSpPr>
          <p:cNvPr id="76" name="Contenidor de text 3">
            <a:extLst>
              <a:ext uri="{FF2B5EF4-FFF2-40B4-BE49-F238E27FC236}">
                <a16:creationId xmlns:a16="http://schemas.microsoft.com/office/drawing/2014/main" id="{3116CBA4-60B0-72F4-8188-FDB32E8340D0}"/>
              </a:ext>
            </a:extLst>
          </p:cNvPr>
          <p:cNvSpPr txBox="1">
            <a:spLocks/>
          </p:cNvSpPr>
          <p:nvPr/>
        </p:nvSpPr>
        <p:spPr>
          <a:xfrm>
            <a:off x="8680216" y="2343446"/>
            <a:ext cx="2228048" cy="106779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400" dirty="0" smtClean="0"/>
              <a:t>Presentació del Pla de xoc de Justícia i Salut per a l’abordatge dels suïcidis als centres penitenciaris, amb 10 noves mesures.</a:t>
            </a:r>
            <a:endParaRPr lang="ca-ES" sz="1400" dirty="0"/>
          </a:p>
        </p:txBody>
      </p:sp>
      <p:sp>
        <p:nvSpPr>
          <p:cNvPr id="77" name="Contenidor de text 23">
            <a:extLst>
              <a:ext uri="{FF2B5EF4-FFF2-40B4-BE49-F238E27FC236}">
                <a16:creationId xmlns:a16="http://schemas.microsoft.com/office/drawing/2014/main" id="{E87A117E-E547-7265-16C0-793FBEB6D8EA}"/>
              </a:ext>
            </a:extLst>
          </p:cNvPr>
          <p:cNvSpPr txBox="1">
            <a:spLocks/>
          </p:cNvSpPr>
          <p:nvPr/>
        </p:nvSpPr>
        <p:spPr>
          <a:xfrm>
            <a:off x="9581845" y="4054278"/>
            <a:ext cx="1946030" cy="17643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b="1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a-ES" sz="1600" dirty="0" smtClean="0">
                <a:solidFill>
                  <a:schemeClr val="accent4">
                    <a:lumMod val="75000"/>
                  </a:schemeClr>
                </a:solidFill>
              </a:rPr>
              <a:t>Programa marc- revisió</a:t>
            </a:r>
            <a:endParaRPr lang="ca-ES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idor de text 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2</a:t>
            </a:r>
            <a:endParaRPr lang="ca-ES" dirty="0"/>
          </a:p>
        </p:txBody>
      </p:sp>
      <p:sp>
        <p:nvSpPr>
          <p:cNvPr id="9" name="Títol 5"/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pPr marL="0" indent="0" algn="ctr">
              <a:buNone/>
            </a:pPr>
            <a:r>
              <a:rPr lang="ca-ES" dirty="0" smtClean="0"/>
              <a:t>Pla de xoc.</a:t>
            </a:r>
            <a:br>
              <a:rPr lang="ca-ES" dirty="0" smtClean="0"/>
            </a:br>
            <a:r>
              <a:rPr lang="ca-ES" dirty="0" smtClean="0"/>
              <a:t>10 mesures per a l’abordatge </a:t>
            </a:r>
            <a:br>
              <a:rPr lang="ca-ES" dirty="0" smtClean="0"/>
            </a:br>
            <a:r>
              <a:rPr lang="ca-ES" dirty="0" smtClean="0"/>
              <a:t>dels suïcidis</a:t>
            </a:r>
            <a:endParaRPr lang="ca-ES" b="0" dirty="0"/>
          </a:p>
        </p:txBody>
      </p:sp>
      <p:sp>
        <p:nvSpPr>
          <p:cNvPr id="10" name="Contenidor de text 3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 smtClean="0"/>
              <a:t>Pla de xoc de suïcidis a centres penitenciaris</a:t>
            </a:r>
            <a:r>
              <a:rPr lang="ca-ES" dirty="0" smtClean="0">
                <a:solidFill>
                  <a:srgbClr val="666666"/>
                </a:solidFill>
              </a:rPr>
              <a:t> </a:t>
            </a:r>
            <a:r>
              <a:rPr lang="ca-ES" dirty="0">
                <a:solidFill>
                  <a:srgbClr val="666666"/>
                </a:solidFill>
              </a:rPr>
              <a:t>&gt; </a:t>
            </a:r>
            <a:r>
              <a:rPr lang="ca-ES" sz="1200" b="1" dirty="0" smtClean="0">
                <a:solidFill>
                  <a:srgbClr val="0070C0"/>
                </a:solidFill>
              </a:rPr>
              <a:t>Pla de xoc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 title="Fons gris"/>
          <p:cNvSpPr/>
          <p:nvPr/>
        </p:nvSpPr>
        <p:spPr>
          <a:xfrm>
            <a:off x="700088" y="1725612"/>
            <a:ext cx="1797471" cy="1609726"/>
          </a:xfrm>
          <a:prstGeom prst="rect">
            <a:avLst/>
          </a:prstGeom>
          <a:solidFill>
            <a:srgbClr val="B6B6B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44" name="Rectangle 43" title="Fons gris"/>
          <p:cNvSpPr/>
          <p:nvPr/>
        </p:nvSpPr>
        <p:spPr>
          <a:xfrm>
            <a:off x="2711784" y="1725611"/>
            <a:ext cx="2050011" cy="1538022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45" name="Rectangle 44" title="Fons gris"/>
          <p:cNvSpPr/>
          <p:nvPr/>
        </p:nvSpPr>
        <p:spPr>
          <a:xfrm>
            <a:off x="4985741" y="1725611"/>
            <a:ext cx="2273949" cy="1577991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51" name="Contenidor de text 50"/>
          <p:cNvSpPr>
            <a:spLocks noGrp="1"/>
          </p:cNvSpPr>
          <p:nvPr>
            <p:ph type="body" sz="quarter" idx="36"/>
          </p:nvPr>
        </p:nvSpPr>
        <p:spPr>
          <a:xfrm>
            <a:off x="905236" y="2307247"/>
            <a:ext cx="1579711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Taula permanent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53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2901988" y="2325095"/>
            <a:ext cx="168857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Sensibilització i formació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55" name="Contenidor de text 54"/>
          <p:cNvSpPr>
            <a:spLocks noGrp="1"/>
          </p:cNvSpPr>
          <p:nvPr>
            <p:ph type="body" sz="quarter" idx="40"/>
          </p:nvPr>
        </p:nvSpPr>
        <p:spPr>
          <a:xfrm>
            <a:off x="5127500" y="2319947"/>
            <a:ext cx="2008392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Sistema d’alertes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sp>
        <p:nvSpPr>
          <p:cNvPr id="20" name="Oval 19" title="Número"/>
          <p:cNvSpPr/>
          <p:nvPr/>
        </p:nvSpPr>
        <p:spPr>
          <a:xfrm>
            <a:off x="686825" y="1317859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21" name="Contenidor de text 18"/>
          <p:cNvSpPr txBox="1">
            <a:spLocks/>
          </p:cNvSpPr>
          <p:nvPr/>
        </p:nvSpPr>
        <p:spPr>
          <a:xfrm>
            <a:off x="686824" y="1453646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>
                <a:solidFill>
                  <a:srgbClr val="CD3333"/>
                </a:solidFill>
              </a:rPr>
              <a:t>1</a:t>
            </a:r>
          </a:p>
        </p:txBody>
      </p:sp>
      <p:sp>
        <p:nvSpPr>
          <p:cNvPr id="22" name="Oval 21" title="Número"/>
          <p:cNvSpPr/>
          <p:nvPr/>
        </p:nvSpPr>
        <p:spPr>
          <a:xfrm>
            <a:off x="2711787" y="1316505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23" name="Contenidor de text 18"/>
          <p:cNvSpPr txBox="1">
            <a:spLocks/>
          </p:cNvSpPr>
          <p:nvPr/>
        </p:nvSpPr>
        <p:spPr>
          <a:xfrm>
            <a:off x="2711786" y="1452292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>
                <a:solidFill>
                  <a:srgbClr val="CD3333"/>
                </a:solidFill>
              </a:rPr>
              <a:t>2</a:t>
            </a:r>
          </a:p>
        </p:txBody>
      </p:sp>
      <p:sp>
        <p:nvSpPr>
          <p:cNvPr id="30" name="Oval 29" title="Número"/>
          <p:cNvSpPr/>
          <p:nvPr/>
        </p:nvSpPr>
        <p:spPr>
          <a:xfrm>
            <a:off x="5023841" y="1316505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31" name="Contenidor de text 18"/>
          <p:cNvSpPr txBox="1">
            <a:spLocks/>
          </p:cNvSpPr>
          <p:nvPr/>
        </p:nvSpPr>
        <p:spPr>
          <a:xfrm>
            <a:off x="4985738" y="1452292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3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34" name="Rectangle 33" title="Fons gris"/>
          <p:cNvSpPr/>
          <p:nvPr/>
        </p:nvSpPr>
        <p:spPr>
          <a:xfrm>
            <a:off x="7423307" y="1725612"/>
            <a:ext cx="2071805" cy="1609726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35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7561352" y="2300126"/>
            <a:ext cx="1832160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Involucrar les persones internes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36" name="Oval 35" title="Número"/>
          <p:cNvSpPr/>
          <p:nvPr/>
        </p:nvSpPr>
        <p:spPr>
          <a:xfrm>
            <a:off x="7396204" y="1316505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39" name="Contenidor de text 18"/>
          <p:cNvSpPr txBox="1">
            <a:spLocks/>
          </p:cNvSpPr>
          <p:nvPr/>
        </p:nvSpPr>
        <p:spPr>
          <a:xfrm>
            <a:off x="7396203" y="1452292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4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42" name="Rectangle 41" title="Fons gris"/>
          <p:cNvSpPr/>
          <p:nvPr/>
        </p:nvSpPr>
        <p:spPr>
          <a:xfrm>
            <a:off x="9668229" y="1751011"/>
            <a:ext cx="2006223" cy="1552591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47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9812762" y="2303604"/>
            <a:ext cx="168857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Monitoritzar activacions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48" name="Oval 47" title="Número"/>
          <p:cNvSpPr/>
          <p:nvPr/>
        </p:nvSpPr>
        <p:spPr>
          <a:xfrm>
            <a:off x="9641125" y="1316505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58" name="Contenidor de text 18"/>
          <p:cNvSpPr txBox="1">
            <a:spLocks/>
          </p:cNvSpPr>
          <p:nvPr/>
        </p:nvSpPr>
        <p:spPr>
          <a:xfrm>
            <a:off x="9641124" y="1452292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5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59" name="Rectangle 58" title="Fons gris"/>
          <p:cNvSpPr/>
          <p:nvPr/>
        </p:nvSpPr>
        <p:spPr>
          <a:xfrm>
            <a:off x="700088" y="4063407"/>
            <a:ext cx="1875184" cy="2031678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60" name="Rectangle 59" title="Fons gris"/>
          <p:cNvSpPr/>
          <p:nvPr/>
        </p:nvSpPr>
        <p:spPr>
          <a:xfrm>
            <a:off x="2683491" y="4063406"/>
            <a:ext cx="2105412" cy="2031679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61" name="Rectangle 60" title="Fons gris"/>
          <p:cNvSpPr/>
          <p:nvPr/>
        </p:nvSpPr>
        <p:spPr>
          <a:xfrm>
            <a:off x="4985741" y="4063407"/>
            <a:ext cx="2273949" cy="2031678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62" name="Contenidor de text 50"/>
          <p:cNvSpPr>
            <a:spLocks noGrp="1"/>
          </p:cNvSpPr>
          <p:nvPr>
            <p:ph type="body" sz="quarter" idx="36"/>
          </p:nvPr>
        </p:nvSpPr>
        <p:spPr>
          <a:xfrm>
            <a:off x="905236" y="4618482"/>
            <a:ext cx="159232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Restringir l’accés a estris letals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63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2881402" y="4617442"/>
            <a:ext cx="168857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Habilitar espais alternatius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65" name="Contenidor de text 54"/>
          <p:cNvSpPr>
            <a:spLocks noGrp="1"/>
          </p:cNvSpPr>
          <p:nvPr>
            <p:ph type="body" sz="quarter" idx="40"/>
          </p:nvPr>
        </p:nvSpPr>
        <p:spPr>
          <a:xfrm>
            <a:off x="5060894" y="4637922"/>
            <a:ext cx="2008392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Intervenció intensiva i afegida als departaments especials (DERT)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66" name="Oval 65" title="Número"/>
          <p:cNvSpPr/>
          <p:nvPr/>
        </p:nvSpPr>
        <p:spPr>
          <a:xfrm>
            <a:off x="686825" y="3655654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67" name="Contenidor de text 18"/>
          <p:cNvSpPr txBox="1">
            <a:spLocks/>
          </p:cNvSpPr>
          <p:nvPr/>
        </p:nvSpPr>
        <p:spPr>
          <a:xfrm>
            <a:off x="686824" y="3791441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6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68" name="Oval 67" title="Número"/>
          <p:cNvSpPr/>
          <p:nvPr/>
        </p:nvSpPr>
        <p:spPr>
          <a:xfrm>
            <a:off x="2711787" y="3654300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69" name="Contenidor de text 18"/>
          <p:cNvSpPr txBox="1">
            <a:spLocks/>
          </p:cNvSpPr>
          <p:nvPr/>
        </p:nvSpPr>
        <p:spPr>
          <a:xfrm>
            <a:off x="2711786" y="3790087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7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70" name="Rectangle arrodonit 69"/>
          <p:cNvSpPr/>
          <p:nvPr/>
        </p:nvSpPr>
        <p:spPr>
          <a:xfrm>
            <a:off x="2721505" y="3065146"/>
            <a:ext cx="2022411" cy="238455"/>
          </a:xfrm>
          <a:prstGeom prst="roundRect">
            <a:avLst>
              <a:gd name="adj" fmla="val 50000"/>
            </a:avLst>
          </a:prstGeom>
          <a:solidFill>
            <a:schemeClr val="bg2">
              <a:lumMod val="85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a-ES" sz="1000" dirty="0" smtClean="0">
                <a:solidFill>
                  <a:srgbClr val="C00000"/>
                </a:solidFill>
              </a:rPr>
              <a:t>Millorar la detecció</a:t>
            </a:r>
            <a:endParaRPr lang="ca-ES" sz="1000" dirty="0">
              <a:solidFill>
                <a:srgbClr val="C00000"/>
              </a:solidFill>
            </a:endParaRPr>
          </a:p>
        </p:txBody>
      </p:sp>
      <p:sp>
        <p:nvSpPr>
          <p:cNvPr id="71" name="Oval 70" title="Número"/>
          <p:cNvSpPr/>
          <p:nvPr/>
        </p:nvSpPr>
        <p:spPr>
          <a:xfrm>
            <a:off x="5011141" y="3654300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72" name="Contenidor de text 18"/>
          <p:cNvSpPr txBox="1">
            <a:spLocks/>
          </p:cNvSpPr>
          <p:nvPr/>
        </p:nvSpPr>
        <p:spPr>
          <a:xfrm>
            <a:off x="4985738" y="3790087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8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73" name="Rectangle 72" title="Fons gris"/>
          <p:cNvSpPr/>
          <p:nvPr/>
        </p:nvSpPr>
        <p:spPr>
          <a:xfrm>
            <a:off x="7423308" y="4063406"/>
            <a:ext cx="2058990" cy="2042525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74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7567562" y="4621918"/>
            <a:ext cx="168857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Garantir la connectivitat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75" name="Oval 74" title="Número"/>
          <p:cNvSpPr/>
          <p:nvPr/>
        </p:nvSpPr>
        <p:spPr>
          <a:xfrm>
            <a:off x="7396204" y="3654300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76" name="Contenidor de text 18"/>
          <p:cNvSpPr txBox="1">
            <a:spLocks/>
          </p:cNvSpPr>
          <p:nvPr/>
        </p:nvSpPr>
        <p:spPr>
          <a:xfrm>
            <a:off x="7396203" y="3790087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9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77" name="Rectangle 76" title="Fons gris"/>
          <p:cNvSpPr/>
          <p:nvPr/>
        </p:nvSpPr>
        <p:spPr>
          <a:xfrm>
            <a:off x="9668229" y="4063406"/>
            <a:ext cx="2006223" cy="2042525"/>
          </a:xfrm>
          <a:prstGeom prst="rect">
            <a:avLst/>
          </a:prstGeom>
          <a:solidFill>
            <a:srgbClr val="F2F2F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FFABAB"/>
              </a:solidFill>
            </a:endParaRPr>
          </a:p>
        </p:txBody>
      </p:sp>
      <p:sp>
        <p:nvSpPr>
          <p:cNvPr id="78" name="Contenidor de text 52"/>
          <p:cNvSpPr>
            <a:spLocks noGrp="1"/>
          </p:cNvSpPr>
          <p:nvPr>
            <p:ph type="body" sz="quarter" idx="38"/>
          </p:nvPr>
        </p:nvSpPr>
        <p:spPr>
          <a:xfrm>
            <a:off x="9827053" y="4637921"/>
            <a:ext cx="1688573" cy="540765"/>
          </a:xfrm>
        </p:spPr>
        <p:txBody>
          <a:bodyPr/>
          <a:lstStyle/>
          <a:p>
            <a:r>
              <a:rPr lang="ca-ES" b="0" dirty="0" smtClean="0">
                <a:solidFill>
                  <a:schemeClr val="tx1"/>
                </a:solidFill>
              </a:rPr>
              <a:t>Estudi de risc amb perspectiva de gènere</a:t>
            </a:r>
            <a:endParaRPr lang="ca-ES" b="0" dirty="0">
              <a:solidFill>
                <a:schemeClr val="tx1"/>
              </a:solidFill>
            </a:endParaRPr>
          </a:p>
        </p:txBody>
      </p:sp>
      <p:sp>
        <p:nvSpPr>
          <p:cNvPr id="79" name="Oval 78" title="Número"/>
          <p:cNvSpPr/>
          <p:nvPr/>
        </p:nvSpPr>
        <p:spPr>
          <a:xfrm>
            <a:off x="9641125" y="3679700"/>
            <a:ext cx="877841" cy="877841"/>
          </a:xfrm>
          <a:prstGeom prst="ellipse">
            <a:avLst/>
          </a:prstGeom>
          <a:solidFill>
            <a:schemeClr val="bg1"/>
          </a:solidFill>
          <a:ln w="19050">
            <a:solidFill>
              <a:srgbClr val="CD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rgbClr val="35A02D"/>
              </a:solidFill>
            </a:endParaRPr>
          </a:p>
        </p:txBody>
      </p:sp>
      <p:sp>
        <p:nvSpPr>
          <p:cNvPr id="80" name="Contenidor de text 18"/>
          <p:cNvSpPr txBox="1">
            <a:spLocks/>
          </p:cNvSpPr>
          <p:nvPr/>
        </p:nvSpPr>
        <p:spPr>
          <a:xfrm>
            <a:off x="9641124" y="3790087"/>
            <a:ext cx="877844" cy="60626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a-ES" sz="2800" dirty="0" smtClean="0">
                <a:solidFill>
                  <a:srgbClr val="CD3333"/>
                </a:solidFill>
              </a:rPr>
              <a:t>10</a:t>
            </a:r>
            <a:endParaRPr lang="ca-ES" sz="2800" dirty="0">
              <a:solidFill>
                <a:srgbClr val="CD3333"/>
              </a:solidFill>
            </a:endParaRPr>
          </a:p>
        </p:txBody>
      </p:sp>
      <p:sp>
        <p:nvSpPr>
          <p:cNvPr id="125" name="Rectangle arrodonit 124"/>
          <p:cNvSpPr/>
          <p:nvPr/>
        </p:nvSpPr>
        <p:spPr>
          <a:xfrm>
            <a:off x="4985248" y="3050618"/>
            <a:ext cx="6689204" cy="25298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a-ES" sz="1000" dirty="0" smtClean="0">
                <a:solidFill>
                  <a:srgbClr val="C00000"/>
                </a:solidFill>
              </a:rPr>
              <a:t>Millorar les activacions i actuacions</a:t>
            </a:r>
            <a:endParaRPr lang="ca-ES" sz="1000" dirty="0">
              <a:solidFill>
                <a:srgbClr val="C00000"/>
              </a:solidFill>
            </a:endParaRPr>
          </a:p>
        </p:txBody>
      </p:sp>
      <p:sp>
        <p:nvSpPr>
          <p:cNvPr id="128" name="Rectangle arrodonit 127"/>
          <p:cNvSpPr/>
          <p:nvPr/>
        </p:nvSpPr>
        <p:spPr>
          <a:xfrm>
            <a:off x="697243" y="5827672"/>
            <a:ext cx="4046673" cy="278259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a-ES" sz="1000" dirty="0" smtClean="0">
                <a:solidFill>
                  <a:srgbClr val="C00000"/>
                </a:solidFill>
              </a:rPr>
              <a:t>Mesures de protecció</a:t>
            </a:r>
            <a:endParaRPr lang="ca-ES" sz="1000" dirty="0">
              <a:solidFill>
                <a:srgbClr val="C00000"/>
              </a:solidFill>
            </a:endParaRPr>
          </a:p>
        </p:txBody>
      </p:sp>
      <p:sp>
        <p:nvSpPr>
          <p:cNvPr id="130" name="Rectangle arrodonit 129"/>
          <p:cNvSpPr/>
          <p:nvPr/>
        </p:nvSpPr>
        <p:spPr>
          <a:xfrm>
            <a:off x="4974834" y="5827672"/>
            <a:ext cx="6699617" cy="26741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a-ES" sz="1000" dirty="0" smtClean="0">
                <a:solidFill>
                  <a:srgbClr val="C00000"/>
                </a:solidFill>
              </a:rPr>
              <a:t>Altres mesures específiques</a:t>
            </a:r>
            <a:endParaRPr lang="ca-ES" sz="1000" dirty="0">
              <a:solidFill>
                <a:srgbClr val="C00000"/>
              </a:solidFill>
            </a:endParaRPr>
          </a:p>
        </p:txBody>
      </p:sp>
      <p:sp>
        <p:nvSpPr>
          <p:cNvPr id="54" name="Contenidor de text 1"/>
          <p:cNvSpPr>
            <a:spLocks noGrp="1"/>
          </p:cNvSpPr>
          <p:nvPr>
            <p:ph type="body" sz="quarter" idx="26"/>
          </p:nvPr>
        </p:nvSpPr>
        <p:spPr>
          <a:xfrm>
            <a:off x="712424" y="6624775"/>
            <a:ext cx="4835995" cy="114960"/>
          </a:xfrm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Pla de xoc</a:t>
            </a:r>
            <a:endParaRPr lang="ca-E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 smtClean="0">
                <a:solidFill>
                  <a:srgbClr val="0070C0"/>
                </a:solidFill>
              </a:rPr>
              <a:t>Pla de xoc</a:t>
            </a:r>
            <a:endParaRPr lang="ca-ES" sz="1200" b="1" dirty="0">
              <a:solidFill>
                <a:srgbClr val="0070C0"/>
              </a:solidFill>
            </a:endParaRP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>
                <a:solidFill>
                  <a:srgbClr val="CD3333"/>
                </a:solidFill>
              </a:rPr>
              <a:t>1</a:t>
            </a: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Taula </a:t>
            </a:r>
            <a:r>
              <a:rPr lang="ca-ES" sz="20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permanent </a:t>
            </a:r>
            <a:r>
              <a:rPr lang="ca-ES" sz="2000" b="0" dirty="0">
                <a:latin typeface="Arial" panose="020B0604020202020204" pitchFamily="34" charset="0"/>
                <a:ea typeface="Calibri" panose="020F0502020204030204" pitchFamily="34" charset="0"/>
              </a:rPr>
              <a:t>per a la prevenció de suïcidis a cada centre </a:t>
            </a:r>
            <a:r>
              <a:rPr lang="ca-ES" sz="2000" b="0" dirty="0" smtClean="0">
                <a:latin typeface="Arial" panose="020B0604020202020204" pitchFamily="34" charset="0"/>
                <a:ea typeface="Calibri" panose="020F0502020204030204" pitchFamily="34" charset="0"/>
              </a:rPr>
              <a:t>penitenciari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11354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10506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1" y="2223120"/>
            <a:ext cx="8143478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Revisió mensual de dades i evolució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2688665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2692888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1" y="2801699"/>
            <a:ext cx="9201811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Trasllat als equips directius per a solucions immediates</a:t>
            </a:r>
            <a:endParaRPr lang="ca-ES" sz="2000" b="0" dirty="0"/>
          </a:p>
        </p:txBody>
      </p:sp>
      <p:cxnSp>
        <p:nvCxnSpPr>
          <p:cNvPr id="28" name="Connector recte 27" title="Connector"/>
          <p:cNvCxnSpPr/>
          <p:nvPr/>
        </p:nvCxnSpPr>
        <p:spPr>
          <a:xfrm>
            <a:off x="1386915" y="372741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ontenidor de text 6"/>
          <p:cNvSpPr txBox="1">
            <a:spLocks/>
          </p:cNvSpPr>
          <p:nvPr/>
        </p:nvSpPr>
        <p:spPr>
          <a:xfrm>
            <a:off x="700088" y="376973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2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0" name="Títol 5"/>
          <p:cNvSpPr txBox="1">
            <a:spLocks/>
          </p:cNvSpPr>
          <p:nvPr/>
        </p:nvSpPr>
        <p:spPr>
          <a:xfrm>
            <a:off x="1559322" y="3836989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>
                <a:solidFill>
                  <a:schemeClr val="accent1"/>
                </a:solidFill>
              </a:rPr>
              <a:t>Sensibilització i formació </a:t>
            </a:r>
            <a:r>
              <a:rPr lang="ca-ES" sz="2000" b="0" dirty="0"/>
              <a:t>de tots els </a:t>
            </a:r>
            <a:r>
              <a:rPr lang="ca-ES" sz="2000" b="0" dirty="0" smtClean="0"/>
              <a:t>agents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302534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294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1" y="4396636"/>
            <a:ext cx="7220606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Píndoles formatives sobre el Programa marc</a:t>
            </a:r>
            <a:endParaRPr lang="ca-ES" sz="2000" b="0" dirty="0"/>
          </a:p>
        </p:txBody>
      </p:sp>
      <p:cxnSp>
        <p:nvCxnSpPr>
          <p:cNvPr id="34" name="Connector recte 33" title="Connector"/>
          <p:cNvCxnSpPr/>
          <p:nvPr/>
        </p:nvCxnSpPr>
        <p:spPr>
          <a:xfrm>
            <a:off x="2614582" y="4877658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ontenidor de text 6"/>
          <p:cNvSpPr txBox="1">
            <a:spLocks/>
          </p:cNvSpPr>
          <p:nvPr/>
        </p:nvSpPr>
        <p:spPr>
          <a:xfrm>
            <a:off x="1927755" y="4881881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6" name="Títol 5"/>
          <p:cNvSpPr txBox="1">
            <a:spLocks/>
          </p:cNvSpPr>
          <p:nvPr/>
        </p:nvSpPr>
        <p:spPr>
          <a:xfrm>
            <a:off x="2744661" y="4990151"/>
            <a:ext cx="6941206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Difusió i formació en les guies de prevenció del suïcidi</a:t>
            </a:r>
            <a:endParaRPr lang="ca-ES" sz="2000" b="0" dirty="0"/>
          </a:p>
        </p:txBody>
      </p:sp>
    </p:spTree>
    <p:extLst>
      <p:ext uri="{BB962C8B-B14F-4D97-AF65-F5344CB8AC3E}">
        <p14:creationId xmlns:p14="http://schemas.microsoft.com/office/powerpoint/2010/main" val="31594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>
                <a:solidFill>
                  <a:srgbClr val="0070C0"/>
                </a:solidFill>
              </a:rPr>
              <a:t>Pla de xoc</a:t>
            </a: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3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Sistema d’alerta </a:t>
            </a:r>
            <a:r>
              <a:rPr lang="ca-ES" sz="2000" b="0" dirty="0" smtClean="0">
                <a:latin typeface="Arial" panose="020B0604020202020204" pitchFamily="34" charset="0"/>
                <a:ea typeface="Calibri" panose="020F0502020204030204" pitchFamily="34" charset="0"/>
              </a:rPr>
              <a:t>en atenció a esdeveniments crítics i factors concurrents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11354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10506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1" y="2223120"/>
            <a:ext cx="8143478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Permetrà activar un procediment de mesures de protecció i suport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2688665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2692888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1" y="2801699"/>
            <a:ext cx="9201811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La Direcció l’activarà, informada prèviament pel psicòleg</a:t>
            </a:r>
            <a:endParaRPr lang="ca-ES" sz="2000" b="0" dirty="0"/>
          </a:p>
        </p:txBody>
      </p:sp>
      <p:cxnSp>
        <p:nvCxnSpPr>
          <p:cNvPr id="28" name="Connector recte 27" title="Connector"/>
          <p:cNvCxnSpPr/>
          <p:nvPr/>
        </p:nvCxnSpPr>
        <p:spPr>
          <a:xfrm>
            <a:off x="1386915" y="372741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ontenidor de text 6"/>
          <p:cNvSpPr txBox="1">
            <a:spLocks/>
          </p:cNvSpPr>
          <p:nvPr/>
        </p:nvSpPr>
        <p:spPr>
          <a:xfrm>
            <a:off x="700088" y="376973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4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0" name="Títol 5"/>
          <p:cNvSpPr txBox="1">
            <a:spLocks/>
          </p:cNvSpPr>
          <p:nvPr/>
        </p:nvSpPr>
        <p:spPr>
          <a:xfrm>
            <a:off x="1559322" y="3836989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</a:rPr>
              <a:t>Involucrar les persones internes </a:t>
            </a:r>
            <a:r>
              <a:rPr lang="ca-ES" sz="2000" b="0" dirty="0" smtClean="0"/>
              <a:t>perquè esdevinguin agents actius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302534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294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1" y="4396636"/>
            <a:ext cx="7220606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Implementació de la bústia “</a:t>
            </a:r>
            <a:r>
              <a:rPr lang="ca-ES" sz="2000" dirty="0" smtClean="0"/>
              <a:t>Avís per la vida</a:t>
            </a:r>
            <a:r>
              <a:rPr lang="ca-ES" sz="2000" b="0" dirty="0" smtClean="0"/>
              <a:t>”</a:t>
            </a:r>
            <a:endParaRPr lang="ca-ES" sz="2000" b="0" dirty="0"/>
          </a:p>
        </p:txBody>
      </p:sp>
      <p:cxnSp>
        <p:nvCxnSpPr>
          <p:cNvPr id="34" name="Connector recte 33" title="Connector"/>
          <p:cNvCxnSpPr/>
          <p:nvPr/>
        </p:nvCxnSpPr>
        <p:spPr>
          <a:xfrm>
            <a:off x="2614582" y="4877658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ontenidor de text 6"/>
          <p:cNvSpPr txBox="1">
            <a:spLocks/>
          </p:cNvSpPr>
          <p:nvPr/>
        </p:nvSpPr>
        <p:spPr>
          <a:xfrm>
            <a:off x="1927755" y="4881881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6" name="Títol 5"/>
          <p:cNvSpPr txBox="1">
            <a:spLocks/>
          </p:cNvSpPr>
          <p:nvPr/>
        </p:nvSpPr>
        <p:spPr>
          <a:xfrm>
            <a:off x="2744661" y="4990151"/>
            <a:ext cx="6941206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Desplegament de la figura de </a:t>
            </a:r>
            <a:r>
              <a:rPr lang="ca-ES" sz="2000" dirty="0" smtClean="0"/>
              <a:t>l’intern de suport</a:t>
            </a: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415367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>
                <a:solidFill>
                  <a:srgbClr val="0070C0"/>
                </a:solidFill>
              </a:rPr>
              <a:t>Pla de xoc</a:t>
            </a: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5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Monitoritzar les activacions i actuacions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265941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25746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1" y="2223120"/>
            <a:ext cx="8143478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Intensificar el seguiment per part d’Atenció Primària dels protocols de detecció de suïcidi amb risc baix i moderat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3069665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3073888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1" y="3030299"/>
            <a:ext cx="9201811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En casos de risc alt de suïcidi: el protocol es manté, però el seguiment es farà a través d’una graduació en la disminució del risc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302534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294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1" y="4396637"/>
            <a:ext cx="8904414" cy="17523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Supervisió quinzenal de deteccions/activacions i emissió de recomanacions</a:t>
            </a:r>
            <a:endParaRPr lang="ca-ES" sz="2000" b="0" dirty="0"/>
          </a:p>
        </p:txBody>
      </p:sp>
      <p:cxnSp>
        <p:nvCxnSpPr>
          <p:cNvPr id="34" name="Connector recte 33" title="Connector"/>
          <p:cNvCxnSpPr/>
          <p:nvPr/>
        </p:nvCxnSpPr>
        <p:spPr>
          <a:xfrm>
            <a:off x="2614582" y="4877658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ontenidor de text 6"/>
          <p:cNvSpPr txBox="1">
            <a:spLocks/>
          </p:cNvSpPr>
          <p:nvPr/>
        </p:nvSpPr>
        <p:spPr>
          <a:xfrm>
            <a:off x="1927755" y="4881881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6" name="Títol 5"/>
          <p:cNvSpPr txBox="1">
            <a:spLocks/>
          </p:cNvSpPr>
          <p:nvPr/>
        </p:nvSpPr>
        <p:spPr>
          <a:xfrm>
            <a:off x="2744660" y="4990152"/>
            <a:ext cx="9028239" cy="267770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Ampliació del període de seguiment a la desactivació del protocol</a:t>
            </a:r>
            <a:endParaRPr lang="ca-ES" sz="2000" dirty="0"/>
          </a:p>
        </p:txBody>
      </p:sp>
      <p:cxnSp>
        <p:nvCxnSpPr>
          <p:cNvPr id="22" name="Connector recte 21" title="Connector"/>
          <p:cNvCxnSpPr/>
          <p:nvPr/>
        </p:nvCxnSpPr>
        <p:spPr>
          <a:xfrm>
            <a:off x="2614582" y="3729892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ontenidor de text 6"/>
          <p:cNvSpPr txBox="1">
            <a:spLocks/>
          </p:cNvSpPr>
          <p:nvPr/>
        </p:nvSpPr>
        <p:spPr>
          <a:xfrm>
            <a:off x="1927755" y="3721415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24" name="Títol 5"/>
          <p:cNvSpPr txBox="1">
            <a:spLocks/>
          </p:cNvSpPr>
          <p:nvPr/>
        </p:nvSpPr>
        <p:spPr>
          <a:xfrm>
            <a:off x="2744661" y="3823995"/>
            <a:ext cx="8618664" cy="240712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Seguiment bimensual de les persones de major pronòstic de risc</a:t>
            </a:r>
            <a:endParaRPr lang="ca-ES" sz="2000" b="0" dirty="0"/>
          </a:p>
        </p:txBody>
      </p:sp>
    </p:spTree>
    <p:extLst>
      <p:ext uri="{BB962C8B-B14F-4D97-AF65-F5344CB8AC3E}">
        <p14:creationId xmlns:p14="http://schemas.microsoft.com/office/powerpoint/2010/main" val="23644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ext 1"/>
          <p:cNvSpPr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a-ES" dirty="0"/>
              <a:t>Pla de xoc de suïcidis a centres penitenciaris &gt; </a:t>
            </a:r>
            <a:r>
              <a:rPr lang="ca-ES" sz="1200" b="1" dirty="0">
                <a:solidFill>
                  <a:srgbClr val="0070C0"/>
                </a:solidFill>
              </a:rPr>
              <a:t>Pla de xoc</a:t>
            </a:r>
          </a:p>
        </p:txBody>
      </p:sp>
      <p:sp>
        <p:nvSpPr>
          <p:cNvPr id="4" name="Títo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Pla de xoc: 10 mesures</a:t>
            </a:r>
            <a:endParaRPr lang="ca-ES" dirty="0"/>
          </a:p>
        </p:txBody>
      </p:sp>
      <p:cxnSp>
        <p:nvCxnSpPr>
          <p:cNvPr id="51" name="Connector recte 50" title="Connector"/>
          <p:cNvCxnSpPr/>
          <p:nvPr/>
        </p:nvCxnSpPr>
        <p:spPr>
          <a:xfrm>
            <a:off x="1386915" y="1538417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idor de text 6"/>
          <p:cNvSpPr txBox="1">
            <a:spLocks/>
          </p:cNvSpPr>
          <p:nvPr/>
        </p:nvSpPr>
        <p:spPr>
          <a:xfrm>
            <a:off x="700088" y="1580740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6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4" name="Títol 5"/>
          <p:cNvSpPr txBox="1">
            <a:spLocks/>
          </p:cNvSpPr>
          <p:nvPr/>
        </p:nvSpPr>
        <p:spPr>
          <a:xfrm>
            <a:off x="1559322" y="1647996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Restricció d’accés a mitjans/estris letals</a:t>
            </a:r>
            <a:endParaRPr lang="ca-ES" sz="2000" b="0" dirty="0"/>
          </a:p>
        </p:txBody>
      </p:sp>
      <p:cxnSp>
        <p:nvCxnSpPr>
          <p:cNvPr id="56" name="Connector recte 55" title="Connector"/>
          <p:cNvCxnSpPr/>
          <p:nvPr/>
        </p:nvCxnSpPr>
        <p:spPr>
          <a:xfrm>
            <a:off x="2606115" y="2245893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idor de text 6"/>
          <p:cNvSpPr txBox="1">
            <a:spLocks/>
          </p:cNvSpPr>
          <p:nvPr/>
        </p:nvSpPr>
        <p:spPr>
          <a:xfrm>
            <a:off x="1919288" y="2225384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58" name="Títol 5"/>
          <p:cNvSpPr txBox="1">
            <a:spLocks/>
          </p:cNvSpPr>
          <p:nvPr/>
        </p:nvSpPr>
        <p:spPr>
          <a:xfrm>
            <a:off x="2744661" y="2223120"/>
            <a:ext cx="8143478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El grup de treball </a:t>
            </a:r>
            <a:r>
              <a:rPr lang="ca-ES" sz="2000" b="0" dirty="0" err="1" smtClean="0"/>
              <a:t>interdepartamental</a:t>
            </a:r>
            <a:r>
              <a:rPr lang="ca-ES" sz="2000" b="0" dirty="0" smtClean="0"/>
              <a:t> de prevenció de suïcidis estudiarà la proposta en un </a:t>
            </a:r>
            <a:r>
              <a:rPr lang="ca-ES" sz="2000" dirty="0" smtClean="0"/>
              <a:t>termini màxim de dos mesos</a:t>
            </a:r>
            <a:r>
              <a:rPr lang="ca-ES" sz="2000" b="0" dirty="0" smtClean="0"/>
              <a:t> </a:t>
            </a:r>
            <a:endParaRPr lang="ca-ES" sz="2000" b="0" dirty="0"/>
          </a:p>
        </p:txBody>
      </p:sp>
      <p:cxnSp>
        <p:nvCxnSpPr>
          <p:cNvPr id="59" name="Connector recte 58" title="Connector"/>
          <p:cNvCxnSpPr/>
          <p:nvPr/>
        </p:nvCxnSpPr>
        <p:spPr>
          <a:xfrm>
            <a:off x="2606115" y="296489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ontenidor de text 6"/>
          <p:cNvSpPr txBox="1">
            <a:spLocks/>
          </p:cNvSpPr>
          <p:nvPr/>
        </p:nvSpPr>
        <p:spPr>
          <a:xfrm>
            <a:off x="1919288" y="296911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61" name="Títol 5"/>
          <p:cNvSpPr txBox="1">
            <a:spLocks/>
          </p:cNvSpPr>
          <p:nvPr/>
        </p:nvSpPr>
        <p:spPr>
          <a:xfrm>
            <a:off x="2744662" y="2954099"/>
            <a:ext cx="8143478" cy="162503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 smtClean="0"/>
              <a:t>Fet l’estudi, es dissenyarà el procediment per a la seva </a:t>
            </a:r>
            <a:r>
              <a:rPr lang="ca-ES" sz="2000" dirty="0" smtClean="0"/>
              <a:t>implementació immediata</a:t>
            </a:r>
            <a:endParaRPr lang="ca-ES" sz="2000" dirty="0"/>
          </a:p>
        </p:txBody>
      </p:sp>
      <p:cxnSp>
        <p:nvCxnSpPr>
          <p:cNvPr id="28" name="Connector recte 27" title="Connector"/>
          <p:cNvCxnSpPr/>
          <p:nvPr/>
        </p:nvCxnSpPr>
        <p:spPr>
          <a:xfrm>
            <a:off x="1386915" y="3727410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ontenidor de text 6"/>
          <p:cNvSpPr txBox="1">
            <a:spLocks/>
          </p:cNvSpPr>
          <p:nvPr/>
        </p:nvSpPr>
        <p:spPr>
          <a:xfrm>
            <a:off x="700088" y="376973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7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0" name="Títol 5"/>
          <p:cNvSpPr txBox="1">
            <a:spLocks/>
          </p:cNvSpPr>
          <p:nvPr/>
        </p:nvSpPr>
        <p:spPr>
          <a:xfrm>
            <a:off x="1559322" y="3836989"/>
            <a:ext cx="9269545" cy="286537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dirty="0" smtClean="0">
                <a:solidFill>
                  <a:schemeClr val="accent1"/>
                </a:solidFill>
              </a:rPr>
              <a:t>Habilitar espais alternatius</a:t>
            </a:r>
            <a:endParaRPr lang="ca-ES" sz="2000" b="0" dirty="0"/>
          </a:p>
        </p:txBody>
      </p:sp>
      <p:cxnSp>
        <p:nvCxnSpPr>
          <p:cNvPr id="31" name="Connector recte 30" title="Connector"/>
          <p:cNvCxnSpPr/>
          <p:nvPr/>
        </p:nvCxnSpPr>
        <p:spPr>
          <a:xfrm>
            <a:off x="2614582" y="4302534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idor de text 6"/>
          <p:cNvSpPr txBox="1">
            <a:spLocks/>
          </p:cNvSpPr>
          <p:nvPr/>
        </p:nvSpPr>
        <p:spPr>
          <a:xfrm>
            <a:off x="1927755" y="4294057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3" name="Títol 5"/>
          <p:cNvSpPr txBox="1">
            <a:spLocks/>
          </p:cNvSpPr>
          <p:nvPr/>
        </p:nvSpPr>
        <p:spPr>
          <a:xfrm>
            <a:off x="2744660" y="4396636"/>
            <a:ext cx="8713891" cy="403875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/>
              <a:t>Habilitar espais de </a:t>
            </a:r>
            <a:r>
              <a:rPr lang="ca-ES" sz="2000" dirty="0"/>
              <a:t>monitorització sota videovigilància </a:t>
            </a:r>
            <a:r>
              <a:rPr lang="ca-ES" sz="2000" b="0" dirty="0"/>
              <a:t>més amables</a:t>
            </a:r>
          </a:p>
        </p:txBody>
      </p:sp>
      <p:cxnSp>
        <p:nvCxnSpPr>
          <p:cNvPr id="34" name="Connector recte 33" title="Connector"/>
          <p:cNvCxnSpPr/>
          <p:nvPr/>
        </p:nvCxnSpPr>
        <p:spPr>
          <a:xfrm>
            <a:off x="2614582" y="4997978"/>
            <a:ext cx="0" cy="427937"/>
          </a:xfrm>
          <a:prstGeom prst="line">
            <a:avLst/>
          </a:prstGeom>
          <a:ln w="6350">
            <a:solidFill>
              <a:srgbClr val="6666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Contenidor de text 6"/>
          <p:cNvSpPr txBox="1">
            <a:spLocks/>
          </p:cNvSpPr>
          <p:nvPr/>
        </p:nvSpPr>
        <p:spPr>
          <a:xfrm>
            <a:off x="1927755" y="4954073"/>
            <a:ext cx="559816" cy="343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a-ES" sz="3000" dirty="0" smtClean="0">
                <a:solidFill>
                  <a:srgbClr val="CD3333"/>
                </a:solidFill>
              </a:rPr>
              <a:t>-</a:t>
            </a:r>
            <a:endParaRPr lang="ca-ES" sz="3000" dirty="0">
              <a:solidFill>
                <a:srgbClr val="CD3333"/>
              </a:solidFill>
            </a:endParaRPr>
          </a:p>
        </p:txBody>
      </p:sp>
      <p:sp>
        <p:nvSpPr>
          <p:cNvPr id="36" name="Títol 5"/>
          <p:cNvSpPr txBox="1">
            <a:spLocks/>
          </p:cNvSpPr>
          <p:nvPr/>
        </p:nvSpPr>
        <p:spPr>
          <a:xfrm>
            <a:off x="2744661" y="4990151"/>
            <a:ext cx="8713890" cy="452555"/>
          </a:xfrm>
          <a:prstGeom prst="rect">
            <a:avLst/>
          </a:prstGeom>
        </p:spPr>
        <p:txBody>
          <a:bodyPr lIns="0" tIns="0" rIns="0" bIns="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a-ES" sz="2000" b="0" dirty="0"/>
              <a:t>Habilitar espais més flexibles i menys restrictius on </a:t>
            </a:r>
            <a:r>
              <a:rPr lang="ca-ES" sz="2000" dirty="0"/>
              <a:t>possibilitar alternatives de resolució de conflictes</a:t>
            </a:r>
          </a:p>
        </p:txBody>
      </p:sp>
    </p:spTree>
    <p:extLst>
      <p:ext uri="{BB962C8B-B14F-4D97-AF65-F5344CB8AC3E}">
        <p14:creationId xmlns:p14="http://schemas.microsoft.com/office/powerpoint/2010/main" val="340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- Portades i portadetes separadores">
  <a:themeElements>
    <a:clrScheme name="PresentacióPPTGeneralitatCatalunya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C00000"/>
      </a:accent1>
      <a:accent2>
        <a:srgbClr val="666666"/>
      </a:accent2>
      <a:accent3>
        <a:srgbClr val="C00000"/>
      </a:accent3>
      <a:accent4>
        <a:srgbClr val="BFBFBF"/>
      </a:accent4>
      <a:accent5>
        <a:srgbClr val="656565"/>
      </a:accent5>
      <a:accent6>
        <a:srgbClr val="656565"/>
      </a:accent6>
      <a:hlink>
        <a:srgbClr val="C00000"/>
      </a:hlink>
      <a:folHlink>
        <a:srgbClr val="6565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.pptx" id="{F177A54F-E21D-4F59-B5BA-C15907C52858}" vid="{DE3F7BED-0561-4732-AFBA-3664F685FE26}"/>
    </a:ext>
  </a:extLst>
</a:theme>
</file>

<file path=ppt/theme/theme2.xml><?xml version="1.0" encoding="utf-8"?>
<a:theme xmlns:a="http://schemas.openxmlformats.org/drawingml/2006/main" name="2 - Diapositives simples">
  <a:themeElements>
    <a:clrScheme name="PresentacióPPTGeneralitatCatalunya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C00000"/>
      </a:accent1>
      <a:accent2>
        <a:srgbClr val="666666"/>
      </a:accent2>
      <a:accent3>
        <a:srgbClr val="C00000"/>
      </a:accent3>
      <a:accent4>
        <a:srgbClr val="BFBFBF"/>
      </a:accent4>
      <a:accent5>
        <a:srgbClr val="656565"/>
      </a:accent5>
      <a:accent6>
        <a:srgbClr val="656565"/>
      </a:accent6>
      <a:hlink>
        <a:srgbClr val="C00000"/>
      </a:hlink>
      <a:folHlink>
        <a:srgbClr val="6565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lIns="0" tIns="0" rIns="0" bIns="0"/>
      <a:lstStyle>
        <a:defPPr>
          <a:defRPr dirty="0">
            <a:solidFill>
              <a:srgbClr val="999999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.pptx" id="{F177A54F-E21D-4F59-B5BA-C15907C52858}" vid="{38AE5C37-D397-45E1-B7E8-9C2FE87A7B3C}"/>
    </a:ext>
  </a:extLst>
</a:theme>
</file>

<file path=ppt/theme/theme3.xml><?xml version="1.0" encoding="utf-8"?>
<a:theme xmlns:a="http://schemas.openxmlformats.org/drawingml/2006/main" name="3 - Columnes amb icones i xifres destacades">
  <a:themeElements>
    <a:clrScheme name="PresentacióPPTGeneralitatCatalunya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C00000"/>
      </a:accent1>
      <a:accent2>
        <a:srgbClr val="666666"/>
      </a:accent2>
      <a:accent3>
        <a:srgbClr val="C00000"/>
      </a:accent3>
      <a:accent4>
        <a:srgbClr val="BFBFBF"/>
      </a:accent4>
      <a:accent5>
        <a:srgbClr val="656565"/>
      </a:accent5>
      <a:accent6>
        <a:srgbClr val="656565"/>
      </a:accent6>
      <a:hlink>
        <a:srgbClr val="C00000"/>
      </a:hlink>
      <a:folHlink>
        <a:srgbClr val="6565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.pptx" id="{F177A54F-E21D-4F59-B5BA-C15907C52858}" vid="{A14D0DBB-6897-4D37-9791-E60024810555}"/>
    </a:ext>
  </a:extLst>
</a:theme>
</file>

<file path=ppt/theme/theme4.xml><?xml version="1.0" encoding="utf-8"?>
<a:theme xmlns:a="http://schemas.openxmlformats.org/drawingml/2006/main" name="4 - Passos i processos">
  <a:themeElements>
    <a:clrScheme name="PresentacióPPTGeneralitatCatalunya">
      <a:dk1>
        <a:sysClr val="windowText" lastClr="000000"/>
      </a:dk1>
      <a:lt1>
        <a:sysClr val="window" lastClr="FFFFFF"/>
      </a:lt1>
      <a:dk2>
        <a:srgbClr val="666666"/>
      </a:dk2>
      <a:lt2>
        <a:srgbClr val="FFFFFF"/>
      </a:lt2>
      <a:accent1>
        <a:srgbClr val="C00000"/>
      </a:accent1>
      <a:accent2>
        <a:srgbClr val="666666"/>
      </a:accent2>
      <a:accent3>
        <a:srgbClr val="C00000"/>
      </a:accent3>
      <a:accent4>
        <a:srgbClr val="BFBFBF"/>
      </a:accent4>
      <a:accent5>
        <a:srgbClr val="656565"/>
      </a:accent5>
      <a:accent6>
        <a:srgbClr val="656565"/>
      </a:accent6>
      <a:hlink>
        <a:srgbClr val="C00000"/>
      </a:hlink>
      <a:folHlink>
        <a:srgbClr val="65656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.pptx" id="{F177A54F-E21D-4F59-B5BA-C15907C52858}" vid="{B1B1E2D7-A881-4D4F-AE0E-499DCD6C6FDF}"/>
    </a:ext>
  </a:extLst>
</a:theme>
</file>

<file path=ppt/theme/theme5.xml><?xml version="1.0" encoding="utf-8"?>
<a:theme xmlns:a="http://schemas.openxmlformats.org/drawingml/2006/main" name="5 - Tancament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.pptx" id="{F177A54F-E21D-4F59-B5BA-C15907C52858}" vid="{8B53208B-F081-4871-800B-7F2B73957C39}"/>
    </a:ext>
  </a:extLst>
</a:theme>
</file>

<file path=ppt/theme/theme6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Unitat xmlns="02324f6a-48c6-4f3e-b89a-6d285e94a5e4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3C369A5F59F34D9CC93C5BCEA0B302" ma:contentTypeVersion="2" ma:contentTypeDescription="Crea un document nou" ma:contentTypeScope="" ma:versionID="9ea6cfdfc692ce04b74ffe02f3834cf3">
  <xsd:schema xmlns:xsd="http://www.w3.org/2001/XMLSchema" xmlns:xs="http://www.w3.org/2001/XMLSchema" xmlns:p="http://schemas.microsoft.com/office/2006/metadata/properties" xmlns:ns1="http://schemas.microsoft.com/sharepoint/v3" xmlns:ns2="02324f6a-48c6-4f3e-b89a-6d285e94a5e4" targetNamespace="http://schemas.microsoft.com/office/2006/metadata/properties" ma:root="true" ma:fieldsID="7a8e0fadf889db03e6466babdd915591" ns1:_="" ns2:_="">
    <xsd:import namespace="http://schemas.microsoft.com/sharepoint/v3"/>
    <xsd:import namespace="02324f6a-48c6-4f3e-b89a-6d285e94a5e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Unit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d'inici de la planificació" ma:description="Data d'inici de la planificació és una columna del lloc creada per la característica de publicació. S'utilitza per especificar la data i l'hora en què aquesta pàgina començarà a aparèixer als visitants del lloc." ma:internalName="PublishingStartDate">
      <xsd:simpleType>
        <xsd:restriction base="dms:Unknown"/>
      </xsd:simpleType>
    </xsd:element>
    <xsd:element name="PublishingExpirationDate" ma:index="9" nillable="true" ma:displayName="Data de finalització de la planificació" ma:description="Data de finalització de la planificació és una columna del lloc creada per la característica de publicació. S'utilitza per especificar la data i l'hora en què aquesta pàgina deixarà d'aparèixer als visitants del lloc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24f6a-48c6-4f3e-b89a-6d285e94a5e4" elementFormDefault="qualified">
    <xsd:import namespace="http://schemas.microsoft.com/office/2006/documentManagement/types"/>
    <xsd:import namespace="http://schemas.microsoft.com/office/infopath/2007/PartnerControls"/>
    <xsd:element name="Unitat" ma:index="10" nillable="true" ma:displayName="Unitat" ma:internalName="Unita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29A140-299C-406C-AFBC-9318B97DB988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schemas.openxmlformats.org/package/2006/metadata/core-properties"/>
    <ds:schemaRef ds:uri="02324f6a-48c6-4f3e-b89a-6d285e94a5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0D39B9-1642-483C-9FF8-96D014A37B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6F02BB-EF83-4D4C-AD5C-908AC68E8E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2324f6a-48c6-4f3e-b89a-6d285e94a5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</Template>
  <TotalTime>4895</TotalTime>
  <Words>1032</Words>
  <Application>Microsoft Office PowerPoint</Application>
  <PresentationFormat>Pantalla panoràmica</PresentationFormat>
  <Paragraphs>168</Paragraphs>
  <Slides>16</Slides>
  <Notes>12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5</vt:i4>
      </vt:variant>
      <vt:variant>
        <vt:lpstr>Títols de les diapositives</vt:lpstr>
      </vt:variant>
      <vt:variant>
        <vt:i4>16</vt:i4>
      </vt:variant>
    </vt:vector>
  </HeadingPairs>
  <TitlesOfParts>
    <vt:vector size="25" baseType="lpstr">
      <vt:lpstr>Aptos</vt:lpstr>
      <vt:lpstr>Arial</vt:lpstr>
      <vt:lpstr>Calibri</vt:lpstr>
      <vt:lpstr>Courier New</vt:lpstr>
      <vt:lpstr>1 - Portades i portadetes separadores</vt:lpstr>
      <vt:lpstr>2 - Diapositives simples</vt:lpstr>
      <vt:lpstr>3 - Columnes amb icones i xifres destacades</vt:lpstr>
      <vt:lpstr>4 - Passos i processos</vt:lpstr>
      <vt:lpstr>5 - Tancament</vt:lpstr>
      <vt:lpstr>Pla de xoc de prevenció de suïcidis als centres penitenciaris</vt:lpstr>
      <vt:lpstr>Antecedents:  no partim de zero</vt:lpstr>
      <vt:lpstr>Visió global: d’on venim i on som</vt:lpstr>
      <vt:lpstr>Pla de xoc. 10 mesures per a l’abordatge  dels suïcidis</vt:lpstr>
      <vt:lpstr>Pla de xoc: 10 mesures</vt:lpstr>
      <vt:lpstr>Pla de xoc: 10 mesures</vt:lpstr>
      <vt:lpstr>Pla de xoc: 10 mesures</vt:lpstr>
      <vt:lpstr>Pla de xoc: 10 mesures</vt:lpstr>
      <vt:lpstr>Pla de xoc: 10 mesures</vt:lpstr>
      <vt:lpstr>Pla de xoc: 10 mesures</vt:lpstr>
      <vt:lpstr>Pla de xoc: 10 mesures</vt:lpstr>
      <vt:lpstr>Proper pas. Revisió del Programa marc  de prevenció dels suïcidis  en els centres penitenciaris  de Catalunya</vt:lpstr>
      <vt:lpstr>Proper pas: revisió del Programa marc de prevenció dels suïcidis en els centres penitenciaris de Catalunya</vt:lpstr>
      <vt:lpstr>Agraïment</vt:lpstr>
      <vt:lpstr>Presentació del PowerPoint</vt:lpstr>
      <vt:lpstr>Presentació del PowerPoint</vt:lpstr>
    </vt:vector>
  </TitlesOfParts>
  <Company>Generalitat de Catalunya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Presentacions en PPT general</dc:title>
  <dc:subject>Patrons i diapositives de mostra per a l'elaboració de presentacions</dc:subject>
  <dc:creator>Generalitat de Catalunya</dc:creator>
  <cp:keywords>plantilla, ppt, presentacions, comunicació</cp:keywords>
  <cp:lastModifiedBy>Herranz Maideu, Marta</cp:lastModifiedBy>
  <cp:revision>74</cp:revision>
  <dcterms:created xsi:type="dcterms:W3CDTF">2024-05-10T08:41:51Z</dcterms:created>
  <dcterms:modified xsi:type="dcterms:W3CDTF">2024-10-14T09:47:02Z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0x010100783C369A5F59F34D9CC93C5BCEA0B302</vt:lpwstr>
  </property>
</Properties>
</file>