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4" r:id="rId2"/>
    <p:sldId id="331" r:id="rId3"/>
    <p:sldId id="410" r:id="rId4"/>
    <p:sldId id="411" r:id="rId5"/>
    <p:sldId id="429" r:id="rId6"/>
    <p:sldId id="412" r:id="rId7"/>
    <p:sldId id="413" r:id="rId8"/>
    <p:sldId id="414" r:id="rId9"/>
    <p:sldId id="430" r:id="rId10"/>
    <p:sldId id="426" r:id="rId11"/>
    <p:sldId id="415" r:id="rId12"/>
    <p:sldId id="391" r:id="rId13"/>
    <p:sldId id="282" r:id="rId14"/>
    <p:sldId id="395" r:id="rId15"/>
    <p:sldId id="398" r:id="rId16"/>
    <p:sldId id="399" r:id="rId17"/>
    <p:sldId id="400" r:id="rId18"/>
    <p:sldId id="401" r:id="rId19"/>
    <p:sldId id="402" r:id="rId20"/>
    <p:sldId id="403" r:id="rId21"/>
    <p:sldId id="404" r:id="rId22"/>
    <p:sldId id="405" r:id="rId23"/>
    <p:sldId id="406" r:id="rId24"/>
    <p:sldId id="407" r:id="rId25"/>
    <p:sldId id="418" r:id="rId26"/>
    <p:sldId id="419" r:id="rId27"/>
    <p:sldId id="420" r:id="rId28"/>
    <p:sldId id="421" r:id="rId29"/>
    <p:sldId id="422" r:id="rId30"/>
    <p:sldId id="428" r:id="rId31"/>
    <p:sldId id="409" r:id="rId32"/>
    <p:sldId id="423" r:id="rId33"/>
    <p:sldId id="424" r:id="rId34"/>
    <p:sldId id="425" r:id="rId35"/>
    <p:sldId id="416" r:id="rId36"/>
    <p:sldId id="417" r:id="rId37"/>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256748-F564-4B99-9948-26CB8247E58D}" v="5" dt="2024-12-25T10:15:08.26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30" d="100"/>
          <a:sy n="130" d="100"/>
        </p:scale>
        <p:origin x="106" y="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963331-3580-E40A-B190-79390A9B2D9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E5EFE266-CD78-848A-2FE8-9626AD666A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DB5B9C03-4D7F-9B28-9F81-CF570C854967}"/>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5" name="Marcador de pie de página 4">
            <a:extLst>
              <a:ext uri="{FF2B5EF4-FFF2-40B4-BE49-F238E27FC236}">
                <a16:creationId xmlns:a16="http://schemas.microsoft.com/office/drawing/2014/main" id="{57DB8184-922C-35EA-F376-AB9E09EA54C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BDDE760-EE01-8E95-ABCF-E01DD671D9AC}"/>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1970466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FC4215-DE42-01F0-DF2A-9442F02246E7}"/>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86C9FA7-FD75-3190-9039-FE16EBAFB09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46CCBEEB-DE54-EBDC-7F42-810DD7D9F103}"/>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5" name="Marcador de pie de página 4">
            <a:extLst>
              <a:ext uri="{FF2B5EF4-FFF2-40B4-BE49-F238E27FC236}">
                <a16:creationId xmlns:a16="http://schemas.microsoft.com/office/drawing/2014/main" id="{4DFF5CCE-A3E9-C10F-A986-D7692D25731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7C929B80-11C8-D058-0866-62FD88AB7F79}"/>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2110867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2FC81A7-1E3F-17EC-2F4A-085D9A4F92A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0C48DC0F-E9C3-E3C0-903E-48722FD9D20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18C5265-4344-A89D-00B1-DCF1C767892B}"/>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5" name="Marcador de pie de página 4">
            <a:extLst>
              <a:ext uri="{FF2B5EF4-FFF2-40B4-BE49-F238E27FC236}">
                <a16:creationId xmlns:a16="http://schemas.microsoft.com/office/drawing/2014/main" id="{A23201F8-FB6D-6382-72F9-935C050E75E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15E4FFB8-FEC0-EE3A-C5DF-4F26EAC300D4}"/>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341473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1 - Diapositiva de títol escut">
    <p:spTree>
      <p:nvGrpSpPr>
        <p:cNvPr id="1" name=""/>
        <p:cNvGrpSpPr/>
        <p:nvPr/>
      </p:nvGrpSpPr>
      <p:grpSpPr>
        <a:xfrm>
          <a:off x="0" y="0"/>
          <a:ext cx="0" cy="0"/>
          <a:chOff x="0" y="0"/>
          <a:chExt cx="0" cy="0"/>
        </a:xfrm>
      </p:grpSpPr>
      <p:sp>
        <p:nvSpPr>
          <p:cNvPr id="7" name="Contenidor de títol 1">
            <a:extLst>
              <a:ext uri="{FF2B5EF4-FFF2-40B4-BE49-F238E27FC236}">
                <a16:creationId xmlns:a16="http://schemas.microsoft.com/office/drawing/2014/main" id="{BA31D80E-908A-7D2D-22E2-2C53E565B265}"/>
              </a:ext>
            </a:extLst>
          </p:cNvPr>
          <p:cNvSpPr>
            <a:spLocks noGrp="1"/>
          </p:cNvSpPr>
          <p:nvPr>
            <p:ph type="title" hasCustomPrompt="1"/>
          </p:nvPr>
        </p:nvSpPr>
        <p:spPr>
          <a:xfrm>
            <a:off x="1060002" y="1987199"/>
            <a:ext cx="5006502" cy="996145"/>
          </a:xfrm>
          <a:prstGeom prst="rect">
            <a:avLst/>
          </a:prstGeom>
        </p:spPr>
        <p:txBody>
          <a:bodyPr vert="horz" lIns="0" tIns="0" rIns="0" bIns="0" rtlCol="0" anchor="t">
            <a:noAutofit/>
          </a:bodyPr>
          <a:lstStyle>
            <a:lvl1pPr>
              <a:defRPr sz="3600" b="1"/>
            </a:lvl1pPr>
          </a:lstStyle>
          <a:p>
            <a:r>
              <a:rPr lang="ca-ES" dirty="0"/>
              <a:t>Feu clic aquí per editar el text del títol</a:t>
            </a:r>
          </a:p>
        </p:txBody>
      </p:sp>
      <p:sp>
        <p:nvSpPr>
          <p:cNvPr id="8" name="Contenidor de text 2">
            <a:extLst>
              <a:ext uri="{FF2B5EF4-FFF2-40B4-BE49-F238E27FC236}">
                <a16:creationId xmlns:a16="http://schemas.microsoft.com/office/drawing/2014/main" id="{30BAE3E6-8753-E0DC-8AE1-597375831E20}"/>
              </a:ext>
            </a:extLst>
          </p:cNvPr>
          <p:cNvSpPr>
            <a:spLocks noGrp="1"/>
          </p:cNvSpPr>
          <p:nvPr>
            <p:ph type="body" sz="quarter" idx="10" hasCustomPrompt="1"/>
          </p:nvPr>
        </p:nvSpPr>
        <p:spPr>
          <a:xfrm>
            <a:off x="1060003" y="3094315"/>
            <a:ext cx="5006502" cy="678485"/>
          </a:xfrm>
          <a:prstGeom prst="rect">
            <a:avLst/>
          </a:prstGeom>
        </p:spPr>
        <p:txBody>
          <a:bodyPr lIns="0" tIns="0" rIns="0" bIns="0"/>
          <a:lstStyle>
            <a:lvl1pPr marL="0" indent="0">
              <a:buFontTx/>
              <a:buNone/>
              <a:defRPr sz="2000">
                <a:solidFill>
                  <a:srgbClr val="666666"/>
                </a:solidFill>
              </a:defRPr>
            </a:lvl1pPr>
            <a:lvl2pPr>
              <a:defRPr sz="1600">
                <a:solidFill>
                  <a:schemeClr val="bg1">
                    <a:lumMod val="50000"/>
                  </a:schemeClr>
                </a:solidFill>
              </a:defRPr>
            </a:lvl2pPr>
            <a:lvl3pPr>
              <a:defRPr sz="16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stStyle>
          <a:p>
            <a:pPr lvl="0"/>
            <a:r>
              <a:rPr lang="ca-ES" dirty="0"/>
              <a:t>Feu clic per editar el text del subtítol</a:t>
            </a:r>
          </a:p>
        </p:txBody>
      </p:sp>
      <p:sp>
        <p:nvSpPr>
          <p:cNvPr id="9" name="Contenidor de contingut 4">
            <a:extLst>
              <a:ext uri="{FF2B5EF4-FFF2-40B4-BE49-F238E27FC236}">
                <a16:creationId xmlns:a16="http://schemas.microsoft.com/office/drawing/2014/main" id="{F3F35D59-D4BB-2A03-9967-8A2A5D1AFF1F}"/>
              </a:ext>
            </a:extLst>
          </p:cNvPr>
          <p:cNvSpPr>
            <a:spLocks noGrp="1"/>
          </p:cNvSpPr>
          <p:nvPr>
            <p:ph sz="quarter" idx="11" hasCustomPrompt="1"/>
          </p:nvPr>
        </p:nvSpPr>
        <p:spPr>
          <a:xfrm>
            <a:off x="1059529" y="3980657"/>
            <a:ext cx="5006975" cy="295852"/>
          </a:xfrm>
          <a:prstGeom prst="rect">
            <a:avLst/>
          </a:prstGeom>
        </p:spPr>
        <p:txBody>
          <a:bodyPr lIns="0" tIns="0" rIns="0" bIns="0"/>
          <a:lstStyle>
            <a:lvl1pPr marL="0" indent="0">
              <a:buFontTx/>
              <a:buNone/>
              <a:defRPr sz="1600">
                <a:solidFill>
                  <a:srgbClr val="666666"/>
                </a:solidFill>
              </a:defRPr>
            </a:lvl1pPr>
            <a:lvl2pPr>
              <a:defRPr sz="1600">
                <a:solidFill>
                  <a:schemeClr val="bg1">
                    <a:lumMod val="50000"/>
                  </a:schemeClr>
                </a:solidFill>
              </a:defRPr>
            </a:lvl2pPr>
            <a:lvl3pPr>
              <a:defRPr sz="16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stStyle>
          <a:p>
            <a:r>
              <a:rPr lang="ca-ES" dirty="0"/>
              <a:t>Feu clic per editar el text de la data</a:t>
            </a:r>
          </a:p>
        </p:txBody>
      </p:sp>
      <p:pic>
        <p:nvPicPr>
          <p:cNvPr id="4" name="Imat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66335" y="5998999"/>
            <a:ext cx="1825756" cy="469529"/>
          </a:xfrm>
          <a:prstGeom prst="rect">
            <a:avLst/>
          </a:prstGeom>
        </p:spPr>
      </p:pic>
      <p:pic>
        <p:nvPicPr>
          <p:cNvPr id="2" name="Imatg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40743" y="0"/>
            <a:ext cx="4651257" cy="5593091"/>
          </a:xfrm>
          <a:prstGeom prst="rect">
            <a:avLst/>
          </a:prstGeom>
        </p:spPr>
      </p:pic>
    </p:spTree>
    <p:extLst>
      <p:ext uri="{BB962C8B-B14F-4D97-AF65-F5344CB8AC3E}">
        <p14:creationId xmlns:p14="http://schemas.microsoft.com/office/powerpoint/2010/main" val="3693842278"/>
      </p:ext>
    </p:extLst>
  </p:cSld>
  <p:clrMapOvr>
    <a:masterClrMapping/>
  </p:clrMapOvr>
  <p:hf sldNum="0"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6 - Buit">
    <p:spTree>
      <p:nvGrpSpPr>
        <p:cNvPr id="1" name=""/>
        <p:cNvGrpSpPr/>
        <p:nvPr/>
      </p:nvGrpSpPr>
      <p:grpSpPr>
        <a:xfrm>
          <a:off x="0" y="0"/>
          <a:ext cx="0" cy="0"/>
          <a:chOff x="0" y="0"/>
          <a:chExt cx="0" cy="0"/>
        </a:xfrm>
      </p:grpSpPr>
      <p:sp>
        <p:nvSpPr>
          <p:cNvPr id="6" name="Contenidor de text 15"/>
          <p:cNvSpPr>
            <a:spLocks noGrp="1"/>
          </p:cNvSpPr>
          <p:nvPr>
            <p:ph type="body" sz="quarter" idx="26" hasCustomPrompt="1"/>
          </p:nvPr>
        </p:nvSpPr>
        <p:spPr>
          <a:xfrm>
            <a:off x="712424" y="6624775"/>
            <a:ext cx="4835995" cy="114960"/>
          </a:xfrm>
          <a:prstGeom prst="rect">
            <a:avLst/>
          </a:prstGeom>
        </p:spPr>
        <p:txBody>
          <a:bodyPr lIns="0" tIns="0" rIns="0" bIns="0"/>
          <a:lstStyle>
            <a:lvl1pPr marL="0" indent="0">
              <a:buNone/>
              <a:defRPr sz="900" b="0">
                <a:solidFill>
                  <a:srgbClr val="666666"/>
                </a:solidFill>
              </a:defRPr>
            </a:lvl1pPr>
            <a:lvl2pPr marL="457200" indent="0">
              <a:buNone/>
              <a:defRPr sz="1000" b="1">
                <a:solidFill>
                  <a:schemeClr val="bg1"/>
                </a:solidFill>
              </a:defRPr>
            </a:lvl2pPr>
            <a:lvl3pPr marL="914400" indent="0">
              <a:buNone/>
              <a:defRPr sz="1000" b="1">
                <a:solidFill>
                  <a:schemeClr val="bg1"/>
                </a:solidFill>
              </a:defRPr>
            </a:lvl3pPr>
            <a:lvl4pPr marL="1371600" indent="0">
              <a:buNone/>
              <a:defRPr sz="1000" b="1">
                <a:solidFill>
                  <a:schemeClr val="bg1"/>
                </a:solidFill>
              </a:defRPr>
            </a:lvl4pPr>
            <a:lvl5pPr marL="1828800" indent="0">
              <a:buNone/>
              <a:defRPr sz="1000" b="1">
                <a:solidFill>
                  <a:schemeClr val="bg1"/>
                </a:solidFill>
              </a:defRPr>
            </a:lvl5pPr>
          </a:lstStyle>
          <a:p>
            <a:pPr lvl="0"/>
            <a:r>
              <a:rPr lang="ca-ES" dirty="0"/>
              <a:t>Fil d’Ariadna &gt; </a:t>
            </a:r>
            <a:r>
              <a:rPr lang="ca-ES" dirty="0" err="1"/>
              <a:t>Arial</a:t>
            </a:r>
            <a:r>
              <a:rPr lang="ca-ES" dirty="0"/>
              <a:t> &gt; cos 9 &gt; Títol de l’apartat de la presentació</a:t>
            </a:r>
          </a:p>
        </p:txBody>
      </p:sp>
      <p:sp>
        <p:nvSpPr>
          <p:cNvPr id="10" name="Títol 1"/>
          <p:cNvSpPr>
            <a:spLocks noGrp="1"/>
          </p:cNvSpPr>
          <p:nvPr>
            <p:ph type="title" hasCustomPrompt="1"/>
          </p:nvPr>
        </p:nvSpPr>
        <p:spPr>
          <a:xfrm>
            <a:off x="698976" y="660982"/>
            <a:ext cx="10759576" cy="428232"/>
          </a:xfrm>
          <a:prstGeom prst="rect">
            <a:avLst/>
          </a:prstGeom>
        </p:spPr>
        <p:txBody>
          <a:bodyPr lIns="0" tIns="0" rIns="0" bIns="0"/>
          <a:lstStyle>
            <a:lvl1pPr>
              <a:defRPr b="1"/>
            </a:lvl1pPr>
          </a:lstStyle>
          <a:p>
            <a:r>
              <a:rPr lang="ca-ES" dirty="0"/>
              <a:t>Feu clic aquí per editar l'estil del títol</a:t>
            </a:r>
          </a:p>
        </p:txBody>
      </p:sp>
    </p:spTree>
    <p:extLst>
      <p:ext uri="{BB962C8B-B14F-4D97-AF65-F5344CB8AC3E}">
        <p14:creationId xmlns:p14="http://schemas.microsoft.com/office/powerpoint/2010/main" val="1556982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2 - Títol de secció">
    <p:spTree>
      <p:nvGrpSpPr>
        <p:cNvPr id="1" name=""/>
        <p:cNvGrpSpPr/>
        <p:nvPr/>
      </p:nvGrpSpPr>
      <p:grpSpPr>
        <a:xfrm>
          <a:off x="0" y="0"/>
          <a:ext cx="0" cy="0"/>
          <a:chOff x="0" y="0"/>
          <a:chExt cx="0" cy="0"/>
        </a:xfrm>
      </p:grpSpPr>
      <p:sp>
        <p:nvSpPr>
          <p:cNvPr id="3" name="Contenidor de text 2"/>
          <p:cNvSpPr>
            <a:spLocks noGrp="1"/>
          </p:cNvSpPr>
          <p:nvPr>
            <p:ph type="body" sz="quarter" idx="27" hasCustomPrompt="1"/>
          </p:nvPr>
        </p:nvSpPr>
        <p:spPr>
          <a:xfrm>
            <a:off x="4655128" y="1731818"/>
            <a:ext cx="2881744" cy="993916"/>
          </a:xfrm>
          <a:prstGeom prst="rect">
            <a:avLst/>
          </a:prstGeom>
        </p:spPr>
        <p:txBody>
          <a:bodyPr lIns="0" tIns="0" rIns="0" bIns="0"/>
          <a:lstStyle>
            <a:lvl1pPr algn="ctr">
              <a:defRPr sz="8000">
                <a:solidFill>
                  <a:srgbClr val="CD3333"/>
                </a:solidFill>
              </a:defRPr>
            </a:lvl1pPr>
          </a:lstStyle>
          <a:p>
            <a:pPr lvl="0"/>
            <a:r>
              <a:rPr lang="ca-ES" dirty="0"/>
              <a:t>0</a:t>
            </a:r>
          </a:p>
        </p:txBody>
      </p:sp>
      <p:sp>
        <p:nvSpPr>
          <p:cNvPr id="7" name="Títol 6"/>
          <p:cNvSpPr>
            <a:spLocks noGrp="1"/>
          </p:cNvSpPr>
          <p:nvPr>
            <p:ph type="title"/>
          </p:nvPr>
        </p:nvSpPr>
        <p:spPr>
          <a:xfrm>
            <a:off x="1056639" y="3161536"/>
            <a:ext cx="10077525" cy="920012"/>
          </a:xfrm>
          <a:prstGeom prst="rect">
            <a:avLst/>
          </a:prstGeom>
        </p:spPr>
        <p:txBody>
          <a:bodyPr lIns="0" tIns="0" rIns="0" bIns="0" anchor="t"/>
          <a:lstStyle>
            <a:lvl1pPr marL="0" indent="0" algn="ctr">
              <a:buFont typeface="+mj-lt"/>
              <a:buNone/>
              <a:defRPr sz="3600" b="0"/>
            </a:lvl1pPr>
          </a:lstStyle>
          <a:p>
            <a:r>
              <a:rPr lang="ca-ES" dirty="0"/>
              <a:t>Feu clic aquí per editar l'estil</a:t>
            </a:r>
          </a:p>
        </p:txBody>
      </p:sp>
      <p:sp>
        <p:nvSpPr>
          <p:cNvPr id="9" name="Contenidor de text 15"/>
          <p:cNvSpPr>
            <a:spLocks noGrp="1"/>
          </p:cNvSpPr>
          <p:nvPr>
            <p:ph type="body" sz="quarter" idx="26" hasCustomPrompt="1"/>
          </p:nvPr>
        </p:nvSpPr>
        <p:spPr>
          <a:xfrm>
            <a:off x="700391" y="6628785"/>
            <a:ext cx="4835995" cy="114960"/>
          </a:xfrm>
          <a:prstGeom prst="rect">
            <a:avLst/>
          </a:prstGeom>
        </p:spPr>
        <p:txBody>
          <a:bodyPr lIns="0" tIns="0" rIns="0" bIns="0"/>
          <a:lstStyle>
            <a:lvl1pPr marL="0" indent="0">
              <a:buNone/>
              <a:defRPr sz="900" b="0">
                <a:solidFill>
                  <a:srgbClr val="666666"/>
                </a:solidFill>
              </a:defRPr>
            </a:lvl1pPr>
            <a:lvl2pPr marL="457200" indent="0">
              <a:buNone/>
              <a:defRPr sz="1000" b="1">
                <a:solidFill>
                  <a:schemeClr val="bg1"/>
                </a:solidFill>
              </a:defRPr>
            </a:lvl2pPr>
            <a:lvl3pPr marL="914400" indent="0">
              <a:buNone/>
              <a:defRPr sz="1000" b="1">
                <a:solidFill>
                  <a:schemeClr val="bg1"/>
                </a:solidFill>
              </a:defRPr>
            </a:lvl3pPr>
            <a:lvl4pPr marL="1371600" indent="0">
              <a:buNone/>
              <a:defRPr sz="1000" b="1">
                <a:solidFill>
                  <a:schemeClr val="bg1"/>
                </a:solidFill>
              </a:defRPr>
            </a:lvl4pPr>
            <a:lvl5pPr marL="1828800" indent="0">
              <a:buNone/>
              <a:defRPr sz="1000" b="1">
                <a:solidFill>
                  <a:schemeClr val="bg1"/>
                </a:solidFill>
              </a:defRPr>
            </a:lvl5pPr>
          </a:lstStyle>
          <a:p>
            <a:pPr lvl="0"/>
            <a:r>
              <a:rPr lang="ca-ES" dirty="0"/>
              <a:t>Fil d’Ariadna &gt; </a:t>
            </a:r>
            <a:r>
              <a:rPr lang="ca-ES" dirty="0" err="1"/>
              <a:t>Arial</a:t>
            </a:r>
            <a:r>
              <a:rPr lang="ca-ES" dirty="0"/>
              <a:t> &gt; cos 9 &gt; Títol de l’apartat de la presentació</a:t>
            </a:r>
          </a:p>
        </p:txBody>
      </p:sp>
      <p:cxnSp>
        <p:nvCxnSpPr>
          <p:cNvPr id="6" name="Connector recte 5"/>
          <p:cNvCxnSpPr/>
          <p:nvPr userDrawn="1"/>
        </p:nvCxnSpPr>
        <p:spPr>
          <a:xfrm>
            <a:off x="5008034" y="2929781"/>
            <a:ext cx="2175933" cy="0"/>
          </a:xfrm>
          <a:prstGeom prst="line">
            <a:avLst/>
          </a:prstGeom>
          <a:ln w="9525">
            <a:solidFill>
              <a:srgbClr val="33333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383737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8 - Text + Imatge + subtítol">
    <p:spTree>
      <p:nvGrpSpPr>
        <p:cNvPr id="1" name=""/>
        <p:cNvGrpSpPr/>
        <p:nvPr/>
      </p:nvGrpSpPr>
      <p:grpSpPr>
        <a:xfrm>
          <a:off x="0" y="0"/>
          <a:ext cx="0" cy="0"/>
          <a:chOff x="0" y="0"/>
          <a:chExt cx="0" cy="0"/>
        </a:xfrm>
      </p:grpSpPr>
      <p:sp>
        <p:nvSpPr>
          <p:cNvPr id="4" name="Contenidor de text 3">
            <a:extLst>
              <a:ext uri="{FF2B5EF4-FFF2-40B4-BE49-F238E27FC236}">
                <a16:creationId xmlns:a16="http://schemas.microsoft.com/office/drawing/2014/main" id="{9EAA6A94-2CA9-A726-9DFD-F695650D9AF6}"/>
              </a:ext>
            </a:extLst>
          </p:cNvPr>
          <p:cNvSpPr>
            <a:spLocks noGrp="1"/>
          </p:cNvSpPr>
          <p:nvPr>
            <p:ph type="body" sz="quarter" idx="10" hasCustomPrompt="1"/>
          </p:nvPr>
        </p:nvSpPr>
        <p:spPr>
          <a:xfrm>
            <a:off x="700088" y="2010656"/>
            <a:ext cx="5236368" cy="4098925"/>
          </a:xfrm>
          <a:prstGeom prst="rect">
            <a:avLst/>
          </a:prstGeom>
        </p:spPr>
        <p:txBody>
          <a:bodyPr lIns="0" tIns="0" rIns="0" bIns="0"/>
          <a:lstStyle>
            <a:lvl1pPr>
              <a:lnSpc>
                <a:spcPct val="100000"/>
              </a:lnSpc>
              <a:defRPr/>
            </a:lvl1pPr>
            <a:lvl2pPr marL="228600" indent="-228600">
              <a:lnSpc>
                <a:spcPct val="100000"/>
              </a:lnSpc>
              <a:defRPr/>
            </a:lvl2pPr>
            <a:lvl3pPr marL="625475" indent="-228600">
              <a:lnSpc>
                <a:spcPct val="100000"/>
              </a:lnSpc>
              <a:tabLst>
                <a:tab pos="625475" algn="l"/>
              </a:tabLst>
              <a:defRPr/>
            </a:lvl3pPr>
            <a:lvl4pPr>
              <a:lnSpc>
                <a:spcPct val="100000"/>
              </a:lnSpc>
              <a:defRPr/>
            </a:lvl4pPr>
            <a:lvl5pPr>
              <a:lnSpc>
                <a:spcPct val="100000"/>
              </a:lnSpc>
              <a:defRPr/>
            </a:lvl5pPr>
          </a:lstStyle>
          <a:p>
            <a:pPr lvl="0"/>
            <a:r>
              <a:rPr lang="ca-ES" dirty="0"/>
              <a:t>Feu clic per editar els estils del text del patró</a:t>
            </a:r>
          </a:p>
        </p:txBody>
      </p:sp>
      <p:sp>
        <p:nvSpPr>
          <p:cNvPr id="6" name="Contenidor d'imatge 5">
            <a:extLst>
              <a:ext uri="{FF2B5EF4-FFF2-40B4-BE49-F238E27FC236}">
                <a16:creationId xmlns:a16="http://schemas.microsoft.com/office/drawing/2014/main" id="{385661AD-A871-86BF-572B-18CF6A53F172}"/>
              </a:ext>
            </a:extLst>
          </p:cNvPr>
          <p:cNvSpPr>
            <a:spLocks noGrp="1"/>
          </p:cNvSpPr>
          <p:nvPr>
            <p:ph type="pic" sz="quarter" idx="11"/>
          </p:nvPr>
        </p:nvSpPr>
        <p:spPr>
          <a:xfrm>
            <a:off x="6217920" y="2010656"/>
            <a:ext cx="5246154" cy="4098925"/>
          </a:xfrm>
          <a:prstGeom prst="rect">
            <a:avLst/>
          </a:prstGeom>
        </p:spPr>
        <p:txBody>
          <a:bodyPr lIns="0" tIns="0" rIns="0" bIns="0"/>
          <a:lstStyle/>
          <a:p>
            <a:endParaRPr lang="ca-ES" dirty="0"/>
          </a:p>
        </p:txBody>
      </p:sp>
      <p:sp>
        <p:nvSpPr>
          <p:cNvPr id="5" name="Contenidor de text 3">
            <a:extLst>
              <a:ext uri="{FF2B5EF4-FFF2-40B4-BE49-F238E27FC236}">
                <a16:creationId xmlns:a16="http://schemas.microsoft.com/office/drawing/2014/main" id="{50AD77BE-8445-66D4-BD12-114E4494E8C2}"/>
              </a:ext>
            </a:extLst>
          </p:cNvPr>
          <p:cNvSpPr>
            <a:spLocks noGrp="1"/>
          </p:cNvSpPr>
          <p:nvPr>
            <p:ph type="body" sz="quarter" idx="12" hasCustomPrompt="1"/>
          </p:nvPr>
        </p:nvSpPr>
        <p:spPr>
          <a:xfrm>
            <a:off x="700088" y="1278864"/>
            <a:ext cx="10763986" cy="344488"/>
          </a:xfrm>
          <a:prstGeom prst="rect">
            <a:avLst/>
          </a:prstGeom>
        </p:spPr>
        <p:txBody>
          <a:bodyPr lIns="0" tIns="0" rIns="0" bIns="0"/>
          <a:lstStyle>
            <a:lvl1pPr>
              <a:defRPr sz="2000" b="1">
                <a:solidFill>
                  <a:srgbClr val="C00000"/>
                </a:solidFill>
              </a:defRPr>
            </a:lvl1pPr>
          </a:lstStyle>
          <a:p>
            <a:pPr lvl="0"/>
            <a:r>
              <a:rPr lang="ca-ES" dirty="0"/>
              <a:t>Feu clic per editar l’estil del subtítol</a:t>
            </a:r>
          </a:p>
        </p:txBody>
      </p:sp>
      <p:sp>
        <p:nvSpPr>
          <p:cNvPr id="9" name="Contenidor de text 15"/>
          <p:cNvSpPr>
            <a:spLocks noGrp="1"/>
          </p:cNvSpPr>
          <p:nvPr>
            <p:ph type="body" sz="quarter" idx="26" hasCustomPrompt="1"/>
          </p:nvPr>
        </p:nvSpPr>
        <p:spPr>
          <a:xfrm>
            <a:off x="700391" y="6628785"/>
            <a:ext cx="4835995" cy="114960"/>
          </a:xfrm>
          <a:prstGeom prst="rect">
            <a:avLst/>
          </a:prstGeom>
        </p:spPr>
        <p:txBody>
          <a:bodyPr lIns="0" tIns="0" rIns="0" bIns="0"/>
          <a:lstStyle>
            <a:lvl1pPr marL="0" indent="0">
              <a:buNone/>
              <a:defRPr sz="900" b="0">
                <a:solidFill>
                  <a:srgbClr val="666666"/>
                </a:solidFill>
              </a:defRPr>
            </a:lvl1pPr>
            <a:lvl2pPr marL="457200" indent="0">
              <a:buNone/>
              <a:defRPr sz="1000" b="1">
                <a:solidFill>
                  <a:schemeClr val="bg1"/>
                </a:solidFill>
              </a:defRPr>
            </a:lvl2pPr>
            <a:lvl3pPr marL="914400" indent="0">
              <a:buNone/>
              <a:defRPr sz="1000" b="1">
                <a:solidFill>
                  <a:schemeClr val="bg1"/>
                </a:solidFill>
              </a:defRPr>
            </a:lvl3pPr>
            <a:lvl4pPr marL="1371600" indent="0">
              <a:buNone/>
              <a:defRPr sz="1000" b="1">
                <a:solidFill>
                  <a:schemeClr val="bg1"/>
                </a:solidFill>
              </a:defRPr>
            </a:lvl4pPr>
            <a:lvl5pPr marL="1828800" indent="0">
              <a:buNone/>
              <a:defRPr sz="1000" b="1">
                <a:solidFill>
                  <a:schemeClr val="bg1"/>
                </a:solidFill>
              </a:defRPr>
            </a:lvl5pPr>
          </a:lstStyle>
          <a:p>
            <a:pPr lvl="0"/>
            <a:r>
              <a:rPr lang="ca-ES" dirty="0"/>
              <a:t>Fil d’Ariadna &gt; </a:t>
            </a:r>
            <a:r>
              <a:rPr lang="ca-ES" dirty="0" err="1"/>
              <a:t>Arial</a:t>
            </a:r>
            <a:r>
              <a:rPr lang="ca-ES" dirty="0"/>
              <a:t> &gt; cos 9 &gt; Títol de l’apartat de la presentació</a:t>
            </a:r>
          </a:p>
        </p:txBody>
      </p:sp>
      <p:sp>
        <p:nvSpPr>
          <p:cNvPr id="11" name="Títol 1"/>
          <p:cNvSpPr>
            <a:spLocks noGrp="1"/>
          </p:cNvSpPr>
          <p:nvPr>
            <p:ph type="title" hasCustomPrompt="1"/>
          </p:nvPr>
        </p:nvSpPr>
        <p:spPr>
          <a:xfrm>
            <a:off x="698976" y="660982"/>
            <a:ext cx="10759576" cy="428232"/>
          </a:xfrm>
          <a:prstGeom prst="rect">
            <a:avLst/>
          </a:prstGeom>
        </p:spPr>
        <p:txBody>
          <a:bodyPr lIns="0" tIns="0" rIns="0" bIns="0"/>
          <a:lstStyle>
            <a:lvl1pPr>
              <a:defRPr b="1"/>
            </a:lvl1pPr>
          </a:lstStyle>
          <a:p>
            <a:r>
              <a:rPr lang="ca-ES" dirty="0"/>
              <a:t>Feu clic aquí per editar l'estil del títol</a:t>
            </a:r>
          </a:p>
        </p:txBody>
      </p:sp>
    </p:spTree>
    <p:extLst>
      <p:ext uri="{BB962C8B-B14F-4D97-AF65-F5344CB8AC3E}">
        <p14:creationId xmlns:p14="http://schemas.microsoft.com/office/powerpoint/2010/main" val="2975633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9B29A3-2511-3A31-4998-DCA1C678397F}"/>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B3A6DF6-6896-FF52-8291-489582B19A7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985DC99-B9D2-B200-95CF-8014E3343471}"/>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5" name="Marcador de pie de página 4">
            <a:extLst>
              <a:ext uri="{FF2B5EF4-FFF2-40B4-BE49-F238E27FC236}">
                <a16:creationId xmlns:a16="http://schemas.microsoft.com/office/drawing/2014/main" id="{A4C72A11-E2A2-4ED4-10E3-74B79CEFDCC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30A0CDD-1DBE-4839-6363-A0C0F5160C46}"/>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379587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61B752-F38A-1157-C86B-00D5B92B1B6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D1759AF1-9CBC-96FB-6AA8-8E37FE8BA9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D7940E7-2FE7-0D4C-4698-BCDAE0F18AF1}"/>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5" name="Marcador de pie de página 4">
            <a:extLst>
              <a:ext uri="{FF2B5EF4-FFF2-40B4-BE49-F238E27FC236}">
                <a16:creationId xmlns:a16="http://schemas.microsoft.com/office/drawing/2014/main" id="{7E1CD39B-CB57-B470-2D0D-96BAC6CC92D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2FC2D6F-6C86-4BBA-7941-67B584419DBE}"/>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318310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361A38-A432-8FA0-03F4-0802D93A1F54}"/>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F82DA82-A8FC-1B77-D3CA-24B75565B26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9BA9D39F-FD8A-55F9-BECE-CA4EE50E508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0A28C4BD-DA94-8A10-931C-0EAACC453BC3}"/>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6" name="Marcador de pie de página 5">
            <a:extLst>
              <a:ext uri="{FF2B5EF4-FFF2-40B4-BE49-F238E27FC236}">
                <a16:creationId xmlns:a16="http://schemas.microsoft.com/office/drawing/2014/main" id="{A54E4C83-9E03-1F9B-F821-1C786071473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AFCBC78-E586-ED50-5598-F90994B792CA}"/>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29303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5963D7-7276-5D38-D5F2-B7F177F0E180}"/>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D8319578-F1BB-46E4-E1E8-E6ABC63C8A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C49D1A3-AA3B-36A8-B6CC-496E040501A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AD120826-B20C-94CF-F04F-A4A0B80E98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904EB09-3A81-3ABB-229C-8D9FED7E9FD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27CCDFC7-1F31-71A1-883E-0745BFC5EC87}"/>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8" name="Marcador de pie de página 7">
            <a:extLst>
              <a:ext uri="{FF2B5EF4-FFF2-40B4-BE49-F238E27FC236}">
                <a16:creationId xmlns:a16="http://schemas.microsoft.com/office/drawing/2014/main" id="{3AA3DDC0-4290-5C93-AFCA-58567C314BD9}"/>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E5755F29-407F-53E7-787D-7D41C51C905C}"/>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376579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7DB6E4-F797-3B0E-9493-2B40E7691103}"/>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27D9DCEF-6262-212E-695A-B6DA41838D0D}"/>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4" name="Marcador de pie de página 3">
            <a:extLst>
              <a:ext uri="{FF2B5EF4-FFF2-40B4-BE49-F238E27FC236}">
                <a16:creationId xmlns:a16="http://schemas.microsoft.com/office/drawing/2014/main" id="{204FE252-E601-7857-DD26-E9ED81CA98C5}"/>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B813F2BC-0A81-A8FF-3B48-D74D56843234}"/>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54916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3EAF701-5CB5-744D-7C86-D0E3978F0343}"/>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3" name="Marcador de pie de página 2">
            <a:extLst>
              <a:ext uri="{FF2B5EF4-FFF2-40B4-BE49-F238E27FC236}">
                <a16:creationId xmlns:a16="http://schemas.microsoft.com/office/drawing/2014/main" id="{F555CD80-4A67-353E-80AE-3C9DCFCC0113}"/>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75142A6C-523C-A16E-CE85-2266CE0CF012}"/>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3752464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89B34A-DC3E-6873-E31D-F530659AC83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42AA6160-0272-1260-61C7-42DBE22382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1B58FFF4-947D-D5A3-6267-EC95BE13E0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B239529-FF3D-6304-C78E-9894E270D871}"/>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6" name="Marcador de pie de página 5">
            <a:extLst>
              <a:ext uri="{FF2B5EF4-FFF2-40B4-BE49-F238E27FC236}">
                <a16:creationId xmlns:a16="http://schemas.microsoft.com/office/drawing/2014/main" id="{13333943-B810-1924-CA78-89BCE758608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A394E7E-4D86-4B5A-3A61-A20CC7E03AC3}"/>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3840362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5DD99D-2DE2-B04C-D9A8-5735535AE6E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00D22248-4C18-66FF-72A7-F4E2A71739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DE32942C-091C-CC5B-FEB7-330603F64E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DF8A266-C757-4E61-1C72-13FB3C8FBDE1}"/>
              </a:ext>
            </a:extLst>
          </p:cNvPr>
          <p:cNvSpPr>
            <a:spLocks noGrp="1"/>
          </p:cNvSpPr>
          <p:nvPr>
            <p:ph type="dt" sz="half" idx="10"/>
          </p:nvPr>
        </p:nvSpPr>
        <p:spPr/>
        <p:txBody>
          <a:bodyPr/>
          <a:lstStyle/>
          <a:p>
            <a:fld id="{6B502D2D-407B-4591-A899-050C047C4231}" type="datetimeFigureOut">
              <a:rPr lang="es-ES" smtClean="0"/>
              <a:t>02/01/2025</a:t>
            </a:fld>
            <a:endParaRPr lang="es-ES"/>
          </a:p>
        </p:txBody>
      </p:sp>
      <p:sp>
        <p:nvSpPr>
          <p:cNvPr id="6" name="Marcador de pie de página 5">
            <a:extLst>
              <a:ext uri="{FF2B5EF4-FFF2-40B4-BE49-F238E27FC236}">
                <a16:creationId xmlns:a16="http://schemas.microsoft.com/office/drawing/2014/main" id="{1749A74D-97EB-4E60-11F0-690E046421C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84CFC49-09FA-B73E-FDAC-324A470B5D26}"/>
              </a:ext>
            </a:extLst>
          </p:cNvPr>
          <p:cNvSpPr>
            <a:spLocks noGrp="1"/>
          </p:cNvSpPr>
          <p:nvPr>
            <p:ph type="sldNum" sz="quarter" idx="12"/>
          </p:nvPr>
        </p:nvSpPr>
        <p:spPr/>
        <p:txBody>
          <a:bodyPr/>
          <a:lstStyle/>
          <a:p>
            <a:fld id="{DF847CDD-86CA-4BAD-A553-665E770F69AC}" type="slidenum">
              <a:rPr lang="es-ES" smtClean="0"/>
              <a:t>‹#›</a:t>
            </a:fld>
            <a:endParaRPr lang="es-ES"/>
          </a:p>
        </p:txBody>
      </p:sp>
    </p:spTree>
    <p:extLst>
      <p:ext uri="{BB962C8B-B14F-4D97-AF65-F5344CB8AC3E}">
        <p14:creationId xmlns:p14="http://schemas.microsoft.com/office/powerpoint/2010/main" val="3049173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055A7C8-739B-B889-5C66-7C824B7474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443D021-1147-3951-8719-9AC8EF51B5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DE928BC3-29B8-72E6-80D7-49C954DA04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502D2D-407B-4591-A899-050C047C4231}" type="datetimeFigureOut">
              <a:rPr lang="es-ES" smtClean="0"/>
              <a:t>02/01/2025</a:t>
            </a:fld>
            <a:endParaRPr lang="es-ES"/>
          </a:p>
        </p:txBody>
      </p:sp>
      <p:sp>
        <p:nvSpPr>
          <p:cNvPr id="5" name="Marcador de pie de página 4">
            <a:extLst>
              <a:ext uri="{FF2B5EF4-FFF2-40B4-BE49-F238E27FC236}">
                <a16:creationId xmlns:a16="http://schemas.microsoft.com/office/drawing/2014/main" id="{AC0932A9-218E-16D1-CD4A-3833A0DE49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019D1AC6-EFF5-1710-1C42-A12F808236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47CDD-86CA-4BAD-A553-665E770F69AC}" type="slidenum">
              <a:rPr lang="es-ES" smtClean="0"/>
              <a:t>‹#›</a:t>
            </a:fld>
            <a:endParaRPr lang="es-ES"/>
          </a:p>
        </p:txBody>
      </p:sp>
    </p:spTree>
    <p:extLst>
      <p:ext uri="{BB962C8B-B14F-4D97-AF65-F5344CB8AC3E}">
        <p14:creationId xmlns:p14="http://schemas.microsoft.com/office/powerpoint/2010/main" val="3189474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ol 4"/>
          <p:cNvSpPr>
            <a:spLocks noGrp="1"/>
          </p:cNvSpPr>
          <p:nvPr>
            <p:ph type="title"/>
          </p:nvPr>
        </p:nvSpPr>
        <p:spPr>
          <a:xfrm>
            <a:off x="1060001" y="1529123"/>
            <a:ext cx="5438075" cy="1078346"/>
          </a:xfrm>
        </p:spPr>
        <p:txBody>
          <a:bodyPr/>
          <a:lstStyle/>
          <a:p>
            <a:r>
              <a:rPr lang="ca-ES" dirty="0"/>
              <a:t>Pla de mesures urgents a Rodalies de Catalunya</a:t>
            </a:r>
          </a:p>
        </p:txBody>
      </p:sp>
      <p:sp>
        <p:nvSpPr>
          <p:cNvPr id="7" name="Contenidor de contingut 6"/>
          <p:cNvSpPr>
            <a:spLocks noGrp="1"/>
          </p:cNvSpPr>
          <p:nvPr>
            <p:ph sz="quarter" idx="11"/>
          </p:nvPr>
        </p:nvSpPr>
        <p:spPr>
          <a:xfrm>
            <a:off x="1059529" y="3822977"/>
            <a:ext cx="5006975" cy="295852"/>
          </a:xfrm>
        </p:spPr>
        <p:txBody>
          <a:bodyPr/>
          <a:lstStyle/>
          <a:p>
            <a:r>
              <a:rPr lang="ca-ES">
                <a:solidFill>
                  <a:srgbClr val="666666"/>
                </a:solidFill>
              </a:rPr>
              <a:t>Gener 2025</a:t>
            </a:r>
            <a:endParaRPr lang="ca-ES" dirty="0">
              <a:solidFill>
                <a:srgbClr val="666666"/>
              </a:solidFill>
            </a:endParaRPr>
          </a:p>
        </p:txBody>
      </p:sp>
      <p:pic>
        <p:nvPicPr>
          <p:cNvPr id="3" name="Imatge 2" descr="Imatge que conté text, Font, Gràfics, logotip&#10;&#10;Descripció generada automàticament">
            <a:extLst>
              <a:ext uri="{FF2B5EF4-FFF2-40B4-BE49-F238E27FC236}">
                <a16:creationId xmlns:a16="http://schemas.microsoft.com/office/drawing/2014/main" id="{2162AB79-7C87-0E69-961F-409E0BB979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1827" y="5328877"/>
            <a:ext cx="2343912" cy="1216152"/>
          </a:xfrm>
          <a:prstGeom prst="rect">
            <a:avLst/>
          </a:prstGeom>
        </p:spPr>
      </p:pic>
    </p:spTree>
    <p:extLst>
      <p:ext uri="{BB962C8B-B14F-4D97-AF65-F5344CB8AC3E}">
        <p14:creationId xmlns:p14="http://schemas.microsoft.com/office/powerpoint/2010/main" val="55117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es-ES" dirty="0"/>
              <a:t>PLA D’INFORMACIÓ I ATENCIÓ A LES PERSONES USUÀRIES</a:t>
            </a:r>
            <a:endParaRPr lang="ca-ES" dirty="0"/>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744340" y="137900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BR" dirty="0">
                <a:latin typeface="Arial" panose="020B0604020202020204" pitchFamily="34" charset="0"/>
                <a:ea typeface="MS Mincho" panose="02020609040205080304" pitchFamily="49" charset="-128"/>
                <a:cs typeface="Arial" panose="020B0604020202020204" pitchFamily="34" charset="0"/>
              </a:rPr>
              <a:t>5- </a:t>
            </a:r>
            <a:r>
              <a:rPr lang="ca-ES" dirty="0">
                <a:latin typeface="Arial" panose="020B0604020202020204" pitchFamily="34" charset="0"/>
                <a:ea typeface="MS Mincho" panose="02020609040205080304" pitchFamily="49" charset="-128"/>
                <a:cs typeface="Arial" panose="020B0604020202020204" pitchFamily="34" charset="0"/>
              </a:rPr>
              <a:t>Nous equipaments i Instal·lacions</a:t>
            </a:r>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744340" y="4327608"/>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5" name="QuadreDeText 4">
            <a:extLst>
              <a:ext uri="{FF2B5EF4-FFF2-40B4-BE49-F238E27FC236}">
                <a16:creationId xmlns:a16="http://schemas.microsoft.com/office/drawing/2014/main" id="{3F469B87-649C-4C2A-5B45-315B531CCA3F}"/>
              </a:ext>
            </a:extLst>
          </p:cNvPr>
          <p:cNvSpPr txBox="1"/>
          <p:nvPr/>
        </p:nvSpPr>
        <p:spPr>
          <a:xfrm>
            <a:off x="923925" y="1936284"/>
            <a:ext cx="10344150" cy="1492716"/>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5.3.	</a:t>
            </a:r>
            <a:r>
              <a:rPr lang="ca-ES" sz="1600" b="1" dirty="0">
                <a:latin typeface="Arial" panose="020B0604020202020204" pitchFamily="34" charset="0"/>
                <a:ea typeface="MS Mincho" panose="02020609040205080304" pitchFamily="49" charset="-128"/>
                <a:cs typeface="Arial" panose="020B0604020202020204" pitchFamily="34" charset="0"/>
              </a:rPr>
              <a:t>Actualització del software i hardware de 26 màquines </a:t>
            </a:r>
            <a:r>
              <a:rPr lang="ca-ES" sz="1600" b="1" dirty="0" err="1">
                <a:latin typeface="Arial" panose="020B0604020202020204" pitchFamily="34" charset="0"/>
                <a:ea typeface="MS Mincho" panose="02020609040205080304" pitchFamily="49" charset="-128"/>
                <a:cs typeface="Arial" panose="020B0604020202020204" pitchFamily="34" charset="0"/>
              </a:rPr>
              <a:t>autovenda</a:t>
            </a:r>
            <a:r>
              <a:rPr lang="ca-ES" sz="1600" b="1" dirty="0">
                <a:latin typeface="Arial" panose="020B0604020202020204" pitchFamily="34" charset="0"/>
                <a:ea typeface="MS Mincho" panose="02020609040205080304" pitchFamily="49" charset="-128"/>
                <a:cs typeface="Arial" panose="020B0604020202020204" pitchFamily="34" charset="0"/>
              </a:rPr>
              <a:t>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 </a:t>
            </a:r>
            <a:r>
              <a:rPr lang="ca-ES" sz="1600" dirty="0">
                <a:effectLst/>
                <a:latin typeface="Arial" panose="020B0604020202020204" pitchFamily="34" charset="0"/>
                <a:ea typeface="Times New Roman" panose="02020603050405020304" pitchFamily="18" charset="0"/>
                <a:cs typeface="Arial" panose="020B0604020202020204" pitchFamily="34" charset="0"/>
              </a:rPr>
              <a:t>millorar la informació a les màquines </a:t>
            </a:r>
            <a:r>
              <a:rPr lang="ca-ES" sz="1600" dirty="0" err="1">
                <a:effectLst/>
                <a:latin typeface="Arial" panose="020B0604020202020204" pitchFamily="34" charset="0"/>
                <a:ea typeface="Times New Roman" panose="02020603050405020304" pitchFamily="18" charset="0"/>
                <a:cs typeface="Arial" panose="020B0604020202020204" pitchFamily="34" charset="0"/>
              </a:rPr>
              <a:t>autovenda</a:t>
            </a:r>
            <a:r>
              <a:rPr lang="ca-ES" sz="1600" dirty="0">
                <a:effectLst/>
                <a:latin typeface="Arial" panose="020B0604020202020204" pitchFamily="34" charset="0"/>
                <a:ea typeface="Times New Roman" panose="02020603050405020304" pitchFamily="18" charset="0"/>
                <a:cs typeface="Arial" panose="020B0604020202020204" pitchFamily="34" charset="0"/>
              </a:rPr>
              <a:t> de Mitjana Distància</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a:latin typeface="Arial" panose="020B0604020202020204" pitchFamily="34" charset="0"/>
                <a:ea typeface="MS Mincho" panose="02020609040205080304" pitchFamily="49" charset="-128"/>
                <a:cs typeface="Arial" panose="020B0604020202020204" pitchFamily="34" charset="0"/>
              </a:rPr>
              <a:t>515.000 €</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p:txBody>
      </p:sp>
      <p:sp>
        <p:nvSpPr>
          <p:cNvPr id="3" name="QuadreDeText 2">
            <a:extLst>
              <a:ext uri="{FF2B5EF4-FFF2-40B4-BE49-F238E27FC236}">
                <a16:creationId xmlns:a16="http://schemas.microsoft.com/office/drawing/2014/main" id="{AC21B73E-0B19-7190-E59A-A3DAC172EB4C}"/>
              </a:ext>
            </a:extLst>
          </p:cNvPr>
          <p:cNvSpPr txBox="1"/>
          <p:nvPr/>
        </p:nvSpPr>
        <p:spPr>
          <a:xfrm>
            <a:off x="923925" y="3795259"/>
            <a:ext cx="10344150" cy="2487861"/>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5.4.	</a:t>
            </a:r>
            <a:r>
              <a:rPr lang="ca-ES" sz="1600" b="1" dirty="0">
                <a:latin typeface="Arial" panose="020B0604020202020204" pitchFamily="34" charset="0"/>
                <a:ea typeface="MS Mincho" panose="02020609040205080304" pitchFamily="49" charset="-128"/>
                <a:cs typeface="Arial" panose="020B0604020202020204" pitchFamily="34" charset="0"/>
              </a:rPr>
              <a:t>Millora de la senyalització en estacions de rodalia</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 </a:t>
            </a:r>
            <a:r>
              <a:rPr lang="ca-ES" sz="1600" dirty="0">
                <a:effectLst/>
                <a:latin typeface="Arial" panose="020B0604020202020204" pitchFamily="34" charset="0"/>
                <a:ea typeface="Times New Roman" panose="02020603050405020304" pitchFamily="18" charset="0"/>
                <a:cs typeface="Arial" panose="020B0604020202020204" pitchFamily="34" charset="0"/>
              </a:rPr>
              <a:t>millorar la informació del servei a les persones usuàries</a:t>
            </a:r>
          </a:p>
          <a:p>
            <a:pPr marL="228600" algn="just">
              <a:spcBef>
                <a:spcPts val="1000"/>
              </a:spcBef>
            </a:pPr>
            <a:r>
              <a:rPr lang="ca-ES" sz="1600" dirty="0">
                <a:latin typeface="Arial" panose="020B0604020202020204" pitchFamily="34" charset="0"/>
                <a:ea typeface="Times New Roman" panose="02020603050405020304" pitchFamily="18" charset="0"/>
                <a:cs typeface="Arial" panose="020B0604020202020204" pitchFamily="34" charset="0"/>
              </a:rPr>
              <a:t>Informació </a:t>
            </a:r>
            <a:r>
              <a:rPr lang="ca-ES" sz="1600" dirty="0">
                <a:effectLst/>
                <a:latin typeface="Arial" panose="020B0604020202020204" pitchFamily="34" charset="0"/>
                <a:ea typeface="Times New Roman" panose="02020603050405020304" pitchFamily="18" charset="0"/>
                <a:cs typeface="Arial" panose="020B0604020202020204" pitchFamily="34" charset="0"/>
              </a:rPr>
              <a:t>del punt d'atenció personalitzada en aquelles estacions amb dos vestíbuls.</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dirty="0">
                <a:effectLst/>
                <a:latin typeface="Arial" panose="020B0604020202020204" pitchFamily="34" charset="0"/>
                <a:ea typeface="Times New Roman" panose="02020603050405020304" pitchFamily="18" charset="0"/>
                <a:cs typeface="Arial" panose="020B0604020202020204" pitchFamily="34" charset="0"/>
              </a:rPr>
              <a:t>Informació de les connexions d'intermodalitat amb altres mitjans de transport públic col·lectiu o privat o un altre tipus de serveis d'interès per al ciutadà.</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a:latin typeface="Arial" panose="020B0604020202020204" pitchFamily="34" charset="0"/>
                <a:ea typeface="MS Mincho" panose="02020609040205080304" pitchFamily="49" charset="-128"/>
                <a:cs typeface="Arial" panose="020B0604020202020204" pitchFamily="34" charset="0"/>
              </a:rPr>
              <a:t>En funció de les necessitats </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4" name="Imatge 3">
            <a:extLst>
              <a:ext uri="{FF2B5EF4-FFF2-40B4-BE49-F238E27FC236}">
                <a16:creationId xmlns:a16="http://schemas.microsoft.com/office/drawing/2014/main" id="{5909C97F-03FB-6F63-30BE-6E0B6A4E3A0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2654" y="149747"/>
            <a:ext cx="1473019" cy="378816"/>
          </a:xfrm>
          <a:prstGeom prst="rect">
            <a:avLst/>
          </a:prstGeom>
        </p:spPr>
      </p:pic>
    </p:spTree>
    <p:extLst>
      <p:ext uri="{BB962C8B-B14F-4D97-AF65-F5344CB8AC3E}">
        <p14:creationId xmlns:p14="http://schemas.microsoft.com/office/powerpoint/2010/main" val="278145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es-ES" dirty="0"/>
              <a:t>PLA D’INFORMACIÓ I ATENCIÓ A LES PERSONES USUÀRIES</a:t>
            </a:r>
            <a:endParaRPr lang="ca-ES" dirty="0"/>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latin typeface="Arial" panose="020B0604020202020204" pitchFamily="34" charset="0"/>
                <a:ea typeface="MS Mincho" panose="02020609040205080304" pitchFamily="49" charset="-128"/>
                <a:cs typeface="Arial" panose="020B0604020202020204" pitchFamily="34" charset="0"/>
              </a:rPr>
              <a:t>6- </a:t>
            </a:r>
            <a:r>
              <a:rPr lang="ca-ES" dirty="0">
                <a:latin typeface="Arial" panose="020B0604020202020204" pitchFamily="34" charset="0"/>
                <a:ea typeface="MS Mincho" panose="02020609040205080304" pitchFamily="49" charset="-128"/>
                <a:cs typeface="Arial" panose="020B0604020202020204" pitchFamily="34" charset="0"/>
              </a:rPr>
              <a:t>Integració dels títols propis de Renfe a la T-Mobilitat</a:t>
            </a:r>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694566" y="2157564"/>
            <a:ext cx="11186149" cy="1667123"/>
          </a:xfrm>
          <a:prstGeom prst="rect">
            <a:avLst/>
          </a:prstGeom>
          <a:noFill/>
        </p:spPr>
        <p:txBody>
          <a:bodyPr wrap="square">
            <a:spAutoFit/>
          </a:bodyPr>
          <a:lstStyle/>
          <a:p>
            <a:pPr indent="228600"/>
            <a:r>
              <a:rPr lang="ca-ES" sz="1600" b="1" dirty="0">
                <a:effectLst/>
                <a:latin typeface="Arial" panose="020B0604020202020204" pitchFamily="34" charset="0"/>
                <a:ea typeface="MS Mincho" panose="02020609040205080304" pitchFamily="49" charset="-128"/>
                <a:cs typeface="Arial" panose="020B0604020202020204" pitchFamily="34" charset="0"/>
              </a:rPr>
              <a:t>Objectiu: </a:t>
            </a:r>
            <a:r>
              <a:rPr lang="ca-ES" sz="1600" dirty="0">
                <a:effectLst/>
                <a:latin typeface="Arial" panose="020B0604020202020204" pitchFamily="34" charset="0"/>
                <a:ea typeface="MS Mincho" panose="02020609040205080304" pitchFamily="49" charset="-128"/>
                <a:cs typeface="Arial" panose="020B0604020202020204" pitchFamily="34" charset="0"/>
              </a:rPr>
              <a:t>integrar els</a:t>
            </a:r>
            <a:r>
              <a:rPr lang="ca-ES" sz="1600" b="1" dirty="0">
                <a:effectLst/>
                <a:latin typeface="Arial" panose="020B0604020202020204" pitchFamily="34" charset="0"/>
                <a:ea typeface="MS Mincho" panose="02020609040205080304" pitchFamily="49" charset="-128"/>
                <a:cs typeface="Arial" panose="020B0604020202020204" pitchFamily="34" charset="0"/>
              </a:rPr>
              <a:t> </a:t>
            </a:r>
            <a:r>
              <a:rPr lang="ca-ES" sz="1600" dirty="0">
                <a:effectLst/>
                <a:latin typeface="Arial" panose="020B0604020202020204" pitchFamily="34" charset="0"/>
                <a:ea typeface="MS Mincho" panose="02020609040205080304" pitchFamily="49" charset="-128"/>
                <a:cs typeface="Arial" panose="020B0604020202020204" pitchFamily="34" charset="0"/>
              </a:rPr>
              <a:t>títols propis de Renfe en el sistema T-Mobilitat</a:t>
            </a:r>
          </a:p>
          <a:p>
            <a:pPr indent="228600"/>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indent="228600"/>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a:t>
            </a:r>
          </a:p>
          <a:p>
            <a:pPr indent="228600"/>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indent="228600"/>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Renfe amb l’ATM del SIMMB</a:t>
            </a:r>
          </a:p>
          <a:p>
            <a:pPr marL="228600" algn="just">
              <a:spcBef>
                <a:spcPts val="1000"/>
              </a:spcBef>
            </a:pPr>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3" name="Imatge 2">
            <a:extLst>
              <a:ext uri="{FF2B5EF4-FFF2-40B4-BE49-F238E27FC236}">
                <a16:creationId xmlns:a16="http://schemas.microsoft.com/office/drawing/2014/main" id="{7596B40F-8DF5-BBCF-95C8-9B9ACD2DE1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7928" y="234730"/>
            <a:ext cx="1473019" cy="378816"/>
          </a:xfrm>
          <a:prstGeom prst="rect">
            <a:avLst/>
          </a:prstGeom>
        </p:spPr>
      </p:pic>
    </p:spTree>
    <p:extLst>
      <p:ext uri="{BB962C8B-B14F-4D97-AF65-F5344CB8AC3E}">
        <p14:creationId xmlns:p14="http://schemas.microsoft.com/office/powerpoint/2010/main" val="4269304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e text 1"/>
          <p:cNvSpPr>
            <a:spLocks noGrp="1"/>
          </p:cNvSpPr>
          <p:nvPr>
            <p:ph type="body" sz="quarter" idx="27"/>
          </p:nvPr>
        </p:nvSpPr>
        <p:spPr/>
        <p:txBody>
          <a:bodyPr>
            <a:normAutofit fontScale="92500" lnSpcReduction="10000"/>
          </a:bodyPr>
          <a:lstStyle/>
          <a:p>
            <a:r>
              <a:rPr lang="ca-ES" dirty="0"/>
              <a:t>2</a:t>
            </a:r>
          </a:p>
        </p:txBody>
      </p:sp>
      <p:sp>
        <p:nvSpPr>
          <p:cNvPr id="3" name="Títol 2"/>
          <p:cNvSpPr>
            <a:spLocks noGrp="1"/>
          </p:cNvSpPr>
          <p:nvPr>
            <p:ph type="title"/>
          </p:nvPr>
        </p:nvSpPr>
        <p:spPr/>
        <p:txBody>
          <a:bodyPr/>
          <a:lstStyle/>
          <a:p>
            <a:r>
              <a:rPr lang="ca-ES" dirty="0"/>
              <a:t>PLA DE MILLORA DE LA SEGURETAT</a:t>
            </a:r>
          </a:p>
        </p:txBody>
      </p:sp>
    </p:spTree>
    <p:extLst>
      <p:ext uri="{BB962C8B-B14F-4D97-AF65-F5344CB8AC3E}">
        <p14:creationId xmlns:p14="http://schemas.microsoft.com/office/powerpoint/2010/main" val="4221892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idor de text 5"/>
          <p:cNvSpPr>
            <a:spLocks noGrp="1"/>
          </p:cNvSpPr>
          <p:nvPr>
            <p:ph type="body" sz="quarter" idx="10"/>
          </p:nvPr>
        </p:nvSpPr>
        <p:spPr>
          <a:xfrm>
            <a:off x="698976" y="1809537"/>
            <a:ext cx="11037955" cy="4273493"/>
          </a:xfrm>
        </p:spPr>
        <p:txBody>
          <a:bodyPr>
            <a:normAutofit lnSpcReduction="10000"/>
          </a:bodyPr>
          <a:lstStyle/>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Actualment, Renfe disposa de càmeres de </a:t>
            </a:r>
            <a:r>
              <a:rPr lang="ca-ES" sz="1600" dirty="0" err="1">
                <a:effectLst/>
                <a:latin typeface="Arial" panose="020B0604020202020204" pitchFamily="34" charset="0"/>
                <a:ea typeface="MS Mincho" panose="02020609040205080304" pitchFamily="49" charset="-128"/>
                <a:cs typeface="Arial" panose="020B0604020202020204" pitchFamily="34" charset="0"/>
              </a:rPr>
              <a:t>videoanalítica</a:t>
            </a:r>
            <a:r>
              <a:rPr lang="ca-ES" sz="1600" dirty="0">
                <a:effectLst/>
                <a:latin typeface="Arial" panose="020B0604020202020204" pitchFamily="34" charset="0"/>
                <a:ea typeface="MS Mincho" panose="02020609040205080304" pitchFamily="49" charset="-128"/>
                <a:cs typeface="Arial" panose="020B0604020202020204" pitchFamily="34" charset="0"/>
              </a:rPr>
              <a:t> amb IA a 89 estacions d’un total de 107 que gestiona directament a Catalunya.</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d</a:t>
            </a:r>
            <a:r>
              <a:rPr lang="ca-ES" sz="1600" dirty="0">
                <a:effectLst/>
                <a:latin typeface="Arial" panose="020B0604020202020204" pitchFamily="34" charset="0"/>
                <a:ea typeface="MS Mincho" panose="02020609040205080304" pitchFamily="49" charset="-128"/>
              </a:rPr>
              <a:t>isposar d’informació en temps real de la situació a les estacions de Rodalies de Catalunya. Controlar de manera automatitzada l’afluència de viatgers, detectar incidents relacionats amb la seguretat, com caigudes de persones i objectes a les vies, actes vandàlics o comportaments sospitosos a les andanes de totes les estacions dels serveis de Rodalies de Catalunya.</a:t>
            </a:r>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a:t>
            </a:r>
          </a:p>
          <a:p>
            <a:pPr marL="0" lvl="0" indent="0" algn="just">
              <a:buNone/>
            </a:pPr>
            <a:r>
              <a:rPr lang="ca-ES" sz="1600" dirty="0">
                <a:effectLst/>
                <a:latin typeface="Arial" panose="020B0604020202020204" pitchFamily="34" charset="0"/>
                <a:ea typeface="MS Mincho" panose="02020609040205080304" pitchFamily="49" charset="-128"/>
                <a:cs typeface="Arial" panose="020B0604020202020204" pitchFamily="34" charset="0"/>
              </a:rPr>
              <a:t>Renfe instal·larà aquest sistema a les 18 estacions restants que gestiona directament dins l’àmbit de rodalia de Barcelona. Al primer semestre a: </a:t>
            </a:r>
            <a:r>
              <a:rPr lang="ca-ES" sz="1600" b="1" dirty="0" err="1">
                <a:effectLst/>
                <a:latin typeface="Arial" panose="020B0604020202020204" pitchFamily="34" charset="0"/>
                <a:ea typeface="MS Mincho" panose="02020609040205080304" pitchFamily="49" charset="-128"/>
                <a:cs typeface="Arial" panose="020B0604020202020204" pitchFamily="34" charset="0"/>
              </a:rPr>
              <a:t>Ocata</a:t>
            </a:r>
            <a:r>
              <a:rPr lang="ca-ES" sz="1600" b="1" dirty="0">
                <a:latin typeface="Arial" panose="020B0604020202020204" pitchFamily="34" charset="0"/>
                <a:ea typeface="MS Mincho" panose="02020609040205080304" pitchFamily="49" charset="-128"/>
                <a:cs typeface="Arial" panose="020B0604020202020204" pitchFamily="34" charset="0"/>
              </a:rPr>
              <a:t>, </a:t>
            </a:r>
            <a:r>
              <a:rPr lang="ca-ES" sz="1600" b="1" dirty="0">
                <a:effectLst/>
                <a:latin typeface="Arial" panose="020B0604020202020204" pitchFamily="34" charset="0"/>
                <a:ea typeface="MS Mincho" panose="02020609040205080304" pitchFamily="49" charset="-128"/>
                <a:cs typeface="Arial" panose="020B0604020202020204" pitchFamily="34" charset="0"/>
              </a:rPr>
              <a:t>Palautordera, Sant Vicenç de Castellet, Gelida, Les Franqueses del Vallès, La Garriga, Balenyà Tona Seva, Maçanet-Massanes</a:t>
            </a:r>
          </a:p>
          <a:p>
            <a:pPr marL="342900" lvl="0" indent="-342900" algn="just">
              <a:buFont typeface="Arial" panose="020B0604020202020204" pitchFamily="34" charset="0"/>
              <a:buChar char="-"/>
            </a:pP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0" lvl="0" indent="0" algn="just">
              <a:buNone/>
            </a:pPr>
            <a:r>
              <a:rPr lang="ca-ES" sz="1600" dirty="0">
                <a:effectLst/>
                <a:latin typeface="Arial" panose="020B0604020202020204" pitchFamily="34" charset="0"/>
                <a:ea typeface="MS Mincho" panose="02020609040205080304" pitchFamily="49" charset="-128"/>
                <a:cs typeface="Arial" panose="020B0604020202020204" pitchFamily="34" charset="0"/>
              </a:rPr>
              <a:t>Adif instal·larà un sistema equivalent de càmeres amb </a:t>
            </a:r>
            <a:r>
              <a:rPr lang="ca-ES" sz="1600" dirty="0" err="1">
                <a:effectLst/>
                <a:latin typeface="Arial" panose="020B0604020202020204" pitchFamily="34" charset="0"/>
                <a:ea typeface="MS Mincho" panose="02020609040205080304" pitchFamily="49" charset="-128"/>
                <a:cs typeface="Arial" panose="020B0604020202020204" pitchFamily="34" charset="0"/>
              </a:rPr>
              <a:t>videoanalítica</a:t>
            </a:r>
            <a:r>
              <a:rPr lang="ca-ES" sz="1600" dirty="0">
                <a:effectLst/>
                <a:latin typeface="Arial" panose="020B0604020202020204" pitchFamily="34" charset="0"/>
                <a:ea typeface="MS Mincho" panose="02020609040205080304" pitchFamily="49" charset="-128"/>
                <a:cs typeface="Arial" panose="020B0604020202020204" pitchFamily="34" charset="0"/>
              </a:rPr>
              <a:t> a l’estació de Sants i en preveu l’extensió a les estacions de Girona i Sagrera (quan estigui en funcionament).</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Renfe 1.089.000 €</a:t>
            </a:r>
          </a:p>
          <a:p>
            <a:pPr marL="89916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err="1">
                <a:effectLst/>
                <a:latin typeface="Arial" panose="020B0604020202020204" pitchFamily="34" charset="0"/>
                <a:ea typeface="MS Mincho" panose="02020609040205080304" pitchFamily="49" charset="-128"/>
                <a:cs typeface="Arial" panose="020B0604020202020204" pitchFamily="34" charset="0"/>
              </a:rPr>
              <a:t>Adif</a:t>
            </a:r>
            <a:r>
              <a:rPr lang="ca-ES" sz="1600" dirty="0">
                <a:effectLst/>
                <a:latin typeface="Arial" panose="020B0604020202020204" pitchFamily="34" charset="0"/>
                <a:ea typeface="MS Mincho" panose="02020609040205080304" pitchFamily="49" charset="-128"/>
                <a:cs typeface="Arial" panose="020B0604020202020204" pitchFamily="34" charset="0"/>
              </a:rPr>
              <a:t> en el marc d’un contracte nacional</a:t>
            </a:r>
          </a:p>
          <a:p>
            <a:endParaRPr lang="ca-ES" dirty="0"/>
          </a:p>
        </p:txBody>
      </p:sp>
      <p:sp>
        <p:nvSpPr>
          <p:cNvPr id="8" name="Contenidor de text 7"/>
          <p:cNvSpPr>
            <a:spLocks noGrp="1"/>
          </p:cNvSpPr>
          <p:nvPr>
            <p:ph type="body" sz="quarter" idx="12"/>
          </p:nvPr>
        </p:nvSpPr>
        <p:spPr/>
        <p:txBody>
          <a:bodyPr/>
          <a:lstStyle/>
          <a:p>
            <a:r>
              <a:rPr lang="ca-ES" dirty="0"/>
              <a:t>1- Implantació de càmeres de </a:t>
            </a:r>
            <a:r>
              <a:rPr lang="ca-ES" dirty="0" err="1"/>
              <a:t>videoanalítica</a:t>
            </a:r>
            <a:endParaRPr lang="ca-ES" dirty="0"/>
          </a:p>
        </p:txBody>
      </p:sp>
      <p:sp>
        <p:nvSpPr>
          <p:cNvPr id="2" name="Títol 1"/>
          <p:cNvSpPr>
            <a:spLocks noGrp="1"/>
          </p:cNvSpPr>
          <p:nvPr>
            <p:ph type="title"/>
          </p:nvPr>
        </p:nvSpPr>
        <p:spPr/>
        <p:txBody>
          <a:bodyPr>
            <a:normAutofit fontScale="90000"/>
          </a:bodyPr>
          <a:lstStyle/>
          <a:p>
            <a:r>
              <a:rPr lang="ca-ES" dirty="0"/>
              <a:t>PLA DE MILLORA DE LA SEGURETAT</a:t>
            </a:r>
          </a:p>
        </p:txBody>
      </p:sp>
      <p:pic>
        <p:nvPicPr>
          <p:cNvPr id="3" name="Imatge 2">
            <a:extLst>
              <a:ext uri="{FF2B5EF4-FFF2-40B4-BE49-F238E27FC236}">
                <a16:creationId xmlns:a16="http://schemas.microsoft.com/office/drawing/2014/main" id="{6EAF57DF-85C0-3824-D6F7-E4659C8D0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74785" y="187341"/>
            <a:ext cx="1473019" cy="378816"/>
          </a:xfrm>
          <a:prstGeom prst="rect">
            <a:avLst/>
          </a:prstGeom>
        </p:spPr>
      </p:pic>
    </p:spTree>
    <p:extLst>
      <p:ext uri="{BB962C8B-B14F-4D97-AF65-F5344CB8AC3E}">
        <p14:creationId xmlns:p14="http://schemas.microsoft.com/office/powerpoint/2010/main" val="1501838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idor de text 5"/>
          <p:cNvSpPr>
            <a:spLocks noGrp="1"/>
          </p:cNvSpPr>
          <p:nvPr>
            <p:ph type="body" sz="quarter" idx="10"/>
          </p:nvPr>
        </p:nvSpPr>
        <p:spPr>
          <a:xfrm>
            <a:off x="752932" y="1967965"/>
            <a:ext cx="10914738" cy="2087931"/>
          </a:xfrm>
        </p:spPr>
        <p:txBody>
          <a:bodyPr/>
          <a:lstStyle/>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Tot i disposar d’un important desplegament de vigilants de seguretat al conjunt dels serveis de Rodalies de Catalunya, amb l'objectiu d'enfortir encara més la seguretat dels usuaris, es treballa per augmentar el nombre de vigilants, tant a les estacions com a bord dels trens. </a:t>
            </a:r>
          </a:p>
          <a:p>
            <a:pPr indent="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ampliar la plantilla amb un increment interanual </a:t>
            </a:r>
            <a:r>
              <a:rPr lang="es-ES" sz="1600" dirty="0">
                <a:effectLst/>
                <a:latin typeface="Arial" panose="020B0604020202020204" pitchFamily="34" charset="0"/>
                <a:ea typeface="MS Mincho" panose="02020609040205080304" pitchFamily="49" charset="-128"/>
                <a:cs typeface="Arial" panose="020B0604020202020204" pitchFamily="34" charset="0"/>
              </a:rPr>
              <a:t>del 5% </a:t>
            </a:r>
            <a:r>
              <a:rPr lang="es-ES" sz="1600" dirty="0" err="1">
                <a:effectLst/>
                <a:latin typeface="Arial" panose="020B0604020202020204" pitchFamily="34" charset="0"/>
                <a:ea typeface="MS Mincho" panose="02020609040205080304" pitchFamily="49" charset="-128"/>
                <a:cs typeface="Arial" panose="020B0604020202020204" pitchFamily="34" charset="0"/>
              </a:rPr>
              <a:t>durant</a:t>
            </a:r>
            <a:r>
              <a:rPr lang="es-ES" sz="1600" dirty="0">
                <a:effectLst/>
                <a:latin typeface="Arial" panose="020B0604020202020204" pitchFamily="34" charset="0"/>
                <a:ea typeface="MS Mincho" panose="02020609040205080304" pitchFamily="49" charset="-128"/>
                <a:cs typeface="Arial" panose="020B0604020202020204" pitchFamily="34" charset="0"/>
              </a:rPr>
              <a:t> dos </a:t>
            </a:r>
            <a:r>
              <a:rPr lang="es-ES" sz="1600" dirty="0" err="1">
                <a:effectLst/>
                <a:latin typeface="Arial" panose="020B0604020202020204" pitchFamily="34" charset="0"/>
                <a:ea typeface="MS Mincho" panose="02020609040205080304" pitchFamily="49" charset="-128"/>
                <a:cs typeface="Arial" panose="020B0604020202020204" pitchFamily="34" charset="0"/>
              </a:rPr>
              <a:t>anys</a:t>
            </a:r>
            <a:r>
              <a:rPr lang="es-ES" sz="1600" dirty="0">
                <a:effectLst/>
                <a:latin typeface="Arial" panose="020B0604020202020204" pitchFamily="34" charset="0"/>
                <a:ea typeface="MS Mincho" panose="02020609040205080304" pitchFamily="49" charset="-128"/>
                <a:cs typeface="Arial" panose="020B0604020202020204" pitchFamily="34" charset="0"/>
              </a:rPr>
              <a:t>.</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2025 - 2026</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580.000 €/any</a:t>
            </a:r>
          </a:p>
          <a:p>
            <a:endParaRPr lang="ca-ES" dirty="0"/>
          </a:p>
        </p:txBody>
      </p:sp>
      <p:sp>
        <p:nvSpPr>
          <p:cNvPr id="8" name="Contenidor de text 7"/>
          <p:cNvSpPr>
            <a:spLocks noGrp="1"/>
          </p:cNvSpPr>
          <p:nvPr>
            <p:ph type="body" sz="quarter" idx="12"/>
          </p:nvPr>
        </p:nvSpPr>
        <p:spPr>
          <a:xfrm>
            <a:off x="694566" y="1380998"/>
            <a:ext cx="10763986" cy="344488"/>
          </a:xfrm>
        </p:spPr>
        <p:txBody>
          <a:bodyPr/>
          <a:lstStyle/>
          <a:p>
            <a:r>
              <a:rPr lang="ca-ES" dirty="0"/>
              <a:t>2- Increment del nombre de vigilants de seguretat</a:t>
            </a:r>
          </a:p>
        </p:txBody>
      </p:sp>
      <p:sp>
        <p:nvSpPr>
          <p:cNvPr id="2" name="Títol 1"/>
          <p:cNvSpPr>
            <a:spLocks noGrp="1"/>
          </p:cNvSpPr>
          <p:nvPr>
            <p:ph type="title"/>
          </p:nvPr>
        </p:nvSpPr>
        <p:spPr/>
        <p:txBody>
          <a:bodyPr>
            <a:normAutofit fontScale="90000"/>
          </a:bodyPr>
          <a:lstStyle/>
          <a:p>
            <a:r>
              <a:rPr lang="ca-ES" dirty="0"/>
              <a:t>PLA DE MILLORA DE LA SEGURETAT</a:t>
            </a:r>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pic>
        <p:nvPicPr>
          <p:cNvPr id="3" name="Imatge 2">
            <a:extLst>
              <a:ext uri="{FF2B5EF4-FFF2-40B4-BE49-F238E27FC236}">
                <a16:creationId xmlns:a16="http://schemas.microsoft.com/office/drawing/2014/main" id="{4EDCA5FC-930F-AC89-1CF8-96FFE951A22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1397" y="179790"/>
            <a:ext cx="1473019" cy="378816"/>
          </a:xfrm>
          <a:prstGeom prst="rect">
            <a:avLst/>
          </a:prstGeom>
        </p:spPr>
      </p:pic>
    </p:spTree>
    <p:extLst>
      <p:ext uri="{BB962C8B-B14F-4D97-AF65-F5344CB8AC3E}">
        <p14:creationId xmlns:p14="http://schemas.microsoft.com/office/powerpoint/2010/main" val="4269119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ca-ES" dirty="0"/>
              <a:t>PLA DE MILLORA DE LA SEGURETAT</a:t>
            </a:r>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6771" y="1408267"/>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a-ES" dirty="0"/>
              <a:t>3- Increment de vigilància amb </a:t>
            </a:r>
            <a:r>
              <a:rPr lang="ca-ES" dirty="0" err="1"/>
              <a:t>drons</a:t>
            </a:r>
            <a:r>
              <a:rPr lang="ca-ES" dirty="0"/>
              <a:t> o noves tecnologies </a:t>
            </a:r>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694566" y="1963761"/>
            <a:ext cx="11186149" cy="3313728"/>
          </a:xfrm>
          <a:prstGeom prst="rect">
            <a:avLst/>
          </a:prstGeom>
          <a:noFill/>
        </p:spPr>
        <p:txBody>
          <a:bodyPr wrap="square">
            <a:spAutoFit/>
          </a:bodyPr>
          <a:lstStyle/>
          <a:p>
            <a:pPr marL="228600" algn="just">
              <a:spcBef>
                <a:spcPts val="1000"/>
              </a:spcBef>
            </a:pPr>
            <a:r>
              <a:rPr lang="ca-ES" sz="1600" dirty="0">
                <a:effectLst/>
                <a:latin typeface="Arial" panose="020B0604020202020204" pitchFamily="34" charset="0"/>
                <a:ea typeface="MS Mincho" panose="02020609040205080304" pitchFamily="49" charset="-128"/>
                <a:cs typeface="Arial" panose="020B0604020202020204" pitchFamily="34" charset="0"/>
              </a:rPr>
              <a:t>Actualment es disposa d’un sistema de seguretat amb dos </a:t>
            </a:r>
            <a:r>
              <a:rPr lang="ca-ES" sz="1600" dirty="0" err="1">
                <a:effectLst/>
                <a:latin typeface="Arial" panose="020B0604020202020204" pitchFamily="34" charset="0"/>
                <a:ea typeface="MS Mincho" panose="02020609040205080304" pitchFamily="49" charset="-128"/>
                <a:cs typeface="Arial" panose="020B0604020202020204" pitchFamily="34" charset="0"/>
              </a:rPr>
              <a:t>drons</a:t>
            </a:r>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a:solidFill>
                  <a:srgbClr val="000000"/>
                </a:solidFill>
                <a:effectLst/>
                <a:latin typeface="Arial" panose="020B0604020202020204" pitchFamily="34" charset="0"/>
                <a:ea typeface="MS Mincho" panose="02020609040205080304" pitchFamily="49" charset="-128"/>
                <a:cs typeface="Arial" panose="020B0604020202020204" pitchFamily="34" charset="0"/>
              </a:rPr>
              <a:t>que vigilen els tallers i les diverses instal·lacions de Rodalies de Catalunya, que funcionen amb caràcter dissuasiu per a actes vandàlics i permeten detectar circumstàncies de risc. </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incrementar les hores de vigilància amb </a:t>
            </a:r>
            <a:r>
              <a:rPr lang="ca-ES" sz="1600" dirty="0" err="1">
                <a:effectLst/>
                <a:latin typeface="Arial" panose="020B0604020202020204" pitchFamily="34" charset="0"/>
                <a:ea typeface="MS Mincho" panose="02020609040205080304" pitchFamily="49" charset="-128"/>
                <a:cs typeface="Arial" panose="020B0604020202020204" pitchFamily="34" charset="0"/>
              </a:rPr>
              <a:t>drons</a:t>
            </a:r>
            <a:r>
              <a:rPr lang="ca-ES" sz="1600" dirty="0">
                <a:effectLst/>
                <a:latin typeface="Arial" panose="020B0604020202020204" pitchFamily="34" charset="0"/>
                <a:ea typeface="MS Mincho" panose="02020609040205080304" pitchFamily="49" charset="-128"/>
                <a:cs typeface="Arial" panose="020B0604020202020204" pitchFamily="34" charset="0"/>
              </a:rPr>
              <a:t> per reduir el vandalisme, </a:t>
            </a:r>
            <a:r>
              <a:rPr lang="ca-ES" sz="1600" dirty="0">
                <a:latin typeface="Arial" panose="020B0604020202020204" pitchFamily="34" charset="0"/>
                <a:ea typeface="MS Mincho" panose="02020609040205080304" pitchFamily="49" charset="-128"/>
                <a:cs typeface="Arial" panose="020B0604020202020204" pitchFamily="34" charset="0"/>
              </a:rPr>
              <a:t>com els </a:t>
            </a:r>
            <a:r>
              <a:rPr lang="ca-ES" sz="1600" dirty="0">
                <a:effectLst/>
                <a:latin typeface="Arial" panose="020B0604020202020204" pitchFamily="34" charset="0"/>
                <a:ea typeface="MS Mincho" panose="02020609040205080304" pitchFamily="49" charset="-128"/>
                <a:cs typeface="Arial" panose="020B0604020202020204" pitchFamily="34" charset="0"/>
              </a:rPr>
              <a:t>grafits als trens, mentre aquests es troben a les instal·lacions de Renfe.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En funció de les necessitats</a:t>
            </a:r>
          </a:p>
          <a:p>
            <a:pPr marL="228600" algn="just">
              <a:spcBef>
                <a:spcPts val="1000"/>
              </a:spcBef>
            </a:pPr>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dirty="0" err="1">
                <a:effectLst/>
                <a:latin typeface="Arial" panose="020B0604020202020204" pitchFamily="34" charset="0"/>
                <a:ea typeface="MS Mincho" panose="02020609040205080304" pitchFamily="49" charset="-128"/>
                <a:cs typeface="Arial" panose="020B0604020202020204" pitchFamily="34" charset="0"/>
              </a:rPr>
              <a:t>Adif</a:t>
            </a:r>
            <a:r>
              <a:rPr lang="ca-ES" sz="1600" dirty="0">
                <a:effectLst/>
                <a:latin typeface="Arial" panose="020B0604020202020204" pitchFamily="34" charset="0"/>
                <a:ea typeface="MS Mincho" panose="02020609040205080304" pitchFamily="49" charset="-128"/>
                <a:cs typeface="Arial" panose="020B0604020202020204" pitchFamily="34" charset="0"/>
              </a:rPr>
              <a:t> està duent a terme una consulta al mercat per mesures tecnològiques de prevenció i resposta primerenca, per disposar de solucions alternatives que permetin millorar la vigilància i la seva resposta d’actuació. Consulta a nivell nacional. </a:t>
            </a:r>
          </a:p>
        </p:txBody>
      </p:sp>
      <p:pic>
        <p:nvPicPr>
          <p:cNvPr id="3" name="Imatge 2">
            <a:extLst>
              <a:ext uri="{FF2B5EF4-FFF2-40B4-BE49-F238E27FC236}">
                <a16:creationId xmlns:a16="http://schemas.microsoft.com/office/drawing/2014/main" id="{4EF611F7-86D0-166B-C561-5CBEB4C1235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00140" y="176663"/>
            <a:ext cx="1473019" cy="378816"/>
          </a:xfrm>
          <a:prstGeom prst="rect">
            <a:avLst/>
          </a:prstGeom>
        </p:spPr>
      </p:pic>
    </p:spTree>
    <p:extLst>
      <p:ext uri="{BB962C8B-B14F-4D97-AF65-F5344CB8AC3E}">
        <p14:creationId xmlns:p14="http://schemas.microsoft.com/office/powerpoint/2010/main" val="1016278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ca-ES" dirty="0"/>
              <a:t>PLA DE MILLORA DE LA SEGURETAT</a:t>
            </a:r>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a-ES" dirty="0"/>
              <a:t>4- Impuls de campanyes de comunicació específiques</a:t>
            </a:r>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642685" y="2028612"/>
            <a:ext cx="11186149" cy="4062651"/>
          </a:xfrm>
          <a:prstGeom prst="rect">
            <a:avLst/>
          </a:prstGeom>
          <a:noFill/>
        </p:spPr>
        <p:txBody>
          <a:bodyPr wrap="square">
            <a:spAutoFit/>
          </a:bodyPr>
          <a:lstStyle/>
          <a:p>
            <a:pPr marL="228600" algn="just">
              <a:spcBef>
                <a:spcPts val="1000"/>
              </a:spcBef>
            </a:pPr>
            <a:r>
              <a:rPr lang="ca-ES" sz="1600" dirty="0">
                <a:effectLst/>
                <a:latin typeface="Arial" panose="020B0604020202020204" pitchFamily="34" charset="0"/>
                <a:ea typeface="MS Mincho" panose="02020609040205080304" pitchFamily="49" charset="-128"/>
                <a:cs typeface="Arial" panose="020B0604020202020204" pitchFamily="34" charset="0"/>
              </a:rPr>
              <a:t>En els darrers anys el vandalisme i les agressions en l’àmbit del transport ferroviari s’ha vist incrementat en general, afectant la percepció de seguretat de les persones usuàries d’aquests serveis. </a:t>
            </a:r>
          </a:p>
          <a:p>
            <a:pPr marL="228600" algn="just">
              <a:spcBef>
                <a:spcPts val="1000"/>
              </a:spcBef>
            </a:pPr>
            <a:r>
              <a:rPr lang="ca-ES" sz="1600" dirty="0">
                <a:effectLst/>
                <a:latin typeface="Arial" panose="020B0604020202020204" pitchFamily="34" charset="0"/>
                <a:ea typeface="MS Mincho" panose="02020609040205080304" pitchFamily="49" charset="-128"/>
                <a:cs typeface="Arial" panose="020B0604020202020204" pitchFamily="34" charset="0"/>
              </a:rPr>
              <a:t>D’altra banda, fets com els atropellaments accidentals, per encreuaments indeguts en passos a nivell o en altres punts no autoritzats, o per suïcidis, a més de tenir un impacte psicològic, tant personal per a les víctimes </a:t>
            </a:r>
            <a:r>
              <a:rPr lang="ca-ES" sz="1600" dirty="0">
                <a:latin typeface="Arial" panose="020B0604020202020204" pitchFamily="34" charset="0"/>
                <a:ea typeface="MS Mincho" panose="02020609040205080304" pitchFamily="49" charset="-128"/>
                <a:cs typeface="Arial" panose="020B0604020202020204" pitchFamily="34" charset="0"/>
              </a:rPr>
              <a:t>i les seves famílies, com pels conductors que s’hi veuen implicats i pel conjunt de la societat, </a:t>
            </a:r>
            <a:r>
              <a:rPr lang="ca-ES" sz="1600" dirty="0">
                <a:effectLst/>
                <a:latin typeface="Arial" panose="020B0604020202020204" pitchFamily="34" charset="0"/>
                <a:ea typeface="MS Mincho" panose="02020609040205080304" pitchFamily="49" charset="-128"/>
                <a:cs typeface="Arial" panose="020B0604020202020204" pitchFamily="34" charset="0"/>
              </a:rPr>
              <a:t>tenen també un impacte important sobre el servei, implicant importants retards</a:t>
            </a:r>
            <a:r>
              <a:rPr lang="ca-ES" sz="1600" dirty="0">
                <a:latin typeface="Arial" panose="020B0604020202020204" pitchFamily="34" charset="0"/>
                <a:ea typeface="MS Mincho" panose="02020609040205080304" pitchFamily="49" charset="-128"/>
                <a:cs typeface="Arial" panose="020B0604020202020204" pitchFamily="34" charset="0"/>
              </a:rPr>
              <a:t>.</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conscienciar sobre les diferents problemàtiques detectades amb conseqüències greus de seguretat ciutadana o d’atropellaments en punts sensibles de la xarxa de Rodalies de Catalunya, com en passos a nivell (impulsada per </a:t>
            </a:r>
            <a:r>
              <a:rPr lang="ca-ES" sz="1600" dirty="0" err="1">
                <a:effectLst/>
                <a:latin typeface="Arial" panose="020B0604020202020204" pitchFamily="34" charset="0"/>
                <a:ea typeface="MS Mincho" panose="02020609040205080304" pitchFamily="49" charset="-128"/>
                <a:cs typeface="Arial" panose="020B0604020202020204" pitchFamily="34" charset="0"/>
              </a:rPr>
              <a:t>Adif</a:t>
            </a:r>
            <a:r>
              <a:rPr lang="ca-ES" sz="1600" dirty="0">
                <a:effectLst/>
                <a:latin typeface="Arial" panose="020B0604020202020204" pitchFamily="34" charset="0"/>
                <a:ea typeface="MS Mincho" panose="02020609040205080304" pitchFamily="49" charset="-128"/>
                <a:cs typeface="Arial" panose="020B0604020202020204" pitchFamily="34" charset="0"/>
              </a:rPr>
              <a:t>) o en zones d’oci nocturn (impulsada per Renfe).</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2025 - 2026 </a:t>
            </a:r>
          </a:p>
          <a:p>
            <a:pPr marL="228600" algn="just">
              <a:spcBef>
                <a:spcPts val="1000"/>
              </a:spcBef>
            </a:pPr>
            <a:r>
              <a:rPr lang="ca-ES" sz="1600" dirty="0">
                <a:effectLst/>
                <a:latin typeface="Arial" panose="020B0604020202020204" pitchFamily="34" charset="0"/>
                <a:ea typeface="MS Mincho" panose="02020609040205080304" pitchFamily="49" charset="-128"/>
                <a:cs typeface="Arial" panose="020B0604020202020204" pitchFamily="34" charset="0"/>
              </a:rPr>
              <a:t>Primera al març d’aquest any</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en estudi</a:t>
            </a:r>
          </a:p>
          <a:p>
            <a:pPr marL="228600" algn="just">
              <a:spcBef>
                <a:spcPts val="1000"/>
              </a:spcBef>
            </a:pPr>
            <a:endParaRPr lang="ca-ES" sz="16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3" name="Imatge 2">
            <a:extLst>
              <a:ext uri="{FF2B5EF4-FFF2-40B4-BE49-F238E27FC236}">
                <a16:creationId xmlns:a16="http://schemas.microsoft.com/office/drawing/2014/main" id="{C84F24C1-1AEF-C6C6-367F-7D691F2115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2452340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ca-ES" dirty="0"/>
              <a:t>PLA DE MILLORA DE LA SEGURETAT</a:t>
            </a:r>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a-ES" dirty="0"/>
              <a:t>5- Mesures específiques per al pas a nivell de Montcada i Reixac</a:t>
            </a:r>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642685" y="2028612"/>
            <a:ext cx="11186149" cy="3257302"/>
          </a:xfrm>
          <a:prstGeom prst="rect">
            <a:avLst/>
          </a:prstGeom>
          <a:noFill/>
        </p:spPr>
        <p:txBody>
          <a:bodyPr wrap="square">
            <a:spAutoFit/>
          </a:bodyPr>
          <a:lstStyle/>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analitzar mesures específiques que permetin reduir els atropellaments al pas a nivell de Montcada i Reixac. Treball conjunt entre Renfe, </a:t>
            </a:r>
            <a:r>
              <a:rPr lang="ca-ES" sz="1600" dirty="0" err="1">
                <a:effectLst/>
                <a:latin typeface="Arial" panose="020B0604020202020204" pitchFamily="34" charset="0"/>
                <a:ea typeface="MS Mincho" panose="02020609040205080304" pitchFamily="49" charset="-128"/>
                <a:cs typeface="Arial" panose="020B0604020202020204" pitchFamily="34" charset="0"/>
              </a:rPr>
              <a:t>Adif</a:t>
            </a:r>
            <a:r>
              <a:rPr lang="ca-ES" sz="1600" dirty="0">
                <a:effectLst/>
                <a:latin typeface="Arial" panose="020B0604020202020204" pitchFamily="34" charset="0"/>
                <a:ea typeface="MS Mincho" panose="02020609040205080304" pitchFamily="49" charset="-128"/>
                <a:cs typeface="Arial" panose="020B0604020202020204" pitchFamily="34" charset="0"/>
              </a:rPr>
              <a:t> i el Departament de Territori, Habitatge i Transició Ecològica per consensuar actuacions concretes, </a:t>
            </a:r>
            <a:r>
              <a:rPr lang="ca-ES" sz="1600" dirty="0">
                <a:latin typeface="Arial" panose="020B0604020202020204" pitchFamily="34" charset="0"/>
                <a:ea typeface="MS Mincho" panose="02020609040205080304" pitchFamily="49" charset="-128"/>
                <a:cs typeface="Arial" panose="020B0604020202020204" pitchFamily="34" charset="0"/>
              </a:rPr>
              <a:t>com l’</a:t>
            </a:r>
            <a:r>
              <a:rPr lang="ca-ES" sz="1600" dirty="0">
                <a:effectLst/>
                <a:latin typeface="Arial" panose="020B0604020202020204" pitchFamily="34" charset="0"/>
                <a:ea typeface="MS Mincho" panose="02020609040205080304" pitchFamily="49" charset="-128"/>
                <a:cs typeface="Arial" panose="020B0604020202020204" pitchFamily="34" charset="0"/>
              </a:rPr>
              <a:t>increment de la vigilància a les andanes de l’estació (Renfe), major senyalització en relació amb els tancaments de l’entorn (</a:t>
            </a:r>
            <a:r>
              <a:rPr lang="ca-ES" sz="1600" dirty="0" err="1">
                <a:effectLst/>
                <a:latin typeface="Arial" panose="020B0604020202020204" pitchFamily="34" charset="0"/>
                <a:ea typeface="MS Mincho" panose="02020609040205080304" pitchFamily="49" charset="-128"/>
                <a:cs typeface="Arial" panose="020B0604020202020204" pitchFamily="34" charset="0"/>
              </a:rPr>
              <a:t>Adif</a:t>
            </a:r>
            <a:r>
              <a:rPr lang="ca-ES" sz="1600" dirty="0">
                <a:effectLst/>
                <a:latin typeface="Arial" panose="020B0604020202020204" pitchFamily="34" charset="0"/>
                <a:ea typeface="MS Mincho" panose="02020609040205080304" pitchFamily="49" charset="-128"/>
                <a:cs typeface="Arial" panose="020B0604020202020204" pitchFamily="34" charset="0"/>
              </a:rPr>
              <a:t>), campanyes de sensibilització, anàlisis de barreres menys permeables, etc.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mitjans propis</a:t>
            </a:r>
          </a:p>
          <a:p>
            <a:pPr marL="228600" algn="just">
              <a:spcBef>
                <a:spcPts val="1000"/>
              </a:spcBef>
            </a:pPr>
            <a:r>
              <a:rPr lang="ca-ES" sz="1600" dirty="0">
                <a:effectLst/>
                <a:latin typeface="Arial" panose="020B0604020202020204" pitchFamily="34" charset="0"/>
                <a:ea typeface="MS Mincho" panose="02020609040205080304" pitchFamily="49" charset="-128"/>
                <a:cs typeface="Arial" panose="020B0604020202020204" pitchFamily="34" charset="0"/>
              </a:rPr>
              <a:t>De moment Renfe ha destinat personal de seguretat a l’andana de l’estació i </a:t>
            </a:r>
            <a:r>
              <a:rPr lang="ca-ES" sz="1600" dirty="0" err="1">
                <a:effectLst/>
                <a:latin typeface="Arial" panose="020B0604020202020204" pitchFamily="34" charset="0"/>
                <a:ea typeface="MS Mincho" panose="02020609040205080304" pitchFamily="49" charset="-128"/>
                <a:cs typeface="Arial" panose="020B0604020202020204" pitchFamily="34" charset="0"/>
              </a:rPr>
              <a:t>Adif</a:t>
            </a:r>
            <a:r>
              <a:rPr lang="ca-ES" sz="1600" dirty="0">
                <a:effectLst/>
                <a:latin typeface="Arial" panose="020B0604020202020204" pitchFamily="34" charset="0"/>
                <a:ea typeface="MS Mincho" panose="02020609040205080304" pitchFamily="49" charset="-128"/>
                <a:cs typeface="Arial" panose="020B0604020202020204" pitchFamily="34" charset="0"/>
              </a:rPr>
              <a:t> incrementa la senyalització de prohibició i risc de passar pel límit del tancament de final de l’andana. </a:t>
            </a:r>
          </a:p>
          <a:p>
            <a:pPr marL="228600" algn="just">
              <a:spcBef>
                <a:spcPts val="1000"/>
              </a:spcBef>
            </a:pPr>
            <a:endParaRPr lang="ca-ES" sz="1400" dirty="0">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endParaRPr lang="ca-ES" sz="16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3" name="Imatge 2">
            <a:extLst>
              <a:ext uri="{FF2B5EF4-FFF2-40B4-BE49-F238E27FC236}">
                <a16:creationId xmlns:a16="http://schemas.microsoft.com/office/drawing/2014/main" id="{23EA7890-7896-A7A5-4ED5-65327B829B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4184960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ca-ES" dirty="0"/>
              <a:t>PLA DE MILLORA DE LA SEGURETAT</a:t>
            </a:r>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a-ES" dirty="0"/>
              <a:t>6- </a:t>
            </a:r>
            <a:r>
              <a:rPr lang="ca-ES" b="1" dirty="0">
                <a:effectLst/>
                <a:latin typeface="Arial" panose="020B0604020202020204" pitchFamily="34" charset="0"/>
                <a:ea typeface="MS Mincho" panose="02020609040205080304" pitchFamily="49" charset="-128"/>
                <a:cs typeface="Arial" panose="020B0604020202020204" pitchFamily="34" charset="0"/>
              </a:rPr>
              <a:t>Incorporar la sensibilització sobre el vandalisme i </a:t>
            </a:r>
            <a:r>
              <a:rPr lang="ca-ES" b="1" dirty="0" err="1">
                <a:effectLst/>
                <a:latin typeface="Arial" panose="020B0604020202020204" pitchFamily="34" charset="0"/>
                <a:ea typeface="MS Mincho" panose="02020609040205080304" pitchFamily="49" charset="-128"/>
                <a:cs typeface="Arial" panose="020B0604020202020204" pitchFamily="34" charset="0"/>
              </a:rPr>
              <a:t>incivisme</a:t>
            </a:r>
            <a:r>
              <a:rPr lang="ca-ES" b="1" dirty="0">
                <a:effectLst/>
                <a:latin typeface="Arial" panose="020B0604020202020204" pitchFamily="34" charset="0"/>
                <a:ea typeface="MS Mincho" panose="02020609040205080304" pitchFamily="49" charset="-128"/>
                <a:cs typeface="Arial" panose="020B0604020202020204" pitchFamily="34" charset="0"/>
              </a:rPr>
              <a:t> al sistema ferroviari en el sistema educatiu</a:t>
            </a:r>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ca-ES"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694566" y="2155936"/>
            <a:ext cx="11186149" cy="1954381"/>
          </a:xfrm>
          <a:prstGeom prst="rect">
            <a:avLst/>
          </a:prstGeom>
          <a:noFill/>
        </p:spPr>
        <p:txBody>
          <a:bodyPr wrap="square">
            <a:spAutoFit/>
          </a:bodyPr>
          <a:lstStyle/>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incorporar la sensibilització sobre el vandalisme i </a:t>
            </a:r>
            <a:r>
              <a:rPr lang="ca-ES" sz="1600" dirty="0" err="1">
                <a:effectLst/>
                <a:latin typeface="Arial" panose="020B0604020202020204" pitchFamily="34" charset="0"/>
                <a:ea typeface="MS Mincho" panose="02020609040205080304" pitchFamily="49" charset="-128"/>
                <a:cs typeface="Arial" panose="020B0604020202020204" pitchFamily="34" charset="0"/>
              </a:rPr>
              <a:t>l’incivisme</a:t>
            </a:r>
            <a:r>
              <a:rPr lang="ca-ES" sz="1600" dirty="0">
                <a:effectLst/>
                <a:latin typeface="Arial" panose="020B0604020202020204" pitchFamily="34" charset="0"/>
                <a:ea typeface="MS Mincho" panose="02020609040205080304" pitchFamily="49" charset="-128"/>
                <a:cs typeface="Arial" panose="020B0604020202020204" pitchFamily="34" charset="0"/>
              </a:rPr>
              <a:t> al sistema ferroviari entre els temes tractats per les ORC (oficines de relacions amb la comunitat) de Mossos d’Esquadra a escoles i altres àmbits d’incidència, i treballar amb el Departament d’Educació solucions per incorporar aquesta sensibilització en l’àmbit educatiu.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mitjans propis</a:t>
            </a:r>
          </a:p>
          <a:p>
            <a:pPr marL="228600" algn="just">
              <a:spcBef>
                <a:spcPts val="1000"/>
              </a:spcBef>
            </a:pPr>
            <a:endParaRPr lang="ca-ES" sz="1600" dirty="0">
              <a:effectLst/>
              <a:latin typeface="Arial" panose="020B0604020202020204" pitchFamily="34" charset="0"/>
              <a:ea typeface="MS Mincho" panose="02020609040205080304" pitchFamily="49" charset="-128"/>
              <a:cs typeface="Arial" panose="020B0604020202020204" pitchFamily="34" charset="0"/>
            </a:endParaRPr>
          </a:p>
        </p:txBody>
      </p:sp>
      <p:sp>
        <p:nvSpPr>
          <p:cNvPr id="3" name="Contenidor de text 7">
            <a:extLst>
              <a:ext uri="{FF2B5EF4-FFF2-40B4-BE49-F238E27FC236}">
                <a16:creationId xmlns:a16="http://schemas.microsoft.com/office/drawing/2014/main" id="{F427229A-144D-CCF4-9E52-8301C1F301DA}"/>
              </a:ext>
            </a:extLst>
          </p:cNvPr>
          <p:cNvSpPr txBox="1">
            <a:spLocks/>
          </p:cNvSpPr>
          <p:nvPr/>
        </p:nvSpPr>
        <p:spPr>
          <a:xfrm>
            <a:off x="694566" y="4040009"/>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a-ES" dirty="0"/>
              <a:t>7- </a:t>
            </a:r>
            <a:r>
              <a:rPr lang="ca-ES" b="1" dirty="0">
                <a:effectLst/>
                <a:latin typeface="Arial" panose="020B0604020202020204" pitchFamily="34" charset="0"/>
                <a:ea typeface="MS Mincho" panose="02020609040205080304" pitchFamily="49" charset="-128"/>
                <a:cs typeface="Arial" panose="020B0604020202020204" pitchFamily="34" charset="0"/>
              </a:rPr>
              <a:t>Incloure informació per </a:t>
            </a:r>
            <a:r>
              <a:rPr lang="ca-ES" b="1" dirty="0" err="1">
                <a:effectLst/>
                <a:latin typeface="Arial" panose="020B0604020202020204" pitchFamily="34" charset="0"/>
                <a:ea typeface="MS Mincho" panose="02020609040205080304" pitchFamily="49" charset="-128"/>
                <a:cs typeface="Arial" panose="020B0604020202020204" pitchFamily="34" charset="0"/>
              </a:rPr>
              <a:t>visibilitzar</a:t>
            </a:r>
            <a:r>
              <a:rPr lang="ca-ES" b="1" dirty="0">
                <a:effectLst/>
                <a:latin typeface="Arial" panose="020B0604020202020204" pitchFamily="34" charset="0"/>
                <a:ea typeface="MS Mincho" panose="02020609040205080304" pitchFamily="49" charset="-128"/>
                <a:cs typeface="Arial" panose="020B0604020202020204" pitchFamily="34" charset="0"/>
              </a:rPr>
              <a:t> els elements de seguretat existents a cada estació</a:t>
            </a:r>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ca-ES" dirty="0"/>
          </a:p>
        </p:txBody>
      </p:sp>
      <p:sp>
        <p:nvSpPr>
          <p:cNvPr id="4" name="QuadreDeText 3">
            <a:extLst>
              <a:ext uri="{FF2B5EF4-FFF2-40B4-BE49-F238E27FC236}">
                <a16:creationId xmlns:a16="http://schemas.microsoft.com/office/drawing/2014/main" id="{54A875F1-DFA7-FC9E-FCAA-B9FFF21115B4}"/>
              </a:ext>
            </a:extLst>
          </p:cNvPr>
          <p:cNvSpPr txBox="1"/>
          <p:nvPr/>
        </p:nvSpPr>
        <p:spPr>
          <a:xfrm>
            <a:off x="642684" y="4470619"/>
            <a:ext cx="11186149" cy="1708160"/>
          </a:xfrm>
          <a:prstGeom prst="rect">
            <a:avLst/>
          </a:prstGeom>
          <a:noFill/>
        </p:spPr>
        <p:txBody>
          <a:bodyPr wrap="square">
            <a:spAutoFit/>
          </a:bodyPr>
          <a:lstStyle/>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donar a conèixer els diferents elements i sistemes de seguretat existents a cada estació, així com els recursos als quals es poden dirigir les persones usuàries que en tinguin necessitat o se sentin agredides.</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a:t>
            </a:r>
          </a:p>
          <a:p>
            <a:pPr marL="228600" algn="just">
              <a:spcBef>
                <a:spcPts val="1000"/>
              </a:spcBef>
            </a:pPr>
            <a:r>
              <a:rPr lang="ca-ES" sz="1600" dirty="0">
                <a:latin typeface="Arial" panose="020B0604020202020204" pitchFamily="34" charset="0"/>
                <a:ea typeface="MS Mincho" panose="02020609040205080304" pitchFamily="49" charset="-128"/>
                <a:cs typeface="Arial" panose="020B0604020202020204" pitchFamily="34" charset="0"/>
              </a:rPr>
              <a:t>Primer trimestre: </a:t>
            </a:r>
            <a:r>
              <a:rPr lang="ca-ES" sz="1600" b="1" dirty="0">
                <a:latin typeface="Arial" panose="020B0604020202020204" pitchFamily="34" charset="0"/>
                <a:ea typeface="MS Mincho" panose="02020609040205080304" pitchFamily="49" charset="-128"/>
                <a:cs typeface="Arial" panose="020B0604020202020204" pitchFamily="34" charset="0"/>
              </a:rPr>
              <a:t>Principals estacions de l’àmbit i terminals de capçalera</a:t>
            </a:r>
            <a:endParaRPr lang="ca-ES" sz="1600" b="1"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segons les necessitats Renfe. </a:t>
            </a:r>
            <a:r>
              <a:rPr lang="ca-ES" sz="1600" dirty="0" err="1">
                <a:effectLst/>
                <a:latin typeface="Arial" panose="020B0604020202020204" pitchFamily="34" charset="0"/>
                <a:ea typeface="MS Mincho" panose="02020609040205080304" pitchFamily="49" charset="-128"/>
                <a:cs typeface="Arial" panose="020B0604020202020204" pitchFamily="34" charset="0"/>
              </a:rPr>
              <a:t>Adif</a:t>
            </a:r>
            <a:r>
              <a:rPr lang="ca-ES" sz="1600" dirty="0">
                <a:effectLst/>
                <a:latin typeface="Arial" panose="020B0604020202020204" pitchFamily="34" charset="0"/>
                <a:ea typeface="MS Mincho" panose="02020609040205080304" pitchFamily="49" charset="-128"/>
                <a:cs typeface="Arial" panose="020B0604020202020204" pitchFamily="34" charset="0"/>
              </a:rPr>
              <a:t> ja senyalitza la presència de càmeres, en estudi altra senyalització.</a:t>
            </a:r>
          </a:p>
        </p:txBody>
      </p:sp>
      <p:pic>
        <p:nvPicPr>
          <p:cNvPr id="5" name="Imatge 4">
            <a:extLst>
              <a:ext uri="{FF2B5EF4-FFF2-40B4-BE49-F238E27FC236}">
                <a16:creationId xmlns:a16="http://schemas.microsoft.com/office/drawing/2014/main" id="{9528859A-DE19-BFE8-73F0-B6A8F76826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3658379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ca-ES" dirty="0"/>
              <a:t>PLA DE MILLORA DE LA SEGURETAT</a:t>
            </a:r>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a-ES" b="1" dirty="0">
                <a:effectLst/>
                <a:latin typeface="Arial" panose="020B0604020202020204" pitchFamily="34" charset="0"/>
                <a:ea typeface="MS Mincho" panose="02020609040205080304" pitchFamily="49" charset="-128"/>
                <a:cs typeface="Arial" panose="020B0604020202020204" pitchFamily="34" charset="0"/>
              </a:rPr>
              <a:t>8- Increment dels tancaments de la xarxa ferroviària</a:t>
            </a:r>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694566" y="1973564"/>
            <a:ext cx="11186149" cy="2082621"/>
          </a:xfrm>
          <a:prstGeom prst="rect">
            <a:avLst/>
          </a:prstGeom>
          <a:noFill/>
        </p:spPr>
        <p:txBody>
          <a:bodyPr wrap="square">
            <a:spAutoFit/>
          </a:bodyPr>
          <a:lstStyle/>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evitar l’accés a la línia ferroviària fora dels passos autoritzats, augmentant els km de tancaments perimetrals.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a:t>
            </a:r>
            <a:endParaRPr lang="ca-ES" sz="1600" dirty="0">
              <a:effectLst/>
              <a:latin typeface="Arial" panose="020B0604020202020204" pitchFamily="34" charset="0"/>
              <a:ea typeface="MS Mincho" panose="02020609040205080304" pitchFamily="49" charset="-128"/>
            </a:endParaRPr>
          </a:p>
          <a:p>
            <a:pPr marL="342900" lvl="0" indent="-342900" algn="just">
              <a:spcBef>
                <a:spcPts val="1000"/>
              </a:spcBef>
              <a:buFont typeface="Arial" panose="020B0604020202020204" pitchFamily="34" charset="0"/>
              <a:buChar char="-"/>
            </a:pPr>
            <a:r>
              <a:rPr lang="ca-ES" sz="1600" dirty="0" err="1">
                <a:effectLst/>
                <a:latin typeface="Arial" panose="020B0604020202020204" pitchFamily="34" charset="0"/>
                <a:ea typeface="MS Mincho" panose="02020609040205080304" pitchFamily="49" charset="-128"/>
              </a:rPr>
              <a:t>Adif</a:t>
            </a:r>
            <a:r>
              <a:rPr lang="ca-ES" sz="1600" dirty="0">
                <a:effectLst/>
                <a:latin typeface="Arial" panose="020B0604020202020204" pitchFamily="34" charset="0"/>
                <a:ea typeface="MS Mincho" panose="02020609040205080304" pitchFamily="49" charset="-128"/>
              </a:rPr>
              <a:t> té 29 projectes en marxa, en diferents fases de projecte i execució </a:t>
            </a:r>
          </a:p>
          <a:p>
            <a:pPr marL="342900" indent="-342900" algn="just">
              <a:spcBef>
                <a:spcPts val="1000"/>
              </a:spcBef>
              <a:buFont typeface="Arial" panose="020B0604020202020204" pitchFamily="34" charset="0"/>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D’altra banda, ja ha començat a estudiar la incorporació de nous projectes de tancaments en zones amb passos viciats que podrien executar-se entre 2026 i 2028 a 8 municipis (encara sense pressupost).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23,2 milions d’€</a:t>
            </a:r>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3" name="Imatge 2">
            <a:extLst>
              <a:ext uri="{FF2B5EF4-FFF2-40B4-BE49-F238E27FC236}">
                <a16:creationId xmlns:a16="http://schemas.microsoft.com/office/drawing/2014/main" id="{53BAADD0-61C1-083B-68E5-F7DDAFEFD7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2920001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ítol 19"/>
          <p:cNvSpPr>
            <a:spLocks noGrp="1"/>
          </p:cNvSpPr>
          <p:nvPr>
            <p:ph type="title"/>
          </p:nvPr>
        </p:nvSpPr>
        <p:spPr/>
        <p:txBody>
          <a:bodyPr>
            <a:normAutofit fontScale="90000"/>
          </a:bodyPr>
          <a:lstStyle/>
          <a:p>
            <a:r>
              <a:rPr lang="ca-ES" dirty="0"/>
              <a:t>PLA DE MESURES URGENTS</a:t>
            </a:r>
          </a:p>
        </p:txBody>
      </p:sp>
      <p:sp>
        <p:nvSpPr>
          <p:cNvPr id="28" name="QuadreDeText 27"/>
          <p:cNvSpPr txBox="1"/>
          <p:nvPr/>
        </p:nvSpPr>
        <p:spPr>
          <a:xfrm>
            <a:off x="689659" y="1547848"/>
            <a:ext cx="10438176" cy="4184985"/>
          </a:xfrm>
          <a:prstGeom prst="rect">
            <a:avLst/>
          </a:prstGeom>
        </p:spPr>
        <p:txBody>
          <a:bodyPr vert="horz" wrap="square" lIns="0" tIns="0" rIns="0" bIns="0" rtlCol="0">
            <a:noAutofit/>
          </a:bodyPr>
          <a:lstStyle/>
          <a:p>
            <a:pPr algn="just">
              <a:spcBef>
                <a:spcPts val="800"/>
              </a:spcBef>
              <a:spcAft>
                <a:spcPts val="800"/>
              </a:spcAft>
            </a:pPr>
            <a:r>
              <a:rPr lang="ca-ES" sz="1800" dirty="0">
                <a:effectLst/>
                <a:latin typeface="Arial" panose="020B0604020202020204" pitchFamily="34" charset="0"/>
                <a:ea typeface="MS Mincho" panose="02020609040205080304" pitchFamily="49" charset="-128"/>
              </a:rPr>
              <a:t>Fruit del treball conjunt entre Renfe i la Generalitat de Catalunya, per a la </a:t>
            </a:r>
            <a:r>
              <a:rPr lang="ca-ES" sz="1800" b="1" dirty="0">
                <a:effectLst/>
                <a:latin typeface="Arial" panose="020B0604020202020204" pitchFamily="34" charset="0"/>
                <a:ea typeface="MS Mincho" panose="02020609040205080304" pitchFamily="49" charset="-128"/>
              </a:rPr>
              <a:t>millora a curt termini del servei prestat per Rodalies de Catalunya,</a:t>
            </a:r>
            <a:r>
              <a:rPr lang="ca-ES" sz="1800" dirty="0">
                <a:effectLst/>
                <a:latin typeface="Arial" panose="020B0604020202020204" pitchFamily="34" charset="0"/>
                <a:ea typeface="MS Mincho" panose="02020609040205080304" pitchFamily="49" charset="-128"/>
              </a:rPr>
              <a:t> es preveu la implantació dels següents plans de millora amb actuacions concretes principalment en el curt termini però també en el mitjà:</a:t>
            </a:r>
          </a:p>
          <a:p>
            <a:pPr>
              <a:spcBef>
                <a:spcPts val="800"/>
              </a:spcBef>
              <a:spcAft>
                <a:spcPts val="800"/>
              </a:spcAft>
            </a:pPr>
            <a:endParaRPr lang="ca-ES" dirty="0">
              <a:latin typeface="Arial" panose="020B0604020202020204" pitchFamily="34" charset="0"/>
              <a:ea typeface="MS Mincho" panose="02020609040205080304" pitchFamily="49" charset="-128"/>
            </a:endParaRPr>
          </a:p>
          <a:p>
            <a:pPr marL="342900" indent="-342900">
              <a:spcBef>
                <a:spcPts val="800"/>
              </a:spcBef>
              <a:spcAft>
                <a:spcPts val="800"/>
              </a:spcAft>
              <a:buFont typeface="+mj-lt"/>
              <a:buAutoNum type="arabicPeriod"/>
            </a:pPr>
            <a:r>
              <a:rPr lang="ca-ES" sz="1600" dirty="0">
                <a:latin typeface="Arial" panose="020B0604020202020204" pitchFamily="34" charset="0"/>
                <a:ea typeface="MS Mincho" panose="02020609040205080304" pitchFamily="49" charset="-128"/>
              </a:rPr>
              <a:t>PLA D’INFORMACIÓ I ATENCIÓ A LES PERSONES USUÀRIES</a:t>
            </a:r>
          </a:p>
          <a:p>
            <a:pPr marL="342900" indent="-342900">
              <a:spcBef>
                <a:spcPts val="800"/>
              </a:spcBef>
              <a:spcAft>
                <a:spcPts val="800"/>
              </a:spcAft>
              <a:buFont typeface="+mj-lt"/>
              <a:buAutoNum type="arabicPeriod"/>
            </a:pPr>
            <a:r>
              <a:rPr lang="ca-ES" sz="1600" dirty="0">
                <a:latin typeface="Arial" panose="020B0604020202020204" pitchFamily="34" charset="0"/>
                <a:ea typeface="MS Mincho" panose="02020609040205080304" pitchFamily="49" charset="-128"/>
              </a:rPr>
              <a:t>PLA DE MILLORA DE LA SEGURETAT</a:t>
            </a:r>
          </a:p>
          <a:p>
            <a:pPr marL="342900" indent="-342900">
              <a:spcBef>
                <a:spcPts val="800"/>
              </a:spcBef>
              <a:spcAft>
                <a:spcPts val="800"/>
              </a:spcAft>
              <a:buFont typeface="+mj-lt"/>
              <a:buAutoNum type="arabicPeriod"/>
            </a:pPr>
            <a:r>
              <a:rPr lang="ca-ES" sz="1600" dirty="0">
                <a:latin typeface="Arial" panose="020B0604020202020204" pitchFamily="34" charset="0"/>
                <a:ea typeface="MS Mincho" panose="02020609040205080304" pitchFamily="49" charset="-128"/>
              </a:rPr>
              <a:t>PLA DE MILLORA EN ESTACIONS I TRENS</a:t>
            </a:r>
          </a:p>
          <a:p>
            <a:pPr marL="342900" indent="-342900">
              <a:spcBef>
                <a:spcPts val="800"/>
              </a:spcBef>
              <a:spcAft>
                <a:spcPts val="800"/>
              </a:spcAft>
              <a:buFont typeface="+mj-lt"/>
              <a:buAutoNum type="arabicPeriod"/>
            </a:pPr>
            <a:r>
              <a:rPr lang="ca-ES" sz="1600" dirty="0">
                <a:latin typeface="Arial" panose="020B0604020202020204" pitchFamily="34" charset="0"/>
                <a:ea typeface="MS Mincho" panose="02020609040205080304" pitchFamily="49" charset="-128"/>
              </a:rPr>
              <a:t>PLA D’INDICADORS</a:t>
            </a:r>
          </a:p>
          <a:p>
            <a:pPr>
              <a:spcBef>
                <a:spcPts val="800"/>
              </a:spcBef>
              <a:spcAft>
                <a:spcPts val="800"/>
              </a:spcAft>
            </a:pPr>
            <a:endParaRPr lang="ca-ES" sz="1600" dirty="0">
              <a:ea typeface="Verdana"/>
            </a:endParaRPr>
          </a:p>
        </p:txBody>
      </p:sp>
      <p:graphicFrame>
        <p:nvGraphicFramePr>
          <p:cNvPr id="2" name="Taula 1">
            <a:extLst>
              <a:ext uri="{FF2B5EF4-FFF2-40B4-BE49-F238E27FC236}">
                <a16:creationId xmlns:a16="http://schemas.microsoft.com/office/drawing/2014/main" id="{EA810A98-965C-324C-285A-E2CA599FFBA7}"/>
              </a:ext>
            </a:extLst>
          </p:cNvPr>
          <p:cNvGraphicFramePr>
            <a:graphicFrameLocks noGrp="1"/>
          </p:cNvGraphicFramePr>
          <p:nvPr/>
        </p:nvGraphicFramePr>
        <p:xfrm>
          <a:off x="5233143" y="4598096"/>
          <a:ext cx="5894692" cy="1424112"/>
        </p:xfrm>
        <a:graphic>
          <a:graphicData uri="http://schemas.openxmlformats.org/drawingml/2006/table">
            <a:tbl>
              <a:tblPr/>
              <a:tblGrid>
                <a:gridCol w="1815321">
                  <a:extLst>
                    <a:ext uri="{9D8B030D-6E8A-4147-A177-3AD203B41FA5}">
                      <a16:colId xmlns:a16="http://schemas.microsoft.com/office/drawing/2014/main" val="3258520259"/>
                    </a:ext>
                  </a:extLst>
                </a:gridCol>
                <a:gridCol w="1427780">
                  <a:extLst>
                    <a:ext uri="{9D8B030D-6E8A-4147-A177-3AD203B41FA5}">
                      <a16:colId xmlns:a16="http://schemas.microsoft.com/office/drawing/2014/main" val="1741954549"/>
                    </a:ext>
                  </a:extLst>
                </a:gridCol>
                <a:gridCol w="1315597">
                  <a:extLst>
                    <a:ext uri="{9D8B030D-6E8A-4147-A177-3AD203B41FA5}">
                      <a16:colId xmlns:a16="http://schemas.microsoft.com/office/drawing/2014/main" val="2174491256"/>
                    </a:ext>
                  </a:extLst>
                </a:gridCol>
                <a:gridCol w="1335994">
                  <a:extLst>
                    <a:ext uri="{9D8B030D-6E8A-4147-A177-3AD203B41FA5}">
                      <a16:colId xmlns:a16="http://schemas.microsoft.com/office/drawing/2014/main" val="2842987902"/>
                    </a:ext>
                  </a:extLst>
                </a:gridCol>
              </a:tblGrid>
              <a:tr h="237352">
                <a:tc gridSpan="4">
                  <a:txBody>
                    <a:bodyPr/>
                    <a:lstStyle/>
                    <a:p>
                      <a:pPr algn="ctr" fontAlgn="b"/>
                      <a:r>
                        <a:rPr lang="ca-ES" sz="1100" b="1" i="0" u="none" strike="noStrike" dirty="0">
                          <a:solidFill>
                            <a:srgbClr val="FFFFFF"/>
                          </a:solidFill>
                          <a:effectLst/>
                          <a:latin typeface="Calibri" panose="020F0502020204030204" pitchFamily="34" charset="0"/>
                        </a:rPr>
                        <a:t>Pressupost</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808080"/>
                    </a:solidFill>
                  </a:tcPr>
                </a:tc>
                <a:tc hMerge="1">
                  <a:txBody>
                    <a:bodyPr/>
                    <a:lstStyle/>
                    <a:p>
                      <a:endParaRPr lang="ca-ES"/>
                    </a:p>
                  </a:txBody>
                  <a:tcPr/>
                </a:tc>
                <a:tc hMerge="1">
                  <a:txBody>
                    <a:bodyPr/>
                    <a:lstStyle/>
                    <a:p>
                      <a:endParaRPr lang="ca-ES"/>
                    </a:p>
                  </a:txBody>
                  <a:tcPr/>
                </a:tc>
                <a:tc hMerge="1">
                  <a:txBody>
                    <a:bodyPr/>
                    <a:lstStyle/>
                    <a:p>
                      <a:endParaRPr lang="ca-ES"/>
                    </a:p>
                  </a:txBody>
                  <a:tcPr/>
                </a:tc>
                <a:extLst>
                  <a:ext uri="{0D108BD9-81ED-4DB2-BD59-A6C34878D82A}">
                    <a16:rowId xmlns:a16="http://schemas.microsoft.com/office/drawing/2014/main" val="2112647034"/>
                  </a:ext>
                </a:extLst>
              </a:tr>
              <a:tr h="237352">
                <a:tc>
                  <a:txBody>
                    <a:bodyPr/>
                    <a:lstStyle/>
                    <a:p>
                      <a:pPr algn="l" fontAlgn="b"/>
                      <a:r>
                        <a:rPr lang="ca-ES" sz="1100" b="0" i="0" u="none" strike="noStrike">
                          <a:solidFill>
                            <a:srgbClr val="FFFFFF"/>
                          </a:solidFill>
                          <a:effectLst/>
                          <a:latin typeface="Calibri" panose="020F050202020403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ca-ES" sz="1100" b="1" i="0" u="none" strike="noStrike">
                          <a:solidFill>
                            <a:srgbClr val="FFFFFF"/>
                          </a:solidFill>
                          <a:effectLst/>
                          <a:latin typeface="Calibri" panose="020F0502020204030204" pitchFamily="34" charset="0"/>
                        </a:rPr>
                        <a:t>2025</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ca-ES" sz="1100" b="1" i="0" u="none" strike="noStrike">
                          <a:solidFill>
                            <a:srgbClr val="FFFFFF"/>
                          </a:solidFill>
                          <a:effectLst/>
                          <a:latin typeface="Calibri" panose="020F0502020204030204" pitchFamily="34" charset="0"/>
                        </a:rPr>
                        <a:t>2026</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ca-ES" sz="1100" b="1" i="0" u="none" strike="noStrike">
                          <a:solidFill>
                            <a:srgbClr val="FFFFFF"/>
                          </a:solidFill>
                          <a:effectLst/>
                          <a:latin typeface="Calibri" panose="020F0502020204030204" pitchFamily="34" charset="0"/>
                        </a:rPr>
                        <a:t>Nombre de mesures</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696470242"/>
                  </a:ext>
                </a:extLst>
              </a:tr>
              <a:tr h="237352">
                <a:tc>
                  <a:txBody>
                    <a:bodyPr/>
                    <a:lstStyle/>
                    <a:p>
                      <a:pPr algn="r" fontAlgn="b"/>
                      <a:r>
                        <a:rPr lang="ca-ES" sz="1100" b="1" i="0" u="none" strike="noStrike">
                          <a:solidFill>
                            <a:srgbClr val="000000"/>
                          </a:solidFill>
                          <a:effectLst/>
                          <a:latin typeface="Calibri" panose="020F0502020204030204" pitchFamily="34" charset="0"/>
                        </a:rPr>
                        <a:t>Millora seguretat</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1100" b="0" i="0" u="none" strike="noStrike">
                          <a:solidFill>
                            <a:srgbClr val="000000"/>
                          </a:solidFill>
                          <a:effectLst/>
                          <a:latin typeface="Calibri" panose="020F0502020204030204" pitchFamily="34" charset="0"/>
                        </a:rPr>
                        <a:t>14.195.505,28 €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1100" b="0" i="0" u="none" strike="noStrike">
                          <a:solidFill>
                            <a:srgbClr val="000000"/>
                          </a:solidFill>
                          <a:effectLst/>
                          <a:latin typeface="Calibri" panose="020F0502020204030204" pitchFamily="34" charset="0"/>
                        </a:rPr>
                        <a:t>11.391.937,20 €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1100" b="0" i="0" u="none" strike="noStrike">
                          <a:solidFill>
                            <a:srgbClr val="000000"/>
                          </a:solidFill>
                          <a:effectLst/>
                          <a:latin typeface="Calibri" panose="020F0502020204030204" pitchFamily="34" charset="0"/>
                        </a:rPr>
                        <a:t>14</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50460124"/>
                  </a:ext>
                </a:extLst>
              </a:tr>
              <a:tr h="237352">
                <a:tc>
                  <a:txBody>
                    <a:bodyPr/>
                    <a:lstStyle/>
                    <a:p>
                      <a:pPr algn="r" fontAlgn="b"/>
                      <a:r>
                        <a:rPr lang="ca-ES" sz="1100" b="1" i="0" u="none" strike="noStrike">
                          <a:solidFill>
                            <a:srgbClr val="000000"/>
                          </a:solidFill>
                          <a:effectLst/>
                          <a:latin typeface="Calibri" panose="020F0502020204030204" pitchFamily="34" charset="0"/>
                        </a:rPr>
                        <a:t>Millora trens i estacions</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1100" b="0" i="0" u="none" strike="noStrike">
                          <a:solidFill>
                            <a:srgbClr val="000000"/>
                          </a:solidFill>
                          <a:effectLst/>
                          <a:latin typeface="Calibri" panose="020F0502020204030204" pitchFamily="34" charset="0"/>
                        </a:rPr>
                        <a:t>21.560.803,42 €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1100" b="0" i="0" u="none" strike="noStrike">
                          <a:solidFill>
                            <a:srgbClr val="000000"/>
                          </a:solidFill>
                          <a:effectLst/>
                          <a:latin typeface="Calibri" panose="020F0502020204030204" pitchFamily="34" charset="0"/>
                        </a:rPr>
                        <a:t>22.188.401,59 €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1100" b="0" i="0" u="none" strike="noStrike">
                          <a:solidFill>
                            <a:srgbClr val="000000"/>
                          </a:solidFill>
                          <a:effectLst/>
                          <a:latin typeface="Calibri" panose="020F0502020204030204" pitchFamily="34" charset="0"/>
                        </a:rPr>
                        <a:t>16</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53531874"/>
                  </a:ext>
                </a:extLst>
              </a:tr>
              <a:tr h="237352">
                <a:tc>
                  <a:txBody>
                    <a:bodyPr/>
                    <a:lstStyle/>
                    <a:p>
                      <a:pPr algn="r" fontAlgn="b"/>
                      <a:r>
                        <a:rPr lang="ca-ES" sz="1100" b="1" i="0" u="none" strike="noStrike">
                          <a:solidFill>
                            <a:srgbClr val="000000"/>
                          </a:solidFill>
                          <a:effectLst/>
                          <a:latin typeface="Calibri" panose="020F0502020204030204" pitchFamily="34" charset="0"/>
                        </a:rPr>
                        <a:t>Millora comunicació</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1100" b="0" i="0" u="none" strike="noStrike">
                          <a:solidFill>
                            <a:srgbClr val="000000"/>
                          </a:solidFill>
                          <a:effectLst/>
                          <a:latin typeface="Calibri" panose="020F0502020204030204" pitchFamily="34" charset="0"/>
                        </a:rPr>
                        <a:t>5.845.000,00 €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1100" b="0" i="0" u="none" strike="noStrike">
                          <a:solidFill>
                            <a:srgbClr val="000000"/>
                          </a:solidFill>
                          <a:effectLst/>
                          <a:latin typeface="Calibri" panose="020F0502020204030204" pitchFamily="34" charset="0"/>
                        </a:rPr>
                        <a:t>2.330.000,00 €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1100" b="0" i="0" u="none" strike="noStrike">
                          <a:solidFill>
                            <a:srgbClr val="000000"/>
                          </a:solidFill>
                          <a:effectLst/>
                          <a:latin typeface="Calibri" panose="020F0502020204030204" pitchFamily="34" charset="0"/>
                        </a:rPr>
                        <a:t>9</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1685"/>
                  </a:ext>
                </a:extLst>
              </a:tr>
              <a:tr h="237352">
                <a:tc>
                  <a:txBody>
                    <a:bodyPr/>
                    <a:lstStyle/>
                    <a:p>
                      <a:pPr algn="r" fontAlgn="b"/>
                      <a:r>
                        <a:rPr lang="ca-ES" sz="1100" b="1" i="0" u="none" strike="noStrike">
                          <a:solidFill>
                            <a:srgbClr val="FFFFFF"/>
                          </a:solidFill>
                          <a:effectLst/>
                          <a:latin typeface="Calibri" panose="020F0502020204030204" pitchFamily="34" charset="0"/>
                        </a:rPr>
                        <a:t>TOTAL</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ca-ES" sz="1100" b="1" i="0" u="none" strike="noStrike">
                          <a:solidFill>
                            <a:srgbClr val="FFFFFF"/>
                          </a:solidFill>
                          <a:effectLst/>
                          <a:latin typeface="Calibri" panose="020F0502020204030204" pitchFamily="34" charset="0"/>
                        </a:rPr>
                        <a:t>41.601.308,70 €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ca-ES" sz="1100" b="1" i="0" u="none" strike="noStrike">
                          <a:solidFill>
                            <a:srgbClr val="FFFFFF"/>
                          </a:solidFill>
                          <a:effectLst/>
                          <a:latin typeface="Calibri" panose="020F0502020204030204" pitchFamily="34" charset="0"/>
                        </a:rPr>
                        <a:t>35.910.338,79 €</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ca-ES" sz="1100" b="1" i="0" u="none" strike="noStrike" dirty="0">
                          <a:solidFill>
                            <a:srgbClr val="FFFFFF"/>
                          </a:solidFill>
                          <a:effectLst/>
                          <a:latin typeface="Calibri" panose="020F0502020204030204" pitchFamily="34" charset="0"/>
                        </a:rPr>
                        <a:t>39</a:t>
                      </a:r>
                    </a:p>
                  </a:txBody>
                  <a:tcPr marL="7620" marR="7620" marT="76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201798399"/>
                  </a:ext>
                </a:extLst>
              </a:tr>
            </a:tbl>
          </a:graphicData>
        </a:graphic>
      </p:graphicFrame>
      <p:pic>
        <p:nvPicPr>
          <p:cNvPr id="3" name="Imatge 2">
            <a:extLst>
              <a:ext uri="{FF2B5EF4-FFF2-40B4-BE49-F238E27FC236}">
                <a16:creationId xmlns:a16="http://schemas.microsoft.com/office/drawing/2014/main" id="{2CBC2250-141C-91CF-E556-2D3F2FED71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2194249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ca-ES" dirty="0"/>
              <a:t>PLA DE MILLORA DE LA SEGURETAT</a:t>
            </a:r>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BR" b="1" dirty="0">
                <a:effectLst/>
                <a:latin typeface="Arial" panose="020B0604020202020204" pitchFamily="34" charset="0"/>
                <a:ea typeface="MS Mincho" panose="02020609040205080304" pitchFamily="49" charset="-128"/>
                <a:cs typeface="Arial" panose="020B0604020202020204" pitchFamily="34" charset="0"/>
              </a:rPr>
              <a:t>9- </a:t>
            </a:r>
            <a:r>
              <a:rPr lang="ca-ES" b="1" dirty="0">
                <a:effectLst/>
                <a:latin typeface="Arial" panose="020B0604020202020204" pitchFamily="34" charset="0"/>
                <a:ea typeface="MS Mincho" panose="02020609040205080304" pitchFamily="49" charset="-128"/>
                <a:cs typeface="Arial" panose="020B0604020202020204" pitchFamily="34" charset="0"/>
              </a:rPr>
              <a:t>Increment de presència de Mossos d’Esquadra a estacions ferroviàries </a:t>
            </a:r>
          </a:p>
          <a:p>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765902" y="1953316"/>
            <a:ext cx="11186149" cy="1667123"/>
          </a:xfrm>
          <a:prstGeom prst="rect">
            <a:avLst/>
          </a:prstGeom>
          <a:noFill/>
        </p:spPr>
        <p:txBody>
          <a:bodyPr wrap="square">
            <a:spAutoFit/>
          </a:bodyPr>
          <a:lstStyle/>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incrementar la planificació de la presència uniformada del cos de Mossos d’Esquadra a les estacions.</a:t>
            </a: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a:t>
            </a: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mitjans propis </a:t>
            </a:r>
          </a:p>
          <a:p>
            <a:pPr marL="228600" algn="just">
              <a:spcBef>
                <a:spcPts val="1000"/>
              </a:spcBef>
            </a:pPr>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sp>
        <p:nvSpPr>
          <p:cNvPr id="3" name="Contenidor de text 7">
            <a:extLst>
              <a:ext uri="{FF2B5EF4-FFF2-40B4-BE49-F238E27FC236}">
                <a16:creationId xmlns:a16="http://schemas.microsoft.com/office/drawing/2014/main" id="{47C3CE88-1DDC-BEC6-186C-D790C866764D}"/>
              </a:ext>
            </a:extLst>
          </p:cNvPr>
          <p:cNvSpPr txBox="1">
            <a:spLocks/>
          </p:cNvSpPr>
          <p:nvPr/>
        </p:nvSpPr>
        <p:spPr>
          <a:xfrm>
            <a:off x="694566" y="3721263"/>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BR" dirty="0">
                <a:latin typeface="Arial" panose="020B0604020202020204" pitchFamily="34" charset="0"/>
                <a:ea typeface="MS Mincho" panose="02020609040205080304" pitchFamily="49" charset="-128"/>
                <a:cs typeface="Arial" panose="020B0604020202020204" pitchFamily="34" charset="0"/>
              </a:rPr>
              <a:t>10</a:t>
            </a:r>
            <a:r>
              <a:rPr lang="pt-BR" b="1" dirty="0">
                <a:effectLst/>
                <a:latin typeface="Arial" panose="020B0604020202020204" pitchFamily="34" charset="0"/>
                <a:ea typeface="MS Mincho" panose="02020609040205080304" pitchFamily="49" charset="-128"/>
                <a:cs typeface="Arial" panose="020B0604020202020204" pitchFamily="34" charset="0"/>
              </a:rPr>
              <a:t>- </a:t>
            </a:r>
            <a:r>
              <a:rPr lang="ca-ES" b="1" dirty="0">
                <a:effectLst/>
                <a:latin typeface="Arial" panose="020B0604020202020204" pitchFamily="34" charset="0"/>
                <a:ea typeface="MS Mincho" panose="02020609040205080304" pitchFamily="49" charset="-128"/>
                <a:cs typeface="Arial" panose="020B0604020202020204" pitchFamily="34" charset="0"/>
              </a:rPr>
              <a:t>Seguiment del “pla coure” </a:t>
            </a:r>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pt-BR" b="1" dirty="0">
              <a:effectLst/>
              <a:latin typeface="Arial" panose="020B0604020202020204" pitchFamily="34" charset="0"/>
              <a:ea typeface="MS Mincho" panose="02020609040205080304" pitchFamily="49" charset="-128"/>
              <a:cs typeface="Arial" panose="020B0604020202020204" pitchFamily="34" charset="0"/>
            </a:endParaRPr>
          </a:p>
          <a:p>
            <a:endParaRPr lang="ca-ES" sz="2400" dirty="0"/>
          </a:p>
        </p:txBody>
      </p:sp>
      <p:sp>
        <p:nvSpPr>
          <p:cNvPr id="4" name="QuadreDeText 3">
            <a:extLst>
              <a:ext uri="{FF2B5EF4-FFF2-40B4-BE49-F238E27FC236}">
                <a16:creationId xmlns:a16="http://schemas.microsoft.com/office/drawing/2014/main" id="{9EC33683-B13D-5A8C-8337-ADAEA921B60D}"/>
              </a:ext>
            </a:extLst>
          </p:cNvPr>
          <p:cNvSpPr txBox="1"/>
          <p:nvPr/>
        </p:nvSpPr>
        <p:spPr>
          <a:xfrm>
            <a:off x="765901" y="4018822"/>
            <a:ext cx="11186149" cy="2159566"/>
          </a:xfrm>
          <a:prstGeom prst="rect">
            <a:avLst/>
          </a:prstGeom>
          <a:noFill/>
        </p:spPr>
        <p:txBody>
          <a:bodyPr wrap="square">
            <a:spAutoFit/>
          </a:bodyPr>
          <a:lstStyle/>
          <a:p>
            <a:pPr marL="228600" algn="just"/>
            <a:endParaRPr lang="ca-ES" sz="1600" b="1" dirty="0">
              <a:effectLst/>
              <a:latin typeface="Arial" panose="020B0604020202020204" pitchFamily="34" charset="0"/>
              <a:ea typeface="MS Mincho" panose="02020609040205080304" pitchFamily="49" charset="-128"/>
              <a:cs typeface="Arial" panose="020B0604020202020204" pitchFamily="34" charset="0"/>
            </a:endParaRP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seguiment intensiu del Programa Operatiu Específic (POE) Metall per la lluita contra els robatoris de coure a Catalunya, per incrementar les accions preventives de seguretat en el marc de la prevenció en el transport ferroviari</a:t>
            </a: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mentre sigui necessari mantenir el nivell 2 </a:t>
            </a: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mitjans propis</a:t>
            </a:r>
          </a:p>
          <a:p>
            <a:pPr marL="228600" algn="just">
              <a:spcBef>
                <a:spcPts val="1000"/>
              </a:spcBef>
            </a:pPr>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5" name="Imatge 4">
            <a:extLst>
              <a:ext uri="{FF2B5EF4-FFF2-40B4-BE49-F238E27FC236}">
                <a16:creationId xmlns:a16="http://schemas.microsoft.com/office/drawing/2014/main" id="{05D280AF-A99A-59DD-FDD0-15EB8CFFE7A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38524340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ca-ES" dirty="0"/>
              <a:t>PLA DE MILLORA DE LA SEGURETAT</a:t>
            </a:r>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BR" dirty="0">
                <a:latin typeface="Arial" panose="020B0604020202020204" pitchFamily="34" charset="0"/>
                <a:ea typeface="MS Mincho" panose="02020609040205080304" pitchFamily="49" charset="-128"/>
                <a:cs typeface="Arial" panose="020B0604020202020204" pitchFamily="34" charset="0"/>
              </a:rPr>
              <a:t>11</a:t>
            </a:r>
            <a:r>
              <a:rPr lang="pt-BR" b="1" dirty="0">
                <a:effectLst/>
                <a:latin typeface="Arial" panose="020B0604020202020204" pitchFamily="34" charset="0"/>
                <a:ea typeface="MS Mincho" panose="02020609040205080304" pitchFamily="49" charset="-128"/>
                <a:cs typeface="Arial" panose="020B0604020202020204" pitchFamily="34" charset="0"/>
              </a:rPr>
              <a:t>- </a:t>
            </a:r>
            <a:r>
              <a:rPr lang="ca-ES" b="1" dirty="0">
                <a:effectLst/>
                <a:latin typeface="Arial" panose="020B0604020202020204" pitchFamily="34" charset="0"/>
                <a:ea typeface="MS Mincho" panose="02020609040205080304" pitchFamily="49" charset="-128"/>
                <a:cs typeface="Arial" panose="020B0604020202020204" pitchFamily="34" charset="0"/>
              </a:rPr>
              <a:t>Increment de les actuacions contra els grafits</a:t>
            </a:r>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pt-BR" b="1" dirty="0">
              <a:effectLst/>
              <a:latin typeface="Arial" panose="020B0604020202020204" pitchFamily="34" charset="0"/>
              <a:ea typeface="MS Mincho" panose="02020609040205080304" pitchFamily="49" charset="-128"/>
              <a:cs typeface="Arial" panose="020B0604020202020204" pitchFamily="34" charset="0"/>
            </a:endParaRPr>
          </a:p>
          <a:p>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765902" y="1953316"/>
            <a:ext cx="11186149" cy="1913344"/>
          </a:xfrm>
          <a:prstGeom prst="rect">
            <a:avLst/>
          </a:prstGeom>
          <a:noFill/>
        </p:spPr>
        <p:txBody>
          <a:bodyPr wrap="square">
            <a:spAutoFit/>
          </a:bodyPr>
          <a:lstStyle/>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activar dispositius específics de col·laboració de Mossos d’Esquadra i altres cossos policials per reduir el vandalisme per grafits.</a:t>
            </a: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2024 - 2025</a:t>
            </a: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mitjans propis</a:t>
            </a:r>
          </a:p>
          <a:p>
            <a:pPr marL="228600" algn="just">
              <a:spcBef>
                <a:spcPts val="1000"/>
              </a:spcBef>
            </a:pPr>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sp>
        <p:nvSpPr>
          <p:cNvPr id="3" name="Contenidor de text 7">
            <a:extLst>
              <a:ext uri="{FF2B5EF4-FFF2-40B4-BE49-F238E27FC236}">
                <a16:creationId xmlns:a16="http://schemas.microsoft.com/office/drawing/2014/main" id="{47C3CE88-1DDC-BEC6-186C-D790C866764D}"/>
              </a:ext>
            </a:extLst>
          </p:cNvPr>
          <p:cNvSpPr txBox="1">
            <a:spLocks/>
          </p:cNvSpPr>
          <p:nvPr/>
        </p:nvSpPr>
        <p:spPr>
          <a:xfrm>
            <a:off x="694566" y="3721263"/>
            <a:ext cx="10763986" cy="577112"/>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t-BR" dirty="0">
                <a:latin typeface="Arial" panose="020B0604020202020204" pitchFamily="34" charset="0"/>
                <a:ea typeface="MS Mincho" panose="02020609040205080304" pitchFamily="49" charset="-128"/>
                <a:cs typeface="Arial" panose="020B0604020202020204" pitchFamily="34" charset="0"/>
              </a:rPr>
              <a:t>12</a:t>
            </a:r>
            <a:r>
              <a:rPr lang="pt-BR" b="1" dirty="0">
                <a:effectLst/>
                <a:latin typeface="Arial" panose="020B0604020202020204" pitchFamily="34" charset="0"/>
                <a:ea typeface="MS Mincho" panose="02020609040205080304" pitchFamily="49" charset="-128"/>
                <a:cs typeface="Arial" panose="020B0604020202020204" pitchFamily="34" charset="0"/>
              </a:rPr>
              <a:t>- </a:t>
            </a:r>
            <a:r>
              <a:rPr lang="ca-ES" b="1" dirty="0">
                <a:effectLst/>
                <a:latin typeface="Arial" panose="020B0604020202020204" pitchFamily="34" charset="0"/>
                <a:ea typeface="MS Mincho" panose="02020609040205080304" pitchFamily="49" charset="-128"/>
                <a:cs typeface="Arial" panose="020B0604020202020204" pitchFamily="34" charset="0"/>
              </a:rPr>
              <a:t>Creació d’un equip específic de Mossos d’Esquadra per a l’anàlisi de la seguretat en l’àmbit ferroviari </a:t>
            </a:r>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pt-BR" b="1" dirty="0">
              <a:effectLst/>
              <a:latin typeface="Arial" panose="020B0604020202020204" pitchFamily="34" charset="0"/>
              <a:ea typeface="MS Mincho" panose="02020609040205080304" pitchFamily="49" charset="-128"/>
              <a:cs typeface="Arial" panose="020B0604020202020204" pitchFamily="34" charset="0"/>
            </a:endParaRPr>
          </a:p>
          <a:p>
            <a:endParaRPr lang="ca-ES" sz="2400" dirty="0"/>
          </a:p>
        </p:txBody>
      </p:sp>
      <p:sp>
        <p:nvSpPr>
          <p:cNvPr id="4" name="QuadreDeText 3">
            <a:extLst>
              <a:ext uri="{FF2B5EF4-FFF2-40B4-BE49-F238E27FC236}">
                <a16:creationId xmlns:a16="http://schemas.microsoft.com/office/drawing/2014/main" id="{9EC33683-B13D-5A8C-8337-ADAEA921B60D}"/>
              </a:ext>
            </a:extLst>
          </p:cNvPr>
          <p:cNvSpPr txBox="1"/>
          <p:nvPr/>
        </p:nvSpPr>
        <p:spPr>
          <a:xfrm>
            <a:off x="765902" y="4496958"/>
            <a:ext cx="11186149" cy="2405787"/>
          </a:xfrm>
          <a:prstGeom prst="rect">
            <a:avLst/>
          </a:prstGeom>
          <a:noFill/>
        </p:spPr>
        <p:txBody>
          <a:bodyPr wrap="square">
            <a:spAutoFit/>
          </a:bodyPr>
          <a:lstStyle/>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identificar millor les problemàtiques del sector ferroviari i implementar mesures que permetin actuar amb major celeritat</a:t>
            </a: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a:t>
            </a:r>
          </a:p>
          <a:p>
            <a:pPr marL="228600" algn="just"/>
            <a:endParaRPr lang="ca-ES" sz="1600" dirty="0">
              <a:latin typeface="Arial" panose="020B0604020202020204" pitchFamily="34" charset="0"/>
              <a:ea typeface="MS Mincho" panose="02020609040205080304" pitchFamily="49" charset="-128"/>
              <a:cs typeface="Arial" panose="020B0604020202020204" pitchFamily="34" charset="0"/>
            </a:endParaRP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Reunions peri</a:t>
            </a:r>
            <a:r>
              <a:rPr lang="ca-ES" sz="1600" dirty="0">
                <a:latin typeface="Arial" panose="020B0604020202020204" pitchFamily="34" charset="0"/>
                <a:ea typeface="MS Mincho" panose="02020609040205080304" pitchFamily="49" charset="-128"/>
                <a:cs typeface="Arial" panose="020B0604020202020204" pitchFamily="34" charset="0"/>
              </a:rPr>
              <a:t>òdiques. </a:t>
            </a:r>
            <a:r>
              <a:rPr lang="ca-ES" sz="1600" b="1" dirty="0">
                <a:latin typeface="Arial" panose="020B0604020202020204" pitchFamily="34" charset="0"/>
                <a:ea typeface="MS Mincho" panose="02020609040205080304" pitchFamily="49" charset="-128"/>
                <a:cs typeface="Arial" panose="020B0604020202020204" pitchFamily="34" charset="0"/>
              </a:rPr>
              <a:t>Propera febrer d’aquest any</a:t>
            </a:r>
            <a:endParaRPr lang="ca-ES" sz="1600" b="1" dirty="0">
              <a:effectLst/>
              <a:latin typeface="Arial" panose="020B0604020202020204" pitchFamily="34" charset="0"/>
              <a:ea typeface="MS Mincho" panose="02020609040205080304" pitchFamily="49" charset="-128"/>
              <a:cs typeface="Arial" panose="020B0604020202020204" pitchFamily="34" charset="0"/>
            </a:endParaRP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mitjans propis</a:t>
            </a:r>
          </a:p>
          <a:p>
            <a:pPr marL="228600" algn="just">
              <a:spcBef>
                <a:spcPts val="1000"/>
              </a:spcBef>
            </a:pPr>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5" name="Imatge 4">
            <a:extLst>
              <a:ext uri="{FF2B5EF4-FFF2-40B4-BE49-F238E27FC236}">
                <a16:creationId xmlns:a16="http://schemas.microsoft.com/office/drawing/2014/main" id="{1B544C05-D4B8-E6F7-9337-24ED370BCB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23065730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ca-ES" dirty="0"/>
              <a:t>PLA DE MILLORA DE LA SEGURETAT</a:t>
            </a:r>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270833"/>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r>
              <a:rPr lang="pt-BR" dirty="0">
                <a:latin typeface="Arial" panose="020B0604020202020204" pitchFamily="34" charset="0"/>
                <a:ea typeface="MS Mincho" panose="02020609040205080304" pitchFamily="49" charset="-128"/>
                <a:cs typeface="Arial" panose="020B0604020202020204" pitchFamily="34" charset="0"/>
              </a:rPr>
              <a:t>13</a:t>
            </a:r>
            <a:r>
              <a:rPr lang="pt-BR" b="1" dirty="0">
                <a:effectLst/>
                <a:latin typeface="Arial" panose="020B0604020202020204" pitchFamily="34" charset="0"/>
                <a:ea typeface="MS Mincho" panose="02020609040205080304" pitchFamily="49" charset="-128"/>
                <a:cs typeface="Arial" panose="020B0604020202020204" pitchFamily="34" charset="0"/>
              </a:rPr>
              <a:t>- </a:t>
            </a:r>
            <a:r>
              <a:rPr lang="ca-ES" b="1" dirty="0">
                <a:effectLst/>
                <a:latin typeface="Arial" panose="020B0604020202020204" pitchFamily="34" charset="0"/>
                <a:ea typeface="MS Mincho" panose="02020609040205080304" pitchFamily="49" charset="-128"/>
                <a:cs typeface="Arial" panose="020B0604020202020204" pitchFamily="34" charset="0"/>
              </a:rPr>
              <a:t>Guia d’aplicació de criteris de disseny inclusiu en perspectiva de gènere de les estacions de Rodalies de Catalunya</a:t>
            </a:r>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pt-BR" b="1" dirty="0">
              <a:effectLst/>
              <a:latin typeface="Arial" panose="020B0604020202020204" pitchFamily="34" charset="0"/>
              <a:ea typeface="MS Mincho" panose="02020609040205080304" pitchFamily="49" charset="-128"/>
              <a:cs typeface="Arial" panose="020B0604020202020204" pitchFamily="34" charset="0"/>
            </a:endParaRPr>
          </a:p>
          <a:p>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765900" y="1883485"/>
            <a:ext cx="11186149" cy="2308324"/>
          </a:xfrm>
          <a:prstGeom prst="rect">
            <a:avLst/>
          </a:prstGeom>
          <a:noFill/>
        </p:spPr>
        <p:txBody>
          <a:bodyPr wrap="square">
            <a:spAutoFit/>
          </a:bodyPr>
          <a:lstStyle/>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impulsar des del Departament de Territori, Habitatge i Transició Ecològica un contracte per a la realització d’auditories que permetin identificar i analitzar factors que afecten la seguretat, accessibilitat i confort de les persones usuàries, amb especial èmfasi en les necessitats dels col·lectius més vulnerables, i per a la definició d’una guia d’aplicació pel disseny de les estacions ferroviàries de Rodalies de Catalunya que integri criteris d’accessibilitat, seguretat i inclusió, amb una perspectiva de gènere </a:t>
            </a:r>
            <a:r>
              <a:rPr lang="ca-ES" sz="1600" dirty="0" err="1">
                <a:effectLst/>
                <a:latin typeface="Arial" panose="020B0604020202020204" pitchFamily="34" charset="0"/>
                <a:ea typeface="MS Mincho" panose="02020609040205080304" pitchFamily="49" charset="-128"/>
                <a:cs typeface="Arial" panose="020B0604020202020204" pitchFamily="34" charset="0"/>
              </a:rPr>
              <a:t>interseccional</a:t>
            </a:r>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a:t>
            </a:r>
          </a:p>
          <a:p>
            <a:pPr marL="228600" algn="just"/>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40.000 € (estimat)</a:t>
            </a:r>
          </a:p>
        </p:txBody>
      </p:sp>
      <p:sp>
        <p:nvSpPr>
          <p:cNvPr id="11" name="Contenidor de text 7">
            <a:extLst>
              <a:ext uri="{FF2B5EF4-FFF2-40B4-BE49-F238E27FC236}">
                <a16:creationId xmlns:a16="http://schemas.microsoft.com/office/drawing/2014/main" id="{72395346-52B3-AFFD-BA0F-9AB61D66E7D1}"/>
              </a:ext>
            </a:extLst>
          </p:cNvPr>
          <p:cNvSpPr txBox="1">
            <a:spLocks/>
          </p:cNvSpPr>
          <p:nvPr/>
        </p:nvSpPr>
        <p:spPr>
          <a:xfrm>
            <a:off x="629715" y="4448481"/>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r>
              <a:rPr lang="pt-BR" dirty="0">
                <a:latin typeface="Arial" panose="020B0604020202020204" pitchFamily="34" charset="0"/>
                <a:ea typeface="MS Mincho" panose="02020609040205080304" pitchFamily="49" charset="-128"/>
                <a:cs typeface="Arial" panose="020B0604020202020204" pitchFamily="34" charset="0"/>
              </a:rPr>
              <a:t>14</a:t>
            </a:r>
            <a:r>
              <a:rPr lang="pt-BR" b="1" dirty="0">
                <a:effectLst/>
                <a:latin typeface="Arial" panose="020B0604020202020204" pitchFamily="34" charset="0"/>
                <a:ea typeface="MS Mincho" panose="02020609040205080304" pitchFamily="49" charset="-128"/>
                <a:cs typeface="Arial" panose="020B0604020202020204" pitchFamily="34" charset="0"/>
              </a:rPr>
              <a:t>- </a:t>
            </a:r>
            <a:r>
              <a:rPr lang="ca-ES" b="1" dirty="0">
                <a:effectLst/>
                <a:latin typeface="Arial" panose="020B0604020202020204" pitchFamily="34" charset="0"/>
                <a:ea typeface="MS Mincho" panose="02020609040205080304" pitchFamily="49" charset="-128"/>
                <a:cs typeface="Arial" panose="020B0604020202020204" pitchFamily="34" charset="0"/>
              </a:rPr>
              <a:t>Creació d’una taula de seguiment i impuls de mesures </a:t>
            </a:r>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ca-ES" sz="2400" dirty="0"/>
          </a:p>
        </p:txBody>
      </p:sp>
      <p:sp>
        <p:nvSpPr>
          <p:cNvPr id="12" name="QuadreDeText 11">
            <a:extLst>
              <a:ext uri="{FF2B5EF4-FFF2-40B4-BE49-F238E27FC236}">
                <a16:creationId xmlns:a16="http://schemas.microsoft.com/office/drawing/2014/main" id="{3551F935-5925-6F55-C5B1-F373D0026F6F}"/>
              </a:ext>
            </a:extLst>
          </p:cNvPr>
          <p:cNvSpPr txBox="1"/>
          <p:nvPr/>
        </p:nvSpPr>
        <p:spPr>
          <a:xfrm>
            <a:off x="765900" y="4899535"/>
            <a:ext cx="11186149" cy="1923604"/>
          </a:xfrm>
          <a:prstGeom prst="rect">
            <a:avLst/>
          </a:prstGeom>
          <a:noFill/>
        </p:spPr>
        <p:txBody>
          <a:bodyPr wrap="square">
            <a:spAutoFit/>
          </a:bodyPr>
          <a:lstStyle/>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a:t>
            </a:r>
            <a:r>
              <a:rPr lang="ca-ES" sz="1600" dirty="0">
                <a:effectLst/>
                <a:latin typeface="Arial" panose="020B0604020202020204" pitchFamily="34" charset="0"/>
                <a:ea typeface="MS Mincho" panose="02020609040205080304" pitchFamily="49" charset="-128"/>
                <a:cs typeface="Arial" panose="020B0604020202020204" pitchFamily="34" charset="0"/>
              </a:rPr>
              <a:t>: establir la taula i seguiment d’indicadors d’evolució de la percepció de la seguretat a Rodalies de Catalunya en relació amb l’evolució del desplegament de les mesures, i definició d’un pla integral de la seguretat ciutadana si s’escau.</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mitjans propis</a:t>
            </a:r>
          </a:p>
          <a:p>
            <a:pPr marL="228600" algn="just">
              <a:spcBef>
                <a:spcPts val="1000"/>
              </a:spcBef>
            </a:pPr>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3" name="Imatge 2">
            <a:extLst>
              <a:ext uri="{FF2B5EF4-FFF2-40B4-BE49-F238E27FC236}">
                <a16:creationId xmlns:a16="http://schemas.microsoft.com/office/drawing/2014/main" id="{649D2959-6466-A611-0FB7-8CBF8E4ACC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2971931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e text 1"/>
          <p:cNvSpPr>
            <a:spLocks noGrp="1"/>
          </p:cNvSpPr>
          <p:nvPr>
            <p:ph type="body" sz="quarter" idx="27"/>
          </p:nvPr>
        </p:nvSpPr>
        <p:spPr/>
        <p:txBody>
          <a:bodyPr>
            <a:normAutofit fontScale="92500" lnSpcReduction="10000"/>
          </a:bodyPr>
          <a:lstStyle/>
          <a:p>
            <a:r>
              <a:rPr lang="ca-ES" dirty="0"/>
              <a:t>3</a:t>
            </a:r>
          </a:p>
        </p:txBody>
      </p:sp>
      <p:sp>
        <p:nvSpPr>
          <p:cNvPr id="3" name="Títol 2"/>
          <p:cNvSpPr>
            <a:spLocks noGrp="1"/>
          </p:cNvSpPr>
          <p:nvPr>
            <p:ph type="title"/>
          </p:nvPr>
        </p:nvSpPr>
        <p:spPr/>
        <p:txBody>
          <a:bodyPr/>
          <a:lstStyle/>
          <a:p>
            <a:r>
              <a:rPr lang="ca-ES" dirty="0"/>
              <a:t>PLA DE MILLORA EN ESTACIONS I TRENS</a:t>
            </a:r>
          </a:p>
        </p:txBody>
      </p:sp>
    </p:spTree>
    <p:extLst>
      <p:ext uri="{BB962C8B-B14F-4D97-AF65-F5344CB8AC3E}">
        <p14:creationId xmlns:p14="http://schemas.microsoft.com/office/powerpoint/2010/main" val="3669402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idor de text 5"/>
          <p:cNvSpPr>
            <a:spLocks noGrp="1"/>
          </p:cNvSpPr>
          <p:nvPr>
            <p:ph type="body" sz="quarter" idx="10"/>
          </p:nvPr>
        </p:nvSpPr>
        <p:spPr>
          <a:xfrm>
            <a:off x="698976" y="1809537"/>
            <a:ext cx="11037955" cy="4124335"/>
          </a:xfrm>
        </p:spPr>
        <p:txBody>
          <a:bodyPr/>
          <a:lstStyle/>
          <a:p>
            <a:r>
              <a:rPr lang="ca-ES" sz="1600" b="1" dirty="0"/>
              <a:t>Objectiu: </a:t>
            </a:r>
            <a:r>
              <a:rPr lang="ca-ES" sz="1600" dirty="0"/>
              <a:t>millorar la neteja exterior i interior: </a:t>
            </a:r>
          </a:p>
          <a:p>
            <a:pPr marL="571500" lvl="1" indent="-342900">
              <a:spcBef>
                <a:spcPts val="1000"/>
              </a:spcBef>
              <a:buClrTx/>
              <a:buFont typeface="+mj-lt"/>
              <a:buAutoNum type="alphaLcParenR"/>
            </a:pPr>
            <a:r>
              <a:rPr lang="ca-ES" sz="1600" b="1" dirty="0"/>
              <a:t>Increment de cicles de neteja en Centres de Neteja actuals</a:t>
            </a:r>
            <a:r>
              <a:rPr lang="ca-ES" sz="1600" dirty="0"/>
              <a:t>: L’Hospitalet de Llobregat, Vilanova i la Geltrú, Sant Andreu Comtal</a:t>
            </a:r>
          </a:p>
          <a:p>
            <a:pPr marL="571500" lvl="1" indent="-342900">
              <a:spcBef>
                <a:spcPts val="1000"/>
              </a:spcBef>
              <a:buClrTx/>
              <a:buFont typeface="+mj-lt"/>
              <a:buAutoNum type="alphaLcParenR"/>
            </a:pPr>
            <a:r>
              <a:rPr lang="ca-ES" sz="1600" b="1" dirty="0"/>
              <a:t>Nous punts de neteja</a:t>
            </a:r>
            <a:r>
              <a:rPr lang="ca-ES" sz="1600" dirty="0"/>
              <a:t>: Taller de Ripoll i Taller de Mataró</a:t>
            </a:r>
          </a:p>
          <a:p>
            <a:pPr marL="571500" lvl="1" indent="-342900">
              <a:spcBef>
                <a:spcPts val="1000"/>
              </a:spcBef>
              <a:buClrTx/>
              <a:buFont typeface="+mj-lt"/>
              <a:buAutoNum type="alphaLcParenR"/>
            </a:pPr>
            <a:r>
              <a:rPr lang="ca-ES" sz="1600" b="1" dirty="0"/>
              <a:t>Augment del 50% del personal destinat a neteja de grafits</a:t>
            </a:r>
          </a:p>
          <a:p>
            <a:pPr marL="571500" lvl="1" indent="-342900">
              <a:spcBef>
                <a:spcPts val="1000"/>
              </a:spcBef>
              <a:buClrTx/>
              <a:buFont typeface="+mj-lt"/>
              <a:buAutoNum type="alphaLcParenR"/>
            </a:pPr>
            <a:r>
              <a:rPr lang="ca-ES" sz="1600" b="1" dirty="0"/>
              <a:t>Augment cicles de neteja en estacions terminals</a:t>
            </a:r>
          </a:p>
          <a:p>
            <a:pPr marL="968375" lvl="2" indent="-342900">
              <a:spcBef>
                <a:spcPts val="1000"/>
              </a:spcBef>
              <a:buClrTx/>
            </a:pPr>
            <a:r>
              <a:rPr lang="ca-ES" sz="1600" dirty="0"/>
              <a:t>Increment de 20.000 hores anuals</a:t>
            </a:r>
          </a:p>
          <a:p>
            <a:pPr marL="968375" lvl="2" indent="-342900">
              <a:spcBef>
                <a:spcPts val="1000"/>
              </a:spcBef>
              <a:buClrTx/>
            </a:pPr>
            <a:r>
              <a:rPr lang="ca-ES" sz="1600" dirty="0"/>
              <a:t>+15% respecte al total actual</a:t>
            </a:r>
            <a:endParaRPr lang="ca-ES" sz="1400" dirty="0"/>
          </a:p>
          <a:p>
            <a:pPr algn="just"/>
            <a:r>
              <a:rPr lang="ca-ES" sz="1600" b="1" dirty="0"/>
              <a:t>Termini: </a:t>
            </a:r>
            <a:r>
              <a:rPr lang="ca-ES" sz="1600" dirty="0"/>
              <a:t>2025 </a:t>
            </a:r>
          </a:p>
          <a:p>
            <a:pPr marL="0" lvl="1" indent="0" algn="just">
              <a:buNone/>
            </a:pPr>
            <a:r>
              <a:rPr lang="ca-ES" sz="1200" dirty="0"/>
              <a:t>	Inici des de gener d’aquest any</a:t>
            </a:r>
          </a:p>
          <a:p>
            <a:pPr lvl="2" algn="just"/>
            <a:endParaRPr lang="ca-ES" sz="800" dirty="0"/>
          </a:p>
          <a:p>
            <a:pPr algn="just"/>
            <a:r>
              <a:rPr lang="ca-ES" sz="1600" b="1" dirty="0"/>
              <a:t>Pressupost</a:t>
            </a:r>
            <a:r>
              <a:rPr lang="ca-ES" sz="1600" dirty="0"/>
              <a:t>: increment de 500.000 € respecte a la inversió anual que des de Renfe es fa en aquesta matèria</a:t>
            </a:r>
          </a:p>
        </p:txBody>
      </p:sp>
      <p:sp>
        <p:nvSpPr>
          <p:cNvPr id="8" name="Contenidor de text 7"/>
          <p:cNvSpPr>
            <a:spLocks noGrp="1"/>
          </p:cNvSpPr>
          <p:nvPr>
            <p:ph type="body" sz="quarter" idx="12"/>
          </p:nvPr>
        </p:nvSpPr>
        <p:spPr/>
        <p:txBody>
          <a:bodyPr/>
          <a:lstStyle/>
          <a:p>
            <a:r>
              <a:rPr lang="ca-ES" dirty="0"/>
              <a:t>1- Millora de la imatge dels trens de Rodalies de Catalunya </a:t>
            </a:r>
            <a:endParaRPr lang="ca-ES" sz="2400" dirty="0"/>
          </a:p>
        </p:txBody>
      </p:sp>
      <p:sp>
        <p:nvSpPr>
          <p:cNvPr id="2" name="Títol 1"/>
          <p:cNvSpPr>
            <a:spLocks noGrp="1"/>
          </p:cNvSpPr>
          <p:nvPr>
            <p:ph type="title"/>
          </p:nvPr>
        </p:nvSpPr>
        <p:spPr/>
        <p:txBody>
          <a:bodyPr>
            <a:normAutofit fontScale="90000"/>
          </a:bodyPr>
          <a:lstStyle/>
          <a:p>
            <a:r>
              <a:rPr lang="ca-ES" dirty="0"/>
              <a:t>PLA DE MILLORA EN ESTACIONS I TRENS</a:t>
            </a:r>
          </a:p>
        </p:txBody>
      </p:sp>
      <p:pic>
        <p:nvPicPr>
          <p:cNvPr id="3" name="Imatge 2">
            <a:extLst>
              <a:ext uri="{FF2B5EF4-FFF2-40B4-BE49-F238E27FC236}">
                <a16:creationId xmlns:a16="http://schemas.microsoft.com/office/drawing/2014/main" id="{44D5E8B7-60B0-C277-4BAA-0DEB22B7EE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1118086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idor de text 5"/>
          <p:cNvSpPr>
            <a:spLocks noGrp="1"/>
          </p:cNvSpPr>
          <p:nvPr>
            <p:ph type="body" sz="quarter" idx="10"/>
          </p:nvPr>
        </p:nvSpPr>
        <p:spPr>
          <a:xfrm>
            <a:off x="698976" y="1809537"/>
            <a:ext cx="11037955" cy="4791288"/>
          </a:xfrm>
        </p:spPr>
        <p:txBody>
          <a:bodyPr/>
          <a:lstStyle/>
          <a:p>
            <a:endParaRPr lang="ca-ES" dirty="0"/>
          </a:p>
          <a:p>
            <a:endParaRPr lang="ca-ES" dirty="0"/>
          </a:p>
          <a:p>
            <a:endParaRPr lang="ca-ES" dirty="0"/>
          </a:p>
          <a:p>
            <a:endParaRPr lang="ca-ES" dirty="0"/>
          </a:p>
        </p:txBody>
      </p:sp>
      <p:sp>
        <p:nvSpPr>
          <p:cNvPr id="8" name="Contenidor de text 7"/>
          <p:cNvSpPr>
            <a:spLocks noGrp="1"/>
          </p:cNvSpPr>
          <p:nvPr>
            <p:ph type="body" sz="quarter" idx="12"/>
          </p:nvPr>
        </p:nvSpPr>
        <p:spPr/>
        <p:txBody>
          <a:bodyPr/>
          <a:lstStyle/>
          <a:p>
            <a:r>
              <a:rPr lang="ca-ES" dirty="0"/>
              <a:t>2- Millora de la imatge de les estacions</a:t>
            </a:r>
            <a:endParaRPr lang="ca-ES" sz="2400" dirty="0"/>
          </a:p>
        </p:txBody>
      </p:sp>
      <p:sp>
        <p:nvSpPr>
          <p:cNvPr id="2" name="Títol 1"/>
          <p:cNvSpPr>
            <a:spLocks noGrp="1"/>
          </p:cNvSpPr>
          <p:nvPr>
            <p:ph type="title"/>
          </p:nvPr>
        </p:nvSpPr>
        <p:spPr/>
        <p:txBody>
          <a:bodyPr>
            <a:normAutofit fontScale="90000"/>
          </a:bodyPr>
          <a:lstStyle/>
          <a:p>
            <a:r>
              <a:rPr lang="ca-ES" dirty="0"/>
              <a:t>PLA DE MILLORA EN ESTACIONS I TRENS</a:t>
            </a:r>
          </a:p>
        </p:txBody>
      </p:sp>
      <p:sp>
        <p:nvSpPr>
          <p:cNvPr id="10" name="QuadreDeText 9">
            <a:extLst>
              <a:ext uri="{FF2B5EF4-FFF2-40B4-BE49-F238E27FC236}">
                <a16:creationId xmlns:a16="http://schemas.microsoft.com/office/drawing/2014/main" id="{7EDA2249-339A-FCE9-F251-E3787AC69086}"/>
              </a:ext>
            </a:extLst>
          </p:cNvPr>
          <p:cNvSpPr txBox="1"/>
          <p:nvPr/>
        </p:nvSpPr>
        <p:spPr>
          <a:xfrm>
            <a:off x="1228725" y="1599204"/>
            <a:ext cx="7915275" cy="276807"/>
          </a:xfrm>
          <a:prstGeom prst="rect">
            <a:avLst/>
          </a:prstGeom>
          <a:noFill/>
        </p:spPr>
        <p:txBody>
          <a:bodyPr wrap="square">
            <a:spAutoFit/>
          </a:bodyPr>
          <a:lstStyle/>
          <a:p>
            <a:pPr marL="742950" marR="41275" lvl="1" indent="-285750" algn="just">
              <a:lnSpc>
                <a:spcPct val="120000"/>
              </a:lnSpc>
              <a:spcBef>
                <a:spcPts val="565"/>
              </a:spcBef>
              <a:spcAft>
                <a:spcPts val="565"/>
              </a:spcAft>
              <a:buFont typeface="+mj-lt"/>
              <a:buAutoNum type="arabicPeriod"/>
            </a:pPr>
            <a:endParaRPr lang="ca-ES" sz="1100" b="1" dirty="0">
              <a:solidFill>
                <a:srgbClr val="000000"/>
              </a:solidFill>
              <a:effectLst/>
              <a:latin typeface="Arial" panose="020B0604020202020204" pitchFamily="34" charset="0"/>
              <a:ea typeface="Cambria" panose="02040503050406030204" pitchFamily="18" charset="0"/>
              <a:cs typeface="Minion Pro"/>
            </a:endParaRPr>
          </a:p>
        </p:txBody>
      </p:sp>
      <p:sp>
        <p:nvSpPr>
          <p:cNvPr id="12" name="QuadreDeText 11">
            <a:extLst>
              <a:ext uri="{FF2B5EF4-FFF2-40B4-BE49-F238E27FC236}">
                <a16:creationId xmlns:a16="http://schemas.microsoft.com/office/drawing/2014/main" id="{1DC38BA9-83FE-1295-7D36-641FC127F8AF}"/>
              </a:ext>
            </a:extLst>
          </p:cNvPr>
          <p:cNvSpPr txBox="1"/>
          <p:nvPr/>
        </p:nvSpPr>
        <p:spPr>
          <a:xfrm>
            <a:off x="906689" y="1713739"/>
            <a:ext cx="10344150" cy="4113947"/>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2.1.	</a:t>
            </a:r>
            <a:r>
              <a:rPr lang="ca-ES" sz="1600" b="1" dirty="0">
                <a:latin typeface="Arial" panose="020B0604020202020204" pitchFamily="34" charset="0"/>
                <a:ea typeface="MS Mincho" panose="02020609040205080304" pitchFamily="49" charset="-128"/>
                <a:cs typeface="Arial" panose="020B0604020202020204" pitchFamily="34" charset="0"/>
              </a:rPr>
              <a:t>Actuacions de millora de la neteja </a:t>
            </a:r>
          </a:p>
          <a:p>
            <a:pPr marL="1200150" lvl="2" indent="-285750">
              <a:spcBef>
                <a:spcPts val="1000"/>
              </a:spcBef>
              <a:buFont typeface="Arial" panose="020B0604020202020204" pitchFamily="34" charset="0"/>
              <a:buChar char="•"/>
            </a:pPr>
            <a:r>
              <a:rPr lang="ca-ES" sz="1600" dirty="0"/>
              <a:t>Increment hores neteja en estacions amb major nombre de viatgers</a:t>
            </a:r>
          </a:p>
          <a:p>
            <a:pPr marL="1200150" lvl="2" indent="-285750">
              <a:spcBef>
                <a:spcPts val="1000"/>
              </a:spcBef>
              <a:buFont typeface="Arial" panose="020B0604020202020204" pitchFamily="34" charset="0"/>
              <a:buChar char="•"/>
            </a:pPr>
            <a:r>
              <a:rPr lang="ca-ES" sz="1600" dirty="0"/>
              <a:t>Augment cicles de neteja nocturna itinerant a les principals terminals de Barcelona</a:t>
            </a:r>
          </a:p>
          <a:p>
            <a:pPr marL="1200150" lvl="2" indent="-285750">
              <a:spcBef>
                <a:spcPts val="1000"/>
              </a:spcBef>
              <a:buFont typeface="Arial" panose="020B0604020202020204" pitchFamily="34" charset="0"/>
              <a:buChar char="•"/>
            </a:pPr>
            <a:r>
              <a:rPr lang="ca-ES" sz="1600" dirty="0"/>
              <a:t>Incorporació i renovació de nous equips de neteja</a:t>
            </a:r>
          </a:p>
          <a:p>
            <a:pPr marL="1200150" lvl="2" indent="-285750">
              <a:spcBef>
                <a:spcPts val="1000"/>
              </a:spcBef>
              <a:buFont typeface="Arial" panose="020B0604020202020204" pitchFamily="34" charset="0"/>
              <a:buChar char="•"/>
            </a:pPr>
            <a:r>
              <a:rPr lang="ca-ES" sz="1600" dirty="0"/>
              <a:t>Pla de xoc neteja de vies </a:t>
            </a:r>
          </a:p>
          <a:p>
            <a:pPr marL="1714500" lvl="3" indent="-342900">
              <a:spcBef>
                <a:spcPts val="1000"/>
              </a:spcBef>
              <a:buFont typeface="+mj-lt"/>
              <a:buAutoNum type="arabicParenR"/>
            </a:pPr>
            <a:r>
              <a:rPr lang="ca-ES" sz="1600" b="1" dirty="0"/>
              <a:t>En els dos primers mesos de l’any actuació sobre les 107 estacions </a:t>
            </a:r>
          </a:p>
          <a:p>
            <a:pPr marL="1714500" lvl="3" indent="-342900">
              <a:spcBef>
                <a:spcPts val="1000"/>
              </a:spcBef>
              <a:buFont typeface="+mj-lt"/>
              <a:buAutoNum type="arabicParenR"/>
            </a:pPr>
            <a:r>
              <a:rPr lang="ca-ES" sz="1600" dirty="0"/>
              <a:t>Periodificació neteja 1 vegada cada dos mesos </a:t>
            </a:r>
          </a:p>
          <a:p>
            <a:pPr marL="1714500" lvl="3" indent="-342900">
              <a:spcBef>
                <a:spcPts val="1000"/>
              </a:spcBef>
              <a:buFont typeface="+mj-lt"/>
              <a:buAutoNum type="arabicParenR"/>
            </a:pPr>
            <a:r>
              <a:rPr lang="ca-ES" sz="1600" dirty="0"/>
              <a:t>Situacions excepcionals</a:t>
            </a:r>
          </a:p>
          <a:p>
            <a:pPr marL="1200150" lvl="2" indent="-285750">
              <a:spcBef>
                <a:spcPts val="1000"/>
              </a:spcBef>
              <a:buFont typeface="Arial" panose="020B0604020202020204" pitchFamily="34" charset="0"/>
              <a:buChar char="•"/>
            </a:pPr>
            <a:r>
              <a:rPr lang="ca-ES" sz="1600" dirty="0"/>
              <a:t>Campanya de conscienciació</a:t>
            </a:r>
          </a:p>
          <a:p>
            <a:pPr>
              <a:spcBef>
                <a:spcPts val="1000"/>
              </a:spcBef>
            </a:pPr>
            <a:r>
              <a:rPr lang="ca-ES" sz="1600" b="1" dirty="0"/>
              <a:t>Termini: </a:t>
            </a:r>
            <a:r>
              <a:rPr lang="ca-ES" sz="1600" dirty="0"/>
              <a:t>2025</a:t>
            </a:r>
          </a:p>
          <a:p>
            <a:pPr>
              <a:spcBef>
                <a:spcPts val="1000"/>
              </a:spcBef>
            </a:pPr>
            <a:r>
              <a:rPr lang="ca-ES" sz="1600" b="1" dirty="0"/>
              <a:t>Pressupost</a:t>
            </a:r>
            <a:r>
              <a:rPr lang="ca-ES" sz="1600" dirty="0"/>
              <a:t>:  400.000 €</a:t>
            </a:r>
          </a:p>
        </p:txBody>
      </p:sp>
      <p:pic>
        <p:nvPicPr>
          <p:cNvPr id="3" name="Imatge 2">
            <a:extLst>
              <a:ext uri="{FF2B5EF4-FFF2-40B4-BE49-F238E27FC236}">
                <a16:creationId xmlns:a16="http://schemas.microsoft.com/office/drawing/2014/main" id="{39FDA0DA-2FD4-E081-D567-A9B7BECAE6A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1778241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idor de text 5"/>
          <p:cNvSpPr>
            <a:spLocks noGrp="1"/>
          </p:cNvSpPr>
          <p:nvPr>
            <p:ph type="body" sz="quarter" idx="10"/>
          </p:nvPr>
        </p:nvSpPr>
        <p:spPr>
          <a:xfrm>
            <a:off x="698976" y="1809537"/>
            <a:ext cx="11037955" cy="4791288"/>
          </a:xfrm>
        </p:spPr>
        <p:txBody>
          <a:bodyPr/>
          <a:lstStyle/>
          <a:p>
            <a:endParaRPr lang="ca-ES" dirty="0"/>
          </a:p>
          <a:p>
            <a:endParaRPr lang="ca-ES" dirty="0"/>
          </a:p>
          <a:p>
            <a:endParaRPr lang="ca-ES" dirty="0"/>
          </a:p>
          <a:p>
            <a:endParaRPr lang="ca-ES" dirty="0"/>
          </a:p>
        </p:txBody>
      </p:sp>
      <p:sp>
        <p:nvSpPr>
          <p:cNvPr id="8" name="Contenidor de text 7"/>
          <p:cNvSpPr>
            <a:spLocks noGrp="1"/>
          </p:cNvSpPr>
          <p:nvPr>
            <p:ph type="body" sz="quarter" idx="12"/>
          </p:nvPr>
        </p:nvSpPr>
        <p:spPr/>
        <p:txBody>
          <a:bodyPr/>
          <a:lstStyle/>
          <a:p>
            <a:r>
              <a:rPr lang="ca-ES" dirty="0"/>
              <a:t>2- Millora de la imatge de les estacions</a:t>
            </a:r>
            <a:endParaRPr lang="ca-ES" sz="2400" dirty="0"/>
          </a:p>
        </p:txBody>
      </p:sp>
      <p:sp>
        <p:nvSpPr>
          <p:cNvPr id="2" name="Títol 1"/>
          <p:cNvSpPr>
            <a:spLocks noGrp="1"/>
          </p:cNvSpPr>
          <p:nvPr>
            <p:ph type="title"/>
          </p:nvPr>
        </p:nvSpPr>
        <p:spPr/>
        <p:txBody>
          <a:bodyPr>
            <a:normAutofit fontScale="90000"/>
          </a:bodyPr>
          <a:lstStyle/>
          <a:p>
            <a:r>
              <a:rPr lang="ca-ES" dirty="0"/>
              <a:t>PLA DE MILLORA EN ESTACIONS I TRENS</a:t>
            </a:r>
          </a:p>
        </p:txBody>
      </p:sp>
      <p:sp>
        <p:nvSpPr>
          <p:cNvPr id="12" name="QuadreDeText 11">
            <a:extLst>
              <a:ext uri="{FF2B5EF4-FFF2-40B4-BE49-F238E27FC236}">
                <a16:creationId xmlns:a16="http://schemas.microsoft.com/office/drawing/2014/main" id="{1DC38BA9-83FE-1295-7D36-641FC127F8AF}"/>
              </a:ext>
            </a:extLst>
          </p:cNvPr>
          <p:cNvSpPr txBox="1"/>
          <p:nvPr/>
        </p:nvSpPr>
        <p:spPr>
          <a:xfrm>
            <a:off x="906689" y="1737955"/>
            <a:ext cx="10344150" cy="4298613"/>
          </a:xfrm>
          <a:prstGeom prst="rect">
            <a:avLst/>
          </a:prstGeom>
          <a:noFill/>
        </p:spPr>
        <p:txBody>
          <a:bodyPr wrap="square">
            <a:spAutoFit/>
          </a:bodyPr>
          <a:lstStyle/>
          <a:p>
            <a:pPr>
              <a:spcBef>
                <a:spcPts val="1000"/>
              </a:spcBef>
            </a:pPr>
            <a:r>
              <a:rPr lang="es-ES" sz="1600" b="1" dirty="0">
                <a:latin typeface="Arial" panose="020B0604020202020204" pitchFamily="34" charset="0"/>
                <a:ea typeface="MS Mincho" panose="02020609040205080304" pitchFamily="49" charset="-128"/>
                <a:cs typeface="Arial" panose="020B0604020202020204" pitchFamily="34" charset="0"/>
              </a:rPr>
              <a:t>2.2.	</a:t>
            </a:r>
            <a:r>
              <a:rPr lang="ca-ES" sz="1600" b="1" dirty="0">
                <a:latin typeface="Arial" panose="020B0604020202020204" pitchFamily="34" charset="0"/>
                <a:ea typeface="MS Mincho" panose="02020609040205080304" pitchFamily="49" charset="-128"/>
                <a:cs typeface="Arial" panose="020B0604020202020204" pitchFamily="34" charset="0"/>
              </a:rPr>
              <a:t>Actuació de pintura en façanes i vestíbuls de 10 estacions</a:t>
            </a:r>
          </a:p>
          <a:p>
            <a:pPr>
              <a:spcBef>
                <a:spcPts val="1000"/>
              </a:spcBef>
            </a:pPr>
            <a:r>
              <a:rPr lang="ca-ES" sz="1600" b="1" dirty="0">
                <a:latin typeface="+mj-lt"/>
              </a:rPr>
              <a:t>Termini: </a:t>
            </a:r>
            <a:r>
              <a:rPr lang="ca-ES" sz="1600" dirty="0">
                <a:latin typeface="+mj-lt"/>
              </a:rPr>
              <a:t>2025</a:t>
            </a:r>
          </a:p>
          <a:p>
            <a:pPr>
              <a:spcBef>
                <a:spcPts val="1000"/>
              </a:spcBef>
            </a:pPr>
            <a:r>
              <a:rPr lang="ca-ES" sz="1600" b="1" dirty="0">
                <a:latin typeface="+mj-lt"/>
              </a:rPr>
              <a:t>Pressupost</a:t>
            </a:r>
            <a:r>
              <a:rPr lang="ca-ES" sz="1600" dirty="0">
                <a:latin typeface="+mj-lt"/>
              </a:rPr>
              <a:t>:  65.000 €</a:t>
            </a:r>
          </a:p>
          <a:p>
            <a:pPr>
              <a:spcBef>
                <a:spcPts val="1000"/>
              </a:spcBef>
            </a:pPr>
            <a:r>
              <a:rPr lang="ca-ES" sz="1600" dirty="0">
                <a:latin typeface="+mj-lt"/>
              </a:rPr>
              <a:t>	Primer trimestre</a:t>
            </a:r>
          </a:p>
          <a:p>
            <a:pPr marL="1714500" lvl="3" indent="-342900">
              <a:buFont typeface="Symbol" panose="05050102010706020507" pitchFamily="18" charset="2"/>
              <a:buChar char=""/>
            </a:pPr>
            <a:r>
              <a:rPr lang="ca-ES" sz="1600" b="1" dirty="0">
                <a:effectLst/>
                <a:latin typeface="+mj-lt"/>
                <a:ea typeface="MS Mincho" panose="02020609040205080304" pitchFamily="49" charset="-128"/>
                <a:cs typeface="Arial" panose="020B0604020202020204" pitchFamily="34" charset="0"/>
              </a:rPr>
              <a:t>Granollers Centre</a:t>
            </a:r>
          </a:p>
          <a:p>
            <a:pPr marL="1714500" lvl="3" indent="-342900">
              <a:buFont typeface="Symbol" panose="05050102010706020507" pitchFamily="18" charset="2"/>
              <a:buChar char=""/>
            </a:pPr>
            <a:r>
              <a:rPr lang="ca-ES" sz="1600" b="1" dirty="0">
                <a:effectLst/>
                <a:latin typeface="+mj-lt"/>
                <a:ea typeface="MS Mincho" panose="02020609040205080304" pitchFamily="49" charset="-128"/>
                <a:cs typeface="Arial" panose="020B0604020202020204" pitchFamily="34" charset="0"/>
              </a:rPr>
              <a:t>Montcada i Reixac – Manresa</a:t>
            </a:r>
          </a:p>
          <a:p>
            <a:pPr marL="1714500" lvl="3" indent="-342900">
              <a:buFont typeface="Symbol" panose="05050102010706020507" pitchFamily="18" charset="2"/>
              <a:buChar char=""/>
            </a:pPr>
            <a:r>
              <a:rPr lang="ca-ES" sz="1600" b="1" dirty="0">
                <a:effectLst/>
                <a:latin typeface="+mj-lt"/>
                <a:ea typeface="MS Mincho" panose="02020609040205080304" pitchFamily="49" charset="-128"/>
                <a:cs typeface="Arial" panose="020B0604020202020204" pitchFamily="34" charset="0"/>
              </a:rPr>
              <a:t>Montcada Ripollet</a:t>
            </a:r>
          </a:p>
          <a:p>
            <a:pPr>
              <a:spcBef>
                <a:spcPts val="1000"/>
              </a:spcBef>
            </a:pPr>
            <a:r>
              <a:rPr lang="ca-ES" sz="1600" dirty="0">
                <a:latin typeface="+mj-lt"/>
              </a:rPr>
              <a:t>	Resta 2025</a:t>
            </a:r>
          </a:p>
          <a:p>
            <a:pPr marL="1714500" lvl="3" indent="-342900">
              <a:buFont typeface="Symbol" panose="05050102010706020507" pitchFamily="18" charset="2"/>
              <a:buChar char=""/>
            </a:pPr>
            <a:r>
              <a:rPr lang="ca-ES" sz="1600" dirty="0">
                <a:effectLst/>
                <a:latin typeface="+mj-lt"/>
                <a:ea typeface="MS Mincho" panose="02020609040205080304" pitchFamily="49" charset="-128"/>
                <a:cs typeface="Arial" panose="020B0604020202020204" pitchFamily="34" charset="0"/>
              </a:rPr>
              <a:t>Molins de Rei</a:t>
            </a:r>
          </a:p>
          <a:p>
            <a:pPr marL="1714500" lvl="3" indent="-342900">
              <a:buFont typeface="Symbol" panose="05050102010706020507" pitchFamily="18" charset="2"/>
              <a:buChar char=""/>
            </a:pPr>
            <a:r>
              <a:rPr lang="ca-ES" sz="1600" dirty="0">
                <a:effectLst/>
                <a:latin typeface="+mj-lt"/>
                <a:ea typeface="MS Mincho" panose="02020609040205080304" pitchFamily="49" charset="-128"/>
                <a:cs typeface="Arial" panose="020B0604020202020204" pitchFamily="34" charset="0"/>
              </a:rPr>
              <a:t>Fabra i Puig</a:t>
            </a:r>
          </a:p>
          <a:p>
            <a:pPr marL="1714500" lvl="3" indent="-342900">
              <a:buFont typeface="Symbol" panose="05050102010706020507" pitchFamily="18" charset="2"/>
              <a:buChar char=""/>
            </a:pPr>
            <a:r>
              <a:rPr lang="ca-ES" sz="1600" dirty="0">
                <a:effectLst/>
                <a:latin typeface="+mj-lt"/>
                <a:ea typeface="MS Mincho" panose="02020609040205080304" pitchFamily="49" charset="-128"/>
                <a:cs typeface="Arial" panose="020B0604020202020204" pitchFamily="34" charset="0"/>
              </a:rPr>
              <a:t>Viladecans</a:t>
            </a:r>
          </a:p>
          <a:p>
            <a:pPr marL="1714500" lvl="3" indent="-342900">
              <a:buFont typeface="Symbol" panose="05050102010706020507" pitchFamily="18" charset="2"/>
              <a:buChar char=""/>
            </a:pPr>
            <a:r>
              <a:rPr lang="ca-ES" sz="1600" dirty="0">
                <a:effectLst/>
                <a:latin typeface="+mj-lt"/>
                <a:ea typeface="MS Mincho" panose="02020609040205080304" pitchFamily="49" charset="-128"/>
                <a:cs typeface="Arial" panose="020B0604020202020204" pitchFamily="34" charset="0"/>
              </a:rPr>
              <a:t>Sant Adrià</a:t>
            </a:r>
          </a:p>
          <a:p>
            <a:pPr marL="1714500" lvl="3" indent="-342900">
              <a:buFont typeface="Symbol" panose="05050102010706020507" pitchFamily="18" charset="2"/>
              <a:buChar char=""/>
            </a:pPr>
            <a:r>
              <a:rPr lang="ca-ES" sz="1600" dirty="0">
                <a:effectLst/>
                <a:latin typeface="+mj-lt"/>
                <a:ea typeface="MS Mincho" panose="02020609040205080304" pitchFamily="49" charset="-128"/>
                <a:cs typeface="Arial" panose="020B0604020202020204" pitchFamily="34" charset="0"/>
              </a:rPr>
              <a:t>Badalona</a:t>
            </a:r>
          </a:p>
          <a:p>
            <a:pPr marL="1714500" lvl="3" indent="-342900">
              <a:buFont typeface="Symbol" panose="05050102010706020507" pitchFamily="18" charset="2"/>
              <a:buChar char=""/>
            </a:pPr>
            <a:r>
              <a:rPr lang="ca-ES" sz="1600" dirty="0">
                <a:effectLst/>
                <a:latin typeface="+mj-lt"/>
                <a:ea typeface="MS Mincho" panose="02020609040205080304" pitchFamily="49" charset="-128"/>
                <a:cs typeface="Arial" panose="020B0604020202020204" pitchFamily="34" charset="0"/>
              </a:rPr>
              <a:t>Castellbisbal</a:t>
            </a:r>
          </a:p>
          <a:p>
            <a:pPr marL="1714500" lvl="3" indent="-342900">
              <a:buFont typeface="Symbol" panose="05050102010706020507" pitchFamily="18" charset="2"/>
              <a:buChar char=""/>
            </a:pPr>
            <a:r>
              <a:rPr lang="ca-ES" sz="1600" dirty="0">
                <a:effectLst/>
                <a:latin typeface="+mj-lt"/>
                <a:ea typeface="MS Mincho" panose="02020609040205080304" pitchFamily="49" charset="-128"/>
              </a:rPr>
              <a:t>Platja de Castelldefels</a:t>
            </a:r>
            <a:endParaRPr lang="ca-ES" sz="1600" dirty="0">
              <a:latin typeface="+mj-lt"/>
            </a:endParaRPr>
          </a:p>
        </p:txBody>
      </p:sp>
      <p:pic>
        <p:nvPicPr>
          <p:cNvPr id="3" name="Imatge 2">
            <a:extLst>
              <a:ext uri="{FF2B5EF4-FFF2-40B4-BE49-F238E27FC236}">
                <a16:creationId xmlns:a16="http://schemas.microsoft.com/office/drawing/2014/main" id="{7EAE3E45-3080-1C40-66C0-C0ED52C2A9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1875756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idor de text 5"/>
          <p:cNvSpPr>
            <a:spLocks noGrp="1"/>
          </p:cNvSpPr>
          <p:nvPr>
            <p:ph type="body" sz="quarter" idx="10"/>
          </p:nvPr>
        </p:nvSpPr>
        <p:spPr>
          <a:xfrm>
            <a:off x="698976" y="1809537"/>
            <a:ext cx="11037955" cy="4791288"/>
          </a:xfrm>
        </p:spPr>
        <p:txBody>
          <a:bodyPr/>
          <a:lstStyle/>
          <a:p>
            <a:endParaRPr lang="ca-ES" dirty="0"/>
          </a:p>
          <a:p>
            <a:endParaRPr lang="ca-ES" dirty="0"/>
          </a:p>
          <a:p>
            <a:endParaRPr lang="ca-ES" dirty="0"/>
          </a:p>
          <a:p>
            <a:endParaRPr lang="ca-ES" dirty="0"/>
          </a:p>
        </p:txBody>
      </p:sp>
      <p:sp>
        <p:nvSpPr>
          <p:cNvPr id="8" name="Contenidor de text 7"/>
          <p:cNvSpPr>
            <a:spLocks noGrp="1"/>
          </p:cNvSpPr>
          <p:nvPr>
            <p:ph type="body" sz="quarter" idx="12"/>
          </p:nvPr>
        </p:nvSpPr>
        <p:spPr>
          <a:xfrm>
            <a:off x="698976" y="1254716"/>
            <a:ext cx="10763986" cy="344488"/>
          </a:xfrm>
        </p:spPr>
        <p:txBody>
          <a:bodyPr/>
          <a:lstStyle/>
          <a:p>
            <a:r>
              <a:rPr lang="ca-ES" dirty="0"/>
              <a:t>2- Millora de la imatge de les estacions</a:t>
            </a:r>
            <a:endParaRPr lang="ca-ES" sz="2400" dirty="0"/>
          </a:p>
        </p:txBody>
      </p:sp>
      <p:sp>
        <p:nvSpPr>
          <p:cNvPr id="2" name="Títol 1"/>
          <p:cNvSpPr>
            <a:spLocks noGrp="1"/>
          </p:cNvSpPr>
          <p:nvPr>
            <p:ph type="title"/>
          </p:nvPr>
        </p:nvSpPr>
        <p:spPr/>
        <p:txBody>
          <a:bodyPr>
            <a:normAutofit fontScale="90000"/>
          </a:bodyPr>
          <a:lstStyle/>
          <a:p>
            <a:r>
              <a:rPr lang="ca-ES" dirty="0"/>
              <a:t>PLA DE MILLORA EN ESTACIONS I TRENS</a:t>
            </a:r>
          </a:p>
        </p:txBody>
      </p:sp>
      <p:sp>
        <p:nvSpPr>
          <p:cNvPr id="10" name="QuadreDeText 9">
            <a:extLst>
              <a:ext uri="{FF2B5EF4-FFF2-40B4-BE49-F238E27FC236}">
                <a16:creationId xmlns:a16="http://schemas.microsoft.com/office/drawing/2014/main" id="{7EDA2249-339A-FCE9-F251-E3787AC69086}"/>
              </a:ext>
            </a:extLst>
          </p:cNvPr>
          <p:cNvSpPr txBox="1"/>
          <p:nvPr/>
        </p:nvSpPr>
        <p:spPr>
          <a:xfrm>
            <a:off x="1228725" y="1599204"/>
            <a:ext cx="7915275" cy="276807"/>
          </a:xfrm>
          <a:prstGeom prst="rect">
            <a:avLst/>
          </a:prstGeom>
          <a:noFill/>
        </p:spPr>
        <p:txBody>
          <a:bodyPr wrap="square">
            <a:spAutoFit/>
          </a:bodyPr>
          <a:lstStyle/>
          <a:p>
            <a:pPr marL="742950" marR="41275" lvl="1" indent="-285750" algn="just">
              <a:lnSpc>
                <a:spcPct val="120000"/>
              </a:lnSpc>
              <a:spcBef>
                <a:spcPts val="565"/>
              </a:spcBef>
              <a:spcAft>
                <a:spcPts val="565"/>
              </a:spcAft>
              <a:buFont typeface="+mj-lt"/>
              <a:buAutoNum type="arabicPeriod"/>
            </a:pPr>
            <a:endParaRPr lang="ca-ES" sz="1100" b="1" dirty="0">
              <a:solidFill>
                <a:srgbClr val="000000"/>
              </a:solidFill>
              <a:effectLst/>
              <a:latin typeface="Arial" panose="020B0604020202020204" pitchFamily="34" charset="0"/>
              <a:ea typeface="Cambria" panose="02040503050406030204" pitchFamily="18" charset="0"/>
              <a:cs typeface="Minion Pro"/>
            </a:endParaRPr>
          </a:p>
        </p:txBody>
      </p:sp>
      <p:sp>
        <p:nvSpPr>
          <p:cNvPr id="12" name="QuadreDeText 11">
            <a:extLst>
              <a:ext uri="{FF2B5EF4-FFF2-40B4-BE49-F238E27FC236}">
                <a16:creationId xmlns:a16="http://schemas.microsoft.com/office/drawing/2014/main" id="{1DC38BA9-83FE-1295-7D36-641FC127F8AF}"/>
              </a:ext>
            </a:extLst>
          </p:cNvPr>
          <p:cNvSpPr txBox="1"/>
          <p:nvPr/>
        </p:nvSpPr>
        <p:spPr>
          <a:xfrm>
            <a:off x="923925" y="1563273"/>
            <a:ext cx="10344150" cy="5324535"/>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2.3.	</a:t>
            </a:r>
            <a:r>
              <a:rPr lang="ca-ES" sz="1600" b="1" dirty="0">
                <a:latin typeface="Arial" panose="020B0604020202020204" pitchFamily="34" charset="0"/>
                <a:ea typeface="MS Mincho" panose="02020609040205080304" pitchFamily="49" charset="-128"/>
                <a:cs typeface="Arial" panose="020B0604020202020204" pitchFamily="34" charset="0"/>
              </a:rPr>
              <a:t>Millora imatge </a:t>
            </a:r>
            <a:r>
              <a:rPr lang="ca-ES" sz="1600" b="1" dirty="0">
                <a:effectLst/>
                <a:latin typeface="Arial" panose="020B0604020202020204" pitchFamily="34" charset="0"/>
                <a:ea typeface="MS Mincho" panose="02020609040205080304" pitchFamily="49" charset="-128"/>
                <a:cs typeface="Arial" panose="020B0604020202020204" pitchFamily="34" charset="0"/>
              </a:rPr>
              <a:t>passos inferiors en 14 estacions</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endParaRPr lang="es-ES" sz="1600" b="1" dirty="0"/>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Inici 2n semestre 2025 – Finalització 1r semestre 2026</a:t>
            </a: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 </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1.000.000 €</a:t>
            </a:r>
          </a:p>
          <a:p>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Mataró </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Cabrera de Mar-Vilassar de Mar</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Premià de Mar</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Montgat</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Sant Adrià de Besòs</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Maçanet-Massanes</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Sant Celoni</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Palautordera</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Cardedeu</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Vilanova i la Geltrú</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Montcada i Reixac-Santa Maria</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Cornellà</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El Papiol</a:t>
            </a:r>
          </a:p>
          <a:p>
            <a:pPr marL="2171700" lvl="4" indent="-3429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Castellbisbal</a:t>
            </a:r>
          </a:p>
          <a:p>
            <a:pPr marL="1714500" lvl="3" indent="-342900">
              <a:buFont typeface="Symbol" panose="05050102010706020507" pitchFamily="18" charset="2"/>
              <a:buChar char=""/>
            </a:pPr>
            <a:endParaRPr lang="es-ES" dirty="0">
              <a:solidFill>
                <a:srgbClr val="FF0000"/>
              </a:solidFill>
            </a:endParaRPr>
          </a:p>
        </p:txBody>
      </p:sp>
      <p:pic>
        <p:nvPicPr>
          <p:cNvPr id="3" name="Imatge 2">
            <a:extLst>
              <a:ext uri="{FF2B5EF4-FFF2-40B4-BE49-F238E27FC236}">
                <a16:creationId xmlns:a16="http://schemas.microsoft.com/office/drawing/2014/main" id="{B134BA8F-C212-6155-559D-6FFFF9A893B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20321245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idor de text 5"/>
          <p:cNvSpPr>
            <a:spLocks noGrp="1"/>
          </p:cNvSpPr>
          <p:nvPr>
            <p:ph type="body" sz="quarter" idx="10"/>
          </p:nvPr>
        </p:nvSpPr>
        <p:spPr>
          <a:xfrm>
            <a:off x="698976" y="1809537"/>
            <a:ext cx="11037955" cy="4791288"/>
          </a:xfrm>
        </p:spPr>
        <p:txBody>
          <a:bodyPr/>
          <a:lstStyle/>
          <a:p>
            <a:endParaRPr lang="ca-ES" dirty="0"/>
          </a:p>
          <a:p>
            <a:endParaRPr lang="ca-ES" dirty="0"/>
          </a:p>
          <a:p>
            <a:endParaRPr lang="ca-ES" dirty="0"/>
          </a:p>
          <a:p>
            <a:endParaRPr lang="ca-ES" dirty="0"/>
          </a:p>
        </p:txBody>
      </p:sp>
      <p:sp>
        <p:nvSpPr>
          <p:cNvPr id="8" name="Contenidor de text 7"/>
          <p:cNvSpPr>
            <a:spLocks noGrp="1"/>
          </p:cNvSpPr>
          <p:nvPr>
            <p:ph type="body" sz="quarter" idx="12"/>
          </p:nvPr>
        </p:nvSpPr>
        <p:spPr/>
        <p:txBody>
          <a:bodyPr/>
          <a:lstStyle/>
          <a:p>
            <a:r>
              <a:rPr lang="ca-ES" dirty="0"/>
              <a:t>2- Millora de la imatge de les estacions</a:t>
            </a:r>
            <a:endParaRPr lang="ca-ES" sz="2400" dirty="0"/>
          </a:p>
        </p:txBody>
      </p:sp>
      <p:sp>
        <p:nvSpPr>
          <p:cNvPr id="2" name="Títol 1"/>
          <p:cNvSpPr>
            <a:spLocks noGrp="1"/>
          </p:cNvSpPr>
          <p:nvPr>
            <p:ph type="title"/>
          </p:nvPr>
        </p:nvSpPr>
        <p:spPr/>
        <p:txBody>
          <a:bodyPr>
            <a:normAutofit fontScale="90000"/>
          </a:bodyPr>
          <a:lstStyle/>
          <a:p>
            <a:r>
              <a:rPr lang="ca-ES" dirty="0"/>
              <a:t>PLA DE MILLORA EN ESTACIONS I TRENS</a:t>
            </a:r>
          </a:p>
        </p:txBody>
      </p:sp>
      <p:sp>
        <p:nvSpPr>
          <p:cNvPr id="10" name="QuadreDeText 9">
            <a:extLst>
              <a:ext uri="{FF2B5EF4-FFF2-40B4-BE49-F238E27FC236}">
                <a16:creationId xmlns:a16="http://schemas.microsoft.com/office/drawing/2014/main" id="{7EDA2249-339A-FCE9-F251-E3787AC69086}"/>
              </a:ext>
            </a:extLst>
          </p:cNvPr>
          <p:cNvSpPr txBox="1"/>
          <p:nvPr/>
        </p:nvSpPr>
        <p:spPr>
          <a:xfrm>
            <a:off x="1228725" y="1599204"/>
            <a:ext cx="7915275" cy="276807"/>
          </a:xfrm>
          <a:prstGeom prst="rect">
            <a:avLst/>
          </a:prstGeom>
          <a:noFill/>
        </p:spPr>
        <p:txBody>
          <a:bodyPr wrap="square">
            <a:spAutoFit/>
          </a:bodyPr>
          <a:lstStyle/>
          <a:p>
            <a:pPr marL="742950" marR="41275" lvl="1" indent="-285750" algn="just">
              <a:lnSpc>
                <a:spcPct val="120000"/>
              </a:lnSpc>
              <a:spcBef>
                <a:spcPts val="565"/>
              </a:spcBef>
              <a:spcAft>
                <a:spcPts val="565"/>
              </a:spcAft>
              <a:buFont typeface="+mj-lt"/>
              <a:buAutoNum type="arabicPeriod"/>
            </a:pPr>
            <a:endParaRPr lang="ca-ES" sz="1100" b="1" dirty="0">
              <a:solidFill>
                <a:srgbClr val="000000"/>
              </a:solidFill>
              <a:effectLst/>
              <a:latin typeface="Arial" panose="020B0604020202020204" pitchFamily="34" charset="0"/>
              <a:ea typeface="Cambria" panose="02040503050406030204" pitchFamily="18" charset="0"/>
              <a:cs typeface="Minion Pro"/>
            </a:endParaRPr>
          </a:p>
        </p:txBody>
      </p:sp>
      <p:sp>
        <p:nvSpPr>
          <p:cNvPr id="12" name="QuadreDeText 11">
            <a:extLst>
              <a:ext uri="{FF2B5EF4-FFF2-40B4-BE49-F238E27FC236}">
                <a16:creationId xmlns:a16="http://schemas.microsoft.com/office/drawing/2014/main" id="{1DC38BA9-83FE-1295-7D36-641FC127F8AF}"/>
              </a:ext>
            </a:extLst>
          </p:cNvPr>
          <p:cNvSpPr txBox="1"/>
          <p:nvPr/>
        </p:nvSpPr>
        <p:spPr>
          <a:xfrm>
            <a:off x="906689" y="1751814"/>
            <a:ext cx="10344150" cy="4714111"/>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2.4.	</a:t>
            </a:r>
            <a:r>
              <a:rPr lang="ca-ES" sz="1600" b="1" dirty="0">
                <a:latin typeface="Arial" panose="020B0604020202020204" pitchFamily="34" charset="0"/>
                <a:ea typeface="MS Mincho" panose="02020609040205080304" pitchFamily="49" charset="-128"/>
                <a:cs typeface="Arial" panose="020B0604020202020204" pitchFamily="34" charset="0"/>
              </a:rPr>
              <a:t>Renovació marquesines en </a:t>
            </a:r>
            <a:r>
              <a:rPr lang="ca-ES" sz="1600" b="1" dirty="0">
                <a:effectLst/>
                <a:latin typeface="Arial" panose="020B0604020202020204" pitchFamily="34" charset="0"/>
                <a:ea typeface="MS Mincho" panose="02020609040205080304" pitchFamily="49" charset="-128"/>
                <a:cs typeface="Arial" panose="020B0604020202020204" pitchFamily="34" charset="0"/>
              </a:rPr>
              <a:t>10 estacions</a:t>
            </a:r>
          </a:p>
          <a:p>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2.4.1.	Rehabilitació de les marquesines de les estacions de Badalona, Premià de Mar </a:t>
            </a:r>
            <a:r>
              <a:rPr lang="ca-ES" sz="1600" b="1" dirty="0">
                <a:latin typeface="Arial" panose="020B0604020202020204" pitchFamily="34" charset="0"/>
                <a:ea typeface="MS Mincho" panose="02020609040205080304" pitchFamily="49" charset="-128"/>
                <a:cs typeface="Arial" panose="020B0604020202020204" pitchFamily="34" charset="0"/>
              </a:rPr>
              <a:t>i</a:t>
            </a:r>
            <a:r>
              <a:rPr lang="ca-ES" sz="1600" b="1" dirty="0">
                <a:effectLst/>
                <a:latin typeface="Arial" panose="020B0604020202020204" pitchFamily="34" charset="0"/>
                <a:ea typeface="MS Mincho" panose="02020609040205080304" pitchFamily="49" charset="-128"/>
                <a:cs typeface="Arial" panose="020B0604020202020204" pitchFamily="34" charset="0"/>
              </a:rPr>
              <a:t> Sant Andreu de Llavaneres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	Termini: Inici primer semestre de 2025</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	Pressupost: </a:t>
            </a:r>
            <a:r>
              <a:rPr lang="ca-ES" sz="1600" dirty="0">
                <a:effectLst/>
                <a:latin typeface="Arial" panose="020B0604020202020204" pitchFamily="34" charset="0"/>
                <a:ea typeface="MS Mincho" panose="02020609040205080304" pitchFamily="49" charset="-128"/>
                <a:cs typeface="Arial" panose="020B0604020202020204" pitchFamily="34" charset="0"/>
              </a:rPr>
              <a:t>1.327.401,83 €</a:t>
            </a:r>
          </a:p>
          <a:p>
            <a:pPr marL="228600" algn="just">
              <a:spcBef>
                <a:spcPts val="1000"/>
              </a:spcBef>
            </a:pPr>
            <a:endParaRPr lang="ca-ES" sz="1600" b="1"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2.4.2.	Rehabilitació de les marquesines de les estacions</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	Termini: </a:t>
            </a:r>
            <a:r>
              <a:rPr lang="ca-ES" sz="1600" dirty="0">
                <a:effectLst/>
                <a:latin typeface="Arial" panose="020B0604020202020204" pitchFamily="34" charset="0"/>
                <a:ea typeface="MS Mincho" panose="02020609040205080304" pitchFamily="49" charset="-128"/>
                <a:cs typeface="Arial" panose="020B0604020202020204" pitchFamily="34" charset="0"/>
              </a:rPr>
              <a:t>2026-2027</a:t>
            </a:r>
            <a:endParaRPr lang="ca-ES" sz="1600" b="1"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	Pressupost: </a:t>
            </a:r>
            <a:r>
              <a:rPr lang="ca-ES" sz="1600" dirty="0">
                <a:effectLst/>
                <a:latin typeface="Arial" panose="020B0604020202020204" pitchFamily="34" charset="0"/>
                <a:ea typeface="MS Mincho" panose="02020609040205080304" pitchFamily="49" charset="-128"/>
                <a:cs typeface="Arial" panose="020B0604020202020204" pitchFamily="34" charset="0"/>
              </a:rPr>
              <a:t>Pendent </a:t>
            </a:r>
          </a:p>
          <a:p>
            <a:pPr marL="228600" algn="just"/>
            <a:endParaRPr lang="ca-ES" sz="1600" b="1" dirty="0">
              <a:effectLst/>
              <a:latin typeface="Arial" panose="020B0604020202020204" pitchFamily="34" charset="0"/>
              <a:ea typeface="MS Mincho" panose="02020609040205080304" pitchFamily="49" charset="-128"/>
              <a:cs typeface="Arial" panose="020B0604020202020204" pitchFamily="34" charset="0"/>
            </a:endParaRPr>
          </a:p>
          <a:p>
            <a:pPr marL="1885950" lvl="3" indent="-285750" algn="just">
              <a:buFont typeface="Arial" panose="020B0604020202020204" pitchFamily="34" charset="0"/>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Premià de Mar</a:t>
            </a:r>
          </a:p>
          <a:p>
            <a:pPr marL="1885950" lvl="3" indent="-285750" algn="just">
              <a:buFont typeface="Arial" panose="020B0604020202020204" pitchFamily="34" charset="0"/>
              <a:buChar char="•"/>
            </a:pPr>
            <a:r>
              <a:rPr lang="ca-ES" sz="1600" dirty="0">
                <a:solidFill>
                  <a:srgbClr val="333333"/>
                </a:solidFill>
                <a:effectLst/>
                <a:latin typeface="Arial" panose="020B0604020202020204" pitchFamily="34" charset="0"/>
                <a:ea typeface="MS Mincho" panose="02020609040205080304" pitchFamily="49" charset="-128"/>
                <a:cs typeface="Arial" panose="020B0604020202020204" pitchFamily="34" charset="0"/>
              </a:rPr>
              <a:t>Badalona</a:t>
            </a:r>
          </a:p>
          <a:p>
            <a:pPr marL="1885950" lvl="3" indent="-285750" algn="just">
              <a:buFont typeface="Arial" panose="020B0604020202020204" pitchFamily="34" charset="0"/>
              <a:buChar char="•"/>
            </a:pPr>
            <a:r>
              <a:rPr lang="ca-ES" sz="1600" dirty="0">
                <a:solidFill>
                  <a:srgbClr val="333333"/>
                </a:solidFill>
                <a:effectLst/>
                <a:latin typeface="Arial" panose="020B0604020202020204" pitchFamily="34" charset="0"/>
                <a:ea typeface="MS Mincho" panose="02020609040205080304" pitchFamily="49" charset="-128"/>
                <a:cs typeface="Arial" panose="020B0604020202020204" pitchFamily="34" charset="0"/>
              </a:rPr>
              <a:t>Sant Andreu de Llavaneres</a:t>
            </a:r>
          </a:p>
          <a:p>
            <a:pPr marL="1885950" lvl="3" indent="-285750" algn="just">
              <a:buFont typeface="Arial" panose="020B0604020202020204" pitchFamily="34" charset="0"/>
              <a:buChar char="•"/>
            </a:pPr>
            <a:r>
              <a:rPr lang="ca-ES" sz="1600" dirty="0">
                <a:solidFill>
                  <a:srgbClr val="333333"/>
                </a:solidFill>
                <a:effectLst/>
                <a:latin typeface="Arial" panose="020B0604020202020204" pitchFamily="34" charset="0"/>
                <a:ea typeface="MS Mincho" panose="02020609040205080304" pitchFamily="49" charset="-128"/>
                <a:cs typeface="Arial" panose="020B0604020202020204" pitchFamily="34" charset="0"/>
              </a:rPr>
              <a:t>Cardedeu</a:t>
            </a:r>
          </a:p>
        </p:txBody>
      </p:sp>
      <p:sp>
        <p:nvSpPr>
          <p:cNvPr id="3" name="QuadreDeText 2">
            <a:extLst>
              <a:ext uri="{FF2B5EF4-FFF2-40B4-BE49-F238E27FC236}">
                <a16:creationId xmlns:a16="http://schemas.microsoft.com/office/drawing/2014/main" id="{15A6F7A8-99AB-A139-ADF8-D5878342A5E7}"/>
              </a:ext>
            </a:extLst>
          </p:cNvPr>
          <p:cNvSpPr txBox="1"/>
          <p:nvPr/>
        </p:nvSpPr>
        <p:spPr>
          <a:xfrm>
            <a:off x="4345020" y="5093367"/>
            <a:ext cx="5875507" cy="1600438"/>
          </a:xfrm>
          <a:prstGeom prst="rect">
            <a:avLst/>
          </a:prstGeom>
          <a:noFill/>
        </p:spPr>
        <p:txBody>
          <a:bodyPr wrap="square">
            <a:spAutoFit/>
          </a:bodyPr>
          <a:lstStyle/>
          <a:p>
            <a:endParaRPr lang="ca-ES" sz="1600" b="1" dirty="0">
              <a:solidFill>
                <a:srgbClr val="FF0000"/>
              </a:solidFill>
              <a:effectLst/>
              <a:latin typeface="Arial" panose="020B0604020202020204" pitchFamily="34" charset="0"/>
              <a:ea typeface="MS Mincho" panose="02020609040205080304" pitchFamily="49" charset="-128"/>
              <a:cs typeface="Arial" panose="020B0604020202020204" pitchFamily="34" charset="0"/>
            </a:endParaRPr>
          </a:p>
          <a:p>
            <a:pPr marL="1885950" lvl="3" indent="-285750" algn="just">
              <a:buFont typeface="Arial" panose="020B0604020202020204" pitchFamily="34" charset="0"/>
              <a:buChar char="•"/>
            </a:pPr>
            <a:r>
              <a:rPr lang="ca-ES" sz="1600" dirty="0">
                <a:solidFill>
                  <a:srgbClr val="333333"/>
                </a:solidFill>
                <a:effectLst/>
                <a:latin typeface="Arial" panose="020B0604020202020204" pitchFamily="34" charset="0"/>
                <a:ea typeface="MS Mincho" panose="02020609040205080304" pitchFamily="49" charset="-128"/>
                <a:cs typeface="Arial" panose="020B0604020202020204" pitchFamily="34" charset="0"/>
              </a:rPr>
              <a:t>Gualba</a:t>
            </a:r>
          </a:p>
          <a:p>
            <a:pPr marL="1885950" lvl="3" indent="-285750" algn="just">
              <a:buFont typeface="Arial" panose="020B0604020202020204" pitchFamily="34" charset="0"/>
              <a:buChar char="•"/>
            </a:pPr>
            <a:r>
              <a:rPr lang="ca-ES" sz="1600" dirty="0">
                <a:solidFill>
                  <a:srgbClr val="333333"/>
                </a:solidFill>
                <a:effectLst/>
                <a:latin typeface="Arial" panose="020B0604020202020204" pitchFamily="34" charset="0"/>
                <a:ea typeface="MS Mincho" panose="02020609040205080304" pitchFamily="49" charset="-128"/>
                <a:cs typeface="Arial" panose="020B0604020202020204" pitchFamily="34" charset="0"/>
              </a:rPr>
              <a:t>Palautordera</a:t>
            </a:r>
          </a:p>
          <a:p>
            <a:pPr marL="1885950" lvl="3" indent="-285750" algn="just">
              <a:buFont typeface="Arial" panose="020B0604020202020204" pitchFamily="34" charset="0"/>
              <a:buChar char="•"/>
            </a:pPr>
            <a:r>
              <a:rPr lang="ca-ES" sz="1600" dirty="0">
                <a:solidFill>
                  <a:srgbClr val="333333"/>
                </a:solidFill>
                <a:effectLst/>
                <a:latin typeface="Arial" panose="020B0604020202020204" pitchFamily="34" charset="0"/>
                <a:ea typeface="MS Mincho" panose="02020609040205080304" pitchFamily="49" charset="-128"/>
                <a:cs typeface="Arial" panose="020B0604020202020204" pitchFamily="34" charset="0"/>
              </a:rPr>
              <a:t>Riells i Viabrea</a:t>
            </a:r>
          </a:p>
          <a:p>
            <a:pPr marL="1885950" lvl="3" indent="-285750" algn="just">
              <a:buFont typeface="Arial" panose="020B0604020202020204" pitchFamily="34" charset="0"/>
              <a:buChar char="•"/>
            </a:pPr>
            <a:r>
              <a:rPr lang="ca-ES" sz="1600" dirty="0">
                <a:solidFill>
                  <a:srgbClr val="333333"/>
                </a:solidFill>
                <a:effectLst/>
                <a:latin typeface="Arial" panose="020B0604020202020204" pitchFamily="34" charset="0"/>
                <a:ea typeface="MS Mincho" panose="02020609040205080304" pitchFamily="49" charset="-128"/>
                <a:cs typeface="Arial" panose="020B0604020202020204" pitchFamily="34" charset="0"/>
              </a:rPr>
              <a:t>Hostalets de Balenyà</a:t>
            </a:r>
          </a:p>
          <a:p>
            <a:pPr marL="1600200" lvl="3" algn="just"/>
            <a:endParaRPr lang="es-ES" dirty="0">
              <a:solidFill>
                <a:srgbClr val="FF0000"/>
              </a:solidFill>
            </a:endParaRPr>
          </a:p>
        </p:txBody>
      </p:sp>
      <p:sp>
        <p:nvSpPr>
          <p:cNvPr id="4" name="QuadreDeText 3">
            <a:extLst>
              <a:ext uri="{FF2B5EF4-FFF2-40B4-BE49-F238E27FC236}">
                <a16:creationId xmlns:a16="http://schemas.microsoft.com/office/drawing/2014/main" id="{20486253-3AEA-5E0F-C440-D9658CF9CC59}"/>
              </a:ext>
            </a:extLst>
          </p:cNvPr>
          <p:cNvSpPr txBox="1"/>
          <p:nvPr/>
        </p:nvSpPr>
        <p:spPr>
          <a:xfrm>
            <a:off x="7282773" y="5093367"/>
            <a:ext cx="5875507" cy="1107996"/>
          </a:xfrm>
          <a:prstGeom prst="rect">
            <a:avLst/>
          </a:prstGeom>
          <a:noFill/>
        </p:spPr>
        <p:txBody>
          <a:bodyPr wrap="square">
            <a:spAutoFit/>
          </a:bodyPr>
          <a:lstStyle/>
          <a:p>
            <a:endParaRPr lang="ca-ES" sz="1600" b="1" dirty="0">
              <a:solidFill>
                <a:srgbClr val="FF0000"/>
              </a:solidFill>
              <a:effectLst/>
              <a:latin typeface="Arial" panose="020B0604020202020204" pitchFamily="34" charset="0"/>
              <a:ea typeface="MS Mincho" panose="02020609040205080304" pitchFamily="49" charset="-128"/>
              <a:cs typeface="Arial" panose="020B0604020202020204" pitchFamily="34" charset="0"/>
            </a:endParaRPr>
          </a:p>
          <a:p>
            <a:pPr marL="1885950" lvl="3" indent="-285750" algn="just">
              <a:buFont typeface="Arial" panose="020B0604020202020204" pitchFamily="34" charset="0"/>
              <a:buChar char="•"/>
            </a:pPr>
            <a:r>
              <a:rPr lang="ca-ES" sz="1600" dirty="0">
                <a:solidFill>
                  <a:srgbClr val="333333"/>
                </a:solidFill>
                <a:effectLst/>
                <a:latin typeface="Arial" panose="020B0604020202020204" pitchFamily="34" charset="0"/>
                <a:ea typeface="MS Mincho" panose="02020609040205080304" pitchFamily="49" charset="-128"/>
                <a:cs typeface="Arial" panose="020B0604020202020204" pitchFamily="34" charset="0"/>
              </a:rPr>
              <a:t>Sant Martí de Centelles</a:t>
            </a:r>
          </a:p>
          <a:p>
            <a:pPr marL="1885950" lvl="3" indent="-285750" algn="just">
              <a:buFont typeface="Arial" panose="020B0604020202020204" pitchFamily="34" charset="0"/>
              <a:buChar char="•"/>
            </a:pPr>
            <a:r>
              <a:rPr lang="ca-ES" sz="1600" dirty="0">
                <a:solidFill>
                  <a:srgbClr val="333333"/>
                </a:solidFill>
                <a:effectLst/>
                <a:latin typeface="Arial" panose="020B0604020202020204" pitchFamily="34" charset="0"/>
                <a:ea typeface="MS Mincho" panose="02020609040205080304" pitchFamily="49" charset="-128"/>
                <a:cs typeface="Arial" panose="020B0604020202020204" pitchFamily="34" charset="0"/>
              </a:rPr>
              <a:t>Cerdanyola del Vallès</a:t>
            </a:r>
          </a:p>
          <a:p>
            <a:pPr marL="1600200" lvl="3" algn="just"/>
            <a:endParaRPr lang="es-ES" dirty="0">
              <a:solidFill>
                <a:srgbClr val="FF0000"/>
              </a:solidFill>
            </a:endParaRPr>
          </a:p>
        </p:txBody>
      </p:sp>
      <p:pic>
        <p:nvPicPr>
          <p:cNvPr id="5" name="Imatge 4">
            <a:extLst>
              <a:ext uri="{FF2B5EF4-FFF2-40B4-BE49-F238E27FC236}">
                <a16:creationId xmlns:a16="http://schemas.microsoft.com/office/drawing/2014/main" id="{2689C232-8530-DBCF-D033-CAEF3AB6F7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8089189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idor de text 5"/>
          <p:cNvSpPr>
            <a:spLocks noGrp="1"/>
          </p:cNvSpPr>
          <p:nvPr>
            <p:ph type="body" sz="quarter" idx="10"/>
          </p:nvPr>
        </p:nvSpPr>
        <p:spPr>
          <a:xfrm>
            <a:off x="698976" y="1809537"/>
            <a:ext cx="11037955" cy="2438613"/>
          </a:xfrm>
        </p:spPr>
        <p:txBody>
          <a:bodyPr/>
          <a:lstStyle/>
          <a:p>
            <a:endParaRPr lang="ca-ES" dirty="0"/>
          </a:p>
          <a:p>
            <a:endParaRPr lang="ca-ES" dirty="0"/>
          </a:p>
          <a:p>
            <a:endParaRPr lang="ca-ES" dirty="0"/>
          </a:p>
          <a:p>
            <a:endParaRPr lang="ca-ES" dirty="0"/>
          </a:p>
        </p:txBody>
      </p:sp>
      <p:sp>
        <p:nvSpPr>
          <p:cNvPr id="8" name="Contenidor de text 7"/>
          <p:cNvSpPr>
            <a:spLocks noGrp="1"/>
          </p:cNvSpPr>
          <p:nvPr>
            <p:ph type="body" sz="quarter" idx="12"/>
          </p:nvPr>
        </p:nvSpPr>
        <p:spPr/>
        <p:txBody>
          <a:bodyPr/>
          <a:lstStyle/>
          <a:p>
            <a:r>
              <a:rPr lang="ca-ES" dirty="0"/>
              <a:t>2- Millora de la imatge de les estacions</a:t>
            </a:r>
            <a:endParaRPr lang="ca-ES" sz="2400" dirty="0"/>
          </a:p>
        </p:txBody>
      </p:sp>
      <p:sp>
        <p:nvSpPr>
          <p:cNvPr id="2" name="Títol 1"/>
          <p:cNvSpPr>
            <a:spLocks noGrp="1"/>
          </p:cNvSpPr>
          <p:nvPr>
            <p:ph type="title"/>
          </p:nvPr>
        </p:nvSpPr>
        <p:spPr/>
        <p:txBody>
          <a:bodyPr>
            <a:normAutofit fontScale="90000"/>
          </a:bodyPr>
          <a:lstStyle/>
          <a:p>
            <a:r>
              <a:rPr lang="ca-ES" dirty="0"/>
              <a:t>PLA DE MILLORA EN ESTACIONS I TRENS</a:t>
            </a:r>
          </a:p>
        </p:txBody>
      </p:sp>
      <p:sp>
        <p:nvSpPr>
          <p:cNvPr id="10" name="QuadreDeText 9">
            <a:extLst>
              <a:ext uri="{FF2B5EF4-FFF2-40B4-BE49-F238E27FC236}">
                <a16:creationId xmlns:a16="http://schemas.microsoft.com/office/drawing/2014/main" id="{7EDA2249-339A-FCE9-F251-E3787AC69086}"/>
              </a:ext>
            </a:extLst>
          </p:cNvPr>
          <p:cNvSpPr txBox="1"/>
          <p:nvPr/>
        </p:nvSpPr>
        <p:spPr>
          <a:xfrm>
            <a:off x="1228725" y="1599204"/>
            <a:ext cx="7915275" cy="276807"/>
          </a:xfrm>
          <a:prstGeom prst="rect">
            <a:avLst/>
          </a:prstGeom>
          <a:noFill/>
        </p:spPr>
        <p:txBody>
          <a:bodyPr wrap="square">
            <a:spAutoFit/>
          </a:bodyPr>
          <a:lstStyle/>
          <a:p>
            <a:pPr marL="742950" marR="41275" lvl="1" indent="-285750" algn="just">
              <a:lnSpc>
                <a:spcPct val="120000"/>
              </a:lnSpc>
              <a:spcBef>
                <a:spcPts val="565"/>
              </a:spcBef>
              <a:spcAft>
                <a:spcPts val="565"/>
              </a:spcAft>
              <a:buFont typeface="+mj-lt"/>
              <a:buAutoNum type="arabicPeriod"/>
            </a:pPr>
            <a:endParaRPr lang="ca-ES" sz="1100" b="1" dirty="0">
              <a:solidFill>
                <a:srgbClr val="000000"/>
              </a:solidFill>
              <a:effectLst/>
              <a:latin typeface="Arial" panose="020B0604020202020204" pitchFamily="34" charset="0"/>
              <a:ea typeface="Cambria" panose="02040503050406030204" pitchFamily="18" charset="0"/>
              <a:cs typeface="Minion Pro"/>
            </a:endParaRPr>
          </a:p>
        </p:txBody>
      </p:sp>
      <p:sp>
        <p:nvSpPr>
          <p:cNvPr id="3" name="QuadreDeText 2">
            <a:extLst>
              <a:ext uri="{FF2B5EF4-FFF2-40B4-BE49-F238E27FC236}">
                <a16:creationId xmlns:a16="http://schemas.microsoft.com/office/drawing/2014/main" id="{3DD8B9D3-3621-3262-1E24-B94F22A37E35}"/>
              </a:ext>
            </a:extLst>
          </p:cNvPr>
          <p:cNvSpPr txBox="1"/>
          <p:nvPr/>
        </p:nvSpPr>
        <p:spPr>
          <a:xfrm>
            <a:off x="923925" y="1891950"/>
            <a:ext cx="10344150" cy="2072362"/>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2.5.	</a:t>
            </a:r>
            <a:r>
              <a:rPr lang="ca-ES" sz="1600" b="1" dirty="0" err="1">
                <a:latin typeface="Arial" panose="020B0604020202020204" pitchFamily="34" charset="0"/>
                <a:ea typeface="MS Mincho" panose="02020609040205080304" pitchFamily="49" charset="-128"/>
                <a:cs typeface="Arial" panose="020B0604020202020204" pitchFamily="34" charset="0"/>
              </a:rPr>
              <a:t>Repavimentació</a:t>
            </a:r>
            <a:r>
              <a:rPr lang="ca-ES" sz="1600" b="1" dirty="0">
                <a:latin typeface="Arial" panose="020B0604020202020204" pitchFamily="34" charset="0"/>
                <a:ea typeface="MS Mincho" panose="02020609040205080304" pitchFamily="49" charset="-128"/>
                <a:cs typeface="Arial" panose="020B0604020202020204" pitchFamily="34" charset="0"/>
              </a:rPr>
              <a:t> andanes</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2026</a:t>
            </a:r>
          </a:p>
          <a:p>
            <a:pPr indent="228600">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1.020.000 €</a:t>
            </a:r>
          </a:p>
          <a:p>
            <a:pPr indent="228600"/>
            <a:endParaRPr lang="ca-ES" sz="1400" dirty="0">
              <a:effectLst/>
              <a:latin typeface="Arial" panose="020B0604020202020204" pitchFamily="34" charset="0"/>
              <a:ea typeface="MS Mincho" panose="02020609040205080304" pitchFamily="49" charset="-128"/>
              <a:cs typeface="Arial" panose="020B0604020202020204" pitchFamily="34" charset="0"/>
            </a:endParaRPr>
          </a:p>
          <a:p>
            <a:pPr marL="1600200" lvl="3" indent="-2286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L’Hospitalet de Llobregat</a:t>
            </a:r>
          </a:p>
          <a:p>
            <a:pPr marL="1600200" lvl="3" indent="-2286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Sabadell Sud</a:t>
            </a:r>
          </a:p>
          <a:p>
            <a:pPr marL="1600200" lvl="3" indent="-228600">
              <a:buFont typeface="Symbol" panose="05050102010706020507" pitchFamily="18" charset="2"/>
              <a:buChar char=""/>
            </a:pPr>
            <a:r>
              <a:rPr lang="ca-ES" sz="1600" dirty="0">
                <a:effectLst/>
                <a:latin typeface="Arial" panose="020B0604020202020204" pitchFamily="34" charset="0"/>
                <a:ea typeface="MS Mincho" panose="02020609040205080304" pitchFamily="49" charset="-128"/>
                <a:cs typeface="Arial" panose="020B0604020202020204" pitchFamily="34" charset="0"/>
              </a:rPr>
              <a:t>Les Franqueses Granollers-Nord</a:t>
            </a:r>
          </a:p>
        </p:txBody>
      </p:sp>
      <p:sp>
        <p:nvSpPr>
          <p:cNvPr id="4" name="QuadreDeText 3">
            <a:extLst>
              <a:ext uri="{FF2B5EF4-FFF2-40B4-BE49-F238E27FC236}">
                <a16:creationId xmlns:a16="http://schemas.microsoft.com/office/drawing/2014/main" id="{7C28D628-8364-4B13-2953-423BF08ACB23}"/>
              </a:ext>
            </a:extLst>
          </p:cNvPr>
          <p:cNvSpPr txBox="1"/>
          <p:nvPr/>
        </p:nvSpPr>
        <p:spPr>
          <a:xfrm>
            <a:off x="923925" y="4107424"/>
            <a:ext cx="10344150" cy="1364476"/>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2.6.	</a:t>
            </a:r>
            <a:r>
              <a:rPr lang="ca-ES" sz="1600" b="1" dirty="0">
                <a:latin typeface="Arial" panose="020B0604020202020204" pitchFamily="34" charset="0"/>
                <a:ea typeface="MS Mincho" panose="02020609040205080304" pitchFamily="49" charset="-128"/>
                <a:cs typeface="Arial" panose="020B0604020202020204" pitchFamily="34" charset="0"/>
              </a:rPr>
              <a:t>Renovació mobiliari </a:t>
            </a:r>
            <a:r>
              <a:rPr lang="ca-ES" sz="1600" b="1" dirty="0">
                <a:effectLst/>
                <a:latin typeface="Arial" panose="020B0604020202020204" pitchFamily="34" charset="0"/>
                <a:ea typeface="MS Mincho" panose="02020609040205080304" pitchFamily="49" charset="-128"/>
                <a:cs typeface="Arial" panose="020B0604020202020204" pitchFamily="34" charset="0"/>
              </a:rPr>
              <a:t>estacions: </a:t>
            </a:r>
            <a:r>
              <a:rPr lang="ca-ES" sz="1600" dirty="0">
                <a:effectLst/>
                <a:latin typeface="Arial" panose="020B0604020202020204" pitchFamily="34" charset="0"/>
                <a:ea typeface="MS Mincho" panose="02020609040205080304" pitchFamily="49" charset="-128"/>
                <a:cs typeface="Arial" panose="020B0604020202020204" pitchFamily="34" charset="0"/>
              </a:rPr>
              <a:t>instal·lació de bancs i seients isquiàtics a estacions de rodalia de Barcelona</a:t>
            </a:r>
            <a:endParaRPr lang="ca-ES" sz="1600" dirty="0">
              <a:solidFill>
                <a:srgbClr val="FF0000"/>
              </a:solidFill>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2025 - 2026</a:t>
            </a:r>
          </a:p>
          <a:p>
            <a:pPr indent="228600">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536.803,17 €</a:t>
            </a:r>
          </a:p>
        </p:txBody>
      </p:sp>
      <p:pic>
        <p:nvPicPr>
          <p:cNvPr id="5" name="Imatge 4">
            <a:extLst>
              <a:ext uri="{FF2B5EF4-FFF2-40B4-BE49-F238E27FC236}">
                <a16:creationId xmlns:a16="http://schemas.microsoft.com/office/drawing/2014/main" id="{064B730C-E2B1-1781-9927-6683139366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4019052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e text 1"/>
          <p:cNvSpPr>
            <a:spLocks noGrp="1"/>
          </p:cNvSpPr>
          <p:nvPr>
            <p:ph type="body" sz="quarter" idx="27"/>
          </p:nvPr>
        </p:nvSpPr>
        <p:spPr/>
        <p:txBody>
          <a:bodyPr>
            <a:normAutofit fontScale="92500" lnSpcReduction="10000"/>
          </a:bodyPr>
          <a:lstStyle/>
          <a:p>
            <a:r>
              <a:rPr lang="ca-ES" dirty="0"/>
              <a:t>1</a:t>
            </a:r>
          </a:p>
        </p:txBody>
      </p:sp>
      <p:sp>
        <p:nvSpPr>
          <p:cNvPr id="3" name="Títol 2"/>
          <p:cNvSpPr>
            <a:spLocks noGrp="1"/>
          </p:cNvSpPr>
          <p:nvPr>
            <p:ph type="title"/>
          </p:nvPr>
        </p:nvSpPr>
        <p:spPr/>
        <p:txBody>
          <a:bodyPr>
            <a:normAutofit fontScale="90000"/>
          </a:bodyPr>
          <a:lstStyle/>
          <a:p>
            <a:r>
              <a:rPr lang="es-ES" dirty="0"/>
              <a:t>PLA D’INFORMACIÓ I ATENCIÓ A LES PERSONES USUÀRIES</a:t>
            </a:r>
            <a:endParaRPr lang="ca-ES" dirty="0"/>
          </a:p>
        </p:txBody>
      </p:sp>
    </p:spTree>
    <p:extLst>
      <p:ext uri="{BB962C8B-B14F-4D97-AF65-F5344CB8AC3E}">
        <p14:creationId xmlns:p14="http://schemas.microsoft.com/office/powerpoint/2010/main" val="4116566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idor de text 5"/>
          <p:cNvSpPr>
            <a:spLocks noGrp="1"/>
          </p:cNvSpPr>
          <p:nvPr>
            <p:ph type="body" sz="quarter" idx="10"/>
          </p:nvPr>
        </p:nvSpPr>
        <p:spPr>
          <a:xfrm>
            <a:off x="698976" y="1809537"/>
            <a:ext cx="11037955" cy="2438613"/>
          </a:xfrm>
        </p:spPr>
        <p:txBody>
          <a:bodyPr/>
          <a:lstStyle/>
          <a:p>
            <a:endParaRPr lang="ca-ES" dirty="0"/>
          </a:p>
          <a:p>
            <a:endParaRPr lang="ca-ES" dirty="0"/>
          </a:p>
          <a:p>
            <a:endParaRPr lang="ca-ES" dirty="0"/>
          </a:p>
          <a:p>
            <a:endParaRPr lang="ca-ES" dirty="0"/>
          </a:p>
        </p:txBody>
      </p:sp>
      <p:sp>
        <p:nvSpPr>
          <p:cNvPr id="8" name="Contenidor de text 7"/>
          <p:cNvSpPr>
            <a:spLocks noGrp="1"/>
          </p:cNvSpPr>
          <p:nvPr>
            <p:ph type="body" sz="quarter" idx="12"/>
          </p:nvPr>
        </p:nvSpPr>
        <p:spPr/>
        <p:txBody>
          <a:bodyPr/>
          <a:lstStyle/>
          <a:p>
            <a:r>
              <a:rPr lang="ca-ES" dirty="0"/>
              <a:t>2- Millora de la imatge de les estacions</a:t>
            </a:r>
            <a:endParaRPr lang="ca-ES" sz="2400" dirty="0"/>
          </a:p>
        </p:txBody>
      </p:sp>
      <p:sp>
        <p:nvSpPr>
          <p:cNvPr id="2" name="Títol 1"/>
          <p:cNvSpPr>
            <a:spLocks noGrp="1"/>
          </p:cNvSpPr>
          <p:nvPr>
            <p:ph type="title"/>
          </p:nvPr>
        </p:nvSpPr>
        <p:spPr/>
        <p:txBody>
          <a:bodyPr>
            <a:normAutofit fontScale="90000"/>
          </a:bodyPr>
          <a:lstStyle/>
          <a:p>
            <a:r>
              <a:rPr lang="ca-ES" dirty="0"/>
              <a:t>PLA DE MILLORA EN ESTACIONS I TRENS</a:t>
            </a:r>
          </a:p>
        </p:txBody>
      </p:sp>
      <p:sp>
        <p:nvSpPr>
          <p:cNvPr id="10" name="QuadreDeText 9">
            <a:extLst>
              <a:ext uri="{FF2B5EF4-FFF2-40B4-BE49-F238E27FC236}">
                <a16:creationId xmlns:a16="http://schemas.microsoft.com/office/drawing/2014/main" id="{7EDA2249-339A-FCE9-F251-E3787AC69086}"/>
              </a:ext>
            </a:extLst>
          </p:cNvPr>
          <p:cNvSpPr txBox="1"/>
          <p:nvPr/>
        </p:nvSpPr>
        <p:spPr>
          <a:xfrm>
            <a:off x="1228725" y="1599204"/>
            <a:ext cx="7915275" cy="276807"/>
          </a:xfrm>
          <a:prstGeom prst="rect">
            <a:avLst/>
          </a:prstGeom>
          <a:noFill/>
        </p:spPr>
        <p:txBody>
          <a:bodyPr wrap="square">
            <a:spAutoFit/>
          </a:bodyPr>
          <a:lstStyle/>
          <a:p>
            <a:pPr marL="742950" marR="41275" lvl="1" indent="-285750" algn="just">
              <a:lnSpc>
                <a:spcPct val="120000"/>
              </a:lnSpc>
              <a:spcBef>
                <a:spcPts val="565"/>
              </a:spcBef>
              <a:spcAft>
                <a:spcPts val="565"/>
              </a:spcAft>
              <a:buFont typeface="+mj-lt"/>
              <a:buAutoNum type="arabicPeriod"/>
            </a:pPr>
            <a:endParaRPr lang="ca-ES" sz="1100" b="1" dirty="0">
              <a:solidFill>
                <a:srgbClr val="000000"/>
              </a:solidFill>
              <a:effectLst/>
              <a:latin typeface="Arial" panose="020B0604020202020204" pitchFamily="34" charset="0"/>
              <a:ea typeface="Cambria" panose="02040503050406030204" pitchFamily="18" charset="0"/>
              <a:cs typeface="Minion Pro"/>
            </a:endParaRPr>
          </a:p>
        </p:txBody>
      </p:sp>
      <p:sp>
        <p:nvSpPr>
          <p:cNvPr id="5" name="QuadreDeText 4">
            <a:extLst>
              <a:ext uri="{FF2B5EF4-FFF2-40B4-BE49-F238E27FC236}">
                <a16:creationId xmlns:a16="http://schemas.microsoft.com/office/drawing/2014/main" id="{32549500-F30E-BD0A-1910-3F1B2E880027}"/>
              </a:ext>
            </a:extLst>
          </p:cNvPr>
          <p:cNvSpPr txBox="1"/>
          <p:nvPr/>
        </p:nvSpPr>
        <p:spPr>
          <a:xfrm>
            <a:off x="923925" y="1943692"/>
            <a:ext cx="10344150" cy="1118255"/>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2.7.	</a:t>
            </a:r>
            <a:r>
              <a:rPr lang="ca-ES" sz="1600" b="1" dirty="0">
                <a:latin typeface="Arial" panose="020B0604020202020204" pitchFamily="34" charset="0"/>
                <a:ea typeface="MS Mincho" panose="02020609040205080304" pitchFamily="49" charset="-128"/>
                <a:cs typeface="Arial" panose="020B0604020202020204" pitchFamily="34" charset="0"/>
              </a:rPr>
              <a:t>Renovació </a:t>
            </a:r>
            <a:r>
              <a:rPr lang="ca-ES" sz="1600" b="1" dirty="0">
                <a:effectLst/>
                <a:latin typeface="Arial" panose="020B0604020202020204" pitchFamily="34" charset="0"/>
                <a:ea typeface="MS Mincho" panose="02020609040205080304" pitchFamily="49" charset="-128"/>
                <a:cs typeface="Arial" panose="020B0604020202020204" pitchFamily="34" charset="0"/>
              </a:rPr>
              <a:t>i substitució de senyalització a les estacions</a:t>
            </a:r>
            <a:endParaRPr lang="ca-ES" sz="1600" dirty="0">
              <a:solidFill>
                <a:srgbClr val="FF0000"/>
              </a:solidFill>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2025 - 2026</a:t>
            </a:r>
          </a:p>
          <a:p>
            <a:pPr indent="228600">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200.000 €</a:t>
            </a:r>
          </a:p>
        </p:txBody>
      </p:sp>
      <p:sp>
        <p:nvSpPr>
          <p:cNvPr id="7" name="QuadreDeText 6">
            <a:extLst>
              <a:ext uri="{FF2B5EF4-FFF2-40B4-BE49-F238E27FC236}">
                <a16:creationId xmlns:a16="http://schemas.microsoft.com/office/drawing/2014/main" id="{15C73B09-7AD6-113E-772D-0F4D9B53BC24}"/>
              </a:ext>
            </a:extLst>
          </p:cNvPr>
          <p:cNvSpPr txBox="1"/>
          <p:nvPr/>
        </p:nvSpPr>
        <p:spPr>
          <a:xfrm>
            <a:off x="923925" y="3555240"/>
            <a:ext cx="10344150" cy="1492716"/>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2.8.	</a:t>
            </a:r>
            <a:r>
              <a:rPr lang="ca-ES" sz="1600" b="1" dirty="0">
                <a:latin typeface="Arial" panose="020B0604020202020204" pitchFamily="34" charset="0"/>
                <a:ea typeface="MS Mincho" panose="02020609040205080304" pitchFamily="49" charset="-128"/>
                <a:cs typeface="Arial" panose="020B0604020202020204" pitchFamily="34" charset="0"/>
              </a:rPr>
              <a:t>Renovació </a:t>
            </a:r>
            <a:r>
              <a:rPr lang="ca-ES" sz="1600" b="1" dirty="0">
                <a:effectLst/>
                <a:latin typeface="Arial" panose="020B0604020202020204" pitchFamily="34" charset="0"/>
                <a:ea typeface="MS Mincho" panose="02020609040205080304" pitchFamily="49" charset="-128"/>
                <a:cs typeface="Arial" panose="020B0604020202020204" pitchFamily="34" charset="0"/>
              </a:rPr>
              <a:t>dels equips d’accés a 20 estacions</a:t>
            </a:r>
            <a:endParaRPr lang="ca-ES" sz="1600" dirty="0">
              <a:solidFill>
                <a:srgbClr val="FF0000"/>
              </a:solidFill>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 </a:t>
            </a:r>
            <a:r>
              <a:rPr lang="ca-ES" sz="1600" dirty="0">
                <a:effectLst/>
                <a:latin typeface="Arial" panose="020B0604020202020204" pitchFamily="34" charset="0"/>
                <a:ea typeface="MS Mincho" panose="02020609040205080304" pitchFamily="49" charset="-128"/>
                <a:cs typeface="Arial" panose="020B0604020202020204" pitchFamily="34" charset="0"/>
              </a:rPr>
              <a:t>millorar </a:t>
            </a:r>
            <a:r>
              <a:rPr lang="ca-ES" sz="1600" dirty="0">
                <a:effectLst/>
                <a:latin typeface="Arial" panose="020B0604020202020204" pitchFamily="34" charset="0"/>
                <a:ea typeface="Times New Roman" panose="02020603050405020304" pitchFamily="18" charset="0"/>
                <a:cs typeface="Arial" panose="020B0604020202020204" pitchFamily="34" charset="0"/>
              </a:rPr>
              <a:t>la fiabilitat dels equipaments de control d’accés intel·ligents a les estacions</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2025 - 2026</a:t>
            </a:r>
          </a:p>
          <a:p>
            <a:pPr indent="228600">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2,8 milions d’€</a:t>
            </a:r>
          </a:p>
        </p:txBody>
      </p:sp>
      <p:pic>
        <p:nvPicPr>
          <p:cNvPr id="3" name="Imatge 2">
            <a:extLst>
              <a:ext uri="{FF2B5EF4-FFF2-40B4-BE49-F238E27FC236}">
                <a16:creationId xmlns:a16="http://schemas.microsoft.com/office/drawing/2014/main" id="{65F1F059-7437-BF47-BBB6-6C051D70C3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1313705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idor de text 7"/>
          <p:cNvSpPr>
            <a:spLocks noGrp="1"/>
          </p:cNvSpPr>
          <p:nvPr>
            <p:ph type="body" sz="quarter" idx="12"/>
          </p:nvPr>
        </p:nvSpPr>
        <p:spPr/>
        <p:txBody>
          <a:bodyPr/>
          <a:lstStyle/>
          <a:p>
            <a:r>
              <a:rPr lang="ca-ES" dirty="0"/>
              <a:t>3- Accessibilitat estacions</a:t>
            </a:r>
          </a:p>
        </p:txBody>
      </p:sp>
      <p:sp>
        <p:nvSpPr>
          <p:cNvPr id="2" name="Títol 1"/>
          <p:cNvSpPr>
            <a:spLocks noGrp="1"/>
          </p:cNvSpPr>
          <p:nvPr>
            <p:ph type="title"/>
          </p:nvPr>
        </p:nvSpPr>
        <p:spPr/>
        <p:txBody>
          <a:bodyPr>
            <a:normAutofit fontScale="90000"/>
          </a:bodyPr>
          <a:lstStyle/>
          <a:p>
            <a:r>
              <a:rPr lang="ca-ES" dirty="0"/>
              <a:t>PLA DE MILLORA EN ESTACIONS I TRENS</a:t>
            </a:r>
          </a:p>
        </p:txBody>
      </p:sp>
      <p:sp>
        <p:nvSpPr>
          <p:cNvPr id="3" name="QuadreDeText 2">
            <a:extLst>
              <a:ext uri="{FF2B5EF4-FFF2-40B4-BE49-F238E27FC236}">
                <a16:creationId xmlns:a16="http://schemas.microsoft.com/office/drawing/2014/main" id="{4A4F0505-A79D-A556-C7E9-C7C6CDBD1018}"/>
              </a:ext>
            </a:extLst>
          </p:cNvPr>
          <p:cNvSpPr txBox="1"/>
          <p:nvPr/>
        </p:nvSpPr>
        <p:spPr>
          <a:xfrm>
            <a:off x="854808" y="1698697"/>
            <a:ext cx="10344150" cy="3795911"/>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3.1.	</a:t>
            </a:r>
            <a:r>
              <a:rPr lang="ca-ES" sz="1600" b="1" dirty="0">
                <a:latin typeface="Arial" panose="020B0604020202020204" pitchFamily="34" charset="0"/>
                <a:ea typeface="MS Mincho" panose="02020609040205080304" pitchFamily="49" charset="-128"/>
                <a:cs typeface="Arial" panose="020B0604020202020204" pitchFamily="34" charset="0"/>
              </a:rPr>
              <a:t>Renovació </a:t>
            </a:r>
            <a:r>
              <a:rPr lang="ca-ES" sz="1600" b="1" dirty="0">
                <a:effectLst/>
                <a:latin typeface="Arial" panose="020B0604020202020204" pitchFamily="34" charset="0"/>
                <a:ea typeface="MS Mincho" panose="02020609040205080304" pitchFamily="49" charset="-128"/>
                <a:cs typeface="Arial" panose="020B0604020202020204" pitchFamily="34" charset="0"/>
              </a:rPr>
              <a:t>d’equips d’elevació </a:t>
            </a:r>
            <a:endParaRPr lang="ca-ES" sz="1600" b="1" dirty="0">
              <a:solidFill>
                <a:srgbClr val="FF0000"/>
              </a:solidFill>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2025 - 2026</a:t>
            </a:r>
          </a:p>
          <a:p>
            <a:pPr indent="228600">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a:latin typeface="Arial" panose="020B0604020202020204" pitchFamily="34" charset="0"/>
                <a:ea typeface="MS Mincho" panose="02020609040205080304" pitchFamily="49" charset="-128"/>
                <a:cs typeface="Arial" panose="020B0604020202020204" pitchFamily="34" charset="0"/>
              </a:rPr>
              <a:t>6,9 milions d’</a:t>
            </a:r>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indent="228600"/>
            <a:endParaRPr lang="ca-ES" sz="1400" dirty="0">
              <a:effectLst/>
              <a:latin typeface="Arial" panose="020B0604020202020204" pitchFamily="34" charset="0"/>
              <a:ea typeface="MS Mincho" panose="02020609040205080304" pitchFamily="49" charset="-128"/>
              <a:cs typeface="Arial" panose="020B0604020202020204" pitchFamily="34" charset="0"/>
            </a:endParaRPr>
          </a:p>
          <a:p>
            <a:pPr marL="1257300" lvl="2" indent="-342900">
              <a:buFont typeface="Arial" panose="020B0604020202020204" pitchFamily="34" charset="0"/>
              <a:buChar char="•"/>
            </a:pPr>
            <a:r>
              <a:rPr lang="ca-ES" sz="1600" dirty="0">
                <a:effectLst/>
                <a:latin typeface="Arial" panose="020B0604020202020204" pitchFamily="34" charset="0"/>
                <a:ea typeface="Calibri" panose="020F0502020204030204" pitchFamily="34" charset="0"/>
                <a:cs typeface="Arial" panose="020B0604020202020204" pitchFamily="34" charset="0"/>
              </a:rPr>
              <a:t>El Prat de Llobregat, 4 escales mecàniques</a:t>
            </a:r>
          </a:p>
          <a:p>
            <a:pPr marL="1257300" lvl="2" indent="-342900">
              <a:buFont typeface="Arial" panose="020B0604020202020204" pitchFamily="34" charset="0"/>
              <a:buChar char="•"/>
            </a:pPr>
            <a:r>
              <a:rPr lang="ca-ES" sz="1600" dirty="0">
                <a:effectLst/>
                <a:latin typeface="Arial" panose="020B0604020202020204" pitchFamily="34" charset="0"/>
                <a:ea typeface="Calibri" panose="020F0502020204030204" pitchFamily="34" charset="0"/>
                <a:cs typeface="Arial" panose="020B0604020202020204" pitchFamily="34" charset="0"/>
              </a:rPr>
              <a:t>Vic, 2 escales mecàniques</a:t>
            </a:r>
          </a:p>
          <a:p>
            <a:pPr marL="1257300" lvl="2" indent="-342900">
              <a:buFont typeface="Arial" panose="020B0604020202020204" pitchFamily="34" charset="0"/>
              <a:buChar char="•"/>
            </a:pPr>
            <a:r>
              <a:rPr lang="ca-ES" sz="1600" dirty="0">
                <a:effectLst/>
                <a:latin typeface="Arial" panose="020B0604020202020204" pitchFamily="34" charset="0"/>
                <a:ea typeface="Calibri" panose="020F0502020204030204" pitchFamily="34" charset="0"/>
                <a:cs typeface="Arial" panose="020B0604020202020204" pitchFamily="34" charset="0"/>
              </a:rPr>
              <a:t>Les Franqueses Granollers Nord, 2 escales mecàniques</a:t>
            </a:r>
          </a:p>
          <a:p>
            <a:pPr marL="1257300" lvl="2" indent="-342900">
              <a:buFont typeface="Arial" panose="020B0604020202020204" pitchFamily="34" charset="0"/>
              <a:buChar char="•"/>
            </a:pPr>
            <a:r>
              <a:rPr lang="ca-ES" sz="1600" dirty="0">
                <a:effectLst/>
                <a:latin typeface="Arial" panose="020B0604020202020204" pitchFamily="34" charset="0"/>
                <a:ea typeface="Calibri" panose="020F0502020204030204" pitchFamily="34" charset="0"/>
                <a:cs typeface="Arial" panose="020B0604020202020204" pitchFamily="34" charset="0"/>
              </a:rPr>
              <a:t>Montmeló, 4 escales mecàniques</a:t>
            </a:r>
          </a:p>
          <a:p>
            <a:pPr marL="1257300" lvl="2" indent="-342900">
              <a:buFont typeface="Arial" panose="020B0604020202020204" pitchFamily="34" charset="0"/>
              <a:buChar char="•"/>
            </a:pPr>
            <a:r>
              <a:rPr lang="ca-ES" sz="1600" dirty="0">
                <a:effectLst/>
                <a:latin typeface="Arial" panose="020B0604020202020204" pitchFamily="34" charset="0"/>
                <a:ea typeface="Calibri" panose="020F0502020204030204" pitchFamily="34" charset="0"/>
                <a:cs typeface="Arial" panose="020B0604020202020204" pitchFamily="34" charset="0"/>
              </a:rPr>
              <a:t>Sabadell Sud, 1 ascensor</a:t>
            </a:r>
          </a:p>
          <a:p>
            <a:pPr marL="1257300" lvl="2" indent="-342900">
              <a:buFont typeface="Arial" panose="020B0604020202020204" pitchFamily="34" charset="0"/>
              <a:buChar char="•"/>
            </a:pPr>
            <a:r>
              <a:rPr lang="ca-ES" sz="1600" dirty="0">
                <a:effectLst/>
                <a:latin typeface="Arial" panose="020B0604020202020204" pitchFamily="34" charset="0"/>
                <a:ea typeface="Calibri" panose="020F0502020204030204" pitchFamily="34" charset="0"/>
                <a:cs typeface="Arial" panose="020B0604020202020204" pitchFamily="34" charset="0"/>
              </a:rPr>
              <a:t>Terrassa Estació del Nord, 6 escales mecàniques</a:t>
            </a:r>
          </a:p>
          <a:p>
            <a:pPr marL="1257300" lvl="2" indent="-342900">
              <a:buFont typeface="Arial" panose="020B0604020202020204" pitchFamily="34" charset="0"/>
              <a:buChar char="•"/>
            </a:pPr>
            <a:r>
              <a:rPr lang="ca-ES" sz="1600" dirty="0">
                <a:effectLst/>
                <a:latin typeface="Arial" panose="020B0604020202020204" pitchFamily="34" charset="0"/>
                <a:ea typeface="Calibri" panose="020F0502020204030204" pitchFamily="34" charset="0"/>
                <a:cs typeface="Arial" panose="020B0604020202020204" pitchFamily="34" charset="0"/>
              </a:rPr>
              <a:t>Torre Baró-Vallbona, 2 ascensors</a:t>
            </a:r>
          </a:p>
          <a:p>
            <a:pPr marL="1257300" lvl="2" indent="-342900">
              <a:buFont typeface="Arial" panose="020B0604020202020204" pitchFamily="34" charset="0"/>
              <a:buChar char="•"/>
            </a:pPr>
            <a:r>
              <a:rPr lang="ca-ES" sz="1600" dirty="0">
                <a:effectLst/>
                <a:latin typeface="Arial" panose="020B0604020202020204" pitchFamily="34" charset="0"/>
                <a:ea typeface="Calibri" panose="020F0502020204030204" pitchFamily="34" charset="0"/>
                <a:cs typeface="Arial" panose="020B0604020202020204" pitchFamily="34" charset="0"/>
              </a:rPr>
              <a:t>Vilanova i la Geltrú, 3 ascensors</a:t>
            </a:r>
          </a:p>
          <a:p>
            <a:pPr marL="1257300" lvl="2" indent="-342900">
              <a:buFont typeface="Arial" panose="020B0604020202020204" pitchFamily="34" charset="0"/>
              <a:buChar char="•"/>
            </a:pPr>
            <a:r>
              <a:rPr lang="ca-ES" sz="1600" dirty="0">
                <a:effectLst/>
                <a:latin typeface="Arial" panose="020B0604020202020204" pitchFamily="34" charset="0"/>
                <a:ea typeface="Calibri" panose="020F0502020204030204" pitchFamily="34" charset="0"/>
                <a:cs typeface="Arial" panose="020B0604020202020204" pitchFamily="34" charset="0"/>
              </a:rPr>
              <a:t>Cerdanyola del Vallès, 2 ascensors</a:t>
            </a:r>
          </a:p>
          <a:p>
            <a:pPr marL="1257300" lvl="2" indent="-342900">
              <a:buFont typeface="Arial" panose="020B0604020202020204" pitchFamily="34" charset="0"/>
              <a:buChar char="•"/>
            </a:pPr>
            <a:r>
              <a:rPr lang="ca-ES" sz="1600" dirty="0">
                <a:effectLst/>
                <a:latin typeface="Arial" panose="020B0604020202020204" pitchFamily="34" charset="0"/>
                <a:ea typeface="Calibri" panose="020F0502020204030204" pitchFamily="34" charset="0"/>
                <a:cs typeface="Arial" panose="020B0604020202020204" pitchFamily="34" charset="0"/>
              </a:rPr>
              <a:t>Vilassar de Mar, 2 ascensors</a:t>
            </a:r>
          </a:p>
        </p:txBody>
      </p:sp>
      <p:pic>
        <p:nvPicPr>
          <p:cNvPr id="4" name="Imatge 3">
            <a:extLst>
              <a:ext uri="{FF2B5EF4-FFF2-40B4-BE49-F238E27FC236}">
                <a16:creationId xmlns:a16="http://schemas.microsoft.com/office/drawing/2014/main" id="{1A709205-E761-E431-EA05-9F7BB8855A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432197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idor de text 7"/>
          <p:cNvSpPr>
            <a:spLocks noGrp="1"/>
          </p:cNvSpPr>
          <p:nvPr>
            <p:ph type="body" sz="quarter" idx="12"/>
          </p:nvPr>
        </p:nvSpPr>
        <p:spPr/>
        <p:txBody>
          <a:bodyPr/>
          <a:lstStyle/>
          <a:p>
            <a:r>
              <a:rPr lang="ca-ES" dirty="0"/>
              <a:t>3- Accessibilitat estacions</a:t>
            </a:r>
          </a:p>
        </p:txBody>
      </p:sp>
      <p:sp>
        <p:nvSpPr>
          <p:cNvPr id="2" name="Títol 1"/>
          <p:cNvSpPr>
            <a:spLocks noGrp="1"/>
          </p:cNvSpPr>
          <p:nvPr>
            <p:ph type="title"/>
          </p:nvPr>
        </p:nvSpPr>
        <p:spPr/>
        <p:txBody>
          <a:bodyPr>
            <a:normAutofit fontScale="90000"/>
          </a:bodyPr>
          <a:lstStyle/>
          <a:p>
            <a:r>
              <a:rPr lang="ca-ES" dirty="0"/>
              <a:t>PLA DE MILLORA EN ESTACIONS I TRENS</a:t>
            </a:r>
          </a:p>
        </p:txBody>
      </p:sp>
      <p:sp>
        <p:nvSpPr>
          <p:cNvPr id="3" name="QuadreDeText 2">
            <a:extLst>
              <a:ext uri="{FF2B5EF4-FFF2-40B4-BE49-F238E27FC236}">
                <a16:creationId xmlns:a16="http://schemas.microsoft.com/office/drawing/2014/main" id="{4A4F0505-A79D-A556-C7E9-C7C6CDBD1018}"/>
              </a:ext>
            </a:extLst>
          </p:cNvPr>
          <p:cNvSpPr txBox="1"/>
          <p:nvPr/>
        </p:nvSpPr>
        <p:spPr>
          <a:xfrm>
            <a:off x="854808" y="1698697"/>
            <a:ext cx="10344150" cy="4873129"/>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3.2.	</a:t>
            </a:r>
            <a:r>
              <a:rPr lang="ca-ES" sz="1600" b="1" dirty="0">
                <a:latin typeface="Arial" panose="020B0604020202020204" pitchFamily="34" charset="0"/>
                <a:ea typeface="MS Mincho" panose="02020609040205080304" pitchFamily="49" charset="-128"/>
                <a:cs typeface="Arial" panose="020B0604020202020204" pitchFamily="34" charset="0"/>
              </a:rPr>
              <a:t>Actuacions de </a:t>
            </a:r>
            <a:r>
              <a:rPr lang="ca-ES" sz="1600" b="1" dirty="0">
                <a:effectLst/>
                <a:latin typeface="Arial" panose="020B0604020202020204" pitchFamily="34" charset="0"/>
                <a:ea typeface="MS Mincho" panose="02020609040205080304" pitchFamily="49" charset="-128"/>
                <a:cs typeface="Arial" panose="020B0604020202020204" pitchFamily="34" charset="0"/>
              </a:rPr>
              <a:t>millora de l’accessibilitat en estacions</a:t>
            </a:r>
          </a:p>
          <a:p>
            <a:endParaRPr lang="ca-ES" sz="1600" b="1" dirty="0">
              <a:solidFill>
                <a:srgbClr val="FF0000"/>
              </a:solidFill>
              <a:latin typeface="Arial" panose="020B0604020202020204" pitchFamily="34" charset="0"/>
              <a:ea typeface="MS Mincho" panose="02020609040205080304" pitchFamily="49" charset="-128"/>
              <a:cs typeface="Arial" panose="020B0604020202020204" pitchFamily="34" charset="0"/>
            </a:endParaRPr>
          </a:p>
          <a:p>
            <a:pPr lvl="1"/>
            <a:r>
              <a:rPr lang="ca-ES" sz="1600" b="1" dirty="0">
                <a:latin typeface="Arial" panose="020B0604020202020204" pitchFamily="34" charset="0"/>
                <a:ea typeface="MS Mincho" panose="02020609040205080304" pitchFamily="49" charset="-128"/>
                <a:cs typeface="Arial" panose="020B0604020202020204" pitchFamily="34" charset="0"/>
              </a:rPr>
              <a:t>3.2.1. Estacions gestionades per Renfe:</a:t>
            </a:r>
            <a:endParaRPr lang="ca-ES" sz="1600" b="1" dirty="0">
              <a:effectLst/>
              <a:latin typeface="Arial" panose="020B0604020202020204" pitchFamily="34" charset="0"/>
              <a:ea typeface="MS Mincho" panose="02020609040205080304" pitchFamily="49" charset="-128"/>
              <a:cs typeface="Arial" panose="020B0604020202020204" pitchFamily="34" charset="0"/>
            </a:endParaRPr>
          </a:p>
          <a:p>
            <a:pPr marL="685800" lvl="1"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2025 - 2026</a:t>
            </a:r>
          </a:p>
          <a:p>
            <a:pPr lvl="1" indent="228600">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a:latin typeface="Arial" panose="020B0604020202020204" pitchFamily="34" charset="0"/>
                <a:ea typeface="MS Mincho" panose="02020609040205080304" pitchFamily="49" charset="-128"/>
                <a:cs typeface="Arial" panose="020B0604020202020204" pitchFamily="34" charset="0"/>
              </a:rPr>
              <a:t>11,1 milions d’</a:t>
            </a:r>
            <a:r>
              <a:rPr lang="ca-ES" sz="1600" dirty="0">
                <a:effectLst/>
                <a:latin typeface="Arial" panose="020B0604020202020204" pitchFamily="34" charset="0"/>
                <a:ea typeface="MS Mincho" panose="02020609040205080304" pitchFamily="49" charset="-128"/>
                <a:cs typeface="Arial" panose="020B0604020202020204" pitchFamily="34" charset="0"/>
              </a:rPr>
              <a:t> €</a:t>
            </a:r>
          </a:p>
          <a:p>
            <a:pPr indent="228600"/>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1143000" lvl="2" indent="-228600">
              <a:buFont typeface="Symbol" panose="05050102010706020507" pitchFamily="18" charset="2"/>
              <a:buChar char=""/>
            </a:pPr>
            <a:r>
              <a:rPr lang="ca-ES" sz="1400" dirty="0">
                <a:effectLst/>
                <a:latin typeface="Arial" panose="020B0604020202020204" pitchFamily="34" charset="0"/>
                <a:ea typeface="MS Mincho" panose="02020609040205080304" pitchFamily="49" charset="-128"/>
                <a:cs typeface="Arial" panose="020B0604020202020204" pitchFamily="34" charset="0"/>
              </a:rPr>
              <a:t>Obra en execució:</a:t>
            </a:r>
          </a:p>
          <a:p>
            <a:pPr marL="1714500" lvl="3" indent="-342900">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Llinars del Vallès, millora accessibilitat integral de l’estació</a:t>
            </a:r>
          </a:p>
          <a:p>
            <a:pPr marL="1714500" lvl="3" indent="-342900">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Terrassa Estació del Nord, millora il·luminació andanes</a:t>
            </a:r>
          </a:p>
          <a:p>
            <a:pPr marL="1143000" lvl="2" indent="-228600">
              <a:buFont typeface="Symbol" panose="05050102010706020507" pitchFamily="18" charset="2"/>
              <a:buChar char=""/>
            </a:pPr>
            <a:r>
              <a:rPr lang="ca-ES" sz="1400" dirty="0">
                <a:effectLst/>
                <a:latin typeface="Arial" panose="020B0604020202020204" pitchFamily="34" charset="0"/>
                <a:ea typeface="MS Mincho" panose="02020609040205080304" pitchFamily="49" charset="-128"/>
                <a:cs typeface="Arial" panose="020B0604020202020204" pitchFamily="34" charset="0"/>
              </a:rPr>
              <a:t>Obra licitada:</a:t>
            </a:r>
          </a:p>
          <a:p>
            <a:pPr marL="1714500" lvl="3" indent="-342900">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Santa Perpètua de </a:t>
            </a:r>
            <a:r>
              <a:rPr lang="ca-ES" sz="1400" dirty="0" err="1">
                <a:effectLst/>
                <a:latin typeface="Arial" panose="020B0604020202020204" pitchFamily="34" charset="0"/>
                <a:ea typeface="Calibri" panose="020F0502020204030204" pitchFamily="34" charset="0"/>
                <a:cs typeface="Arial" panose="020B0604020202020204" pitchFamily="34" charset="0"/>
              </a:rPr>
              <a:t>Mogoda-La</a:t>
            </a:r>
            <a:r>
              <a:rPr lang="ca-ES" sz="1400" dirty="0">
                <a:effectLst/>
                <a:latin typeface="Arial" panose="020B0604020202020204" pitchFamily="34" charset="0"/>
                <a:ea typeface="Calibri" panose="020F0502020204030204" pitchFamily="34" charset="0"/>
                <a:cs typeface="Arial" panose="020B0604020202020204" pitchFamily="34" charset="0"/>
              </a:rPr>
              <a:t> Florida, instal·lació d’ascensor i rampa d’accés a estació, adequació de vestíbul i andana</a:t>
            </a:r>
          </a:p>
          <a:p>
            <a:pPr marL="1143000" lvl="2" indent="-228600">
              <a:buFont typeface="Symbol" panose="05050102010706020507" pitchFamily="18" charset="2"/>
              <a:buChar char=""/>
            </a:pPr>
            <a:r>
              <a:rPr lang="ca-ES" sz="1400" dirty="0">
                <a:effectLst/>
                <a:latin typeface="Arial" panose="020B0604020202020204" pitchFamily="34" charset="0"/>
                <a:ea typeface="MS Mincho" panose="02020609040205080304" pitchFamily="49" charset="-128"/>
                <a:cs typeface="Arial" panose="020B0604020202020204" pitchFamily="34" charset="0"/>
              </a:rPr>
              <a:t>En licitació:</a:t>
            </a:r>
          </a:p>
          <a:p>
            <a:pPr marL="1714500" lvl="3" indent="-342900">
              <a:buFont typeface="Calibri" panose="020F0502020204030204" pitchFamily="34" charset="0"/>
              <a:buChar char="-"/>
              <a:tabLst>
                <a:tab pos="2070735" algn="l"/>
              </a:tabLst>
            </a:pPr>
            <a:r>
              <a:rPr lang="ca-ES" sz="1400" dirty="0">
                <a:effectLst/>
                <a:latin typeface="Arial" panose="020B0604020202020204" pitchFamily="34" charset="0"/>
                <a:ea typeface="Calibri" panose="020F0502020204030204" pitchFamily="34" charset="0"/>
                <a:cs typeface="Arial" panose="020B0604020202020204" pitchFamily="34" charset="0"/>
              </a:rPr>
              <a:t>Badalona, Premià de Mar i Sant Andreu de Llavaneres, rehabilitació marquesines</a:t>
            </a:r>
          </a:p>
          <a:p>
            <a:pPr marL="1714500" lvl="3" indent="-342900">
              <a:buFont typeface="Calibri" panose="020F0502020204030204" pitchFamily="34" charset="0"/>
              <a:buChar char="-"/>
              <a:tabLst>
                <a:tab pos="2070735" algn="l"/>
              </a:tabLst>
            </a:pPr>
            <a:r>
              <a:rPr lang="ca-ES" sz="1400" dirty="0">
                <a:effectLst/>
                <a:latin typeface="Arial" panose="020B0604020202020204" pitchFamily="34" charset="0"/>
                <a:ea typeface="Calibri" panose="020F0502020204030204" pitchFamily="34" charset="0"/>
                <a:cs typeface="Arial" panose="020B0604020202020204" pitchFamily="34" charset="0"/>
              </a:rPr>
              <a:t>Clot, adequació vestíbul, renovació instal·lació elèctrica i millora il·luminació andanes</a:t>
            </a:r>
            <a:endParaRPr lang="ca-ES" sz="1400" dirty="0">
              <a:effectLst/>
              <a:latin typeface="Arial" panose="020B0604020202020204" pitchFamily="34" charset="0"/>
              <a:ea typeface="MS Mincho" panose="02020609040205080304" pitchFamily="49" charset="-128"/>
              <a:cs typeface="Arial" panose="020B0604020202020204" pitchFamily="34" charset="0"/>
            </a:endParaRPr>
          </a:p>
          <a:p>
            <a:pPr marL="1143000" lvl="2" indent="-228600">
              <a:buFont typeface="Symbol" panose="05050102010706020507" pitchFamily="18" charset="2"/>
              <a:buChar char=""/>
            </a:pPr>
            <a:r>
              <a:rPr lang="ca-ES" sz="1400" dirty="0">
                <a:effectLst/>
                <a:latin typeface="Arial" panose="020B0604020202020204" pitchFamily="34" charset="0"/>
                <a:ea typeface="MS Mincho" panose="02020609040205080304" pitchFamily="49" charset="-128"/>
                <a:cs typeface="Arial" panose="020B0604020202020204" pitchFamily="34" charset="0"/>
              </a:rPr>
              <a:t>Projecte constructiu finalitzat:</a:t>
            </a:r>
          </a:p>
          <a:p>
            <a:pPr marL="1714500" lvl="3" indent="-342900">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Cornellà, adequació d’andanes, vestíbul</a:t>
            </a:r>
          </a:p>
          <a:p>
            <a:pPr marL="1143000" lvl="2" indent="-228600">
              <a:buFont typeface="Symbol" panose="05050102010706020507" pitchFamily="18" charset="2"/>
              <a:buChar char=""/>
            </a:pPr>
            <a:r>
              <a:rPr lang="ca-ES" sz="1400" dirty="0">
                <a:effectLst/>
                <a:latin typeface="Arial" panose="020B0604020202020204" pitchFamily="34" charset="0"/>
                <a:ea typeface="MS Mincho" panose="02020609040205080304" pitchFamily="49" charset="-128"/>
                <a:cs typeface="Arial" panose="020B0604020202020204" pitchFamily="34" charset="0"/>
              </a:rPr>
              <a:t>Projecte constructiu en revisió:</a:t>
            </a:r>
          </a:p>
          <a:p>
            <a:pPr marL="1714500" lvl="3" indent="-342900">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Gelida, millora accessibilitat estació</a:t>
            </a:r>
          </a:p>
          <a:p>
            <a:pPr indent="228600"/>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4" name="Imatge 3">
            <a:extLst>
              <a:ext uri="{FF2B5EF4-FFF2-40B4-BE49-F238E27FC236}">
                <a16:creationId xmlns:a16="http://schemas.microsoft.com/office/drawing/2014/main" id="{7042BF10-25CC-F986-4EC5-1BA06898F5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138389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idor de text 7"/>
          <p:cNvSpPr>
            <a:spLocks noGrp="1"/>
          </p:cNvSpPr>
          <p:nvPr>
            <p:ph type="body" sz="quarter" idx="12"/>
          </p:nvPr>
        </p:nvSpPr>
        <p:spPr/>
        <p:txBody>
          <a:bodyPr/>
          <a:lstStyle/>
          <a:p>
            <a:r>
              <a:rPr lang="ca-ES" dirty="0"/>
              <a:t>3- Accessibilitat estacions</a:t>
            </a:r>
          </a:p>
        </p:txBody>
      </p:sp>
      <p:sp>
        <p:nvSpPr>
          <p:cNvPr id="2" name="Títol 1"/>
          <p:cNvSpPr>
            <a:spLocks noGrp="1"/>
          </p:cNvSpPr>
          <p:nvPr>
            <p:ph type="title"/>
          </p:nvPr>
        </p:nvSpPr>
        <p:spPr/>
        <p:txBody>
          <a:bodyPr>
            <a:normAutofit fontScale="90000"/>
          </a:bodyPr>
          <a:lstStyle/>
          <a:p>
            <a:r>
              <a:rPr lang="ca-ES" dirty="0"/>
              <a:t>PLA DE MILLORA EN ESTACIONS I TRENS</a:t>
            </a:r>
          </a:p>
        </p:txBody>
      </p:sp>
      <p:sp>
        <p:nvSpPr>
          <p:cNvPr id="3" name="QuadreDeText 2">
            <a:extLst>
              <a:ext uri="{FF2B5EF4-FFF2-40B4-BE49-F238E27FC236}">
                <a16:creationId xmlns:a16="http://schemas.microsoft.com/office/drawing/2014/main" id="{4A4F0505-A79D-A556-C7E9-C7C6CDBD1018}"/>
              </a:ext>
            </a:extLst>
          </p:cNvPr>
          <p:cNvSpPr txBox="1"/>
          <p:nvPr/>
        </p:nvSpPr>
        <p:spPr>
          <a:xfrm>
            <a:off x="854808" y="1698697"/>
            <a:ext cx="10344150" cy="3518912"/>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3.2.	</a:t>
            </a:r>
            <a:r>
              <a:rPr lang="ca-ES" sz="1600" b="1" dirty="0">
                <a:latin typeface="Arial" panose="020B0604020202020204" pitchFamily="34" charset="0"/>
                <a:ea typeface="MS Mincho" panose="02020609040205080304" pitchFamily="49" charset="-128"/>
                <a:cs typeface="Arial" panose="020B0604020202020204" pitchFamily="34" charset="0"/>
              </a:rPr>
              <a:t>Actuacions de millora de l’accessibilitat </a:t>
            </a:r>
            <a:r>
              <a:rPr lang="ca-ES" sz="1600" b="1" dirty="0">
                <a:effectLst/>
                <a:latin typeface="Arial" panose="020B0604020202020204" pitchFamily="34" charset="0"/>
                <a:ea typeface="MS Mincho" panose="02020609040205080304" pitchFamily="49" charset="-128"/>
                <a:cs typeface="Arial" panose="020B0604020202020204" pitchFamily="34" charset="0"/>
              </a:rPr>
              <a:t>en estacions</a:t>
            </a:r>
          </a:p>
          <a:p>
            <a:endParaRPr lang="ca-ES" sz="1600" b="1" dirty="0">
              <a:solidFill>
                <a:srgbClr val="FF0000"/>
              </a:solidFill>
              <a:latin typeface="Arial" panose="020B0604020202020204" pitchFamily="34" charset="0"/>
              <a:ea typeface="MS Mincho" panose="02020609040205080304" pitchFamily="49" charset="-128"/>
              <a:cs typeface="Arial" panose="020B0604020202020204" pitchFamily="34" charset="0"/>
            </a:endParaRPr>
          </a:p>
          <a:p>
            <a:pPr>
              <a:spcBef>
                <a:spcPts val="1000"/>
              </a:spcBef>
            </a:pPr>
            <a:r>
              <a:rPr lang="ca-ES" sz="1600" b="1" dirty="0">
                <a:latin typeface="Arial" panose="020B0604020202020204" pitchFamily="34" charset="0"/>
                <a:ea typeface="MS Mincho" panose="02020609040205080304" pitchFamily="49" charset="-128"/>
                <a:cs typeface="Arial" panose="020B0604020202020204" pitchFamily="34" charset="0"/>
              </a:rPr>
              <a:t>3.2.2. Estacions gestionades per </a:t>
            </a:r>
            <a:r>
              <a:rPr lang="ca-ES" sz="1600" b="1" dirty="0" err="1">
                <a:latin typeface="Arial" panose="020B0604020202020204" pitchFamily="34" charset="0"/>
                <a:ea typeface="MS Mincho" panose="02020609040205080304" pitchFamily="49" charset="-128"/>
                <a:cs typeface="Arial" panose="020B0604020202020204" pitchFamily="34" charset="0"/>
              </a:rPr>
              <a:t>Adif</a:t>
            </a:r>
            <a:r>
              <a:rPr lang="ca-ES" sz="1600" b="1" dirty="0">
                <a:latin typeface="Arial" panose="020B0604020202020204" pitchFamily="34" charset="0"/>
                <a:ea typeface="MS Mincho" panose="02020609040205080304" pitchFamily="49" charset="-128"/>
                <a:cs typeface="Arial" panose="020B0604020202020204" pitchFamily="34" charset="0"/>
              </a:rPr>
              <a:t>: </a:t>
            </a:r>
          </a:p>
          <a:p>
            <a:pPr>
              <a:spcBef>
                <a:spcPts val="1000"/>
              </a:spcBef>
            </a:pPr>
            <a:r>
              <a:rPr lang="ca-ES" sz="1600" dirty="0" err="1">
                <a:latin typeface="Arial" panose="020B0604020202020204" pitchFamily="34" charset="0"/>
                <a:ea typeface="MS Mincho" panose="02020609040205080304" pitchFamily="49" charset="-128"/>
                <a:cs typeface="Arial" panose="020B0604020202020204" pitchFamily="34" charset="0"/>
              </a:rPr>
              <a:t>Adif</a:t>
            </a:r>
            <a:r>
              <a:rPr lang="ca-ES" sz="1600" dirty="0">
                <a:latin typeface="Arial" panose="020B0604020202020204" pitchFamily="34" charset="0"/>
                <a:ea typeface="MS Mincho" panose="02020609040205080304" pitchFamily="49" charset="-128"/>
                <a:cs typeface="Arial" panose="020B0604020202020204" pitchFamily="34" charset="0"/>
              </a:rPr>
              <a:t> té en marxa projectes de millora en l’accessibilitat en les següents 17 estacions</a:t>
            </a:r>
          </a:p>
          <a:p>
            <a:pPr marL="1257300" lvl="2" indent="-342900">
              <a:buFont typeface="Calibri" panose="020F0502020204030204" pitchFamily="34" charset="0"/>
              <a:buChar char="-"/>
            </a:pPr>
            <a:endParaRPr lang="ca-ES" sz="1400"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Clot Aragó </a:t>
            </a: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Plaça de Catalunya</a:t>
            </a: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Fabra i Puig</a:t>
            </a: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Castelldefels</a:t>
            </a: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Viladecans</a:t>
            </a: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Gavà Ponent (construcció de nova estació)</a:t>
            </a: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Montcada i Reixac-Manresa</a:t>
            </a: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Montcada Ripollet</a:t>
            </a:r>
          </a:p>
          <a:p>
            <a:pPr lvl="1"/>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sp>
        <p:nvSpPr>
          <p:cNvPr id="5" name="QuadreDeText 4">
            <a:extLst>
              <a:ext uri="{FF2B5EF4-FFF2-40B4-BE49-F238E27FC236}">
                <a16:creationId xmlns:a16="http://schemas.microsoft.com/office/drawing/2014/main" id="{22D3524C-382A-E74A-0D00-2A2BE3C35D0F}"/>
              </a:ext>
            </a:extLst>
          </p:cNvPr>
          <p:cNvSpPr txBox="1"/>
          <p:nvPr/>
        </p:nvSpPr>
        <p:spPr>
          <a:xfrm>
            <a:off x="6096000" y="3137200"/>
            <a:ext cx="6096000" cy="2246769"/>
          </a:xfrm>
          <a:prstGeom prst="rect">
            <a:avLst/>
          </a:prstGeom>
          <a:noFill/>
        </p:spPr>
        <p:txBody>
          <a:bodyPr wrap="square">
            <a:spAutoFit/>
          </a:bodyPr>
          <a:lstStyle/>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Estacions desdoblament via R3:</a:t>
            </a:r>
          </a:p>
          <a:p>
            <a:pPr marL="1600200" lvl="3" indent="-228600" algn="just">
              <a:buFont typeface="Wingdings" panose="05000000000000000000" pitchFamily="2" charset="2"/>
              <a:buChar char=""/>
            </a:pPr>
            <a:r>
              <a:rPr lang="ca-ES" sz="1400" dirty="0">
                <a:effectLst/>
                <a:latin typeface="Arial" panose="020B0604020202020204" pitchFamily="34" charset="0"/>
                <a:ea typeface="MS Mincho" panose="02020609040205080304" pitchFamily="49" charset="-128"/>
                <a:cs typeface="Arial" panose="020B0604020202020204" pitchFamily="34" charset="0"/>
              </a:rPr>
              <a:t>Parets del Vallès</a:t>
            </a:r>
          </a:p>
          <a:p>
            <a:pPr marL="1600200" lvl="3" indent="-228600" algn="just">
              <a:buFont typeface="Wingdings" panose="05000000000000000000" pitchFamily="2" charset="2"/>
              <a:buChar char=""/>
            </a:pPr>
            <a:r>
              <a:rPr lang="ca-ES" sz="1400" dirty="0">
                <a:effectLst/>
                <a:latin typeface="Arial" panose="020B0604020202020204" pitchFamily="34" charset="0"/>
                <a:ea typeface="MS Mincho" panose="02020609040205080304" pitchFamily="49" charset="-128"/>
                <a:cs typeface="Arial" panose="020B0604020202020204" pitchFamily="34" charset="0"/>
              </a:rPr>
              <a:t>Granollers – Canovelles</a:t>
            </a:r>
          </a:p>
          <a:p>
            <a:pPr marL="1600200" lvl="3" indent="-228600" algn="just">
              <a:buFont typeface="Wingdings" panose="05000000000000000000" pitchFamily="2" charset="2"/>
              <a:buChar char=""/>
            </a:pPr>
            <a:r>
              <a:rPr lang="ca-ES" sz="1400" dirty="0">
                <a:effectLst/>
                <a:latin typeface="Arial" panose="020B0604020202020204" pitchFamily="34" charset="0"/>
                <a:ea typeface="MS Mincho" panose="02020609040205080304" pitchFamily="49" charset="-128"/>
                <a:cs typeface="Arial" panose="020B0604020202020204" pitchFamily="34" charset="0"/>
              </a:rPr>
              <a:t>Les Franqueses del Vallès</a:t>
            </a:r>
          </a:p>
          <a:p>
            <a:pPr marL="1600200" lvl="3" indent="-228600" algn="just">
              <a:buFont typeface="Wingdings" panose="05000000000000000000" pitchFamily="2" charset="2"/>
              <a:buChar char=""/>
            </a:pPr>
            <a:r>
              <a:rPr lang="ca-ES" sz="1400" dirty="0">
                <a:effectLst/>
                <a:latin typeface="Arial" panose="020B0604020202020204" pitchFamily="34" charset="0"/>
                <a:ea typeface="MS Mincho" panose="02020609040205080304" pitchFamily="49" charset="-128"/>
                <a:cs typeface="Arial" panose="020B0604020202020204" pitchFamily="34" charset="0"/>
              </a:rPr>
              <a:t>La Garriga</a:t>
            </a:r>
          </a:p>
          <a:p>
            <a:pPr marL="800100" lvl="1" indent="-342900" algn="just">
              <a:buFont typeface="Calibri" panose="020F0502020204030204" pitchFamily="34" charset="0"/>
              <a:buChar char="-"/>
            </a:pPr>
            <a:r>
              <a:rPr lang="ca-ES" sz="1400" dirty="0" err="1">
                <a:effectLst/>
                <a:latin typeface="Arial" panose="020B0604020202020204" pitchFamily="34" charset="0"/>
                <a:ea typeface="Calibri" panose="020F0502020204030204" pitchFamily="34" charset="0"/>
                <a:cs typeface="Arial" panose="020B0604020202020204" pitchFamily="34" charset="0"/>
              </a:rPr>
              <a:t>Figaró</a:t>
            </a:r>
            <a:endParaRPr lang="ca-ES" sz="1400"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Balenyà-Tona-Seva</a:t>
            </a: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Montcada Bifurcació</a:t>
            </a:r>
          </a:p>
          <a:p>
            <a:pPr marL="800100" lvl="1" indent="-342900" algn="just">
              <a:buFont typeface="Calibri" panose="020F0502020204030204" pitchFamily="34" charset="0"/>
              <a:buChar char="-"/>
            </a:pPr>
            <a:r>
              <a:rPr lang="ca-ES" sz="1400" dirty="0">
                <a:effectLst/>
                <a:latin typeface="Arial" panose="020B0604020202020204" pitchFamily="34" charset="0"/>
                <a:ea typeface="Calibri" panose="020F0502020204030204" pitchFamily="34" charset="0"/>
                <a:cs typeface="Arial" panose="020B0604020202020204" pitchFamily="34" charset="0"/>
              </a:rPr>
              <a:t>La Granada</a:t>
            </a:r>
            <a:endParaRPr lang="ca-ES" sz="1400" dirty="0">
              <a:latin typeface="Arial" panose="020B0604020202020204" pitchFamily="34" charset="0"/>
              <a:ea typeface="Calibri" panose="020F0502020204030204" pitchFamily="34" charset="0"/>
              <a:cs typeface="Arial" panose="020B0604020202020204" pitchFamily="34" charset="0"/>
            </a:endParaRPr>
          </a:p>
          <a:p>
            <a:pPr marL="800100" lvl="1" indent="-342900" algn="just">
              <a:buFont typeface="Calibri" panose="020F0502020204030204" pitchFamily="34" charset="0"/>
              <a:buChar char="-"/>
            </a:pPr>
            <a:r>
              <a:rPr lang="ca-ES" sz="1400" dirty="0">
                <a:effectLst/>
                <a:latin typeface="Arial" panose="020B0604020202020204" pitchFamily="34" charset="0"/>
                <a:ea typeface="MS Mincho" panose="02020609040205080304" pitchFamily="49" charset="-128"/>
              </a:rPr>
              <a:t>Sant Sadurní d’Anoia</a:t>
            </a:r>
          </a:p>
        </p:txBody>
      </p:sp>
      <p:sp>
        <p:nvSpPr>
          <p:cNvPr id="7" name="QuadreDeText 6">
            <a:extLst>
              <a:ext uri="{FF2B5EF4-FFF2-40B4-BE49-F238E27FC236}">
                <a16:creationId xmlns:a16="http://schemas.microsoft.com/office/drawing/2014/main" id="{0A7F1F0A-126D-851A-BE3E-9E7A607394B9}"/>
              </a:ext>
            </a:extLst>
          </p:cNvPr>
          <p:cNvSpPr txBox="1"/>
          <p:nvPr/>
        </p:nvSpPr>
        <p:spPr>
          <a:xfrm>
            <a:off x="854808" y="5579136"/>
            <a:ext cx="10603744" cy="866904"/>
          </a:xfrm>
          <a:prstGeom prst="rect">
            <a:avLst/>
          </a:prstGeom>
          <a:noFill/>
        </p:spPr>
        <p:txBody>
          <a:bodyPr wrap="square">
            <a:spAutoFit/>
          </a:bodyPr>
          <a:lstStyle/>
          <a:p>
            <a:pPr lvl="1" indent="228600">
              <a:spcBef>
                <a:spcPts val="1000"/>
              </a:spcBef>
            </a:pPr>
            <a:r>
              <a:rPr lang="ca-ES" sz="14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400" dirty="0">
                <a:effectLst/>
                <a:latin typeface="Arial" panose="020B0604020202020204" pitchFamily="34" charset="0"/>
                <a:ea typeface="MS Mincho" panose="02020609040205080304" pitchFamily="49" charset="-128"/>
                <a:cs typeface="Arial" panose="020B0604020202020204" pitchFamily="34" charset="0"/>
              </a:rPr>
              <a:t>:  </a:t>
            </a:r>
            <a:r>
              <a:rPr lang="ca-ES" sz="1400" dirty="0">
                <a:latin typeface="Arial" panose="020B0604020202020204" pitchFamily="34" charset="0"/>
                <a:ea typeface="MS Mincho" panose="02020609040205080304" pitchFamily="49" charset="-128"/>
                <a:cs typeface="Arial" panose="020B0604020202020204" pitchFamily="34" charset="0"/>
              </a:rPr>
              <a:t>la major part pendent de tancament, però 4 dels projectes que s’executaran entre 2025 i 2026 sumen 17,9 milions d’€</a:t>
            </a:r>
          </a:p>
          <a:p>
            <a:pPr lvl="1" indent="228600">
              <a:spcBef>
                <a:spcPts val="1000"/>
              </a:spcBef>
            </a:pPr>
            <a:r>
              <a:rPr lang="ca-ES" sz="1400" dirty="0">
                <a:effectLst/>
                <a:latin typeface="Arial" panose="020B0604020202020204" pitchFamily="34" charset="0"/>
                <a:ea typeface="MS Mincho" panose="02020609040205080304" pitchFamily="49" charset="-128"/>
                <a:cs typeface="Arial" panose="020B0604020202020204" pitchFamily="34" charset="0"/>
              </a:rPr>
              <a:t>		</a:t>
            </a:r>
            <a:endParaRPr lang="ca-ES" sz="1400" dirty="0">
              <a:effectLst/>
              <a:highlight>
                <a:srgbClr val="FFFF00"/>
              </a:highlight>
              <a:latin typeface="Arial" panose="020B0604020202020204" pitchFamily="34" charset="0"/>
              <a:ea typeface="MS Mincho" panose="02020609040205080304" pitchFamily="49" charset="-128"/>
              <a:cs typeface="Arial" panose="020B0604020202020204" pitchFamily="34" charset="0"/>
            </a:endParaRPr>
          </a:p>
        </p:txBody>
      </p:sp>
      <p:pic>
        <p:nvPicPr>
          <p:cNvPr id="4" name="Imatge 3">
            <a:extLst>
              <a:ext uri="{FF2B5EF4-FFF2-40B4-BE49-F238E27FC236}">
                <a16:creationId xmlns:a16="http://schemas.microsoft.com/office/drawing/2014/main" id="{4DF0964C-C9FB-F414-595B-4EB6C7B12C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22679271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idor de text 7"/>
          <p:cNvSpPr>
            <a:spLocks noGrp="1"/>
          </p:cNvSpPr>
          <p:nvPr>
            <p:ph type="body" sz="quarter" idx="12"/>
          </p:nvPr>
        </p:nvSpPr>
        <p:spPr/>
        <p:txBody>
          <a:bodyPr/>
          <a:lstStyle/>
          <a:p>
            <a:r>
              <a:rPr lang="ca-ES" dirty="0"/>
              <a:t>3- Accessibilitat estacions</a:t>
            </a:r>
          </a:p>
        </p:txBody>
      </p:sp>
      <p:sp>
        <p:nvSpPr>
          <p:cNvPr id="2" name="Títol 1"/>
          <p:cNvSpPr>
            <a:spLocks noGrp="1"/>
          </p:cNvSpPr>
          <p:nvPr>
            <p:ph type="title"/>
          </p:nvPr>
        </p:nvSpPr>
        <p:spPr/>
        <p:txBody>
          <a:bodyPr>
            <a:normAutofit fontScale="90000"/>
          </a:bodyPr>
          <a:lstStyle/>
          <a:p>
            <a:r>
              <a:rPr lang="ca-ES" dirty="0"/>
              <a:t>PLA DE MILLORA EN ESTACIONS I TRENS</a:t>
            </a:r>
          </a:p>
        </p:txBody>
      </p:sp>
      <p:sp>
        <p:nvSpPr>
          <p:cNvPr id="3" name="QuadreDeText 2">
            <a:extLst>
              <a:ext uri="{FF2B5EF4-FFF2-40B4-BE49-F238E27FC236}">
                <a16:creationId xmlns:a16="http://schemas.microsoft.com/office/drawing/2014/main" id="{4A4F0505-A79D-A556-C7E9-C7C6CDBD1018}"/>
              </a:ext>
            </a:extLst>
          </p:cNvPr>
          <p:cNvSpPr txBox="1"/>
          <p:nvPr/>
        </p:nvSpPr>
        <p:spPr>
          <a:xfrm>
            <a:off x="854808" y="1698697"/>
            <a:ext cx="10344150" cy="1118255"/>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3.3.	</a:t>
            </a:r>
            <a:r>
              <a:rPr lang="ca-ES" sz="1600" b="1" dirty="0">
                <a:latin typeface="Arial" panose="020B0604020202020204" pitchFamily="34" charset="0"/>
                <a:ea typeface="MS Mincho" panose="02020609040205080304" pitchFamily="49" charset="-128"/>
                <a:cs typeface="Arial" panose="020B0604020202020204" pitchFamily="34" charset="0"/>
              </a:rPr>
              <a:t>Increment d’auditories d’equips fora de servei i increment del control diari de les instal·lacions</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a:latin typeface="Arial" panose="020B0604020202020204" pitchFamily="34" charset="0"/>
                <a:ea typeface="MS Mincho" panose="02020609040205080304" pitchFamily="49" charset="-128"/>
                <a:cs typeface="Arial" panose="020B0604020202020204" pitchFamily="34" charset="0"/>
              </a:rPr>
              <a:t>mitjans propis </a:t>
            </a:r>
            <a:r>
              <a:rPr lang="ca-ES" sz="1600" dirty="0">
                <a:effectLst/>
                <a:latin typeface="Arial" panose="020B0604020202020204" pitchFamily="34" charset="0"/>
                <a:ea typeface="MS Mincho" panose="02020609040205080304" pitchFamily="49" charset="-128"/>
                <a:cs typeface="Arial" panose="020B0604020202020204" pitchFamily="34" charset="0"/>
              </a:rPr>
              <a:t>i contracte amb empresa mantenidora</a:t>
            </a:r>
          </a:p>
        </p:txBody>
      </p:sp>
      <p:sp>
        <p:nvSpPr>
          <p:cNvPr id="4" name="QuadreDeText 3">
            <a:extLst>
              <a:ext uri="{FF2B5EF4-FFF2-40B4-BE49-F238E27FC236}">
                <a16:creationId xmlns:a16="http://schemas.microsoft.com/office/drawing/2014/main" id="{4051F88B-F6B8-9B5A-A331-8A70A88CFF04}"/>
              </a:ext>
            </a:extLst>
          </p:cNvPr>
          <p:cNvSpPr txBox="1"/>
          <p:nvPr/>
        </p:nvSpPr>
        <p:spPr>
          <a:xfrm>
            <a:off x="854808" y="3122178"/>
            <a:ext cx="10344150" cy="1118255"/>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3.4.	</a:t>
            </a:r>
            <a:r>
              <a:rPr lang="ca-ES" sz="1600" b="1" dirty="0">
                <a:latin typeface="Arial" panose="020B0604020202020204" pitchFamily="34" charset="0"/>
                <a:ea typeface="MS Mincho" panose="02020609040205080304" pitchFamily="49" charset="-128"/>
                <a:cs typeface="Arial" panose="020B0604020202020204" pitchFamily="34" charset="0"/>
              </a:rPr>
              <a:t>Creació d’un comandament d’Accessibilitat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a:latin typeface="Arial" panose="020B0604020202020204" pitchFamily="34" charset="0"/>
                <a:ea typeface="MS Mincho" panose="02020609040205080304" pitchFamily="49" charset="-128"/>
                <a:cs typeface="Arial" panose="020B0604020202020204" pitchFamily="34" charset="0"/>
              </a:rPr>
              <a:t>mitjans propis dedicats específicament a aquest àmbit </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p:txBody>
      </p:sp>
      <p:sp>
        <p:nvSpPr>
          <p:cNvPr id="5" name="QuadreDeText 4">
            <a:extLst>
              <a:ext uri="{FF2B5EF4-FFF2-40B4-BE49-F238E27FC236}">
                <a16:creationId xmlns:a16="http://schemas.microsoft.com/office/drawing/2014/main" id="{96FCBAD6-2EE8-D707-590A-A6977C59B6A0}"/>
              </a:ext>
            </a:extLst>
          </p:cNvPr>
          <p:cNvSpPr txBox="1"/>
          <p:nvPr/>
        </p:nvSpPr>
        <p:spPr>
          <a:xfrm>
            <a:off x="923925" y="4460881"/>
            <a:ext cx="10344150" cy="1333698"/>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3.5.	</a:t>
            </a:r>
            <a:r>
              <a:rPr lang="ca-ES" sz="1600" b="1" dirty="0">
                <a:latin typeface="Arial" panose="020B0604020202020204" pitchFamily="34" charset="0"/>
                <a:ea typeface="MS Mincho" panose="02020609040205080304" pitchFamily="49" charset="-128"/>
                <a:cs typeface="Arial" panose="020B0604020202020204" pitchFamily="34" charset="0"/>
              </a:rPr>
              <a:t>Millora de la informació d’instal·lacions </a:t>
            </a:r>
            <a:r>
              <a:rPr lang="ca-ES" sz="1600" b="1" dirty="0">
                <a:effectLst/>
                <a:latin typeface="Arial" panose="020B0604020202020204" pitchFamily="34" charset="0"/>
                <a:ea typeface="MS Mincho" panose="02020609040205080304" pitchFamily="49" charset="-128"/>
                <a:cs typeface="Arial" panose="020B0604020202020204" pitchFamily="34" charset="0"/>
              </a:rPr>
              <a:t>d’accessibilitat en estacions</a:t>
            </a:r>
            <a:endParaRPr lang="ca-ES" sz="1600" b="1" dirty="0">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Primer semestre 2025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a:latin typeface="Arial" panose="020B0604020202020204" pitchFamily="34" charset="0"/>
                <a:ea typeface="MS Mincho" panose="02020609040205080304" pitchFamily="49" charset="-128"/>
                <a:cs typeface="Arial" panose="020B0604020202020204" pitchFamily="34" charset="0"/>
              </a:rPr>
              <a:t>mitjans propis</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endParaRPr lang="ca-ES" sz="1600" b="1" dirty="0">
              <a:solidFill>
                <a:srgbClr val="FF0000"/>
              </a:solidFill>
              <a:latin typeface="Arial" panose="020B0604020202020204" pitchFamily="34" charset="0"/>
              <a:ea typeface="MS Mincho" panose="02020609040205080304" pitchFamily="49" charset="-128"/>
              <a:cs typeface="Arial" panose="020B0604020202020204" pitchFamily="34" charset="0"/>
            </a:endParaRPr>
          </a:p>
        </p:txBody>
      </p:sp>
      <p:pic>
        <p:nvPicPr>
          <p:cNvPr id="6" name="Imatge 5">
            <a:extLst>
              <a:ext uri="{FF2B5EF4-FFF2-40B4-BE49-F238E27FC236}">
                <a16:creationId xmlns:a16="http://schemas.microsoft.com/office/drawing/2014/main" id="{F0A77DFB-3F15-858E-2D86-846F4FB3DF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26972464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idor de text 1"/>
          <p:cNvSpPr>
            <a:spLocks noGrp="1"/>
          </p:cNvSpPr>
          <p:nvPr>
            <p:ph type="body" sz="quarter" idx="27"/>
          </p:nvPr>
        </p:nvSpPr>
        <p:spPr/>
        <p:txBody>
          <a:bodyPr>
            <a:normAutofit fontScale="92500" lnSpcReduction="10000"/>
          </a:bodyPr>
          <a:lstStyle/>
          <a:p>
            <a:r>
              <a:rPr lang="ca-ES" dirty="0"/>
              <a:t>4</a:t>
            </a:r>
          </a:p>
        </p:txBody>
      </p:sp>
      <p:sp>
        <p:nvSpPr>
          <p:cNvPr id="3" name="Títol 2"/>
          <p:cNvSpPr>
            <a:spLocks noGrp="1"/>
          </p:cNvSpPr>
          <p:nvPr>
            <p:ph type="title"/>
          </p:nvPr>
        </p:nvSpPr>
        <p:spPr/>
        <p:txBody>
          <a:bodyPr/>
          <a:lstStyle/>
          <a:p>
            <a:r>
              <a:rPr lang="es-ES" dirty="0"/>
              <a:t>PLA D’INDICADORS</a:t>
            </a:r>
            <a:endParaRPr lang="ca-ES" dirty="0"/>
          </a:p>
        </p:txBody>
      </p:sp>
    </p:spTree>
    <p:extLst>
      <p:ext uri="{BB962C8B-B14F-4D97-AF65-F5344CB8AC3E}">
        <p14:creationId xmlns:p14="http://schemas.microsoft.com/office/powerpoint/2010/main" val="35196603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es-ES" dirty="0"/>
              <a:t>PLA D’INDICADORS</a:t>
            </a:r>
            <a:endParaRPr lang="ca-ES"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694566" y="1223709"/>
            <a:ext cx="11186149" cy="5401479"/>
          </a:xfrm>
          <a:prstGeom prst="rect">
            <a:avLst/>
          </a:prstGeom>
          <a:noFill/>
        </p:spPr>
        <p:txBody>
          <a:bodyPr wrap="square">
            <a:spAutoFit/>
          </a:bodyPr>
          <a:lstStyle/>
          <a:p>
            <a:pPr algn="just"/>
            <a:endParaRPr lang="ca-ES" sz="1400" dirty="0">
              <a:effectLst/>
              <a:latin typeface="Arial" panose="020B0604020202020204" pitchFamily="34" charset="0"/>
              <a:ea typeface="MS Mincho" panose="02020609040205080304" pitchFamily="49" charset="-128"/>
              <a:cs typeface="Arial" panose="020B0604020202020204" pitchFamily="34" charset="0"/>
            </a:endParaRPr>
          </a:p>
          <a:p>
            <a:pPr algn="just"/>
            <a:r>
              <a:rPr lang="ca-ES" sz="1600" dirty="0">
                <a:latin typeface="Arial" panose="020B0604020202020204" pitchFamily="34" charset="0"/>
                <a:ea typeface="MS Mincho" panose="02020609040205080304" pitchFamily="49" charset="-128"/>
                <a:cs typeface="Arial" panose="020B0604020202020204" pitchFamily="34" charset="0"/>
              </a:rPr>
              <a:t>Per a fer el seguiment de l’impacte de les mesures es faran servir els següents indicadors: </a:t>
            </a:r>
          </a:p>
          <a:p>
            <a:pPr algn="just"/>
            <a:r>
              <a:rPr lang="ca-ES" sz="1600" dirty="0">
                <a:latin typeface="Arial" panose="020B0604020202020204" pitchFamily="34" charset="0"/>
                <a:ea typeface="MS Mincho" panose="02020609040205080304" pitchFamily="49" charset="-128"/>
                <a:cs typeface="Arial" panose="020B0604020202020204" pitchFamily="34" charset="0"/>
              </a:rPr>
              <a:t> </a:t>
            </a:r>
          </a:p>
          <a:p>
            <a:pPr marL="342900" lvl="0" indent="-342900" algn="just">
              <a:spcAft>
                <a:spcPts val="1000"/>
              </a:spcAft>
              <a:buFont typeface="Symbol" panose="05050102010706020507" pitchFamily="18" charset="2"/>
              <a:buChar char=""/>
            </a:pPr>
            <a:r>
              <a:rPr lang="ca-ES" sz="1600" dirty="0">
                <a:latin typeface="Arial" panose="020B0604020202020204" pitchFamily="34" charset="0"/>
                <a:ea typeface="MS Mincho" panose="02020609040205080304" pitchFamily="49" charset="-128"/>
                <a:cs typeface="Arial" panose="020B0604020202020204" pitchFamily="34" charset="0"/>
              </a:rPr>
              <a:t>Els indicadors de seguiment definits al grup de treball de seguretat ciutadana relacionats amb els atropellaments, </a:t>
            </a:r>
            <a:r>
              <a:rPr lang="ca-ES" sz="1600" dirty="0" err="1">
                <a:latin typeface="Arial" panose="020B0604020202020204" pitchFamily="34" charset="0"/>
                <a:ea typeface="MS Mincho" panose="02020609040205080304" pitchFamily="49" charset="-128"/>
                <a:cs typeface="Arial" panose="020B0604020202020204" pitchFamily="34" charset="0"/>
              </a:rPr>
              <a:t>l’incivisme</a:t>
            </a:r>
            <a:r>
              <a:rPr lang="ca-ES" sz="1600" dirty="0">
                <a:latin typeface="Arial" panose="020B0604020202020204" pitchFamily="34" charset="0"/>
                <a:ea typeface="MS Mincho" panose="02020609040205080304" pitchFamily="49" charset="-128"/>
                <a:cs typeface="Arial" panose="020B0604020202020204" pitchFamily="34" charset="0"/>
              </a:rPr>
              <a:t> i les agressions</a:t>
            </a:r>
          </a:p>
          <a:p>
            <a:pPr marL="342900" lvl="0" indent="-342900" algn="just">
              <a:spcAft>
                <a:spcPts val="1000"/>
              </a:spcAft>
              <a:buFont typeface="Symbol" panose="05050102010706020507" pitchFamily="18" charset="2"/>
              <a:buChar char=""/>
            </a:pPr>
            <a:r>
              <a:rPr lang="ca-ES" sz="1600" dirty="0">
                <a:latin typeface="Arial" panose="020B0604020202020204" pitchFamily="34" charset="0"/>
                <a:ea typeface="MS Mincho" panose="02020609040205080304" pitchFamily="49" charset="-128"/>
                <a:cs typeface="Arial" panose="020B0604020202020204" pitchFamily="34" charset="0"/>
              </a:rPr>
              <a:t>Els següents indicadors resultat de les enquestes de qualitat a les persones usuàries que Renfe realitza anualment a la tardor:</a:t>
            </a:r>
          </a:p>
          <a:p>
            <a:pPr marL="742950" lvl="1" indent="-285750" algn="just">
              <a:spcAft>
                <a:spcPts val="1000"/>
              </a:spcAft>
              <a:buFont typeface="Courier New" panose="02070309020205020404" pitchFamily="49" charset="0"/>
              <a:buChar char="o"/>
            </a:pPr>
            <a:r>
              <a:rPr lang="ca-ES" sz="1600" dirty="0">
                <a:latin typeface="Arial" panose="020B0604020202020204" pitchFamily="34" charset="0"/>
                <a:ea typeface="MS Mincho" panose="02020609040205080304" pitchFamily="49" charset="-128"/>
                <a:cs typeface="Arial" panose="020B0604020202020204" pitchFamily="34" charset="0"/>
              </a:rPr>
              <a:t>Comoditat/confort del viatge</a:t>
            </a:r>
          </a:p>
          <a:p>
            <a:pPr marL="742950" lvl="1" indent="-285750" algn="just">
              <a:spcAft>
                <a:spcPts val="1000"/>
              </a:spcAft>
              <a:buFont typeface="Courier New" panose="02070309020205020404" pitchFamily="49" charset="0"/>
              <a:buChar char="o"/>
            </a:pPr>
            <a:r>
              <a:rPr lang="ca-ES" sz="1600" dirty="0">
                <a:latin typeface="Arial" panose="020B0604020202020204" pitchFamily="34" charset="0"/>
                <a:ea typeface="MS Mincho" panose="02020609040205080304" pitchFamily="49" charset="-128"/>
                <a:cs typeface="Arial" panose="020B0604020202020204" pitchFamily="34" charset="0"/>
              </a:rPr>
              <a:t>Informació donada sobre el servei</a:t>
            </a:r>
          </a:p>
          <a:p>
            <a:pPr marL="742950" lvl="1" indent="-285750" algn="just">
              <a:spcAft>
                <a:spcPts val="1000"/>
              </a:spcAft>
              <a:buFont typeface="Courier New" panose="02070309020205020404" pitchFamily="49" charset="0"/>
              <a:buChar char="o"/>
            </a:pPr>
            <a:r>
              <a:rPr lang="ca-ES" sz="1600" dirty="0">
                <a:latin typeface="Arial" panose="020B0604020202020204" pitchFamily="34" charset="0"/>
                <a:ea typeface="MS Mincho" panose="02020609040205080304" pitchFamily="49" charset="-128"/>
                <a:cs typeface="Arial" panose="020B0604020202020204" pitchFamily="34" charset="0"/>
              </a:rPr>
              <a:t>Comoditat/confort a les estacions</a:t>
            </a:r>
          </a:p>
          <a:p>
            <a:pPr marL="742950" lvl="1" indent="-285750" algn="just">
              <a:spcAft>
                <a:spcPts val="1000"/>
              </a:spcAft>
              <a:buFont typeface="Courier New" panose="02070309020205020404" pitchFamily="49" charset="0"/>
              <a:buChar char="o"/>
            </a:pPr>
            <a:r>
              <a:rPr lang="ca-ES" sz="1600" dirty="0">
                <a:latin typeface="Arial" panose="020B0604020202020204" pitchFamily="34" charset="0"/>
                <a:ea typeface="MS Mincho" panose="02020609040205080304" pitchFamily="49" charset="-128"/>
                <a:cs typeface="Arial" panose="020B0604020202020204" pitchFamily="34" charset="0"/>
              </a:rPr>
              <a:t>Neteja i aparença estètica d’estacions i trens</a:t>
            </a:r>
          </a:p>
          <a:p>
            <a:pPr marL="742950" lvl="1" indent="-285750" algn="just">
              <a:spcAft>
                <a:spcPts val="1000"/>
              </a:spcAft>
              <a:buFont typeface="Courier New" panose="02070309020205020404" pitchFamily="49" charset="0"/>
              <a:buChar char="o"/>
            </a:pPr>
            <a:r>
              <a:rPr lang="ca-ES" sz="1600" dirty="0">
                <a:latin typeface="Arial" panose="020B0604020202020204" pitchFamily="34" charset="0"/>
                <a:ea typeface="MS Mincho" panose="02020609040205080304" pitchFamily="49" charset="-128"/>
                <a:cs typeface="Arial" panose="020B0604020202020204" pitchFamily="34" charset="0"/>
              </a:rPr>
              <a:t>Sensació de seguretat davant la delinqüència (a bord dels trens i a les estacions) </a:t>
            </a:r>
          </a:p>
          <a:p>
            <a:pPr marL="742950" lvl="1" indent="-285750" algn="just">
              <a:spcAft>
                <a:spcPts val="1000"/>
              </a:spcAft>
              <a:buFont typeface="Courier New" panose="02070309020205020404" pitchFamily="49" charset="0"/>
              <a:buChar char="o"/>
            </a:pPr>
            <a:r>
              <a:rPr lang="ca-ES" sz="1600" dirty="0">
                <a:latin typeface="Arial" panose="020B0604020202020204" pitchFamily="34" charset="0"/>
                <a:ea typeface="MS Mincho" panose="02020609040205080304" pitchFamily="49" charset="-128"/>
                <a:cs typeface="Arial" panose="020B0604020202020204" pitchFamily="34" charset="0"/>
              </a:rPr>
              <a:t>Valoració Global</a:t>
            </a:r>
          </a:p>
          <a:p>
            <a:pPr marL="914400" algn="just"/>
            <a:r>
              <a:rPr lang="ca-ES" sz="1600" dirty="0">
                <a:latin typeface="Arial" panose="020B0604020202020204" pitchFamily="34" charset="0"/>
                <a:ea typeface="MS Mincho" panose="02020609040205080304" pitchFamily="49" charset="-128"/>
                <a:cs typeface="Arial" panose="020B0604020202020204" pitchFamily="34" charset="0"/>
              </a:rPr>
              <a:t> </a:t>
            </a:r>
          </a:p>
          <a:p>
            <a:pPr marL="342900" lvl="0" indent="-342900" algn="just">
              <a:spcAft>
                <a:spcPts val="1000"/>
              </a:spcAft>
              <a:buFont typeface="Symbol" panose="05050102010706020507" pitchFamily="18" charset="2"/>
              <a:buChar char=""/>
            </a:pPr>
            <a:r>
              <a:rPr lang="ca-ES" sz="1600" dirty="0">
                <a:latin typeface="Arial" panose="020B0604020202020204" pitchFamily="34" charset="0"/>
                <a:ea typeface="MS Mincho" panose="02020609040205080304" pitchFamily="49" charset="-128"/>
                <a:cs typeface="Arial" panose="020B0604020202020204" pitchFamily="34" charset="0"/>
              </a:rPr>
              <a:t>I es farà seguiment de l’evolució de queixes rebudes en relació amb tots els aspectes relacionats amb la seguretat ciutadana als serveis de Rodalies de Catalunya. </a:t>
            </a:r>
          </a:p>
          <a:p>
            <a:pPr algn="just"/>
            <a:endParaRPr lang="ca-ES" sz="16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3" name="Imatge 2">
            <a:extLst>
              <a:ext uri="{FF2B5EF4-FFF2-40B4-BE49-F238E27FC236}">
                <a16:creationId xmlns:a16="http://schemas.microsoft.com/office/drawing/2014/main" id="{F04A5DAF-6D42-082B-37DB-94E6518863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3329679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es-ES" dirty="0"/>
              <a:t>PLA D’INFORMACIÓ I ATENCIÓ A LES PERSONES USUÀRIES</a:t>
            </a:r>
            <a:endParaRPr lang="ca-ES" dirty="0"/>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4"/>
            <a:ext cx="10763986" cy="5406855"/>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err="1">
                <a:latin typeface="Arial" panose="020B0604020202020204" pitchFamily="34" charset="0"/>
                <a:ea typeface="MS Mincho" panose="02020609040205080304" pitchFamily="49" charset="-128"/>
                <a:cs typeface="Arial" panose="020B0604020202020204" pitchFamily="34" charset="0"/>
              </a:rPr>
              <a:t>Objectius</a:t>
            </a:r>
            <a:r>
              <a:rPr lang="es-ES" dirty="0">
                <a:latin typeface="Arial" panose="020B0604020202020204" pitchFamily="34" charset="0"/>
                <a:ea typeface="MS Mincho" panose="02020609040205080304" pitchFamily="49" charset="-128"/>
                <a:cs typeface="Arial" panose="020B0604020202020204" pitchFamily="34" charset="0"/>
              </a:rPr>
              <a:t> </a:t>
            </a:r>
            <a:r>
              <a:rPr lang="es-ES" dirty="0" err="1">
                <a:latin typeface="Arial" panose="020B0604020202020204" pitchFamily="34" charset="0"/>
                <a:ea typeface="MS Mincho" panose="02020609040205080304" pitchFamily="49" charset="-128"/>
                <a:cs typeface="Arial" panose="020B0604020202020204" pitchFamily="34" charset="0"/>
              </a:rPr>
              <a:t>generals</a:t>
            </a:r>
            <a:endParaRPr lang="es-ES" dirty="0">
              <a:latin typeface="Arial" panose="020B0604020202020204" pitchFamily="34" charset="0"/>
              <a:ea typeface="MS Mincho" panose="02020609040205080304" pitchFamily="49" charset="-128"/>
              <a:cs typeface="Arial" panose="020B0604020202020204" pitchFamily="34" charset="0"/>
            </a:endParaRPr>
          </a:p>
          <a:p>
            <a:pPr marL="342900" indent="-342900">
              <a:buFont typeface="Arial" panose="020B0604020202020204" pitchFamily="34" charset="0"/>
              <a:buChar char="•"/>
            </a:pPr>
            <a:r>
              <a:rPr lang="es-ES" dirty="0" err="1">
                <a:latin typeface="Arial" panose="020B0604020202020204" pitchFamily="34" charset="0"/>
                <a:ea typeface="MS Mincho" panose="02020609040205080304" pitchFamily="49" charset="-128"/>
                <a:cs typeface="Arial" panose="020B0604020202020204" pitchFamily="34" charset="0"/>
              </a:rPr>
              <a:t>Millorar</a:t>
            </a:r>
            <a:r>
              <a:rPr lang="es-ES" dirty="0">
                <a:latin typeface="Arial" panose="020B0604020202020204" pitchFamily="34" charset="0"/>
                <a:ea typeface="MS Mincho" panose="02020609040205080304" pitchFamily="49" charset="-128"/>
                <a:cs typeface="Arial" panose="020B0604020202020204" pitchFamily="34" charset="0"/>
              </a:rPr>
              <a:t> la </a:t>
            </a:r>
            <a:r>
              <a:rPr lang="es-ES" dirty="0" err="1">
                <a:latin typeface="Arial" panose="020B0604020202020204" pitchFamily="34" charset="0"/>
                <a:ea typeface="MS Mincho" panose="02020609040205080304" pitchFamily="49" charset="-128"/>
                <a:cs typeface="Arial" panose="020B0604020202020204" pitchFamily="34" charset="0"/>
              </a:rPr>
              <a:t>informació</a:t>
            </a:r>
            <a:r>
              <a:rPr lang="es-ES" dirty="0">
                <a:latin typeface="Arial" panose="020B0604020202020204" pitchFamily="34" charset="0"/>
                <a:ea typeface="MS Mincho" panose="02020609040205080304" pitchFamily="49" charset="-128"/>
                <a:cs typeface="Arial" panose="020B0604020202020204" pitchFamily="34" charset="0"/>
              </a:rPr>
              <a:t> en </a:t>
            </a:r>
            <a:r>
              <a:rPr lang="es-ES" dirty="0" err="1">
                <a:latin typeface="Arial" panose="020B0604020202020204" pitchFamily="34" charset="0"/>
                <a:ea typeface="MS Mincho" panose="02020609040205080304" pitchFamily="49" charset="-128"/>
                <a:cs typeface="Arial" panose="020B0604020202020204" pitchFamily="34" charset="0"/>
              </a:rPr>
              <a:t>temps</a:t>
            </a:r>
            <a:r>
              <a:rPr lang="es-ES" dirty="0">
                <a:latin typeface="Arial" panose="020B0604020202020204" pitchFamily="34" charset="0"/>
                <a:ea typeface="MS Mincho" panose="02020609040205080304" pitchFamily="49" charset="-128"/>
                <a:cs typeface="Arial" panose="020B0604020202020204" pitchFamily="34" charset="0"/>
              </a:rPr>
              <a:t> real </a:t>
            </a:r>
          </a:p>
          <a:p>
            <a:pPr marL="1028700" lvl="1" indent="-342900">
              <a:buFont typeface="Arial" panose="020B0604020202020204" pitchFamily="34" charset="0"/>
              <a:buChar char="•"/>
            </a:pPr>
            <a:r>
              <a:rPr lang="es-ES" dirty="0">
                <a:latin typeface="Arial" panose="020B0604020202020204" pitchFamily="34" charset="0"/>
                <a:ea typeface="MS Mincho" panose="02020609040205080304" pitchFamily="49" charset="-128"/>
                <a:cs typeface="Arial" panose="020B0604020202020204" pitchFamily="34" charset="0"/>
              </a:rPr>
              <a:t>Canals </a:t>
            </a:r>
            <a:r>
              <a:rPr lang="es-ES" dirty="0" err="1">
                <a:latin typeface="Arial" panose="020B0604020202020204" pitchFamily="34" charset="0"/>
                <a:ea typeface="MS Mincho" panose="02020609040205080304" pitchFamily="49" charset="-128"/>
                <a:cs typeface="Arial" panose="020B0604020202020204" pitchFamily="34" charset="0"/>
              </a:rPr>
              <a:t>telemàtics</a:t>
            </a:r>
            <a:r>
              <a:rPr lang="es-ES" dirty="0">
                <a:latin typeface="Arial" panose="020B0604020202020204" pitchFamily="34" charset="0"/>
                <a:ea typeface="MS Mincho" panose="02020609040205080304" pitchFamily="49" charset="-128"/>
                <a:cs typeface="Arial" panose="020B0604020202020204" pitchFamily="34" charset="0"/>
              </a:rPr>
              <a:t> i </a:t>
            </a:r>
            <a:r>
              <a:rPr lang="es-ES" dirty="0" err="1">
                <a:latin typeface="Arial" panose="020B0604020202020204" pitchFamily="34" charset="0"/>
                <a:ea typeface="MS Mincho" panose="02020609040205080304" pitchFamily="49" charset="-128"/>
                <a:cs typeface="Arial" panose="020B0604020202020204" pitchFamily="34" charset="0"/>
              </a:rPr>
              <a:t>digitals</a:t>
            </a:r>
            <a:endParaRPr lang="es-ES" dirty="0">
              <a:latin typeface="Arial" panose="020B0604020202020204" pitchFamily="34" charset="0"/>
              <a:ea typeface="MS Mincho" panose="02020609040205080304" pitchFamily="49" charset="-128"/>
              <a:cs typeface="Arial" panose="020B0604020202020204" pitchFamily="34" charset="0"/>
            </a:endParaRPr>
          </a:p>
          <a:p>
            <a:pPr marL="1028700" lvl="1" indent="-342900">
              <a:buFont typeface="Arial" panose="020B0604020202020204" pitchFamily="34" charset="0"/>
              <a:buChar char="•"/>
            </a:pPr>
            <a:r>
              <a:rPr lang="es-ES" b="0" dirty="0" err="1">
                <a:latin typeface="Arial" panose="020B0604020202020204" pitchFamily="34" charset="0"/>
                <a:ea typeface="MS Mincho" panose="02020609040205080304" pitchFamily="49" charset="-128"/>
                <a:cs typeface="Arial" panose="020B0604020202020204" pitchFamily="34" charset="0"/>
              </a:rPr>
              <a:t>Megafonia</a:t>
            </a:r>
            <a:r>
              <a:rPr lang="es-ES" b="0" dirty="0">
                <a:latin typeface="Arial" panose="020B0604020202020204" pitchFamily="34" charset="0"/>
                <a:ea typeface="MS Mincho" panose="02020609040205080304" pitchFamily="49" charset="-128"/>
                <a:cs typeface="Arial" panose="020B0604020202020204" pitchFamily="34" charset="0"/>
              </a:rPr>
              <a:t> </a:t>
            </a:r>
            <a:r>
              <a:rPr lang="es-ES" b="0" dirty="0" err="1">
                <a:latin typeface="Arial" panose="020B0604020202020204" pitchFamily="34" charset="0"/>
                <a:ea typeface="MS Mincho" panose="02020609040205080304" pitchFamily="49" charset="-128"/>
                <a:cs typeface="Arial" panose="020B0604020202020204" pitchFamily="34" charset="0"/>
              </a:rPr>
              <a:t>estacions</a:t>
            </a:r>
            <a:r>
              <a:rPr lang="es-ES" b="0" dirty="0">
                <a:latin typeface="Arial" panose="020B0604020202020204" pitchFamily="34" charset="0"/>
                <a:ea typeface="MS Mincho" panose="02020609040205080304" pitchFamily="49" charset="-128"/>
                <a:cs typeface="Arial" panose="020B0604020202020204" pitchFamily="34" charset="0"/>
              </a:rPr>
              <a:t> i </a:t>
            </a:r>
            <a:r>
              <a:rPr lang="es-ES" b="0" dirty="0" err="1">
                <a:latin typeface="Arial" panose="020B0604020202020204" pitchFamily="34" charset="0"/>
                <a:ea typeface="MS Mincho" panose="02020609040205080304" pitchFamily="49" charset="-128"/>
                <a:cs typeface="Arial" panose="020B0604020202020204" pitchFamily="34" charset="0"/>
              </a:rPr>
              <a:t>t</a:t>
            </a:r>
            <a:r>
              <a:rPr lang="es-ES" dirty="0" err="1">
                <a:latin typeface="Arial" panose="020B0604020202020204" pitchFamily="34" charset="0"/>
                <a:ea typeface="MS Mincho" panose="02020609040205080304" pitchFamily="49" charset="-128"/>
                <a:cs typeface="Arial" panose="020B0604020202020204" pitchFamily="34" charset="0"/>
              </a:rPr>
              <a:t>rens</a:t>
            </a:r>
            <a:endParaRPr lang="es-ES" dirty="0">
              <a:latin typeface="Arial" panose="020B0604020202020204" pitchFamily="34" charset="0"/>
              <a:ea typeface="MS Mincho" panose="02020609040205080304" pitchFamily="49" charset="-128"/>
              <a:cs typeface="Arial" panose="020B0604020202020204" pitchFamily="34" charset="0"/>
            </a:endParaRPr>
          </a:p>
          <a:p>
            <a:pPr marL="1028700" lvl="1" indent="-342900">
              <a:buFont typeface="Arial" panose="020B0604020202020204" pitchFamily="34" charset="0"/>
              <a:buChar char="•"/>
            </a:pPr>
            <a:r>
              <a:rPr lang="es-ES" dirty="0">
                <a:latin typeface="Arial" panose="020B0604020202020204" pitchFamily="34" charset="0"/>
                <a:ea typeface="MS Mincho" panose="02020609040205080304" pitchFamily="49" charset="-128"/>
                <a:cs typeface="Arial" panose="020B0604020202020204" pitchFamily="34" charset="0"/>
              </a:rPr>
              <a:t>Personal </a:t>
            </a:r>
            <a:r>
              <a:rPr lang="es-ES" dirty="0" err="1">
                <a:latin typeface="Arial" panose="020B0604020202020204" pitchFamily="34" charset="0"/>
                <a:ea typeface="MS Mincho" panose="02020609040205080304" pitchFamily="49" charset="-128"/>
                <a:cs typeface="Arial" panose="020B0604020202020204" pitchFamily="34" charset="0"/>
              </a:rPr>
              <a:t>d’atenció</a:t>
            </a:r>
            <a:r>
              <a:rPr lang="es-ES" dirty="0">
                <a:latin typeface="Arial" panose="020B0604020202020204" pitchFamily="34" charset="0"/>
                <a:ea typeface="MS Mincho" panose="02020609040205080304" pitchFamily="49" charset="-128"/>
                <a:cs typeface="Arial" panose="020B0604020202020204" pitchFamily="34" charset="0"/>
              </a:rPr>
              <a:t> al </a:t>
            </a:r>
            <a:r>
              <a:rPr lang="es-ES" dirty="0" err="1">
                <a:latin typeface="Arial" panose="020B0604020202020204" pitchFamily="34" charset="0"/>
                <a:ea typeface="MS Mincho" panose="02020609040205080304" pitchFamily="49" charset="-128"/>
                <a:cs typeface="Arial" panose="020B0604020202020204" pitchFamily="34" charset="0"/>
              </a:rPr>
              <a:t>client</a:t>
            </a:r>
            <a:endParaRPr lang="es-ES" dirty="0">
              <a:latin typeface="Arial" panose="020B0604020202020204" pitchFamily="34" charset="0"/>
              <a:ea typeface="MS Mincho" panose="02020609040205080304" pitchFamily="49" charset="-128"/>
              <a:cs typeface="Arial" panose="020B0604020202020204" pitchFamily="34" charset="0"/>
            </a:endParaRPr>
          </a:p>
          <a:p>
            <a:pPr marL="342900" indent="-342900">
              <a:buFont typeface="Arial" panose="020B0604020202020204" pitchFamily="34" charset="0"/>
              <a:buChar char="•"/>
            </a:pPr>
            <a:r>
              <a:rPr lang="es-ES" dirty="0" err="1">
                <a:latin typeface="Arial" panose="020B0604020202020204" pitchFamily="34" charset="0"/>
                <a:ea typeface="MS Mincho" panose="02020609040205080304" pitchFamily="49" charset="-128"/>
                <a:cs typeface="Arial" panose="020B0604020202020204" pitchFamily="34" charset="0"/>
              </a:rPr>
              <a:t>Assegurar</a:t>
            </a:r>
            <a:r>
              <a:rPr lang="es-ES" dirty="0">
                <a:latin typeface="Arial" panose="020B0604020202020204" pitchFamily="34" charset="0"/>
                <a:ea typeface="MS Mincho" panose="02020609040205080304" pitchFamily="49" charset="-128"/>
                <a:cs typeface="Arial" panose="020B0604020202020204" pitchFamily="34" charset="0"/>
              </a:rPr>
              <a:t> </a:t>
            </a:r>
            <a:r>
              <a:rPr lang="es-ES" dirty="0" err="1">
                <a:latin typeface="Arial" panose="020B0604020202020204" pitchFamily="34" charset="0"/>
                <a:ea typeface="MS Mincho" panose="02020609040205080304" pitchFamily="49" charset="-128"/>
                <a:cs typeface="Arial" panose="020B0604020202020204" pitchFamily="34" charset="0"/>
              </a:rPr>
              <a:t>informació</a:t>
            </a:r>
            <a:r>
              <a:rPr lang="es-ES" dirty="0">
                <a:latin typeface="Arial" panose="020B0604020202020204" pitchFamily="34" charset="0"/>
                <a:ea typeface="MS Mincho" panose="02020609040205080304" pitchFamily="49" charset="-128"/>
                <a:cs typeface="Arial" panose="020B0604020202020204" pitchFamily="34" charset="0"/>
              </a:rPr>
              <a:t> </a:t>
            </a:r>
            <a:r>
              <a:rPr lang="es-ES" dirty="0" err="1">
                <a:latin typeface="Arial" panose="020B0604020202020204" pitchFamily="34" charset="0"/>
                <a:ea typeface="MS Mincho" panose="02020609040205080304" pitchFamily="49" charset="-128"/>
                <a:cs typeface="Arial" panose="020B0604020202020204" pitchFamily="34" charset="0"/>
              </a:rPr>
              <a:t>pas</a:t>
            </a:r>
            <a:r>
              <a:rPr lang="es-ES" dirty="0">
                <a:latin typeface="Arial" panose="020B0604020202020204" pitchFamily="34" charset="0"/>
                <a:ea typeface="MS Mincho" panose="02020609040205080304" pitchFamily="49" charset="-128"/>
                <a:cs typeface="Arial" panose="020B0604020202020204" pitchFamily="34" charset="0"/>
              </a:rPr>
              <a:t> de </a:t>
            </a:r>
            <a:r>
              <a:rPr lang="es-ES" dirty="0" err="1">
                <a:latin typeface="Arial" panose="020B0604020202020204" pitchFamily="34" charset="0"/>
                <a:ea typeface="MS Mincho" panose="02020609040205080304" pitchFamily="49" charset="-128"/>
                <a:cs typeface="Arial" panose="020B0604020202020204" pitchFamily="34" charset="0"/>
              </a:rPr>
              <a:t>trens</a:t>
            </a:r>
            <a:endParaRPr lang="es-ES" dirty="0">
              <a:latin typeface="Arial" panose="020B0604020202020204" pitchFamily="34" charset="0"/>
              <a:ea typeface="MS Mincho" panose="02020609040205080304" pitchFamily="49" charset="-128"/>
              <a:cs typeface="Arial" panose="020B0604020202020204" pitchFamily="34" charset="0"/>
            </a:endParaRPr>
          </a:p>
          <a:p>
            <a:pPr marL="1028700" lvl="1" indent="-342900">
              <a:buFont typeface="Arial" panose="020B0604020202020204" pitchFamily="34" charset="0"/>
              <a:buChar char="•"/>
            </a:pPr>
            <a:r>
              <a:rPr lang="es-ES" dirty="0" err="1">
                <a:latin typeface="Arial" panose="020B0604020202020204" pitchFamily="34" charset="0"/>
                <a:ea typeface="MS Mincho" panose="02020609040205080304" pitchFamily="49" charset="-128"/>
                <a:cs typeface="Arial" panose="020B0604020202020204" pitchFamily="34" charset="0"/>
              </a:rPr>
              <a:t>Tant</a:t>
            </a:r>
            <a:r>
              <a:rPr lang="es-ES" dirty="0">
                <a:latin typeface="Arial" panose="020B0604020202020204" pitchFamily="34" charset="0"/>
                <a:ea typeface="MS Mincho" panose="02020609040205080304" pitchFamily="49" charset="-128"/>
                <a:cs typeface="Arial" panose="020B0604020202020204" pitchFamily="34" charset="0"/>
              </a:rPr>
              <a:t> a </a:t>
            </a:r>
            <a:r>
              <a:rPr lang="es-ES" dirty="0" err="1">
                <a:latin typeface="Arial" panose="020B0604020202020204" pitchFamily="34" charset="0"/>
                <a:ea typeface="MS Mincho" panose="02020609040205080304" pitchFamily="49" charset="-128"/>
                <a:cs typeface="Arial" panose="020B0604020202020204" pitchFamily="34" charset="0"/>
              </a:rPr>
              <a:t>terminals</a:t>
            </a:r>
            <a:r>
              <a:rPr lang="es-ES" dirty="0">
                <a:latin typeface="Arial" panose="020B0604020202020204" pitchFamily="34" charset="0"/>
                <a:ea typeface="MS Mincho" panose="02020609040205080304" pitchFamily="49" charset="-128"/>
                <a:cs typeface="Arial" panose="020B0604020202020204" pitchFamily="34" charset="0"/>
              </a:rPr>
              <a:t> de </a:t>
            </a:r>
            <a:r>
              <a:rPr lang="es-ES" dirty="0" err="1">
                <a:latin typeface="Arial" panose="020B0604020202020204" pitchFamily="34" charset="0"/>
                <a:ea typeface="MS Mincho" panose="02020609040205080304" pitchFamily="49" charset="-128"/>
                <a:cs typeface="Arial" panose="020B0604020202020204" pitchFamily="34" charset="0"/>
              </a:rPr>
              <a:t>capçalera</a:t>
            </a:r>
            <a:r>
              <a:rPr lang="es-ES" dirty="0">
                <a:latin typeface="Arial" panose="020B0604020202020204" pitchFamily="34" charset="0"/>
                <a:ea typeface="MS Mincho" panose="02020609040205080304" pitchFamily="49" charset="-128"/>
                <a:cs typeface="Arial" panose="020B0604020202020204" pitchFamily="34" charset="0"/>
              </a:rPr>
              <a:t> </a:t>
            </a:r>
            <a:r>
              <a:rPr lang="es-ES" dirty="0" err="1">
                <a:latin typeface="Arial" panose="020B0604020202020204" pitchFamily="34" charset="0"/>
                <a:ea typeface="MS Mincho" panose="02020609040205080304" pitchFamily="49" charset="-128"/>
                <a:cs typeface="Arial" panose="020B0604020202020204" pitchFamily="34" charset="0"/>
              </a:rPr>
              <a:t>amb</a:t>
            </a:r>
            <a:r>
              <a:rPr lang="es-ES" dirty="0">
                <a:latin typeface="Arial" panose="020B0604020202020204" pitchFamily="34" charset="0"/>
                <a:ea typeface="MS Mincho" panose="02020609040205080304" pitchFamily="49" charset="-128"/>
                <a:cs typeface="Arial" panose="020B0604020202020204" pitchFamily="34" charset="0"/>
              </a:rPr>
              <a:t> </a:t>
            </a:r>
            <a:r>
              <a:rPr lang="es-ES" dirty="0" err="1">
                <a:latin typeface="Arial" panose="020B0604020202020204" pitchFamily="34" charset="0"/>
                <a:ea typeface="MS Mincho" panose="02020609040205080304" pitchFamily="49" charset="-128"/>
                <a:cs typeface="Arial" panose="020B0604020202020204" pitchFamily="34" charset="0"/>
              </a:rPr>
              <a:t>trens</a:t>
            </a:r>
            <a:r>
              <a:rPr lang="es-ES" dirty="0">
                <a:latin typeface="Arial" panose="020B0604020202020204" pitchFamily="34" charset="0"/>
                <a:ea typeface="MS Mincho" panose="02020609040205080304" pitchFamily="49" charset="-128"/>
                <a:cs typeface="Arial" panose="020B0604020202020204" pitchFamily="34" charset="0"/>
              </a:rPr>
              <a:t> de </a:t>
            </a:r>
            <a:r>
              <a:rPr lang="es-ES" dirty="0" err="1">
                <a:latin typeface="Arial" panose="020B0604020202020204" pitchFamily="34" charset="0"/>
                <a:ea typeface="MS Mincho" panose="02020609040205080304" pitchFamily="49" charset="-128"/>
                <a:cs typeface="Arial" panose="020B0604020202020204" pitchFamily="34" charset="0"/>
              </a:rPr>
              <a:t>pas</a:t>
            </a:r>
            <a:r>
              <a:rPr lang="es-ES" dirty="0">
                <a:latin typeface="Arial" panose="020B0604020202020204" pitchFamily="34" charset="0"/>
                <a:ea typeface="MS Mincho" panose="02020609040205080304" pitchFamily="49" charset="-128"/>
                <a:cs typeface="Arial" panose="020B0604020202020204" pitchFamily="34" charset="0"/>
              </a:rPr>
              <a:t> i </a:t>
            </a:r>
            <a:r>
              <a:rPr lang="es-ES" dirty="0" err="1">
                <a:latin typeface="Arial" panose="020B0604020202020204" pitchFamily="34" charset="0"/>
                <a:ea typeface="MS Mincho" panose="02020609040205080304" pitchFamily="49" charset="-128"/>
                <a:cs typeface="Arial" panose="020B0604020202020204" pitchFamily="34" charset="0"/>
              </a:rPr>
              <a:t>serveis</a:t>
            </a:r>
            <a:r>
              <a:rPr lang="es-ES" dirty="0">
                <a:latin typeface="Arial" panose="020B0604020202020204" pitchFamily="34" charset="0"/>
                <a:ea typeface="MS Mincho" panose="02020609040205080304" pitchFamily="49" charset="-128"/>
                <a:cs typeface="Arial" panose="020B0604020202020204" pitchFamily="34" charset="0"/>
              </a:rPr>
              <a:t> que inicien </a:t>
            </a:r>
            <a:r>
              <a:rPr lang="es-ES" dirty="0" err="1">
                <a:latin typeface="Arial" panose="020B0604020202020204" pitchFamily="34" charset="0"/>
                <a:ea typeface="MS Mincho" panose="02020609040205080304" pitchFamily="49" charset="-128"/>
                <a:cs typeface="Arial" panose="020B0604020202020204" pitchFamily="34" charset="0"/>
              </a:rPr>
              <a:t>recorregut</a:t>
            </a:r>
            <a:r>
              <a:rPr lang="es-ES" dirty="0">
                <a:latin typeface="Arial" panose="020B0604020202020204" pitchFamily="34" charset="0"/>
                <a:ea typeface="MS Mincho" panose="02020609040205080304" pitchFamily="49" charset="-128"/>
                <a:cs typeface="Arial" panose="020B0604020202020204" pitchFamily="34" charset="0"/>
              </a:rPr>
              <a:t> </a:t>
            </a:r>
            <a:r>
              <a:rPr lang="es-ES" dirty="0" err="1">
                <a:latin typeface="Arial" panose="020B0604020202020204" pitchFamily="34" charset="0"/>
                <a:ea typeface="MS Mincho" panose="02020609040205080304" pitchFamily="49" charset="-128"/>
                <a:cs typeface="Arial" panose="020B0604020202020204" pitchFamily="34" charset="0"/>
              </a:rPr>
              <a:t>com</a:t>
            </a:r>
            <a:r>
              <a:rPr lang="es-ES" dirty="0">
                <a:latin typeface="Arial" panose="020B0604020202020204" pitchFamily="34" charset="0"/>
                <a:ea typeface="MS Mincho" panose="02020609040205080304" pitchFamily="49" charset="-128"/>
                <a:cs typeface="Arial" panose="020B0604020202020204" pitchFamily="34" charset="0"/>
              </a:rPr>
              <a:t> a la resta </a:t>
            </a:r>
            <a:r>
              <a:rPr lang="ca-ES" dirty="0">
                <a:latin typeface="Arial" panose="020B0604020202020204" pitchFamily="34" charset="0"/>
                <a:ea typeface="MS Mincho" panose="02020609040205080304" pitchFamily="49" charset="-128"/>
                <a:cs typeface="Arial" panose="020B0604020202020204" pitchFamily="34" charset="0"/>
              </a:rPr>
              <a:t>d’estacions</a:t>
            </a:r>
          </a:p>
          <a:p>
            <a:pPr marL="342900" indent="-342900">
              <a:buFont typeface="Arial" panose="020B0604020202020204" pitchFamily="34" charset="0"/>
              <a:buChar char="•"/>
            </a:pPr>
            <a:r>
              <a:rPr lang="ca-ES" dirty="0">
                <a:latin typeface="Arial" panose="020B0604020202020204" pitchFamily="34" charset="0"/>
                <a:ea typeface="MS Mincho" panose="02020609040205080304" pitchFamily="49" charset="-128"/>
                <a:cs typeface="Arial" panose="020B0604020202020204" pitchFamily="34" charset="0"/>
              </a:rPr>
              <a:t>Incrementar </a:t>
            </a:r>
            <a:r>
              <a:rPr lang="ca-ES" dirty="0" err="1">
                <a:latin typeface="Arial" panose="020B0604020202020204" pitchFamily="34" charset="0"/>
                <a:ea typeface="MS Mincho" panose="02020609040205080304" pitchFamily="49" charset="-128"/>
                <a:cs typeface="Arial" panose="020B0604020202020204" pitchFamily="34" charset="0"/>
              </a:rPr>
              <a:t>proactivitat</a:t>
            </a:r>
            <a:r>
              <a:rPr lang="ca-ES" dirty="0">
                <a:latin typeface="Arial" panose="020B0604020202020204" pitchFamily="34" charset="0"/>
                <a:ea typeface="MS Mincho" panose="02020609040205080304" pitchFamily="49" charset="-128"/>
                <a:cs typeface="Arial" panose="020B0604020202020204" pitchFamily="34" charset="0"/>
              </a:rPr>
              <a:t> en situació d’incidències</a:t>
            </a:r>
          </a:p>
          <a:p>
            <a:pPr marL="1028700" lvl="1" indent="-342900">
              <a:buFont typeface="Arial" panose="020B0604020202020204" pitchFamily="34" charset="0"/>
              <a:buChar char="•"/>
            </a:pPr>
            <a:r>
              <a:rPr lang="ca-ES" dirty="0">
                <a:latin typeface="Arial" panose="020B0604020202020204" pitchFamily="34" charset="0"/>
                <a:ea typeface="MS Mincho" panose="02020609040205080304" pitchFamily="49" charset="-128"/>
                <a:cs typeface="Arial" panose="020B0604020202020204" pitchFamily="34" charset="0"/>
              </a:rPr>
              <a:t>Millorar fluxos d’informació </a:t>
            </a:r>
          </a:p>
          <a:p>
            <a:pPr marL="1028700" lvl="1" indent="-342900">
              <a:buFont typeface="Arial" panose="020B0604020202020204" pitchFamily="34" charset="0"/>
              <a:buChar char="•"/>
            </a:pPr>
            <a:r>
              <a:rPr lang="ca-ES" dirty="0">
                <a:latin typeface="Arial" panose="020B0604020202020204" pitchFamily="34" charset="0"/>
                <a:ea typeface="MS Mincho" panose="02020609040205080304" pitchFamily="49" charset="-128"/>
                <a:cs typeface="Arial" panose="020B0604020202020204" pitchFamily="34" charset="0"/>
              </a:rPr>
              <a:t>Evolucionar la comunicació global al més individualitzada possible</a:t>
            </a:r>
          </a:p>
          <a:p>
            <a:pPr marL="342900" indent="-342900">
              <a:buFont typeface="Arial" panose="020B0604020202020204" pitchFamily="34" charset="0"/>
              <a:buChar char="•"/>
            </a:pPr>
            <a:r>
              <a:rPr lang="ca-ES" dirty="0">
                <a:latin typeface="Arial" panose="020B0604020202020204" pitchFamily="34" charset="0"/>
                <a:ea typeface="MS Mincho" panose="02020609040205080304" pitchFamily="49" charset="-128"/>
                <a:cs typeface="Arial" panose="020B0604020202020204" pitchFamily="34" charset="0"/>
              </a:rPr>
              <a:t>Anticipació afectacions programades</a:t>
            </a:r>
          </a:p>
          <a:p>
            <a:pPr marL="1028700" lvl="1" indent="-342900">
              <a:buFont typeface="Arial" panose="020B0604020202020204" pitchFamily="34" charset="0"/>
              <a:buChar char="•"/>
            </a:pPr>
            <a:r>
              <a:rPr lang="ca-ES" dirty="0">
                <a:latin typeface="Arial" panose="020B0604020202020204" pitchFamily="34" charset="0"/>
                <a:ea typeface="MS Mincho" panose="02020609040205080304" pitchFamily="49" charset="-128"/>
                <a:cs typeface="Arial" panose="020B0604020202020204" pitchFamily="34" charset="0"/>
              </a:rPr>
              <a:t>Informar modificacions horàries amb antelació</a:t>
            </a:r>
          </a:p>
          <a:p>
            <a:pPr marL="1028700" lvl="1" indent="-342900">
              <a:buFont typeface="Arial" panose="020B0604020202020204" pitchFamily="34" charset="0"/>
              <a:buChar char="•"/>
            </a:pPr>
            <a:r>
              <a:rPr lang="ca-ES" dirty="0">
                <a:latin typeface="Arial" panose="020B0604020202020204" pitchFamily="34" charset="0"/>
                <a:ea typeface="MS Mincho" panose="02020609040205080304" pitchFamily="49" charset="-128"/>
                <a:cs typeface="Arial" panose="020B0604020202020204" pitchFamily="34" charset="0"/>
              </a:rPr>
              <a:t>Consensuar amb el territori afectat les mesures a dur a terme</a:t>
            </a:r>
          </a:p>
          <a:p>
            <a:pPr marL="342900" indent="-342900">
              <a:buFont typeface="Arial" panose="020B0604020202020204" pitchFamily="34" charset="0"/>
              <a:buChar char="•"/>
            </a:pPr>
            <a:r>
              <a:rPr lang="ca-ES" dirty="0">
                <a:latin typeface="Arial" panose="020B0604020202020204" pitchFamily="34" charset="0"/>
                <a:ea typeface="MS Mincho" panose="02020609040205080304" pitchFamily="49" charset="-128"/>
                <a:cs typeface="Arial" panose="020B0604020202020204" pitchFamily="34" charset="0"/>
              </a:rPr>
              <a:t>Millores tecnològiques</a:t>
            </a:r>
          </a:p>
          <a:p>
            <a:pPr marL="342900" indent="-342900">
              <a:buFont typeface="Arial" panose="020B0604020202020204" pitchFamily="34" charset="0"/>
              <a:buChar char="•"/>
            </a:pPr>
            <a:r>
              <a:rPr lang="ca-ES" dirty="0">
                <a:latin typeface="Arial" panose="020B0604020202020204" pitchFamily="34" charset="0"/>
                <a:ea typeface="MS Mincho" panose="02020609040205080304" pitchFamily="49" charset="-128"/>
                <a:cs typeface="Arial" panose="020B0604020202020204" pitchFamily="34" charset="0"/>
              </a:rPr>
              <a:t>Reforç equips centres de gestió</a:t>
            </a:r>
          </a:p>
          <a:p>
            <a:pPr marL="1028700" lvl="1" indent="-342900">
              <a:buFont typeface="Arial" panose="020B0604020202020204" pitchFamily="34" charset="0"/>
              <a:buChar char="•"/>
            </a:pPr>
            <a:endParaRPr lang="es-ES" dirty="0">
              <a:latin typeface="Arial" panose="020B0604020202020204" pitchFamily="34" charset="0"/>
              <a:ea typeface="MS Mincho" panose="02020609040205080304" pitchFamily="49" charset="-128"/>
              <a:cs typeface="Arial" panose="020B0604020202020204" pitchFamily="34" charset="0"/>
            </a:endParaRPr>
          </a:p>
          <a:p>
            <a:pPr marL="1028700" lvl="1" indent="-342900">
              <a:buFont typeface="Arial" panose="020B0604020202020204" pitchFamily="34" charset="0"/>
              <a:buChar char="•"/>
            </a:pPr>
            <a:endParaRPr lang="es-ES" b="0" dirty="0">
              <a:latin typeface="Arial" panose="020B0604020202020204" pitchFamily="34" charset="0"/>
              <a:ea typeface="MS Mincho" panose="02020609040205080304" pitchFamily="49" charset="-128"/>
              <a:cs typeface="Arial" panose="020B0604020202020204" pitchFamily="34" charset="0"/>
            </a:endParaRPr>
          </a:p>
          <a:p>
            <a:pPr marL="1028700" lvl="1" indent="-342900">
              <a:buFont typeface="Arial" panose="020B0604020202020204" pitchFamily="34" charset="0"/>
              <a:buChar char="•"/>
            </a:pPr>
            <a:endParaRPr lang="es-ES" b="0" dirty="0">
              <a:latin typeface="Arial" panose="020B0604020202020204" pitchFamily="34" charset="0"/>
              <a:ea typeface="MS Mincho" panose="02020609040205080304" pitchFamily="49" charset="-128"/>
              <a:cs typeface="Arial" panose="020B0604020202020204" pitchFamily="34" charset="0"/>
            </a:endParaRPr>
          </a:p>
          <a:p>
            <a:endParaRPr lang="es-ES" dirty="0">
              <a:latin typeface="Arial" panose="020B0604020202020204" pitchFamily="34" charset="0"/>
              <a:ea typeface="MS Mincho" panose="02020609040205080304" pitchFamily="49" charset="-128"/>
              <a:cs typeface="Arial" panose="020B0604020202020204" pitchFamily="34" charset="0"/>
            </a:endParaRPr>
          </a:p>
          <a:p>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pic>
        <p:nvPicPr>
          <p:cNvPr id="5" name="Imatge 4">
            <a:extLst>
              <a:ext uri="{FF2B5EF4-FFF2-40B4-BE49-F238E27FC236}">
                <a16:creationId xmlns:a16="http://schemas.microsoft.com/office/drawing/2014/main" id="{05366262-0699-91C8-5F32-91C282BBD6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41316" y="219843"/>
            <a:ext cx="1473019" cy="378816"/>
          </a:xfrm>
          <a:prstGeom prst="rect">
            <a:avLst/>
          </a:prstGeom>
        </p:spPr>
      </p:pic>
    </p:spTree>
    <p:extLst>
      <p:ext uri="{BB962C8B-B14F-4D97-AF65-F5344CB8AC3E}">
        <p14:creationId xmlns:p14="http://schemas.microsoft.com/office/powerpoint/2010/main" val="3328418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es-ES" dirty="0"/>
              <a:t>PLA D’INFORMACIÓ I ATENCIÓ A LES PERSONES USUÀRIES</a:t>
            </a:r>
            <a:endParaRPr lang="ca-ES" dirty="0"/>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latin typeface="Arial" panose="020B0604020202020204" pitchFamily="34" charset="0"/>
                <a:ea typeface="MS Mincho" panose="02020609040205080304" pitchFamily="49" charset="-128"/>
                <a:cs typeface="Arial" panose="020B0604020202020204" pitchFamily="34" charset="0"/>
              </a:rPr>
              <a:t>1- </a:t>
            </a:r>
            <a:r>
              <a:rPr lang="ca-ES" dirty="0">
                <a:latin typeface="Arial" panose="020B0604020202020204" pitchFamily="34" charset="0"/>
                <a:ea typeface="MS Mincho" panose="02020609040205080304" pitchFamily="49" charset="-128"/>
                <a:cs typeface="Arial" panose="020B0604020202020204" pitchFamily="34" charset="0"/>
              </a:rPr>
              <a:t>Taula per a la millora de la informació en temps real de Rodalies de Catalunya </a:t>
            </a:r>
            <a:endParaRPr lang="ca-ES" b="1" dirty="0">
              <a:effectLst/>
              <a:latin typeface="Arial" panose="020B0604020202020204" pitchFamily="34" charset="0"/>
              <a:ea typeface="MS Mincho" panose="02020609040205080304" pitchFamily="49" charset="-128"/>
              <a:cs typeface="Arial" panose="020B0604020202020204" pitchFamily="34" charset="0"/>
            </a:endParaRPr>
          </a:p>
          <a:p>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765902" y="1953316"/>
            <a:ext cx="11186149" cy="2169825"/>
          </a:xfrm>
          <a:prstGeom prst="rect">
            <a:avLst/>
          </a:prstGeom>
          <a:noFill/>
        </p:spPr>
        <p:txBody>
          <a:bodyPr wrap="square">
            <a:spAutoFit/>
          </a:bodyPr>
          <a:lstStyle/>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 </a:t>
            </a:r>
            <a:r>
              <a:rPr lang="ca-ES" sz="1600" dirty="0">
                <a:effectLst/>
                <a:latin typeface="Arial" panose="020B0604020202020204" pitchFamily="34" charset="0"/>
                <a:ea typeface="MS Mincho" panose="02020609040205080304" pitchFamily="49" charset="-128"/>
                <a:cs typeface="Arial" panose="020B0604020202020204" pitchFamily="34" charset="0"/>
              </a:rPr>
              <a:t>millorar les dades i fluxos d’informació (incloent el procediment de la seva gestió) que nodreixen les comunicacions cap a les persones usuàries. La comunicació té aspectes a millorar que s’haurien de resoldre amb la millora de les dades, dels procediments i tenint una estratègia de comunicació clara, especialment dirigida a reforçar la informació en temps real.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 </a:t>
            </a:r>
            <a:r>
              <a:rPr lang="ca-ES" sz="1600" dirty="0">
                <a:latin typeface="Arial" panose="020B0604020202020204" pitchFamily="34" charset="0"/>
                <a:ea typeface="MS Mincho" panose="02020609040205080304" pitchFamily="49" charset="-128"/>
                <a:cs typeface="Arial" panose="020B0604020202020204" pitchFamily="34" charset="0"/>
              </a:rPr>
              <a:t>Gener </a:t>
            </a:r>
            <a:r>
              <a:rPr lang="ca-ES" sz="1600" dirty="0">
                <a:effectLst/>
                <a:latin typeface="Arial" panose="020B0604020202020204" pitchFamily="34" charset="0"/>
                <a:ea typeface="MS Mincho" panose="02020609040205080304" pitchFamily="49" charset="-128"/>
                <a:cs typeface="Arial" panose="020B0604020202020204" pitchFamily="34" charset="0"/>
              </a:rPr>
              <a:t>2025 </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  </a:t>
            </a:r>
            <a:r>
              <a:rPr lang="ca-ES" sz="1600" dirty="0">
                <a:effectLst/>
                <a:latin typeface="Arial" panose="020B0604020202020204" pitchFamily="34" charset="0"/>
                <a:ea typeface="MS Mincho" panose="02020609040205080304" pitchFamily="49" charset="-128"/>
                <a:cs typeface="Arial" panose="020B0604020202020204" pitchFamily="34" charset="0"/>
              </a:rPr>
              <a:t>mitjans propis </a:t>
            </a:r>
            <a:r>
              <a:rPr lang="ca-ES" sz="1600" dirty="0" err="1">
                <a:effectLst/>
                <a:latin typeface="Arial" panose="020B0604020202020204" pitchFamily="34" charset="0"/>
                <a:ea typeface="MS Mincho" panose="02020609040205080304" pitchFamily="49" charset="-128"/>
                <a:cs typeface="Arial" panose="020B0604020202020204" pitchFamily="34" charset="0"/>
              </a:rPr>
              <a:t>d’Adif</a:t>
            </a:r>
            <a:r>
              <a:rPr lang="ca-ES" sz="1600" dirty="0">
                <a:effectLst/>
                <a:latin typeface="Arial" panose="020B0604020202020204" pitchFamily="34" charset="0"/>
                <a:ea typeface="MS Mincho" panose="02020609040205080304" pitchFamily="49" charset="-128"/>
                <a:cs typeface="Arial" panose="020B0604020202020204" pitchFamily="34" charset="0"/>
              </a:rPr>
              <a:t>, Renfe i Departament </a:t>
            </a:r>
          </a:p>
          <a:p>
            <a:pPr marL="228600" algn="just">
              <a:spcBef>
                <a:spcPts val="1000"/>
              </a:spcBef>
            </a:pPr>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sp>
        <p:nvSpPr>
          <p:cNvPr id="3" name="Contenidor de text 7">
            <a:extLst>
              <a:ext uri="{FF2B5EF4-FFF2-40B4-BE49-F238E27FC236}">
                <a16:creationId xmlns:a16="http://schemas.microsoft.com/office/drawing/2014/main" id="{47C3CE88-1DDC-BEC6-186C-D790C866764D}"/>
              </a:ext>
            </a:extLst>
          </p:cNvPr>
          <p:cNvSpPr txBox="1">
            <a:spLocks/>
          </p:cNvSpPr>
          <p:nvPr/>
        </p:nvSpPr>
        <p:spPr>
          <a:xfrm>
            <a:off x="694566" y="4126131"/>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latin typeface="Arial" panose="020B0604020202020204" pitchFamily="34" charset="0"/>
                <a:ea typeface="MS Mincho" panose="02020609040205080304" pitchFamily="49" charset="-128"/>
                <a:cs typeface="Arial" panose="020B0604020202020204" pitchFamily="34" charset="0"/>
              </a:rPr>
              <a:t>2- </a:t>
            </a:r>
            <a:r>
              <a:rPr lang="ca-ES" dirty="0" err="1">
                <a:latin typeface="Arial" panose="020B0604020202020204" pitchFamily="34" charset="0"/>
                <a:ea typeface="MS Mincho" panose="02020609040205080304" pitchFamily="49" charset="-128"/>
                <a:cs typeface="Arial" panose="020B0604020202020204" pitchFamily="34" charset="0"/>
              </a:rPr>
              <a:t>Redefinició</a:t>
            </a:r>
            <a:r>
              <a:rPr lang="ca-ES" dirty="0">
                <a:latin typeface="Arial" panose="020B0604020202020204" pitchFamily="34" charset="0"/>
                <a:ea typeface="MS Mincho" panose="02020609040205080304" pitchFamily="49" charset="-128"/>
                <a:cs typeface="Arial" panose="020B0604020202020204" pitchFamily="34" charset="0"/>
              </a:rPr>
              <a:t> del pla integral d’informació de Rodalies de Catalunya </a:t>
            </a:r>
            <a:endParaRPr lang="ca-ES" dirty="0">
              <a:effectLst/>
              <a:latin typeface="Arial" panose="020B0604020202020204" pitchFamily="34" charset="0"/>
              <a:ea typeface="MS Mincho" panose="02020609040205080304" pitchFamily="49" charset="-128"/>
              <a:cs typeface="Arial" panose="020B0604020202020204" pitchFamily="34" charset="0"/>
            </a:endParaRPr>
          </a:p>
          <a:p>
            <a:endParaRPr lang="ca-ES" b="1" dirty="0">
              <a:effectLst/>
              <a:latin typeface="Arial" panose="020B0604020202020204" pitchFamily="34" charset="0"/>
              <a:ea typeface="MS Mincho" panose="02020609040205080304" pitchFamily="49" charset="-128"/>
              <a:cs typeface="Arial" panose="020B0604020202020204" pitchFamily="34" charset="0"/>
            </a:endParaRPr>
          </a:p>
          <a:p>
            <a:endParaRPr lang="ca-ES" sz="2400" dirty="0"/>
          </a:p>
        </p:txBody>
      </p:sp>
      <p:sp>
        <p:nvSpPr>
          <p:cNvPr id="4" name="QuadreDeText 3">
            <a:extLst>
              <a:ext uri="{FF2B5EF4-FFF2-40B4-BE49-F238E27FC236}">
                <a16:creationId xmlns:a16="http://schemas.microsoft.com/office/drawing/2014/main" id="{9EC33683-B13D-5A8C-8337-ADAEA921B60D}"/>
              </a:ext>
            </a:extLst>
          </p:cNvPr>
          <p:cNvSpPr txBox="1"/>
          <p:nvPr/>
        </p:nvSpPr>
        <p:spPr>
          <a:xfrm>
            <a:off x="765901" y="4642863"/>
            <a:ext cx="11186149" cy="1954381"/>
          </a:xfrm>
          <a:prstGeom prst="rect">
            <a:avLst/>
          </a:prstGeom>
          <a:noFill/>
        </p:spPr>
        <p:txBody>
          <a:bodyPr wrap="square">
            <a:spAutoFit/>
          </a:bodyPr>
          <a:lstStyle>
            <a:defPPr>
              <a:defRPr lang="ca-ES"/>
            </a:defPPr>
            <a:lvl1pPr marL="228600" algn="just">
              <a:spcBef>
                <a:spcPts val="1000"/>
              </a:spcBef>
              <a:defRPr sz="1600" b="1">
                <a:effectLst/>
                <a:latin typeface="Arial" panose="020B0604020202020204" pitchFamily="34" charset="0"/>
                <a:ea typeface="MS Mincho" panose="02020609040205080304" pitchFamily="49" charset="-128"/>
                <a:cs typeface="Arial" panose="020B0604020202020204" pitchFamily="34" charset="0"/>
              </a:defRPr>
            </a:lvl1pPr>
          </a:lstStyle>
          <a:p>
            <a:r>
              <a:rPr lang="ca-ES" dirty="0"/>
              <a:t>Objectiu: </a:t>
            </a:r>
            <a:r>
              <a:rPr lang="ca-ES" b="0" dirty="0"/>
              <a:t>definir un pla d’informació i atenció a les persones usuàries complet i integral, que detalli els diferents actors implicats, la gestió de la informació que n’han de fer i els procediments per a la comunicació clara, proactiva i transparent.</a:t>
            </a:r>
            <a:r>
              <a:rPr lang="ca-ES" dirty="0"/>
              <a:t> </a:t>
            </a:r>
          </a:p>
          <a:p>
            <a:r>
              <a:rPr lang="ca-ES" dirty="0"/>
              <a:t>Termini: </a:t>
            </a:r>
            <a:r>
              <a:rPr lang="ca-ES" b="0" dirty="0"/>
              <a:t>Gener 2025 </a:t>
            </a:r>
          </a:p>
          <a:p>
            <a:r>
              <a:rPr lang="ca-ES" dirty="0"/>
              <a:t>Pressupost:  </a:t>
            </a:r>
            <a:r>
              <a:rPr lang="ca-ES" b="0" dirty="0"/>
              <a:t>mitjans propis </a:t>
            </a:r>
            <a:r>
              <a:rPr lang="ca-ES" b="0" dirty="0" err="1"/>
              <a:t>d’Adif</a:t>
            </a:r>
            <a:r>
              <a:rPr lang="ca-ES" b="0" dirty="0"/>
              <a:t>, Renfe i Departament </a:t>
            </a:r>
          </a:p>
          <a:p>
            <a:endParaRPr lang="ca-ES" dirty="0"/>
          </a:p>
        </p:txBody>
      </p:sp>
      <p:pic>
        <p:nvPicPr>
          <p:cNvPr id="5" name="Imatge 4">
            <a:extLst>
              <a:ext uri="{FF2B5EF4-FFF2-40B4-BE49-F238E27FC236}">
                <a16:creationId xmlns:a16="http://schemas.microsoft.com/office/drawing/2014/main" id="{05366262-0699-91C8-5F32-91C282BBD6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66132" y="145774"/>
            <a:ext cx="1473019" cy="378816"/>
          </a:xfrm>
          <a:prstGeom prst="rect">
            <a:avLst/>
          </a:prstGeom>
        </p:spPr>
      </p:pic>
    </p:spTree>
    <p:extLst>
      <p:ext uri="{BB962C8B-B14F-4D97-AF65-F5344CB8AC3E}">
        <p14:creationId xmlns:p14="http://schemas.microsoft.com/office/powerpoint/2010/main" val="4004564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es-ES" dirty="0"/>
              <a:t>PLA D’INFORMACIÓ I ATENCIÓ A LES PERSONES USUÀRIES</a:t>
            </a:r>
            <a:endParaRPr lang="ca-ES" dirty="0"/>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latin typeface="Arial" panose="020B0604020202020204" pitchFamily="34" charset="0"/>
                <a:ea typeface="MS Mincho" panose="02020609040205080304" pitchFamily="49" charset="-128"/>
                <a:cs typeface="Arial" panose="020B0604020202020204" pitchFamily="34" charset="0"/>
              </a:rPr>
              <a:t>3- </a:t>
            </a:r>
            <a:r>
              <a:rPr lang="ca-ES" dirty="0">
                <a:latin typeface="Arial" panose="020B0604020202020204" pitchFamily="34" charset="0"/>
                <a:ea typeface="MS Mincho" panose="02020609040205080304" pitchFamily="49" charset="-128"/>
                <a:cs typeface="Arial" panose="020B0604020202020204" pitchFamily="34" charset="0"/>
              </a:rPr>
              <a:t>Informació en Plataformes de missatgeria instantània</a:t>
            </a:r>
            <a:endParaRPr lang="ca-ES" b="1" dirty="0">
              <a:effectLst/>
              <a:latin typeface="Arial" panose="020B0604020202020204" pitchFamily="34" charset="0"/>
              <a:ea typeface="MS Mincho" panose="02020609040205080304" pitchFamily="49" charset="-128"/>
              <a:cs typeface="Arial" panose="020B0604020202020204" pitchFamily="34" charset="0"/>
            </a:endParaRPr>
          </a:p>
          <a:p>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694566" y="2157564"/>
            <a:ext cx="11186149" cy="2827441"/>
          </a:xfrm>
          <a:prstGeom prst="rect">
            <a:avLst/>
          </a:prstGeom>
          <a:noFill/>
        </p:spPr>
        <p:txBody>
          <a:bodyPr wrap="square">
            <a:spAutoFit/>
          </a:bodyPr>
          <a:lstStyle/>
          <a:p>
            <a:pPr marL="228600" marR="41275" algn="just">
              <a:lnSpc>
                <a:spcPct val="120000"/>
              </a:lnSpc>
              <a:spcBef>
                <a:spcPts val="565"/>
              </a:spcBef>
              <a:spcAft>
                <a:spcPts val="565"/>
              </a:spcAft>
            </a:pPr>
            <a:r>
              <a:rPr lang="ca-ES" sz="1600" b="1" dirty="0">
                <a:solidFill>
                  <a:srgbClr val="000000"/>
                </a:solidFill>
                <a:effectLst/>
                <a:latin typeface="Arial" panose="020B0604020202020204" pitchFamily="34" charset="0"/>
                <a:ea typeface="Cambria" panose="02040503050406030204" pitchFamily="18" charset="0"/>
                <a:cs typeface="Minion Pro"/>
              </a:rPr>
              <a:t>Objectiu:</a:t>
            </a:r>
            <a:r>
              <a:rPr lang="ca-ES" sz="1600" dirty="0">
                <a:solidFill>
                  <a:srgbClr val="000000"/>
                </a:solidFill>
                <a:effectLst/>
                <a:latin typeface="Arial" panose="020B0604020202020204" pitchFamily="34" charset="0"/>
                <a:ea typeface="Cambria" panose="02040503050406030204" pitchFamily="18" charset="0"/>
                <a:cs typeface="Minion Pro"/>
              </a:rPr>
              <a:t> ampliar els canals de comunicació a les persones usuàries amb l‘obertura del canal Renfe WhatsApp obert per a les persones usuàries del servei de Rodalies de Catalunya.</a:t>
            </a:r>
            <a:endParaRPr lang="ca-ES" sz="1600" dirty="0">
              <a:solidFill>
                <a:srgbClr val="000000"/>
              </a:solidFill>
              <a:effectLst/>
              <a:latin typeface="Minion Pro"/>
              <a:ea typeface="Cambria" panose="02040503050406030204" pitchFamily="18" charset="0"/>
              <a:cs typeface="Minion Pro"/>
            </a:endParaRPr>
          </a:p>
          <a:p>
            <a:pPr marL="742950" lvl="1" indent="-285750" algn="just">
              <a:buFont typeface="Courier New" panose="02070309020205020404" pitchFamily="49" charset="0"/>
              <a:buChar char="o"/>
            </a:pPr>
            <a:r>
              <a:rPr lang="ca-ES" sz="1600" dirty="0">
                <a:effectLst/>
                <a:latin typeface="Arial" panose="020B0604020202020204" pitchFamily="34" charset="0"/>
                <a:ea typeface="Times New Roman" panose="02020603050405020304" pitchFamily="18" charset="0"/>
                <a:cs typeface="Arial" panose="020B0604020202020204" pitchFamily="34" charset="0"/>
              </a:rPr>
              <a:t>Enviament de la informació sobre el servei de Rodalies de Catalunya directament als telèfons mòbils.</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742950" lvl="1" indent="-285750" algn="just">
              <a:buFont typeface="Courier New" panose="02070309020205020404" pitchFamily="49" charset="0"/>
              <a:buChar char="o"/>
            </a:pPr>
            <a:r>
              <a:rPr lang="ca-ES" sz="1600" dirty="0">
                <a:effectLst/>
                <a:latin typeface="Arial" panose="020B0604020202020204" pitchFamily="34" charset="0"/>
                <a:ea typeface="Times New Roman" panose="02020603050405020304" pitchFamily="18" charset="0"/>
                <a:cs typeface="Arial" panose="020B0604020202020204" pitchFamily="34" charset="0"/>
              </a:rPr>
              <a:t>Comunicació unidireccional i exclusivament sobre continguts d'incidències previstes o afectacions programades per obres.</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70510" algn="just"/>
            <a:r>
              <a:rPr lang="ca-ES" sz="1600" dirty="0">
                <a:effectLst/>
                <a:latin typeface="Arial" panose="020B0604020202020204" pitchFamily="34" charset="0"/>
                <a:ea typeface="Times New Roman" panose="02020603050405020304" pitchFamily="18" charset="0"/>
                <a:cs typeface="Arial" panose="020B0604020202020204" pitchFamily="34" charset="0"/>
              </a:rPr>
              <a:t> </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70510" algn="just"/>
            <a:r>
              <a:rPr lang="ca-ES" sz="1600" b="1" dirty="0">
                <a:effectLst/>
                <a:latin typeface="Arial" panose="020B0604020202020204" pitchFamily="34" charset="0"/>
                <a:ea typeface="Times New Roman" panose="02020603050405020304" pitchFamily="18" charset="0"/>
                <a:cs typeface="Arial" panose="020B0604020202020204" pitchFamily="34" charset="0"/>
              </a:rPr>
              <a:t>Termini</a:t>
            </a:r>
            <a:r>
              <a:rPr lang="ca-ES" sz="1600" dirty="0">
                <a:effectLst/>
                <a:latin typeface="Arial" panose="020B0604020202020204" pitchFamily="34" charset="0"/>
                <a:ea typeface="Times New Roman" panose="02020603050405020304" pitchFamily="18" charset="0"/>
                <a:cs typeface="Arial" panose="020B0604020202020204" pitchFamily="34" charset="0"/>
              </a:rPr>
              <a:t>: sortida en FASE 1 l'11 de novembre de 2024</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70510" algn="just"/>
            <a:r>
              <a:rPr lang="ca-ES" sz="1600" dirty="0">
                <a:effectLst/>
                <a:latin typeface="Arial" panose="020B0604020202020204" pitchFamily="34" charset="0"/>
                <a:ea typeface="Times New Roman" panose="02020603050405020304" pitchFamily="18" charset="0"/>
                <a:cs typeface="Arial" panose="020B0604020202020204" pitchFamily="34" charset="0"/>
              </a:rPr>
              <a:t> </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70510" algn="just"/>
            <a:r>
              <a:rPr lang="ca-ES" sz="1600" b="1" dirty="0">
                <a:effectLst/>
                <a:latin typeface="Arial" panose="020B0604020202020204" pitchFamily="34" charset="0"/>
                <a:ea typeface="Times New Roman" panose="02020603050405020304" pitchFamily="18" charset="0"/>
                <a:cs typeface="Arial" panose="020B0604020202020204" pitchFamily="34" charset="0"/>
              </a:rPr>
              <a:t>Pressupost</a:t>
            </a:r>
            <a:r>
              <a:rPr lang="ca-ES" sz="1600" dirty="0">
                <a:effectLst/>
                <a:latin typeface="Arial" panose="020B0604020202020204" pitchFamily="34" charset="0"/>
                <a:ea typeface="Times New Roman" panose="02020603050405020304" pitchFamily="18" charset="0"/>
                <a:cs typeface="Arial" panose="020B0604020202020204" pitchFamily="34" charset="0"/>
              </a:rPr>
              <a:t>: 30.000 €/anuals</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3" name="Imatge 2">
            <a:extLst>
              <a:ext uri="{FF2B5EF4-FFF2-40B4-BE49-F238E27FC236}">
                <a16:creationId xmlns:a16="http://schemas.microsoft.com/office/drawing/2014/main" id="{CC62EC28-3DBA-553C-7485-F361E3A4DD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03994" y="191332"/>
            <a:ext cx="1473019" cy="378816"/>
          </a:xfrm>
          <a:prstGeom prst="rect">
            <a:avLst/>
          </a:prstGeom>
        </p:spPr>
      </p:pic>
    </p:spTree>
    <p:extLst>
      <p:ext uri="{BB962C8B-B14F-4D97-AF65-F5344CB8AC3E}">
        <p14:creationId xmlns:p14="http://schemas.microsoft.com/office/powerpoint/2010/main" val="1009060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es-ES" dirty="0"/>
              <a:t>PLA D’INFORMACIÓ I ATENCIÓ A LES PERSONES USUÀRIES</a:t>
            </a:r>
            <a:endParaRPr lang="ca-ES" dirty="0"/>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dirty="0">
                <a:latin typeface="Arial" panose="020B0604020202020204" pitchFamily="34" charset="0"/>
                <a:ea typeface="MS Mincho" panose="02020609040205080304" pitchFamily="49" charset="-128"/>
                <a:cs typeface="Arial" panose="020B0604020202020204" pitchFamily="34" charset="0"/>
              </a:rPr>
              <a:t>4- </a:t>
            </a:r>
            <a:r>
              <a:rPr lang="ca-ES" dirty="0">
                <a:latin typeface="Arial" panose="020B0604020202020204" pitchFamily="34" charset="0"/>
                <a:ea typeface="MS Mincho" panose="02020609040205080304" pitchFamily="49" charset="-128"/>
                <a:cs typeface="Arial" panose="020B0604020202020204" pitchFamily="34" charset="0"/>
              </a:rPr>
              <a:t>Impuls als sistemes de megafonia en trens i estacions</a:t>
            </a:r>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694566" y="4298375"/>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13" name="QuadreDeText 12">
            <a:extLst>
              <a:ext uri="{FF2B5EF4-FFF2-40B4-BE49-F238E27FC236}">
                <a16:creationId xmlns:a16="http://schemas.microsoft.com/office/drawing/2014/main" id="{ED2AC246-6FFB-BB09-DA19-8C4A15A3F1BB}"/>
              </a:ext>
            </a:extLst>
          </p:cNvPr>
          <p:cNvSpPr txBox="1"/>
          <p:nvPr/>
        </p:nvSpPr>
        <p:spPr>
          <a:xfrm>
            <a:off x="694566" y="2157564"/>
            <a:ext cx="11186149" cy="2605842"/>
          </a:xfrm>
          <a:prstGeom prst="rect">
            <a:avLst/>
          </a:prstGeom>
          <a:noFill/>
        </p:spPr>
        <p:txBody>
          <a:bodyPr wrap="square">
            <a:spAutoFit/>
          </a:bodyPr>
          <a:lstStyle/>
          <a:p>
            <a:pPr marL="228600" marR="737870" algn="just">
              <a:lnSpc>
                <a:spcPct val="120000"/>
              </a:lnSpc>
              <a:spcBef>
                <a:spcPts val="565"/>
              </a:spcBef>
              <a:spcAft>
                <a:spcPts val="565"/>
              </a:spcAft>
            </a:pPr>
            <a:r>
              <a:rPr lang="ca-ES" sz="1600" b="1" dirty="0">
                <a:solidFill>
                  <a:srgbClr val="000000"/>
                </a:solidFill>
                <a:effectLst/>
                <a:latin typeface="Arial" panose="020B0604020202020204" pitchFamily="34" charset="0"/>
                <a:ea typeface="Cambria" panose="02040503050406030204" pitchFamily="18" charset="0"/>
                <a:cs typeface="Minion Pro"/>
              </a:rPr>
              <a:t>Objectiu:</a:t>
            </a:r>
            <a:r>
              <a:rPr lang="ca-ES" sz="1600" dirty="0">
                <a:solidFill>
                  <a:srgbClr val="000000"/>
                </a:solidFill>
                <a:effectLst/>
                <a:latin typeface="Arial" panose="020B0604020202020204" pitchFamily="34" charset="0"/>
                <a:ea typeface="Cambria" panose="02040503050406030204" pitchFamily="18" charset="0"/>
                <a:cs typeface="Minion Pro"/>
              </a:rPr>
              <a:t> millorar la informació a les persones usuàries, especialment en moments d’incidències. </a:t>
            </a:r>
            <a:endParaRPr lang="ca-ES" sz="1600" dirty="0">
              <a:solidFill>
                <a:srgbClr val="000000"/>
              </a:solidFill>
              <a:effectLst/>
              <a:latin typeface="Minion Pro"/>
              <a:ea typeface="Cambria" panose="02040503050406030204" pitchFamily="18" charset="0"/>
              <a:cs typeface="Minion Pro"/>
            </a:endParaRPr>
          </a:p>
          <a:p>
            <a:pPr marL="800100" marR="737870" lvl="1" indent="-342900" algn="just">
              <a:lnSpc>
                <a:spcPct val="120000"/>
              </a:lnSpc>
              <a:spcBef>
                <a:spcPts val="565"/>
              </a:spcBef>
              <a:spcAft>
                <a:spcPts val="565"/>
              </a:spcAft>
              <a:buFont typeface="Courier New" panose="02070309020205020404" pitchFamily="49" charset="0"/>
              <a:buChar char="o"/>
            </a:pPr>
            <a:r>
              <a:rPr lang="ca-ES" sz="1600" dirty="0">
                <a:solidFill>
                  <a:srgbClr val="000000"/>
                </a:solidFill>
                <a:effectLst/>
                <a:latin typeface="Arial" panose="020B0604020202020204" pitchFamily="34" charset="0"/>
                <a:ea typeface="Cambria" panose="02040503050406030204" pitchFamily="18" charset="0"/>
                <a:cs typeface="Minion Pro"/>
              </a:rPr>
              <a:t>Intensificar la informació als viatgers a través de la megafonia</a:t>
            </a:r>
            <a:endParaRPr lang="ca-ES" sz="1600" dirty="0">
              <a:solidFill>
                <a:srgbClr val="000000"/>
              </a:solidFill>
              <a:effectLst/>
              <a:latin typeface="Minion Pro"/>
              <a:ea typeface="Cambria" panose="02040503050406030204" pitchFamily="18" charset="0"/>
              <a:cs typeface="Minion Pro"/>
            </a:endParaRPr>
          </a:p>
          <a:p>
            <a:pPr marL="800100" marR="737870" lvl="1" indent="-342900" algn="just">
              <a:lnSpc>
                <a:spcPct val="120000"/>
              </a:lnSpc>
              <a:spcBef>
                <a:spcPts val="565"/>
              </a:spcBef>
              <a:spcAft>
                <a:spcPts val="565"/>
              </a:spcAft>
              <a:buFont typeface="Courier New" panose="02070309020205020404" pitchFamily="49" charset="0"/>
              <a:buChar char="o"/>
            </a:pPr>
            <a:r>
              <a:rPr lang="ca-ES" sz="1600" dirty="0">
                <a:solidFill>
                  <a:srgbClr val="000000"/>
                </a:solidFill>
                <a:effectLst/>
                <a:latin typeface="Arial" panose="020B0604020202020204" pitchFamily="34" charset="0"/>
                <a:ea typeface="Cambria" panose="02040503050406030204" pitchFamily="18" charset="0"/>
                <a:cs typeface="Minion Pro"/>
              </a:rPr>
              <a:t>Actualització de la guia d’estil per a missatges de megafonia.</a:t>
            </a:r>
            <a:endParaRPr lang="ca-ES" sz="1600" dirty="0">
              <a:solidFill>
                <a:srgbClr val="000000"/>
              </a:solidFill>
              <a:effectLst/>
              <a:latin typeface="Minion Pro"/>
              <a:ea typeface="Cambria" panose="02040503050406030204" pitchFamily="18" charset="0"/>
              <a:cs typeface="Minion Pro"/>
            </a:endParaRPr>
          </a:p>
          <a:p>
            <a:pPr marL="270510" marR="737870" algn="just">
              <a:lnSpc>
                <a:spcPct val="120000"/>
              </a:lnSpc>
              <a:spcBef>
                <a:spcPts val="565"/>
              </a:spcBef>
              <a:spcAft>
                <a:spcPts val="565"/>
              </a:spcAft>
            </a:pPr>
            <a:r>
              <a:rPr lang="ca-ES" sz="1600" b="1" dirty="0">
                <a:solidFill>
                  <a:srgbClr val="000000"/>
                </a:solidFill>
                <a:effectLst/>
                <a:latin typeface="Arial" panose="020B0604020202020204" pitchFamily="34" charset="0"/>
                <a:ea typeface="Cambria" panose="02040503050406030204" pitchFamily="18" charset="0"/>
                <a:cs typeface="Minion Pro"/>
              </a:rPr>
              <a:t>Termini: </a:t>
            </a:r>
            <a:r>
              <a:rPr lang="ca-ES" sz="1600" dirty="0">
                <a:solidFill>
                  <a:srgbClr val="000000"/>
                </a:solidFill>
                <a:latin typeface="Arial" panose="020B0604020202020204" pitchFamily="34" charset="0"/>
                <a:ea typeface="Cambria" panose="02040503050406030204" pitchFamily="18" charset="0"/>
                <a:cs typeface="Minion Pro"/>
              </a:rPr>
              <a:t>Des de gener </a:t>
            </a:r>
            <a:r>
              <a:rPr lang="ca-ES" sz="1600" dirty="0">
                <a:solidFill>
                  <a:srgbClr val="000000"/>
                </a:solidFill>
                <a:effectLst/>
                <a:latin typeface="Arial" panose="020B0604020202020204" pitchFamily="34" charset="0"/>
                <a:ea typeface="Cambria" panose="02040503050406030204" pitchFamily="18" charset="0"/>
                <a:cs typeface="Minion Pro"/>
              </a:rPr>
              <a:t>2025</a:t>
            </a:r>
            <a:endParaRPr lang="ca-ES" sz="1600" dirty="0">
              <a:solidFill>
                <a:srgbClr val="000000"/>
              </a:solidFill>
              <a:effectLst/>
              <a:latin typeface="Minion Pro"/>
              <a:ea typeface="Cambria" panose="02040503050406030204" pitchFamily="18" charset="0"/>
              <a:cs typeface="Minion Pro"/>
            </a:endParaRPr>
          </a:p>
          <a:p>
            <a:pPr marL="270510" marR="737870" algn="just">
              <a:lnSpc>
                <a:spcPct val="120000"/>
              </a:lnSpc>
              <a:spcBef>
                <a:spcPts val="565"/>
              </a:spcBef>
              <a:spcAft>
                <a:spcPts val="565"/>
              </a:spcAft>
            </a:pPr>
            <a:r>
              <a:rPr lang="ca-ES" sz="1600" b="1" dirty="0">
                <a:solidFill>
                  <a:srgbClr val="000000"/>
                </a:solidFill>
                <a:effectLst/>
                <a:latin typeface="Arial" panose="020B0604020202020204" pitchFamily="34" charset="0"/>
                <a:ea typeface="Cambria" panose="02040503050406030204" pitchFamily="18" charset="0"/>
                <a:cs typeface="Minion Pro"/>
              </a:rPr>
              <a:t>Pressupost: </a:t>
            </a:r>
            <a:r>
              <a:rPr lang="ca-ES" sz="1600" dirty="0">
                <a:solidFill>
                  <a:srgbClr val="000000"/>
                </a:solidFill>
                <a:effectLst/>
                <a:latin typeface="Arial" panose="020B0604020202020204" pitchFamily="34" charset="0"/>
                <a:ea typeface="Cambria" panose="02040503050406030204" pitchFamily="18" charset="0"/>
                <a:cs typeface="Minion Pro"/>
              </a:rPr>
              <a:t>mitjans propis </a:t>
            </a:r>
            <a:endParaRPr lang="ca-ES" sz="1600" dirty="0">
              <a:solidFill>
                <a:srgbClr val="000000"/>
              </a:solidFill>
              <a:effectLst/>
              <a:latin typeface="Minion Pro"/>
              <a:ea typeface="Cambria" panose="02040503050406030204" pitchFamily="18" charset="0"/>
              <a:cs typeface="Minion Pro"/>
            </a:endParaRPr>
          </a:p>
          <a:p>
            <a:pPr marL="228600" algn="just">
              <a:spcBef>
                <a:spcPts val="1000"/>
              </a:spcBef>
            </a:pPr>
            <a:endParaRPr lang="ca-ES" sz="14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3" name="Imatge 2">
            <a:extLst>
              <a:ext uri="{FF2B5EF4-FFF2-40B4-BE49-F238E27FC236}">
                <a16:creationId xmlns:a16="http://schemas.microsoft.com/office/drawing/2014/main" id="{7F955A9A-687E-BD7A-FB74-861D5658DA4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7696" y="155848"/>
            <a:ext cx="1473019" cy="378816"/>
          </a:xfrm>
          <a:prstGeom prst="rect">
            <a:avLst/>
          </a:prstGeom>
        </p:spPr>
      </p:pic>
    </p:spTree>
    <p:extLst>
      <p:ext uri="{BB962C8B-B14F-4D97-AF65-F5344CB8AC3E}">
        <p14:creationId xmlns:p14="http://schemas.microsoft.com/office/powerpoint/2010/main" val="3393856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es-ES" dirty="0"/>
              <a:t>PLA D’INFORMACIÓ I ATENCIÓ A LES PERSONES USUÀRIES</a:t>
            </a:r>
            <a:endParaRPr lang="ca-ES" dirty="0"/>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BR" dirty="0">
                <a:latin typeface="Arial" panose="020B0604020202020204" pitchFamily="34" charset="0"/>
                <a:ea typeface="MS Mincho" panose="02020609040205080304" pitchFamily="49" charset="-128"/>
                <a:cs typeface="Arial" panose="020B0604020202020204" pitchFamily="34" charset="0"/>
              </a:rPr>
              <a:t>5- </a:t>
            </a:r>
            <a:r>
              <a:rPr lang="ca-ES" dirty="0">
                <a:latin typeface="Arial" panose="020B0604020202020204" pitchFamily="34" charset="0"/>
                <a:ea typeface="MS Mincho" panose="02020609040205080304" pitchFamily="49" charset="-128"/>
                <a:cs typeface="Arial" panose="020B0604020202020204" pitchFamily="34" charset="0"/>
              </a:rPr>
              <a:t>Nous equipaments i Instal·lacions</a:t>
            </a:r>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744340" y="4327608"/>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4" name="QuadreDeText 3">
            <a:extLst>
              <a:ext uri="{FF2B5EF4-FFF2-40B4-BE49-F238E27FC236}">
                <a16:creationId xmlns:a16="http://schemas.microsoft.com/office/drawing/2014/main" id="{2E7E6F6B-47E1-820B-8CC4-F17DB438F11B}"/>
              </a:ext>
            </a:extLst>
          </p:cNvPr>
          <p:cNvSpPr txBox="1"/>
          <p:nvPr/>
        </p:nvSpPr>
        <p:spPr>
          <a:xfrm>
            <a:off x="904484" y="1925676"/>
            <a:ext cx="10344150" cy="4447371"/>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5.1.	</a:t>
            </a:r>
            <a:r>
              <a:rPr lang="ca-ES" sz="1600" b="1" dirty="0">
                <a:latin typeface="Arial" panose="020B0604020202020204" pitchFamily="34" charset="0"/>
                <a:ea typeface="MS Mincho" panose="02020609040205080304" pitchFamily="49" charset="-128"/>
                <a:cs typeface="Arial" panose="020B0604020202020204" pitchFamily="34" charset="0"/>
              </a:rPr>
              <a:t>Instal·lació de cartellera digital en estacions de rodalia</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 </a:t>
            </a:r>
            <a:r>
              <a:rPr lang="ca-ES" sz="1600" dirty="0">
                <a:effectLst/>
                <a:latin typeface="Arial" panose="020B0604020202020204" pitchFamily="34" charset="0"/>
                <a:ea typeface="Times New Roman" panose="02020603050405020304" pitchFamily="18" charset="0"/>
                <a:cs typeface="Arial" panose="020B0604020202020204" pitchFamily="34" charset="0"/>
              </a:rPr>
              <a:t>disposar d’un nou canal de comunicació a les estacions que faciliti la informació actualitzada, dinàmica i digital.</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dirty="0">
                <a:effectLst/>
                <a:latin typeface="Arial" panose="020B0604020202020204" pitchFamily="34" charset="0"/>
                <a:ea typeface="Times New Roman" panose="02020603050405020304" pitchFamily="18" charset="0"/>
                <a:cs typeface="Arial" panose="020B0604020202020204" pitchFamily="34" charset="0"/>
              </a:rPr>
              <a:t>Es preveu la instal·lacions de 270 monitors de cartellera digital en 80 estacions.</a:t>
            </a:r>
            <a:endParaRPr lang="ca-ES" sz="1600" b="1" dirty="0">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a:t>
            </a:r>
          </a:p>
          <a:p>
            <a:pPr marL="228600" algn="just">
              <a:spcBef>
                <a:spcPts val="1000"/>
              </a:spcBef>
            </a:pPr>
            <a:r>
              <a:rPr lang="ca-ES" sz="1600" dirty="0">
                <a:effectLst/>
                <a:latin typeface="Arial" panose="020B0604020202020204" pitchFamily="34" charset="0"/>
                <a:ea typeface="MS Mincho" panose="02020609040205080304" pitchFamily="49" charset="-128"/>
                <a:cs typeface="Arial" panose="020B0604020202020204" pitchFamily="34" charset="0"/>
              </a:rPr>
              <a:t>Al primer trimestre es durà a </a:t>
            </a:r>
            <a:r>
              <a:rPr lang="ca-ES" sz="1600" dirty="0">
                <a:latin typeface="Arial" panose="020B0604020202020204" pitchFamily="34" charset="0"/>
                <a:ea typeface="MS Mincho" panose="02020609040205080304" pitchFamily="49" charset="-128"/>
                <a:cs typeface="Arial" panose="020B0604020202020204" pitchFamily="34" charset="0"/>
              </a:rPr>
              <a:t>terme la instal·lació a estacions de capçalera de les línies:</a:t>
            </a:r>
          </a:p>
          <a:p>
            <a:pPr marL="514350" indent="-285750" algn="just">
              <a:spcBef>
                <a:spcPts val="1000"/>
              </a:spcBef>
              <a:buFont typeface="Arial" panose="020B0604020202020204" pitchFamily="34" charset="0"/>
              <a:buChar char="•"/>
            </a:pPr>
            <a:r>
              <a:rPr lang="ca-ES" sz="1600" b="1" dirty="0">
                <a:effectLst/>
                <a:latin typeface="Arial" panose="020B0604020202020204" pitchFamily="34" charset="0"/>
                <a:ea typeface="MS Mincho" panose="02020609040205080304" pitchFamily="49" charset="-128"/>
                <a:cs typeface="Arial" panose="020B0604020202020204" pitchFamily="34" charset="0"/>
              </a:rPr>
              <a:t>Mataró, Arenys de Mar, Calella, Blanes, Granollers Centre, Sant Celoni, Maçanet Massanes, Sant Vicenç de Calders, Vilanova i la Geltrú, Castelldefels, Vic, Manresa, Terrassa Estació del Nord, Martorell Central, Vilafranca del Penedès i Centelles (per punt de transbordament futur tall R3)</a:t>
            </a:r>
          </a:p>
          <a:p>
            <a:pPr marL="228600" algn="just">
              <a:spcBef>
                <a:spcPts val="1000"/>
              </a:spcBef>
            </a:pPr>
            <a:endParaRPr lang="ca-ES" sz="1600" b="1"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a:latin typeface="Arial" panose="020B0604020202020204" pitchFamily="34" charset="0"/>
                <a:ea typeface="MS Mincho" panose="02020609040205080304" pitchFamily="49" charset="-128"/>
                <a:cs typeface="Arial" panose="020B0604020202020204" pitchFamily="34" charset="0"/>
              </a:rPr>
              <a:t>3 milions d’€</a:t>
            </a:r>
          </a:p>
          <a:p>
            <a:pPr marL="228600" algn="just">
              <a:spcBef>
                <a:spcPts val="1000"/>
              </a:spcBef>
            </a:pP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endParaRPr lang="ca-ES" sz="16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3" name="Imatge 2">
            <a:extLst>
              <a:ext uri="{FF2B5EF4-FFF2-40B4-BE49-F238E27FC236}">
                <a16:creationId xmlns:a16="http://schemas.microsoft.com/office/drawing/2014/main" id="{92D5C7D0-5ABD-89F6-41B8-E6C6ECCB6F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35096" y="164529"/>
            <a:ext cx="1473019" cy="378816"/>
          </a:xfrm>
          <a:prstGeom prst="rect">
            <a:avLst/>
          </a:prstGeom>
        </p:spPr>
      </p:pic>
    </p:spTree>
    <p:extLst>
      <p:ext uri="{BB962C8B-B14F-4D97-AF65-F5344CB8AC3E}">
        <p14:creationId xmlns:p14="http://schemas.microsoft.com/office/powerpoint/2010/main" val="3564677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ol 1"/>
          <p:cNvSpPr>
            <a:spLocks noGrp="1"/>
          </p:cNvSpPr>
          <p:nvPr>
            <p:ph type="title"/>
          </p:nvPr>
        </p:nvSpPr>
        <p:spPr/>
        <p:txBody>
          <a:bodyPr>
            <a:normAutofit fontScale="90000"/>
          </a:bodyPr>
          <a:lstStyle/>
          <a:p>
            <a:r>
              <a:rPr lang="es-ES" dirty="0"/>
              <a:t>PLA D’INFORMACIÓ I ATENCIÓ A LES PERSONES USUÀRIES</a:t>
            </a:r>
            <a:endParaRPr lang="ca-ES" dirty="0"/>
          </a:p>
        </p:txBody>
      </p:sp>
      <p:sp>
        <p:nvSpPr>
          <p:cNvPr id="9" name="Contenidor de text 7">
            <a:extLst>
              <a:ext uri="{FF2B5EF4-FFF2-40B4-BE49-F238E27FC236}">
                <a16:creationId xmlns:a16="http://schemas.microsoft.com/office/drawing/2014/main" id="{02C2509A-D408-110B-39D8-FCD49D859B39}"/>
              </a:ext>
            </a:extLst>
          </p:cNvPr>
          <p:cNvSpPr txBox="1">
            <a:spLocks/>
          </p:cNvSpPr>
          <p:nvPr/>
        </p:nvSpPr>
        <p:spPr>
          <a:xfrm>
            <a:off x="694566" y="1451145"/>
            <a:ext cx="10763986" cy="344488"/>
          </a:xfrm>
          <a:prstGeom prst="rect">
            <a:avLst/>
          </a:prstGeom>
        </p:spPr>
        <p:txBody>
          <a:bodyPr lIns="0" tIns="0" rIns="0" bIns="0"/>
          <a:lstStyle>
            <a:lvl1pPr marL="0" indent="0" algn="l" defTabSz="914400" rtl="0" eaLnBrk="1" latinLnBrk="0" hangingPunct="1">
              <a:lnSpc>
                <a:spcPct val="90000"/>
              </a:lnSpc>
              <a:spcBef>
                <a:spcPts val="1000"/>
              </a:spcBef>
              <a:buClr>
                <a:srgbClr val="C00000"/>
              </a:buClr>
              <a:buFontTx/>
              <a:buNone/>
              <a:defRPr sz="2000" b="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pt-BR" dirty="0">
                <a:latin typeface="Arial" panose="020B0604020202020204" pitchFamily="34" charset="0"/>
                <a:ea typeface="MS Mincho" panose="02020609040205080304" pitchFamily="49" charset="-128"/>
                <a:cs typeface="Arial" panose="020B0604020202020204" pitchFamily="34" charset="0"/>
              </a:rPr>
              <a:t>5- </a:t>
            </a:r>
            <a:r>
              <a:rPr lang="ca-ES" dirty="0">
                <a:latin typeface="Arial" panose="020B0604020202020204" pitchFamily="34" charset="0"/>
                <a:ea typeface="MS Mincho" panose="02020609040205080304" pitchFamily="49" charset="-128"/>
                <a:cs typeface="Arial" panose="020B0604020202020204" pitchFamily="34" charset="0"/>
              </a:rPr>
              <a:t>Nous equipaments i Instal·lacions</a:t>
            </a:r>
            <a:endParaRPr lang="ca-ES" sz="2400" dirty="0"/>
          </a:p>
        </p:txBody>
      </p:sp>
      <p:sp>
        <p:nvSpPr>
          <p:cNvPr id="10" name="Contenidor de text 5">
            <a:extLst>
              <a:ext uri="{FF2B5EF4-FFF2-40B4-BE49-F238E27FC236}">
                <a16:creationId xmlns:a16="http://schemas.microsoft.com/office/drawing/2014/main" id="{7B7B5F4D-5DB8-AEE7-7ED2-523B5173D851}"/>
              </a:ext>
            </a:extLst>
          </p:cNvPr>
          <p:cNvSpPr txBox="1">
            <a:spLocks/>
          </p:cNvSpPr>
          <p:nvPr/>
        </p:nvSpPr>
        <p:spPr>
          <a:xfrm>
            <a:off x="744340" y="4327608"/>
            <a:ext cx="10914738" cy="2087931"/>
          </a:xfrm>
          <a:prstGeom prst="rect">
            <a:avLst/>
          </a:prstGeom>
        </p:spPr>
        <p:txBody>
          <a:bodyPr lIns="0" tIns="0" rIns="0" bIns="0"/>
          <a:lstStyle>
            <a:lvl1pPr marL="0" indent="0" algn="l" defTabSz="914400" rtl="0" eaLnBrk="1" latinLnBrk="0" hangingPunct="1">
              <a:lnSpc>
                <a:spcPct val="100000"/>
              </a:lnSpc>
              <a:spcBef>
                <a:spcPts val="1000"/>
              </a:spcBef>
              <a:buClr>
                <a:srgbClr val="C00000"/>
              </a:buClr>
              <a:buFontTx/>
              <a:buNone/>
              <a:defRPr sz="1800" kern="1200">
                <a:solidFill>
                  <a:schemeClr val="tx1"/>
                </a:solidFill>
                <a:latin typeface="+mn-lt"/>
                <a:ea typeface="+mn-ea"/>
                <a:cs typeface="+mn-cs"/>
              </a:defRPr>
            </a:lvl1pPr>
            <a:lvl2pPr marL="228600" indent="-228600" algn="l" defTabSz="914400" rtl="0" eaLnBrk="1" latinLnBrk="0" hangingPunct="1">
              <a:lnSpc>
                <a:spcPct val="100000"/>
              </a:lnSpc>
              <a:spcBef>
                <a:spcPts val="500"/>
              </a:spcBef>
              <a:buClr>
                <a:srgbClr val="C00000"/>
              </a:buClr>
              <a:buFont typeface="Courier New" panose="02070309020205020404" pitchFamily="49" charset="0"/>
              <a:buChar char="o"/>
              <a:defRPr sz="1800" kern="1200">
                <a:solidFill>
                  <a:schemeClr val="tx1"/>
                </a:solidFill>
                <a:latin typeface="+mn-lt"/>
                <a:ea typeface="+mn-ea"/>
                <a:cs typeface="+mn-cs"/>
              </a:defRPr>
            </a:lvl2pPr>
            <a:lvl3pPr marL="625475" indent="-228600" algn="l" defTabSz="914400" rtl="0" eaLnBrk="1" latinLnBrk="0" hangingPunct="1">
              <a:lnSpc>
                <a:spcPct val="100000"/>
              </a:lnSpc>
              <a:spcBef>
                <a:spcPts val="500"/>
              </a:spcBef>
              <a:buClr>
                <a:srgbClr val="C00000"/>
              </a:buClr>
              <a:buFont typeface="Arial" panose="020B0604020202020204" pitchFamily="34" charset="0"/>
              <a:buChar char="•"/>
              <a:tabLst>
                <a:tab pos="625475" algn="l"/>
              </a:tabLst>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Clr>
                <a:srgbClr val="C00000"/>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a-ES" dirty="0"/>
          </a:p>
        </p:txBody>
      </p:sp>
      <p:sp>
        <p:nvSpPr>
          <p:cNvPr id="5" name="QuadreDeText 4">
            <a:extLst>
              <a:ext uri="{FF2B5EF4-FFF2-40B4-BE49-F238E27FC236}">
                <a16:creationId xmlns:a16="http://schemas.microsoft.com/office/drawing/2014/main" id="{3F469B87-649C-4C2A-5B45-315B531CCA3F}"/>
              </a:ext>
            </a:extLst>
          </p:cNvPr>
          <p:cNvSpPr txBox="1"/>
          <p:nvPr/>
        </p:nvSpPr>
        <p:spPr>
          <a:xfrm>
            <a:off x="817399" y="2085969"/>
            <a:ext cx="10344150" cy="3580467"/>
          </a:xfrm>
          <a:prstGeom prst="rect">
            <a:avLst/>
          </a:prstGeom>
          <a:noFill/>
        </p:spPr>
        <p:txBody>
          <a:bodyPr wrap="square">
            <a:spAutoFit/>
          </a:bodyPr>
          <a:lstStyle/>
          <a:p>
            <a:r>
              <a:rPr lang="es-ES" sz="1600" b="1" dirty="0">
                <a:latin typeface="Arial" panose="020B0604020202020204" pitchFamily="34" charset="0"/>
                <a:ea typeface="MS Mincho" panose="02020609040205080304" pitchFamily="49" charset="-128"/>
                <a:cs typeface="Arial" panose="020B0604020202020204" pitchFamily="34" charset="0"/>
              </a:rPr>
              <a:t>5.2.	</a:t>
            </a:r>
            <a:r>
              <a:rPr lang="ca-ES" sz="1600" b="1" dirty="0">
                <a:latin typeface="Arial" panose="020B0604020202020204" pitchFamily="34" charset="0"/>
                <a:ea typeface="MS Mincho" panose="02020609040205080304" pitchFamily="49" charset="-128"/>
                <a:cs typeface="Arial" panose="020B0604020202020204" pitchFamily="34" charset="0"/>
              </a:rPr>
              <a:t>Renovació d’equips d’informació</a:t>
            </a: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Objectiu: </a:t>
            </a:r>
            <a:r>
              <a:rPr lang="ca-ES" sz="1600" dirty="0">
                <a:effectLst/>
                <a:latin typeface="Arial" panose="020B0604020202020204" pitchFamily="34" charset="0"/>
                <a:ea typeface="Times New Roman" panose="02020603050405020304" pitchFamily="18" charset="0"/>
                <a:cs typeface="Arial" panose="020B0604020202020204" pitchFamily="34" charset="0"/>
              </a:rPr>
              <a:t>millorar la qualitat de la informació a les persones usuàries i major fiabilitat dels equips.</a:t>
            </a:r>
          </a:p>
          <a:p>
            <a:pPr marL="514350" indent="-285750" algn="just">
              <a:spcBef>
                <a:spcPts val="1000"/>
              </a:spcBef>
              <a:buFont typeface="Courier New" panose="02070309020205020404" pitchFamily="49" charset="0"/>
              <a:buChar char="o"/>
            </a:pPr>
            <a:r>
              <a:rPr lang="ca-ES" sz="1600" dirty="0">
                <a:effectLst/>
                <a:latin typeface="Arial" panose="020B0604020202020204" pitchFamily="34" charset="0"/>
                <a:ea typeface="Times New Roman" panose="02020603050405020304" pitchFamily="18" charset="0"/>
                <a:cs typeface="Arial" panose="020B0604020202020204" pitchFamily="34" charset="0"/>
              </a:rPr>
              <a:t>Instal·lació de nous </a:t>
            </a:r>
            <a:r>
              <a:rPr lang="ca-ES" sz="1600" dirty="0" err="1">
                <a:effectLst/>
                <a:latin typeface="Arial" panose="020B0604020202020204" pitchFamily="34" charset="0"/>
                <a:ea typeface="Times New Roman" panose="02020603050405020304" pitchFamily="18" charset="0"/>
                <a:cs typeface="Arial" panose="020B0604020202020204" pitchFamily="34" charset="0"/>
              </a:rPr>
              <a:t>teleindicadors</a:t>
            </a:r>
            <a:r>
              <a:rPr lang="ca-ES" sz="1600" dirty="0">
                <a:effectLst/>
                <a:latin typeface="Arial" panose="020B0604020202020204" pitchFamily="34" charset="0"/>
                <a:ea typeface="Times New Roman" panose="02020603050405020304" pitchFamily="18" charset="0"/>
                <a:cs typeface="Arial" panose="020B0604020202020204" pitchFamily="34" charset="0"/>
              </a:rPr>
              <a:t> i monitors en 50 estacions.</a:t>
            </a:r>
            <a:endParaRPr lang="ca-ES" sz="1600" dirty="0">
              <a:latin typeface="Arial" panose="020B0604020202020204" pitchFamily="34" charset="0"/>
              <a:ea typeface="MS Mincho" panose="02020609040205080304" pitchFamily="49" charset="-128"/>
              <a:cs typeface="Arial" panose="020B0604020202020204" pitchFamily="34" charset="0"/>
            </a:endParaRPr>
          </a:p>
          <a:p>
            <a:pPr marL="514350" indent="-285750" algn="just">
              <a:spcBef>
                <a:spcPts val="1000"/>
              </a:spcBef>
              <a:buFont typeface="Courier New" panose="02070309020205020404" pitchFamily="49" charset="0"/>
              <a:buChar char="o"/>
            </a:pPr>
            <a:r>
              <a:rPr lang="ca-ES" sz="1600" dirty="0">
                <a:effectLst/>
                <a:latin typeface="Arial" panose="020B0604020202020204" pitchFamily="34" charset="0"/>
                <a:ea typeface="Times New Roman" panose="02020603050405020304" pitchFamily="18" charset="0"/>
                <a:cs typeface="Arial" panose="020B0604020202020204" pitchFamily="34" charset="0"/>
              </a:rPr>
              <a:t>Millora tecnològica de la megafonia a totes les estacions de rodalia de Barcelona. </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Termini</a:t>
            </a:r>
            <a:r>
              <a:rPr lang="ca-ES" sz="1600" dirty="0">
                <a:effectLst/>
                <a:latin typeface="Arial" panose="020B0604020202020204" pitchFamily="34" charset="0"/>
                <a:ea typeface="MS Mincho" panose="02020609040205080304" pitchFamily="49" charset="-128"/>
                <a:cs typeface="Arial" panose="020B0604020202020204" pitchFamily="34" charset="0"/>
              </a:rPr>
              <a:t>: 2025 – 2026 </a:t>
            </a:r>
          </a:p>
          <a:p>
            <a:pPr marL="228600" algn="just">
              <a:spcBef>
                <a:spcPts val="1000"/>
              </a:spcBef>
            </a:pPr>
            <a:r>
              <a:rPr lang="ca-ES" sz="1600">
                <a:latin typeface="Arial" panose="020B0604020202020204" pitchFamily="34" charset="0"/>
                <a:ea typeface="MS Mincho" panose="02020609040205080304" pitchFamily="49" charset="-128"/>
                <a:cs typeface="Arial" panose="020B0604020202020204" pitchFamily="34" charset="0"/>
              </a:rPr>
              <a:t>A l primer semestre de 2025 </a:t>
            </a:r>
            <a:r>
              <a:rPr lang="ca-ES" sz="1600" dirty="0">
                <a:latin typeface="Arial" panose="020B0604020202020204" pitchFamily="34" charset="0"/>
                <a:ea typeface="MS Mincho" panose="02020609040205080304" pitchFamily="49" charset="-128"/>
                <a:cs typeface="Arial" panose="020B0604020202020204" pitchFamily="34" charset="0"/>
              </a:rPr>
              <a:t>s’iniciarà a: </a:t>
            </a:r>
          </a:p>
          <a:p>
            <a:pPr marL="514350" indent="-285750" algn="just">
              <a:spcBef>
                <a:spcPts val="1000"/>
              </a:spcBef>
              <a:buFont typeface="Arial" panose="020B0604020202020204" pitchFamily="34" charset="0"/>
              <a:buChar char="•"/>
            </a:pPr>
            <a:r>
              <a:rPr lang="ca-ES" sz="1600" b="1" dirty="0">
                <a:latin typeface="Arial" panose="020B0604020202020204" pitchFamily="34" charset="0"/>
                <a:ea typeface="MS Mincho" panose="02020609040205080304" pitchFamily="49" charset="-128"/>
                <a:cs typeface="Arial" panose="020B0604020202020204" pitchFamily="34" charset="0"/>
              </a:rPr>
              <a:t>Fabra i Puig, Plaça de Catalunya, Arenys de Mar, Montmeló, Palautordera, Sant Vicenç de Calders, Vilanova i la Geltrú, Vic, Terrassa Est i Martorell Central</a:t>
            </a:r>
          </a:p>
          <a:p>
            <a:pPr marL="514350" indent="-285750" algn="just">
              <a:spcBef>
                <a:spcPts val="1000"/>
              </a:spcBef>
              <a:buFont typeface="Arial" panose="020B0604020202020204" pitchFamily="34" charset="0"/>
              <a:buChar char="•"/>
            </a:pPr>
            <a:endParaRPr lang="ca-ES" sz="1600" dirty="0">
              <a:effectLst/>
              <a:latin typeface="Arial" panose="020B0604020202020204" pitchFamily="34" charset="0"/>
              <a:ea typeface="MS Mincho" panose="02020609040205080304" pitchFamily="49" charset="-128"/>
              <a:cs typeface="Arial" panose="020B0604020202020204" pitchFamily="34" charset="0"/>
            </a:endParaRPr>
          </a:p>
          <a:p>
            <a:pPr marL="228600" algn="just">
              <a:spcBef>
                <a:spcPts val="1000"/>
              </a:spcBef>
            </a:pPr>
            <a:r>
              <a:rPr lang="ca-ES" sz="1600" b="1" dirty="0">
                <a:effectLst/>
                <a:latin typeface="Arial" panose="020B0604020202020204" pitchFamily="34" charset="0"/>
                <a:ea typeface="MS Mincho" panose="02020609040205080304" pitchFamily="49" charset="-128"/>
                <a:cs typeface="Arial" panose="020B0604020202020204" pitchFamily="34" charset="0"/>
              </a:rPr>
              <a:t>Pressupost</a:t>
            </a:r>
            <a:r>
              <a:rPr lang="ca-ES" sz="1600" dirty="0">
                <a:effectLst/>
                <a:latin typeface="Arial" panose="020B0604020202020204" pitchFamily="34" charset="0"/>
                <a:ea typeface="MS Mincho" panose="02020609040205080304" pitchFamily="49" charset="-128"/>
                <a:cs typeface="Arial" panose="020B0604020202020204" pitchFamily="34" charset="0"/>
              </a:rPr>
              <a:t>:  </a:t>
            </a:r>
            <a:r>
              <a:rPr lang="ca-ES" sz="1600" dirty="0">
                <a:latin typeface="Arial" panose="020B0604020202020204" pitchFamily="34" charset="0"/>
                <a:ea typeface="MS Mincho" panose="02020609040205080304" pitchFamily="49" charset="-128"/>
                <a:cs typeface="Arial" panose="020B0604020202020204" pitchFamily="34" charset="0"/>
              </a:rPr>
              <a:t>4,6 milions d’€</a:t>
            </a:r>
            <a:endParaRPr lang="ca-ES" sz="1600" dirty="0">
              <a:effectLst/>
              <a:latin typeface="Arial" panose="020B0604020202020204" pitchFamily="34" charset="0"/>
              <a:ea typeface="MS Mincho" panose="02020609040205080304" pitchFamily="49" charset="-128"/>
              <a:cs typeface="Arial" panose="020B0604020202020204" pitchFamily="34" charset="0"/>
            </a:endParaRPr>
          </a:p>
        </p:txBody>
      </p:sp>
      <p:pic>
        <p:nvPicPr>
          <p:cNvPr id="3" name="Imatge 2">
            <a:extLst>
              <a:ext uri="{FF2B5EF4-FFF2-40B4-BE49-F238E27FC236}">
                <a16:creationId xmlns:a16="http://schemas.microsoft.com/office/drawing/2014/main" id="{92D5C7D0-5ABD-89F6-41B8-E6C6ECCB6F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35096" y="164529"/>
            <a:ext cx="1473019" cy="378816"/>
          </a:xfrm>
          <a:prstGeom prst="rect">
            <a:avLst/>
          </a:prstGeom>
        </p:spPr>
      </p:pic>
    </p:spTree>
    <p:extLst>
      <p:ext uri="{BB962C8B-B14F-4D97-AF65-F5344CB8AC3E}">
        <p14:creationId xmlns:p14="http://schemas.microsoft.com/office/powerpoint/2010/main" val="37214491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TotalTime>
  <Words>3527</Words>
  <Application>Microsoft Office PowerPoint</Application>
  <PresentationFormat>Pantalla panoràmica</PresentationFormat>
  <Paragraphs>428</Paragraphs>
  <Slides>36</Slides>
  <Notes>0</Notes>
  <HiddenSlides>0</HiddenSlides>
  <MMClips>0</MMClips>
  <ScaleCrop>false</ScaleCrop>
  <HeadingPairs>
    <vt:vector size="6" baseType="variant">
      <vt:variant>
        <vt:lpstr>Tipus de lletra utilitzats</vt:lpstr>
      </vt:variant>
      <vt:variant>
        <vt:i4>7</vt:i4>
      </vt:variant>
      <vt:variant>
        <vt:lpstr>Tema</vt:lpstr>
      </vt:variant>
      <vt:variant>
        <vt:i4>1</vt:i4>
      </vt:variant>
      <vt:variant>
        <vt:lpstr>Títols de les diapositives</vt:lpstr>
      </vt:variant>
      <vt:variant>
        <vt:i4>36</vt:i4>
      </vt:variant>
    </vt:vector>
  </HeadingPairs>
  <TitlesOfParts>
    <vt:vector size="44" baseType="lpstr">
      <vt:lpstr>Arial</vt:lpstr>
      <vt:lpstr>Calibri</vt:lpstr>
      <vt:lpstr>Calibri Light</vt:lpstr>
      <vt:lpstr>Courier New</vt:lpstr>
      <vt:lpstr>Minion Pro</vt:lpstr>
      <vt:lpstr>Symbol</vt:lpstr>
      <vt:lpstr>Wingdings</vt:lpstr>
      <vt:lpstr>Tema de Office</vt:lpstr>
      <vt:lpstr>Pla de mesures urgents a Rodalies de Catalunya</vt:lpstr>
      <vt:lpstr>PLA DE MESURES URGENTS</vt:lpstr>
      <vt:lpstr>PLA D’INFORMACIÓ I ATENCIÓ A LES PERSONES USUÀRIES</vt:lpstr>
      <vt:lpstr>PLA D’INFORMACIÓ I ATENCIÓ A LES PERSONES USUÀRIES</vt:lpstr>
      <vt:lpstr>PLA D’INFORMACIÓ I ATENCIÓ A LES PERSONES USUÀRIES</vt:lpstr>
      <vt:lpstr>PLA D’INFORMACIÓ I ATENCIÓ A LES PERSONES USUÀRIES</vt:lpstr>
      <vt:lpstr>PLA D’INFORMACIÓ I ATENCIÓ A LES PERSONES USUÀRIES</vt:lpstr>
      <vt:lpstr>PLA D’INFORMACIÓ I ATENCIÓ A LES PERSONES USUÀRIES</vt:lpstr>
      <vt:lpstr>PLA D’INFORMACIÓ I ATENCIÓ A LES PERSONES USUÀRIES</vt:lpstr>
      <vt:lpstr>PLA D’INFORMACIÓ I ATENCIÓ A LES PERSONES USUÀRIES</vt:lpstr>
      <vt:lpstr>PLA D’INFORMACIÓ I ATENCIÓ A LES PERSONES USUÀRIES</vt:lpstr>
      <vt:lpstr>PLA DE MILLORA DE LA SEGURETAT</vt:lpstr>
      <vt:lpstr>PLA DE MILLORA DE LA SEGURETAT</vt:lpstr>
      <vt:lpstr>PLA DE MILLORA DE LA SEGURETAT</vt:lpstr>
      <vt:lpstr>PLA DE MILLORA DE LA SEGURETAT</vt:lpstr>
      <vt:lpstr>PLA DE MILLORA DE LA SEGURETAT</vt:lpstr>
      <vt:lpstr>PLA DE MILLORA DE LA SEGURETAT</vt:lpstr>
      <vt:lpstr>PLA DE MILLORA DE LA SEGURETAT</vt:lpstr>
      <vt:lpstr>PLA DE MILLORA DE LA SEGURETAT</vt:lpstr>
      <vt:lpstr>PLA DE MILLORA DE LA SEGURETAT</vt:lpstr>
      <vt:lpstr>PLA DE MILLORA DE LA SEGURETAT</vt:lpstr>
      <vt:lpstr>PLA DE MILLORA DE LA SEGURETAT</vt:lpstr>
      <vt:lpstr>PLA DE MILLORA EN ESTACIONS I TRENS</vt:lpstr>
      <vt:lpstr>PLA DE MILLORA EN ESTACIONS I TRENS</vt:lpstr>
      <vt:lpstr>PLA DE MILLORA EN ESTACIONS I TRENS</vt:lpstr>
      <vt:lpstr>PLA DE MILLORA EN ESTACIONS I TRENS</vt:lpstr>
      <vt:lpstr>PLA DE MILLORA EN ESTACIONS I TRENS</vt:lpstr>
      <vt:lpstr>PLA DE MILLORA EN ESTACIONS I TRENS</vt:lpstr>
      <vt:lpstr>PLA DE MILLORA EN ESTACIONS I TRENS</vt:lpstr>
      <vt:lpstr>PLA DE MILLORA EN ESTACIONS I TRENS</vt:lpstr>
      <vt:lpstr>PLA DE MILLORA EN ESTACIONS I TRENS</vt:lpstr>
      <vt:lpstr>PLA DE MILLORA EN ESTACIONS I TRENS</vt:lpstr>
      <vt:lpstr>PLA DE MILLORA EN ESTACIONS I TRENS</vt:lpstr>
      <vt:lpstr>PLA DE MILLORA EN ESTACIONS I TRENS</vt:lpstr>
      <vt:lpstr>PLA D’INDICADORS</vt:lpstr>
      <vt:lpstr>PLA D’INDICADORS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ANTONIO CARMONA AREVALO</dc:creator>
  <cp:lastModifiedBy>Martín González, Victoria</cp:lastModifiedBy>
  <cp:revision>6</cp:revision>
  <cp:lastPrinted>2025-01-02T11:28:06Z</cp:lastPrinted>
  <dcterms:created xsi:type="dcterms:W3CDTF">2024-12-24T07:58:32Z</dcterms:created>
  <dcterms:modified xsi:type="dcterms:W3CDTF">2025-01-02T12:10:01Z</dcterms:modified>
</cp:coreProperties>
</file>