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92" r:id="rId2"/>
    <p:sldId id="393" r:id="rId3"/>
    <p:sldId id="394" r:id="rId4"/>
    <p:sldId id="438" r:id="rId5"/>
    <p:sldId id="454" r:id="rId6"/>
    <p:sldId id="459" r:id="rId7"/>
    <p:sldId id="458" r:id="rId8"/>
    <p:sldId id="460" r:id="rId9"/>
    <p:sldId id="430" r:id="rId10"/>
    <p:sldId id="469" r:id="rId11"/>
    <p:sldId id="462" r:id="rId12"/>
    <p:sldId id="450" r:id="rId13"/>
    <p:sldId id="398" r:id="rId14"/>
    <p:sldId id="455" r:id="rId15"/>
    <p:sldId id="467" r:id="rId16"/>
    <p:sldId id="437" r:id="rId17"/>
    <p:sldId id="464" r:id="rId18"/>
    <p:sldId id="465" r:id="rId19"/>
    <p:sldId id="452" r:id="rId20"/>
  </p:sldIdLst>
  <p:sldSz cx="9144000" cy="6858000" type="screen4x3"/>
  <p:notesSz cx="6797675" cy="9926638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lvo Rodriguez, Jose Angel" initials="CRJA" lastIdx="2" clrIdx="0">
    <p:extLst>
      <p:ext uri="{19B8F6BF-5375-455C-9EA6-DF929625EA0E}">
        <p15:presenceInfo xmlns:p15="http://schemas.microsoft.com/office/powerpoint/2012/main" userId="Calvo Rodriguez, Jose Ang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53735"/>
    <a:srgbClr val="920000"/>
    <a:srgbClr val="A80000"/>
    <a:srgbClr val="006C31"/>
    <a:srgbClr val="DA8137"/>
    <a:srgbClr val="8BA951"/>
    <a:srgbClr val="A40000"/>
    <a:srgbClr val="C00000"/>
    <a:srgbClr val="F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3" autoAdjust="0"/>
    <p:restoredTop sz="85381" autoAdjust="0"/>
  </p:normalViewPr>
  <p:slideViewPr>
    <p:cSldViewPr>
      <p:cViewPr varScale="1">
        <p:scale>
          <a:sx n="69" d="100"/>
          <a:sy n="69" d="100"/>
        </p:scale>
        <p:origin x="114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680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4D18E606-95A4-4E4A-8B60-C4FD8F1C7683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 smtClean="0"/>
              <a:t>Feu clic aquí per editar els estils de text del patró</a:t>
            </a:r>
          </a:p>
          <a:p>
            <a:pPr lvl="1"/>
            <a:r>
              <a:rPr lang="ca-ES" noProof="0" smtClean="0"/>
              <a:t>Segon nivell</a:t>
            </a:r>
          </a:p>
          <a:p>
            <a:pPr lvl="2"/>
            <a:r>
              <a:rPr lang="ca-ES" noProof="0" smtClean="0"/>
              <a:t>Tercer nivell</a:t>
            </a:r>
          </a:p>
          <a:p>
            <a:pPr lvl="3"/>
            <a:r>
              <a:rPr lang="ca-ES" noProof="0" smtClean="0"/>
              <a:t>Quart nivell</a:t>
            </a:r>
          </a:p>
          <a:p>
            <a:pPr lvl="4"/>
            <a:r>
              <a:rPr lang="ca-ES" noProof="0" smtClean="0"/>
              <a:t>Cinquè nivell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F09BC29A-AA13-4192-B677-3444827BB39A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E64A1D-F08F-4596-B70A-3F50DD8BD59E}" type="slidenum">
              <a:rPr lang="ca-ES" altLang="ca-ES" smtClean="0"/>
              <a:pPr>
                <a:spcBef>
                  <a:spcPct val="0"/>
                </a:spcBef>
              </a:pPr>
              <a:t>1</a:t>
            </a:fld>
            <a:endParaRPr lang="ca-ES" altLang="ca-ES" dirty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a-ES" altLang="ca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12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10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217146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11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37397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12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1187620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13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339760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14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777654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15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204702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16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139476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17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4201849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18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2752854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>
              <a:buSzPct val="100000"/>
              <a:buChar char="-"/>
            </a:lvl1pPr>
          </a:lstStyle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7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2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197873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3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374951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4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2799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5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318962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6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1627939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7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208219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8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152551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9BC29A-AA13-4192-B677-3444827BB39A}" type="slidenum">
              <a:rPr lang="ca-ES" altLang="ca-ES" smtClean="0"/>
              <a:pPr>
                <a:defRPr/>
              </a:pPr>
              <a:t>9</a:t>
            </a:fld>
            <a:endParaRPr lang="ca-ES" altLang="ca-ES" dirty="0"/>
          </a:p>
        </p:txBody>
      </p:sp>
    </p:spTree>
    <p:extLst>
      <p:ext uri="{BB962C8B-B14F-4D97-AF65-F5344CB8AC3E}">
        <p14:creationId xmlns:p14="http://schemas.microsoft.com/office/powerpoint/2010/main" val="21707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525838"/>
            <a:ext cx="7772400" cy="641350"/>
          </a:xfrm>
        </p:spPr>
        <p:txBody>
          <a:bodyPr anchor="ctr">
            <a:spAutoFit/>
          </a:bodyPr>
          <a:lstStyle>
            <a:lvl1pPr algn="ctr">
              <a:defRPr sz="3600"/>
            </a:lvl1pPr>
          </a:lstStyle>
          <a:p>
            <a:pPr lvl="0"/>
            <a:r>
              <a:rPr lang="ca-ES" noProof="0" smtClean="0"/>
              <a:t>Feu clic aquí per editar l'estil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5213"/>
            <a:ext cx="6400800" cy="762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 b="1"/>
            </a:lvl1pPr>
          </a:lstStyle>
          <a:p>
            <a:pPr lvl="0"/>
            <a:r>
              <a:rPr lang="ca-ES" noProof="0" smtClean="0"/>
              <a:t>Feu clic aquí per editar l'estil de subtítols del patró</a:t>
            </a:r>
          </a:p>
        </p:txBody>
      </p:sp>
    </p:spTree>
    <p:extLst>
      <p:ext uri="{BB962C8B-B14F-4D97-AF65-F5344CB8AC3E}">
        <p14:creationId xmlns:p14="http://schemas.microsoft.com/office/powerpoint/2010/main" val="186662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ol, objectes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988" cy="1008062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685800" y="2517775"/>
            <a:ext cx="3810000" cy="1541463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648200" y="2517775"/>
            <a:ext cx="3811588" cy="1541463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275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ítol, gràfic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988" cy="1008062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gràfic 2"/>
          <p:cNvSpPr>
            <a:spLocks noGrp="1"/>
          </p:cNvSpPr>
          <p:nvPr>
            <p:ph type="chart" sz="half" idx="1"/>
          </p:nvPr>
        </p:nvSpPr>
        <p:spPr>
          <a:xfrm>
            <a:off x="685800" y="2517775"/>
            <a:ext cx="3810000" cy="1541463"/>
          </a:xfrm>
        </p:spPr>
        <p:txBody>
          <a:bodyPr/>
          <a:lstStyle/>
          <a:p>
            <a:pPr lvl="0"/>
            <a:r>
              <a:rPr lang="ca-ES" noProof="0" smtClean="0"/>
              <a:t>Feu clic aquí per afegir un gràfic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648200" y="2517775"/>
            <a:ext cx="3811588" cy="1541463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10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ol i ta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988" cy="1008062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aula 2"/>
          <p:cNvSpPr>
            <a:spLocks noGrp="1"/>
          </p:cNvSpPr>
          <p:nvPr>
            <p:ph type="tbl" idx="1"/>
          </p:nvPr>
        </p:nvSpPr>
        <p:spPr>
          <a:xfrm>
            <a:off x="685800" y="2517775"/>
            <a:ext cx="7773988" cy="1541463"/>
          </a:xfrm>
        </p:spPr>
        <p:txBody>
          <a:bodyPr/>
          <a:lstStyle/>
          <a:p>
            <a:pPr lvl="0"/>
            <a:r>
              <a:rPr lang="ca-ES" noProof="0" smtClean="0"/>
              <a:t>Feu clic a la icona per afegir una taula</a:t>
            </a:r>
          </a:p>
        </p:txBody>
      </p:sp>
    </p:spTree>
    <p:extLst>
      <p:ext uri="{BB962C8B-B14F-4D97-AF65-F5344CB8AC3E}">
        <p14:creationId xmlns:p14="http://schemas.microsoft.com/office/powerpoint/2010/main" val="114303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 userDrawn="1"/>
        </p:nvSpPr>
        <p:spPr bwMode="auto">
          <a:xfrm>
            <a:off x="395288" y="6272213"/>
            <a:ext cx="5761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ca-ES" sz="2000" dirty="0" smtClean="0">
              <a:latin typeface="Arial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074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71" y="6165304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3988" cy="1008062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685800" y="2517775"/>
            <a:ext cx="3810000" cy="154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2517775"/>
            <a:ext cx="3811588" cy="154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513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</p:spTree>
    <p:extLst>
      <p:ext uri="{BB962C8B-B14F-4D97-AF65-F5344CB8AC3E}">
        <p14:creationId xmlns:p14="http://schemas.microsoft.com/office/powerpoint/2010/main" val="231605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091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678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</p:spTree>
    <p:extLst>
      <p:ext uri="{BB962C8B-B14F-4D97-AF65-F5344CB8AC3E}">
        <p14:creationId xmlns:p14="http://schemas.microsoft.com/office/powerpoint/2010/main" val="364524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a-ES" noProof="0" smtClean="0"/>
              <a:t>Feu clic a la icona per afegir una imatge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</p:spTree>
    <p:extLst>
      <p:ext uri="{BB962C8B-B14F-4D97-AF65-F5344CB8AC3E}">
        <p14:creationId xmlns:p14="http://schemas.microsoft.com/office/powerpoint/2010/main" val="250933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" y="6232525"/>
            <a:ext cx="250489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 rot="16200000">
            <a:off x="1500584" y="811784"/>
            <a:ext cx="3240362" cy="4874395"/>
          </a:xfrm>
        </p:spPr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26463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115888"/>
            <a:ext cx="777398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Feu clic aquí per editar l'estil de títol del patró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7775"/>
            <a:ext cx="7773988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a-ES" altLang="ca-ES" smtClean="0"/>
              <a:t>Feu clic aquí per editar els estils de text del patró</a:t>
            </a:r>
          </a:p>
          <a:p>
            <a:pPr lvl="1"/>
            <a:r>
              <a:rPr lang="ca-ES" altLang="ca-ES" smtClean="0"/>
              <a:t>Segon nivell</a:t>
            </a:r>
          </a:p>
          <a:p>
            <a:pPr lvl="2"/>
            <a:r>
              <a:rPr lang="ca-ES" altLang="ca-ES" smtClean="0"/>
              <a:t>Tercer nivell</a:t>
            </a:r>
          </a:p>
          <a:p>
            <a:pPr lvl="3"/>
            <a:r>
              <a:rPr lang="ca-ES" altLang="ca-ES" smtClean="0"/>
              <a:t>Quart nivell</a:t>
            </a:r>
          </a:p>
          <a:p>
            <a:pPr lvl="4"/>
            <a:r>
              <a:rPr lang="ca-ES" altLang="ca-ES" smtClean="0"/>
              <a:t>Cinquè nivell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630238" y="1268413"/>
            <a:ext cx="76962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image" Target="../media/image11.png"/><Relationship Id="rId21" Type="http://schemas.openxmlformats.org/officeDocument/2006/relationships/image" Target="../media/image9.png"/><Relationship Id="rId7" Type="http://schemas.openxmlformats.org/officeDocument/2006/relationships/image" Target="../media/image17.jpeg"/><Relationship Id="rId12" Type="http://schemas.openxmlformats.org/officeDocument/2006/relationships/image" Target="../media/image25.pn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52.jpeg"/><Relationship Id="rId5" Type="http://schemas.openxmlformats.org/officeDocument/2006/relationships/image" Target="../media/image22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hyperlink" Target="https://agricultura.gencat.cat/ca/departament/estadistiques/economia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4.jpeg"/><Relationship Id="rId1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30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2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image" Target="../media/image3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ol 2"/>
          <p:cNvSpPr>
            <a:spLocks noGrp="1"/>
          </p:cNvSpPr>
          <p:nvPr>
            <p:ph type="subTitle" idx="1"/>
          </p:nvPr>
        </p:nvSpPr>
        <p:spPr>
          <a:xfrm>
            <a:off x="683568" y="5373216"/>
            <a:ext cx="7772400" cy="1126462"/>
          </a:xfrm>
        </p:spPr>
        <p:txBody>
          <a:bodyPr/>
          <a:lstStyle/>
          <a:p>
            <a:pPr eaLnBrk="1" hangingPunct="1"/>
            <a:r>
              <a:rPr lang="ca-ES" sz="1600" dirty="0" smtClean="0">
                <a:latin typeface="Arial" charset="0"/>
                <a:cs typeface="Arial" charset="0"/>
              </a:rPr>
              <a:t>   SECRETARIA GENERAL</a:t>
            </a:r>
            <a:br>
              <a:rPr lang="ca-ES" sz="1600" dirty="0" smtClean="0">
                <a:latin typeface="Arial" charset="0"/>
                <a:cs typeface="Arial" charset="0"/>
              </a:rPr>
            </a:br>
            <a:r>
              <a:rPr lang="ca-ES" sz="1600" dirty="0" smtClean="0">
                <a:latin typeface="Arial" charset="0"/>
                <a:cs typeface="Arial" charset="0"/>
              </a:rPr>
              <a:t>Gabinet Tècnic</a:t>
            </a:r>
            <a:br>
              <a:rPr lang="ca-ES" sz="1600" dirty="0" smtClean="0">
                <a:latin typeface="Arial" charset="0"/>
                <a:cs typeface="Arial" charset="0"/>
              </a:rPr>
            </a:br>
            <a:r>
              <a:rPr lang="ca-ES" sz="1600" dirty="0" smtClean="0"/>
              <a:t>Servei d’Estudis i Estadística</a:t>
            </a:r>
            <a:endParaRPr lang="es-ES" sz="16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ca-ES" sz="16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7" name="Títol 1"/>
          <p:cNvSpPr>
            <a:spLocks noGrp="1"/>
          </p:cNvSpPr>
          <p:nvPr>
            <p:ph type="ctrTitle"/>
          </p:nvPr>
        </p:nvSpPr>
        <p:spPr>
          <a:xfrm>
            <a:off x="251520" y="1418992"/>
            <a:ext cx="8640960" cy="15834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ca-ES" sz="2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Evolució Renda Agrària Catalunya</a:t>
            </a:r>
            <a:r>
              <a:rPr lang="ca-ES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a-ES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a-ES" sz="27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048"/>
          <a:stretch/>
        </p:blipFill>
        <p:spPr>
          <a:xfrm>
            <a:off x="1558375" y="2668921"/>
            <a:ext cx="6022785" cy="2488271"/>
          </a:xfrm>
          <a:prstGeom prst="roundRect">
            <a:avLst>
              <a:gd name="adj" fmla="val 8843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  <a:round/>
          </a:ln>
        </p:spPr>
      </p:pic>
      <p:sp>
        <p:nvSpPr>
          <p:cNvPr id="8" name="XX i XX de maig de 2024"/>
          <p:cNvSpPr txBox="1"/>
          <p:nvPr/>
        </p:nvSpPr>
        <p:spPr>
          <a:xfrm>
            <a:off x="3923423" y="2168332"/>
            <a:ext cx="937114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50000"/>
              </a:lnSpc>
              <a:defRPr sz="1400" b="0">
                <a:solidFill>
                  <a:srgbClr val="4F7623"/>
                </a:solidFill>
              </a:defRPr>
            </a:lvl1pPr>
          </a:lstStyle>
          <a:p>
            <a:r>
              <a:rPr lang="ca-ES" dirty="0" smtClean="0">
                <a:solidFill>
                  <a:srgbClr val="A40000"/>
                </a:solidFill>
              </a:rPr>
              <a:t>Març</a:t>
            </a:r>
            <a:r>
              <a:rPr dirty="0" smtClean="0">
                <a:solidFill>
                  <a:srgbClr val="A40000"/>
                </a:solidFill>
              </a:rPr>
              <a:t> </a:t>
            </a:r>
            <a:r>
              <a:rPr lang="ca-ES" dirty="0" smtClean="0">
                <a:solidFill>
                  <a:srgbClr val="A40000"/>
                </a:solidFill>
              </a:rPr>
              <a:t>2025</a:t>
            </a:r>
            <a:endParaRPr dirty="0">
              <a:solidFill>
                <a:srgbClr val="A40000"/>
              </a:solidFill>
            </a:endParaRPr>
          </a:p>
        </p:txBody>
      </p:sp>
      <p:pic>
        <p:nvPicPr>
          <p:cNvPr id="1028" name="Picture 4" descr="https://identitatcorporativa.gencat.cat/web/.content/Documentacio/descarregues/dpt/COLOR/Agricultura/agricultura_c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37" y="414876"/>
            <a:ext cx="2567287" cy="10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1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2302804"/>
            <a:ext cx="5837536" cy="3286436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2700">
            <a:solidFill>
              <a:srgbClr val="A80000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10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2. Macromagnituds: Evolució</a:t>
            </a:r>
          </a:p>
        </p:txBody>
      </p:sp>
      <p:sp>
        <p:nvSpPr>
          <p:cNvPr id="2" name="Rectangle 1"/>
          <p:cNvSpPr/>
          <p:nvPr/>
        </p:nvSpPr>
        <p:spPr>
          <a:xfrm>
            <a:off x="6011392" y="2976526"/>
            <a:ext cx="2664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ca-ES" sz="1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En el cas d’Espanya, 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els   consums intermedis               s'estabilitzen,  </a:t>
            </a:r>
            <a:r>
              <a:rPr lang="ca-ES" sz="1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tant la producció ramadera 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incrementa considerablement  mentre que la agrícola disminueix conseqüència de la sequera. En el balanç global, la renta agrària del conjunt d’Espanya augmenta.</a:t>
            </a:r>
            <a:endParaRPr lang="ca-ES" sz="1200" b="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611559" y="14127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800" u="sng" dirty="0" smtClean="0"/>
              <a:t>Evolució de la producció final agrària i consums intermedis a Espanya</a:t>
            </a:r>
            <a:endParaRPr lang="ca-ES" sz="1800" u="sng" dirty="0"/>
          </a:p>
          <a:p>
            <a:pPr algn="just"/>
            <a:endParaRPr lang="ca-ES" sz="1800" dirty="0"/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eDeText 9"/>
          <p:cNvSpPr txBox="1"/>
          <p:nvPr/>
        </p:nvSpPr>
        <p:spPr>
          <a:xfrm>
            <a:off x="1645544" y="5589696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Font: Servei d'Estudis i Estadística, Gabinet Tècnic. DARPA</a:t>
            </a:r>
          </a:p>
        </p:txBody>
      </p:sp>
    </p:spTree>
    <p:extLst>
      <p:ext uri="{BB962C8B-B14F-4D97-AF65-F5344CB8AC3E}">
        <p14:creationId xmlns:p14="http://schemas.microsoft.com/office/powerpoint/2010/main" val="15890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12" y="1844824"/>
            <a:ext cx="5503231" cy="3439457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A80000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11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4</a:t>
            </a:r>
            <a:r>
              <a:rPr lang="ca-ES" sz="2000" kern="0" dirty="0" smtClean="0">
                <a:latin typeface="Arial" charset="0"/>
                <a:cs typeface="Arial" charset="0"/>
              </a:rPr>
              <a:t>. Evolució macromagnituds: Consums intermedis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1403648" y="5284281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Font: Servei </a:t>
            </a:r>
            <a:r>
              <a:rPr lang="ca-ES" sz="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d'Estudis i Estadística, </a:t>
            </a:r>
            <a:r>
              <a:rPr lang="ca-ES" sz="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Gabinet Tècnic. </a:t>
            </a:r>
            <a:r>
              <a:rPr lang="ca-ES" sz="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DARPA</a:t>
            </a:r>
            <a:endParaRPr lang="ca-ES" sz="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-1176" r="8650" b="1176"/>
          <a:stretch/>
        </p:blipFill>
        <p:spPr>
          <a:xfrm>
            <a:off x="6360960" y="2216766"/>
            <a:ext cx="1702320" cy="1584176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80000"/>
            </a:solidFill>
          </a:ln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0" name="QuadreDeText 9"/>
          <p:cNvSpPr txBox="1"/>
          <p:nvPr/>
        </p:nvSpPr>
        <p:spPr>
          <a:xfrm>
            <a:off x="6156176" y="3899286"/>
            <a:ext cx="227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b="0" dirty="0" smtClean="0"/>
              <a:t>Els Consums Intermedis disminueixen amb força al 2024 per la </a:t>
            </a:r>
            <a:r>
              <a:rPr lang="ca-ES" sz="1400" dirty="0" smtClean="0"/>
              <a:t>baixada dels preus dels pinsos</a:t>
            </a:r>
            <a:r>
              <a:rPr lang="ca-ES" sz="1400" b="0" dirty="0" smtClean="0"/>
              <a:t>, sumat a la baixada en fertilitzant i energia.</a:t>
            </a:r>
            <a:endParaRPr lang="ca-ES" sz="1400" dirty="0"/>
          </a:p>
        </p:txBody>
      </p:sp>
      <p:pic>
        <p:nvPicPr>
          <p:cNvPr id="11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12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4</a:t>
            </a:r>
            <a:r>
              <a:rPr lang="ca-ES" sz="2000" kern="0" dirty="0" smtClean="0">
                <a:latin typeface="Arial" charset="0"/>
                <a:cs typeface="Arial" charset="0"/>
              </a:rPr>
              <a:t>. Evolució macromagnituds: Consums intermedis</a:t>
            </a:r>
          </a:p>
        </p:txBody>
      </p:sp>
      <p:pic>
        <p:nvPicPr>
          <p:cNvPr id="8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21" y="6236484"/>
            <a:ext cx="1444939" cy="45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5"/>
          <a:srcRect l="15703"/>
          <a:stretch/>
        </p:blipFill>
        <p:spPr>
          <a:xfrm>
            <a:off x="1547664" y="1412776"/>
            <a:ext cx="6957977" cy="50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16780"/>
            <a:ext cx="6189692" cy="3318946"/>
          </a:xfrm>
          <a:prstGeom prst="roundRect">
            <a:avLst>
              <a:gd name="adj" fmla="val 8570"/>
            </a:avLst>
          </a:prstGeom>
          <a:ln w="22225">
            <a:solidFill>
              <a:srgbClr val="920000"/>
            </a:solidFill>
            <a:miter lim="400000"/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13</a:t>
            </a:fld>
            <a:endParaRPr lang="ca-ES" altLang="ca-ES" sz="1400" b="0"/>
          </a:p>
        </p:txBody>
      </p:sp>
      <p:sp>
        <p:nvSpPr>
          <p:cNvPr id="6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3</a:t>
            </a:r>
            <a:r>
              <a:rPr lang="ca-ES" sz="2000" kern="0" dirty="0" smtClean="0">
                <a:latin typeface="Arial" charset="0"/>
                <a:cs typeface="Arial" charset="0"/>
              </a:rPr>
              <a:t>. Renda Agrària</a:t>
            </a:r>
          </a:p>
        </p:txBody>
      </p:sp>
      <p:sp>
        <p:nvSpPr>
          <p:cNvPr id="8" name="QuadreDeText 2"/>
          <p:cNvSpPr txBox="1"/>
          <p:nvPr/>
        </p:nvSpPr>
        <p:spPr>
          <a:xfrm>
            <a:off x="7380312" y="3664602"/>
            <a:ext cx="1400799" cy="823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 b="0" i="1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 algn="just"/>
            <a:r>
              <a:rPr lang="ca-ES" sz="950" dirty="0" smtClean="0">
                <a:solidFill>
                  <a:schemeClr val="tx1">
                    <a:alpha val="50000"/>
                  </a:schemeClr>
                </a:solidFill>
              </a:rPr>
              <a:t>Quadre resum dels principals indicadors de la Renda Agrària (valors del darrer Avanç de Renda Agrària 2024).</a:t>
            </a:r>
            <a:endParaRPr lang="ca-ES" sz="950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1" name="Rectangle 8"/>
          <p:cNvSpPr txBox="1"/>
          <p:nvPr/>
        </p:nvSpPr>
        <p:spPr>
          <a:xfrm>
            <a:off x="683568" y="1460915"/>
            <a:ext cx="746940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0"/>
            </a:pPr>
            <a:r>
              <a:rPr lang="ca-ES" dirty="0" smtClean="0"/>
              <a:t>La Renda Agrària catalana de </a:t>
            </a:r>
            <a:r>
              <a:rPr lang="ca-ES" b="1" dirty="0" smtClean="0"/>
              <a:t>l’any 2024 </a:t>
            </a:r>
            <a:r>
              <a:rPr lang="ca-ES" dirty="0" smtClean="0"/>
              <a:t>és, segons la darrera estimació, de </a:t>
            </a:r>
            <a:r>
              <a:rPr lang="ca-ES" b="1" dirty="0" smtClean="0"/>
              <a:t>2.260,7 milions d’euros a preus corrents</a:t>
            </a:r>
            <a:r>
              <a:rPr lang="ca-ES" dirty="0" smtClean="0"/>
              <a:t>. Respecte de l’any 2023, la Renda Agrària Nominal hauria augmentat un +</a:t>
            </a:r>
            <a:r>
              <a:rPr lang="ca-ES" u="sng" dirty="0" smtClean="0"/>
              <a:t>22,74%</a:t>
            </a:r>
            <a:r>
              <a:rPr lang="ca-ES" dirty="0" smtClean="0"/>
              <a:t> (preus corrents) i la Deflactada un </a:t>
            </a:r>
            <a:r>
              <a:rPr lang="ca-ES" u="sng" dirty="0" smtClean="0"/>
              <a:t>+18,93%</a:t>
            </a:r>
            <a:r>
              <a:rPr lang="ca-ES" dirty="0" smtClean="0"/>
              <a:t> (preus constants).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12" name="Important: No inclouen ajuts deslligats de la producció (com restructuració vinya, infraestructes, etc)"/>
          <p:cNvSpPr/>
          <p:nvPr/>
        </p:nvSpPr>
        <p:spPr>
          <a:xfrm>
            <a:off x="7380312" y="4595421"/>
            <a:ext cx="1152128" cy="332869"/>
          </a:xfrm>
          <a:prstGeom prst="roundRect">
            <a:avLst>
              <a:gd name="adj" fmla="val 13209"/>
            </a:avLst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19" rIns="45719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ca-ES" sz="900" b="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</a:t>
            </a:r>
            <a:r>
              <a:rPr lang="ca-ES" sz="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a-ES" sz="9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Dades no definitives (Avanç)</a:t>
            </a:r>
            <a:endParaRPr lang="ca-ES" sz="105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51" y="6261929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354698"/>
            <a:ext cx="3688499" cy="4811710"/>
          </a:xfrm>
          <a:prstGeom prst="rect">
            <a:avLst/>
          </a:prstGeom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14</a:t>
            </a:fld>
            <a:endParaRPr lang="ca-ES" altLang="ca-ES" sz="1400" b="0"/>
          </a:p>
        </p:txBody>
      </p:sp>
      <p:sp>
        <p:nvSpPr>
          <p:cNvPr id="6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3</a:t>
            </a:r>
            <a:r>
              <a:rPr lang="ca-ES" sz="2000" kern="0" dirty="0" smtClean="0">
                <a:latin typeface="Arial" charset="0"/>
                <a:cs typeface="Arial" charset="0"/>
              </a:rPr>
              <a:t>. Renda Agrària</a:t>
            </a:r>
          </a:p>
        </p:txBody>
      </p:sp>
      <p:sp>
        <p:nvSpPr>
          <p:cNvPr id="2" name="QuadreDeText 1"/>
          <p:cNvSpPr txBox="1"/>
          <p:nvPr/>
        </p:nvSpPr>
        <p:spPr>
          <a:xfrm>
            <a:off x="233748" y="1556792"/>
            <a:ext cx="4248472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a-ES" sz="1100" b="0" dirty="0"/>
              <a:t>El </a:t>
            </a:r>
            <a:r>
              <a:rPr lang="ca-ES" sz="1100" dirty="0"/>
              <a:t>valor de la </a:t>
            </a:r>
            <a:r>
              <a:rPr lang="ca-ES" sz="1100" u="sng" dirty="0"/>
              <a:t>producció agrícola</a:t>
            </a:r>
            <a:r>
              <a:rPr lang="ca-ES" sz="1100" dirty="0"/>
              <a:t> </a:t>
            </a:r>
            <a:r>
              <a:rPr lang="ca-ES" sz="1100" b="0" dirty="0" smtClean="0"/>
              <a:t>augmentaria (</a:t>
            </a:r>
            <a:r>
              <a:rPr lang="ca-ES" sz="1100" dirty="0" smtClean="0"/>
              <a:t>+11,64%</a:t>
            </a:r>
            <a:r>
              <a:rPr lang="ca-ES" sz="1100" b="0" dirty="0" smtClean="0"/>
              <a:t>), degut a la </a:t>
            </a:r>
            <a:r>
              <a:rPr lang="ca-ES" sz="1100" dirty="0" smtClean="0"/>
              <a:t>recuperació de les produccions </a:t>
            </a:r>
            <a:r>
              <a:rPr lang="ca-ES" sz="1100" b="0" dirty="0" smtClean="0"/>
              <a:t>rere la sequera</a:t>
            </a:r>
            <a:r>
              <a:rPr lang="ca-ES" sz="1100" b="0" dirty="0"/>
              <a:t> </a:t>
            </a:r>
            <a:r>
              <a:rPr lang="ca-ES" sz="1100" b="0" dirty="0" smtClean="0"/>
              <a:t>2023 en cereals</a:t>
            </a:r>
            <a:r>
              <a:rPr lang="ca-ES" sz="1100" b="0" dirty="0" smtClean="0"/>
              <a:t>, fruita  </a:t>
            </a:r>
            <a:r>
              <a:rPr lang="ca-ES" sz="1100" b="0" dirty="0" smtClean="0"/>
              <a:t>i </a:t>
            </a:r>
            <a:r>
              <a:rPr lang="ca-ES" sz="1100" b="0" dirty="0" smtClean="0"/>
              <a:t>l’ametlla.</a:t>
            </a:r>
            <a:endParaRPr lang="ca-ES" sz="1100" b="0" dirty="0" smtClean="0"/>
          </a:p>
          <a:p>
            <a:pPr algn="just"/>
            <a:endParaRPr lang="ca-ES" sz="800" b="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a-ES" sz="1100" b="0" dirty="0"/>
              <a:t>El </a:t>
            </a:r>
            <a:r>
              <a:rPr lang="ca-ES" sz="1100" dirty="0"/>
              <a:t>valor de la </a:t>
            </a:r>
            <a:r>
              <a:rPr lang="ca-ES" sz="1100" u="sng" dirty="0"/>
              <a:t>producció ramadera</a:t>
            </a:r>
            <a:r>
              <a:rPr lang="ca-ES" sz="1100" dirty="0"/>
              <a:t> </a:t>
            </a:r>
            <a:r>
              <a:rPr lang="ca-ES" sz="1100" b="0" dirty="0" smtClean="0"/>
              <a:t>disminuiria (</a:t>
            </a:r>
            <a:r>
              <a:rPr lang="ca-ES" sz="1100" dirty="0" smtClean="0"/>
              <a:t>-5,96%</a:t>
            </a:r>
            <a:r>
              <a:rPr lang="ca-ES" sz="1100" b="0" dirty="0" smtClean="0"/>
              <a:t>),  afectat per la disminució </a:t>
            </a:r>
            <a:r>
              <a:rPr lang="ca-ES" sz="1100" b="0" dirty="0"/>
              <a:t>del valor econòmic del porcí </a:t>
            </a:r>
            <a:r>
              <a:rPr lang="ca-ES" sz="1100" b="0" dirty="0" smtClean="0"/>
              <a:t>(-6,05%) i del boví (-4,23%). La </a:t>
            </a:r>
            <a:r>
              <a:rPr lang="ca-ES" sz="1100" dirty="0" smtClean="0"/>
              <a:t>disminució </a:t>
            </a:r>
            <a:r>
              <a:rPr lang="ca-ES" sz="1100" dirty="0"/>
              <a:t>de preus </a:t>
            </a:r>
            <a:r>
              <a:rPr lang="ca-ES" sz="1100" b="0" dirty="0"/>
              <a:t>de la producció ramadera </a:t>
            </a:r>
            <a:r>
              <a:rPr lang="ca-ES" sz="1100" b="0" dirty="0" smtClean="0"/>
              <a:t>(-5,79%) i una producció que s’ha mantingut constant (-0,02%) ha donat aquest resultat.</a:t>
            </a:r>
          </a:p>
          <a:p>
            <a:pPr algn="just"/>
            <a:endParaRPr lang="ca-ES" sz="800" b="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a-ES" sz="1100" b="0" dirty="0"/>
              <a:t>Els </a:t>
            </a:r>
            <a:r>
              <a:rPr lang="ca-ES" sz="1100" u="sng" dirty="0"/>
              <a:t>consums intermedis</a:t>
            </a:r>
            <a:r>
              <a:rPr lang="ca-ES" sz="1100" dirty="0"/>
              <a:t> </a:t>
            </a:r>
            <a:r>
              <a:rPr lang="ca-ES" sz="1100" b="0" dirty="0" smtClean="0"/>
              <a:t>baixarien un -11,96%. Aquesta baixada dels consums (despeses) ve provocada per la baixada de preus d'aquests costos, que venen de màxims històrics al 2023. La </a:t>
            </a:r>
            <a:r>
              <a:rPr lang="ca-ES" sz="1100" b="0" dirty="0"/>
              <a:t>disminució dels preus de l’energia </a:t>
            </a:r>
            <a:r>
              <a:rPr lang="ca-ES" sz="1100" b="0" dirty="0" smtClean="0"/>
              <a:t>(-6,3%), </a:t>
            </a:r>
            <a:r>
              <a:rPr lang="ca-ES" sz="1100" b="0" dirty="0"/>
              <a:t>dels fertilitzants </a:t>
            </a:r>
            <a:r>
              <a:rPr lang="ca-ES" sz="1100" b="0" dirty="0" smtClean="0"/>
              <a:t>(-24,05%) </a:t>
            </a:r>
            <a:r>
              <a:rPr lang="ca-ES" sz="1100" b="0" dirty="0"/>
              <a:t>i </a:t>
            </a:r>
            <a:r>
              <a:rPr lang="ca-ES" sz="1100" dirty="0" smtClean="0"/>
              <a:t>sobretot dels </a:t>
            </a:r>
            <a:r>
              <a:rPr lang="ca-ES" sz="1100" dirty="0"/>
              <a:t>aliments pel bestiar </a:t>
            </a:r>
            <a:r>
              <a:rPr lang="ca-ES" sz="1100" dirty="0" smtClean="0"/>
              <a:t>(-15,83%)</a:t>
            </a:r>
            <a:r>
              <a:rPr lang="ca-ES" sz="1100" b="0" dirty="0" smtClean="0"/>
              <a:t> </a:t>
            </a:r>
            <a:r>
              <a:rPr lang="ca-ES" sz="1100" b="0" dirty="0"/>
              <a:t>han afavorit a </a:t>
            </a:r>
            <a:r>
              <a:rPr lang="ca-ES" sz="1100" b="0" dirty="0" smtClean="0"/>
              <a:t>descens dels consums intermedis. </a:t>
            </a:r>
            <a:endParaRPr lang="ca-ES" sz="1100" b="0" dirty="0" smtClean="0">
              <a:sym typeface="Wingdings" panose="05000000000000000000" pitchFamily="2" charset="2"/>
            </a:endParaRPr>
          </a:p>
        </p:txBody>
      </p:sp>
      <p:pic>
        <p:nvPicPr>
          <p:cNvPr id="7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51" y="6261929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15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3. Renda Agrària</a:t>
            </a:r>
          </a:p>
        </p:txBody>
      </p:sp>
      <p:pic>
        <p:nvPicPr>
          <p:cNvPr id="8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t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/>
        </p:blipFill>
        <p:spPr>
          <a:xfrm>
            <a:off x="2953204" y="1568053"/>
            <a:ext cx="3370648" cy="1795337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22225">
            <a:solidFill>
              <a:srgbClr val="953735"/>
            </a:solidFill>
          </a:ln>
          <a:effectLst>
            <a:softEdge rad="190500"/>
          </a:effectLst>
        </p:spPr>
      </p:pic>
      <p:sp>
        <p:nvSpPr>
          <p:cNvPr id="23" name="QuadreDeText 2"/>
          <p:cNvSpPr txBox="1"/>
          <p:nvPr/>
        </p:nvSpPr>
        <p:spPr>
          <a:xfrm>
            <a:off x="2195736" y="3611680"/>
            <a:ext cx="464460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 b="0" i="1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 algn="just"/>
            <a:r>
              <a:rPr lang="ca-ES" sz="1200" i="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L’any 2024 la renda </a:t>
            </a:r>
            <a:r>
              <a:rPr lang="ca-ES" sz="1200" i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agrària</a:t>
            </a:r>
            <a:r>
              <a:rPr lang="ca-ES" sz="1200" i="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de Catalunya assoleix el seu </a:t>
            </a:r>
            <a:r>
              <a:rPr lang="ca-ES" sz="1200" b="1" i="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6è punt més alt</a:t>
            </a:r>
            <a:r>
              <a:rPr lang="ca-ES" sz="1200" i="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, si no tenim en compte la inflació (deflactada), mentre que a preus corrents la Renda agrària 2024 assoliria el seu nivell més alt de la sèrie.</a:t>
            </a:r>
            <a:endParaRPr sz="1000" i="0" dirty="0">
              <a:solidFill>
                <a:schemeClr val="tx1">
                  <a:alpha val="50000"/>
                </a:schemeClr>
              </a:solidFill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399823"/>
            <a:ext cx="1194820" cy="319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580" y="1366416"/>
            <a:ext cx="1242615" cy="322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4725144"/>
            <a:ext cx="7200800" cy="137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7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916" y="2547563"/>
            <a:ext cx="6408712" cy="3416645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22225">
            <a:solidFill>
              <a:srgbClr val="953735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16</a:t>
            </a:fld>
            <a:endParaRPr lang="ca-ES" altLang="ca-ES" sz="1400" b="0" dirty="0"/>
          </a:p>
        </p:txBody>
      </p:sp>
      <p:sp>
        <p:nvSpPr>
          <p:cNvPr id="6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3</a:t>
            </a:r>
            <a:r>
              <a:rPr lang="ca-ES" sz="2000" kern="0" dirty="0" smtClean="0">
                <a:latin typeface="Arial" charset="0"/>
                <a:cs typeface="Arial" charset="0"/>
              </a:rPr>
              <a:t>. Renda Agrària</a:t>
            </a:r>
          </a:p>
        </p:txBody>
      </p:sp>
      <p:sp>
        <p:nvSpPr>
          <p:cNvPr id="2" name="QuadreDeText 1"/>
          <p:cNvSpPr txBox="1"/>
          <p:nvPr/>
        </p:nvSpPr>
        <p:spPr>
          <a:xfrm>
            <a:off x="3203848" y="5939716"/>
            <a:ext cx="48965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7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Font: Servei </a:t>
            </a:r>
            <a:r>
              <a:rPr lang="ca-ES" sz="7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d'Estudis i Estadística, </a:t>
            </a:r>
            <a:r>
              <a:rPr lang="ca-ES" sz="7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Gabinet Tècnic. </a:t>
            </a:r>
            <a:r>
              <a:rPr lang="ca-ES" sz="7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DARPA</a:t>
            </a:r>
            <a:endParaRPr lang="ca-ES" sz="7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856" y="1353286"/>
            <a:ext cx="785083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500" u="sng" dirty="0"/>
              <a:t>Renda agrària nominal </a:t>
            </a:r>
            <a:r>
              <a:rPr lang="ca-ES" sz="1500" b="0" u="sng" dirty="0"/>
              <a:t>(preus corrents)</a:t>
            </a:r>
            <a:r>
              <a:rPr lang="ca-ES" sz="1500" u="sng" dirty="0"/>
              <a:t> i Renda agrària Real </a:t>
            </a:r>
            <a:r>
              <a:rPr lang="ca-ES" sz="1500" b="0" u="sng" dirty="0"/>
              <a:t>(deflactada</a:t>
            </a:r>
            <a:r>
              <a:rPr lang="ca-ES" sz="1500" b="0" u="sng" dirty="0" smtClean="0"/>
              <a:t>):</a:t>
            </a:r>
          </a:p>
          <a:p>
            <a:pPr algn="just"/>
            <a:endParaRPr lang="ca-ES" sz="500" b="0" dirty="0"/>
          </a:p>
          <a:p>
            <a:pPr algn="just"/>
            <a:r>
              <a:rPr lang="ca-ES" sz="1500" b="0" dirty="0" smtClean="0"/>
              <a:t>La diferència és que la renda</a:t>
            </a:r>
            <a:r>
              <a:rPr lang="ca-ES" sz="1500" b="0" dirty="0"/>
              <a:t> </a:t>
            </a:r>
            <a:r>
              <a:rPr lang="ca-ES" sz="1500" b="0" dirty="0" smtClean="0"/>
              <a:t>nominal, es mesura amb els preus corrents de cada any, i en canvi la real, amb els preus d’un any de referència (any base). </a:t>
            </a:r>
            <a:r>
              <a:rPr lang="ca-ES" sz="1500" dirty="0" smtClean="0"/>
              <a:t>D’aquesta manera, no incorpora les variacions del nivell general de preus</a:t>
            </a:r>
            <a:r>
              <a:rPr lang="ca-ES" sz="1500" b="0" dirty="0" smtClean="0">
                <a:solidFill>
                  <a:srgbClr val="A40000"/>
                </a:solidFill>
              </a:rPr>
              <a:t>. </a:t>
            </a:r>
          </a:p>
          <a:p>
            <a:pPr algn="just"/>
            <a:endParaRPr lang="ca-ES" sz="1500" b="0" dirty="0">
              <a:solidFill>
                <a:srgbClr val="A40000"/>
              </a:solidFill>
            </a:endParaRPr>
          </a:p>
          <a:p>
            <a:pPr algn="just"/>
            <a:endParaRPr lang="ca-ES" sz="1500" b="0" dirty="0" smtClean="0"/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51" y="6261929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6261255" cy="3816424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953735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17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3. Renda Agrària</a:t>
            </a:r>
          </a:p>
        </p:txBody>
      </p:sp>
      <p:sp>
        <p:nvSpPr>
          <p:cNvPr id="14" name="Important: No inclouen ajuts deslligats de la producció (com restructuració vinya, infraestructes, etc)"/>
          <p:cNvSpPr/>
          <p:nvPr/>
        </p:nvSpPr>
        <p:spPr>
          <a:xfrm>
            <a:off x="7045313" y="6001962"/>
            <a:ext cx="1127150" cy="410986"/>
          </a:xfrm>
          <a:prstGeom prst="roundRect">
            <a:avLst>
              <a:gd name="adj" fmla="val 13209"/>
            </a:avLst>
          </a:prstGeom>
          <a:noFill/>
          <a:ln w="15875">
            <a:solidFill>
              <a:srgbClr val="953735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19" rIns="45719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ca-ES" sz="900" b="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</a:t>
            </a:r>
            <a:r>
              <a:rPr lang="ca-ES" sz="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a-ES" sz="9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Dades no definitives (Avanç)</a:t>
            </a:r>
            <a:endParaRPr lang="ca-ES" sz="105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eDeText 2"/>
          <p:cNvSpPr txBox="1"/>
          <p:nvPr/>
        </p:nvSpPr>
        <p:spPr>
          <a:xfrm>
            <a:off x="6874528" y="2434391"/>
            <a:ext cx="1801160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 b="0" i="1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 algn="just"/>
            <a:r>
              <a:rPr lang="ca-ES" sz="1200" i="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En termes corrents, per l’any 2024 la renda agrària de Catalunya manté la seva tendència a l’alça en el mateix sentit que a Espanya, mentre que pel que fa a la Unió Europea la variació respecte l’any anterior es mantindria més estable.</a:t>
            </a:r>
            <a:endParaRPr sz="1000" i="0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70" y="1714123"/>
            <a:ext cx="6155272" cy="3751824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953735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18</a:t>
            </a:fld>
            <a:endParaRPr lang="ca-ES" altLang="ca-ES" sz="1400" b="0" dirty="0"/>
          </a:p>
        </p:txBody>
      </p:sp>
      <p:sp>
        <p:nvSpPr>
          <p:cNvPr id="14" name="Important: No inclouen ajuts deslligats de la producció (com restructuració vinya, infraestructes, etc)"/>
          <p:cNvSpPr/>
          <p:nvPr/>
        </p:nvSpPr>
        <p:spPr>
          <a:xfrm>
            <a:off x="7045313" y="6001962"/>
            <a:ext cx="1127150" cy="410986"/>
          </a:xfrm>
          <a:prstGeom prst="roundRect">
            <a:avLst>
              <a:gd name="adj" fmla="val 13209"/>
            </a:avLst>
          </a:prstGeom>
          <a:noFill/>
          <a:ln w="15875">
            <a:solidFill>
              <a:srgbClr val="953735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19" rIns="45719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ca-ES" sz="900" b="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</a:t>
            </a:r>
            <a:r>
              <a:rPr lang="ca-ES" sz="9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a-ES" sz="9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Dades no definitives (Avanç)</a:t>
            </a:r>
            <a:endParaRPr lang="ca-ES" sz="105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QuadreDeText 2"/>
          <p:cNvSpPr txBox="1"/>
          <p:nvPr/>
        </p:nvSpPr>
        <p:spPr>
          <a:xfrm>
            <a:off x="6874528" y="2434391"/>
            <a:ext cx="180116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 b="0" i="1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 algn="just"/>
            <a:r>
              <a:rPr lang="ca-ES" sz="1200" i="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Si no es té en compte l’efecte de la inflació, l’any 2024, l’increment és més atenuat tant a Catalunya com a Espanya. En el cas d ela Unió Europea, la variació respecte l’any anterior es mantindria pràcticament estable.</a:t>
            </a:r>
            <a:endParaRPr sz="1000" i="0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1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3. Renda Agrària</a:t>
            </a:r>
          </a:p>
        </p:txBody>
      </p:sp>
    </p:spTree>
    <p:extLst>
      <p:ext uri="{BB962C8B-B14F-4D97-AF65-F5344CB8AC3E}">
        <p14:creationId xmlns:p14="http://schemas.microsoft.com/office/powerpoint/2010/main" val="27760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tge 22"/>
          <p:cNvPicPr>
            <a:picLocks noChangeAspect="1"/>
          </p:cNvPicPr>
          <p:nvPr/>
        </p:nvPicPr>
        <p:blipFill rotWithShape="1">
          <a:blip r:embed="rId3"/>
          <a:srcRect b="16159"/>
          <a:stretch/>
        </p:blipFill>
        <p:spPr>
          <a:xfrm>
            <a:off x="0" y="2996952"/>
            <a:ext cx="9144000" cy="3861048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115" y="3662832"/>
            <a:ext cx="715647" cy="692907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855" y="3662832"/>
            <a:ext cx="736067" cy="700639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16" name="Imat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10" y="3643184"/>
            <a:ext cx="765269" cy="733525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21" name="Imat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1947" y="3657664"/>
            <a:ext cx="729403" cy="703242"/>
          </a:xfrm>
          <a:prstGeom prst="ellipse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8546" y="3668687"/>
            <a:ext cx="731580" cy="708022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19" name="Imatg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8624" y="3655310"/>
            <a:ext cx="801702" cy="740874"/>
          </a:xfrm>
          <a:prstGeom prst="ellipse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0102" y="3653921"/>
            <a:ext cx="738519" cy="692273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pic>
        <p:nvPicPr>
          <p:cNvPr id="20" name="Imatg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169" y="3647735"/>
            <a:ext cx="738165" cy="698459"/>
          </a:xfrm>
          <a:prstGeom prst="ellipse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</p:pic>
      <p:sp>
        <p:nvSpPr>
          <p:cNvPr id="414" name="agricultura.gencat.cat"/>
          <p:cNvSpPr txBox="1"/>
          <p:nvPr/>
        </p:nvSpPr>
        <p:spPr>
          <a:xfrm>
            <a:off x="2774835" y="4638593"/>
            <a:ext cx="340734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2D581A"/>
                </a:solidFill>
              </a:defRPr>
            </a:lvl1pPr>
          </a:lstStyle>
          <a:p>
            <a:pPr eaLnBrk="1" hangingPunct="1"/>
            <a:r>
              <a:rPr lang="ca-ES" sz="16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    SECRETARIA </a:t>
            </a:r>
            <a:r>
              <a:rPr lang="ca-E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GENERAL</a:t>
            </a:r>
          </a:p>
          <a:p>
            <a:pPr eaLnBrk="1" hangingPunct="1"/>
            <a:r>
              <a:rPr lang="ca-ES" sz="16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 Gabinet </a:t>
            </a:r>
            <a:r>
              <a:rPr lang="ca-E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Tècnic</a:t>
            </a:r>
          </a:p>
          <a:p>
            <a:pPr eaLnBrk="1" hangingPunct="1"/>
            <a:r>
              <a:rPr lang="ca-ES" sz="1600" dirty="0">
                <a:solidFill>
                  <a:srgbClr val="C00000"/>
                </a:solidFill>
              </a:rPr>
              <a:t>        Servei </a:t>
            </a:r>
            <a:r>
              <a:rPr lang="ca-ES" sz="1600" dirty="0" smtClean="0">
                <a:solidFill>
                  <a:srgbClr val="C00000"/>
                </a:solidFill>
              </a:rPr>
              <a:t>d’Estudis i Estadística</a:t>
            </a:r>
            <a:endParaRPr lang="es-ES" sz="16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15" name="Imagen" descr="Imagen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183" y="2866084"/>
            <a:ext cx="288825" cy="28882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ol 2"/>
          <p:cNvSpPr>
            <a:spLocks noGrp="1"/>
          </p:cNvSpPr>
          <p:nvPr>
            <p:ph type="ctrTitle"/>
          </p:nvPr>
        </p:nvSpPr>
        <p:spPr>
          <a:xfrm>
            <a:off x="681038" y="2455731"/>
            <a:ext cx="7772400" cy="646331"/>
          </a:xfrm>
        </p:spPr>
        <p:txBody>
          <a:bodyPr/>
          <a:lstStyle/>
          <a:p>
            <a:r>
              <a:rPr lang="ca-ES" dirty="0" smtClean="0">
                <a:cs typeface="Arial" panose="020B0604020202020204" pitchFamily="34" charset="0"/>
                <a:hlinkClick r:id="rId19"/>
              </a:rPr>
              <a:t>agricultura.gencat.cat</a:t>
            </a:r>
            <a:endParaRPr lang="ca-ES" dirty="0">
              <a:cs typeface="Arial" panose="020B0604020202020204" pitchFamily="34" charset="0"/>
            </a:endParaRPr>
          </a:p>
        </p:txBody>
      </p:sp>
      <p:pic>
        <p:nvPicPr>
          <p:cNvPr id="22" name="Picture 4" descr="https://identitatcorporativa.gencat.cat/web/.content/Documentacio/descarregues/dpt/COLOR/Agricultura/agricultura_c3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17" y="774329"/>
            <a:ext cx="3335442" cy="13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768" y="5600458"/>
            <a:ext cx="1444939" cy="45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lang="ca-ES" altLang="ca-ES" sz="1400" b="0" dirty="0"/>
          </a:p>
        </p:txBody>
      </p:sp>
      <p:sp>
        <p:nvSpPr>
          <p:cNvPr id="8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971600" y="1772816"/>
            <a:ext cx="3203848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a-ES" sz="1600" dirty="0" smtClean="0"/>
              <a:t>Metodologia</a:t>
            </a:r>
          </a:p>
          <a:p>
            <a:pPr marL="342900" indent="-342900">
              <a:buFont typeface="+mj-lt"/>
              <a:buAutoNum type="arabicPeriod"/>
            </a:pPr>
            <a:endParaRPr lang="ca-E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ca-ES" sz="1600" dirty="0" smtClean="0"/>
              <a:t>Macromagnituds</a:t>
            </a:r>
          </a:p>
          <a:p>
            <a:pPr marL="342900" indent="-342900">
              <a:buFont typeface="+mj-lt"/>
              <a:buAutoNum type="arabicPeriod"/>
            </a:pPr>
            <a:endParaRPr lang="ca-ES" sz="1600" dirty="0"/>
          </a:p>
          <a:p>
            <a:pPr marL="342900" indent="-342900">
              <a:buFont typeface="+mj-lt"/>
              <a:buAutoNum type="arabicPeriod"/>
            </a:pPr>
            <a:r>
              <a:rPr lang="ca-ES" sz="1600" dirty="0" smtClean="0"/>
              <a:t>Renda Agrària a Catalunya, Espanya i l’UE.</a:t>
            </a:r>
            <a:endParaRPr lang="ca-ES" sz="1600" dirty="0"/>
          </a:p>
          <a:p>
            <a:pPr marL="457200" indent="-457200">
              <a:buFont typeface="+mj-lt"/>
              <a:buAutoNum type="arabicPeriod"/>
            </a:pPr>
            <a:endParaRPr lang="ca-ES" sz="1600" dirty="0" smtClean="0"/>
          </a:p>
          <a:p>
            <a:pPr marL="457200" indent="-457200">
              <a:buFont typeface="+mj-lt"/>
              <a:buAutoNum type="arabicPeriod"/>
            </a:pPr>
            <a:endParaRPr lang="ca-ES" sz="1200" dirty="0" smtClean="0"/>
          </a:p>
          <a:p>
            <a:endParaRPr lang="ca-ES" sz="2000" dirty="0"/>
          </a:p>
        </p:txBody>
      </p:sp>
      <p:sp>
        <p:nvSpPr>
          <p:cNvPr id="11" name="Rectángulo redondeado"/>
          <p:cNvSpPr/>
          <p:nvPr/>
        </p:nvSpPr>
        <p:spPr>
          <a:xfrm>
            <a:off x="4716014" y="1642006"/>
            <a:ext cx="3025021" cy="1845820"/>
          </a:xfrm>
          <a:prstGeom prst="roundRect">
            <a:avLst>
              <a:gd name="adj" fmla="val 10536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Rectángulo redondeado"/>
          <p:cNvSpPr/>
          <p:nvPr/>
        </p:nvSpPr>
        <p:spPr>
          <a:xfrm>
            <a:off x="4720062" y="3789040"/>
            <a:ext cx="3025021" cy="1845820"/>
          </a:xfrm>
          <a:prstGeom prst="roundRect">
            <a:avLst>
              <a:gd name="adj" fmla="val 10536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A40000"/>
            </a:solidFill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4098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29863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29863"/>
            <a:ext cx="1444939" cy="45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dentitatcorporativa.gencat.cat/web/.content/Documentacio/comunicacio/BN/govern-de-tothom_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16" y="6237311"/>
            <a:ext cx="1351220" cy="42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3652"/>
            <a:ext cx="9144000" cy="4294348"/>
          </a:xfrm>
          <a:prstGeom prst="rect">
            <a:avLst/>
          </a:prstGeom>
        </p:spPr>
      </p:pic>
      <p:sp>
        <p:nvSpPr>
          <p:cNvPr id="5" name="Contenidor de contingut 2"/>
          <p:cNvSpPr txBox="1">
            <a:spLocks/>
          </p:cNvSpPr>
          <p:nvPr/>
        </p:nvSpPr>
        <p:spPr bwMode="auto">
          <a:xfrm>
            <a:off x="507484" y="1484784"/>
            <a:ext cx="80002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algn="just">
              <a:buClr>
                <a:srgbClr val="C00000"/>
              </a:buClr>
              <a:defRPr/>
            </a:pPr>
            <a:r>
              <a:rPr lang="ca-ES" b="0" dirty="0" smtClean="0"/>
              <a:t>Les </a:t>
            </a:r>
            <a:r>
              <a:rPr lang="ca-ES" dirty="0"/>
              <a:t>macromagnituds agràries </a:t>
            </a:r>
            <a:r>
              <a:rPr lang="ca-ES" b="0" dirty="0"/>
              <a:t>són la font d’informació de l’estat del sector agrari, la valoració de les produccions, la determinació dels consums i la constatació del valor afegit del sector o renda agrària</a:t>
            </a:r>
            <a:r>
              <a:rPr lang="ca-ES" b="0" dirty="0" smtClean="0"/>
              <a:t>.</a:t>
            </a:r>
          </a:p>
          <a:p>
            <a:pPr marL="285750" lvl="1" algn="just">
              <a:buClr>
                <a:srgbClr val="C00000"/>
              </a:buClr>
              <a:defRPr/>
            </a:pPr>
            <a:endParaRPr lang="ca-ES" b="0" dirty="0" smtClean="0"/>
          </a:p>
          <a:p>
            <a:pPr marL="285750" lvl="1" algn="just">
              <a:buClr>
                <a:srgbClr val="C00000"/>
              </a:buClr>
              <a:defRPr/>
            </a:pPr>
            <a:r>
              <a:rPr lang="ca-ES" b="0" dirty="0"/>
              <a:t>La </a:t>
            </a:r>
            <a:r>
              <a:rPr lang="ca-ES" dirty="0"/>
              <a:t>Renda Agrària </a:t>
            </a:r>
            <a:r>
              <a:rPr lang="ca-ES" b="0" dirty="0"/>
              <a:t>(Renda dels factors) representa el valor generat per l’activitat de la producció agrària; és a dir, mesura la remuneració de tots els factors de producció (terra, capital i treball). </a:t>
            </a:r>
          </a:p>
          <a:p>
            <a:pPr marL="0" lvl="1" indent="0" algn="just">
              <a:buClr>
                <a:srgbClr val="C00000"/>
              </a:buClr>
              <a:buNone/>
              <a:defRPr/>
            </a:pPr>
            <a:endParaRPr lang="ca-ES" sz="1800" b="0" dirty="0" smtClean="0"/>
          </a:p>
          <a:p>
            <a:pPr marL="285750" lvl="1" algn="just">
              <a:buClr>
                <a:srgbClr val="C00000"/>
              </a:buClr>
              <a:defRPr/>
            </a:pPr>
            <a:r>
              <a:rPr lang="ca-ES" b="0" dirty="0" smtClean="0"/>
              <a:t>Conceptes bàsics:   </a:t>
            </a:r>
          </a:p>
          <a:p>
            <a:pPr marL="742950" lvl="2" indent="-285750" algn="just"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ca-ES" b="0" dirty="0" smtClean="0"/>
              <a:t>Renda </a:t>
            </a:r>
            <a:r>
              <a:rPr lang="ca-ES" b="0" dirty="0"/>
              <a:t>Agrària = VAB preus </a:t>
            </a:r>
            <a:r>
              <a:rPr lang="ca-ES" b="0" dirty="0" smtClean="0"/>
              <a:t>bàsics - </a:t>
            </a:r>
            <a:r>
              <a:rPr lang="ca-ES" b="0" dirty="0"/>
              <a:t>Amortitzacions + Altres Subvencions – </a:t>
            </a:r>
            <a:r>
              <a:rPr lang="ca-ES" b="0" dirty="0" smtClean="0"/>
              <a:t>Altres</a:t>
            </a:r>
            <a:r>
              <a:rPr lang="ca-ES" b="0" dirty="0"/>
              <a:t> </a:t>
            </a:r>
            <a:r>
              <a:rPr lang="ca-ES" b="0" dirty="0" smtClean="0"/>
              <a:t>Impostos </a:t>
            </a:r>
          </a:p>
          <a:p>
            <a:pPr marL="742950" lvl="2" indent="-285750" algn="just">
              <a:buClr>
                <a:srgbClr val="C00000"/>
              </a:buClr>
              <a:buFont typeface="Courier New" panose="02070309020205020404" pitchFamily="49" charset="0"/>
              <a:buChar char="o"/>
              <a:defRPr/>
            </a:pPr>
            <a:r>
              <a:rPr lang="ca-ES" b="0" dirty="0" smtClean="0"/>
              <a:t>VAB </a:t>
            </a:r>
            <a:r>
              <a:rPr lang="ca-ES" b="0" dirty="0"/>
              <a:t>preus bàsics = Producció Branca Agrària – Consums Intermedis</a:t>
            </a:r>
          </a:p>
          <a:p>
            <a:pPr marL="0" lvl="1" indent="0" algn="just">
              <a:buClr>
                <a:srgbClr val="C00000"/>
              </a:buClr>
              <a:buNone/>
              <a:defRPr/>
            </a:pPr>
            <a:endParaRPr lang="ca-ES" sz="1800" b="0" dirty="0" smtClean="0"/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ca-ES" sz="1200" b="0" dirty="0">
              <a:latin typeface="Arial" charset="0"/>
              <a:cs typeface="Arial" charset="0"/>
            </a:endParaRPr>
          </a:p>
          <a:p>
            <a:pPr marL="285750" lvl="1" algn="just">
              <a:buClr>
                <a:srgbClr val="C00000"/>
              </a:buClr>
              <a:defRPr/>
            </a:pPr>
            <a:endParaRPr lang="ca-ES" sz="1800" b="0" dirty="0" smtClean="0"/>
          </a:p>
          <a:p>
            <a:pPr marL="285750" lvl="1" algn="just">
              <a:buClr>
                <a:srgbClr val="C00000"/>
              </a:buClr>
              <a:buFont typeface="Wingdings 2" pitchFamily="18" charset="2"/>
              <a:buChar char=""/>
              <a:defRPr/>
            </a:pPr>
            <a:endParaRPr lang="ca-ES" sz="1800" b="0" dirty="0" smtClean="0">
              <a:latin typeface="Arial" charset="0"/>
              <a:cs typeface="Arial" charset="0"/>
            </a:endParaRPr>
          </a:p>
        </p:txBody>
      </p:sp>
      <p:sp>
        <p:nvSpPr>
          <p:cNvPr id="6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 smtClean="0">
                <a:latin typeface="Arial" charset="0"/>
                <a:cs typeface="Arial" charset="0"/>
              </a:rPr>
              <a:t>1. Metodologia</a:t>
            </a:r>
          </a:p>
        </p:txBody>
      </p:sp>
      <p:pic>
        <p:nvPicPr>
          <p:cNvPr id="13" name="Picture 2" descr="https://identitatcorporativa.gencat.cat/web/.content/Documentacio/descarregues/dpt/COLOR/Agricultura/agricultura_h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9" y="6283094"/>
            <a:ext cx="2448272" cy="42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83151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6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865592"/>
            <a:ext cx="4952144" cy="2978981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22225">
            <a:solidFill>
              <a:srgbClr val="953735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4</a:t>
            </a:fld>
            <a:endParaRPr lang="ca-ES" altLang="ca-ES" sz="1400" b="0"/>
          </a:p>
        </p:txBody>
      </p:sp>
      <p:sp>
        <p:nvSpPr>
          <p:cNvPr id="6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</a:t>
            </a:r>
            <a:r>
              <a:rPr lang="ca-ES" sz="2000" kern="0" dirty="0" smtClean="0">
                <a:latin typeface="Arial" charset="0"/>
                <a:cs typeface="Arial" charset="0"/>
              </a:rPr>
              <a:t>. Macromagnituds: PFA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26231" y="4968112"/>
            <a:ext cx="59241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400" b="0" dirty="0" smtClean="0"/>
              <a:t>Segons la darrera estimació, </a:t>
            </a:r>
            <a:r>
              <a:rPr lang="ca-ES" sz="1400" b="0" dirty="0"/>
              <a:t>l</a:t>
            </a:r>
            <a:r>
              <a:rPr lang="ca-ES" sz="1400" b="0" dirty="0" smtClean="0"/>
              <a:t>a Producció Final Agrària (PFA) al 2024 va ser de </a:t>
            </a:r>
            <a:r>
              <a:rPr lang="ca-ES" sz="1400" dirty="0" smtClean="0"/>
              <a:t>6.154,54 Milions d’euros </a:t>
            </a:r>
            <a:r>
              <a:rPr lang="ca-ES" sz="1400" b="0" dirty="0" smtClean="0"/>
              <a:t>(</a:t>
            </a:r>
            <a:r>
              <a:rPr lang="ca-ES" sz="1400" b="0" i="1" dirty="0" smtClean="0"/>
              <a:t>dades provisionals</a:t>
            </a:r>
            <a:r>
              <a:rPr lang="ca-ES" sz="1400" b="0" dirty="0" smtClean="0"/>
              <a:t>). </a:t>
            </a:r>
          </a:p>
          <a:p>
            <a:pPr algn="just"/>
            <a:endParaRPr lang="ca-ES" sz="1200" b="0" dirty="0" smtClean="0"/>
          </a:p>
          <a:p>
            <a:pPr algn="just"/>
            <a:r>
              <a:rPr lang="ca-ES" sz="1400" b="0" dirty="0" smtClean="0"/>
              <a:t>En percentatge, les </a:t>
            </a:r>
            <a:r>
              <a:rPr lang="ca-ES" sz="1400" b="0" u="sng" dirty="0" smtClean="0"/>
              <a:t>produccions ramaderes</a:t>
            </a:r>
            <a:r>
              <a:rPr lang="ca-ES" sz="1400" b="0" dirty="0" smtClean="0"/>
              <a:t> van suposar un </a:t>
            </a:r>
            <a:r>
              <a:rPr lang="ca-ES" sz="1400" dirty="0" smtClean="0"/>
              <a:t>64,50%</a:t>
            </a:r>
            <a:r>
              <a:rPr lang="ca-ES" sz="1400" b="0" dirty="0" smtClean="0"/>
              <a:t> i les </a:t>
            </a:r>
            <a:r>
              <a:rPr lang="ca-ES" sz="1400" b="0" u="sng" dirty="0" smtClean="0"/>
              <a:t>produccions agrícoles</a:t>
            </a:r>
            <a:r>
              <a:rPr lang="ca-ES" sz="1400" b="0" dirty="0" smtClean="0"/>
              <a:t>  un 34,04</a:t>
            </a:r>
            <a:r>
              <a:rPr lang="ca-ES" sz="1400" dirty="0" smtClean="0"/>
              <a:t>%</a:t>
            </a:r>
            <a:r>
              <a:rPr lang="ca-ES" sz="1400" b="0" dirty="0" smtClean="0">
                <a:solidFill>
                  <a:srgbClr val="FF0000"/>
                </a:solidFill>
              </a:rPr>
              <a:t> </a:t>
            </a:r>
            <a:r>
              <a:rPr lang="ca-ES" sz="1400" b="0" dirty="0" smtClean="0"/>
              <a:t>de la PFA.</a:t>
            </a:r>
            <a:endParaRPr lang="ca-ES" sz="1400" b="0" dirty="0"/>
          </a:p>
        </p:txBody>
      </p:sp>
      <p:sp>
        <p:nvSpPr>
          <p:cNvPr id="11" name="QuadreDeText 10"/>
          <p:cNvSpPr txBox="1"/>
          <p:nvPr/>
        </p:nvSpPr>
        <p:spPr>
          <a:xfrm>
            <a:off x="611559" y="1412776"/>
            <a:ext cx="770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800" dirty="0" smtClean="0"/>
              <a:t>		 </a:t>
            </a:r>
            <a:r>
              <a:rPr lang="ca-ES" sz="1800" u="sng" dirty="0" smtClean="0"/>
              <a:t>Producció Final Agrària</a:t>
            </a:r>
            <a:endParaRPr lang="ca-ES" sz="1800" u="sng" dirty="0"/>
          </a:p>
          <a:p>
            <a:pPr algn="just"/>
            <a:endParaRPr lang="ca-ES" sz="1800" dirty="0"/>
          </a:p>
        </p:txBody>
      </p:sp>
      <p:sp>
        <p:nvSpPr>
          <p:cNvPr id="8" name="QuadreDeText 7"/>
          <p:cNvSpPr txBox="1"/>
          <p:nvPr/>
        </p:nvSpPr>
        <p:spPr>
          <a:xfrm rot="10800000" flipV="1">
            <a:off x="4823048" y="6498094"/>
            <a:ext cx="6211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Font: Servei d'Estadística i Preus Agroalimentaris, Gabinet Tècnic. </a:t>
            </a:r>
            <a:r>
              <a:rPr lang="ca-ES" sz="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DARPA</a:t>
            </a:r>
            <a:endParaRPr lang="ca-ES" sz="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5" y="6237288"/>
            <a:ext cx="2448272" cy="42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30423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tg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97" y="4830625"/>
            <a:ext cx="471681" cy="454763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875">
            <a:solidFill>
              <a:srgbClr val="4F7623"/>
            </a:solidFill>
          </a:ln>
        </p:spPr>
      </p:pic>
      <p:pic>
        <p:nvPicPr>
          <p:cNvPr id="62" name="Imatg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393" y="2048326"/>
            <a:ext cx="1039585" cy="989548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4F7623"/>
            </a:solidFill>
          </a:ln>
        </p:spPr>
      </p:pic>
      <p:pic>
        <p:nvPicPr>
          <p:cNvPr id="56" name="Imatge 55"/>
          <p:cNvPicPr>
            <a:picLocks noChangeAspect="1"/>
          </p:cNvPicPr>
          <p:nvPr/>
        </p:nvPicPr>
        <p:blipFill rotWithShape="1">
          <a:blip r:embed="rId6"/>
          <a:srcRect l="14568" t="6262" r="18914"/>
          <a:stretch/>
        </p:blipFill>
        <p:spPr>
          <a:xfrm>
            <a:off x="2139550" y="3079989"/>
            <a:ext cx="812676" cy="716965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rgbClr val="4F7623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</a:t>
            </a:r>
            <a:r>
              <a:rPr lang="ca-ES" sz="2000" kern="0" dirty="0" smtClean="0">
                <a:latin typeface="Arial" charset="0"/>
                <a:cs typeface="Arial" charset="0"/>
              </a:rPr>
              <a:t>. Macromagnituds: PFA</a:t>
            </a:r>
          </a:p>
        </p:txBody>
      </p:sp>
      <p:grpSp>
        <p:nvGrpSpPr>
          <p:cNvPr id="17" name="Diagrama 1"/>
          <p:cNvGrpSpPr/>
          <p:nvPr/>
        </p:nvGrpSpPr>
        <p:grpSpPr>
          <a:xfrm>
            <a:off x="2683564" y="2356896"/>
            <a:ext cx="3573879" cy="3754547"/>
            <a:chOff x="4212" y="-217239"/>
            <a:chExt cx="3573878" cy="3754546"/>
          </a:xfrm>
        </p:grpSpPr>
        <p:sp>
          <p:nvSpPr>
            <p:cNvPr id="20" name="Grupo"/>
            <p:cNvSpPr/>
            <p:nvPr/>
          </p:nvSpPr>
          <p:spPr>
            <a:xfrm>
              <a:off x="252564" y="-217239"/>
              <a:ext cx="1419524" cy="63886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rgbClr val="007A3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ts val="900"/>
                </a:spcBef>
                <a:defRPr sz="2100"/>
              </a:pPr>
              <a:endParaRPr/>
            </a:p>
          </p:txBody>
        </p:sp>
        <p:grpSp>
          <p:nvGrpSpPr>
            <p:cNvPr id="21" name="Grupo"/>
            <p:cNvGrpSpPr/>
            <p:nvPr/>
          </p:nvGrpSpPr>
          <p:grpSpPr>
            <a:xfrm>
              <a:off x="2104782" y="-27254"/>
              <a:ext cx="1473308" cy="676506"/>
              <a:chOff x="30652" y="-27254"/>
              <a:chExt cx="1473307" cy="676505"/>
            </a:xfrm>
          </p:grpSpPr>
          <p:sp>
            <p:nvSpPr>
              <p:cNvPr id="39" name="Rectángulo redondeado"/>
              <p:cNvSpPr/>
              <p:nvPr/>
            </p:nvSpPr>
            <p:spPr>
              <a:xfrm>
                <a:off x="30652" y="-27254"/>
                <a:ext cx="1473307" cy="676505"/>
              </a:xfrm>
              <a:prstGeom prst="roundRect">
                <a:avLst>
                  <a:gd name="adj" fmla="val 10000"/>
                </a:avLst>
              </a:pr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C00000">
                    <a:alpha val="90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33450">
                  <a:lnSpc>
                    <a:spcPct val="90000"/>
                  </a:lnSpc>
                  <a:spcBef>
                    <a:spcPts val="900"/>
                  </a:spcBef>
                  <a:defRPr sz="2100"/>
                </a:pPr>
                <a:endParaRPr/>
              </a:p>
            </p:txBody>
          </p:sp>
          <p:sp>
            <p:nvSpPr>
              <p:cNvPr id="40" name="Porcí"/>
              <p:cNvSpPr/>
              <p:nvPr/>
            </p:nvSpPr>
            <p:spPr>
              <a:xfrm>
                <a:off x="52210" y="84783"/>
                <a:ext cx="1385797" cy="452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0010" tIns="80010" rIns="80010" bIns="80010" numCol="1" anchor="ctr">
                <a:spAutoFit/>
              </a:bodyPr>
              <a:lstStyle>
                <a:lvl1pPr algn="ctr" defTabSz="933450">
                  <a:lnSpc>
                    <a:spcPct val="90000"/>
                  </a:lnSpc>
                  <a:spcBef>
                    <a:spcPts val="800"/>
                  </a:spcBef>
                  <a:defRPr sz="2100">
                    <a:solidFill>
                      <a:srgbClr val="75140D"/>
                    </a:solidFill>
                  </a:defRPr>
                </a:lvl1pPr>
              </a:lstStyle>
              <a:p>
                <a:r>
                  <a:rPr lang="ca-ES" dirty="0" smtClean="0"/>
                  <a:t>Porcí</a:t>
                </a:r>
                <a:endParaRPr lang="ca-ES" dirty="0"/>
              </a:p>
            </p:txBody>
          </p:sp>
        </p:grpSp>
        <p:sp>
          <p:nvSpPr>
            <p:cNvPr id="22" name="Triángulo"/>
            <p:cNvSpPr/>
            <p:nvPr/>
          </p:nvSpPr>
          <p:spPr>
            <a:xfrm>
              <a:off x="1560780" y="3200408"/>
              <a:ext cx="336898" cy="336899"/>
            </a:xfrm>
            <a:prstGeom prst="triangle">
              <a:avLst/>
            </a:prstGeom>
            <a:solidFill>
              <a:srgbClr val="B79F9F">
                <a:alpha val="8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Rectángulo"/>
            <p:cNvSpPr/>
            <p:nvPr/>
          </p:nvSpPr>
          <p:spPr>
            <a:xfrm rot="240000">
              <a:off x="4212" y="2954086"/>
              <a:ext cx="3450033" cy="241250"/>
            </a:xfrm>
            <a:prstGeom prst="rect">
              <a:avLst/>
            </a:prstGeom>
            <a:solidFill>
              <a:srgbClr val="B79F9F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Rectángulo redondeado"/>
            <p:cNvSpPr/>
            <p:nvPr/>
          </p:nvSpPr>
          <p:spPr>
            <a:xfrm rot="240000">
              <a:off x="2075656" y="2350903"/>
              <a:ext cx="1376533" cy="6413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ts val="900"/>
                </a:spcBef>
                <a:defRPr sz="1500"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grpSp>
          <p:nvGrpSpPr>
            <p:cNvPr id="25" name="Grupo"/>
            <p:cNvGrpSpPr/>
            <p:nvPr/>
          </p:nvGrpSpPr>
          <p:grpSpPr>
            <a:xfrm>
              <a:off x="2114454" y="1661107"/>
              <a:ext cx="1387553" cy="1158320"/>
              <a:chOff x="9670" y="47229"/>
              <a:chExt cx="1387552" cy="1158318"/>
            </a:xfrm>
          </p:grpSpPr>
          <p:sp>
            <p:nvSpPr>
              <p:cNvPr id="35" name="Rectángulo redondeado"/>
              <p:cNvSpPr/>
              <p:nvPr/>
            </p:nvSpPr>
            <p:spPr>
              <a:xfrm rot="240000">
                <a:off x="20691" y="47229"/>
                <a:ext cx="1376531" cy="6413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9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6" name="Boví"/>
              <p:cNvSpPr/>
              <p:nvPr/>
            </p:nvSpPr>
            <p:spPr>
              <a:xfrm rot="240000">
                <a:off x="9670" y="882382"/>
                <a:ext cx="1313917" cy="323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lvl1pPr>
              </a:lstStyle>
              <a:p>
                <a:r>
                  <a:rPr b="0" dirty="0" err="1"/>
                  <a:t>Boví</a:t>
                </a:r>
                <a:endParaRPr b="0" dirty="0"/>
              </a:p>
            </p:txBody>
          </p:sp>
        </p:grpSp>
        <p:grpSp>
          <p:nvGrpSpPr>
            <p:cNvPr id="26" name="Grupo"/>
            <p:cNvGrpSpPr/>
            <p:nvPr/>
          </p:nvGrpSpPr>
          <p:grpSpPr>
            <a:xfrm>
              <a:off x="2160031" y="830836"/>
              <a:ext cx="1381776" cy="641324"/>
              <a:chOff x="5429" y="-108574"/>
              <a:chExt cx="1381774" cy="641323"/>
            </a:xfrm>
          </p:grpSpPr>
          <p:sp>
            <p:nvSpPr>
              <p:cNvPr id="33" name="Rectángulo redondeado"/>
              <p:cNvSpPr/>
              <p:nvPr/>
            </p:nvSpPr>
            <p:spPr>
              <a:xfrm rot="240000">
                <a:off x="10672" y="-108574"/>
                <a:ext cx="1376531" cy="6413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9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4" name="Aviram"/>
              <p:cNvSpPr/>
              <p:nvPr/>
            </p:nvSpPr>
            <p:spPr>
              <a:xfrm rot="240000">
                <a:off x="5429" y="24324"/>
                <a:ext cx="1313917" cy="323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lvl1pPr>
              </a:lstStyle>
              <a:p>
                <a:r>
                  <a:rPr lang="ca-ES" b="0" dirty="0" smtClean="0"/>
                  <a:t>Aviram</a:t>
                </a:r>
                <a:endParaRPr lang="ca-ES" b="0" dirty="0"/>
              </a:p>
            </p:txBody>
          </p:sp>
        </p:grpSp>
        <p:grpSp>
          <p:nvGrpSpPr>
            <p:cNvPr id="27" name="Grupo"/>
            <p:cNvGrpSpPr/>
            <p:nvPr/>
          </p:nvGrpSpPr>
          <p:grpSpPr>
            <a:xfrm>
              <a:off x="157229" y="1842788"/>
              <a:ext cx="1404414" cy="413460"/>
              <a:chOff x="-24648" y="155480"/>
              <a:chExt cx="1404413" cy="413458"/>
            </a:xfrm>
          </p:grpSpPr>
          <p:sp>
            <p:nvSpPr>
              <p:cNvPr id="31" name="Rectángulo redondeado"/>
              <p:cNvSpPr/>
              <p:nvPr/>
            </p:nvSpPr>
            <p:spPr>
              <a:xfrm rot="240000">
                <a:off x="5601" y="155480"/>
                <a:ext cx="1374164" cy="413458"/>
              </a:xfrm>
              <a:prstGeom prst="roundRect">
                <a:avLst>
                  <a:gd name="adj" fmla="val 16667"/>
                </a:avLst>
              </a:prstGeom>
              <a:solidFill>
                <a:srgbClr val="00863D"/>
              </a:solidFill>
              <a:ln w="25400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9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2" name="Cereals"/>
              <p:cNvSpPr/>
              <p:nvPr/>
            </p:nvSpPr>
            <p:spPr>
              <a:xfrm rot="240000">
                <a:off x="-24648" y="210198"/>
                <a:ext cx="1343599" cy="323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lvl1pPr>
              </a:lstStyle>
              <a:p>
                <a:r>
                  <a:rPr lang="ca-ES" b="0" dirty="0" smtClean="0"/>
                  <a:t>Oli d’oliva</a:t>
                </a:r>
                <a:endParaRPr b="0" dirty="0"/>
              </a:p>
            </p:txBody>
          </p:sp>
        </p:grpSp>
        <p:grpSp>
          <p:nvGrpSpPr>
            <p:cNvPr id="28" name="Grupo"/>
            <p:cNvGrpSpPr/>
            <p:nvPr/>
          </p:nvGrpSpPr>
          <p:grpSpPr>
            <a:xfrm>
              <a:off x="195685" y="1361763"/>
              <a:ext cx="1398576" cy="422261"/>
              <a:chOff x="-22944" y="377000"/>
              <a:chExt cx="1398575" cy="422260"/>
            </a:xfrm>
          </p:grpSpPr>
          <p:sp>
            <p:nvSpPr>
              <p:cNvPr id="29" name="Rectángulo redondeado"/>
              <p:cNvSpPr/>
              <p:nvPr/>
            </p:nvSpPr>
            <p:spPr>
              <a:xfrm rot="240000">
                <a:off x="-900" y="377000"/>
                <a:ext cx="1376531" cy="422260"/>
              </a:xfrm>
              <a:prstGeom prst="roundRect">
                <a:avLst>
                  <a:gd name="adj" fmla="val 16667"/>
                </a:avLst>
              </a:prstGeom>
              <a:solidFill>
                <a:srgbClr val="007A37"/>
              </a:solidFill>
              <a:ln w="25400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9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0" name="Horta + plantes i flors"/>
              <p:cNvSpPr/>
              <p:nvPr/>
            </p:nvSpPr>
            <p:spPr>
              <a:xfrm rot="240000">
                <a:off x="-22944" y="432643"/>
                <a:ext cx="1313917" cy="323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lvl1pPr>
              </a:lstStyle>
              <a:p>
                <a:r>
                  <a:rPr lang="ca-ES" b="0" dirty="0" smtClean="0"/>
                  <a:t>Cereals</a:t>
                </a:r>
                <a:endParaRPr b="0" dirty="0"/>
              </a:p>
            </p:txBody>
          </p:sp>
        </p:grpSp>
      </p:grpSp>
      <p:grpSp>
        <p:nvGrpSpPr>
          <p:cNvPr id="41" name="Agrupa 11"/>
          <p:cNvGrpSpPr/>
          <p:nvPr/>
        </p:nvGrpSpPr>
        <p:grpSpPr>
          <a:xfrm>
            <a:off x="2824919" y="4892172"/>
            <a:ext cx="1393595" cy="444514"/>
            <a:chOff x="16089" y="42081"/>
            <a:chExt cx="1224137" cy="504057"/>
          </a:xfrm>
        </p:grpSpPr>
        <p:sp>
          <p:nvSpPr>
            <p:cNvPr id="42" name="Rectangle arrodonit 12"/>
            <p:cNvSpPr/>
            <p:nvPr/>
          </p:nvSpPr>
          <p:spPr>
            <a:xfrm rot="240000">
              <a:off x="16089" y="42081"/>
              <a:ext cx="1224137" cy="504057"/>
            </a:xfrm>
            <a:prstGeom prst="roundRect">
              <a:avLst>
                <a:gd name="adj" fmla="val 16667"/>
              </a:avLst>
            </a:prstGeom>
            <a:solidFill>
              <a:srgbClr val="007A37"/>
            </a:solidFill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3" name="QuadreDeText 13"/>
            <p:cNvGrpSpPr/>
            <p:nvPr/>
          </p:nvGrpSpPr>
          <p:grpSpPr>
            <a:xfrm>
              <a:off x="43929" y="66687"/>
              <a:ext cx="1168457" cy="454845"/>
              <a:chOff x="14440" y="40199"/>
              <a:chExt cx="1168455" cy="454844"/>
            </a:xfrm>
          </p:grpSpPr>
          <p:sp>
            <p:nvSpPr>
              <p:cNvPr id="44" name="Rectángulo"/>
              <p:cNvSpPr/>
              <p:nvPr/>
            </p:nvSpPr>
            <p:spPr>
              <a:xfrm rot="240000">
                <a:off x="14440" y="40199"/>
                <a:ext cx="1168455" cy="454844"/>
              </a:xfrm>
              <a:prstGeom prst="rect">
                <a:avLst/>
              </a:prstGeom>
              <a:solidFill>
                <a:srgbClr val="007A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9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5" name="Farratges"/>
              <p:cNvSpPr txBox="1"/>
              <p:nvPr/>
            </p:nvSpPr>
            <p:spPr>
              <a:xfrm rot="240000">
                <a:off x="14440" y="84396"/>
                <a:ext cx="1168455" cy="3664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chemeClr val="accent3">
                        <a:lumOff val="44000"/>
                      </a:schemeClr>
                    </a:solidFill>
                  </a:defRPr>
                </a:lvl1pPr>
              </a:lstStyle>
              <a:p>
                <a:r>
                  <a:rPr lang="ca-ES" b="0" dirty="0" smtClean="0"/>
                  <a:t>Farratges</a:t>
                </a:r>
                <a:endParaRPr b="0" dirty="0"/>
              </a:p>
            </p:txBody>
          </p:sp>
        </p:grpSp>
      </p:grpSp>
      <p:sp>
        <p:nvSpPr>
          <p:cNvPr id="46" name="Rectangle 20"/>
          <p:cNvSpPr txBox="1"/>
          <p:nvPr/>
        </p:nvSpPr>
        <p:spPr>
          <a:xfrm>
            <a:off x="3289007" y="1694050"/>
            <a:ext cx="103175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500" u="sng">
                <a:solidFill>
                  <a:srgbClr val="FF9300"/>
                </a:solidFill>
              </a:defRPr>
            </a:lvl1pPr>
          </a:lstStyle>
          <a:p>
            <a:r>
              <a:rPr lang="ca-ES" dirty="0" smtClean="0"/>
              <a:t>2.095</a:t>
            </a:r>
            <a:r>
              <a:rPr dirty="0" smtClean="0"/>
              <a:t> </a:t>
            </a:r>
            <a:r>
              <a:rPr dirty="0"/>
              <a:t>M€</a:t>
            </a:r>
          </a:p>
        </p:txBody>
      </p:sp>
      <p:sp>
        <p:nvSpPr>
          <p:cNvPr id="47" name="Fruita fresca"/>
          <p:cNvSpPr txBox="1"/>
          <p:nvPr/>
        </p:nvSpPr>
        <p:spPr>
          <a:xfrm>
            <a:off x="2892257" y="2503960"/>
            <a:ext cx="1511344" cy="383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80010" tIns="80010" rIns="80010" bIns="80010" anchor="ctr">
            <a:spAutoFit/>
          </a:bodyPr>
          <a:lstStyle>
            <a:lvl1pPr algn="ctr" defTabSz="933450">
              <a:lnSpc>
                <a:spcPct val="90000"/>
              </a:lnSpc>
              <a:spcBef>
                <a:spcPts val="800"/>
              </a:spcBef>
              <a:defRPr sz="2100">
                <a:solidFill>
                  <a:srgbClr val="2D581A"/>
                </a:solidFill>
              </a:defRPr>
            </a:lvl1pPr>
          </a:lstStyle>
          <a:p>
            <a:r>
              <a:rPr lang="ca-ES" sz="1600" dirty="0" smtClean="0"/>
              <a:t>Fruita </a:t>
            </a:r>
            <a:endParaRPr lang="ca-ES" sz="1600" dirty="0"/>
          </a:p>
        </p:txBody>
      </p:sp>
      <p:pic>
        <p:nvPicPr>
          <p:cNvPr id="48" name="Imagen" descr="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640" y="1655194"/>
            <a:ext cx="465668" cy="465667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20"/>
          <p:cNvSpPr txBox="1"/>
          <p:nvPr/>
        </p:nvSpPr>
        <p:spPr>
          <a:xfrm>
            <a:off x="5295891" y="1689024"/>
            <a:ext cx="103175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1500" u="sng">
                <a:solidFill>
                  <a:srgbClr val="FF9300"/>
                </a:solidFill>
              </a:defRPr>
            </a:lvl1pPr>
          </a:lstStyle>
          <a:p>
            <a:r>
              <a:rPr lang="ca-ES" dirty="0" smtClean="0"/>
              <a:t>3.969</a:t>
            </a:r>
            <a:r>
              <a:rPr dirty="0" smtClean="0"/>
              <a:t> </a:t>
            </a:r>
            <a:r>
              <a:rPr dirty="0"/>
              <a:t>M€</a:t>
            </a:r>
          </a:p>
        </p:txBody>
      </p:sp>
      <p:pic>
        <p:nvPicPr>
          <p:cNvPr id="50" name="Imagen" descr="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04" y="1660418"/>
            <a:ext cx="465667" cy="465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tg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749" y="2030682"/>
            <a:ext cx="1308343" cy="1226416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rgbClr val="75140D"/>
            </a:solidFill>
          </a:ln>
        </p:spPr>
      </p:pic>
      <p:pic>
        <p:nvPicPr>
          <p:cNvPr id="53" name="Imatg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788" y="3473553"/>
            <a:ext cx="851695" cy="789542"/>
          </a:xfrm>
          <a:prstGeom prst="ellipse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875">
            <a:solidFill>
              <a:srgbClr val="75140D"/>
            </a:solidFill>
          </a:ln>
        </p:spPr>
      </p:pic>
      <p:pic>
        <p:nvPicPr>
          <p:cNvPr id="54" name="Imatg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5749" y="5070584"/>
            <a:ext cx="586348" cy="543010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rgbClr val="75140D"/>
            </a:solidFill>
          </a:ln>
        </p:spPr>
      </p:pic>
      <p:pic>
        <p:nvPicPr>
          <p:cNvPr id="55" name="Imatg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0272" y="4348936"/>
            <a:ext cx="680343" cy="658725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2225">
            <a:solidFill>
              <a:srgbClr val="75140D"/>
            </a:solidFill>
          </a:ln>
        </p:spPr>
      </p:pic>
      <p:pic>
        <p:nvPicPr>
          <p:cNvPr id="57" name="Imatge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2067" y="3878875"/>
            <a:ext cx="490003" cy="463645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875">
            <a:solidFill>
              <a:srgbClr val="4F7623"/>
            </a:solidFill>
          </a:ln>
        </p:spPr>
      </p:pic>
      <p:sp>
        <p:nvSpPr>
          <p:cNvPr id="60" name="Boví"/>
          <p:cNvSpPr/>
          <p:nvPr/>
        </p:nvSpPr>
        <p:spPr>
          <a:xfrm rot="240000">
            <a:off x="4859879" y="4341950"/>
            <a:ext cx="1313918" cy="323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7150" tIns="57150" rIns="57150" bIns="57150" numCol="1" anchor="ctr">
            <a:spAutoFit/>
          </a:bodyPr>
          <a:lstStyle>
            <a:lvl1pPr algn="ctr" defTabSz="666750">
              <a:lnSpc>
                <a:spcPct val="90000"/>
              </a:lnSpc>
              <a:spcBef>
                <a:spcPts val="600"/>
              </a:spcBef>
              <a:defRPr sz="15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ca-ES" b="0" dirty="0" smtClean="0"/>
              <a:t>Llet</a:t>
            </a:r>
            <a:endParaRPr b="0" dirty="0"/>
          </a:p>
        </p:txBody>
      </p:sp>
      <p:pic>
        <p:nvPicPr>
          <p:cNvPr id="61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5" y="6236931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ángulo redondeado"/>
          <p:cNvSpPr/>
          <p:nvPr/>
        </p:nvSpPr>
        <p:spPr>
          <a:xfrm rot="240000">
            <a:off x="3025575" y="3256943"/>
            <a:ext cx="1376532" cy="481031"/>
          </a:xfrm>
          <a:prstGeom prst="roundRect">
            <a:avLst>
              <a:gd name="adj" fmla="val 16667"/>
            </a:avLst>
          </a:prstGeom>
          <a:solidFill>
            <a:srgbClr val="007A37"/>
          </a:solidFill>
          <a:ln w="254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 defTabSz="666750">
              <a:lnSpc>
                <a:spcPct val="90000"/>
              </a:lnSpc>
              <a:spcBef>
                <a:spcPts val="900"/>
              </a:spcBef>
              <a:defRPr sz="15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65" name="Horta + plantes i flors"/>
          <p:cNvSpPr/>
          <p:nvPr/>
        </p:nvSpPr>
        <p:spPr>
          <a:xfrm rot="240000">
            <a:off x="3027828" y="3223287"/>
            <a:ext cx="1331357" cy="530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7150" tIns="57150" rIns="57150" bIns="57150" numCol="1" anchor="ctr">
            <a:spAutoFit/>
          </a:bodyPr>
          <a:lstStyle>
            <a:lvl1pPr algn="ctr" defTabSz="666750">
              <a:lnSpc>
                <a:spcPct val="90000"/>
              </a:lnSpc>
              <a:spcBef>
                <a:spcPts val="600"/>
              </a:spcBef>
              <a:defRPr sz="15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ca-ES" b="0" dirty="0" smtClean="0"/>
              <a:t>Plantes i Flors i Horta</a:t>
            </a:r>
            <a:endParaRPr b="0" dirty="0"/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17" y="4354479"/>
            <a:ext cx="475321" cy="428532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875">
            <a:solidFill>
              <a:srgbClr val="4F7623"/>
            </a:solidFill>
          </a:ln>
        </p:spPr>
      </p:pic>
      <p:pic>
        <p:nvPicPr>
          <p:cNvPr id="58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64" y="6236931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8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157888"/>
            <a:ext cx="5959920" cy="3391811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1A590A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</a:t>
            </a:r>
            <a:r>
              <a:rPr lang="ca-ES" sz="2000" kern="0" dirty="0" smtClean="0">
                <a:latin typeface="Arial" charset="0"/>
                <a:cs typeface="Arial" charset="0"/>
              </a:rPr>
              <a:t>. </a:t>
            </a:r>
            <a:r>
              <a:rPr lang="ca-ES" sz="2000" kern="0" dirty="0">
                <a:latin typeface="Arial" charset="0"/>
                <a:cs typeface="Arial" charset="0"/>
              </a:rPr>
              <a:t>M</a:t>
            </a:r>
            <a:r>
              <a:rPr lang="ca-ES" sz="2000" kern="0" dirty="0" smtClean="0">
                <a:latin typeface="Arial" charset="0"/>
                <a:cs typeface="Arial" charset="0"/>
              </a:rPr>
              <a:t>acromagnituds</a:t>
            </a:r>
            <a:r>
              <a:rPr lang="ca-ES" sz="2000" kern="0" dirty="0">
                <a:latin typeface="Arial" charset="0"/>
                <a:cs typeface="Arial" charset="0"/>
              </a:rPr>
              <a:t>: </a:t>
            </a:r>
            <a:r>
              <a:rPr lang="ca-ES" sz="2000" kern="0" dirty="0" smtClean="0">
                <a:latin typeface="Arial" charset="0"/>
                <a:cs typeface="Arial" charset="0"/>
              </a:rPr>
              <a:t>Produccions</a:t>
            </a:r>
            <a:endParaRPr lang="ca-ES" sz="2000" kern="0" dirty="0">
              <a:latin typeface="Arial" charset="0"/>
              <a:cs typeface="Arial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611559" y="1412776"/>
            <a:ext cx="799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800" u="sng" dirty="0" smtClean="0"/>
              <a:t>Evolució valor producció agrícola total a Catalunya (M€)</a:t>
            </a:r>
            <a:endParaRPr lang="ca-ES" sz="1800" dirty="0"/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/>
          <a:stretch/>
        </p:blipFill>
        <p:spPr>
          <a:xfrm>
            <a:off x="537592" y="2492896"/>
            <a:ext cx="1747025" cy="165334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>
            <a:solidFill>
              <a:srgbClr val="006C31"/>
            </a:solidFill>
          </a:ln>
        </p:spPr>
      </p:pic>
      <p:sp>
        <p:nvSpPr>
          <p:cNvPr id="4" name="QuadreDeText 3"/>
          <p:cNvSpPr txBox="1"/>
          <p:nvPr/>
        </p:nvSpPr>
        <p:spPr>
          <a:xfrm>
            <a:off x="479008" y="4237252"/>
            <a:ext cx="192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b="0" dirty="0" smtClean="0"/>
              <a:t>La producció agrícola assoleix al 2024 el seu 2n punt més alt, generant </a:t>
            </a:r>
            <a:r>
              <a:rPr lang="ca-ES" sz="1400" dirty="0" smtClean="0"/>
              <a:t>2.094,84 M€</a:t>
            </a:r>
            <a:endParaRPr lang="ca-ES" sz="1400" dirty="0"/>
          </a:p>
        </p:txBody>
      </p:sp>
      <p:pic>
        <p:nvPicPr>
          <p:cNvPr id="10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92" y="2050107"/>
            <a:ext cx="6048672" cy="3587510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1A590A"/>
            </a:solidFill>
          </a:ln>
        </p:spPr>
      </p:pic>
    </p:spTree>
    <p:extLst>
      <p:ext uri="{BB962C8B-B14F-4D97-AF65-F5344CB8AC3E}">
        <p14:creationId xmlns:p14="http://schemas.microsoft.com/office/powerpoint/2010/main" val="26071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60848"/>
            <a:ext cx="6054124" cy="3598459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1A590A"/>
            </a:solidFill>
          </a:ln>
        </p:spPr>
      </p:pic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311" r="15657" b="5599"/>
          <a:stretch/>
        </p:blipFill>
        <p:spPr>
          <a:xfrm>
            <a:off x="7037589" y="1895237"/>
            <a:ext cx="918787" cy="807266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>
            <a:solidFill>
              <a:srgbClr val="006C31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7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</a:t>
            </a:r>
            <a:r>
              <a:rPr lang="ca-ES" sz="2000" kern="0" dirty="0" smtClean="0">
                <a:latin typeface="Arial" charset="0"/>
                <a:cs typeface="Arial" charset="0"/>
              </a:rPr>
              <a:t>. </a:t>
            </a:r>
            <a:r>
              <a:rPr lang="ca-ES" sz="2000" kern="0" dirty="0">
                <a:latin typeface="Arial" charset="0"/>
                <a:cs typeface="Arial" charset="0"/>
              </a:rPr>
              <a:t>M</a:t>
            </a:r>
            <a:r>
              <a:rPr lang="ca-ES" sz="2000" kern="0" dirty="0" smtClean="0">
                <a:latin typeface="Arial" charset="0"/>
                <a:cs typeface="Arial" charset="0"/>
              </a:rPr>
              <a:t>acromagnituds</a:t>
            </a:r>
            <a:r>
              <a:rPr lang="ca-ES" sz="2000" kern="0" dirty="0">
                <a:latin typeface="Arial" charset="0"/>
                <a:cs typeface="Arial" charset="0"/>
              </a:rPr>
              <a:t>: </a:t>
            </a:r>
            <a:r>
              <a:rPr lang="ca-ES" sz="2000" kern="0" dirty="0" smtClean="0">
                <a:latin typeface="Arial" charset="0"/>
                <a:cs typeface="Arial" charset="0"/>
              </a:rPr>
              <a:t>Produccions</a:t>
            </a:r>
            <a:endParaRPr lang="ca-ES" sz="2000" kern="0" dirty="0">
              <a:latin typeface="Arial" charset="0"/>
              <a:cs typeface="Arial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611559" y="1412776"/>
            <a:ext cx="799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800" u="sng" dirty="0" smtClean="0"/>
              <a:t>Evolució valor produccions agrícoles a Catalunya (M€)</a:t>
            </a:r>
            <a:endParaRPr lang="ca-ES" sz="1800" dirty="0"/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QuadreDeText 12"/>
          <p:cNvSpPr txBox="1"/>
          <p:nvPr/>
        </p:nvSpPr>
        <p:spPr>
          <a:xfrm>
            <a:off x="6542088" y="2742899"/>
            <a:ext cx="19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0" dirty="0" smtClean="0"/>
              <a:t>Per grans grups, el sector de la </a:t>
            </a:r>
            <a:r>
              <a:rPr lang="ca-ES" sz="1200" dirty="0" smtClean="0"/>
              <a:t>Fruita (fresca + seca) </a:t>
            </a:r>
            <a:r>
              <a:rPr lang="ca-ES" sz="1200" b="0" dirty="0" smtClean="0"/>
              <a:t>és el que genera més valor econòmic. </a:t>
            </a:r>
          </a:p>
          <a:p>
            <a:pPr algn="ctr"/>
            <a:endParaRPr lang="ca-ES" sz="1200" b="0" dirty="0"/>
          </a:p>
        </p:txBody>
      </p:sp>
      <p:sp>
        <p:nvSpPr>
          <p:cNvPr id="4" name="Rectangle 3"/>
          <p:cNvSpPr/>
          <p:nvPr/>
        </p:nvSpPr>
        <p:spPr>
          <a:xfrm>
            <a:off x="6640642" y="4833834"/>
            <a:ext cx="1781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200" b="0" dirty="0"/>
              <a:t>Mentre, que si desagreguem, les </a:t>
            </a:r>
            <a:r>
              <a:rPr lang="ca-ES" sz="1200" dirty="0"/>
              <a:t>Plantes i flors </a:t>
            </a:r>
            <a:r>
              <a:rPr lang="ca-ES" sz="1200" b="0" dirty="0"/>
              <a:t>és el sector amb més pes a la renda, seguit de la fruita fresca.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3402" r="22050" b="6300"/>
          <a:stretch/>
        </p:blipFill>
        <p:spPr>
          <a:xfrm>
            <a:off x="7072221" y="3968235"/>
            <a:ext cx="918787" cy="840592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>
            <a:solidFill>
              <a:srgbClr val="006C31"/>
            </a:solidFill>
          </a:ln>
        </p:spPr>
      </p:pic>
      <p:pic>
        <p:nvPicPr>
          <p:cNvPr id="17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816" y="2036824"/>
            <a:ext cx="4335680" cy="3027627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953735"/>
            </a:solidFill>
          </a:ln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1" y="2036824"/>
            <a:ext cx="4550864" cy="3027628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953735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8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</a:t>
            </a:r>
            <a:r>
              <a:rPr lang="ca-ES" sz="2000" kern="0" dirty="0" smtClean="0">
                <a:latin typeface="Arial" charset="0"/>
                <a:cs typeface="Arial" charset="0"/>
              </a:rPr>
              <a:t>. </a:t>
            </a:r>
            <a:r>
              <a:rPr lang="ca-ES" sz="2000" kern="0" dirty="0">
                <a:latin typeface="Arial" charset="0"/>
                <a:cs typeface="Arial" charset="0"/>
              </a:rPr>
              <a:t>M</a:t>
            </a:r>
            <a:r>
              <a:rPr lang="ca-ES" sz="2000" kern="0" dirty="0" smtClean="0">
                <a:latin typeface="Arial" charset="0"/>
                <a:cs typeface="Arial" charset="0"/>
              </a:rPr>
              <a:t>acromagnituds</a:t>
            </a:r>
            <a:r>
              <a:rPr lang="ca-ES" sz="2000" kern="0" dirty="0">
                <a:latin typeface="Arial" charset="0"/>
                <a:cs typeface="Arial" charset="0"/>
              </a:rPr>
              <a:t>: </a:t>
            </a:r>
            <a:r>
              <a:rPr lang="ca-ES" sz="2000" kern="0" dirty="0" smtClean="0">
                <a:latin typeface="Arial" charset="0"/>
                <a:cs typeface="Arial" charset="0"/>
              </a:rPr>
              <a:t>Produccions</a:t>
            </a:r>
            <a:endParaRPr lang="ca-ES" sz="2000" kern="0" dirty="0">
              <a:latin typeface="Arial" charset="0"/>
              <a:cs typeface="Arial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611559" y="1412776"/>
            <a:ext cx="799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800" u="sng" dirty="0" smtClean="0"/>
              <a:t>Evolució valor producció agrícola total a Catalunya (M€)</a:t>
            </a:r>
            <a:endParaRPr lang="ca-ES" sz="1800" dirty="0"/>
          </a:p>
        </p:txBody>
      </p:sp>
      <p:pic>
        <p:nvPicPr>
          <p:cNvPr id="9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64" y="2839320"/>
            <a:ext cx="311582" cy="292071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875">
            <a:solidFill>
              <a:srgbClr val="8BA951"/>
            </a:solidFill>
          </a:ln>
        </p:spPr>
      </p:pic>
      <p:pic>
        <p:nvPicPr>
          <p:cNvPr id="11" name="Imat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456" y="2826578"/>
            <a:ext cx="327977" cy="317556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875">
            <a:solidFill>
              <a:srgbClr val="DA8137"/>
            </a:solidFill>
          </a:ln>
        </p:spPr>
      </p:pic>
      <p:sp>
        <p:nvSpPr>
          <p:cNvPr id="12" name="QuadreDeText 11"/>
          <p:cNvSpPr txBox="1"/>
          <p:nvPr/>
        </p:nvSpPr>
        <p:spPr>
          <a:xfrm>
            <a:off x="516652" y="5156275"/>
            <a:ext cx="37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0" dirty="0" smtClean="0"/>
              <a:t>El </a:t>
            </a:r>
            <a:r>
              <a:rPr lang="ca-ES" sz="1200" b="0" dirty="0"/>
              <a:t>valor generat </a:t>
            </a:r>
            <a:r>
              <a:rPr lang="ca-ES" sz="1200" b="0" dirty="0" smtClean="0"/>
              <a:t>pel </a:t>
            </a:r>
            <a:r>
              <a:rPr lang="ca-ES" sz="1200" dirty="0" smtClean="0"/>
              <a:t>sector porcí </a:t>
            </a:r>
            <a:r>
              <a:rPr lang="ca-ES" sz="1200" b="0" dirty="0" smtClean="0"/>
              <a:t>ha disminuït un       -6,05% degut a una disminució en els preus respecte als màxims de 2023, sumat a una lleugera disminució de la producció. </a:t>
            </a:r>
            <a:endParaRPr lang="ca-ES" sz="1200" b="0" dirty="0"/>
          </a:p>
        </p:txBody>
      </p:sp>
      <p:sp>
        <p:nvSpPr>
          <p:cNvPr id="13" name="QuadreDeText 12"/>
          <p:cNvSpPr txBox="1"/>
          <p:nvPr/>
        </p:nvSpPr>
        <p:spPr>
          <a:xfrm>
            <a:off x="5004048" y="5180159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0" dirty="0" smtClean="0"/>
              <a:t>En els productes animals, la </a:t>
            </a:r>
            <a:r>
              <a:rPr lang="ca-ES" sz="1200" dirty="0" smtClean="0"/>
              <a:t>llet</a:t>
            </a:r>
            <a:r>
              <a:rPr lang="ca-ES" sz="1200" b="0" dirty="0" smtClean="0"/>
              <a:t>, tot i experimentar una lleugera disminució s’ha mantingut generant un alt valor econòmic, superant fins i tot al de la producció de carn de boví.</a:t>
            </a:r>
            <a:endParaRPr lang="ca-ES" sz="1200" dirty="0"/>
          </a:p>
        </p:txBody>
      </p:sp>
      <p:pic>
        <p:nvPicPr>
          <p:cNvPr id="15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8" y="6236485"/>
            <a:ext cx="1447560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248599"/>
            <a:ext cx="5160944" cy="3163996"/>
          </a:xfrm>
          <a:prstGeom prst="roundRect">
            <a:avLst>
              <a:gd name="adj" fmla="val 7991"/>
            </a:avLst>
          </a:prstGeom>
          <a:solidFill>
            <a:schemeClr val="bg1"/>
          </a:solidFill>
          <a:ln w="19050">
            <a:solidFill>
              <a:srgbClr val="953735"/>
            </a:solidFill>
          </a:ln>
        </p:spPr>
      </p:pic>
      <p:sp>
        <p:nvSpPr>
          <p:cNvPr id="18434" name="Contenidor de número de diapos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42088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fld id="{968AFCDD-4186-4A86-BB9B-B298A1490F2E}" type="slidenum">
              <a:rPr lang="ca-ES" altLang="ca-ES" sz="1400" b="0"/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t>9</a:t>
            </a:fld>
            <a:endParaRPr lang="ca-ES" altLang="ca-ES" sz="1400" b="0" dirty="0"/>
          </a:p>
        </p:txBody>
      </p:sp>
      <p:sp>
        <p:nvSpPr>
          <p:cNvPr id="5" name="Títol 1"/>
          <p:cNvSpPr txBox="1">
            <a:spLocks/>
          </p:cNvSpPr>
          <p:nvPr/>
        </p:nvSpPr>
        <p:spPr bwMode="auto">
          <a:xfrm>
            <a:off x="537592" y="548680"/>
            <a:ext cx="85709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Arial" charset="0"/>
              </a:defRPr>
            </a:lvl9pPr>
          </a:lstStyle>
          <a:p>
            <a:r>
              <a:rPr lang="ca-ES" sz="2000" kern="0" dirty="0" smtClean="0">
                <a:latin typeface="Arial" charset="0"/>
                <a:cs typeface="Arial" charset="0"/>
              </a:rPr>
              <a:t>Evolució Renda Agrària a Catalunya</a:t>
            </a:r>
          </a:p>
          <a:p>
            <a:r>
              <a:rPr lang="ca-ES" sz="2000" kern="0" dirty="0">
                <a:latin typeface="Arial" charset="0"/>
                <a:cs typeface="Arial" charset="0"/>
              </a:rPr>
              <a:t>2</a:t>
            </a:r>
            <a:r>
              <a:rPr lang="ca-ES" sz="2000" kern="0" dirty="0" smtClean="0">
                <a:latin typeface="Arial" charset="0"/>
                <a:cs typeface="Arial" charset="0"/>
              </a:rPr>
              <a:t>. Macromagnituds: Evolució</a:t>
            </a:r>
          </a:p>
        </p:txBody>
      </p:sp>
      <p:sp>
        <p:nvSpPr>
          <p:cNvPr id="4" name="Rectangle 3"/>
          <p:cNvSpPr/>
          <p:nvPr/>
        </p:nvSpPr>
        <p:spPr>
          <a:xfrm>
            <a:off x="5436096" y="2452422"/>
            <a:ext cx="3600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Tenint el compte el total de la PFA, pel </a:t>
            </a:r>
            <a:r>
              <a:rPr lang="ca-ES" sz="120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període 2021-2022 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els </a:t>
            </a:r>
            <a:r>
              <a:rPr lang="ca-ES" sz="1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consums intermedis 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es van incrementar de manera exponencial, i tot que la producció final agrària s’ha incrementat, aquests increments del inputs van afectar </a:t>
            </a:r>
            <a:r>
              <a:rPr lang="ca-ES" sz="1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negativament al resultat de la r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enda. </a:t>
            </a:r>
          </a:p>
          <a:p>
            <a:pPr marL="457200" algn="just">
              <a:spcAft>
                <a:spcPts val="0"/>
              </a:spcAft>
            </a:pPr>
            <a:endParaRPr lang="ca-ES" sz="1200" b="0" dirty="0" smtClean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457200" algn="just">
              <a:spcAft>
                <a:spcPts val="0"/>
              </a:spcAft>
            </a:pP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 partir de l’any 2023, els consums intermedis han revertit la tendència a l’alça afavorint (conjuntament amb l’increment de preus) que els resultats de la Renda </a:t>
            </a:r>
            <a:r>
              <a:rPr lang="ca-ES" sz="120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2023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i </a:t>
            </a:r>
            <a:r>
              <a:rPr lang="ca-ES" sz="120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2024</a:t>
            </a:r>
            <a:r>
              <a:rPr lang="ca-ES" sz="1200" b="0" dirty="0" smtClean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sigui favorable.</a:t>
            </a:r>
            <a:endParaRPr lang="ca-ES" sz="1200" b="0" dirty="0"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537592" y="1378587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800" u="sng" dirty="0" smtClean="0"/>
              <a:t>Evolució de la producció final agrària i consums intermedis a Catalunya</a:t>
            </a:r>
            <a:endParaRPr lang="ca-ES" sz="1800" u="sng" dirty="0"/>
          </a:p>
        </p:txBody>
      </p:sp>
      <p:sp>
        <p:nvSpPr>
          <p:cNvPr id="7" name="QuadreDeText 6"/>
          <p:cNvSpPr txBox="1"/>
          <p:nvPr/>
        </p:nvSpPr>
        <p:spPr>
          <a:xfrm>
            <a:off x="1432507" y="5400974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Font: Servei d'Estudis i Estadística, Gabinet Tècnic. DARPA</a:t>
            </a:r>
          </a:p>
        </p:txBody>
      </p:sp>
      <p:pic>
        <p:nvPicPr>
          <p:cNvPr id="8" name="Picture 2" descr="https://identitatcorporativa.gencat.cat/web/.content/Documentacio/descarregues/dpt/COLOR/Agricultura/agricultura_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6484"/>
            <a:ext cx="2621955" cy="4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dentitatcorporativa.gencat.cat/web/.content/Documentacio/comunicacio/BN/govern-de-tothom_neg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35" y="6236484"/>
            <a:ext cx="1351489" cy="4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0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o_departament">
  <a:themeElements>
    <a:clrScheme name="presentacio_departament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00000"/>
      </a:accent1>
      <a:accent2>
        <a:srgbClr val="990033"/>
      </a:accent2>
      <a:accent3>
        <a:srgbClr val="FFFFFF"/>
      </a:accent3>
      <a:accent4>
        <a:srgbClr val="000000"/>
      </a:accent4>
      <a:accent5>
        <a:srgbClr val="C0AAAA"/>
      </a:accent5>
      <a:accent6>
        <a:srgbClr val="8A002D"/>
      </a:accent6>
      <a:hlink>
        <a:srgbClr val="FF0000"/>
      </a:hlink>
      <a:folHlink>
        <a:srgbClr val="99CC00"/>
      </a:folHlink>
    </a:clrScheme>
    <a:fontScheme name="presentacio_departa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a-E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a-E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cio_departa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_departa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_departamen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000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8A002D"/>
        </a:accent6>
        <a:hlink>
          <a:srgbClr val="FF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antilla_Presentacio_blanc_LogoDARP.ppt [Modalitat compatibilitat]" id="{60290E65-8116-4FA1-AD87-C70E63BC656F}" vid="{D10F6E48-3312-4441-BD9C-3A7A1D101377}"/>
    </a:ext>
  </a:extLst>
</a:theme>
</file>

<file path=ppt/theme/theme2.xml><?xml version="1.0" encoding="utf-8"?>
<a:theme xmlns:a="http://schemas.openxmlformats.org/drawingml/2006/main" name="Tema de l'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l'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Plantilla_Presentacio_blanc_LogoDACC</Template>
  <TotalTime>33970</TotalTime>
  <Words>1233</Words>
  <Application>Microsoft Office PowerPoint</Application>
  <PresentationFormat>Presentació en pantalla (4:3)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Helvetica</vt:lpstr>
      <vt:lpstr>Times New Roman</vt:lpstr>
      <vt:lpstr>Wingdings</vt:lpstr>
      <vt:lpstr>Wingdings 2</vt:lpstr>
      <vt:lpstr>presentacio_departament</vt:lpstr>
      <vt:lpstr>Evolució Renda Agrària Catalunya 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agricultura.gencat.cat</vt:lpstr>
    </vt:vector>
  </TitlesOfParts>
  <Company>T-Systems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Gabinet Tècnic del DACC -Generalitat de Catalunya</dc:creator>
  <cp:lastModifiedBy>Sio Torres, Jaime</cp:lastModifiedBy>
  <cp:revision>411</cp:revision>
  <cp:lastPrinted>2023-10-16T07:05:38Z</cp:lastPrinted>
  <dcterms:created xsi:type="dcterms:W3CDTF">2021-05-31T08:34:48Z</dcterms:created>
  <dcterms:modified xsi:type="dcterms:W3CDTF">2025-04-29T09:19:20Z</dcterms:modified>
</cp:coreProperties>
</file>