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649" r:id="rId5"/>
    <p:sldMasterId id="2147483661" r:id="rId6"/>
    <p:sldMasterId id="2147483673" r:id="rId7"/>
    <p:sldMasterId id="2147483795" r:id="rId8"/>
  </p:sldMasterIdLst>
  <p:notesMasterIdLst>
    <p:notesMasterId r:id="rId17"/>
  </p:notesMasterIdLst>
  <p:handoutMasterIdLst>
    <p:handoutMasterId r:id="rId18"/>
  </p:handoutMasterIdLst>
  <p:sldIdLst>
    <p:sldId id="919" r:id="rId9"/>
    <p:sldId id="920" r:id="rId10"/>
    <p:sldId id="921" r:id="rId11"/>
    <p:sldId id="923" r:id="rId12"/>
    <p:sldId id="891" r:id="rId13"/>
    <p:sldId id="924" r:id="rId14"/>
    <p:sldId id="627" r:id="rId15"/>
    <p:sldId id="537" r:id="rId16"/>
  </p:sldIdLst>
  <p:sldSz cx="12192000" cy="6858000"/>
  <p:notesSz cx="7104063" cy="10234613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1" userDrawn="1">
          <p15:clr>
            <a:srgbClr val="A4A3A4"/>
          </p15:clr>
        </p15:guide>
        <p15:guide id="2" orient="horz" pos="709" userDrawn="1">
          <p15:clr>
            <a:srgbClr val="A4A3A4"/>
          </p15:clr>
        </p15:guide>
        <p15:guide id="3" orient="horz" pos="3793" userDrawn="1">
          <p15:clr>
            <a:srgbClr val="A4A3A4"/>
          </p15:clr>
        </p15:guide>
        <p15:guide id="4" orient="horz" pos="3045" userDrawn="1">
          <p15:clr>
            <a:srgbClr val="A4A3A4"/>
          </p15:clr>
        </p15:guide>
        <p15:guide id="5" orient="horz" pos="1706" userDrawn="1">
          <p15:clr>
            <a:srgbClr val="A4A3A4"/>
          </p15:clr>
        </p15:guide>
        <p15:guide id="6" orient="horz" pos="2279" userDrawn="1">
          <p15:clr>
            <a:srgbClr val="A4A3A4"/>
          </p15:clr>
        </p15:guide>
        <p15:guide id="7" orient="horz" pos="2931" userDrawn="1">
          <p15:clr>
            <a:srgbClr val="A4A3A4"/>
          </p15:clr>
        </p15:guide>
        <p15:guide id="8" pos="914" userDrawn="1">
          <p15:clr>
            <a:srgbClr val="A4A3A4"/>
          </p15:clr>
        </p15:guide>
        <p15:guide id="9" pos="7310" userDrawn="1">
          <p15:clr>
            <a:srgbClr val="A4A3A4"/>
          </p15:clr>
        </p15:guide>
        <p15:guide id="10" pos="597" userDrawn="1">
          <p15:clr>
            <a:srgbClr val="A4A3A4"/>
          </p15:clr>
        </p15:guide>
        <p15:guide id="11" pos="3500" userDrawn="1">
          <p15:clr>
            <a:srgbClr val="A4A3A4"/>
          </p15:clr>
        </p15:guide>
        <p15:guide id="12" pos="4151" userDrawn="1">
          <p15:clr>
            <a:srgbClr val="A4A3A4"/>
          </p15:clr>
        </p15:guide>
        <p15:guide id="13" pos="2048" userDrawn="1">
          <p15:clr>
            <a:srgbClr val="A4A3A4"/>
          </p15:clr>
        </p15:guide>
        <p15:guide id="14" pos="5687" userDrawn="1">
          <p15:clr>
            <a:srgbClr val="A4A3A4"/>
          </p15:clr>
        </p15:guide>
        <p15:guide id="15" pos="52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REC" initials="IREC" lastIdx="1" clrIdx="0"/>
  <p:cmAuthor id="1" name="Federico Noris" initials="FN" lastIdx="1" clrIdx="1">
    <p:extLst>
      <p:ext uri="{19B8F6BF-5375-455C-9EA6-DF929625EA0E}">
        <p15:presenceInfo xmlns:p15="http://schemas.microsoft.com/office/powerpoint/2012/main" userId="S-1-5-21-763243495-3652480974-3384637271-13803" providerId="AD"/>
      </p:ext>
    </p:extLst>
  </p:cmAuthor>
  <p:cmAuthor id="2" name="Ester Coma Bassas" initials="ECB" lastIdx="1" clrIdx="2">
    <p:extLst>
      <p:ext uri="{19B8F6BF-5375-455C-9EA6-DF929625EA0E}">
        <p15:presenceInfo xmlns:p15="http://schemas.microsoft.com/office/powerpoint/2012/main" userId="S::comae@cardiff.ac.uk::f595aaf1-0d30-4b3f-b47d-eaf77d458e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8E8E"/>
    <a:srgbClr val="32BAA0"/>
    <a:srgbClr val="3249BA"/>
    <a:srgbClr val="FE7A33"/>
    <a:srgbClr val="FC7C35"/>
    <a:srgbClr val="FDE536"/>
    <a:srgbClr val="EA4AB1"/>
    <a:srgbClr val="F5535F"/>
    <a:srgbClr val="7CC2E8"/>
    <a:srgbClr val="7DC3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98" autoAdjust="0"/>
    <p:restoredTop sz="96326" autoAdjust="0"/>
  </p:normalViewPr>
  <p:slideViewPr>
    <p:cSldViewPr snapToGrid="0">
      <p:cViewPr>
        <p:scale>
          <a:sx n="70" d="100"/>
          <a:sy n="70" d="100"/>
        </p:scale>
        <p:origin x="112" y="-400"/>
      </p:cViewPr>
      <p:guideLst>
        <p:guide orient="horz" pos="2341"/>
        <p:guide orient="horz" pos="709"/>
        <p:guide orient="horz" pos="3793"/>
        <p:guide orient="horz" pos="3045"/>
        <p:guide orient="horz" pos="1706"/>
        <p:guide orient="horz" pos="2279"/>
        <p:guide orient="horz" pos="2931"/>
        <p:guide pos="914"/>
        <p:guide pos="7310"/>
        <p:guide pos="597"/>
        <p:guide pos="3500"/>
        <p:guide pos="4151"/>
        <p:guide pos="2048"/>
        <p:guide pos="5687"/>
        <p:guide pos="52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026"/>
    </p:cViewPr>
  </p:sorterViewPr>
  <p:notesViewPr>
    <p:cSldViewPr snapToGrid="0" showGuides="1">
      <p:cViewPr varScale="1">
        <p:scale>
          <a:sx n="43" d="100"/>
          <a:sy n="43" d="100"/>
        </p:scale>
        <p:origin x="284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67" tIns="49534" rIns="99067" bIns="4953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ヒラギノ角ゴ Pro W3" pitchFamily="32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637" y="2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67" tIns="49534" rIns="99067" bIns="4953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ヒラギノ角ゴ Pro W3" pitchFamily="32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2882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67" tIns="49534" rIns="99067" bIns="4953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ヒラギノ角ゴ Pro W3" pitchFamily="32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637" y="9722882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67" tIns="49534" rIns="99067" bIns="4953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ヒラギノ角ゴ Pro W3" pitchFamily="32" charset="-128"/>
              </a:defRPr>
            </a:lvl1pPr>
          </a:lstStyle>
          <a:p>
            <a:pPr>
              <a:defRPr/>
            </a:pPr>
            <a:fld id="{12511D04-5416-4028-A47A-E326A3AD879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71631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67" tIns="49534" rIns="99067" bIns="4953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ヒラギノ角ゴ Pro W3" pitchFamily="32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637" y="2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67" tIns="49534" rIns="99067" bIns="4953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ヒラギノ角ゴ Pro W3" pitchFamily="32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21487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211" y="4861443"/>
            <a:ext cx="5209646" cy="46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67" tIns="49534" rIns="99067" bIns="495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882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67" tIns="49534" rIns="99067" bIns="4953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ヒラギノ角ゴ Pro W3" pitchFamily="32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637" y="9722882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67" tIns="49534" rIns="99067" bIns="4953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ヒラギノ角ゴ Pro W3" pitchFamily="32" charset="-128"/>
              </a:defRPr>
            </a:lvl1pPr>
          </a:lstStyle>
          <a:p>
            <a:pPr>
              <a:defRPr/>
            </a:pPr>
            <a:fld id="{6D553449-1DDE-4D8F-A34A-F627BDCE6CA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95890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3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3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3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3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3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553449-1DDE-4D8F-A34A-F627BDCE6CA3}" type="slidenum">
              <a:rPr lang="es-ES_tradnl" smtClean="0"/>
              <a:pPr>
                <a:defRPr/>
              </a:pPr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640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553449-1DDE-4D8F-A34A-F627BDCE6CA3}" type="slidenum">
              <a:rPr lang="es-ES_tradnl" smtClean="0"/>
              <a:pPr>
                <a:defRPr/>
              </a:pPr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34634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5BDD2-89A8-4F57-833E-4A1790CECD3A}" type="slidenum">
              <a:rPr lang="es-ES_tradnl" smtClean="0"/>
              <a:pPr/>
              <a:t>8</a:t>
            </a:fld>
            <a:endParaRPr lang="es-ES_tradnl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844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33F2BE-6956-2446-BE95-FD50695EE83C}"/>
              </a:ext>
            </a:extLst>
          </p:cNvPr>
          <p:cNvSpPr txBox="1"/>
          <p:nvPr userDrawn="1"/>
        </p:nvSpPr>
        <p:spPr>
          <a:xfrm>
            <a:off x="10142045" y="1013965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_tradnl"/>
            </a:defPPr>
            <a:lvl1pPr>
              <a:defRPr sz="900" b="0">
                <a:latin typeface="Franklin Gothic Book" panose="020B0503020102020204" pitchFamily="34" charset="0"/>
              </a:defRPr>
            </a:lvl1pPr>
          </a:lstStyle>
          <a:p>
            <a:pPr lvl="0" algn="l"/>
            <a:r>
              <a:rPr lang="ca-ES" sz="900" noProof="0">
                <a:latin typeface="Franklin Gothic Book" panose="020B0503020102020204" pitchFamily="34" charset="0"/>
              </a:rPr>
              <a:t>liderat</a:t>
            </a:r>
            <a:r>
              <a:rPr lang="ca-ES" sz="900">
                <a:latin typeface="Franklin Gothic Book" panose="020B0503020102020204" pitchFamily="34" charset="0"/>
              </a:rPr>
              <a:t> </a:t>
            </a:r>
          </a:p>
          <a:p>
            <a:pPr lvl="0" algn="l"/>
            <a:r>
              <a:rPr lang="ca-ES" sz="900">
                <a:latin typeface="Franklin Gothic Book" panose="020B0503020102020204" pitchFamily="34" charset="0"/>
              </a:rPr>
              <a:t>per</a:t>
            </a:r>
            <a:endParaRPr lang="ca-ES" sz="900" dirty="0">
              <a:latin typeface="Franklin Gothic Book" panose="020B0503020102020204" pitchFamily="34" charset="0"/>
            </a:endParaRPr>
          </a:p>
        </p:txBody>
      </p:sp>
      <p:pic>
        <p:nvPicPr>
          <p:cNvPr id="13" name="Picture 2" descr="Home - IREC">
            <a:extLst>
              <a:ext uri="{FF2B5EF4-FFF2-40B4-BE49-F238E27FC236}">
                <a16:creationId xmlns:a16="http://schemas.microsoft.com/office/drawing/2014/main" id="{8EF64230-3996-1849-BEB9-169CF7F1043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biLevel thresh="75000"/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7857" y="1052815"/>
            <a:ext cx="908288" cy="30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866BD660-09D6-C84F-AB03-594A63AE7B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8151" y="159186"/>
            <a:ext cx="2106754" cy="79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5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02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368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microsoft.com/office/2007/relationships/hdphoto" Target="../media/hdphoto1.wdp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F3EEB5-CE79-6B40-A907-DB8ECDCDD6D8}"/>
              </a:ext>
            </a:extLst>
          </p:cNvPr>
          <p:cNvSpPr/>
          <p:nvPr userDrawn="1"/>
        </p:nvSpPr>
        <p:spPr>
          <a:xfrm>
            <a:off x="-1" y="0"/>
            <a:ext cx="12192001" cy="5947134"/>
          </a:xfrm>
          <a:prstGeom prst="rect">
            <a:avLst/>
          </a:prstGeom>
          <a:solidFill>
            <a:srgbClr val="148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DC08389A-BD55-6B44-ABD4-99B546DE9180}"/>
              </a:ext>
            </a:extLst>
          </p:cNvPr>
          <p:cNvSpPr/>
          <p:nvPr userDrawn="1"/>
        </p:nvSpPr>
        <p:spPr>
          <a:xfrm flipV="1">
            <a:off x="0" y="5947134"/>
            <a:ext cx="12192000" cy="707666"/>
          </a:xfrm>
          <a:prstGeom prst="triangle">
            <a:avLst>
              <a:gd name="adj" fmla="val 100000"/>
            </a:avLst>
          </a:prstGeom>
          <a:solidFill>
            <a:srgbClr val="148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CuadroTexto 1">
            <a:extLst>
              <a:ext uri="{FF2B5EF4-FFF2-40B4-BE49-F238E27FC236}">
                <a16:creationId xmlns:a16="http://schemas.microsoft.com/office/drawing/2014/main" id="{7B053F5B-6BB2-B742-B0C2-D92A82D45F49}"/>
              </a:ext>
            </a:extLst>
          </p:cNvPr>
          <p:cNvSpPr txBox="1"/>
          <p:nvPr userDrawn="1"/>
        </p:nvSpPr>
        <p:spPr>
          <a:xfrm>
            <a:off x="107784" y="6042703"/>
            <a:ext cx="12827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_tradnl"/>
            </a:defPPr>
            <a:lvl1pPr>
              <a:defRPr sz="1200" b="1"/>
            </a:lvl1pPr>
          </a:lstStyle>
          <a:p>
            <a:r>
              <a:rPr lang="ca-ES" sz="900" b="0" noProof="0" dirty="0">
                <a:latin typeface="Franklin Gothic Book" panose="020B0503020102020204" pitchFamily="34" charset="0"/>
              </a:rPr>
              <a:t>Projecte finançat per:  </a:t>
            </a:r>
          </a:p>
        </p:txBody>
      </p:sp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15A6E345-91DD-6ED7-81C9-2C32779A58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2" y="6312489"/>
            <a:ext cx="1509930" cy="4378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02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3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3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3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3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3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3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3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3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iangle 19">
            <a:extLst>
              <a:ext uri="{FF2B5EF4-FFF2-40B4-BE49-F238E27FC236}">
                <a16:creationId xmlns:a16="http://schemas.microsoft.com/office/drawing/2014/main" id="{B03FC304-F8FD-B349-9D9A-42CB4F003A68}"/>
              </a:ext>
            </a:extLst>
          </p:cNvPr>
          <p:cNvSpPr/>
          <p:nvPr userDrawn="1"/>
        </p:nvSpPr>
        <p:spPr>
          <a:xfrm rot="10800000" flipV="1">
            <a:off x="-3" y="5968514"/>
            <a:ext cx="12192000" cy="707666"/>
          </a:xfrm>
          <a:prstGeom prst="triangle">
            <a:avLst>
              <a:gd name="adj" fmla="val 100000"/>
            </a:avLst>
          </a:prstGeom>
          <a:solidFill>
            <a:srgbClr val="148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76DA0-D20D-FD4A-9357-E36D04A175E9}"/>
              </a:ext>
            </a:extLst>
          </p:cNvPr>
          <p:cNvSpPr/>
          <p:nvPr userDrawn="1"/>
        </p:nvSpPr>
        <p:spPr>
          <a:xfrm>
            <a:off x="-1" y="6665549"/>
            <a:ext cx="12192001" cy="192452"/>
          </a:xfrm>
          <a:prstGeom prst="rect">
            <a:avLst/>
          </a:prstGeom>
          <a:solidFill>
            <a:srgbClr val="148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75DFC66E-171E-AC40-959F-874BF85BF265}"/>
              </a:ext>
            </a:extLst>
          </p:cNvPr>
          <p:cNvSpPr txBox="1">
            <a:spLocks/>
          </p:cNvSpPr>
          <p:nvPr userDrawn="1"/>
        </p:nvSpPr>
        <p:spPr>
          <a:xfrm>
            <a:off x="9296400" y="6545246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27872ED-33E5-46D1-B90A-0D5D74B0B78B}" type="slidenum">
              <a:rPr lang="es-ES" sz="800" smtClean="0">
                <a:solidFill>
                  <a:srgbClr val="148E8E"/>
                </a:solidFill>
                <a:latin typeface="+mj-lt"/>
              </a:rPr>
              <a:pPr algn="r"/>
              <a:t>‹Nº›</a:t>
            </a:fld>
            <a:endParaRPr lang="es-ES" sz="800" dirty="0">
              <a:solidFill>
                <a:srgbClr val="148E8E"/>
              </a:solidFill>
              <a:latin typeface="+mj-lt"/>
            </a:endParaRPr>
          </a:p>
        </p:txBody>
      </p:sp>
      <p:pic>
        <p:nvPicPr>
          <p:cNvPr id="22" name="Picture 21" descr="A colorful cube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5C181D2-0424-6049-8E79-CBFBD80E1E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699" y="5712613"/>
            <a:ext cx="927100" cy="927100"/>
          </a:xfrm>
          <a:prstGeom prst="rect">
            <a:avLst/>
          </a:prstGeom>
        </p:spPr>
      </p:pic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8B57231F-7B3F-2542-A040-F7ED2951578E}"/>
              </a:ext>
            </a:extLst>
          </p:cNvPr>
          <p:cNvSpPr txBox="1">
            <a:spLocks/>
          </p:cNvSpPr>
          <p:nvPr userDrawn="1"/>
        </p:nvSpPr>
        <p:spPr>
          <a:xfrm>
            <a:off x="9461712" y="6570376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27872ED-33E5-46D1-B90A-0D5D74B0B78B}" type="slidenum">
              <a:rPr lang="es-ES" sz="800" smtClean="0">
                <a:solidFill>
                  <a:schemeClr val="bg1"/>
                </a:solidFill>
                <a:latin typeface="+mj-lt"/>
              </a:rPr>
              <a:pPr algn="r"/>
              <a:t>‹Nº›</a:t>
            </a:fld>
            <a:endParaRPr lang="es-ES" sz="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2" descr="Home - IREC">
            <a:extLst>
              <a:ext uri="{FF2B5EF4-FFF2-40B4-BE49-F238E27FC236}">
                <a16:creationId xmlns:a16="http://schemas.microsoft.com/office/drawing/2014/main" id="{90FAA2BE-DF91-9843-9E0E-7779A72277B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hqprint">
            <a:biLevel thresh="75000"/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291" y="6393984"/>
            <a:ext cx="1107890" cy="34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F2346F0-CCBA-DB49-84DF-87A6C06070C9}"/>
              </a:ext>
            </a:extLst>
          </p:cNvPr>
          <p:cNvSpPr txBox="1"/>
          <p:nvPr userDrawn="1"/>
        </p:nvSpPr>
        <p:spPr>
          <a:xfrm>
            <a:off x="36576" y="6186084"/>
            <a:ext cx="12356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900" b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ca-ES" sz="900" noProof="0" dirty="0">
                <a:solidFill>
                  <a:schemeClr val="bg1"/>
                </a:solidFill>
              </a:rPr>
              <a:t>Projecte liderat per: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9A5110-99EC-3B4A-868D-880E59F6D115}"/>
              </a:ext>
            </a:extLst>
          </p:cNvPr>
          <p:cNvSpPr txBox="1"/>
          <p:nvPr userDrawn="1"/>
        </p:nvSpPr>
        <p:spPr>
          <a:xfrm>
            <a:off x="1437582" y="6180362"/>
            <a:ext cx="15633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900" b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ca-ES" sz="900" noProof="0" dirty="0">
                <a:solidFill>
                  <a:schemeClr val="bg1"/>
                </a:solidFill>
              </a:rPr>
              <a:t>Projecte finançat per:</a:t>
            </a:r>
          </a:p>
        </p:txBody>
      </p:sp>
      <p:pic>
        <p:nvPicPr>
          <p:cNvPr id="4" name="Imagen 3" descr="Texto&#10;&#10;El contenido generado por IA puede ser incorrecto.">
            <a:extLst>
              <a:ext uri="{FF2B5EF4-FFF2-40B4-BE49-F238E27FC236}">
                <a16:creationId xmlns:a16="http://schemas.microsoft.com/office/drawing/2014/main" id="{E33346F0-E745-B85D-3E52-BF1EB14F459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49" y="6386653"/>
            <a:ext cx="1436919" cy="4167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riangle 39">
            <a:extLst>
              <a:ext uri="{FF2B5EF4-FFF2-40B4-BE49-F238E27FC236}">
                <a16:creationId xmlns:a16="http://schemas.microsoft.com/office/drawing/2014/main" id="{AB19D565-A5BC-7E45-A6B7-AF9612D4177F}"/>
              </a:ext>
            </a:extLst>
          </p:cNvPr>
          <p:cNvSpPr/>
          <p:nvPr userDrawn="1"/>
        </p:nvSpPr>
        <p:spPr>
          <a:xfrm rot="10800000" flipV="1">
            <a:off x="-3" y="5968514"/>
            <a:ext cx="12192000" cy="707666"/>
          </a:xfrm>
          <a:prstGeom prst="triangle">
            <a:avLst>
              <a:gd name="adj" fmla="val 100000"/>
            </a:avLst>
          </a:prstGeom>
          <a:solidFill>
            <a:srgbClr val="148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BA2479B-662C-8645-90D6-954BD6500E9B}"/>
              </a:ext>
            </a:extLst>
          </p:cNvPr>
          <p:cNvSpPr/>
          <p:nvPr userDrawn="1"/>
        </p:nvSpPr>
        <p:spPr>
          <a:xfrm>
            <a:off x="-1" y="6665549"/>
            <a:ext cx="12192001" cy="192452"/>
          </a:xfrm>
          <a:prstGeom prst="rect">
            <a:avLst/>
          </a:prstGeom>
          <a:solidFill>
            <a:srgbClr val="148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2" name="Marcador de número de diapositiva 5">
            <a:extLst>
              <a:ext uri="{FF2B5EF4-FFF2-40B4-BE49-F238E27FC236}">
                <a16:creationId xmlns:a16="http://schemas.microsoft.com/office/drawing/2014/main" id="{A8134561-714A-3F4A-83A3-EDAFC0BCEAC4}"/>
              </a:ext>
            </a:extLst>
          </p:cNvPr>
          <p:cNvSpPr txBox="1">
            <a:spLocks/>
          </p:cNvSpPr>
          <p:nvPr userDrawn="1"/>
        </p:nvSpPr>
        <p:spPr>
          <a:xfrm>
            <a:off x="9296400" y="6545246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27872ED-33E5-46D1-B90A-0D5D74B0B78B}" type="slidenum">
              <a:rPr lang="es-ES" sz="800" smtClean="0">
                <a:solidFill>
                  <a:srgbClr val="148E8E"/>
                </a:solidFill>
                <a:latin typeface="+mj-lt"/>
              </a:rPr>
              <a:pPr algn="r"/>
              <a:t>‹Nº›</a:t>
            </a:fld>
            <a:endParaRPr lang="es-ES" sz="800" dirty="0">
              <a:solidFill>
                <a:srgbClr val="148E8E"/>
              </a:solidFill>
              <a:latin typeface="+mj-lt"/>
            </a:endParaRPr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633B9ADA-321E-5740-B4DB-4AF227749FBD}"/>
              </a:ext>
            </a:extLst>
          </p:cNvPr>
          <p:cNvSpPr txBox="1">
            <a:spLocks/>
          </p:cNvSpPr>
          <p:nvPr userDrawn="1"/>
        </p:nvSpPr>
        <p:spPr>
          <a:xfrm>
            <a:off x="9461712" y="6570376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27872ED-33E5-46D1-B90A-0D5D74B0B78B}" type="slidenum">
              <a:rPr lang="es-ES" sz="800" smtClean="0">
                <a:solidFill>
                  <a:schemeClr val="bg1"/>
                </a:solidFill>
                <a:latin typeface="+mj-lt"/>
              </a:rPr>
              <a:pPr algn="r"/>
              <a:t>‹Nº›</a:t>
            </a:fld>
            <a:endParaRPr lang="es-ES" sz="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11" descr="A colorful cube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E4AD20C-F738-7F4B-926F-8298B08C212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699" y="5712613"/>
            <a:ext cx="927100" cy="927100"/>
          </a:xfrm>
          <a:prstGeom prst="rect">
            <a:avLst/>
          </a:prstGeom>
        </p:spPr>
      </p:pic>
      <p:pic>
        <p:nvPicPr>
          <p:cNvPr id="10" name="Picture 2" descr="Home - IREC">
            <a:extLst>
              <a:ext uri="{FF2B5EF4-FFF2-40B4-BE49-F238E27FC236}">
                <a16:creationId xmlns:a16="http://schemas.microsoft.com/office/drawing/2014/main" id="{D5176FC9-8257-9448-A83C-7B2812D6D3D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 cstate="hqprint">
            <a:biLevel thresh="75000"/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291" y="6393984"/>
            <a:ext cx="1107890" cy="34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BA0518-F197-A24C-BBC3-EF091FD76C57}"/>
              </a:ext>
            </a:extLst>
          </p:cNvPr>
          <p:cNvSpPr txBox="1"/>
          <p:nvPr userDrawn="1"/>
        </p:nvSpPr>
        <p:spPr>
          <a:xfrm>
            <a:off x="36576" y="6186084"/>
            <a:ext cx="12356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900" b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ca-ES" sz="900" noProof="0" dirty="0">
                <a:solidFill>
                  <a:schemeClr val="bg1"/>
                </a:solidFill>
              </a:rPr>
              <a:t>Projecte liderat per: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2458D0-8AC7-7348-BE8E-E139AC4BC17F}"/>
              </a:ext>
            </a:extLst>
          </p:cNvPr>
          <p:cNvSpPr txBox="1"/>
          <p:nvPr userDrawn="1"/>
        </p:nvSpPr>
        <p:spPr>
          <a:xfrm>
            <a:off x="1437582" y="6180362"/>
            <a:ext cx="15633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900" b="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ca-ES" sz="900" noProof="0" dirty="0">
                <a:solidFill>
                  <a:schemeClr val="bg1"/>
                </a:solidFill>
              </a:rPr>
              <a:t>Projecte finançat per:</a:t>
            </a:r>
          </a:p>
        </p:txBody>
      </p:sp>
      <p:pic>
        <p:nvPicPr>
          <p:cNvPr id="2" name="Imagen 1" descr="Texto&#10;&#10;El contenido generado por IA puede ser incorrecto.">
            <a:extLst>
              <a:ext uri="{FF2B5EF4-FFF2-40B4-BE49-F238E27FC236}">
                <a16:creationId xmlns:a16="http://schemas.microsoft.com/office/drawing/2014/main" id="{77F53395-5DCB-C91D-F6C7-F16E954745B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49" y="6386653"/>
            <a:ext cx="1436919" cy="4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4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3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3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3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3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3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3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3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3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pn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19" Type="http://schemas.openxmlformats.org/officeDocument/2006/relationships/image" Target="../media/image36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2.png"/><Relationship Id="rId5" Type="http://schemas.openxmlformats.org/officeDocument/2006/relationships/image" Target="../media/image46.jpeg"/><Relationship Id="rId10" Type="http://schemas.openxmlformats.org/officeDocument/2006/relationships/image" Target="../media/image51.png"/><Relationship Id="rId4" Type="http://schemas.openxmlformats.org/officeDocument/2006/relationships/image" Target="../media/image45.jpe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E39467C-270E-284E-9A4A-E17365E67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6634" y="2183342"/>
            <a:ext cx="8529543" cy="1551841"/>
          </a:xfrm>
          <a:prstGeom prst="rect">
            <a:avLst/>
          </a:prstGeom>
        </p:spPr>
      </p:pic>
      <p:sp>
        <p:nvSpPr>
          <p:cNvPr id="6" name="Rectangle 14">
            <a:extLst>
              <a:ext uri="{FF2B5EF4-FFF2-40B4-BE49-F238E27FC236}">
                <a16:creationId xmlns:a16="http://schemas.microsoft.com/office/drawing/2014/main" id="{8E0F9197-FB3E-7445-9C7D-9F3B1089CD9F}"/>
              </a:ext>
            </a:extLst>
          </p:cNvPr>
          <p:cNvSpPr>
            <a:spLocks noChangeArrowheads="1"/>
          </p:cNvSpPr>
          <p:nvPr/>
        </p:nvSpPr>
        <p:spPr bwMode="auto">
          <a:xfrm rot="187074">
            <a:off x="781944" y="6113243"/>
            <a:ext cx="11107788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 typeface="Arial" pitchFamily="34" charset="0"/>
              <a:buNone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>
              <a:lnSpc>
                <a:spcPct val="90000"/>
              </a:lnSpc>
              <a:buFont typeface="Arial" pitchFamily="34" charset="0"/>
              <a:buNone/>
            </a:pPr>
            <a:endParaRPr lang="en-US" sz="1200" dirty="0">
              <a:cs typeface="Arial" pitchFamily="34" charset="0"/>
            </a:endParaRPr>
          </a:p>
          <a:p>
            <a:pPr algn="r">
              <a:lnSpc>
                <a:spcPct val="90000"/>
              </a:lnSpc>
              <a:buFont typeface="Arial" pitchFamily="34" charset="0"/>
              <a:buNone/>
            </a:pPr>
            <a:endParaRPr lang="es-ES_tradnl" sz="1200" dirty="0">
              <a:cs typeface="Arial" pitchFamily="34" charset="0"/>
            </a:endParaRPr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id="{855355DD-DE19-524E-82BB-A0A2E9E84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6634" y="3393172"/>
            <a:ext cx="91263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sz="4000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itchFamily="34" charset="0"/>
              </a:rPr>
              <a:t>PRIMA  </a:t>
            </a:r>
            <a:r>
              <a:rPr lang="ca-ES" sz="2000" dirty="0">
                <a:solidFill>
                  <a:schemeClr val="bg1"/>
                </a:solidFill>
                <a:latin typeface="Franklin Gothic Book" panose="020B0503020102020204" pitchFamily="34" charset="0"/>
                <a:cs typeface="Arial" pitchFamily="34" charset="0"/>
              </a:rPr>
              <a:t>Plataforma d’experimentació per a l’impuls a la transició energètica </a:t>
            </a:r>
            <a:endParaRPr lang="ca-ES" sz="2000" i="1" dirty="0">
              <a:solidFill>
                <a:schemeClr val="bg1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299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800451" y="492692"/>
            <a:ext cx="7949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a-ES" altLang="ja-JP" b="1">
                <a:solidFill>
                  <a:srgbClr val="148E8E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IREC: Missió i visió </a:t>
            </a:r>
            <a:endParaRPr lang="ca-ES" b="1">
              <a:solidFill>
                <a:srgbClr val="148E8E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4">
            <a:extLst>
              <a:ext uri="{FF2B5EF4-FFF2-40B4-BE49-F238E27FC236}">
                <a16:creationId xmlns:a16="http://schemas.microsoft.com/office/drawing/2014/main" id="{77780216-6400-1047-99F2-00F3E3930E1C}"/>
              </a:ext>
            </a:extLst>
          </p:cNvPr>
          <p:cNvSpPr/>
          <p:nvPr/>
        </p:nvSpPr>
        <p:spPr>
          <a:xfrm>
            <a:off x="1781475" y="1090451"/>
            <a:ext cx="9413039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ca-ES" sz="1400" dirty="0" bmk="_Toc383979548">
                <a:latin typeface="Franklin Gothic Book" panose="020B0503020102020204" pitchFamily="34" charset="0"/>
                <a:cs typeface="Times New Roman" pitchFamily="18" charset="0"/>
              </a:rPr>
              <a:t>La missió d'IREC és la generació de coneixement científic i tecnològic a nivell energètic i al llarg de tota la cadena de valor, per promoure l'ús d'energies sostenibles, la valorització de residus/recursos i els nous models energètics. </a:t>
            </a:r>
          </a:p>
          <a:p>
            <a:pPr algn="just"/>
            <a:endParaRPr lang="ca-ES" sz="1400" dirty="0" bmk="_Toc383979548">
              <a:latin typeface="Franklin Gothic Book" panose="020B0503020102020204" pitchFamily="34" charset="0"/>
              <a:cs typeface="Times New Roman" pitchFamily="18" charset="0"/>
            </a:endParaRPr>
          </a:p>
          <a:p>
            <a:pPr algn="just"/>
            <a:r>
              <a:rPr lang="ca-ES" sz="1400" dirty="0" bmk="_Toc383979548">
                <a:latin typeface="Franklin Gothic Book" panose="020B0503020102020204" pitchFamily="34" charset="0"/>
                <a:cs typeface="Times New Roman" pitchFamily="18" charset="0"/>
              </a:rPr>
              <a:t>IREC és un Institut de Recerca amb Patronat públic-privat en què participen la Generalitat de Catalunya, el Govern d'Espanya, Universitats i representants del sector industrial. Des dels seus inicis al gener de 2009 ha desenvolupat una orientació dual: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ca-ES" sz="1600" b="1" dirty="0" bmk="_Toc383979548">
                <a:latin typeface="Franklin Gothic Book" panose="020B0503020102020204" pitchFamily="34" charset="0"/>
                <a:cs typeface="Times New Roman" pitchFamily="18" charset="0"/>
              </a:rPr>
              <a:t>CONEIXEMENT </a:t>
            </a:r>
            <a:r>
              <a:rPr lang="ca-ES" sz="1400" dirty="0" bmk="_Toc383979548">
                <a:latin typeface="Franklin Gothic Book" panose="020B0503020102020204" pitchFamily="34" charset="0"/>
                <a:cs typeface="Times New Roman" pitchFamily="18" charset="0"/>
              </a:rPr>
              <a:t>científic i tecnològic amb una projecció comercial a llarg termini.</a:t>
            </a:r>
          </a:p>
          <a:p>
            <a:pPr lvl="2" algn="just"/>
            <a:endParaRPr lang="ca-ES" sz="1400" dirty="0" bmk="_Toc383979548">
              <a:latin typeface="Franklin Gothic Book" panose="020B0503020102020204" pitchFamily="34" charset="0"/>
              <a:cs typeface="Times New Roman" pitchFamily="18" charset="0"/>
            </a:endParaRP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ca-ES" sz="1600" b="1" dirty="0" bmk="_Toc383979548">
                <a:latin typeface="Franklin Gothic Book" panose="020B0503020102020204" pitchFamily="34" charset="0"/>
                <a:cs typeface="Times New Roman" pitchFamily="18" charset="0"/>
              </a:rPr>
              <a:t>MERCAT</a:t>
            </a:r>
            <a:r>
              <a:rPr lang="ca-ES" sz="1400" b="1" dirty="0" bmk="_Toc383979548">
                <a:latin typeface="Franklin Gothic Book" panose="020B0503020102020204" pitchFamily="34" charset="0"/>
                <a:cs typeface="Times New Roman" pitchFamily="18" charset="0"/>
              </a:rPr>
              <a:t>  </a:t>
            </a:r>
            <a:r>
              <a:rPr lang="ca-ES" sz="1400" dirty="0" bmk="_Toc383979548">
                <a:latin typeface="Franklin Gothic Book" panose="020B0503020102020204" pitchFamily="34" charset="0"/>
                <a:cs typeface="Times New Roman" pitchFamily="18" charset="0"/>
              </a:rPr>
              <a:t>enfocada a la innovació i el desenvolupament de nous productes i solucions tècniques. </a:t>
            </a:r>
          </a:p>
          <a:p>
            <a:pPr algn="just"/>
            <a:endParaRPr lang="ca-ES" sz="1400" dirty="0" bmk="_Toc383979548">
              <a:latin typeface="Franklin Gothic Book" panose="020B0503020102020204" pitchFamily="34" charset="0"/>
              <a:cs typeface="Times New Roman" pitchFamily="18" charset="0"/>
            </a:endParaRPr>
          </a:p>
          <a:p>
            <a:pPr algn="just"/>
            <a:endParaRPr lang="ca-ES" sz="1400" dirty="0" bmk="_Toc383979548">
              <a:latin typeface="Franklin Gothic Book" panose="020B0503020102020204" pitchFamily="34" charset="0"/>
              <a:cs typeface="Times New Roman" pitchFamily="18" charset="0"/>
            </a:endParaRPr>
          </a:p>
          <a:p>
            <a:pPr algn="just"/>
            <a:endParaRPr lang="ca-ES" sz="1400" dirty="0" bmk="_Toc383979548">
              <a:latin typeface="Franklin Gothic Book" panose="020B0503020102020204" pitchFamily="34" charset="0"/>
              <a:cs typeface="Times New Roman" pitchFamily="18" charset="0"/>
            </a:endParaRPr>
          </a:p>
          <a:p>
            <a:pPr algn="just"/>
            <a:endParaRPr lang="ca-ES" sz="1400" dirty="0" bmk="_Toc383979548">
              <a:latin typeface="Franklin Gothic Book" panose="020B0503020102020204" pitchFamily="34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968D99-3FAC-8B4F-9E7B-3FC436B5090B}"/>
              </a:ext>
            </a:extLst>
          </p:cNvPr>
          <p:cNvSpPr/>
          <p:nvPr/>
        </p:nvSpPr>
        <p:spPr bwMode="auto">
          <a:xfrm>
            <a:off x="7217567" y="3285950"/>
            <a:ext cx="3967115" cy="164354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a-ES">
              <a:ea typeface="ヒラギノ角ゴ Pro W3" pitchFamily="32" charset="-12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341B0A-FB83-B24A-A386-5B09E13BABCA}"/>
              </a:ext>
            </a:extLst>
          </p:cNvPr>
          <p:cNvSpPr/>
          <p:nvPr/>
        </p:nvSpPr>
        <p:spPr bwMode="auto">
          <a:xfrm>
            <a:off x="1884579" y="3285950"/>
            <a:ext cx="5250424" cy="164354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a-ES">
              <a:ea typeface="ヒラギノ角ゴ Pro W3" pitchFamily="32" charset="-128"/>
            </a:endParaRPr>
          </a:p>
        </p:txBody>
      </p:sp>
      <p:pic>
        <p:nvPicPr>
          <p:cNvPr id="19" name="Imagen 1">
            <a:extLst>
              <a:ext uri="{FF2B5EF4-FFF2-40B4-BE49-F238E27FC236}">
                <a16:creationId xmlns:a16="http://schemas.microsoft.com/office/drawing/2014/main" id="{C2C73A2F-BC62-FA4B-85A3-FFBA8AA2E5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483" b="50000"/>
          <a:stretch/>
        </p:blipFill>
        <p:spPr>
          <a:xfrm>
            <a:off x="1958521" y="3566674"/>
            <a:ext cx="5096800" cy="1249538"/>
          </a:xfrm>
          <a:prstGeom prst="rect">
            <a:avLst/>
          </a:prstGeom>
        </p:spPr>
      </p:pic>
      <p:pic>
        <p:nvPicPr>
          <p:cNvPr id="20" name="Imagen 1">
            <a:extLst>
              <a:ext uri="{FF2B5EF4-FFF2-40B4-BE49-F238E27FC236}">
                <a16:creationId xmlns:a16="http://schemas.microsoft.com/office/drawing/2014/main" id="{64A281E3-0980-C24C-B716-0AF1B16503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86" t="56441" r="11400" b="-1"/>
          <a:stretch/>
        </p:blipFill>
        <p:spPr>
          <a:xfrm>
            <a:off x="7330437" y="3583720"/>
            <a:ext cx="3864077" cy="122265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5CA38FD-61C9-9A4B-88A9-54CE5557625E}"/>
              </a:ext>
            </a:extLst>
          </p:cNvPr>
          <p:cNvSpPr/>
          <p:nvPr/>
        </p:nvSpPr>
        <p:spPr>
          <a:xfrm>
            <a:off x="2955855" y="3354284"/>
            <a:ext cx="31021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a-ES" altLang="ja-JP" sz="1100">
                <a:latin typeface="Franklin Gothic Book" panose="020B0503020102020204" pitchFamily="34" charset="0"/>
                <a:cs typeface="Arial" panose="020B0604020202020204" pitchFamily="34" charset="0"/>
              </a:rPr>
              <a:t>Advanced Materials and Systems for Energy Area</a:t>
            </a:r>
            <a:endParaRPr lang="ca-ES" sz="110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551523-1BFA-F04E-B95A-BF9BBE06B2E1}"/>
              </a:ext>
            </a:extLst>
          </p:cNvPr>
          <p:cNvSpPr/>
          <p:nvPr/>
        </p:nvSpPr>
        <p:spPr>
          <a:xfrm>
            <a:off x="7262131" y="3326555"/>
            <a:ext cx="38779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a-ES" altLang="ja-JP" sz="1100">
                <a:latin typeface="Franklin Gothic Book" panose="020B0503020102020204" pitchFamily="34" charset="0"/>
                <a:cs typeface="Arial" panose="020B0604020202020204" pitchFamily="34" charset="0"/>
              </a:rPr>
              <a:t>Energy Efficiency in Systems, Buildings and Communities Area</a:t>
            </a:r>
            <a:endParaRPr lang="ca-ES" sz="110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22EEFFF-8539-5F41-BC2D-928BBE1C7CB8}"/>
              </a:ext>
            </a:extLst>
          </p:cNvPr>
          <p:cNvSpPr txBox="1"/>
          <p:nvPr/>
        </p:nvSpPr>
        <p:spPr>
          <a:xfrm>
            <a:off x="1800451" y="4251549"/>
            <a:ext cx="943301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S_tradnl"/>
            </a:defPPr>
            <a:lvl1pPr algn="just">
              <a:defRPr sz="1400" bmk="_Toc383979548">
                <a:latin typeface="Franklin Gothic Book" panose="020B0503020102020204" pitchFamily="34" charset="0"/>
                <a:cs typeface="Times New Roman" pitchFamily="18" charset="0"/>
              </a:defRPr>
            </a:lvl1pPr>
          </a:lstStyle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r>
              <a:rPr lang="ca-ES" dirty="0"/>
              <a:t>IREC desenvolupa les seves activitats estratègiques en fotovoltaica, eòlica, emmagatzematge d’energia, hidrogen, piles de combustible, bioenergia, biogàs, mobilitat sostenible, autoconsum, comunitats energètiques, edificis i ciutats intel·ligents, </a:t>
            </a:r>
            <a:r>
              <a:rPr lang="ca-ES" dirty="0">
                <a:ea typeface="Times New Roman"/>
                <a:cs typeface="Times New Roman"/>
              </a:rPr>
              <a:t>xarxes i sistemes elèctrics</a:t>
            </a:r>
            <a:r>
              <a:rPr lang="ca-ES" dirty="0"/>
              <a:t>, agregació d’energia i gestió de la demanda, valorització energètiques de residus, valorització de CO2</a:t>
            </a:r>
            <a:r>
              <a:rPr lang="ca-ES" dirty="0">
                <a:ea typeface="Times New Roman"/>
                <a:cs typeface="Times New Roman"/>
              </a:rPr>
              <a:t>, entre d'altres.</a:t>
            </a:r>
            <a:endParaRPr lang="ca-ES" dirty="0"/>
          </a:p>
          <a:p>
            <a:endParaRPr lang="ca-E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6E8E740-2132-E811-04E2-89451D727534}"/>
              </a:ext>
            </a:extLst>
          </p:cNvPr>
          <p:cNvCxnSpPr>
            <a:cxnSpLocks/>
          </p:cNvCxnSpPr>
          <p:nvPr/>
        </p:nvCxnSpPr>
        <p:spPr bwMode="auto">
          <a:xfrm>
            <a:off x="309813" y="0"/>
            <a:ext cx="0" cy="23818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3 Rectángulo">
            <a:extLst>
              <a:ext uri="{FF2B5EF4-FFF2-40B4-BE49-F238E27FC236}">
                <a16:creationId xmlns:a16="http://schemas.microsoft.com/office/drawing/2014/main" id="{EE2081B7-E9F8-77B7-B817-994B8CCF6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420" y="1320806"/>
            <a:ext cx="10825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5250">
              <a:spcAft>
                <a:spcPts val="0"/>
              </a:spcAft>
            </a:pPr>
            <a:r>
              <a:rPr lang="ca-ES" sz="800" b="1" dirty="0">
                <a:solidFill>
                  <a:srgbClr val="138E8E"/>
                </a:solidFill>
                <a:latin typeface="Franklin Gothic Book" panose="020B0503020102020204" pitchFamily="34" charset="0"/>
                <a:ea typeface="Times New Roman"/>
                <a:cs typeface="Times New Roman"/>
              </a:rPr>
              <a:t>PROPOSTA VALOR</a:t>
            </a:r>
          </a:p>
        </p:txBody>
      </p:sp>
      <p:sp>
        <p:nvSpPr>
          <p:cNvPr id="25" name="Elipse 1">
            <a:extLst>
              <a:ext uri="{FF2B5EF4-FFF2-40B4-BE49-F238E27FC236}">
                <a16:creationId xmlns:a16="http://schemas.microsoft.com/office/drawing/2014/main" id="{28B86E97-912E-93F2-A72E-401E8D9C0288}"/>
              </a:ext>
            </a:extLst>
          </p:cNvPr>
          <p:cNvSpPr/>
          <p:nvPr/>
        </p:nvSpPr>
        <p:spPr bwMode="auto">
          <a:xfrm>
            <a:off x="183813" y="1302528"/>
            <a:ext cx="252000" cy="252000"/>
          </a:xfrm>
          <a:prstGeom prst="ellipse">
            <a:avLst/>
          </a:prstGeom>
          <a:solidFill>
            <a:srgbClr val="138E8E"/>
          </a:solidFill>
          <a:ln w="9525" cap="flat" cmpd="sng" algn="ctr">
            <a:solidFill>
              <a:srgbClr val="138E8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a-ES">
              <a:ea typeface="ヒラギノ角ゴ Pro W3" pitchFamily="32" charset="-128"/>
            </a:endParaRPr>
          </a:p>
        </p:txBody>
      </p:sp>
      <p:sp>
        <p:nvSpPr>
          <p:cNvPr id="26" name="3 Rectángulo">
            <a:extLst>
              <a:ext uri="{FF2B5EF4-FFF2-40B4-BE49-F238E27FC236}">
                <a16:creationId xmlns:a16="http://schemas.microsoft.com/office/drawing/2014/main" id="{ADEB62F3-CE31-B56B-A401-CD4B0FA65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561" y="1860482"/>
            <a:ext cx="12092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5250">
              <a:spcAft>
                <a:spcPts val="0"/>
              </a:spcAft>
            </a:pPr>
            <a:r>
              <a:rPr lang="ca-ES" sz="8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  <a:ea typeface="Times New Roman"/>
                <a:cs typeface="Times New Roman"/>
              </a:rPr>
              <a:t>ROADMAP</a:t>
            </a:r>
          </a:p>
        </p:txBody>
      </p:sp>
      <p:sp>
        <p:nvSpPr>
          <p:cNvPr id="27" name="Elipse 1">
            <a:extLst>
              <a:ext uri="{FF2B5EF4-FFF2-40B4-BE49-F238E27FC236}">
                <a16:creationId xmlns:a16="http://schemas.microsoft.com/office/drawing/2014/main" id="{F959ACAD-78B5-F823-2EC1-5F5EEAB039C4}"/>
              </a:ext>
            </a:extLst>
          </p:cNvPr>
          <p:cNvSpPr/>
          <p:nvPr/>
        </p:nvSpPr>
        <p:spPr bwMode="auto">
          <a:xfrm>
            <a:off x="183813" y="1842204"/>
            <a:ext cx="252000" cy="252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a-ES">
              <a:solidFill>
                <a:srgbClr val="138E8E"/>
              </a:solidFill>
              <a:ea typeface="ヒラギノ角ゴ Pro W3" pitchFamily="32" charset="-128"/>
            </a:endParaRPr>
          </a:p>
        </p:txBody>
      </p:sp>
      <p:sp>
        <p:nvSpPr>
          <p:cNvPr id="28" name="Elipse 1">
            <a:extLst>
              <a:ext uri="{FF2B5EF4-FFF2-40B4-BE49-F238E27FC236}">
                <a16:creationId xmlns:a16="http://schemas.microsoft.com/office/drawing/2014/main" id="{1D8F1324-188B-7FA4-5B18-FCF3602FE684}"/>
              </a:ext>
            </a:extLst>
          </p:cNvPr>
          <p:cNvSpPr/>
          <p:nvPr/>
        </p:nvSpPr>
        <p:spPr bwMode="auto">
          <a:xfrm>
            <a:off x="183813" y="2363602"/>
            <a:ext cx="252000" cy="252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a-ES">
              <a:solidFill>
                <a:schemeClr val="bg1">
                  <a:lumMod val="75000"/>
                </a:schemeClr>
              </a:solidFill>
              <a:ea typeface="ヒラギノ角ゴ Pro W3" pitchFamily="32" charset="-128"/>
            </a:endParaRPr>
          </a:p>
        </p:txBody>
      </p:sp>
      <p:sp>
        <p:nvSpPr>
          <p:cNvPr id="29" name="3 Rectángulo">
            <a:extLst>
              <a:ext uri="{FF2B5EF4-FFF2-40B4-BE49-F238E27FC236}">
                <a16:creationId xmlns:a16="http://schemas.microsoft.com/office/drawing/2014/main" id="{3671451B-3432-1208-3B12-02189F85B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561" y="2381880"/>
            <a:ext cx="12092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5250">
              <a:spcAft>
                <a:spcPts val="0"/>
              </a:spcAft>
            </a:pPr>
            <a:r>
              <a:rPr lang="ca-ES" sz="8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  <a:ea typeface="Times New Roman"/>
                <a:cs typeface="Times New Roman"/>
              </a:rPr>
              <a:t>FEDER - STEP</a:t>
            </a:r>
          </a:p>
        </p:txBody>
      </p:sp>
    </p:spTree>
    <p:extLst>
      <p:ext uri="{BB962C8B-B14F-4D97-AF65-F5344CB8AC3E}">
        <p14:creationId xmlns:p14="http://schemas.microsoft.com/office/powerpoint/2010/main" val="3784981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99908" y="496199"/>
            <a:ext cx="7949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a-ES" altLang="ja-JP" b="1" dirty="0">
                <a:solidFill>
                  <a:srgbClr val="148E8E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IREC: Per què PRIMA ? </a:t>
            </a:r>
            <a:endParaRPr lang="ca-ES" b="1" dirty="0">
              <a:solidFill>
                <a:srgbClr val="148E8E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3 Rectángulo">
            <a:extLst>
              <a:ext uri="{FF2B5EF4-FFF2-40B4-BE49-F238E27FC236}">
                <a16:creationId xmlns:a16="http://schemas.microsoft.com/office/drawing/2014/main" id="{4D5ED37F-A183-CD48-BBE6-15E27701E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9908" y="1151906"/>
            <a:ext cx="9000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a-ES" sz="1400" dirty="0">
                <a:latin typeface="Franklin Gothic Book" panose="020B0503020102020204" pitchFamily="34" charset="0"/>
              </a:rPr>
              <a:t>Els laboratoris existents a IREC, </a:t>
            </a:r>
            <a:r>
              <a:rPr lang="en-CA" sz="1400" b="1" dirty="0">
                <a:latin typeface="Franklin Gothic Book" panose="020B0503020102020204" pitchFamily="34" charset="0"/>
              </a:rPr>
              <a:t>Smart Energy Lab </a:t>
            </a:r>
            <a:r>
              <a:rPr lang="ca-ES" sz="1400" dirty="0">
                <a:latin typeface="Franklin Gothic Book" panose="020B0503020102020204" pitchFamily="34" charset="0"/>
              </a:rPr>
              <a:t>i el </a:t>
            </a:r>
            <a:r>
              <a:rPr lang="en-BZ" sz="1400" b="1" dirty="0" err="1">
                <a:latin typeface="Franklin Gothic Book" panose="020B0503020102020204" pitchFamily="34" charset="0"/>
              </a:rPr>
              <a:t>Seilab</a:t>
            </a:r>
            <a:r>
              <a:rPr lang="ca-ES" sz="1400" dirty="0">
                <a:latin typeface="Franklin Gothic Book" panose="020B0503020102020204" pitchFamily="34" charset="0"/>
              </a:rPr>
              <a:t>, tenen limitacions a l’hora de validar extensivament les tecnologies en entorns reals i completament integrats als sistemes i xarxes energètiques. Per aquest motiu, IREC presenta la proposta PRIMA per afrontar aquest repte i així impulsar la transició energètica a Catalunya.</a:t>
            </a:r>
            <a:endParaRPr lang="ca-ES" sz="1400" b="1" dirty="0">
              <a:latin typeface="Franklin Gothic Book" panose="020B0503020102020204" pitchFamily="34" charset="0"/>
              <a:ea typeface="Times New Roman"/>
              <a:cs typeface="Times New Roman"/>
            </a:endParaRPr>
          </a:p>
        </p:txBody>
      </p:sp>
      <p:pic>
        <p:nvPicPr>
          <p:cNvPr id="59" name="Picture 58" descr="A person working in a lab&#10;&#10;Description automatically generated with low confidence">
            <a:extLst>
              <a:ext uri="{FF2B5EF4-FFF2-40B4-BE49-F238E27FC236}">
                <a16:creationId xmlns:a16="http://schemas.microsoft.com/office/drawing/2014/main" id="{1E11A893-4E4B-CA4F-AC08-2F425FB378E4}"/>
              </a:ext>
            </a:extLst>
          </p:cNvPr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3115" y="1968787"/>
            <a:ext cx="4158877" cy="23461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A picture containing text, indoor, hospital room, appliance&#10;&#10;Description automatically generated">
            <a:extLst>
              <a:ext uri="{FF2B5EF4-FFF2-40B4-BE49-F238E27FC236}">
                <a16:creationId xmlns:a16="http://schemas.microsoft.com/office/drawing/2014/main" id="{D8DBCE60-0873-D94D-BDE0-148E3E56D494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7144" y="1981157"/>
            <a:ext cx="4505518" cy="23284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2" name="Grupo 3">
            <a:extLst>
              <a:ext uri="{FF2B5EF4-FFF2-40B4-BE49-F238E27FC236}">
                <a16:creationId xmlns:a16="http://schemas.microsoft.com/office/drawing/2014/main" id="{79870A9E-AB22-6E4B-AB28-8A3BEF3A1955}"/>
              </a:ext>
            </a:extLst>
          </p:cNvPr>
          <p:cNvGrpSpPr/>
          <p:nvPr/>
        </p:nvGrpSpPr>
        <p:grpSpPr>
          <a:xfrm>
            <a:off x="2232632" y="4763688"/>
            <a:ext cx="7949025" cy="1086776"/>
            <a:chOff x="315228" y="3528092"/>
            <a:chExt cx="11472539" cy="1568505"/>
          </a:xfrm>
        </p:grpSpPr>
        <p:sp>
          <p:nvSpPr>
            <p:cNvPr id="44" name="Rectángulo 15">
              <a:extLst>
                <a:ext uri="{FF2B5EF4-FFF2-40B4-BE49-F238E27FC236}">
                  <a16:creationId xmlns:a16="http://schemas.microsoft.com/office/drawing/2014/main" id="{62D9180C-B28A-0A41-AD77-274A35EE7B28}"/>
                </a:ext>
              </a:extLst>
            </p:cNvPr>
            <p:cNvSpPr/>
            <p:nvPr/>
          </p:nvSpPr>
          <p:spPr>
            <a:xfrm>
              <a:off x="315228" y="3528092"/>
              <a:ext cx="3639329" cy="26221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000" tIns="34290" rIns="270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ca-ES" sz="1100">
                  <a:solidFill>
                    <a:schemeClr val="tx1"/>
                  </a:solidFill>
                  <a:latin typeface="Franklin Gothic Book" panose="020B0503020102020204" pitchFamily="34" charset="0"/>
                </a:rPr>
                <a:t>Nivells de Maduresa Tecnològica (TRLs)</a:t>
              </a:r>
            </a:p>
          </p:txBody>
        </p:sp>
        <p:sp>
          <p:nvSpPr>
            <p:cNvPr id="45" name="Elipse 12">
              <a:extLst>
                <a:ext uri="{FF2B5EF4-FFF2-40B4-BE49-F238E27FC236}">
                  <a16:creationId xmlns:a16="http://schemas.microsoft.com/office/drawing/2014/main" id="{2AC5B6C1-83B1-C041-A328-48584E67846F}"/>
                </a:ext>
              </a:extLst>
            </p:cNvPr>
            <p:cNvSpPr/>
            <p:nvPr/>
          </p:nvSpPr>
          <p:spPr>
            <a:xfrm>
              <a:off x="602482" y="4016597"/>
              <a:ext cx="1080000" cy="108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148E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ranklin Gothic Book" panose="020B0503020102020204" pitchFamily="34" charset="0"/>
              </a:endParaRPr>
            </a:p>
          </p:txBody>
        </p:sp>
        <p:sp>
          <p:nvSpPr>
            <p:cNvPr id="46" name="CuadroTexto 13">
              <a:extLst>
                <a:ext uri="{FF2B5EF4-FFF2-40B4-BE49-F238E27FC236}">
                  <a16:creationId xmlns:a16="http://schemas.microsoft.com/office/drawing/2014/main" id="{C5BAA4DE-37CB-904C-8ACF-F23E43C37D94}"/>
                </a:ext>
              </a:extLst>
            </p:cNvPr>
            <p:cNvSpPr txBox="1"/>
            <p:nvPr/>
          </p:nvSpPr>
          <p:spPr>
            <a:xfrm>
              <a:off x="627342" y="4016392"/>
              <a:ext cx="1030281" cy="910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400">
                  <a:solidFill>
                    <a:schemeClr val="bg2">
                      <a:lumMod val="50000"/>
                    </a:schemeClr>
                  </a:solidFill>
                  <a:latin typeface="Franklin Gothic Book" panose="020B0503020102020204" pitchFamily="34" charset="0"/>
                  <a:ea typeface="Helvetica Neue" charset="0"/>
                  <a:cs typeface="Helvetica Neue" charset="0"/>
                </a:rPr>
                <a:t>1</a:t>
              </a:r>
            </a:p>
            <a:p>
              <a:pPr algn="ctr"/>
              <a:r>
                <a:rPr lang="ca-ES" sz="700">
                  <a:solidFill>
                    <a:schemeClr val="bg2">
                      <a:lumMod val="50000"/>
                    </a:schemeClr>
                  </a:solidFill>
                  <a:latin typeface="Franklin Gothic Book" panose="020B0503020102020204" pitchFamily="34" charset="0"/>
                  <a:ea typeface="Helvetica Neue" charset="0"/>
                  <a:cs typeface="Helvetica Neue" charset="0"/>
                </a:rPr>
                <a:t>Principis básics observats</a:t>
              </a:r>
            </a:p>
          </p:txBody>
        </p:sp>
        <p:sp>
          <p:nvSpPr>
            <p:cNvPr id="47" name="Elipse 41">
              <a:extLst>
                <a:ext uri="{FF2B5EF4-FFF2-40B4-BE49-F238E27FC236}">
                  <a16:creationId xmlns:a16="http://schemas.microsoft.com/office/drawing/2014/main" id="{2E840F24-5721-4C43-9FEA-9C584E4B0792}"/>
                </a:ext>
              </a:extLst>
            </p:cNvPr>
            <p:cNvSpPr/>
            <p:nvPr/>
          </p:nvSpPr>
          <p:spPr>
            <a:xfrm>
              <a:off x="1864866" y="4016597"/>
              <a:ext cx="1080000" cy="108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148E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ranklin Gothic Book" panose="020B0503020102020204" pitchFamily="34" charset="0"/>
              </a:endParaRPr>
            </a:p>
          </p:txBody>
        </p:sp>
        <p:sp>
          <p:nvSpPr>
            <p:cNvPr id="48" name="Elipse 44">
              <a:extLst>
                <a:ext uri="{FF2B5EF4-FFF2-40B4-BE49-F238E27FC236}">
                  <a16:creationId xmlns:a16="http://schemas.microsoft.com/office/drawing/2014/main" id="{FB0DCF06-A4F4-4C4E-AC13-A9C3FEF94950}"/>
                </a:ext>
              </a:extLst>
            </p:cNvPr>
            <p:cNvSpPr/>
            <p:nvPr/>
          </p:nvSpPr>
          <p:spPr>
            <a:xfrm>
              <a:off x="3127250" y="4016597"/>
              <a:ext cx="1080000" cy="108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148E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ranklin Gothic Book" panose="020B0503020102020204" pitchFamily="34" charset="0"/>
              </a:endParaRPr>
            </a:p>
          </p:txBody>
        </p:sp>
        <p:sp>
          <p:nvSpPr>
            <p:cNvPr id="49" name="CuadroTexto 45">
              <a:extLst>
                <a:ext uri="{FF2B5EF4-FFF2-40B4-BE49-F238E27FC236}">
                  <a16:creationId xmlns:a16="http://schemas.microsoft.com/office/drawing/2014/main" id="{6D390F3A-AF04-A147-9E90-9F8FB23C6162}"/>
                </a:ext>
              </a:extLst>
            </p:cNvPr>
            <p:cNvSpPr txBox="1"/>
            <p:nvPr/>
          </p:nvSpPr>
          <p:spPr>
            <a:xfrm>
              <a:off x="3011200" y="4016392"/>
              <a:ext cx="1312103" cy="910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400">
                  <a:solidFill>
                    <a:schemeClr val="bg2">
                      <a:lumMod val="50000"/>
                    </a:schemeClr>
                  </a:solidFill>
                  <a:latin typeface="Franklin Gothic Book" panose="020B0503020102020204" pitchFamily="34" charset="0"/>
                  <a:ea typeface="Helvetica Neue" charset="0"/>
                  <a:cs typeface="Helvetica Neue" charset="0"/>
                </a:rPr>
                <a:t>3</a:t>
              </a:r>
            </a:p>
            <a:p>
              <a:pPr algn="ctr"/>
              <a:r>
                <a:rPr lang="ca-ES" sz="700">
                  <a:solidFill>
                    <a:schemeClr val="bg2">
                      <a:lumMod val="50000"/>
                    </a:schemeClr>
                  </a:solidFill>
                  <a:latin typeface="Franklin Gothic Book" panose="020B0503020102020204" pitchFamily="34" charset="0"/>
                  <a:ea typeface="Helvetica Neue" charset="0"/>
                  <a:cs typeface="Helvetica Neue" charset="0"/>
                </a:rPr>
                <a:t>Prova  experimental de concepte</a:t>
              </a:r>
            </a:p>
          </p:txBody>
        </p:sp>
        <p:sp>
          <p:nvSpPr>
            <p:cNvPr id="50" name="Elipse 47">
              <a:extLst>
                <a:ext uri="{FF2B5EF4-FFF2-40B4-BE49-F238E27FC236}">
                  <a16:creationId xmlns:a16="http://schemas.microsoft.com/office/drawing/2014/main" id="{40986C66-8091-4644-AF9E-822762BB48C1}"/>
                </a:ext>
              </a:extLst>
            </p:cNvPr>
            <p:cNvSpPr/>
            <p:nvPr/>
          </p:nvSpPr>
          <p:spPr>
            <a:xfrm>
              <a:off x="4389634" y="4016597"/>
              <a:ext cx="1080000" cy="108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148E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ranklin Gothic Book" panose="020B0503020102020204" pitchFamily="34" charset="0"/>
              </a:endParaRPr>
            </a:p>
          </p:txBody>
        </p:sp>
        <p:sp>
          <p:nvSpPr>
            <p:cNvPr id="51" name="CuadroTexto 48">
              <a:extLst>
                <a:ext uri="{FF2B5EF4-FFF2-40B4-BE49-F238E27FC236}">
                  <a16:creationId xmlns:a16="http://schemas.microsoft.com/office/drawing/2014/main" id="{4E2D9A12-87F4-9243-93A4-9D985EE68B5F}"/>
                </a:ext>
              </a:extLst>
            </p:cNvPr>
            <p:cNvSpPr txBox="1"/>
            <p:nvPr/>
          </p:nvSpPr>
          <p:spPr>
            <a:xfrm>
              <a:off x="4273582" y="4016392"/>
              <a:ext cx="1312103" cy="910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400" dirty="0">
                  <a:solidFill>
                    <a:schemeClr val="bg2">
                      <a:lumMod val="50000"/>
                    </a:schemeClr>
                  </a:solidFill>
                  <a:latin typeface="Franklin Gothic Book" panose="020B0503020102020204" pitchFamily="34" charset="0"/>
                  <a:ea typeface="Helvetica Neue" charset="0"/>
                  <a:cs typeface="Helvetica Neue" charset="0"/>
                </a:rPr>
                <a:t>4</a:t>
              </a:r>
            </a:p>
            <a:p>
              <a:pPr algn="ctr"/>
              <a:r>
                <a:rPr lang="ca-ES" sz="700" dirty="0">
                  <a:solidFill>
                    <a:schemeClr val="bg2">
                      <a:lumMod val="50000"/>
                    </a:schemeClr>
                  </a:solidFill>
                  <a:latin typeface="Franklin Gothic Book" panose="020B0503020102020204" pitchFamily="34" charset="0"/>
                  <a:ea typeface="Helvetica Neue" charset="0"/>
                  <a:cs typeface="Helvetica Neue" charset="0"/>
                </a:rPr>
                <a:t>Tecnologia validada a laboratori</a:t>
              </a:r>
            </a:p>
          </p:txBody>
        </p:sp>
        <p:sp>
          <p:nvSpPr>
            <p:cNvPr id="52" name="Elipse 50">
              <a:extLst>
                <a:ext uri="{FF2B5EF4-FFF2-40B4-BE49-F238E27FC236}">
                  <a16:creationId xmlns:a16="http://schemas.microsoft.com/office/drawing/2014/main" id="{826C1539-8895-4C42-B643-D109EA88E02B}"/>
                </a:ext>
              </a:extLst>
            </p:cNvPr>
            <p:cNvSpPr/>
            <p:nvPr/>
          </p:nvSpPr>
          <p:spPr>
            <a:xfrm>
              <a:off x="5710043" y="4016597"/>
              <a:ext cx="1080000" cy="1080000"/>
            </a:xfrm>
            <a:prstGeom prst="ellipse">
              <a:avLst/>
            </a:prstGeom>
            <a:solidFill>
              <a:srgbClr val="148E8E">
                <a:alpha val="40000"/>
              </a:srgbClr>
            </a:solidFill>
            <a:ln w="28575">
              <a:solidFill>
                <a:srgbClr val="148E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ranklin Gothic Book" panose="020B0503020102020204" pitchFamily="34" charset="0"/>
              </a:endParaRPr>
            </a:p>
          </p:txBody>
        </p:sp>
        <p:sp>
          <p:nvSpPr>
            <p:cNvPr id="53" name="CuadroTexto 51">
              <a:extLst>
                <a:ext uri="{FF2B5EF4-FFF2-40B4-BE49-F238E27FC236}">
                  <a16:creationId xmlns:a16="http://schemas.microsoft.com/office/drawing/2014/main" id="{1B5E5B75-3B8A-6043-91B0-C78674BBF041}"/>
                </a:ext>
              </a:extLst>
            </p:cNvPr>
            <p:cNvSpPr txBox="1"/>
            <p:nvPr/>
          </p:nvSpPr>
          <p:spPr>
            <a:xfrm>
              <a:off x="5652017" y="4016390"/>
              <a:ext cx="1196053" cy="910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400" dirty="0">
                  <a:solidFill>
                    <a:schemeClr val="bg2">
                      <a:lumMod val="50000"/>
                    </a:schemeClr>
                  </a:solidFill>
                  <a:latin typeface="Franklin Gothic Book" panose="020B0503020102020204" pitchFamily="34" charset="0"/>
                  <a:ea typeface="Helvetica Neue" charset="0"/>
                  <a:cs typeface="Helvetica Neue" charset="0"/>
                </a:rPr>
                <a:t>5</a:t>
              </a:r>
            </a:p>
            <a:p>
              <a:pPr algn="ctr"/>
              <a:r>
                <a:rPr lang="ca-ES" sz="700" dirty="0">
                  <a:solidFill>
                    <a:schemeClr val="bg2">
                      <a:lumMod val="50000"/>
                    </a:schemeClr>
                  </a:solidFill>
                  <a:latin typeface="Franklin Gothic Book" panose="020B0503020102020204" pitchFamily="34" charset="0"/>
                  <a:ea typeface="Helvetica Neue" charset="0"/>
                  <a:cs typeface="Helvetica Neue" charset="0"/>
                </a:rPr>
                <a:t>Tecnologia validada en un entorn rellevant</a:t>
              </a:r>
            </a:p>
          </p:txBody>
        </p:sp>
        <p:sp>
          <p:nvSpPr>
            <p:cNvPr id="54" name="Elipse 53">
              <a:extLst>
                <a:ext uri="{FF2B5EF4-FFF2-40B4-BE49-F238E27FC236}">
                  <a16:creationId xmlns:a16="http://schemas.microsoft.com/office/drawing/2014/main" id="{AF41B21A-2E32-F543-96A5-556CF5F6A448}"/>
                </a:ext>
              </a:extLst>
            </p:cNvPr>
            <p:cNvSpPr/>
            <p:nvPr/>
          </p:nvSpPr>
          <p:spPr>
            <a:xfrm>
              <a:off x="6914401" y="4016597"/>
              <a:ext cx="1080000" cy="1080000"/>
            </a:xfrm>
            <a:prstGeom prst="ellipse">
              <a:avLst/>
            </a:prstGeom>
            <a:solidFill>
              <a:srgbClr val="148E8E">
                <a:alpha val="40000"/>
              </a:srgbClr>
            </a:solidFill>
            <a:ln w="28575">
              <a:solidFill>
                <a:srgbClr val="148E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ranklin Gothic Book" panose="020B0503020102020204" pitchFamily="34" charset="0"/>
              </a:endParaRP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56C4FF4E-EE02-6649-AECB-6A200816B637}"/>
                </a:ext>
              </a:extLst>
            </p:cNvPr>
            <p:cNvSpPr txBox="1"/>
            <p:nvPr/>
          </p:nvSpPr>
          <p:spPr>
            <a:xfrm>
              <a:off x="6964121" y="4016392"/>
              <a:ext cx="1030279" cy="1066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400" dirty="0">
                  <a:solidFill>
                    <a:schemeClr val="bg2">
                      <a:lumMod val="50000"/>
                    </a:schemeClr>
                  </a:solidFill>
                  <a:latin typeface="Franklin Gothic Book" panose="020B0503020102020204" pitchFamily="34" charset="0"/>
                  <a:ea typeface="Helvetica Neue" charset="0"/>
                  <a:cs typeface="Helvetica Neue" charset="0"/>
                </a:rPr>
                <a:t>6</a:t>
              </a:r>
            </a:p>
            <a:p>
              <a:pPr algn="ctr"/>
              <a:r>
                <a:rPr lang="ca-ES" sz="700" dirty="0">
                  <a:solidFill>
                    <a:schemeClr val="bg2">
                      <a:lumMod val="50000"/>
                    </a:schemeClr>
                  </a:solidFill>
                  <a:latin typeface="Franklin Gothic Book" panose="020B0503020102020204" pitchFamily="34" charset="0"/>
                  <a:ea typeface="Helvetica Neue" charset="0"/>
                  <a:cs typeface="Helvetica Neue" charset="0"/>
                </a:rPr>
                <a:t>Tecnologia demostrada en un entorn rellevant</a:t>
              </a:r>
            </a:p>
          </p:txBody>
        </p:sp>
        <p:sp>
          <p:nvSpPr>
            <p:cNvPr id="56" name="Elipse 56">
              <a:extLst>
                <a:ext uri="{FF2B5EF4-FFF2-40B4-BE49-F238E27FC236}">
                  <a16:creationId xmlns:a16="http://schemas.microsoft.com/office/drawing/2014/main" id="{8BDD99B4-71DB-624A-B5D2-24EED843C3BC}"/>
                </a:ext>
              </a:extLst>
            </p:cNvPr>
            <p:cNvSpPr/>
            <p:nvPr/>
          </p:nvSpPr>
          <p:spPr>
            <a:xfrm>
              <a:off x="8176784" y="4016597"/>
              <a:ext cx="1080000" cy="1080000"/>
            </a:xfrm>
            <a:prstGeom prst="ellipse">
              <a:avLst/>
            </a:prstGeom>
            <a:solidFill>
              <a:srgbClr val="148E8E">
                <a:alpha val="40000"/>
              </a:srgbClr>
            </a:solidFill>
            <a:ln w="28575">
              <a:solidFill>
                <a:srgbClr val="148E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ranklin Gothic Book" panose="020B0503020102020204" pitchFamily="34" charset="0"/>
              </a:endParaRPr>
            </a:p>
          </p:txBody>
        </p:sp>
        <p:sp>
          <p:nvSpPr>
            <p:cNvPr id="57" name="CuadroTexto 57">
              <a:extLst>
                <a:ext uri="{FF2B5EF4-FFF2-40B4-BE49-F238E27FC236}">
                  <a16:creationId xmlns:a16="http://schemas.microsoft.com/office/drawing/2014/main" id="{D8751707-BDC2-8244-A794-2E6EE8948C2E}"/>
                </a:ext>
              </a:extLst>
            </p:cNvPr>
            <p:cNvSpPr txBox="1"/>
            <p:nvPr/>
          </p:nvSpPr>
          <p:spPr>
            <a:xfrm>
              <a:off x="8158516" y="4016392"/>
              <a:ext cx="1146332" cy="1066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400" dirty="0">
                  <a:solidFill>
                    <a:schemeClr val="bg2">
                      <a:lumMod val="50000"/>
                    </a:schemeClr>
                  </a:solidFill>
                  <a:latin typeface="Franklin Gothic Book" panose="020B0503020102020204" pitchFamily="34" charset="0"/>
                  <a:ea typeface="Helvetica Neue" charset="0"/>
                  <a:cs typeface="Helvetica Neue" charset="0"/>
                </a:rPr>
                <a:t>7</a:t>
              </a:r>
            </a:p>
            <a:p>
              <a:pPr algn="ctr"/>
              <a:r>
                <a:rPr lang="ca-ES" sz="700" dirty="0">
                  <a:solidFill>
                    <a:schemeClr val="bg2">
                      <a:lumMod val="50000"/>
                    </a:schemeClr>
                  </a:solidFill>
                  <a:latin typeface="Franklin Gothic Book" panose="020B0503020102020204" pitchFamily="34" charset="0"/>
                  <a:ea typeface="Helvetica Neue" charset="0"/>
                  <a:cs typeface="Helvetica Neue" charset="0"/>
                </a:rPr>
                <a:t>Demostració del prototipus en un entorn operatiu</a:t>
              </a:r>
            </a:p>
          </p:txBody>
        </p:sp>
        <p:sp>
          <p:nvSpPr>
            <p:cNvPr id="58" name="Elipse 59">
              <a:extLst>
                <a:ext uri="{FF2B5EF4-FFF2-40B4-BE49-F238E27FC236}">
                  <a16:creationId xmlns:a16="http://schemas.microsoft.com/office/drawing/2014/main" id="{813084F6-9DAA-C14D-9F63-7057E4287389}"/>
                </a:ext>
              </a:extLst>
            </p:cNvPr>
            <p:cNvSpPr/>
            <p:nvPr/>
          </p:nvSpPr>
          <p:spPr>
            <a:xfrm>
              <a:off x="9497193" y="4016597"/>
              <a:ext cx="1080000" cy="1080000"/>
            </a:xfrm>
            <a:prstGeom prst="ellipse">
              <a:avLst/>
            </a:prstGeom>
            <a:solidFill>
              <a:srgbClr val="148E8E">
                <a:alpha val="40000"/>
              </a:srgbClr>
            </a:solidFill>
            <a:ln w="28575">
              <a:solidFill>
                <a:srgbClr val="148E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ranklin Gothic Book" panose="020B0503020102020204" pitchFamily="34" charset="0"/>
              </a:endParaRPr>
            </a:p>
          </p:txBody>
        </p:sp>
        <p:sp>
          <p:nvSpPr>
            <p:cNvPr id="63" name="CuadroTexto 60">
              <a:extLst>
                <a:ext uri="{FF2B5EF4-FFF2-40B4-BE49-F238E27FC236}">
                  <a16:creationId xmlns:a16="http://schemas.microsoft.com/office/drawing/2014/main" id="{BEA04987-DB97-EE41-ABFF-8734D5C2E537}"/>
                </a:ext>
              </a:extLst>
            </p:cNvPr>
            <p:cNvSpPr txBox="1"/>
            <p:nvPr/>
          </p:nvSpPr>
          <p:spPr>
            <a:xfrm>
              <a:off x="9464027" y="4016392"/>
              <a:ext cx="1146332" cy="910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400" dirty="0">
                  <a:solidFill>
                    <a:schemeClr val="bg2">
                      <a:lumMod val="50000"/>
                    </a:schemeClr>
                  </a:solidFill>
                  <a:latin typeface="Franklin Gothic Book" panose="020B0503020102020204" pitchFamily="34" charset="0"/>
                  <a:ea typeface="Helvetica Neue" charset="0"/>
                  <a:cs typeface="Helvetica Neue" charset="0"/>
                </a:rPr>
                <a:t>8</a:t>
              </a:r>
            </a:p>
            <a:p>
              <a:pPr algn="ctr"/>
              <a:r>
                <a:rPr lang="ca-ES" sz="700" dirty="0">
                  <a:solidFill>
                    <a:schemeClr val="bg2">
                      <a:lumMod val="50000"/>
                    </a:schemeClr>
                  </a:solidFill>
                  <a:latin typeface="Franklin Gothic Book" panose="020B0503020102020204" pitchFamily="34" charset="0"/>
                  <a:ea typeface="Helvetica Neue" charset="0"/>
                  <a:cs typeface="Helvetica Neue" charset="0"/>
                </a:rPr>
                <a:t>Sistema complet i certificat</a:t>
              </a:r>
            </a:p>
          </p:txBody>
        </p:sp>
        <p:sp>
          <p:nvSpPr>
            <p:cNvPr id="64" name="Elipse 62">
              <a:extLst>
                <a:ext uri="{FF2B5EF4-FFF2-40B4-BE49-F238E27FC236}">
                  <a16:creationId xmlns:a16="http://schemas.microsoft.com/office/drawing/2014/main" id="{D77559E9-A4B7-3744-8C00-7F81FE865CD5}"/>
                </a:ext>
              </a:extLst>
            </p:cNvPr>
            <p:cNvSpPr/>
            <p:nvPr/>
          </p:nvSpPr>
          <p:spPr>
            <a:xfrm>
              <a:off x="10707765" y="4016597"/>
              <a:ext cx="1080000" cy="1080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28575">
              <a:solidFill>
                <a:srgbClr val="148E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ranklin Gothic Book" panose="020B0503020102020204" pitchFamily="34" charset="0"/>
              </a:endParaRPr>
            </a:p>
          </p:txBody>
        </p:sp>
        <p:sp>
          <p:nvSpPr>
            <p:cNvPr id="65" name="CuadroTexto 63">
              <a:extLst>
                <a:ext uri="{FF2B5EF4-FFF2-40B4-BE49-F238E27FC236}">
                  <a16:creationId xmlns:a16="http://schemas.microsoft.com/office/drawing/2014/main" id="{D361A02E-EE44-0742-924F-6BFEA6A4C45A}"/>
                </a:ext>
              </a:extLst>
            </p:cNvPr>
            <p:cNvSpPr txBox="1"/>
            <p:nvPr/>
          </p:nvSpPr>
          <p:spPr>
            <a:xfrm>
              <a:off x="10707767" y="4016392"/>
              <a:ext cx="1080000" cy="1066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400" dirty="0">
                  <a:solidFill>
                    <a:schemeClr val="bg2">
                      <a:lumMod val="50000"/>
                    </a:schemeClr>
                  </a:solidFill>
                  <a:latin typeface="Franklin Gothic Book" panose="020B0503020102020204" pitchFamily="34" charset="0"/>
                  <a:ea typeface="Helvetica Neue" charset="0"/>
                  <a:cs typeface="Helvetica Neue" charset="0"/>
                </a:rPr>
                <a:t>9</a:t>
              </a:r>
            </a:p>
            <a:p>
              <a:pPr algn="ctr"/>
              <a:r>
                <a:rPr lang="ca-ES" sz="700" dirty="0">
                  <a:solidFill>
                    <a:schemeClr val="bg2">
                      <a:lumMod val="50000"/>
                    </a:schemeClr>
                  </a:solidFill>
                  <a:latin typeface="Franklin Gothic Book" panose="020B0503020102020204" pitchFamily="34" charset="0"/>
                  <a:ea typeface="Helvetica Neue" charset="0"/>
                  <a:cs typeface="Helvetica Neue" charset="0"/>
                </a:rPr>
                <a:t>Sistema real provat en l’entorn operatiu</a:t>
              </a:r>
            </a:p>
          </p:txBody>
        </p:sp>
        <p:sp>
          <p:nvSpPr>
            <p:cNvPr id="66" name="CuadroTexto 75">
              <a:extLst>
                <a:ext uri="{FF2B5EF4-FFF2-40B4-BE49-F238E27FC236}">
                  <a16:creationId xmlns:a16="http://schemas.microsoft.com/office/drawing/2014/main" id="{1331958C-B9BD-3A42-9097-5A43EDB148E8}"/>
                </a:ext>
              </a:extLst>
            </p:cNvPr>
            <p:cNvSpPr txBox="1"/>
            <p:nvPr/>
          </p:nvSpPr>
          <p:spPr>
            <a:xfrm>
              <a:off x="1748816" y="4016392"/>
              <a:ext cx="1312103" cy="910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400" dirty="0">
                  <a:solidFill>
                    <a:schemeClr val="bg2">
                      <a:lumMod val="50000"/>
                    </a:schemeClr>
                  </a:solidFill>
                  <a:latin typeface="Franklin Gothic Book" panose="020B0503020102020204" pitchFamily="34" charset="0"/>
                  <a:ea typeface="Helvetica Neue" charset="0"/>
                  <a:cs typeface="Helvetica Neue" charset="0"/>
                </a:rPr>
                <a:t>2</a:t>
              </a:r>
            </a:p>
            <a:p>
              <a:pPr algn="ctr"/>
              <a:r>
                <a:rPr lang="ca-ES" sz="700" dirty="0">
                  <a:solidFill>
                    <a:schemeClr val="bg2">
                      <a:lumMod val="50000"/>
                    </a:schemeClr>
                  </a:solidFill>
                  <a:latin typeface="Franklin Gothic Book" panose="020B0503020102020204" pitchFamily="34" charset="0"/>
                  <a:ea typeface="Helvetica Neue" charset="0"/>
                  <a:cs typeface="Helvetica Neue" charset="0"/>
                </a:rPr>
                <a:t>Concepte de tecnologia formulat</a:t>
              </a:r>
            </a:p>
          </p:txBody>
        </p:sp>
        <p:sp>
          <p:nvSpPr>
            <p:cNvPr id="67" name="Forma libre 91">
              <a:extLst>
                <a:ext uri="{FF2B5EF4-FFF2-40B4-BE49-F238E27FC236}">
                  <a16:creationId xmlns:a16="http://schemas.microsoft.com/office/drawing/2014/main" id="{1EC63B28-3D8B-324B-92F6-577265134845}"/>
                </a:ext>
              </a:extLst>
            </p:cNvPr>
            <p:cNvSpPr/>
            <p:nvPr/>
          </p:nvSpPr>
          <p:spPr>
            <a:xfrm rot="5400000">
              <a:off x="1607594" y="4427089"/>
              <a:ext cx="445764" cy="298435"/>
            </a:xfrm>
            <a:custGeom>
              <a:avLst/>
              <a:gdLst>
                <a:gd name="connsiteX0" fmla="*/ 0 w 363537"/>
                <a:gd name="connsiteY0" fmla="*/ 292858 h 292858"/>
                <a:gd name="connsiteX1" fmla="*/ 182134 w 363537"/>
                <a:gd name="connsiteY1" fmla="*/ 0 h 292858"/>
                <a:gd name="connsiteX2" fmla="*/ 363537 w 363537"/>
                <a:gd name="connsiteY2" fmla="*/ 291681 h 292858"/>
                <a:gd name="connsiteX3" fmla="*/ 292493 w 363537"/>
                <a:gd name="connsiteY3" fmla="*/ 269627 h 292858"/>
                <a:gd name="connsiteX4" fmla="*/ 183664 w 363537"/>
                <a:gd name="connsiteY4" fmla="*/ 258657 h 292858"/>
                <a:gd name="connsiteX5" fmla="*/ 74835 w 363537"/>
                <a:gd name="connsiteY5" fmla="*/ 269627 h 29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537" h="292858">
                  <a:moveTo>
                    <a:pt x="0" y="292858"/>
                  </a:moveTo>
                  <a:lnTo>
                    <a:pt x="182134" y="0"/>
                  </a:lnTo>
                  <a:lnTo>
                    <a:pt x="363537" y="291681"/>
                  </a:lnTo>
                  <a:lnTo>
                    <a:pt x="292493" y="269627"/>
                  </a:lnTo>
                  <a:cubicBezTo>
                    <a:pt x="257340" y="262434"/>
                    <a:pt x="220943" y="258657"/>
                    <a:pt x="183664" y="258657"/>
                  </a:cubicBezTo>
                  <a:cubicBezTo>
                    <a:pt x="146384" y="258657"/>
                    <a:pt x="109987" y="262434"/>
                    <a:pt x="74835" y="269627"/>
                  </a:cubicBezTo>
                  <a:close/>
                </a:path>
              </a:pathLst>
            </a:custGeom>
            <a:solidFill>
              <a:srgbClr val="148E8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rgbClr val="24D298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68" name="Forma libre 93">
              <a:extLst>
                <a:ext uri="{FF2B5EF4-FFF2-40B4-BE49-F238E27FC236}">
                  <a16:creationId xmlns:a16="http://schemas.microsoft.com/office/drawing/2014/main" id="{F0375CA1-4C93-FA42-8030-6D5C9D29F364}"/>
                </a:ext>
              </a:extLst>
            </p:cNvPr>
            <p:cNvSpPr/>
            <p:nvPr/>
          </p:nvSpPr>
          <p:spPr>
            <a:xfrm rot="5400000">
              <a:off x="2852842" y="4427089"/>
              <a:ext cx="445763" cy="298435"/>
            </a:xfrm>
            <a:custGeom>
              <a:avLst/>
              <a:gdLst>
                <a:gd name="connsiteX0" fmla="*/ 0 w 363537"/>
                <a:gd name="connsiteY0" fmla="*/ 292858 h 292858"/>
                <a:gd name="connsiteX1" fmla="*/ 182134 w 363537"/>
                <a:gd name="connsiteY1" fmla="*/ 0 h 292858"/>
                <a:gd name="connsiteX2" fmla="*/ 363537 w 363537"/>
                <a:gd name="connsiteY2" fmla="*/ 291681 h 292858"/>
                <a:gd name="connsiteX3" fmla="*/ 292493 w 363537"/>
                <a:gd name="connsiteY3" fmla="*/ 269627 h 292858"/>
                <a:gd name="connsiteX4" fmla="*/ 183664 w 363537"/>
                <a:gd name="connsiteY4" fmla="*/ 258657 h 292858"/>
                <a:gd name="connsiteX5" fmla="*/ 74835 w 363537"/>
                <a:gd name="connsiteY5" fmla="*/ 269627 h 29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537" h="292858">
                  <a:moveTo>
                    <a:pt x="0" y="292858"/>
                  </a:moveTo>
                  <a:lnTo>
                    <a:pt x="182134" y="0"/>
                  </a:lnTo>
                  <a:lnTo>
                    <a:pt x="363537" y="291681"/>
                  </a:lnTo>
                  <a:lnTo>
                    <a:pt x="292493" y="269627"/>
                  </a:lnTo>
                  <a:cubicBezTo>
                    <a:pt x="257340" y="262434"/>
                    <a:pt x="220943" y="258657"/>
                    <a:pt x="183664" y="258657"/>
                  </a:cubicBezTo>
                  <a:cubicBezTo>
                    <a:pt x="146384" y="258657"/>
                    <a:pt x="109987" y="262434"/>
                    <a:pt x="74835" y="269627"/>
                  </a:cubicBezTo>
                  <a:close/>
                </a:path>
              </a:pathLst>
            </a:custGeom>
            <a:solidFill>
              <a:srgbClr val="148E8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rgbClr val="24D298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69" name="Forma libre 94">
              <a:extLst>
                <a:ext uri="{FF2B5EF4-FFF2-40B4-BE49-F238E27FC236}">
                  <a16:creationId xmlns:a16="http://schemas.microsoft.com/office/drawing/2014/main" id="{C4733689-9C8F-3E43-920F-9137BC51A7B1}"/>
                </a:ext>
              </a:extLst>
            </p:cNvPr>
            <p:cNvSpPr/>
            <p:nvPr/>
          </p:nvSpPr>
          <p:spPr>
            <a:xfrm rot="5400000">
              <a:off x="4126500" y="4427089"/>
              <a:ext cx="445763" cy="298435"/>
            </a:xfrm>
            <a:custGeom>
              <a:avLst/>
              <a:gdLst>
                <a:gd name="connsiteX0" fmla="*/ 0 w 363537"/>
                <a:gd name="connsiteY0" fmla="*/ 292858 h 292858"/>
                <a:gd name="connsiteX1" fmla="*/ 182134 w 363537"/>
                <a:gd name="connsiteY1" fmla="*/ 0 h 292858"/>
                <a:gd name="connsiteX2" fmla="*/ 363537 w 363537"/>
                <a:gd name="connsiteY2" fmla="*/ 291681 h 292858"/>
                <a:gd name="connsiteX3" fmla="*/ 292493 w 363537"/>
                <a:gd name="connsiteY3" fmla="*/ 269627 h 292858"/>
                <a:gd name="connsiteX4" fmla="*/ 183664 w 363537"/>
                <a:gd name="connsiteY4" fmla="*/ 258657 h 292858"/>
                <a:gd name="connsiteX5" fmla="*/ 74835 w 363537"/>
                <a:gd name="connsiteY5" fmla="*/ 269627 h 29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537" h="292858">
                  <a:moveTo>
                    <a:pt x="0" y="292858"/>
                  </a:moveTo>
                  <a:lnTo>
                    <a:pt x="182134" y="0"/>
                  </a:lnTo>
                  <a:lnTo>
                    <a:pt x="363537" y="291681"/>
                  </a:lnTo>
                  <a:lnTo>
                    <a:pt x="292493" y="269627"/>
                  </a:lnTo>
                  <a:cubicBezTo>
                    <a:pt x="257340" y="262434"/>
                    <a:pt x="220943" y="258657"/>
                    <a:pt x="183664" y="258657"/>
                  </a:cubicBezTo>
                  <a:cubicBezTo>
                    <a:pt x="146384" y="258657"/>
                    <a:pt x="109987" y="262434"/>
                    <a:pt x="74835" y="269627"/>
                  </a:cubicBezTo>
                  <a:close/>
                </a:path>
              </a:pathLst>
            </a:custGeom>
            <a:solidFill>
              <a:srgbClr val="148E8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rgbClr val="24D298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70" name="Forma libre 95">
              <a:extLst>
                <a:ext uri="{FF2B5EF4-FFF2-40B4-BE49-F238E27FC236}">
                  <a16:creationId xmlns:a16="http://schemas.microsoft.com/office/drawing/2014/main" id="{5C378D72-55CE-9E45-9152-1D99FF745B34}"/>
                </a:ext>
              </a:extLst>
            </p:cNvPr>
            <p:cNvSpPr/>
            <p:nvPr/>
          </p:nvSpPr>
          <p:spPr>
            <a:xfrm rot="5400000">
              <a:off x="5383224" y="4427089"/>
              <a:ext cx="445763" cy="298435"/>
            </a:xfrm>
            <a:custGeom>
              <a:avLst/>
              <a:gdLst>
                <a:gd name="connsiteX0" fmla="*/ 0 w 363537"/>
                <a:gd name="connsiteY0" fmla="*/ 292858 h 292858"/>
                <a:gd name="connsiteX1" fmla="*/ 182134 w 363537"/>
                <a:gd name="connsiteY1" fmla="*/ 0 h 292858"/>
                <a:gd name="connsiteX2" fmla="*/ 363537 w 363537"/>
                <a:gd name="connsiteY2" fmla="*/ 291681 h 292858"/>
                <a:gd name="connsiteX3" fmla="*/ 292493 w 363537"/>
                <a:gd name="connsiteY3" fmla="*/ 269627 h 292858"/>
                <a:gd name="connsiteX4" fmla="*/ 183664 w 363537"/>
                <a:gd name="connsiteY4" fmla="*/ 258657 h 292858"/>
                <a:gd name="connsiteX5" fmla="*/ 74835 w 363537"/>
                <a:gd name="connsiteY5" fmla="*/ 269627 h 29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537" h="292858">
                  <a:moveTo>
                    <a:pt x="0" y="292858"/>
                  </a:moveTo>
                  <a:lnTo>
                    <a:pt x="182134" y="0"/>
                  </a:lnTo>
                  <a:lnTo>
                    <a:pt x="363537" y="291681"/>
                  </a:lnTo>
                  <a:lnTo>
                    <a:pt x="292493" y="269627"/>
                  </a:lnTo>
                  <a:cubicBezTo>
                    <a:pt x="257340" y="262434"/>
                    <a:pt x="220943" y="258657"/>
                    <a:pt x="183664" y="258657"/>
                  </a:cubicBezTo>
                  <a:cubicBezTo>
                    <a:pt x="146384" y="258657"/>
                    <a:pt x="109987" y="262434"/>
                    <a:pt x="74835" y="269627"/>
                  </a:cubicBezTo>
                  <a:close/>
                </a:path>
              </a:pathLst>
            </a:custGeom>
            <a:solidFill>
              <a:srgbClr val="148E8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rgbClr val="24D298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71" name="Forma libre 96">
              <a:extLst>
                <a:ext uri="{FF2B5EF4-FFF2-40B4-BE49-F238E27FC236}">
                  <a16:creationId xmlns:a16="http://schemas.microsoft.com/office/drawing/2014/main" id="{999525CD-99D9-AE43-B962-650B1A5EFAC0}"/>
                </a:ext>
              </a:extLst>
            </p:cNvPr>
            <p:cNvSpPr/>
            <p:nvPr/>
          </p:nvSpPr>
          <p:spPr>
            <a:xfrm rot="5400000">
              <a:off x="6703452" y="4427089"/>
              <a:ext cx="445763" cy="298435"/>
            </a:xfrm>
            <a:custGeom>
              <a:avLst/>
              <a:gdLst>
                <a:gd name="connsiteX0" fmla="*/ 0 w 363537"/>
                <a:gd name="connsiteY0" fmla="*/ 292858 h 292858"/>
                <a:gd name="connsiteX1" fmla="*/ 182134 w 363537"/>
                <a:gd name="connsiteY1" fmla="*/ 0 h 292858"/>
                <a:gd name="connsiteX2" fmla="*/ 363537 w 363537"/>
                <a:gd name="connsiteY2" fmla="*/ 291681 h 292858"/>
                <a:gd name="connsiteX3" fmla="*/ 292493 w 363537"/>
                <a:gd name="connsiteY3" fmla="*/ 269627 h 292858"/>
                <a:gd name="connsiteX4" fmla="*/ 183664 w 363537"/>
                <a:gd name="connsiteY4" fmla="*/ 258657 h 292858"/>
                <a:gd name="connsiteX5" fmla="*/ 74835 w 363537"/>
                <a:gd name="connsiteY5" fmla="*/ 269627 h 29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537" h="292858">
                  <a:moveTo>
                    <a:pt x="0" y="292858"/>
                  </a:moveTo>
                  <a:lnTo>
                    <a:pt x="182134" y="0"/>
                  </a:lnTo>
                  <a:lnTo>
                    <a:pt x="363537" y="291681"/>
                  </a:lnTo>
                  <a:lnTo>
                    <a:pt x="292493" y="269627"/>
                  </a:lnTo>
                  <a:cubicBezTo>
                    <a:pt x="257340" y="262434"/>
                    <a:pt x="220943" y="258657"/>
                    <a:pt x="183664" y="258657"/>
                  </a:cubicBezTo>
                  <a:cubicBezTo>
                    <a:pt x="146384" y="258657"/>
                    <a:pt x="109987" y="262434"/>
                    <a:pt x="74835" y="269627"/>
                  </a:cubicBezTo>
                  <a:close/>
                </a:path>
              </a:pathLst>
            </a:custGeom>
            <a:solidFill>
              <a:srgbClr val="148E8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rgbClr val="24D298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72" name="Forma libre 97">
              <a:extLst>
                <a:ext uri="{FF2B5EF4-FFF2-40B4-BE49-F238E27FC236}">
                  <a16:creationId xmlns:a16="http://schemas.microsoft.com/office/drawing/2014/main" id="{D81C0529-0389-B146-85AF-9904352A0A42}"/>
                </a:ext>
              </a:extLst>
            </p:cNvPr>
            <p:cNvSpPr/>
            <p:nvPr/>
          </p:nvSpPr>
          <p:spPr>
            <a:xfrm rot="5400000">
              <a:off x="7913608" y="4427089"/>
              <a:ext cx="445763" cy="298435"/>
            </a:xfrm>
            <a:custGeom>
              <a:avLst/>
              <a:gdLst>
                <a:gd name="connsiteX0" fmla="*/ 0 w 363537"/>
                <a:gd name="connsiteY0" fmla="*/ 292858 h 292858"/>
                <a:gd name="connsiteX1" fmla="*/ 182134 w 363537"/>
                <a:gd name="connsiteY1" fmla="*/ 0 h 292858"/>
                <a:gd name="connsiteX2" fmla="*/ 363537 w 363537"/>
                <a:gd name="connsiteY2" fmla="*/ 291681 h 292858"/>
                <a:gd name="connsiteX3" fmla="*/ 292493 w 363537"/>
                <a:gd name="connsiteY3" fmla="*/ 269627 h 292858"/>
                <a:gd name="connsiteX4" fmla="*/ 183664 w 363537"/>
                <a:gd name="connsiteY4" fmla="*/ 258657 h 292858"/>
                <a:gd name="connsiteX5" fmla="*/ 74835 w 363537"/>
                <a:gd name="connsiteY5" fmla="*/ 269627 h 29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537" h="292858">
                  <a:moveTo>
                    <a:pt x="0" y="292858"/>
                  </a:moveTo>
                  <a:lnTo>
                    <a:pt x="182134" y="0"/>
                  </a:lnTo>
                  <a:lnTo>
                    <a:pt x="363537" y="291681"/>
                  </a:lnTo>
                  <a:lnTo>
                    <a:pt x="292493" y="269627"/>
                  </a:lnTo>
                  <a:cubicBezTo>
                    <a:pt x="257340" y="262434"/>
                    <a:pt x="220943" y="258657"/>
                    <a:pt x="183664" y="258657"/>
                  </a:cubicBezTo>
                  <a:cubicBezTo>
                    <a:pt x="146384" y="258657"/>
                    <a:pt x="109987" y="262434"/>
                    <a:pt x="74835" y="269627"/>
                  </a:cubicBezTo>
                  <a:close/>
                </a:path>
              </a:pathLst>
            </a:custGeom>
            <a:solidFill>
              <a:srgbClr val="148E8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rgbClr val="24D298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73" name="Forma libre 98">
              <a:extLst>
                <a:ext uri="{FF2B5EF4-FFF2-40B4-BE49-F238E27FC236}">
                  <a16:creationId xmlns:a16="http://schemas.microsoft.com/office/drawing/2014/main" id="{665BB985-E6E3-0743-84B1-C47B7DEADB25}"/>
                </a:ext>
              </a:extLst>
            </p:cNvPr>
            <p:cNvSpPr/>
            <p:nvPr/>
          </p:nvSpPr>
          <p:spPr>
            <a:xfrm rot="5400000">
              <a:off x="9174561" y="4418622"/>
              <a:ext cx="445763" cy="298435"/>
            </a:xfrm>
            <a:custGeom>
              <a:avLst/>
              <a:gdLst>
                <a:gd name="connsiteX0" fmla="*/ 0 w 363537"/>
                <a:gd name="connsiteY0" fmla="*/ 292858 h 292858"/>
                <a:gd name="connsiteX1" fmla="*/ 182134 w 363537"/>
                <a:gd name="connsiteY1" fmla="*/ 0 h 292858"/>
                <a:gd name="connsiteX2" fmla="*/ 363537 w 363537"/>
                <a:gd name="connsiteY2" fmla="*/ 291681 h 292858"/>
                <a:gd name="connsiteX3" fmla="*/ 292493 w 363537"/>
                <a:gd name="connsiteY3" fmla="*/ 269627 h 292858"/>
                <a:gd name="connsiteX4" fmla="*/ 183664 w 363537"/>
                <a:gd name="connsiteY4" fmla="*/ 258657 h 292858"/>
                <a:gd name="connsiteX5" fmla="*/ 74835 w 363537"/>
                <a:gd name="connsiteY5" fmla="*/ 269627 h 29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537" h="292858">
                  <a:moveTo>
                    <a:pt x="0" y="292858"/>
                  </a:moveTo>
                  <a:lnTo>
                    <a:pt x="182134" y="0"/>
                  </a:lnTo>
                  <a:lnTo>
                    <a:pt x="363537" y="291681"/>
                  </a:lnTo>
                  <a:lnTo>
                    <a:pt x="292493" y="269627"/>
                  </a:lnTo>
                  <a:cubicBezTo>
                    <a:pt x="257340" y="262434"/>
                    <a:pt x="220943" y="258657"/>
                    <a:pt x="183664" y="258657"/>
                  </a:cubicBezTo>
                  <a:cubicBezTo>
                    <a:pt x="146384" y="258657"/>
                    <a:pt x="109987" y="262434"/>
                    <a:pt x="74835" y="269627"/>
                  </a:cubicBezTo>
                  <a:close/>
                </a:path>
              </a:pathLst>
            </a:custGeom>
            <a:solidFill>
              <a:srgbClr val="148E8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rgbClr val="24D298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74" name="Forma libre 99">
              <a:extLst>
                <a:ext uri="{FF2B5EF4-FFF2-40B4-BE49-F238E27FC236}">
                  <a16:creationId xmlns:a16="http://schemas.microsoft.com/office/drawing/2014/main" id="{59D2DF51-6524-1B43-8D15-3500BF7094B8}"/>
                </a:ext>
              </a:extLst>
            </p:cNvPr>
            <p:cNvSpPr/>
            <p:nvPr/>
          </p:nvSpPr>
          <p:spPr>
            <a:xfrm rot="5400000">
              <a:off x="10496532" y="4427089"/>
              <a:ext cx="445763" cy="298435"/>
            </a:xfrm>
            <a:custGeom>
              <a:avLst/>
              <a:gdLst>
                <a:gd name="connsiteX0" fmla="*/ 0 w 363537"/>
                <a:gd name="connsiteY0" fmla="*/ 292858 h 292858"/>
                <a:gd name="connsiteX1" fmla="*/ 182134 w 363537"/>
                <a:gd name="connsiteY1" fmla="*/ 0 h 292858"/>
                <a:gd name="connsiteX2" fmla="*/ 363537 w 363537"/>
                <a:gd name="connsiteY2" fmla="*/ 291681 h 292858"/>
                <a:gd name="connsiteX3" fmla="*/ 292493 w 363537"/>
                <a:gd name="connsiteY3" fmla="*/ 269627 h 292858"/>
                <a:gd name="connsiteX4" fmla="*/ 183664 w 363537"/>
                <a:gd name="connsiteY4" fmla="*/ 258657 h 292858"/>
                <a:gd name="connsiteX5" fmla="*/ 74835 w 363537"/>
                <a:gd name="connsiteY5" fmla="*/ 269627 h 29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537" h="292858">
                  <a:moveTo>
                    <a:pt x="0" y="292858"/>
                  </a:moveTo>
                  <a:lnTo>
                    <a:pt x="182134" y="0"/>
                  </a:lnTo>
                  <a:lnTo>
                    <a:pt x="363537" y="291681"/>
                  </a:lnTo>
                  <a:lnTo>
                    <a:pt x="292493" y="269627"/>
                  </a:lnTo>
                  <a:cubicBezTo>
                    <a:pt x="257340" y="262434"/>
                    <a:pt x="220943" y="258657"/>
                    <a:pt x="183664" y="258657"/>
                  </a:cubicBezTo>
                  <a:cubicBezTo>
                    <a:pt x="146384" y="258657"/>
                    <a:pt x="109987" y="262434"/>
                    <a:pt x="74835" y="269627"/>
                  </a:cubicBezTo>
                  <a:close/>
                </a:path>
              </a:pathLst>
            </a:custGeom>
            <a:solidFill>
              <a:srgbClr val="148E8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rgbClr val="24D298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75" name="Rectangle 5">
            <a:extLst>
              <a:ext uri="{FF2B5EF4-FFF2-40B4-BE49-F238E27FC236}">
                <a16:creationId xmlns:a16="http://schemas.microsoft.com/office/drawing/2014/main" id="{C2FF195A-537A-A64A-856F-8C32ED483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1276" y="4503630"/>
            <a:ext cx="10581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dirty="0">
                <a:solidFill>
                  <a:srgbClr val="148E8E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PRIMA</a:t>
            </a:r>
            <a:endParaRPr lang="en-US" b="1" dirty="0">
              <a:solidFill>
                <a:srgbClr val="148E8E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8" name="Conector recto de flecha 14">
            <a:extLst>
              <a:ext uri="{FF2B5EF4-FFF2-40B4-BE49-F238E27FC236}">
                <a16:creationId xmlns:a16="http://schemas.microsoft.com/office/drawing/2014/main" id="{4B4B13B2-CE16-B94C-96F2-CB949C6B5A6A}"/>
              </a:ext>
            </a:extLst>
          </p:cNvPr>
          <p:cNvCxnSpPr>
            <a:cxnSpLocks/>
          </p:cNvCxnSpPr>
          <p:nvPr/>
        </p:nvCxnSpPr>
        <p:spPr>
          <a:xfrm>
            <a:off x="6001933" y="4960480"/>
            <a:ext cx="3336101" cy="0"/>
          </a:xfrm>
          <a:prstGeom prst="straightConnector1">
            <a:avLst/>
          </a:prstGeom>
          <a:ln>
            <a:solidFill>
              <a:srgbClr val="148E8E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ángulo 15">
            <a:extLst>
              <a:ext uri="{FF2B5EF4-FFF2-40B4-BE49-F238E27FC236}">
                <a16:creationId xmlns:a16="http://schemas.microsoft.com/office/drawing/2014/main" id="{8D6D7EF0-EB8A-E242-9BC3-8212B225ABF8}"/>
              </a:ext>
            </a:extLst>
          </p:cNvPr>
          <p:cNvSpPr/>
          <p:nvPr/>
        </p:nvSpPr>
        <p:spPr>
          <a:xfrm>
            <a:off x="2721754" y="4324895"/>
            <a:ext cx="2521597" cy="1816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000" tIns="34290" rIns="27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_tradnl" sz="1100" dirty="0">
                <a:solidFill>
                  <a:schemeClr val="tx1"/>
                </a:solidFill>
                <a:latin typeface="Franklin Gothic Book" panose="020B0503020102020204" pitchFamily="34" charset="0"/>
              </a:rPr>
              <a:t>Base Tarragona: </a:t>
            </a:r>
            <a:r>
              <a:rPr lang="es-ES_tradnl" sz="1100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Seilab</a:t>
            </a:r>
            <a:r>
              <a:rPr lang="es-ES_tradnl" sz="1100" dirty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</a:p>
        </p:txBody>
      </p:sp>
      <p:sp>
        <p:nvSpPr>
          <p:cNvPr id="39" name="Rectángulo 15">
            <a:extLst>
              <a:ext uri="{FF2B5EF4-FFF2-40B4-BE49-F238E27FC236}">
                <a16:creationId xmlns:a16="http://schemas.microsoft.com/office/drawing/2014/main" id="{A0644676-CBD5-6647-95E8-88A8F287E819}"/>
              </a:ext>
            </a:extLst>
          </p:cNvPr>
          <p:cNvSpPr/>
          <p:nvPr/>
        </p:nvSpPr>
        <p:spPr>
          <a:xfrm>
            <a:off x="7108871" y="4324895"/>
            <a:ext cx="2521597" cy="1816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000" tIns="34290" rIns="27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_tradnl" sz="1100" dirty="0">
                <a:solidFill>
                  <a:schemeClr val="tx1"/>
                </a:solidFill>
                <a:latin typeface="Franklin Gothic Book" panose="020B0503020102020204" pitchFamily="34" charset="0"/>
              </a:rPr>
              <a:t>Base Barcelona: Smart </a:t>
            </a:r>
            <a:r>
              <a:rPr lang="es-ES_tradnl" sz="1100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Energy</a:t>
            </a:r>
            <a:r>
              <a:rPr lang="es-ES_tradnl" sz="1100" dirty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  <a:r>
              <a:rPr lang="es-ES_tradnl" sz="1100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Lab</a:t>
            </a:r>
            <a:r>
              <a:rPr lang="es-ES_tradnl" sz="1100" dirty="0">
                <a:solidFill>
                  <a:schemeClr val="tx1"/>
                </a:solidFill>
                <a:latin typeface="Franklin Gothic Book" panose="020B0503020102020204" pitchFamily="34" charset="0"/>
              </a:rPr>
              <a:t>  </a:t>
            </a:r>
          </a:p>
        </p:txBody>
      </p:sp>
      <p:pic>
        <p:nvPicPr>
          <p:cNvPr id="40" name="Picture 18">
            <a:extLst>
              <a:ext uri="{FF2B5EF4-FFF2-40B4-BE49-F238E27FC236}">
                <a16:creationId xmlns:a16="http://schemas.microsoft.com/office/drawing/2014/main" id="{E4FAFA98-17AC-A040-BF09-5FC31F5A02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r="34332"/>
          <a:stretch/>
        </p:blipFill>
        <p:spPr bwMode="auto">
          <a:xfrm>
            <a:off x="1237253" y="3447276"/>
            <a:ext cx="1209319" cy="1202651"/>
          </a:xfrm>
          <a:prstGeom prst="ellipse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1" name="Picture 17">
            <a:extLst>
              <a:ext uri="{FF2B5EF4-FFF2-40B4-BE49-F238E27FC236}">
                <a16:creationId xmlns:a16="http://schemas.microsoft.com/office/drawing/2014/main" id="{5F08AD57-B505-F845-8A23-97766AFE2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r="34590"/>
          <a:stretch/>
        </p:blipFill>
        <p:spPr bwMode="auto">
          <a:xfrm>
            <a:off x="10162961" y="3447276"/>
            <a:ext cx="1207061" cy="1200761"/>
          </a:xfrm>
          <a:prstGeom prst="ellipse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6E8E740-2132-E811-04E2-89451D727534}"/>
              </a:ext>
            </a:extLst>
          </p:cNvPr>
          <p:cNvCxnSpPr>
            <a:cxnSpLocks/>
          </p:cNvCxnSpPr>
          <p:nvPr/>
        </p:nvCxnSpPr>
        <p:spPr bwMode="auto">
          <a:xfrm>
            <a:off x="309813" y="0"/>
            <a:ext cx="0" cy="23818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3 Rectángulo">
            <a:extLst>
              <a:ext uri="{FF2B5EF4-FFF2-40B4-BE49-F238E27FC236}">
                <a16:creationId xmlns:a16="http://schemas.microsoft.com/office/drawing/2014/main" id="{EE2081B7-E9F8-77B7-B817-994B8CCF6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420" y="1320806"/>
            <a:ext cx="10825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5250">
              <a:spcAft>
                <a:spcPts val="0"/>
              </a:spcAft>
            </a:pPr>
            <a:r>
              <a:rPr lang="ca-ES" sz="800" b="1" dirty="0">
                <a:solidFill>
                  <a:srgbClr val="138E8E"/>
                </a:solidFill>
                <a:latin typeface="Franklin Gothic Book" panose="020B0503020102020204" pitchFamily="34" charset="0"/>
                <a:ea typeface="Times New Roman"/>
                <a:cs typeface="Times New Roman"/>
              </a:rPr>
              <a:t>PROPOSTA VALOR</a:t>
            </a:r>
          </a:p>
        </p:txBody>
      </p:sp>
      <p:sp>
        <p:nvSpPr>
          <p:cNvPr id="76" name="Elipse 1">
            <a:extLst>
              <a:ext uri="{FF2B5EF4-FFF2-40B4-BE49-F238E27FC236}">
                <a16:creationId xmlns:a16="http://schemas.microsoft.com/office/drawing/2014/main" id="{28B86E97-912E-93F2-A72E-401E8D9C0288}"/>
              </a:ext>
            </a:extLst>
          </p:cNvPr>
          <p:cNvSpPr/>
          <p:nvPr/>
        </p:nvSpPr>
        <p:spPr bwMode="auto">
          <a:xfrm>
            <a:off x="183813" y="1302528"/>
            <a:ext cx="252000" cy="252000"/>
          </a:xfrm>
          <a:prstGeom prst="ellipse">
            <a:avLst/>
          </a:prstGeom>
          <a:solidFill>
            <a:srgbClr val="138E8E"/>
          </a:solidFill>
          <a:ln w="9525" cap="flat" cmpd="sng" algn="ctr">
            <a:solidFill>
              <a:srgbClr val="138E8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a-ES">
              <a:ea typeface="ヒラギノ角ゴ Pro W3" pitchFamily="32" charset="-128"/>
            </a:endParaRPr>
          </a:p>
        </p:txBody>
      </p:sp>
      <p:sp>
        <p:nvSpPr>
          <p:cNvPr id="77" name="3 Rectángulo">
            <a:extLst>
              <a:ext uri="{FF2B5EF4-FFF2-40B4-BE49-F238E27FC236}">
                <a16:creationId xmlns:a16="http://schemas.microsoft.com/office/drawing/2014/main" id="{ADEB62F3-CE31-B56B-A401-CD4B0FA65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561" y="1860482"/>
            <a:ext cx="12092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5250">
              <a:spcAft>
                <a:spcPts val="0"/>
              </a:spcAft>
            </a:pPr>
            <a:r>
              <a:rPr lang="ca-ES" sz="8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  <a:ea typeface="Times New Roman"/>
                <a:cs typeface="Times New Roman"/>
              </a:rPr>
              <a:t>ROADMAP</a:t>
            </a:r>
          </a:p>
        </p:txBody>
      </p:sp>
      <p:sp>
        <p:nvSpPr>
          <p:cNvPr id="79" name="Elipse 1">
            <a:extLst>
              <a:ext uri="{FF2B5EF4-FFF2-40B4-BE49-F238E27FC236}">
                <a16:creationId xmlns:a16="http://schemas.microsoft.com/office/drawing/2014/main" id="{F959ACAD-78B5-F823-2EC1-5F5EEAB039C4}"/>
              </a:ext>
            </a:extLst>
          </p:cNvPr>
          <p:cNvSpPr/>
          <p:nvPr/>
        </p:nvSpPr>
        <p:spPr bwMode="auto">
          <a:xfrm>
            <a:off x="183813" y="1842204"/>
            <a:ext cx="252000" cy="252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a-ES">
              <a:solidFill>
                <a:srgbClr val="138E8E"/>
              </a:solidFill>
              <a:ea typeface="ヒラギノ角ゴ Pro W3" pitchFamily="32" charset="-128"/>
            </a:endParaRPr>
          </a:p>
        </p:txBody>
      </p:sp>
      <p:sp>
        <p:nvSpPr>
          <p:cNvPr id="80" name="Elipse 1">
            <a:extLst>
              <a:ext uri="{FF2B5EF4-FFF2-40B4-BE49-F238E27FC236}">
                <a16:creationId xmlns:a16="http://schemas.microsoft.com/office/drawing/2014/main" id="{1D8F1324-188B-7FA4-5B18-FCF3602FE684}"/>
              </a:ext>
            </a:extLst>
          </p:cNvPr>
          <p:cNvSpPr/>
          <p:nvPr/>
        </p:nvSpPr>
        <p:spPr bwMode="auto">
          <a:xfrm>
            <a:off x="183813" y="2363602"/>
            <a:ext cx="252000" cy="252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a-ES">
              <a:solidFill>
                <a:schemeClr val="bg1">
                  <a:lumMod val="75000"/>
                </a:schemeClr>
              </a:solidFill>
              <a:ea typeface="ヒラギノ角ゴ Pro W3" pitchFamily="32" charset="-128"/>
            </a:endParaRPr>
          </a:p>
        </p:txBody>
      </p:sp>
      <p:sp>
        <p:nvSpPr>
          <p:cNvPr id="81" name="3 Rectángulo">
            <a:extLst>
              <a:ext uri="{FF2B5EF4-FFF2-40B4-BE49-F238E27FC236}">
                <a16:creationId xmlns:a16="http://schemas.microsoft.com/office/drawing/2014/main" id="{3671451B-3432-1208-3B12-02189F85B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561" y="2381880"/>
            <a:ext cx="12092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5250">
              <a:spcAft>
                <a:spcPts val="0"/>
              </a:spcAft>
            </a:pPr>
            <a:r>
              <a:rPr lang="ca-ES" sz="8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  <a:ea typeface="Times New Roman"/>
                <a:cs typeface="Times New Roman"/>
              </a:rPr>
              <a:t>FEDER - STEP</a:t>
            </a:r>
          </a:p>
        </p:txBody>
      </p:sp>
    </p:spTree>
    <p:extLst>
      <p:ext uri="{BB962C8B-B14F-4D97-AF65-F5344CB8AC3E}">
        <p14:creationId xmlns:p14="http://schemas.microsoft.com/office/powerpoint/2010/main" val="396623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lipse 1">
            <a:extLst>
              <a:ext uri="{FF2B5EF4-FFF2-40B4-BE49-F238E27FC236}">
                <a16:creationId xmlns:a16="http://schemas.microsoft.com/office/drawing/2014/main" id="{448F5302-E32D-7D41-9677-56EB648D383D}"/>
              </a:ext>
            </a:extLst>
          </p:cNvPr>
          <p:cNvSpPr/>
          <p:nvPr/>
        </p:nvSpPr>
        <p:spPr bwMode="auto">
          <a:xfrm>
            <a:off x="8696325" y="3043886"/>
            <a:ext cx="738665" cy="738665"/>
          </a:xfrm>
          <a:prstGeom prst="ellipse">
            <a:avLst/>
          </a:prstGeom>
          <a:solidFill>
            <a:srgbClr val="148E8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ea typeface="ヒラギノ角ゴ Pro W3" pitchFamily="32" charset="-128"/>
            </a:endParaRPr>
          </a:p>
        </p:txBody>
      </p:sp>
      <p:sp>
        <p:nvSpPr>
          <p:cNvPr id="30724" name="3 Rectángulo"/>
          <p:cNvSpPr>
            <a:spLocks noChangeArrowheads="1"/>
          </p:cNvSpPr>
          <p:nvPr/>
        </p:nvSpPr>
        <p:spPr bwMode="auto">
          <a:xfrm>
            <a:off x="1800450" y="998532"/>
            <a:ext cx="951524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a-ES" sz="1400" dirty="0">
                <a:latin typeface="Franklin Gothic Book" panose="020B0503020102020204" pitchFamily="34" charset="0"/>
                <a:ea typeface="Times New Roman"/>
                <a:cs typeface="Times New Roman"/>
              </a:rPr>
              <a:t>PRIMA, liderada per IREC, oferirà una nova </a:t>
            </a:r>
            <a:r>
              <a:rPr lang="ca-ES" sz="1400" b="1" dirty="0">
                <a:latin typeface="Franklin Gothic Book" panose="020B0503020102020204" pitchFamily="34" charset="0"/>
                <a:ea typeface="Times New Roman"/>
                <a:cs typeface="Times New Roman"/>
              </a:rPr>
              <a:t>plataforma d‘experimentació i demostració en entorns reals i a escala industrial</a:t>
            </a:r>
            <a:r>
              <a:rPr lang="ca-ES" sz="1400" dirty="0">
                <a:latin typeface="Franklin Gothic Book" panose="020B0503020102020204" pitchFamily="34" charset="0"/>
                <a:ea typeface="Times New Roman"/>
                <a:cs typeface="Times New Roman"/>
              </a:rPr>
              <a:t>, alineada amb el canvi de model energètic, la descarbonització i el pla de recuperació econòmica. PRIMA vol promocionar la implantació de </a:t>
            </a:r>
            <a:r>
              <a:rPr lang="ca-ES" sz="1400" b="1" dirty="0">
                <a:latin typeface="Franklin Gothic Book" panose="020B0503020102020204" pitchFamily="34" charset="0"/>
                <a:ea typeface="Times New Roman"/>
                <a:cs typeface="Times New Roman"/>
              </a:rPr>
              <a:t>noves solucions tecnològiques i models de negoci </a:t>
            </a:r>
            <a:r>
              <a:rPr lang="ca-ES" sz="1400" dirty="0">
                <a:latin typeface="Franklin Gothic Book" panose="020B0503020102020204" pitchFamily="34" charset="0"/>
                <a:ea typeface="Times New Roman"/>
                <a:cs typeface="Times New Roman"/>
              </a:rPr>
              <a:t>al sector energètic, en estreta col·laboració amb </a:t>
            </a:r>
            <a:r>
              <a:rPr lang="ca-ES" sz="1400" b="1" dirty="0">
                <a:latin typeface="Franklin Gothic Book" panose="020B0503020102020204" pitchFamily="34" charset="0"/>
                <a:ea typeface="Times New Roman"/>
                <a:cs typeface="Times New Roman"/>
              </a:rPr>
              <a:t>tots els Stakeholders de la indústria</a:t>
            </a:r>
            <a:r>
              <a:rPr lang="ca-ES" sz="1400" dirty="0">
                <a:latin typeface="Franklin Gothic Book" panose="020B0503020102020204" pitchFamily="34" charset="0"/>
                <a:ea typeface="Times New Roman"/>
                <a:cs typeface="Times New Roman"/>
              </a:rPr>
              <a:t>: pimes, startups, associacions, plataformes i agents tecnològics. </a:t>
            </a:r>
          </a:p>
          <a:p>
            <a:pPr algn="just">
              <a:spcAft>
                <a:spcPts val="0"/>
              </a:spcAft>
            </a:pPr>
            <a:endParaRPr lang="ca-ES" sz="1400" dirty="0">
              <a:latin typeface="Franklin Gothic Book" panose="020B0503020102020204" pitchFamily="34" charset="0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ca-ES" sz="1400" dirty="0">
                <a:latin typeface="Franklin Gothic Book" panose="020B0503020102020204" pitchFamily="34" charset="0"/>
                <a:ea typeface="Times New Roman"/>
                <a:cs typeface="Times New Roman"/>
              </a:rPr>
              <a:t>La Plataforma PRIMA està totalment alineada amb el </a:t>
            </a:r>
            <a:r>
              <a:rPr lang="ca-ES" sz="1400" b="1" dirty="0">
                <a:latin typeface="Franklin Gothic Book" panose="020B0503020102020204" pitchFamily="34" charset="0"/>
                <a:ea typeface="Times New Roman"/>
                <a:cs typeface="Times New Roman"/>
              </a:rPr>
              <a:t>Pacte Nacional per a la Indústria 2022-2025</a:t>
            </a:r>
            <a:r>
              <a:rPr lang="ca-ES" sz="1400" dirty="0">
                <a:latin typeface="Franklin Gothic Book" panose="020B0503020102020204" pitchFamily="34" charset="0"/>
                <a:ea typeface="Times New Roman"/>
                <a:cs typeface="Times New Roman"/>
              </a:rPr>
              <a:t>, a on es preveu que tingui impacte en tres dels cinc àmbits temàtics en que s’estructura, i constitueix una eina de suport en la implementació del </a:t>
            </a:r>
            <a:r>
              <a:rPr lang="ca-ES" sz="1400" b="1" dirty="0">
                <a:latin typeface="Franklin Gothic Book" panose="020B0503020102020204" pitchFamily="34" charset="0"/>
                <a:ea typeface="Times New Roman"/>
                <a:cs typeface="Times New Roman"/>
              </a:rPr>
              <a:t>PROENCAT 2050 </a:t>
            </a:r>
            <a:r>
              <a:rPr lang="ca-ES" sz="1400" dirty="0">
                <a:latin typeface="Franklin Gothic Book" panose="020B0503020102020204" pitchFamily="34" charset="0"/>
                <a:ea typeface="Times New Roman"/>
                <a:cs typeface="Times New Roman"/>
              </a:rPr>
              <a:t>(P</a:t>
            </a:r>
            <a:r>
              <a:rPr lang="es-ES" sz="1400" dirty="0" err="1">
                <a:latin typeface="Franklin Gothic Book" panose="020B0503020102020204" pitchFamily="34" charset="0"/>
                <a:ea typeface="Times New Roman"/>
                <a:cs typeface="Times New Roman"/>
              </a:rPr>
              <a:t>rospectiva</a:t>
            </a:r>
            <a:r>
              <a:rPr lang="es-ES" sz="1400" dirty="0">
                <a:latin typeface="Franklin Gothic Book" panose="020B0503020102020204" pitchFamily="34" charset="0"/>
                <a:ea typeface="Times New Roman"/>
                <a:cs typeface="Times New Roman"/>
              </a:rPr>
              <a:t> </a:t>
            </a:r>
            <a:r>
              <a:rPr lang="es-ES" sz="1400" dirty="0" err="1">
                <a:latin typeface="Franklin Gothic Book" panose="020B0503020102020204" pitchFamily="34" charset="0"/>
                <a:ea typeface="Times New Roman"/>
                <a:cs typeface="Times New Roman"/>
              </a:rPr>
              <a:t>Energètica</a:t>
            </a:r>
            <a:r>
              <a:rPr lang="es-ES" sz="1400" dirty="0">
                <a:latin typeface="Franklin Gothic Book" panose="020B0503020102020204" pitchFamily="34" charset="0"/>
                <a:ea typeface="Times New Roman"/>
                <a:cs typeface="Times New Roman"/>
              </a:rPr>
              <a:t> de Catalunya en </a:t>
            </a:r>
            <a:r>
              <a:rPr lang="es-ES" sz="1400" dirty="0" err="1">
                <a:latin typeface="Franklin Gothic Book" panose="020B0503020102020204" pitchFamily="34" charset="0"/>
                <a:ea typeface="Times New Roman"/>
                <a:cs typeface="Times New Roman"/>
              </a:rPr>
              <a:t>l’horitzó</a:t>
            </a:r>
            <a:r>
              <a:rPr lang="es-ES" sz="1400" dirty="0">
                <a:latin typeface="Franklin Gothic Book" panose="020B0503020102020204" pitchFamily="34" charset="0"/>
                <a:ea typeface="Times New Roman"/>
                <a:cs typeface="Times New Roman"/>
              </a:rPr>
              <a:t> de </a:t>
            </a:r>
            <a:r>
              <a:rPr lang="es-ES" sz="1400" dirty="0" err="1">
                <a:latin typeface="Franklin Gothic Book" panose="020B0503020102020204" pitchFamily="34" charset="0"/>
                <a:ea typeface="Times New Roman"/>
                <a:cs typeface="Times New Roman"/>
              </a:rPr>
              <a:t>l’any</a:t>
            </a:r>
            <a:r>
              <a:rPr lang="es-ES" sz="1400" dirty="0">
                <a:latin typeface="Franklin Gothic Book" panose="020B0503020102020204" pitchFamily="34" charset="0"/>
                <a:ea typeface="Times New Roman"/>
                <a:cs typeface="Times New Roman"/>
              </a:rPr>
              <a:t> 2050) per </a:t>
            </a:r>
            <a:r>
              <a:rPr lang="es-ES" sz="1400" dirty="0" err="1">
                <a:latin typeface="Franklin Gothic Book" panose="020B0503020102020204" pitchFamily="34" charset="0"/>
                <a:ea typeface="Times New Roman"/>
                <a:cs typeface="Times New Roman"/>
              </a:rPr>
              <a:t>part</a:t>
            </a:r>
            <a:r>
              <a:rPr lang="es-ES" sz="1400" dirty="0">
                <a:latin typeface="Franklin Gothic Book" panose="020B0503020102020204" pitchFamily="34" charset="0"/>
                <a:ea typeface="Times New Roman"/>
                <a:cs typeface="Times New Roman"/>
              </a:rPr>
              <a:t> de </a:t>
            </a:r>
            <a:r>
              <a:rPr lang="es-ES" sz="1400" dirty="0" err="1">
                <a:latin typeface="Franklin Gothic Book" panose="020B0503020102020204" pitchFamily="34" charset="0"/>
                <a:ea typeface="Times New Roman"/>
                <a:cs typeface="Times New Roman"/>
              </a:rPr>
              <a:t>l’ICAEN</a:t>
            </a:r>
            <a:r>
              <a:rPr lang="ca-ES" sz="1400" dirty="0">
                <a:latin typeface="Franklin Gothic Book" panose="020B0503020102020204" pitchFamily="34" charset="0"/>
                <a:ea typeface="Times New Roman"/>
                <a:cs typeface="Times New Roman"/>
              </a:rPr>
              <a:t>, Com a resultat, la  proposta de valor està basada en: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800451" y="496199"/>
            <a:ext cx="7949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a-ES" altLang="ja-JP" b="1">
                <a:solidFill>
                  <a:srgbClr val="148E8E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PRIMA: Proposta de Valor</a:t>
            </a:r>
            <a:endParaRPr lang="ca-ES" b="1">
              <a:solidFill>
                <a:srgbClr val="148E8E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3 Rectángulo"/>
          <p:cNvSpPr>
            <a:spLocks noChangeArrowheads="1"/>
          </p:cNvSpPr>
          <p:nvPr/>
        </p:nvSpPr>
        <p:spPr bwMode="auto">
          <a:xfrm>
            <a:off x="1747479" y="3824280"/>
            <a:ext cx="1620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938" algn="ctr">
              <a:spcAft>
                <a:spcPts val="0"/>
              </a:spcAft>
            </a:pPr>
            <a:r>
              <a:rPr lang="ca-ES" sz="1400">
                <a:solidFill>
                  <a:srgbClr val="148E8E"/>
                </a:solidFill>
                <a:latin typeface="Franklin Gothic Book" panose="020B0503020102020204" pitchFamily="34" charset="0"/>
                <a:ea typeface="Times New Roman"/>
                <a:cs typeface="Times New Roman"/>
              </a:rPr>
              <a:t>EXPERIÈNCIA</a:t>
            </a:r>
          </a:p>
          <a:p>
            <a:pPr marL="7938" algn="ctr">
              <a:spcAft>
                <a:spcPts val="0"/>
              </a:spcAft>
            </a:pPr>
            <a:endParaRPr lang="ca-ES" sz="1000">
              <a:latin typeface="Franklin Gothic Book" panose="020B0503020102020204" pitchFamily="34" charset="0"/>
              <a:ea typeface="Times New Roman"/>
              <a:cs typeface="Times New Roman"/>
            </a:endParaRPr>
          </a:p>
          <a:p>
            <a:pPr marL="7938" algn="ctr">
              <a:spcAft>
                <a:spcPts val="0"/>
              </a:spcAft>
            </a:pPr>
            <a:r>
              <a:rPr lang="ca-ES" sz="1000">
                <a:latin typeface="Franklin Gothic Book" panose="020B0503020102020204" pitchFamily="34" charset="0"/>
                <a:ea typeface="Times New Roman"/>
                <a:cs typeface="Times New Roman"/>
              </a:rPr>
              <a:t>Rentabilitzar l'experiència de més de 10 anys a laboratoris d'IREC per evolucionar cap a la validació industrial i la demostració de nous productes i solucions en condicions reals i escala industrial properes al mercat (TRL 6-8).</a:t>
            </a:r>
          </a:p>
        </p:txBody>
      </p:sp>
      <p:sp>
        <p:nvSpPr>
          <p:cNvPr id="6" name="Elipse 1">
            <a:extLst>
              <a:ext uri="{FF2B5EF4-FFF2-40B4-BE49-F238E27FC236}">
                <a16:creationId xmlns:a16="http://schemas.microsoft.com/office/drawing/2014/main" id="{1FD67343-D8A2-E644-96F7-C208D05EA8DA}"/>
              </a:ext>
            </a:extLst>
          </p:cNvPr>
          <p:cNvSpPr/>
          <p:nvPr/>
        </p:nvSpPr>
        <p:spPr bwMode="auto">
          <a:xfrm>
            <a:off x="2176289" y="3043886"/>
            <a:ext cx="738665" cy="738665"/>
          </a:xfrm>
          <a:prstGeom prst="ellipse">
            <a:avLst/>
          </a:prstGeom>
          <a:solidFill>
            <a:srgbClr val="148E8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ea typeface="ヒラギノ角ゴ Pro W3" pitchFamily="32" charset="-128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2AC7C46B-68A5-DF45-95BE-ADF0DABC0E5E}"/>
              </a:ext>
            </a:extLst>
          </p:cNvPr>
          <p:cNvSpPr/>
          <p:nvPr/>
        </p:nvSpPr>
        <p:spPr bwMode="auto">
          <a:xfrm>
            <a:off x="7066316" y="3043886"/>
            <a:ext cx="738665" cy="738665"/>
          </a:xfrm>
          <a:prstGeom prst="ellipse">
            <a:avLst/>
          </a:prstGeom>
          <a:solidFill>
            <a:srgbClr val="148E8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ea typeface="ヒラギノ角ゴ Pro W3" pitchFamily="32" charset="-128"/>
            </a:endParaRPr>
          </a:p>
        </p:txBody>
      </p:sp>
      <p:grpSp>
        <p:nvGrpSpPr>
          <p:cNvPr id="9" name="Group 68">
            <a:extLst>
              <a:ext uri="{FF2B5EF4-FFF2-40B4-BE49-F238E27FC236}">
                <a16:creationId xmlns:a16="http://schemas.microsoft.com/office/drawing/2014/main" id="{3C99FEC2-9938-BC4C-A623-C9D760E9C16A}"/>
              </a:ext>
            </a:extLst>
          </p:cNvPr>
          <p:cNvGrpSpPr>
            <a:grpSpLocks noChangeAspect="1"/>
          </p:cNvGrpSpPr>
          <p:nvPr/>
        </p:nvGrpSpPr>
        <p:grpSpPr>
          <a:xfrm>
            <a:off x="7235555" y="3143997"/>
            <a:ext cx="443338" cy="446354"/>
            <a:chOff x="7156450" y="2708275"/>
            <a:chExt cx="233363" cy="234950"/>
          </a:xfrm>
          <a:solidFill>
            <a:schemeClr val="bg1"/>
          </a:solidFill>
        </p:grpSpPr>
        <p:sp>
          <p:nvSpPr>
            <p:cNvPr id="11" name="Rectangle 33">
              <a:extLst>
                <a:ext uri="{FF2B5EF4-FFF2-40B4-BE49-F238E27FC236}">
                  <a16:creationId xmlns:a16="http://schemas.microsoft.com/office/drawing/2014/main" id="{F3CEE6F8-D11E-F745-81B7-FCE5AA0BC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450" y="2803525"/>
              <a:ext cx="41275" cy="1238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4CD91412-8968-FE46-BCF5-C995B50E39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5188" y="2708275"/>
              <a:ext cx="174625" cy="234950"/>
            </a:xfrm>
            <a:custGeom>
              <a:avLst/>
              <a:gdLst>
                <a:gd name="T0" fmla="*/ 790 w 2315"/>
                <a:gd name="T1" fmla="*/ 1051 h 3103"/>
                <a:gd name="T2" fmla="*/ 645 w 2315"/>
                <a:gd name="T3" fmla="*/ 1093 h 3103"/>
                <a:gd name="T4" fmla="*/ 513 w 2315"/>
                <a:gd name="T5" fmla="*/ 1176 h 3103"/>
                <a:gd name="T6" fmla="*/ 407 w 2315"/>
                <a:gd name="T7" fmla="*/ 1297 h 3103"/>
                <a:gd name="T8" fmla="*/ 338 w 2315"/>
                <a:gd name="T9" fmla="*/ 1438 h 3103"/>
                <a:gd name="T10" fmla="*/ 311 w 2315"/>
                <a:gd name="T11" fmla="*/ 1590 h 3103"/>
                <a:gd name="T12" fmla="*/ 324 w 2315"/>
                <a:gd name="T13" fmla="*/ 1743 h 3103"/>
                <a:gd name="T14" fmla="*/ 378 w 2315"/>
                <a:gd name="T15" fmla="*/ 1890 h 3103"/>
                <a:gd name="T16" fmla="*/ 473 w 2315"/>
                <a:gd name="T17" fmla="*/ 2018 h 3103"/>
                <a:gd name="T18" fmla="*/ 600 w 2315"/>
                <a:gd name="T19" fmla="*/ 2115 h 3103"/>
                <a:gd name="T20" fmla="*/ 741 w 2315"/>
                <a:gd name="T21" fmla="*/ 2170 h 3103"/>
                <a:gd name="T22" fmla="*/ 891 w 2315"/>
                <a:gd name="T23" fmla="*/ 2184 h 3103"/>
                <a:gd name="T24" fmla="*/ 1039 w 2315"/>
                <a:gd name="T25" fmla="*/ 2157 h 3103"/>
                <a:gd name="T26" fmla="*/ 1176 w 2315"/>
                <a:gd name="T27" fmla="*/ 2087 h 3103"/>
                <a:gd name="T28" fmla="*/ 1294 w 2315"/>
                <a:gd name="T29" fmla="*/ 1977 h 3103"/>
                <a:gd name="T30" fmla="*/ 1375 w 2315"/>
                <a:gd name="T31" fmla="*/ 1842 h 3103"/>
                <a:gd name="T32" fmla="*/ 1415 w 2315"/>
                <a:gd name="T33" fmla="*/ 1693 h 3103"/>
                <a:gd name="T34" fmla="*/ 1415 w 2315"/>
                <a:gd name="T35" fmla="*/ 1539 h 3103"/>
                <a:gd name="T36" fmla="*/ 1375 w 2315"/>
                <a:gd name="T37" fmla="*/ 1390 h 3103"/>
                <a:gd name="T38" fmla="*/ 1294 w 2315"/>
                <a:gd name="T39" fmla="*/ 1253 h 3103"/>
                <a:gd name="T40" fmla="*/ 1176 w 2315"/>
                <a:gd name="T41" fmla="*/ 1143 h 3103"/>
                <a:gd name="T42" fmla="*/ 1039 w 2315"/>
                <a:gd name="T43" fmla="*/ 1074 h 3103"/>
                <a:gd name="T44" fmla="*/ 891 w 2315"/>
                <a:gd name="T45" fmla="*/ 1046 h 3103"/>
                <a:gd name="T46" fmla="*/ 1320 w 2315"/>
                <a:gd name="T47" fmla="*/ 1046 h 3103"/>
                <a:gd name="T48" fmla="*/ 1417 w 2315"/>
                <a:gd name="T49" fmla="*/ 1140 h 3103"/>
                <a:gd name="T50" fmla="*/ 1515 w 2315"/>
                <a:gd name="T51" fmla="*/ 1297 h 3103"/>
                <a:gd name="T52" fmla="*/ 1571 w 2315"/>
                <a:gd name="T53" fmla="*/ 1468 h 3103"/>
                <a:gd name="T54" fmla="*/ 1584 w 2315"/>
                <a:gd name="T55" fmla="*/ 1647 h 3103"/>
                <a:gd name="T56" fmla="*/ 1555 w 2315"/>
                <a:gd name="T57" fmla="*/ 1825 h 3103"/>
                <a:gd name="T58" fmla="*/ 1484 w 2315"/>
                <a:gd name="T59" fmla="*/ 1992 h 3103"/>
                <a:gd name="T60" fmla="*/ 1664 w 2315"/>
                <a:gd name="T61" fmla="*/ 2118 h 3103"/>
                <a:gd name="T62" fmla="*/ 2315 w 2315"/>
                <a:gd name="T63" fmla="*/ 2800 h 3103"/>
                <a:gd name="T64" fmla="*/ 2307 w 2315"/>
                <a:gd name="T65" fmla="*/ 2859 h 3103"/>
                <a:gd name="T66" fmla="*/ 2276 w 2315"/>
                <a:gd name="T67" fmla="*/ 2943 h 3103"/>
                <a:gd name="T68" fmla="*/ 2209 w 2315"/>
                <a:gd name="T69" fmla="*/ 3030 h 3103"/>
                <a:gd name="T70" fmla="*/ 2128 w 2315"/>
                <a:gd name="T71" fmla="*/ 3078 h 3103"/>
                <a:gd name="T72" fmla="*/ 2053 w 2315"/>
                <a:gd name="T73" fmla="*/ 3099 h 3103"/>
                <a:gd name="T74" fmla="*/ 2010 w 2315"/>
                <a:gd name="T75" fmla="*/ 3103 h 3103"/>
                <a:gd name="T76" fmla="*/ 1403 w 2315"/>
                <a:gd name="T77" fmla="*/ 2335 h 3103"/>
                <a:gd name="T78" fmla="*/ 774 w 2315"/>
                <a:gd name="T79" fmla="*/ 2903 h 3103"/>
                <a:gd name="T80" fmla="*/ 657 w 2315"/>
                <a:gd name="T81" fmla="*/ 2320 h 3103"/>
                <a:gd name="T82" fmla="*/ 544 w 2315"/>
                <a:gd name="T83" fmla="*/ 2903 h 3103"/>
                <a:gd name="T84" fmla="*/ 545 w 2315"/>
                <a:gd name="T85" fmla="*/ 687 h 3103"/>
                <a:gd name="T86" fmla="*/ 657 w 2315"/>
                <a:gd name="T87" fmla="*/ 911 h 3103"/>
                <a:gd name="T88" fmla="*/ 774 w 2315"/>
                <a:gd name="T89" fmla="*/ 0 h 3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15" h="3103">
                  <a:moveTo>
                    <a:pt x="891" y="1046"/>
                  </a:moveTo>
                  <a:lnTo>
                    <a:pt x="841" y="1046"/>
                  </a:lnTo>
                  <a:lnTo>
                    <a:pt x="790" y="1051"/>
                  </a:lnTo>
                  <a:lnTo>
                    <a:pt x="741" y="1061"/>
                  </a:lnTo>
                  <a:lnTo>
                    <a:pt x="693" y="1074"/>
                  </a:lnTo>
                  <a:lnTo>
                    <a:pt x="645" y="1093"/>
                  </a:lnTo>
                  <a:lnTo>
                    <a:pt x="600" y="1116"/>
                  </a:lnTo>
                  <a:lnTo>
                    <a:pt x="555" y="1143"/>
                  </a:lnTo>
                  <a:lnTo>
                    <a:pt x="513" y="1176"/>
                  </a:lnTo>
                  <a:lnTo>
                    <a:pt x="474" y="1213"/>
                  </a:lnTo>
                  <a:lnTo>
                    <a:pt x="438" y="1253"/>
                  </a:lnTo>
                  <a:lnTo>
                    <a:pt x="407" y="1297"/>
                  </a:lnTo>
                  <a:lnTo>
                    <a:pt x="379" y="1342"/>
                  </a:lnTo>
                  <a:lnTo>
                    <a:pt x="356" y="1390"/>
                  </a:lnTo>
                  <a:lnTo>
                    <a:pt x="338" y="1438"/>
                  </a:lnTo>
                  <a:lnTo>
                    <a:pt x="325" y="1487"/>
                  </a:lnTo>
                  <a:lnTo>
                    <a:pt x="316" y="1539"/>
                  </a:lnTo>
                  <a:lnTo>
                    <a:pt x="311" y="1590"/>
                  </a:lnTo>
                  <a:lnTo>
                    <a:pt x="311" y="1641"/>
                  </a:lnTo>
                  <a:lnTo>
                    <a:pt x="316" y="1693"/>
                  </a:lnTo>
                  <a:lnTo>
                    <a:pt x="324" y="1743"/>
                  </a:lnTo>
                  <a:lnTo>
                    <a:pt x="338" y="1794"/>
                  </a:lnTo>
                  <a:lnTo>
                    <a:pt x="356" y="1842"/>
                  </a:lnTo>
                  <a:lnTo>
                    <a:pt x="378" y="1890"/>
                  </a:lnTo>
                  <a:lnTo>
                    <a:pt x="406" y="1935"/>
                  </a:lnTo>
                  <a:lnTo>
                    <a:pt x="437" y="1977"/>
                  </a:lnTo>
                  <a:lnTo>
                    <a:pt x="473" y="2018"/>
                  </a:lnTo>
                  <a:lnTo>
                    <a:pt x="513" y="2054"/>
                  </a:lnTo>
                  <a:lnTo>
                    <a:pt x="554" y="2087"/>
                  </a:lnTo>
                  <a:lnTo>
                    <a:pt x="600" y="2115"/>
                  </a:lnTo>
                  <a:lnTo>
                    <a:pt x="645" y="2138"/>
                  </a:lnTo>
                  <a:lnTo>
                    <a:pt x="693" y="2157"/>
                  </a:lnTo>
                  <a:lnTo>
                    <a:pt x="741" y="2170"/>
                  </a:lnTo>
                  <a:lnTo>
                    <a:pt x="790" y="2179"/>
                  </a:lnTo>
                  <a:lnTo>
                    <a:pt x="841" y="2184"/>
                  </a:lnTo>
                  <a:lnTo>
                    <a:pt x="891" y="2184"/>
                  </a:lnTo>
                  <a:lnTo>
                    <a:pt x="941" y="2179"/>
                  </a:lnTo>
                  <a:lnTo>
                    <a:pt x="990" y="2170"/>
                  </a:lnTo>
                  <a:lnTo>
                    <a:pt x="1039" y="2157"/>
                  </a:lnTo>
                  <a:lnTo>
                    <a:pt x="1087" y="2138"/>
                  </a:lnTo>
                  <a:lnTo>
                    <a:pt x="1132" y="2115"/>
                  </a:lnTo>
                  <a:lnTo>
                    <a:pt x="1176" y="2087"/>
                  </a:lnTo>
                  <a:lnTo>
                    <a:pt x="1218" y="2054"/>
                  </a:lnTo>
                  <a:lnTo>
                    <a:pt x="1258" y="2018"/>
                  </a:lnTo>
                  <a:lnTo>
                    <a:pt x="1294" y="1977"/>
                  </a:lnTo>
                  <a:lnTo>
                    <a:pt x="1326" y="1934"/>
                  </a:lnTo>
                  <a:lnTo>
                    <a:pt x="1352" y="1888"/>
                  </a:lnTo>
                  <a:lnTo>
                    <a:pt x="1375" y="1842"/>
                  </a:lnTo>
                  <a:lnTo>
                    <a:pt x="1393" y="1793"/>
                  </a:lnTo>
                  <a:lnTo>
                    <a:pt x="1406" y="1743"/>
                  </a:lnTo>
                  <a:lnTo>
                    <a:pt x="1415" y="1693"/>
                  </a:lnTo>
                  <a:lnTo>
                    <a:pt x="1419" y="1641"/>
                  </a:lnTo>
                  <a:lnTo>
                    <a:pt x="1419" y="1590"/>
                  </a:lnTo>
                  <a:lnTo>
                    <a:pt x="1415" y="1539"/>
                  </a:lnTo>
                  <a:lnTo>
                    <a:pt x="1406" y="1487"/>
                  </a:lnTo>
                  <a:lnTo>
                    <a:pt x="1393" y="1438"/>
                  </a:lnTo>
                  <a:lnTo>
                    <a:pt x="1375" y="1390"/>
                  </a:lnTo>
                  <a:lnTo>
                    <a:pt x="1352" y="1342"/>
                  </a:lnTo>
                  <a:lnTo>
                    <a:pt x="1325" y="1297"/>
                  </a:lnTo>
                  <a:lnTo>
                    <a:pt x="1294" y="1253"/>
                  </a:lnTo>
                  <a:lnTo>
                    <a:pt x="1258" y="1213"/>
                  </a:lnTo>
                  <a:lnTo>
                    <a:pt x="1218" y="1176"/>
                  </a:lnTo>
                  <a:lnTo>
                    <a:pt x="1176" y="1143"/>
                  </a:lnTo>
                  <a:lnTo>
                    <a:pt x="1132" y="1115"/>
                  </a:lnTo>
                  <a:lnTo>
                    <a:pt x="1086" y="1093"/>
                  </a:lnTo>
                  <a:lnTo>
                    <a:pt x="1039" y="1074"/>
                  </a:lnTo>
                  <a:lnTo>
                    <a:pt x="990" y="1061"/>
                  </a:lnTo>
                  <a:lnTo>
                    <a:pt x="941" y="1051"/>
                  </a:lnTo>
                  <a:lnTo>
                    <a:pt x="891" y="1046"/>
                  </a:lnTo>
                  <a:close/>
                  <a:moveTo>
                    <a:pt x="774" y="0"/>
                  </a:moveTo>
                  <a:lnTo>
                    <a:pt x="1320" y="0"/>
                  </a:lnTo>
                  <a:lnTo>
                    <a:pt x="1320" y="1046"/>
                  </a:lnTo>
                  <a:lnTo>
                    <a:pt x="1348" y="1069"/>
                  </a:lnTo>
                  <a:lnTo>
                    <a:pt x="1375" y="1094"/>
                  </a:lnTo>
                  <a:lnTo>
                    <a:pt x="1417" y="1140"/>
                  </a:lnTo>
                  <a:lnTo>
                    <a:pt x="1455" y="1191"/>
                  </a:lnTo>
                  <a:lnTo>
                    <a:pt x="1488" y="1242"/>
                  </a:lnTo>
                  <a:lnTo>
                    <a:pt x="1515" y="1297"/>
                  </a:lnTo>
                  <a:lnTo>
                    <a:pt x="1538" y="1352"/>
                  </a:lnTo>
                  <a:lnTo>
                    <a:pt x="1557" y="1410"/>
                  </a:lnTo>
                  <a:lnTo>
                    <a:pt x="1571" y="1468"/>
                  </a:lnTo>
                  <a:lnTo>
                    <a:pt x="1580" y="1528"/>
                  </a:lnTo>
                  <a:lnTo>
                    <a:pt x="1584" y="1587"/>
                  </a:lnTo>
                  <a:lnTo>
                    <a:pt x="1584" y="1647"/>
                  </a:lnTo>
                  <a:lnTo>
                    <a:pt x="1579" y="1707"/>
                  </a:lnTo>
                  <a:lnTo>
                    <a:pt x="1569" y="1766"/>
                  </a:lnTo>
                  <a:lnTo>
                    <a:pt x="1555" y="1825"/>
                  </a:lnTo>
                  <a:lnTo>
                    <a:pt x="1536" y="1881"/>
                  </a:lnTo>
                  <a:lnTo>
                    <a:pt x="1512" y="1937"/>
                  </a:lnTo>
                  <a:lnTo>
                    <a:pt x="1484" y="1992"/>
                  </a:lnTo>
                  <a:lnTo>
                    <a:pt x="1451" y="2043"/>
                  </a:lnTo>
                  <a:lnTo>
                    <a:pt x="1579" y="2171"/>
                  </a:lnTo>
                  <a:lnTo>
                    <a:pt x="1664" y="2118"/>
                  </a:lnTo>
                  <a:lnTo>
                    <a:pt x="2315" y="2786"/>
                  </a:lnTo>
                  <a:lnTo>
                    <a:pt x="2315" y="2791"/>
                  </a:lnTo>
                  <a:lnTo>
                    <a:pt x="2315" y="2800"/>
                  </a:lnTo>
                  <a:lnTo>
                    <a:pt x="2314" y="2815"/>
                  </a:lnTo>
                  <a:lnTo>
                    <a:pt x="2311" y="2835"/>
                  </a:lnTo>
                  <a:lnTo>
                    <a:pt x="2307" y="2859"/>
                  </a:lnTo>
                  <a:lnTo>
                    <a:pt x="2300" y="2884"/>
                  </a:lnTo>
                  <a:lnTo>
                    <a:pt x="2290" y="2913"/>
                  </a:lnTo>
                  <a:lnTo>
                    <a:pt x="2276" y="2943"/>
                  </a:lnTo>
                  <a:lnTo>
                    <a:pt x="2257" y="2974"/>
                  </a:lnTo>
                  <a:lnTo>
                    <a:pt x="2234" y="3005"/>
                  </a:lnTo>
                  <a:lnTo>
                    <a:pt x="2209" y="3030"/>
                  </a:lnTo>
                  <a:lnTo>
                    <a:pt x="2183" y="3050"/>
                  </a:lnTo>
                  <a:lnTo>
                    <a:pt x="2156" y="3066"/>
                  </a:lnTo>
                  <a:lnTo>
                    <a:pt x="2128" y="3078"/>
                  </a:lnTo>
                  <a:lnTo>
                    <a:pt x="2101" y="3087"/>
                  </a:lnTo>
                  <a:lnTo>
                    <a:pt x="2076" y="3095"/>
                  </a:lnTo>
                  <a:lnTo>
                    <a:pt x="2053" y="3099"/>
                  </a:lnTo>
                  <a:lnTo>
                    <a:pt x="2034" y="3102"/>
                  </a:lnTo>
                  <a:lnTo>
                    <a:pt x="2019" y="3103"/>
                  </a:lnTo>
                  <a:lnTo>
                    <a:pt x="2010" y="3103"/>
                  </a:lnTo>
                  <a:lnTo>
                    <a:pt x="2006" y="3103"/>
                  </a:lnTo>
                  <a:lnTo>
                    <a:pt x="1355" y="2435"/>
                  </a:lnTo>
                  <a:lnTo>
                    <a:pt x="1403" y="2335"/>
                  </a:lnTo>
                  <a:lnTo>
                    <a:pt x="1320" y="2252"/>
                  </a:lnTo>
                  <a:lnTo>
                    <a:pt x="1320" y="2903"/>
                  </a:lnTo>
                  <a:lnTo>
                    <a:pt x="774" y="2903"/>
                  </a:lnTo>
                  <a:lnTo>
                    <a:pt x="774" y="2345"/>
                  </a:lnTo>
                  <a:lnTo>
                    <a:pt x="715" y="2336"/>
                  </a:lnTo>
                  <a:lnTo>
                    <a:pt x="657" y="2320"/>
                  </a:lnTo>
                  <a:lnTo>
                    <a:pt x="600" y="2300"/>
                  </a:lnTo>
                  <a:lnTo>
                    <a:pt x="544" y="2274"/>
                  </a:lnTo>
                  <a:lnTo>
                    <a:pt x="544" y="2903"/>
                  </a:lnTo>
                  <a:lnTo>
                    <a:pt x="0" y="2903"/>
                  </a:lnTo>
                  <a:lnTo>
                    <a:pt x="0" y="687"/>
                  </a:lnTo>
                  <a:lnTo>
                    <a:pt x="545" y="687"/>
                  </a:lnTo>
                  <a:lnTo>
                    <a:pt x="545" y="957"/>
                  </a:lnTo>
                  <a:lnTo>
                    <a:pt x="601" y="932"/>
                  </a:lnTo>
                  <a:lnTo>
                    <a:pt x="657" y="911"/>
                  </a:lnTo>
                  <a:lnTo>
                    <a:pt x="715" y="896"/>
                  </a:lnTo>
                  <a:lnTo>
                    <a:pt x="774" y="885"/>
                  </a:lnTo>
                  <a:lnTo>
                    <a:pt x="7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3" name="Group 65">
            <a:extLst>
              <a:ext uri="{FF2B5EF4-FFF2-40B4-BE49-F238E27FC236}">
                <a16:creationId xmlns:a16="http://schemas.microsoft.com/office/drawing/2014/main" id="{5BEB4E02-E943-8C42-8264-28A598794194}"/>
              </a:ext>
            </a:extLst>
          </p:cNvPr>
          <p:cNvGrpSpPr>
            <a:grpSpLocks noChangeAspect="1"/>
          </p:cNvGrpSpPr>
          <p:nvPr/>
        </p:nvGrpSpPr>
        <p:grpSpPr>
          <a:xfrm>
            <a:off x="8814754" y="3261748"/>
            <a:ext cx="501806" cy="302940"/>
            <a:chOff x="989130" y="3600760"/>
            <a:chExt cx="733688" cy="442927"/>
          </a:xfrm>
          <a:solidFill>
            <a:schemeClr val="bg1"/>
          </a:solidFill>
        </p:grpSpPr>
        <p:sp>
          <p:nvSpPr>
            <p:cNvPr id="14" name="Freeform: Shape 31">
              <a:extLst>
                <a:ext uri="{FF2B5EF4-FFF2-40B4-BE49-F238E27FC236}">
                  <a16:creationId xmlns:a16="http://schemas.microsoft.com/office/drawing/2014/main" id="{AAAE3B94-F320-9842-B170-A00F1B1C76CF}"/>
                </a:ext>
              </a:extLst>
            </p:cNvPr>
            <p:cNvSpPr/>
            <p:nvPr/>
          </p:nvSpPr>
          <p:spPr>
            <a:xfrm>
              <a:off x="1307802" y="3952025"/>
              <a:ext cx="75214" cy="75214"/>
            </a:xfrm>
            <a:custGeom>
              <a:avLst/>
              <a:gdLst>
                <a:gd name="connsiteX0" fmla="*/ 23604 w 75213"/>
                <a:gd name="connsiteY0" fmla="*/ 76253 h 75213"/>
                <a:gd name="connsiteX1" fmla="*/ 11068 w 75213"/>
                <a:gd name="connsiteY1" fmla="*/ 72075 h 75213"/>
                <a:gd name="connsiteX2" fmla="*/ 9396 w 75213"/>
                <a:gd name="connsiteY2" fmla="*/ 48675 h 75213"/>
                <a:gd name="connsiteX3" fmla="*/ 41989 w 75213"/>
                <a:gd name="connsiteY3" fmla="*/ 11068 h 75213"/>
                <a:gd name="connsiteX4" fmla="*/ 65389 w 75213"/>
                <a:gd name="connsiteY4" fmla="*/ 9396 h 75213"/>
                <a:gd name="connsiteX5" fmla="*/ 67060 w 75213"/>
                <a:gd name="connsiteY5" fmla="*/ 32796 h 75213"/>
                <a:gd name="connsiteX6" fmla="*/ 34468 w 75213"/>
                <a:gd name="connsiteY6" fmla="*/ 70403 h 75213"/>
                <a:gd name="connsiteX7" fmla="*/ 23604 w 75213"/>
                <a:gd name="connsiteY7" fmla="*/ 76253 h 7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213" h="75213">
                  <a:moveTo>
                    <a:pt x="23604" y="76253"/>
                  </a:moveTo>
                  <a:cubicBezTo>
                    <a:pt x="19425" y="76253"/>
                    <a:pt x="14411" y="75418"/>
                    <a:pt x="11068" y="72075"/>
                  </a:cubicBezTo>
                  <a:cubicBezTo>
                    <a:pt x="4382" y="66225"/>
                    <a:pt x="3546" y="55361"/>
                    <a:pt x="9396" y="48675"/>
                  </a:cubicBezTo>
                  <a:lnTo>
                    <a:pt x="41989" y="11068"/>
                  </a:lnTo>
                  <a:cubicBezTo>
                    <a:pt x="47839" y="4382"/>
                    <a:pt x="58703" y="3546"/>
                    <a:pt x="65389" y="9396"/>
                  </a:cubicBezTo>
                  <a:cubicBezTo>
                    <a:pt x="72075" y="15246"/>
                    <a:pt x="72910" y="26111"/>
                    <a:pt x="67060" y="32796"/>
                  </a:cubicBezTo>
                  <a:lnTo>
                    <a:pt x="34468" y="70403"/>
                  </a:lnTo>
                  <a:cubicBezTo>
                    <a:pt x="31961" y="73746"/>
                    <a:pt x="27782" y="75418"/>
                    <a:pt x="23604" y="76253"/>
                  </a:cubicBezTo>
                  <a:close/>
                </a:path>
              </a:pathLst>
            </a:custGeom>
            <a:grpFill/>
            <a:ln w="8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5" name="Freeform: Shape 32">
              <a:extLst>
                <a:ext uri="{FF2B5EF4-FFF2-40B4-BE49-F238E27FC236}">
                  <a16:creationId xmlns:a16="http://schemas.microsoft.com/office/drawing/2014/main" id="{EEEAC28B-F803-CF4F-8483-BF25C291F145}"/>
                </a:ext>
              </a:extLst>
            </p:cNvPr>
            <p:cNvSpPr/>
            <p:nvPr/>
          </p:nvSpPr>
          <p:spPr>
            <a:xfrm>
              <a:off x="1252238" y="3918189"/>
              <a:ext cx="83571" cy="91928"/>
            </a:xfrm>
            <a:custGeom>
              <a:avLst/>
              <a:gdLst>
                <a:gd name="connsiteX0" fmla="*/ 28190 w 83571"/>
                <a:gd name="connsiteY0" fmla="*/ 90868 h 91928"/>
                <a:gd name="connsiteX1" fmla="*/ 12312 w 83571"/>
                <a:gd name="connsiteY1" fmla="*/ 85854 h 91928"/>
                <a:gd name="connsiteX2" fmla="*/ 10640 w 83571"/>
                <a:gd name="connsiteY2" fmla="*/ 56604 h 91928"/>
                <a:gd name="connsiteX3" fmla="*/ 49083 w 83571"/>
                <a:gd name="connsiteY3" fmla="*/ 12312 h 91928"/>
                <a:gd name="connsiteX4" fmla="*/ 78333 w 83571"/>
                <a:gd name="connsiteY4" fmla="*/ 10640 h 91928"/>
                <a:gd name="connsiteX5" fmla="*/ 80004 w 83571"/>
                <a:gd name="connsiteY5" fmla="*/ 39890 h 91928"/>
                <a:gd name="connsiteX6" fmla="*/ 41561 w 83571"/>
                <a:gd name="connsiteY6" fmla="*/ 84183 h 91928"/>
                <a:gd name="connsiteX7" fmla="*/ 28190 w 83571"/>
                <a:gd name="connsiteY7" fmla="*/ 90868 h 9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571" h="91928">
                  <a:moveTo>
                    <a:pt x="28190" y="90868"/>
                  </a:moveTo>
                  <a:cubicBezTo>
                    <a:pt x="22340" y="91704"/>
                    <a:pt x="17326" y="90033"/>
                    <a:pt x="12312" y="85854"/>
                  </a:cubicBezTo>
                  <a:cubicBezTo>
                    <a:pt x="3954" y="78333"/>
                    <a:pt x="3119" y="64961"/>
                    <a:pt x="10640" y="56604"/>
                  </a:cubicBezTo>
                  <a:lnTo>
                    <a:pt x="49083" y="12312"/>
                  </a:lnTo>
                  <a:cubicBezTo>
                    <a:pt x="56604" y="3954"/>
                    <a:pt x="69976" y="3119"/>
                    <a:pt x="78333" y="10640"/>
                  </a:cubicBezTo>
                  <a:cubicBezTo>
                    <a:pt x="86690" y="18162"/>
                    <a:pt x="87526" y="31533"/>
                    <a:pt x="80004" y="39890"/>
                  </a:cubicBezTo>
                  <a:lnTo>
                    <a:pt x="41561" y="84183"/>
                  </a:lnTo>
                  <a:cubicBezTo>
                    <a:pt x="38219" y="88361"/>
                    <a:pt x="33204" y="90868"/>
                    <a:pt x="28190" y="90868"/>
                  </a:cubicBezTo>
                  <a:close/>
                </a:path>
              </a:pathLst>
            </a:custGeom>
            <a:grpFill/>
            <a:ln w="8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6" name="Freeform: Shape 33">
              <a:extLst>
                <a:ext uri="{FF2B5EF4-FFF2-40B4-BE49-F238E27FC236}">
                  <a16:creationId xmlns:a16="http://schemas.microsoft.com/office/drawing/2014/main" id="{D5CB4C4D-3E7D-7245-8B9D-B7CDD541DC80}"/>
                </a:ext>
              </a:extLst>
            </p:cNvPr>
            <p:cNvSpPr/>
            <p:nvPr/>
          </p:nvSpPr>
          <p:spPr>
            <a:xfrm>
              <a:off x="1195362" y="3878863"/>
              <a:ext cx="91928" cy="100285"/>
            </a:xfrm>
            <a:custGeom>
              <a:avLst/>
              <a:gdLst>
                <a:gd name="connsiteX0" fmla="*/ 32416 w 91928"/>
                <a:gd name="connsiteY0" fmla="*/ 99273 h 100285"/>
                <a:gd name="connsiteX1" fmla="*/ 14031 w 91928"/>
                <a:gd name="connsiteY1" fmla="*/ 93423 h 100285"/>
                <a:gd name="connsiteX2" fmla="*/ 11524 w 91928"/>
                <a:gd name="connsiteY2" fmla="*/ 58323 h 100285"/>
                <a:gd name="connsiteX3" fmla="*/ 49966 w 91928"/>
                <a:gd name="connsiteY3" fmla="*/ 14031 h 100285"/>
                <a:gd name="connsiteX4" fmla="*/ 85066 w 91928"/>
                <a:gd name="connsiteY4" fmla="*/ 11524 h 100285"/>
                <a:gd name="connsiteX5" fmla="*/ 87573 w 91928"/>
                <a:gd name="connsiteY5" fmla="*/ 46623 h 100285"/>
                <a:gd name="connsiteX6" fmla="*/ 49131 w 91928"/>
                <a:gd name="connsiteY6" fmla="*/ 90916 h 100285"/>
                <a:gd name="connsiteX7" fmla="*/ 32416 w 91928"/>
                <a:gd name="connsiteY7" fmla="*/ 99273 h 10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928" h="100285">
                  <a:moveTo>
                    <a:pt x="32416" y="99273"/>
                  </a:moveTo>
                  <a:cubicBezTo>
                    <a:pt x="25731" y="100109"/>
                    <a:pt x="19045" y="97602"/>
                    <a:pt x="14031" y="93423"/>
                  </a:cubicBezTo>
                  <a:cubicBezTo>
                    <a:pt x="4002" y="84230"/>
                    <a:pt x="2331" y="68352"/>
                    <a:pt x="11524" y="58323"/>
                  </a:cubicBezTo>
                  <a:lnTo>
                    <a:pt x="49966" y="14031"/>
                  </a:lnTo>
                  <a:cubicBezTo>
                    <a:pt x="59159" y="4002"/>
                    <a:pt x="75038" y="2331"/>
                    <a:pt x="85066" y="11524"/>
                  </a:cubicBezTo>
                  <a:cubicBezTo>
                    <a:pt x="95095" y="20716"/>
                    <a:pt x="96766" y="36595"/>
                    <a:pt x="87573" y="46623"/>
                  </a:cubicBezTo>
                  <a:lnTo>
                    <a:pt x="49131" y="90916"/>
                  </a:lnTo>
                  <a:cubicBezTo>
                    <a:pt x="44952" y="95930"/>
                    <a:pt x="38266" y="99273"/>
                    <a:pt x="32416" y="99273"/>
                  </a:cubicBezTo>
                  <a:close/>
                </a:path>
              </a:pathLst>
            </a:custGeom>
            <a:grpFill/>
            <a:ln w="8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7" name="Freeform: Shape 34">
              <a:extLst>
                <a:ext uri="{FF2B5EF4-FFF2-40B4-BE49-F238E27FC236}">
                  <a16:creationId xmlns:a16="http://schemas.microsoft.com/office/drawing/2014/main" id="{37477BF4-BF42-F842-94BD-EC3BA5C9B389}"/>
                </a:ext>
              </a:extLst>
            </p:cNvPr>
            <p:cNvSpPr/>
            <p:nvPr/>
          </p:nvSpPr>
          <p:spPr>
            <a:xfrm>
              <a:off x="1134355" y="3842091"/>
              <a:ext cx="100285" cy="108642"/>
            </a:xfrm>
            <a:custGeom>
              <a:avLst/>
              <a:gdLst>
                <a:gd name="connsiteX0" fmla="*/ 32416 w 100285"/>
                <a:gd name="connsiteY0" fmla="*/ 105123 h 108642"/>
                <a:gd name="connsiteX1" fmla="*/ 14031 w 100285"/>
                <a:gd name="connsiteY1" fmla="*/ 99273 h 108642"/>
                <a:gd name="connsiteX2" fmla="*/ 11524 w 100285"/>
                <a:gd name="connsiteY2" fmla="*/ 64173 h 108642"/>
                <a:gd name="connsiteX3" fmla="*/ 55816 w 100285"/>
                <a:gd name="connsiteY3" fmla="*/ 14031 h 108642"/>
                <a:gd name="connsiteX4" fmla="*/ 90916 w 100285"/>
                <a:gd name="connsiteY4" fmla="*/ 11524 h 108642"/>
                <a:gd name="connsiteX5" fmla="*/ 93423 w 100285"/>
                <a:gd name="connsiteY5" fmla="*/ 46623 h 108642"/>
                <a:gd name="connsiteX6" fmla="*/ 49131 w 100285"/>
                <a:gd name="connsiteY6" fmla="*/ 96766 h 108642"/>
                <a:gd name="connsiteX7" fmla="*/ 32416 w 100285"/>
                <a:gd name="connsiteY7" fmla="*/ 105123 h 108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285" h="108642">
                  <a:moveTo>
                    <a:pt x="32416" y="105123"/>
                  </a:moveTo>
                  <a:cubicBezTo>
                    <a:pt x="25731" y="105959"/>
                    <a:pt x="19045" y="103452"/>
                    <a:pt x="14031" y="99273"/>
                  </a:cubicBezTo>
                  <a:cubicBezTo>
                    <a:pt x="4002" y="90080"/>
                    <a:pt x="2331" y="74202"/>
                    <a:pt x="11524" y="64173"/>
                  </a:cubicBezTo>
                  <a:lnTo>
                    <a:pt x="55816" y="14031"/>
                  </a:lnTo>
                  <a:cubicBezTo>
                    <a:pt x="65009" y="4002"/>
                    <a:pt x="80888" y="2331"/>
                    <a:pt x="90916" y="11524"/>
                  </a:cubicBezTo>
                  <a:cubicBezTo>
                    <a:pt x="100945" y="20716"/>
                    <a:pt x="102616" y="36595"/>
                    <a:pt x="93423" y="46623"/>
                  </a:cubicBezTo>
                  <a:lnTo>
                    <a:pt x="49131" y="96766"/>
                  </a:lnTo>
                  <a:cubicBezTo>
                    <a:pt x="44116" y="101780"/>
                    <a:pt x="38266" y="104287"/>
                    <a:pt x="32416" y="105123"/>
                  </a:cubicBezTo>
                  <a:close/>
                </a:path>
              </a:pathLst>
            </a:custGeom>
            <a:grpFill/>
            <a:ln w="8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8" name="Freeform: Shape 35">
              <a:extLst>
                <a:ext uri="{FF2B5EF4-FFF2-40B4-BE49-F238E27FC236}">
                  <a16:creationId xmlns:a16="http://schemas.microsoft.com/office/drawing/2014/main" id="{CB4570B5-D2ED-1047-B860-6A8630A485CF}"/>
                </a:ext>
              </a:extLst>
            </p:cNvPr>
            <p:cNvSpPr/>
            <p:nvPr/>
          </p:nvSpPr>
          <p:spPr>
            <a:xfrm>
              <a:off x="989130" y="3600760"/>
              <a:ext cx="175499" cy="208928"/>
            </a:xfrm>
            <a:custGeom>
              <a:avLst/>
              <a:gdLst>
                <a:gd name="connsiteX0" fmla="*/ 5484 w 175499"/>
                <a:gd name="connsiteY0" fmla="*/ 162598 h 208927"/>
                <a:gd name="connsiteX1" fmla="*/ 69834 w 175499"/>
                <a:gd name="connsiteY1" fmla="*/ 201876 h 208927"/>
                <a:gd name="connsiteX2" fmla="*/ 92398 w 175499"/>
                <a:gd name="connsiteY2" fmla="*/ 196026 h 208927"/>
                <a:gd name="connsiteX3" fmla="*/ 170119 w 175499"/>
                <a:gd name="connsiteY3" fmla="*/ 67327 h 208927"/>
                <a:gd name="connsiteX4" fmla="*/ 164269 w 175499"/>
                <a:gd name="connsiteY4" fmla="*/ 44763 h 208927"/>
                <a:gd name="connsiteX5" fmla="*/ 100755 w 175499"/>
                <a:gd name="connsiteY5" fmla="*/ 5484 h 208927"/>
                <a:gd name="connsiteX6" fmla="*/ 5484 w 175499"/>
                <a:gd name="connsiteY6" fmla="*/ 162598 h 20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499" h="208927">
                  <a:moveTo>
                    <a:pt x="5484" y="162598"/>
                  </a:moveTo>
                  <a:lnTo>
                    <a:pt x="69834" y="201876"/>
                  </a:lnTo>
                  <a:cubicBezTo>
                    <a:pt x="77355" y="206891"/>
                    <a:pt x="88220" y="204383"/>
                    <a:pt x="92398" y="196026"/>
                  </a:cubicBezTo>
                  <a:lnTo>
                    <a:pt x="170119" y="67327"/>
                  </a:lnTo>
                  <a:cubicBezTo>
                    <a:pt x="175134" y="59806"/>
                    <a:pt x="172626" y="48941"/>
                    <a:pt x="164269" y="44763"/>
                  </a:cubicBezTo>
                  <a:lnTo>
                    <a:pt x="100755" y="5484"/>
                  </a:lnTo>
                  <a:lnTo>
                    <a:pt x="5484" y="162598"/>
                  </a:lnTo>
                  <a:close/>
                </a:path>
              </a:pathLst>
            </a:custGeom>
            <a:grpFill/>
            <a:ln w="8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9" name="Freeform: Shape 37">
              <a:extLst>
                <a:ext uri="{FF2B5EF4-FFF2-40B4-BE49-F238E27FC236}">
                  <a16:creationId xmlns:a16="http://schemas.microsoft.com/office/drawing/2014/main" id="{3E955B26-1E35-EB4F-BFE8-241C6417FE19}"/>
                </a:ext>
              </a:extLst>
            </p:cNvPr>
            <p:cNvSpPr/>
            <p:nvPr/>
          </p:nvSpPr>
          <p:spPr>
            <a:xfrm>
              <a:off x="1091923" y="3675974"/>
              <a:ext cx="451284" cy="367713"/>
            </a:xfrm>
            <a:custGeom>
              <a:avLst/>
              <a:gdLst>
                <a:gd name="connsiteX0" fmla="*/ 444232 w 451283"/>
                <a:gd name="connsiteY0" fmla="*/ 196862 h 367712"/>
                <a:gd name="connsiteX1" fmla="*/ 309683 w 451283"/>
                <a:gd name="connsiteY1" fmla="*/ 81534 h 367712"/>
                <a:gd name="connsiteX2" fmla="*/ 300490 w 451283"/>
                <a:gd name="connsiteY2" fmla="*/ 73177 h 367712"/>
                <a:gd name="connsiteX3" fmla="*/ 242826 w 451283"/>
                <a:gd name="connsiteY3" fmla="*/ 139198 h 367712"/>
                <a:gd name="connsiteX4" fmla="*/ 209398 w 451283"/>
                <a:gd name="connsiteY4" fmla="*/ 155912 h 367712"/>
                <a:gd name="connsiteX5" fmla="*/ 205219 w 451283"/>
                <a:gd name="connsiteY5" fmla="*/ 155912 h 367712"/>
                <a:gd name="connsiteX6" fmla="*/ 172626 w 451283"/>
                <a:gd name="connsiteY6" fmla="*/ 143377 h 367712"/>
                <a:gd name="connsiteX7" fmla="*/ 167612 w 451283"/>
                <a:gd name="connsiteY7" fmla="*/ 72341 h 367712"/>
                <a:gd name="connsiteX8" fmla="*/ 216919 w 451283"/>
                <a:gd name="connsiteY8" fmla="*/ 15513 h 367712"/>
                <a:gd name="connsiteX9" fmla="*/ 78191 w 451283"/>
                <a:gd name="connsiteY9" fmla="*/ 5484 h 367712"/>
                <a:gd name="connsiteX10" fmla="*/ 5484 w 451283"/>
                <a:gd name="connsiteY10" fmla="*/ 125827 h 367712"/>
                <a:gd name="connsiteX11" fmla="*/ 62313 w 451283"/>
                <a:gd name="connsiteY11" fmla="*/ 191848 h 367712"/>
                <a:gd name="connsiteX12" fmla="*/ 84041 w 451283"/>
                <a:gd name="connsiteY12" fmla="*/ 166776 h 367712"/>
                <a:gd name="connsiteX13" fmla="*/ 115798 w 451283"/>
                <a:gd name="connsiteY13" fmla="*/ 152569 h 367712"/>
                <a:gd name="connsiteX14" fmla="*/ 115798 w 451283"/>
                <a:gd name="connsiteY14" fmla="*/ 152569 h 367712"/>
                <a:gd name="connsiteX15" fmla="*/ 143377 w 451283"/>
                <a:gd name="connsiteY15" fmla="*/ 162598 h 367712"/>
                <a:gd name="connsiteX16" fmla="*/ 157584 w 451283"/>
                <a:gd name="connsiteY16" fmla="*/ 192683 h 367712"/>
                <a:gd name="connsiteX17" fmla="*/ 171791 w 451283"/>
                <a:gd name="connsiteY17" fmla="*/ 190176 h 367712"/>
                <a:gd name="connsiteX18" fmla="*/ 199369 w 451283"/>
                <a:gd name="connsiteY18" fmla="*/ 200205 h 367712"/>
                <a:gd name="connsiteX19" fmla="*/ 213576 w 451283"/>
                <a:gd name="connsiteY19" fmla="*/ 231126 h 367712"/>
                <a:gd name="connsiteX20" fmla="*/ 224440 w 451283"/>
                <a:gd name="connsiteY20" fmla="*/ 229455 h 367712"/>
                <a:gd name="connsiteX21" fmla="*/ 224440 w 451283"/>
                <a:gd name="connsiteY21" fmla="*/ 229455 h 367712"/>
                <a:gd name="connsiteX22" fmla="*/ 249512 w 451283"/>
                <a:gd name="connsiteY22" fmla="*/ 238648 h 367712"/>
                <a:gd name="connsiteX23" fmla="*/ 262047 w 451283"/>
                <a:gd name="connsiteY23" fmla="*/ 264555 h 367712"/>
                <a:gd name="connsiteX24" fmla="*/ 271240 w 451283"/>
                <a:gd name="connsiteY24" fmla="*/ 262883 h 367712"/>
                <a:gd name="connsiteX25" fmla="*/ 271240 w 451283"/>
                <a:gd name="connsiteY25" fmla="*/ 262883 h 367712"/>
                <a:gd name="connsiteX26" fmla="*/ 292969 w 451283"/>
                <a:gd name="connsiteY26" fmla="*/ 271240 h 367712"/>
                <a:gd name="connsiteX27" fmla="*/ 304669 w 451283"/>
                <a:gd name="connsiteY27" fmla="*/ 293804 h 367712"/>
                <a:gd name="connsiteX28" fmla="*/ 296312 w 451283"/>
                <a:gd name="connsiteY28" fmla="*/ 318040 h 367712"/>
                <a:gd name="connsiteX29" fmla="*/ 267897 w 451283"/>
                <a:gd name="connsiteY29" fmla="*/ 350633 h 367712"/>
                <a:gd name="connsiteX30" fmla="*/ 279597 w 451283"/>
                <a:gd name="connsiteY30" fmla="*/ 359826 h 367712"/>
                <a:gd name="connsiteX31" fmla="*/ 299654 w 451283"/>
                <a:gd name="connsiteY31" fmla="*/ 364840 h 367712"/>
                <a:gd name="connsiteX32" fmla="*/ 329740 w 451283"/>
                <a:gd name="connsiteY32" fmla="*/ 328904 h 367712"/>
                <a:gd name="connsiteX33" fmla="*/ 329740 w 451283"/>
                <a:gd name="connsiteY33" fmla="*/ 328069 h 367712"/>
                <a:gd name="connsiteX34" fmla="*/ 338097 w 451283"/>
                <a:gd name="connsiteY34" fmla="*/ 328904 h 367712"/>
                <a:gd name="connsiteX35" fmla="*/ 368183 w 451283"/>
                <a:gd name="connsiteY35" fmla="*/ 292969 h 367712"/>
                <a:gd name="connsiteX36" fmla="*/ 368183 w 451283"/>
                <a:gd name="connsiteY36" fmla="*/ 292133 h 367712"/>
                <a:gd name="connsiteX37" fmla="*/ 376540 w 451283"/>
                <a:gd name="connsiteY37" fmla="*/ 292969 h 367712"/>
                <a:gd name="connsiteX38" fmla="*/ 406625 w 451283"/>
                <a:gd name="connsiteY38" fmla="*/ 257033 h 367712"/>
                <a:gd name="connsiteX39" fmla="*/ 405790 w 451283"/>
                <a:gd name="connsiteY39" fmla="*/ 252019 h 367712"/>
                <a:gd name="connsiteX40" fmla="*/ 423340 w 451283"/>
                <a:gd name="connsiteY40" fmla="*/ 255362 h 367712"/>
                <a:gd name="connsiteX41" fmla="*/ 453425 w 451283"/>
                <a:gd name="connsiteY41" fmla="*/ 219426 h 367712"/>
                <a:gd name="connsiteX42" fmla="*/ 444232 w 451283"/>
                <a:gd name="connsiteY42" fmla="*/ 196862 h 36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51283" h="367712">
                  <a:moveTo>
                    <a:pt x="444232" y="196862"/>
                  </a:moveTo>
                  <a:lnTo>
                    <a:pt x="309683" y="81534"/>
                  </a:lnTo>
                  <a:lnTo>
                    <a:pt x="300490" y="73177"/>
                  </a:lnTo>
                  <a:lnTo>
                    <a:pt x="242826" y="139198"/>
                  </a:lnTo>
                  <a:cubicBezTo>
                    <a:pt x="234469" y="149227"/>
                    <a:pt x="222769" y="155077"/>
                    <a:pt x="209398" y="155912"/>
                  </a:cubicBezTo>
                  <a:cubicBezTo>
                    <a:pt x="207726" y="155912"/>
                    <a:pt x="206055" y="155912"/>
                    <a:pt x="205219" y="155912"/>
                  </a:cubicBezTo>
                  <a:cubicBezTo>
                    <a:pt x="192683" y="155912"/>
                    <a:pt x="180984" y="151734"/>
                    <a:pt x="172626" y="143377"/>
                  </a:cubicBezTo>
                  <a:cubicBezTo>
                    <a:pt x="151734" y="124991"/>
                    <a:pt x="150062" y="93234"/>
                    <a:pt x="167612" y="72341"/>
                  </a:cubicBezTo>
                  <a:lnTo>
                    <a:pt x="216919" y="15513"/>
                  </a:lnTo>
                  <a:cubicBezTo>
                    <a:pt x="178476" y="10499"/>
                    <a:pt x="129170" y="30556"/>
                    <a:pt x="78191" y="5484"/>
                  </a:cubicBezTo>
                  <a:lnTo>
                    <a:pt x="5484" y="125827"/>
                  </a:lnTo>
                  <a:lnTo>
                    <a:pt x="62313" y="191848"/>
                  </a:lnTo>
                  <a:lnTo>
                    <a:pt x="84041" y="166776"/>
                  </a:lnTo>
                  <a:cubicBezTo>
                    <a:pt x="91563" y="157584"/>
                    <a:pt x="103262" y="152569"/>
                    <a:pt x="115798" y="152569"/>
                  </a:cubicBezTo>
                  <a:lnTo>
                    <a:pt x="115798" y="152569"/>
                  </a:lnTo>
                  <a:cubicBezTo>
                    <a:pt x="125827" y="152569"/>
                    <a:pt x="135855" y="155912"/>
                    <a:pt x="143377" y="162598"/>
                  </a:cubicBezTo>
                  <a:cubicBezTo>
                    <a:pt x="152569" y="170119"/>
                    <a:pt x="156748" y="180984"/>
                    <a:pt x="157584" y="192683"/>
                  </a:cubicBezTo>
                  <a:cubicBezTo>
                    <a:pt x="161762" y="191012"/>
                    <a:pt x="166776" y="190176"/>
                    <a:pt x="171791" y="190176"/>
                  </a:cubicBezTo>
                  <a:cubicBezTo>
                    <a:pt x="181819" y="190176"/>
                    <a:pt x="191848" y="193519"/>
                    <a:pt x="199369" y="200205"/>
                  </a:cubicBezTo>
                  <a:cubicBezTo>
                    <a:pt x="208562" y="208562"/>
                    <a:pt x="213576" y="219426"/>
                    <a:pt x="213576" y="231126"/>
                  </a:cubicBezTo>
                  <a:cubicBezTo>
                    <a:pt x="216919" y="230290"/>
                    <a:pt x="221098" y="229455"/>
                    <a:pt x="224440" y="229455"/>
                  </a:cubicBezTo>
                  <a:lnTo>
                    <a:pt x="224440" y="229455"/>
                  </a:lnTo>
                  <a:cubicBezTo>
                    <a:pt x="233633" y="229455"/>
                    <a:pt x="241990" y="232798"/>
                    <a:pt x="249512" y="238648"/>
                  </a:cubicBezTo>
                  <a:cubicBezTo>
                    <a:pt x="257033" y="245333"/>
                    <a:pt x="261212" y="254526"/>
                    <a:pt x="262047" y="264555"/>
                  </a:cubicBezTo>
                  <a:cubicBezTo>
                    <a:pt x="264555" y="263719"/>
                    <a:pt x="267897" y="262883"/>
                    <a:pt x="271240" y="262883"/>
                  </a:cubicBezTo>
                  <a:lnTo>
                    <a:pt x="271240" y="262883"/>
                  </a:lnTo>
                  <a:cubicBezTo>
                    <a:pt x="279597" y="262883"/>
                    <a:pt x="287119" y="265390"/>
                    <a:pt x="292969" y="271240"/>
                  </a:cubicBezTo>
                  <a:cubicBezTo>
                    <a:pt x="299654" y="277090"/>
                    <a:pt x="303833" y="285447"/>
                    <a:pt x="304669" y="293804"/>
                  </a:cubicBezTo>
                  <a:cubicBezTo>
                    <a:pt x="305504" y="302997"/>
                    <a:pt x="302162" y="311354"/>
                    <a:pt x="296312" y="318040"/>
                  </a:cubicBezTo>
                  <a:lnTo>
                    <a:pt x="267897" y="350633"/>
                  </a:lnTo>
                  <a:lnTo>
                    <a:pt x="279597" y="359826"/>
                  </a:lnTo>
                  <a:cubicBezTo>
                    <a:pt x="285447" y="363168"/>
                    <a:pt x="292133" y="365676"/>
                    <a:pt x="299654" y="364840"/>
                  </a:cubicBezTo>
                  <a:cubicBezTo>
                    <a:pt x="318040" y="363168"/>
                    <a:pt x="331411" y="347290"/>
                    <a:pt x="329740" y="328904"/>
                  </a:cubicBezTo>
                  <a:cubicBezTo>
                    <a:pt x="329740" y="328904"/>
                    <a:pt x="329740" y="328069"/>
                    <a:pt x="329740" y="328069"/>
                  </a:cubicBezTo>
                  <a:cubicBezTo>
                    <a:pt x="332247" y="328904"/>
                    <a:pt x="335590" y="328904"/>
                    <a:pt x="338097" y="328904"/>
                  </a:cubicBezTo>
                  <a:cubicBezTo>
                    <a:pt x="356483" y="327233"/>
                    <a:pt x="369854" y="311354"/>
                    <a:pt x="368183" y="292969"/>
                  </a:cubicBezTo>
                  <a:cubicBezTo>
                    <a:pt x="368183" y="292969"/>
                    <a:pt x="368183" y="292133"/>
                    <a:pt x="368183" y="292133"/>
                  </a:cubicBezTo>
                  <a:cubicBezTo>
                    <a:pt x="370690" y="292969"/>
                    <a:pt x="374033" y="292969"/>
                    <a:pt x="376540" y="292969"/>
                  </a:cubicBezTo>
                  <a:cubicBezTo>
                    <a:pt x="394925" y="291297"/>
                    <a:pt x="408297" y="275419"/>
                    <a:pt x="406625" y="257033"/>
                  </a:cubicBezTo>
                  <a:cubicBezTo>
                    <a:pt x="406625" y="255362"/>
                    <a:pt x="405790" y="253690"/>
                    <a:pt x="405790" y="252019"/>
                  </a:cubicBezTo>
                  <a:cubicBezTo>
                    <a:pt x="410804" y="254526"/>
                    <a:pt x="416654" y="256197"/>
                    <a:pt x="423340" y="255362"/>
                  </a:cubicBezTo>
                  <a:cubicBezTo>
                    <a:pt x="441725" y="253690"/>
                    <a:pt x="455097" y="237812"/>
                    <a:pt x="453425" y="219426"/>
                  </a:cubicBezTo>
                  <a:cubicBezTo>
                    <a:pt x="454261" y="210233"/>
                    <a:pt x="450082" y="202712"/>
                    <a:pt x="444232" y="196862"/>
                  </a:cubicBezTo>
                  <a:close/>
                </a:path>
              </a:pathLst>
            </a:custGeom>
            <a:grpFill/>
            <a:ln w="8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0" name="Freeform: Shape 38">
              <a:extLst>
                <a:ext uri="{FF2B5EF4-FFF2-40B4-BE49-F238E27FC236}">
                  <a16:creationId xmlns:a16="http://schemas.microsoft.com/office/drawing/2014/main" id="{5C06362D-F267-E74C-BF9B-75AD80ABE650}"/>
                </a:ext>
              </a:extLst>
            </p:cNvPr>
            <p:cNvSpPr/>
            <p:nvPr/>
          </p:nvSpPr>
          <p:spPr>
            <a:xfrm>
              <a:off x="1547319" y="3600760"/>
              <a:ext cx="175499" cy="208928"/>
            </a:xfrm>
            <a:custGeom>
              <a:avLst/>
              <a:gdLst>
                <a:gd name="connsiteX0" fmla="*/ 172692 w 175499"/>
                <a:gd name="connsiteY0" fmla="*/ 162598 h 208927"/>
                <a:gd name="connsiteX1" fmla="*/ 108342 w 175499"/>
                <a:gd name="connsiteY1" fmla="*/ 201876 h 208927"/>
                <a:gd name="connsiteX2" fmla="*/ 85778 w 175499"/>
                <a:gd name="connsiteY2" fmla="*/ 196026 h 208927"/>
                <a:gd name="connsiteX3" fmla="*/ 8057 w 175499"/>
                <a:gd name="connsiteY3" fmla="*/ 67327 h 208927"/>
                <a:gd name="connsiteX4" fmla="*/ 13907 w 175499"/>
                <a:gd name="connsiteY4" fmla="*/ 44763 h 208927"/>
                <a:gd name="connsiteX5" fmla="*/ 78257 w 175499"/>
                <a:gd name="connsiteY5" fmla="*/ 5484 h 208927"/>
                <a:gd name="connsiteX6" fmla="*/ 172692 w 175499"/>
                <a:gd name="connsiteY6" fmla="*/ 162598 h 20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499" h="208927">
                  <a:moveTo>
                    <a:pt x="172692" y="162598"/>
                  </a:moveTo>
                  <a:lnTo>
                    <a:pt x="108342" y="201876"/>
                  </a:lnTo>
                  <a:cubicBezTo>
                    <a:pt x="100821" y="206891"/>
                    <a:pt x="89957" y="204383"/>
                    <a:pt x="85778" y="196026"/>
                  </a:cubicBezTo>
                  <a:lnTo>
                    <a:pt x="8057" y="67327"/>
                  </a:lnTo>
                  <a:cubicBezTo>
                    <a:pt x="3043" y="59806"/>
                    <a:pt x="5550" y="48941"/>
                    <a:pt x="13907" y="44763"/>
                  </a:cubicBezTo>
                  <a:lnTo>
                    <a:pt x="78257" y="5484"/>
                  </a:lnTo>
                  <a:lnTo>
                    <a:pt x="172692" y="162598"/>
                  </a:lnTo>
                  <a:close/>
                </a:path>
              </a:pathLst>
            </a:custGeom>
            <a:grpFill/>
            <a:ln w="8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1" name="Freeform: Shape 39">
              <a:extLst>
                <a:ext uri="{FF2B5EF4-FFF2-40B4-BE49-F238E27FC236}">
                  <a16:creationId xmlns:a16="http://schemas.microsoft.com/office/drawing/2014/main" id="{19C37FC2-DA73-2041-B89F-6D903846A849}"/>
                </a:ext>
              </a:extLst>
            </p:cNvPr>
            <p:cNvSpPr/>
            <p:nvPr/>
          </p:nvSpPr>
          <p:spPr>
            <a:xfrm>
              <a:off x="1257305" y="3668328"/>
              <a:ext cx="359355" cy="200571"/>
            </a:xfrm>
            <a:custGeom>
              <a:avLst/>
              <a:gdLst>
                <a:gd name="connsiteX0" fmla="*/ 288042 w 359355"/>
                <a:gd name="connsiteY0" fmla="*/ 16473 h 200570"/>
                <a:gd name="connsiteX1" fmla="*/ 112543 w 359355"/>
                <a:gd name="connsiteY1" fmla="*/ 6445 h 200570"/>
                <a:gd name="connsiteX2" fmla="*/ 108365 w 359355"/>
                <a:gd name="connsiteY2" fmla="*/ 5609 h 200570"/>
                <a:gd name="connsiteX3" fmla="*/ 79951 w 359355"/>
                <a:gd name="connsiteY3" fmla="*/ 16473 h 200570"/>
                <a:gd name="connsiteX4" fmla="*/ 13929 w 359355"/>
                <a:gd name="connsiteY4" fmla="*/ 91687 h 200570"/>
                <a:gd name="connsiteX5" fmla="*/ 17272 w 359355"/>
                <a:gd name="connsiteY5" fmla="*/ 138487 h 200570"/>
                <a:gd name="connsiteX6" fmla="*/ 42344 w 359355"/>
                <a:gd name="connsiteY6" fmla="*/ 146844 h 200570"/>
                <a:gd name="connsiteX7" fmla="*/ 64908 w 359355"/>
                <a:gd name="connsiteY7" fmla="*/ 135144 h 200570"/>
                <a:gd name="connsiteX8" fmla="*/ 133436 w 359355"/>
                <a:gd name="connsiteY8" fmla="*/ 56587 h 200570"/>
                <a:gd name="connsiteX9" fmla="*/ 289714 w 359355"/>
                <a:gd name="connsiteY9" fmla="*/ 191137 h 200570"/>
                <a:gd name="connsiteX10" fmla="*/ 289714 w 359355"/>
                <a:gd name="connsiteY10" fmla="*/ 191137 h 200570"/>
                <a:gd name="connsiteX11" fmla="*/ 289714 w 359355"/>
                <a:gd name="connsiteY11" fmla="*/ 191137 h 200570"/>
                <a:gd name="connsiteX12" fmla="*/ 298907 w 359355"/>
                <a:gd name="connsiteY12" fmla="*/ 202001 h 200570"/>
                <a:gd name="connsiteX13" fmla="*/ 359078 w 359355"/>
                <a:gd name="connsiteY13" fmla="*/ 132637 h 200570"/>
                <a:gd name="connsiteX14" fmla="*/ 288042 w 359355"/>
                <a:gd name="connsiteY14" fmla="*/ 16473 h 200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9355" h="200570">
                  <a:moveTo>
                    <a:pt x="288042" y="16473"/>
                  </a:moveTo>
                  <a:cubicBezTo>
                    <a:pt x="218678" y="41544"/>
                    <a:pt x="168536" y="17309"/>
                    <a:pt x="112543" y="6445"/>
                  </a:cubicBezTo>
                  <a:cubicBezTo>
                    <a:pt x="111708" y="6445"/>
                    <a:pt x="108365" y="5609"/>
                    <a:pt x="108365" y="5609"/>
                  </a:cubicBezTo>
                  <a:cubicBezTo>
                    <a:pt x="98336" y="4773"/>
                    <a:pt x="87472" y="8116"/>
                    <a:pt x="79951" y="16473"/>
                  </a:cubicBezTo>
                  <a:lnTo>
                    <a:pt x="13929" y="91687"/>
                  </a:lnTo>
                  <a:cubicBezTo>
                    <a:pt x="1394" y="105894"/>
                    <a:pt x="3065" y="126787"/>
                    <a:pt x="17272" y="138487"/>
                  </a:cubicBezTo>
                  <a:cubicBezTo>
                    <a:pt x="24794" y="144337"/>
                    <a:pt x="33151" y="147680"/>
                    <a:pt x="42344" y="146844"/>
                  </a:cubicBezTo>
                  <a:cubicBezTo>
                    <a:pt x="50701" y="146008"/>
                    <a:pt x="59058" y="142665"/>
                    <a:pt x="64908" y="135144"/>
                  </a:cubicBezTo>
                  <a:cubicBezTo>
                    <a:pt x="64908" y="135144"/>
                    <a:pt x="133436" y="56587"/>
                    <a:pt x="133436" y="56587"/>
                  </a:cubicBezTo>
                  <a:lnTo>
                    <a:pt x="289714" y="191137"/>
                  </a:lnTo>
                  <a:lnTo>
                    <a:pt x="289714" y="191137"/>
                  </a:lnTo>
                  <a:lnTo>
                    <a:pt x="289714" y="191137"/>
                  </a:lnTo>
                  <a:cubicBezTo>
                    <a:pt x="293892" y="195315"/>
                    <a:pt x="295564" y="196987"/>
                    <a:pt x="298907" y="202001"/>
                  </a:cubicBezTo>
                  <a:lnTo>
                    <a:pt x="359078" y="132637"/>
                  </a:lnTo>
                  <a:lnTo>
                    <a:pt x="288042" y="16473"/>
                  </a:lnTo>
                  <a:close/>
                </a:path>
              </a:pathLst>
            </a:custGeom>
            <a:grpFill/>
            <a:ln w="8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</p:grpSp>
      <p:sp>
        <p:nvSpPr>
          <p:cNvPr id="23" name="3 Rectángulo">
            <a:extLst>
              <a:ext uri="{FF2B5EF4-FFF2-40B4-BE49-F238E27FC236}">
                <a16:creationId xmlns:a16="http://schemas.microsoft.com/office/drawing/2014/main" id="{58BD1AFB-0656-7A46-8CAE-211E1C5C3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7488" y="3824280"/>
            <a:ext cx="1620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938" algn="ctr">
              <a:spcAft>
                <a:spcPts val="0"/>
              </a:spcAft>
            </a:pPr>
            <a:r>
              <a:rPr lang="ca-ES" sz="1400">
                <a:solidFill>
                  <a:srgbClr val="148E8E"/>
                </a:solidFill>
                <a:latin typeface="Franklin Gothic Book" panose="020B0503020102020204" pitchFamily="34" charset="0"/>
                <a:ea typeface="Times New Roman"/>
                <a:cs typeface="Times New Roman"/>
              </a:rPr>
              <a:t>INTEGRACIÓ</a:t>
            </a:r>
          </a:p>
          <a:p>
            <a:pPr marL="7938" algn="ctr">
              <a:spcAft>
                <a:spcPts val="0"/>
              </a:spcAft>
            </a:pPr>
            <a:endParaRPr lang="ca-ES" sz="1000">
              <a:latin typeface="Franklin Gothic Book" panose="020B0503020102020204" pitchFamily="34" charset="0"/>
              <a:ea typeface="Times New Roman"/>
              <a:cs typeface="Times New Roman"/>
            </a:endParaRPr>
          </a:p>
          <a:p>
            <a:pPr marL="7938" algn="ctr">
              <a:spcAft>
                <a:spcPts val="0"/>
              </a:spcAft>
            </a:pPr>
            <a:r>
              <a:rPr lang="ca-ES" sz="1000">
                <a:latin typeface="Franklin Gothic Book" panose="020B0503020102020204" pitchFamily="34" charset="0"/>
                <a:ea typeface="Times New Roman"/>
                <a:cs typeface="Times New Roman"/>
              </a:rPr>
              <a:t> Oferir una visió global i integrada dels sistemes energètics considerant la interacció entre tots els vectors energètics per aconseguir una àmplia plataforma energètica per promoure activitats de desenvolupament, assaig i demostració.</a:t>
            </a:r>
          </a:p>
        </p:txBody>
      </p:sp>
      <p:sp>
        <p:nvSpPr>
          <p:cNvPr id="27" name="3 Rectángulo">
            <a:extLst>
              <a:ext uri="{FF2B5EF4-FFF2-40B4-BE49-F238E27FC236}">
                <a16:creationId xmlns:a16="http://schemas.microsoft.com/office/drawing/2014/main" id="{0DE945C3-FA5F-3840-9EAC-8C70D8072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7515" y="3824280"/>
            <a:ext cx="16200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938" algn="ctr">
              <a:spcAft>
                <a:spcPts val="0"/>
              </a:spcAft>
            </a:pPr>
            <a:r>
              <a:rPr lang="ca-ES" sz="1400">
                <a:solidFill>
                  <a:srgbClr val="148E8E"/>
                </a:solidFill>
                <a:latin typeface="Franklin Gothic Book" panose="020B0503020102020204" pitchFamily="34" charset="0"/>
                <a:ea typeface="Times New Roman"/>
                <a:cs typeface="Times New Roman"/>
              </a:rPr>
              <a:t>COLABORACIÓ</a:t>
            </a:r>
          </a:p>
          <a:p>
            <a:pPr marL="7938" algn="ctr">
              <a:spcAft>
                <a:spcPts val="0"/>
              </a:spcAft>
            </a:pPr>
            <a:endParaRPr lang="ca-ES" sz="1000">
              <a:latin typeface="Franklin Gothic Book" panose="020B0503020102020204" pitchFamily="34" charset="0"/>
              <a:ea typeface="Times New Roman"/>
              <a:cs typeface="Times New Roman"/>
            </a:endParaRPr>
          </a:p>
          <a:p>
            <a:pPr marL="7938" algn="ctr">
              <a:spcAft>
                <a:spcPts val="0"/>
              </a:spcAft>
            </a:pPr>
            <a:r>
              <a:rPr lang="ca-ES" sz="1000">
                <a:latin typeface="Franklin Gothic Book" panose="020B0503020102020204" pitchFamily="34" charset="0"/>
                <a:ea typeface="Times New Roman"/>
                <a:cs typeface="Times New Roman"/>
              </a:rPr>
              <a:t>Promoure la validació col·laborativa implicant els diferents actors de la cadena de valor, amb visions i interessos complementaris. Promoure una validació de 360º, aprofitant les sinergies entre actors per optimitzar recursos i temps.</a:t>
            </a:r>
          </a:p>
        </p:txBody>
      </p:sp>
      <p:sp>
        <p:nvSpPr>
          <p:cNvPr id="37" name="Elipse 6">
            <a:extLst>
              <a:ext uri="{FF2B5EF4-FFF2-40B4-BE49-F238E27FC236}">
                <a16:creationId xmlns:a16="http://schemas.microsoft.com/office/drawing/2014/main" id="{A5714D47-7A89-D04A-B97D-6E66B41D776E}"/>
              </a:ext>
            </a:extLst>
          </p:cNvPr>
          <p:cNvSpPr/>
          <p:nvPr/>
        </p:nvSpPr>
        <p:spPr bwMode="auto">
          <a:xfrm>
            <a:off x="5436307" y="3043886"/>
            <a:ext cx="738665" cy="738665"/>
          </a:xfrm>
          <a:prstGeom prst="ellipse">
            <a:avLst/>
          </a:prstGeom>
          <a:solidFill>
            <a:srgbClr val="148E8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ea typeface="ヒラギノ角ゴ Pro W3" pitchFamily="32" charset="-128"/>
            </a:endParaRPr>
          </a:p>
        </p:txBody>
      </p:sp>
      <p:sp>
        <p:nvSpPr>
          <p:cNvPr id="41" name="3 Rectángulo">
            <a:extLst>
              <a:ext uri="{FF2B5EF4-FFF2-40B4-BE49-F238E27FC236}">
                <a16:creationId xmlns:a16="http://schemas.microsoft.com/office/drawing/2014/main" id="{416A93A6-A6A0-EA41-972A-B792B953C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7497" y="3824280"/>
            <a:ext cx="16200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938" algn="ctr">
              <a:spcAft>
                <a:spcPts val="0"/>
              </a:spcAft>
            </a:pPr>
            <a:r>
              <a:rPr lang="ca-ES" sz="1400">
                <a:solidFill>
                  <a:srgbClr val="148E8E"/>
                </a:solidFill>
                <a:latin typeface="Franklin Gothic Book" panose="020B0503020102020204" pitchFamily="34" charset="0"/>
              </a:rPr>
              <a:t>PROJECTES</a:t>
            </a:r>
            <a:endParaRPr lang="ca-ES" sz="1100">
              <a:solidFill>
                <a:srgbClr val="148E8E"/>
              </a:solidFill>
              <a:latin typeface="Franklin Gothic Book" panose="020B0503020102020204" pitchFamily="34" charset="0"/>
            </a:endParaRPr>
          </a:p>
          <a:p>
            <a:pPr marL="7938" algn="ctr">
              <a:spcAft>
                <a:spcPts val="0"/>
              </a:spcAft>
            </a:pPr>
            <a:endParaRPr lang="ca-ES" sz="1100">
              <a:latin typeface="Franklin Gothic Book" panose="020B0503020102020204" pitchFamily="34" charset="0"/>
            </a:endParaRPr>
          </a:p>
          <a:p>
            <a:pPr marL="7938" algn="ctr">
              <a:spcAft>
                <a:spcPts val="0"/>
              </a:spcAft>
            </a:pPr>
            <a:r>
              <a:rPr lang="ca-ES" sz="1000">
                <a:latin typeface="Franklin Gothic Book" panose="020B0503020102020204" pitchFamily="34" charset="0"/>
                <a:ea typeface="Times New Roman"/>
                <a:cs typeface="Times New Roman"/>
              </a:rPr>
              <a:t>Actuar com a palanca per al desenvolupament de projectes R+D+i entre els actors principals del sector. Promoure la col·laboració i participació del teixit industrial en grans consorcis i projectes que siguin referents a nivell científic i/o de demostració.</a:t>
            </a:r>
          </a:p>
        </p:txBody>
      </p:sp>
      <p:sp>
        <p:nvSpPr>
          <p:cNvPr id="42" name="Elipse 6">
            <a:extLst>
              <a:ext uri="{FF2B5EF4-FFF2-40B4-BE49-F238E27FC236}">
                <a16:creationId xmlns:a16="http://schemas.microsoft.com/office/drawing/2014/main" id="{37A1DB87-7FCD-724B-B143-012A9FFEA901}"/>
              </a:ext>
            </a:extLst>
          </p:cNvPr>
          <p:cNvSpPr/>
          <p:nvPr/>
        </p:nvSpPr>
        <p:spPr bwMode="auto">
          <a:xfrm>
            <a:off x="3806298" y="3043886"/>
            <a:ext cx="738665" cy="738665"/>
          </a:xfrm>
          <a:prstGeom prst="ellipse">
            <a:avLst/>
          </a:prstGeom>
          <a:solidFill>
            <a:srgbClr val="148E8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ea typeface="ヒラギノ角ゴ Pro W3" pitchFamily="32" charset="-128"/>
            </a:endParaRPr>
          </a:p>
        </p:txBody>
      </p:sp>
      <p:sp>
        <p:nvSpPr>
          <p:cNvPr id="46" name="3 Rectángulo">
            <a:extLst>
              <a:ext uri="{FF2B5EF4-FFF2-40B4-BE49-F238E27FC236}">
                <a16:creationId xmlns:a16="http://schemas.microsoft.com/office/drawing/2014/main" id="{A9091B4B-96DF-804E-82B0-025644044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7506" y="3824280"/>
            <a:ext cx="1620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938" algn="ctr">
              <a:spcAft>
                <a:spcPts val="0"/>
              </a:spcAft>
            </a:pPr>
            <a:r>
              <a:rPr lang="ca-ES" sz="1400">
                <a:solidFill>
                  <a:srgbClr val="148E8E"/>
                </a:solidFill>
                <a:latin typeface="Franklin Gothic Book" panose="020B0503020102020204" pitchFamily="34" charset="0"/>
              </a:rPr>
              <a:t>INNOVACIÓ</a:t>
            </a:r>
            <a:endParaRPr lang="ca-ES" sz="1100">
              <a:solidFill>
                <a:srgbClr val="148E8E"/>
              </a:solidFill>
              <a:latin typeface="Franklin Gothic Book" panose="020B0503020102020204" pitchFamily="34" charset="0"/>
            </a:endParaRPr>
          </a:p>
          <a:p>
            <a:pPr marL="7938" algn="ctr">
              <a:spcAft>
                <a:spcPts val="0"/>
              </a:spcAft>
            </a:pPr>
            <a:r>
              <a:rPr lang="ca-ES" sz="1000">
                <a:latin typeface="Franklin Gothic Book" panose="020B0503020102020204" pitchFamily="34" charset="0"/>
              </a:rPr>
              <a:t> </a:t>
            </a:r>
          </a:p>
          <a:p>
            <a:pPr marL="7938" algn="ctr">
              <a:spcAft>
                <a:spcPts val="0"/>
              </a:spcAft>
            </a:pPr>
            <a:r>
              <a:rPr lang="ca-ES" sz="1000">
                <a:latin typeface="Franklin Gothic Book" panose="020B0503020102020204" pitchFamily="34" charset="0"/>
              </a:rPr>
              <a:t> Implementar un sandbox regulatori al sector energètic que permeti validar, en un entorn real i controlat de mercat, les noves estratègies regulatòries. Impulsar la introducció de nous models de gestió de demanda, agregació de recursos distribuïts, mercat capacitat, etc.</a:t>
            </a:r>
            <a:endParaRPr lang="ca-ES" sz="1000">
              <a:latin typeface="Franklin Gothic Book" panose="020B0503020102020204" pitchFamily="34" charset="0"/>
              <a:ea typeface="Times New Roman"/>
              <a:cs typeface="Times New Roman"/>
            </a:endParaRPr>
          </a:p>
        </p:txBody>
      </p:sp>
      <p:pic>
        <p:nvPicPr>
          <p:cNvPr id="35" name="Graphic 34" descr="Connections with solid fill">
            <a:extLst>
              <a:ext uri="{FF2B5EF4-FFF2-40B4-BE49-F238E27FC236}">
                <a16:creationId xmlns:a16="http://schemas.microsoft.com/office/drawing/2014/main" id="{8A369709-E4F7-F046-8F82-25E448CA8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4688" y="3102267"/>
            <a:ext cx="621902" cy="621902"/>
          </a:xfrm>
          <a:prstGeom prst="rect">
            <a:avLst/>
          </a:prstGeom>
        </p:spPr>
      </p:pic>
      <p:pic>
        <p:nvPicPr>
          <p:cNvPr id="49" name="Graphic 48" descr="Cube with solid fill">
            <a:extLst>
              <a:ext uri="{FF2B5EF4-FFF2-40B4-BE49-F238E27FC236}">
                <a16:creationId xmlns:a16="http://schemas.microsoft.com/office/drawing/2014/main" id="{14880E68-EE0C-4A4C-A707-AF437CAC8A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16956" y="3139804"/>
            <a:ext cx="517348" cy="517348"/>
          </a:xfrm>
          <a:prstGeom prst="rect">
            <a:avLst/>
          </a:prstGeom>
        </p:spPr>
      </p:pic>
      <p:sp>
        <p:nvSpPr>
          <p:cNvPr id="29" name="3 Rectángulo">
            <a:extLst>
              <a:ext uri="{FF2B5EF4-FFF2-40B4-BE49-F238E27FC236}">
                <a16:creationId xmlns:a16="http://schemas.microsoft.com/office/drawing/2014/main" id="{363542CB-CC8B-7542-AE4B-0CD927D82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7525" y="3824280"/>
            <a:ext cx="1620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938" algn="ctr">
              <a:spcAft>
                <a:spcPts val="0"/>
              </a:spcAft>
            </a:pPr>
            <a:r>
              <a:rPr lang="ca-ES" sz="1400">
                <a:solidFill>
                  <a:srgbClr val="148E8E"/>
                </a:solidFill>
                <a:latin typeface="Franklin Gothic Book" panose="020B0503020102020204" pitchFamily="34" charset="0"/>
                <a:ea typeface="Times New Roman"/>
                <a:cs typeface="Times New Roman"/>
              </a:rPr>
              <a:t>FORMACIÓ</a:t>
            </a:r>
          </a:p>
          <a:p>
            <a:pPr marL="7938" algn="ctr">
              <a:spcAft>
                <a:spcPts val="0"/>
              </a:spcAft>
            </a:pPr>
            <a:endParaRPr lang="ca-ES" sz="1000">
              <a:latin typeface="Franklin Gothic Book" panose="020B0503020102020204" pitchFamily="34" charset="0"/>
              <a:ea typeface="Times New Roman"/>
              <a:cs typeface="Times New Roman"/>
            </a:endParaRPr>
          </a:p>
          <a:p>
            <a:pPr marL="7938" algn="ctr">
              <a:spcAft>
                <a:spcPts val="0"/>
              </a:spcAft>
            </a:pPr>
            <a:r>
              <a:rPr lang="ca-ES" sz="1000">
                <a:latin typeface="Franklin Gothic Book" panose="020B0503020102020204" pitchFamily="34" charset="0"/>
                <a:ea typeface="Times New Roman"/>
                <a:cs typeface="Times New Roman"/>
              </a:rPr>
              <a:t> Aconseguir un escenari ampli i flexible de sistemes energètics per promoure activitats de desenvolupament, assaig i demostració. Oferir formació a tots els àmbits energètics i promoure la creació de noves empreses.</a:t>
            </a:r>
          </a:p>
        </p:txBody>
      </p:sp>
      <p:sp>
        <p:nvSpPr>
          <p:cNvPr id="30" name="Elipse 6">
            <a:extLst>
              <a:ext uri="{FF2B5EF4-FFF2-40B4-BE49-F238E27FC236}">
                <a16:creationId xmlns:a16="http://schemas.microsoft.com/office/drawing/2014/main" id="{C026E03D-747B-374C-8703-AD2BB3F420D6}"/>
              </a:ext>
            </a:extLst>
          </p:cNvPr>
          <p:cNvSpPr/>
          <p:nvPr/>
        </p:nvSpPr>
        <p:spPr bwMode="auto">
          <a:xfrm>
            <a:off x="10326335" y="3043886"/>
            <a:ext cx="738665" cy="738665"/>
          </a:xfrm>
          <a:prstGeom prst="ellipse">
            <a:avLst/>
          </a:prstGeom>
          <a:solidFill>
            <a:srgbClr val="148E8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ea typeface="ヒラギノ角ゴ Pro W3" pitchFamily="32" charset="-128"/>
            </a:endParaRPr>
          </a:p>
        </p:txBody>
      </p:sp>
      <p:pic>
        <p:nvPicPr>
          <p:cNvPr id="3" name="Graphic 2" descr="Classroom with solid fill">
            <a:extLst>
              <a:ext uri="{FF2B5EF4-FFF2-40B4-BE49-F238E27FC236}">
                <a16:creationId xmlns:a16="http://schemas.microsoft.com/office/drawing/2014/main" id="{5DB70A39-34C5-0247-8AF8-17CF82F4CB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98599" y="3129738"/>
            <a:ext cx="594135" cy="594135"/>
          </a:xfrm>
          <a:prstGeom prst="rect">
            <a:avLst/>
          </a:prstGeom>
        </p:spPr>
      </p:pic>
      <p:pic>
        <p:nvPicPr>
          <p:cNvPr id="8" name="Graphic 7" descr="Excellent with solid fill">
            <a:extLst>
              <a:ext uri="{FF2B5EF4-FFF2-40B4-BE49-F238E27FC236}">
                <a16:creationId xmlns:a16="http://schemas.microsoft.com/office/drawing/2014/main" id="{3CBD1987-C936-0945-98C7-CBE1E2FBB0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90524" y="3066866"/>
            <a:ext cx="710194" cy="710194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6E8E740-2132-E811-04E2-89451D727534}"/>
              </a:ext>
            </a:extLst>
          </p:cNvPr>
          <p:cNvCxnSpPr>
            <a:cxnSpLocks/>
          </p:cNvCxnSpPr>
          <p:nvPr/>
        </p:nvCxnSpPr>
        <p:spPr bwMode="auto">
          <a:xfrm>
            <a:off x="309813" y="18278"/>
            <a:ext cx="0" cy="23818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3 Rectángulo">
            <a:extLst>
              <a:ext uri="{FF2B5EF4-FFF2-40B4-BE49-F238E27FC236}">
                <a16:creationId xmlns:a16="http://schemas.microsoft.com/office/drawing/2014/main" id="{EE2081B7-E9F8-77B7-B817-994B8CCF6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420" y="1320806"/>
            <a:ext cx="10825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5250">
              <a:spcAft>
                <a:spcPts val="0"/>
              </a:spcAft>
            </a:pPr>
            <a:r>
              <a:rPr lang="ca-ES" sz="800" b="1" dirty="0">
                <a:solidFill>
                  <a:srgbClr val="138E8E"/>
                </a:solidFill>
                <a:latin typeface="Franklin Gothic Book" panose="020B0503020102020204" pitchFamily="34" charset="0"/>
                <a:ea typeface="Times New Roman"/>
                <a:cs typeface="Times New Roman"/>
              </a:rPr>
              <a:t>PROPOSTA VALOR</a:t>
            </a:r>
          </a:p>
        </p:txBody>
      </p:sp>
      <p:sp>
        <p:nvSpPr>
          <p:cNvPr id="45" name="Elipse 1">
            <a:extLst>
              <a:ext uri="{FF2B5EF4-FFF2-40B4-BE49-F238E27FC236}">
                <a16:creationId xmlns:a16="http://schemas.microsoft.com/office/drawing/2014/main" id="{28B86E97-912E-93F2-A72E-401E8D9C0288}"/>
              </a:ext>
            </a:extLst>
          </p:cNvPr>
          <p:cNvSpPr/>
          <p:nvPr/>
        </p:nvSpPr>
        <p:spPr bwMode="auto">
          <a:xfrm>
            <a:off x="183813" y="1320806"/>
            <a:ext cx="252000" cy="252000"/>
          </a:xfrm>
          <a:prstGeom prst="ellipse">
            <a:avLst/>
          </a:prstGeom>
          <a:solidFill>
            <a:srgbClr val="138E8E"/>
          </a:solidFill>
          <a:ln w="9525" cap="flat" cmpd="sng" algn="ctr">
            <a:solidFill>
              <a:srgbClr val="138E8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a-ES">
              <a:ea typeface="ヒラギノ角ゴ Pro W3" pitchFamily="32" charset="-128"/>
            </a:endParaRPr>
          </a:p>
        </p:txBody>
      </p:sp>
      <p:sp>
        <p:nvSpPr>
          <p:cNvPr id="47" name="3 Rectángulo">
            <a:extLst>
              <a:ext uri="{FF2B5EF4-FFF2-40B4-BE49-F238E27FC236}">
                <a16:creationId xmlns:a16="http://schemas.microsoft.com/office/drawing/2014/main" id="{ADEB62F3-CE31-B56B-A401-CD4B0FA65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561" y="1860482"/>
            <a:ext cx="12092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5250">
              <a:spcAft>
                <a:spcPts val="0"/>
              </a:spcAft>
            </a:pPr>
            <a:r>
              <a:rPr lang="ca-ES" sz="8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  <a:ea typeface="Times New Roman"/>
                <a:cs typeface="Times New Roman"/>
              </a:rPr>
              <a:t>ROADMAP</a:t>
            </a:r>
          </a:p>
        </p:txBody>
      </p:sp>
      <p:sp>
        <p:nvSpPr>
          <p:cNvPr id="48" name="Elipse 1">
            <a:extLst>
              <a:ext uri="{FF2B5EF4-FFF2-40B4-BE49-F238E27FC236}">
                <a16:creationId xmlns:a16="http://schemas.microsoft.com/office/drawing/2014/main" id="{F959ACAD-78B5-F823-2EC1-5F5EEAB039C4}"/>
              </a:ext>
            </a:extLst>
          </p:cNvPr>
          <p:cNvSpPr/>
          <p:nvPr/>
        </p:nvSpPr>
        <p:spPr bwMode="auto">
          <a:xfrm>
            <a:off x="183813" y="1860482"/>
            <a:ext cx="252000" cy="252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a-ES">
              <a:solidFill>
                <a:srgbClr val="138E8E"/>
              </a:solidFill>
              <a:ea typeface="ヒラギノ角ゴ Pro W3" pitchFamily="32" charset="-128"/>
            </a:endParaRPr>
          </a:p>
        </p:txBody>
      </p:sp>
      <p:sp>
        <p:nvSpPr>
          <p:cNvPr id="55" name="Elipse 1">
            <a:extLst>
              <a:ext uri="{FF2B5EF4-FFF2-40B4-BE49-F238E27FC236}">
                <a16:creationId xmlns:a16="http://schemas.microsoft.com/office/drawing/2014/main" id="{1D8F1324-188B-7FA4-5B18-FCF3602FE684}"/>
              </a:ext>
            </a:extLst>
          </p:cNvPr>
          <p:cNvSpPr/>
          <p:nvPr/>
        </p:nvSpPr>
        <p:spPr bwMode="auto">
          <a:xfrm>
            <a:off x="183813" y="2381880"/>
            <a:ext cx="252000" cy="252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a-ES">
              <a:solidFill>
                <a:schemeClr val="bg1">
                  <a:lumMod val="75000"/>
                </a:schemeClr>
              </a:solidFill>
              <a:ea typeface="ヒラギノ角ゴ Pro W3" pitchFamily="32" charset="-128"/>
            </a:endParaRPr>
          </a:p>
        </p:txBody>
      </p:sp>
      <p:sp>
        <p:nvSpPr>
          <p:cNvPr id="56" name="3 Rectángulo">
            <a:extLst>
              <a:ext uri="{FF2B5EF4-FFF2-40B4-BE49-F238E27FC236}">
                <a16:creationId xmlns:a16="http://schemas.microsoft.com/office/drawing/2014/main" id="{3671451B-3432-1208-3B12-02189F85B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561" y="2400158"/>
            <a:ext cx="12092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5250">
              <a:spcAft>
                <a:spcPts val="0"/>
              </a:spcAft>
            </a:pPr>
            <a:r>
              <a:rPr lang="ca-ES" sz="8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  <a:ea typeface="Times New Roman"/>
                <a:cs typeface="Times New Roman"/>
              </a:rPr>
              <a:t>FEDER - STEP</a:t>
            </a:r>
          </a:p>
        </p:txBody>
      </p:sp>
    </p:spTree>
    <p:extLst>
      <p:ext uri="{BB962C8B-B14F-4D97-AF65-F5344CB8AC3E}">
        <p14:creationId xmlns:p14="http://schemas.microsoft.com/office/powerpoint/2010/main" val="1079407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mountain, outdoor, nature, highland&#10;&#10;Description automatically generated">
            <a:extLst>
              <a:ext uri="{FF2B5EF4-FFF2-40B4-BE49-F238E27FC236}">
                <a16:creationId xmlns:a16="http://schemas.microsoft.com/office/drawing/2014/main" id="{2EAEB175-BBED-D54B-8E49-085113A757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071"/>
            <a:ext cx="6120000" cy="3600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0F0CDC4-18AC-0745-CFDC-EB6A7FD664B2}"/>
              </a:ext>
            </a:extLst>
          </p:cNvPr>
          <p:cNvSpPr/>
          <p:nvPr/>
        </p:nvSpPr>
        <p:spPr bwMode="auto">
          <a:xfrm>
            <a:off x="0" y="0"/>
            <a:ext cx="1763486" cy="57640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pic>
        <p:nvPicPr>
          <p:cNvPr id="14" name="Picture 13" descr="A picture containing mountain, road, grass, outdoor&#10;&#10;Description automatically generated">
            <a:extLst>
              <a:ext uri="{FF2B5EF4-FFF2-40B4-BE49-F238E27FC236}">
                <a16:creationId xmlns:a16="http://schemas.microsoft.com/office/drawing/2014/main" id="{700DA07B-372D-9541-93B8-29D7446A11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851" y="5267"/>
            <a:ext cx="6120000" cy="3600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5" name="Oval 54">
            <a:extLst>
              <a:ext uri="{FF2B5EF4-FFF2-40B4-BE49-F238E27FC236}">
                <a16:creationId xmlns:a16="http://schemas.microsoft.com/office/drawing/2014/main" id="{28A259E7-1444-D04B-9D77-85C11BF9D10A}"/>
              </a:ext>
            </a:extLst>
          </p:cNvPr>
          <p:cNvSpPr/>
          <p:nvPr/>
        </p:nvSpPr>
        <p:spPr bwMode="auto">
          <a:xfrm>
            <a:off x="1774200" y="4560342"/>
            <a:ext cx="548640" cy="54864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13BB039-5DFE-C147-906A-36AC46C9EB4A}"/>
              </a:ext>
            </a:extLst>
          </p:cNvPr>
          <p:cNvSpPr/>
          <p:nvPr/>
        </p:nvSpPr>
        <p:spPr>
          <a:xfrm>
            <a:off x="1572502" y="5255636"/>
            <a:ext cx="1080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900">
                <a:latin typeface="Franklin Gothic Book" panose="020B0503020102020204" pitchFamily="34" charset="0"/>
                <a:cs typeface="Arial" panose="020B0604020202020204" pitchFamily="34" charset="0"/>
              </a:rPr>
              <a:t>Espai obert per energies renovables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9A34B320-0544-6C4B-A38E-EF05C2B282C6}"/>
              </a:ext>
            </a:extLst>
          </p:cNvPr>
          <p:cNvSpPr/>
          <p:nvPr/>
        </p:nvSpPr>
        <p:spPr bwMode="auto">
          <a:xfrm>
            <a:off x="3005676" y="4560342"/>
            <a:ext cx="548640" cy="54864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B79B20A-487E-D543-829E-CD0A8AACD8E6}"/>
              </a:ext>
            </a:extLst>
          </p:cNvPr>
          <p:cNvSpPr/>
          <p:nvPr/>
        </p:nvSpPr>
        <p:spPr>
          <a:xfrm>
            <a:off x="2800408" y="5255636"/>
            <a:ext cx="108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900">
                <a:latin typeface="Franklin Gothic Book" panose="020B0503020102020204" pitchFamily="34" charset="0"/>
                <a:cs typeface="Arial" panose="020B0604020202020204" pitchFamily="34" charset="0"/>
              </a:rPr>
              <a:t>Xarxa electricitat AT, gas natural, telefonia, aigua, etc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FEB2AFE-C5CE-4848-9965-3CE3A827C75C}"/>
              </a:ext>
            </a:extLst>
          </p:cNvPr>
          <p:cNvSpPr/>
          <p:nvPr/>
        </p:nvSpPr>
        <p:spPr bwMode="auto">
          <a:xfrm>
            <a:off x="4237152" y="4560342"/>
            <a:ext cx="548640" cy="54864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75F787E-A8A7-4C43-BDA1-1F75B92112DF}"/>
              </a:ext>
            </a:extLst>
          </p:cNvPr>
          <p:cNvSpPr/>
          <p:nvPr/>
        </p:nvSpPr>
        <p:spPr>
          <a:xfrm>
            <a:off x="4008130" y="5255636"/>
            <a:ext cx="1080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900">
                <a:latin typeface="Franklin Gothic Book" panose="020B0503020102020204" pitchFamily="34" charset="0"/>
                <a:cs typeface="Arial" panose="020B0604020202020204" pitchFamily="34" charset="0"/>
              </a:rPr>
              <a:t>Bona comunicacio viaria amb acces a la C17 i C25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432B71B-B16F-AD49-AF53-FD4A8FB6FBF8}"/>
              </a:ext>
            </a:extLst>
          </p:cNvPr>
          <p:cNvSpPr/>
          <p:nvPr/>
        </p:nvSpPr>
        <p:spPr bwMode="auto">
          <a:xfrm>
            <a:off x="5468628" y="4560342"/>
            <a:ext cx="548640" cy="54864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42773ED-0E88-894F-9529-72A6621BB509}"/>
              </a:ext>
            </a:extLst>
          </p:cNvPr>
          <p:cNvSpPr/>
          <p:nvPr/>
        </p:nvSpPr>
        <p:spPr>
          <a:xfrm>
            <a:off x="5209988" y="5255636"/>
            <a:ext cx="108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900">
                <a:latin typeface="Franklin Gothic Book" panose="020B0503020102020204" pitchFamily="34" charset="0"/>
                <a:cs typeface="Arial" panose="020B0604020202020204" pitchFamily="34" charset="0"/>
              </a:rPr>
              <a:t>Poligon nou amb espai per creixer com a HUB Energia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FFD5A1D8-8249-9446-BF72-585247B1CB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605" y="4620301"/>
            <a:ext cx="408674" cy="408674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CE843204-ACA6-F949-BC19-536927F1E453}"/>
              </a:ext>
            </a:extLst>
          </p:cNvPr>
          <p:cNvSpPr/>
          <p:nvPr/>
        </p:nvSpPr>
        <p:spPr bwMode="auto">
          <a:xfrm>
            <a:off x="6700104" y="4560342"/>
            <a:ext cx="548640" cy="54864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DC8CFB5-FAF1-9947-95D6-3FB50A3935D3}"/>
              </a:ext>
            </a:extLst>
          </p:cNvPr>
          <p:cNvSpPr/>
          <p:nvPr/>
        </p:nvSpPr>
        <p:spPr>
          <a:xfrm>
            <a:off x="7679699" y="5255636"/>
            <a:ext cx="108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900" dirty="0">
                <a:latin typeface="Franklin Gothic Book" panose="020B0503020102020204" pitchFamily="34" charset="0"/>
                <a:cs typeface="Arial" panose="020B0604020202020204" pitchFamily="34" charset="0"/>
              </a:rPr>
              <a:t>Col·laboració amb  la Universitat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94AD130-1B4B-764A-A474-B55C9F9AD587}"/>
              </a:ext>
            </a:extLst>
          </p:cNvPr>
          <p:cNvSpPr/>
          <p:nvPr/>
        </p:nvSpPr>
        <p:spPr>
          <a:xfrm>
            <a:off x="3894524" y="2953359"/>
            <a:ext cx="136358" cy="136358"/>
          </a:xfrm>
          <a:prstGeom prst="ellipse">
            <a:avLst/>
          </a:prstGeom>
          <a:solidFill>
            <a:srgbClr val="E21842"/>
          </a:solidFill>
          <a:ln>
            <a:solidFill>
              <a:srgbClr val="E218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1923E05-C44E-B54D-954C-D11CD0BE75A6}"/>
              </a:ext>
            </a:extLst>
          </p:cNvPr>
          <p:cNvSpPr/>
          <p:nvPr/>
        </p:nvSpPr>
        <p:spPr>
          <a:xfrm>
            <a:off x="3886878" y="2670909"/>
            <a:ext cx="136358" cy="136358"/>
          </a:xfrm>
          <a:prstGeom prst="ellipse">
            <a:avLst/>
          </a:prstGeom>
          <a:solidFill>
            <a:srgbClr val="E21842"/>
          </a:solidFill>
          <a:ln>
            <a:solidFill>
              <a:srgbClr val="E218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D5732B2-8538-3940-9C66-43352303548F}"/>
              </a:ext>
            </a:extLst>
          </p:cNvPr>
          <p:cNvSpPr txBox="1"/>
          <p:nvPr/>
        </p:nvSpPr>
        <p:spPr>
          <a:xfrm>
            <a:off x="4080384" y="2899252"/>
            <a:ext cx="1449303" cy="216645"/>
          </a:xfrm>
          <a:prstGeom prst="round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n-GB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Plataforma PRIMA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48D92CD-5F4F-324E-A731-099DB26AFFCA}"/>
              </a:ext>
            </a:extLst>
          </p:cNvPr>
          <p:cNvSpPr txBox="1"/>
          <p:nvPr/>
        </p:nvSpPr>
        <p:spPr>
          <a:xfrm>
            <a:off x="4023236" y="2626723"/>
            <a:ext cx="1449303" cy="216645"/>
          </a:xfrm>
          <a:prstGeom prst="round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Camps </a:t>
            </a:r>
            <a:r>
              <a:rPr lang="en-GB" sz="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Experimentals</a:t>
            </a:r>
            <a:r>
              <a:rPr lang="en-GB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IREC 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9C5D8E6-262C-A742-BE60-094988B7AD7B}"/>
              </a:ext>
            </a:extLst>
          </p:cNvPr>
          <p:cNvSpPr/>
          <p:nvPr/>
        </p:nvSpPr>
        <p:spPr>
          <a:xfrm>
            <a:off x="10493500" y="1413348"/>
            <a:ext cx="136358" cy="136358"/>
          </a:xfrm>
          <a:prstGeom prst="ellipse">
            <a:avLst/>
          </a:prstGeom>
          <a:solidFill>
            <a:srgbClr val="E21842"/>
          </a:solidFill>
          <a:ln>
            <a:solidFill>
              <a:srgbClr val="E218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4BB3F3D-8CF2-4041-BF63-65D1111633FB}"/>
              </a:ext>
            </a:extLst>
          </p:cNvPr>
          <p:cNvSpPr/>
          <p:nvPr/>
        </p:nvSpPr>
        <p:spPr>
          <a:xfrm>
            <a:off x="10142260" y="1617216"/>
            <a:ext cx="136358" cy="136358"/>
          </a:xfrm>
          <a:prstGeom prst="ellipse">
            <a:avLst/>
          </a:prstGeom>
          <a:solidFill>
            <a:srgbClr val="E21842"/>
          </a:solidFill>
          <a:ln>
            <a:solidFill>
              <a:srgbClr val="E218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FDB9764-C3BC-F747-ABF7-059371DA6CD1}"/>
              </a:ext>
            </a:extLst>
          </p:cNvPr>
          <p:cNvSpPr txBox="1"/>
          <p:nvPr/>
        </p:nvSpPr>
        <p:spPr>
          <a:xfrm>
            <a:off x="9485787" y="1336374"/>
            <a:ext cx="1449303" cy="216645"/>
          </a:xfrm>
          <a:prstGeom prst="round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n-GB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Plataforma PRIMA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832AAF8-FF40-B84E-9321-F2EABA259AA9}"/>
              </a:ext>
            </a:extLst>
          </p:cNvPr>
          <p:cNvSpPr txBox="1"/>
          <p:nvPr/>
        </p:nvSpPr>
        <p:spPr>
          <a:xfrm>
            <a:off x="8692957" y="1577073"/>
            <a:ext cx="1449303" cy="216645"/>
          </a:xfrm>
          <a:prstGeom prst="round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Camps </a:t>
            </a:r>
            <a:r>
              <a:rPr lang="en-GB" sz="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Experimentals</a:t>
            </a:r>
            <a:r>
              <a:rPr lang="en-GB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IREC </a:t>
            </a:r>
          </a:p>
        </p:txBody>
      </p:sp>
      <p:sp>
        <p:nvSpPr>
          <p:cNvPr id="85" name="Rectangle 5">
            <a:extLst>
              <a:ext uri="{FF2B5EF4-FFF2-40B4-BE49-F238E27FC236}">
                <a16:creationId xmlns:a16="http://schemas.microsoft.com/office/drawing/2014/main" id="{41360C63-A4EE-FF4C-8DF2-961B1DA34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792" y="3810552"/>
            <a:ext cx="7949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a-ES" b="1" dirty="0">
                <a:solidFill>
                  <a:srgbClr val="148E8E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PRIMA: Emplaçament a Gurb (Osona) 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F339EE7-6E91-094D-87C8-8A51F7368190}"/>
              </a:ext>
            </a:extLst>
          </p:cNvPr>
          <p:cNvSpPr/>
          <p:nvPr/>
        </p:nvSpPr>
        <p:spPr bwMode="auto">
          <a:xfrm>
            <a:off x="9163056" y="4560342"/>
            <a:ext cx="548640" cy="54864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9399E5C-9466-3E44-B54B-B263647C5455}"/>
              </a:ext>
            </a:extLst>
          </p:cNvPr>
          <p:cNvSpPr/>
          <p:nvPr/>
        </p:nvSpPr>
        <p:spPr>
          <a:xfrm>
            <a:off x="8908672" y="5237035"/>
            <a:ext cx="1080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900" dirty="0">
                <a:latin typeface="Franklin Gothic Book" panose="020B0503020102020204" pitchFamily="34" charset="0"/>
                <a:cs typeface="Arial" panose="020B0604020202020204" pitchFamily="34" charset="0"/>
              </a:rPr>
              <a:t>Encaix amb les estratègies territorials de transició energètica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74C9BDF-EFD0-0D47-ABCE-45A98FE7B0D6}"/>
              </a:ext>
            </a:extLst>
          </p:cNvPr>
          <p:cNvSpPr/>
          <p:nvPr/>
        </p:nvSpPr>
        <p:spPr>
          <a:xfrm>
            <a:off x="10113277" y="5256631"/>
            <a:ext cx="1080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900">
                <a:latin typeface="Franklin Gothic Book" panose="020B0503020102020204" pitchFamily="34" charset="0"/>
                <a:cs typeface="Arial" panose="020B0604020202020204" pitchFamily="34" charset="0"/>
              </a:rPr>
              <a:t>Disponibilitat de residus agricoles, ramaders i industria carnica i alimentaria</a:t>
            </a:r>
          </a:p>
        </p:txBody>
      </p:sp>
      <p:pic>
        <p:nvPicPr>
          <p:cNvPr id="39" name="Graphic 38" descr="Connections with solid fill">
            <a:extLst>
              <a:ext uri="{FF2B5EF4-FFF2-40B4-BE49-F238E27FC236}">
                <a16:creationId xmlns:a16="http://schemas.microsoft.com/office/drawing/2014/main" id="{1DB37C77-E476-7E4E-9546-8744BDD2FFE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39763" y="4611208"/>
            <a:ext cx="458000" cy="458000"/>
          </a:xfrm>
          <a:prstGeom prst="rect">
            <a:avLst/>
          </a:prstGeom>
        </p:spPr>
      </p:pic>
      <p:pic>
        <p:nvPicPr>
          <p:cNvPr id="7" name="Graphic 6" descr="Puzzle with solid fill">
            <a:extLst>
              <a:ext uri="{FF2B5EF4-FFF2-40B4-BE49-F238E27FC236}">
                <a16:creationId xmlns:a16="http://schemas.microsoft.com/office/drawing/2014/main" id="{1951FC33-F76A-F24A-9BED-9557A0B714E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67409" y="4667531"/>
            <a:ext cx="353463" cy="353463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43A6EDD9-B923-B341-AE3E-7032E8CECA78}"/>
              </a:ext>
            </a:extLst>
          </p:cNvPr>
          <p:cNvSpPr/>
          <p:nvPr/>
        </p:nvSpPr>
        <p:spPr bwMode="auto">
          <a:xfrm>
            <a:off x="10394532" y="4560342"/>
            <a:ext cx="548640" cy="54864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EB3AB3E-973B-2B47-BD0B-377C006E7BA6}"/>
              </a:ext>
            </a:extLst>
          </p:cNvPr>
          <p:cNvSpPr/>
          <p:nvPr/>
        </p:nvSpPr>
        <p:spPr bwMode="auto">
          <a:xfrm>
            <a:off x="7931580" y="4560342"/>
            <a:ext cx="548640" cy="54864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pic>
        <p:nvPicPr>
          <p:cNvPr id="5" name="Graphic 4" descr="Graduation cap with solid fill">
            <a:extLst>
              <a:ext uri="{FF2B5EF4-FFF2-40B4-BE49-F238E27FC236}">
                <a16:creationId xmlns:a16="http://schemas.microsoft.com/office/drawing/2014/main" id="{974F7B31-57B6-0F43-9387-5AD5515365B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63454" y="4588848"/>
            <a:ext cx="491627" cy="491627"/>
          </a:xfrm>
          <a:prstGeom prst="rect">
            <a:avLst/>
          </a:prstGeom>
        </p:spPr>
      </p:pic>
      <p:pic>
        <p:nvPicPr>
          <p:cNvPr id="9" name="Graphic 8" descr="Road with solid fill">
            <a:extLst>
              <a:ext uri="{FF2B5EF4-FFF2-40B4-BE49-F238E27FC236}">
                <a16:creationId xmlns:a16="http://schemas.microsoft.com/office/drawing/2014/main" id="{29DE6FE9-2E7F-0441-A881-696918D6FAD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288039" y="4612909"/>
            <a:ext cx="419524" cy="419524"/>
          </a:xfrm>
          <a:prstGeom prst="rect">
            <a:avLst/>
          </a:prstGeom>
        </p:spPr>
      </p:pic>
      <p:pic>
        <p:nvPicPr>
          <p:cNvPr id="11" name="Graphic 10" descr="Electric Tower with solid fill">
            <a:extLst>
              <a:ext uri="{FF2B5EF4-FFF2-40B4-BE49-F238E27FC236}">
                <a16:creationId xmlns:a16="http://schemas.microsoft.com/office/drawing/2014/main" id="{46EAD1EF-6730-BB4D-B4A5-7FB8FD4F3B86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99623" y="4654010"/>
            <a:ext cx="341256" cy="341256"/>
          </a:xfrm>
          <a:prstGeom prst="rect">
            <a:avLst/>
          </a:prstGeom>
        </p:spPr>
      </p:pic>
      <p:pic>
        <p:nvPicPr>
          <p:cNvPr id="13" name="Graphic 12" descr="Solar Panels with solid fill">
            <a:extLst>
              <a:ext uri="{FF2B5EF4-FFF2-40B4-BE49-F238E27FC236}">
                <a16:creationId xmlns:a16="http://schemas.microsoft.com/office/drawing/2014/main" id="{DB07DAF8-50A8-D743-BB99-F79A8BB17941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44179" y="4629314"/>
            <a:ext cx="391680" cy="391680"/>
          </a:xfrm>
          <a:prstGeom prst="rect">
            <a:avLst/>
          </a:prstGeom>
        </p:spPr>
      </p:pic>
      <p:pic>
        <p:nvPicPr>
          <p:cNvPr id="16" name="Graphic 15" descr="Recycle with solid fill">
            <a:extLst>
              <a:ext uri="{FF2B5EF4-FFF2-40B4-BE49-F238E27FC236}">
                <a16:creationId xmlns:a16="http://schemas.microsoft.com/office/drawing/2014/main" id="{4F0644F5-463E-F647-B997-A659B2E53675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429278" y="4591838"/>
            <a:ext cx="461666" cy="461666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DEF97CAE-C4D6-7E43-B235-3EAA060563CF}"/>
              </a:ext>
            </a:extLst>
          </p:cNvPr>
          <p:cNvSpPr/>
          <p:nvPr/>
        </p:nvSpPr>
        <p:spPr>
          <a:xfrm>
            <a:off x="6425219" y="5255636"/>
            <a:ext cx="108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900">
                <a:latin typeface="Franklin Gothic Book" panose="020B0503020102020204" pitchFamily="34" charset="0"/>
                <a:cs typeface="Arial" panose="020B0604020202020204" pitchFamily="34" charset="0"/>
              </a:rPr>
              <a:t>Teixit industrial consolidat i potent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6E8E740-2132-E811-04E2-89451D727534}"/>
              </a:ext>
            </a:extLst>
          </p:cNvPr>
          <p:cNvCxnSpPr>
            <a:cxnSpLocks/>
          </p:cNvCxnSpPr>
          <p:nvPr/>
        </p:nvCxnSpPr>
        <p:spPr bwMode="auto">
          <a:xfrm>
            <a:off x="309813" y="0"/>
            <a:ext cx="0" cy="23818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3 Rectángulo">
            <a:extLst>
              <a:ext uri="{FF2B5EF4-FFF2-40B4-BE49-F238E27FC236}">
                <a16:creationId xmlns:a16="http://schemas.microsoft.com/office/drawing/2014/main" id="{EE2081B7-E9F8-77B7-B817-994B8CCF6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420" y="1320806"/>
            <a:ext cx="10825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5250">
              <a:spcAft>
                <a:spcPts val="0"/>
              </a:spcAft>
            </a:pPr>
            <a:r>
              <a:rPr lang="ca-ES" sz="800" b="1" dirty="0">
                <a:solidFill>
                  <a:srgbClr val="138E8E"/>
                </a:solidFill>
                <a:latin typeface="Franklin Gothic Book" panose="020B0503020102020204" pitchFamily="34" charset="0"/>
                <a:ea typeface="Times New Roman"/>
                <a:cs typeface="Times New Roman"/>
              </a:rPr>
              <a:t>PROPOSTA VALOR</a:t>
            </a:r>
          </a:p>
        </p:txBody>
      </p:sp>
      <p:sp>
        <p:nvSpPr>
          <p:cNvPr id="48" name="Elipse 1">
            <a:extLst>
              <a:ext uri="{FF2B5EF4-FFF2-40B4-BE49-F238E27FC236}">
                <a16:creationId xmlns:a16="http://schemas.microsoft.com/office/drawing/2014/main" id="{28B86E97-912E-93F2-A72E-401E8D9C0288}"/>
              </a:ext>
            </a:extLst>
          </p:cNvPr>
          <p:cNvSpPr/>
          <p:nvPr/>
        </p:nvSpPr>
        <p:spPr bwMode="auto">
          <a:xfrm>
            <a:off x="183813" y="1302528"/>
            <a:ext cx="252000" cy="252000"/>
          </a:xfrm>
          <a:prstGeom prst="ellipse">
            <a:avLst/>
          </a:prstGeom>
          <a:solidFill>
            <a:srgbClr val="138E8E"/>
          </a:solidFill>
          <a:ln w="9525" cap="flat" cmpd="sng" algn="ctr">
            <a:solidFill>
              <a:srgbClr val="138E8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a-ES">
              <a:ea typeface="ヒラギノ角ゴ Pro W3" pitchFamily="32" charset="-128"/>
            </a:endParaRPr>
          </a:p>
        </p:txBody>
      </p:sp>
      <p:sp>
        <p:nvSpPr>
          <p:cNvPr id="49" name="3 Rectángulo">
            <a:extLst>
              <a:ext uri="{FF2B5EF4-FFF2-40B4-BE49-F238E27FC236}">
                <a16:creationId xmlns:a16="http://schemas.microsoft.com/office/drawing/2014/main" id="{ADEB62F3-CE31-B56B-A401-CD4B0FA65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561" y="1860482"/>
            <a:ext cx="12092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5250">
              <a:spcAft>
                <a:spcPts val="0"/>
              </a:spcAft>
            </a:pPr>
            <a:r>
              <a:rPr lang="ca-ES" sz="8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  <a:ea typeface="Times New Roman"/>
                <a:cs typeface="Times New Roman"/>
              </a:rPr>
              <a:t>ROADMAP</a:t>
            </a:r>
          </a:p>
        </p:txBody>
      </p:sp>
      <p:sp>
        <p:nvSpPr>
          <p:cNvPr id="50" name="Elipse 1">
            <a:extLst>
              <a:ext uri="{FF2B5EF4-FFF2-40B4-BE49-F238E27FC236}">
                <a16:creationId xmlns:a16="http://schemas.microsoft.com/office/drawing/2014/main" id="{F959ACAD-78B5-F823-2EC1-5F5EEAB039C4}"/>
              </a:ext>
            </a:extLst>
          </p:cNvPr>
          <p:cNvSpPr/>
          <p:nvPr/>
        </p:nvSpPr>
        <p:spPr bwMode="auto">
          <a:xfrm>
            <a:off x="183813" y="1842204"/>
            <a:ext cx="252000" cy="252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a-ES">
              <a:solidFill>
                <a:srgbClr val="138E8E"/>
              </a:solidFill>
              <a:ea typeface="ヒラギノ角ゴ Pro W3" pitchFamily="32" charset="-128"/>
            </a:endParaRPr>
          </a:p>
        </p:txBody>
      </p:sp>
      <p:sp>
        <p:nvSpPr>
          <p:cNvPr id="51" name="Elipse 1">
            <a:extLst>
              <a:ext uri="{FF2B5EF4-FFF2-40B4-BE49-F238E27FC236}">
                <a16:creationId xmlns:a16="http://schemas.microsoft.com/office/drawing/2014/main" id="{1D8F1324-188B-7FA4-5B18-FCF3602FE684}"/>
              </a:ext>
            </a:extLst>
          </p:cNvPr>
          <p:cNvSpPr/>
          <p:nvPr/>
        </p:nvSpPr>
        <p:spPr bwMode="auto">
          <a:xfrm>
            <a:off x="183813" y="2363602"/>
            <a:ext cx="252000" cy="252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a-ES">
              <a:solidFill>
                <a:schemeClr val="bg1">
                  <a:lumMod val="75000"/>
                </a:schemeClr>
              </a:solidFill>
              <a:ea typeface="ヒラギノ角ゴ Pro W3" pitchFamily="32" charset="-128"/>
            </a:endParaRPr>
          </a:p>
        </p:txBody>
      </p:sp>
      <p:sp>
        <p:nvSpPr>
          <p:cNvPr id="52" name="3 Rectángulo">
            <a:extLst>
              <a:ext uri="{FF2B5EF4-FFF2-40B4-BE49-F238E27FC236}">
                <a16:creationId xmlns:a16="http://schemas.microsoft.com/office/drawing/2014/main" id="{3671451B-3432-1208-3B12-02189F85B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561" y="2381880"/>
            <a:ext cx="12092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5250">
              <a:spcAft>
                <a:spcPts val="0"/>
              </a:spcAft>
            </a:pPr>
            <a:r>
              <a:rPr lang="ca-ES" sz="8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  <a:ea typeface="Times New Roman"/>
                <a:cs typeface="Times New Roman"/>
              </a:rPr>
              <a:t>FEDER - STEP</a:t>
            </a:r>
          </a:p>
        </p:txBody>
      </p:sp>
    </p:spTree>
    <p:extLst>
      <p:ext uri="{BB962C8B-B14F-4D97-AF65-F5344CB8AC3E}">
        <p14:creationId xmlns:p14="http://schemas.microsoft.com/office/powerpoint/2010/main" val="34572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36" y="558223"/>
            <a:ext cx="9712292" cy="5463165"/>
          </a:xfrm>
          <a:prstGeom prst="rect">
            <a:avLst/>
          </a:prstGeom>
        </p:spPr>
      </p:pic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802796" y="496199"/>
            <a:ext cx="7949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a-ES" b="1" dirty="0">
                <a:solidFill>
                  <a:srgbClr val="148E8E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PRIMA: </a:t>
            </a:r>
            <a:r>
              <a:rPr lang="es-ES_tradnl" altLang="ja-JP" b="1" dirty="0" err="1">
                <a:solidFill>
                  <a:srgbClr val="148E8E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Projecte</a:t>
            </a:r>
            <a:r>
              <a:rPr lang="es-ES_tradnl" altLang="ja-JP" b="1" dirty="0">
                <a:solidFill>
                  <a:srgbClr val="148E8E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&amp; </a:t>
            </a:r>
            <a:r>
              <a:rPr lang="es-ES_tradnl" altLang="ja-JP" b="1" dirty="0" err="1">
                <a:solidFill>
                  <a:srgbClr val="148E8E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Enginyeria</a:t>
            </a:r>
            <a:endParaRPr lang="ca-ES" b="1" dirty="0">
              <a:solidFill>
                <a:srgbClr val="148E8E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6E8E740-2132-E811-04E2-89451D727534}"/>
              </a:ext>
            </a:extLst>
          </p:cNvPr>
          <p:cNvCxnSpPr>
            <a:cxnSpLocks/>
          </p:cNvCxnSpPr>
          <p:nvPr/>
        </p:nvCxnSpPr>
        <p:spPr bwMode="auto">
          <a:xfrm>
            <a:off x="309813" y="0"/>
            <a:ext cx="0" cy="23818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3 Rectángulo">
            <a:extLst>
              <a:ext uri="{FF2B5EF4-FFF2-40B4-BE49-F238E27FC236}">
                <a16:creationId xmlns:a16="http://schemas.microsoft.com/office/drawing/2014/main" id="{EE2081B7-E9F8-77B7-B817-994B8CCF6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420" y="1320806"/>
            <a:ext cx="10825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5250">
              <a:spcAft>
                <a:spcPts val="0"/>
              </a:spcAft>
            </a:pPr>
            <a:r>
              <a:rPr lang="ca-ES" sz="800" b="1" dirty="0">
                <a:solidFill>
                  <a:srgbClr val="138E8E"/>
                </a:solidFill>
                <a:latin typeface="Franklin Gothic Book" panose="020B0503020102020204" pitchFamily="34" charset="0"/>
                <a:ea typeface="Times New Roman"/>
                <a:cs typeface="Times New Roman"/>
              </a:rPr>
              <a:t>PROPOSTA VALOR</a:t>
            </a:r>
          </a:p>
        </p:txBody>
      </p:sp>
      <p:sp>
        <p:nvSpPr>
          <p:cNvPr id="23" name="Elipse 1">
            <a:extLst>
              <a:ext uri="{FF2B5EF4-FFF2-40B4-BE49-F238E27FC236}">
                <a16:creationId xmlns:a16="http://schemas.microsoft.com/office/drawing/2014/main" id="{28B86E97-912E-93F2-A72E-401E8D9C0288}"/>
              </a:ext>
            </a:extLst>
          </p:cNvPr>
          <p:cNvSpPr/>
          <p:nvPr/>
        </p:nvSpPr>
        <p:spPr bwMode="auto">
          <a:xfrm>
            <a:off x="183813" y="1302528"/>
            <a:ext cx="252000" cy="252000"/>
          </a:xfrm>
          <a:prstGeom prst="ellipse">
            <a:avLst/>
          </a:prstGeom>
          <a:solidFill>
            <a:srgbClr val="138E8E"/>
          </a:solidFill>
          <a:ln w="9525" cap="flat" cmpd="sng" algn="ctr">
            <a:solidFill>
              <a:srgbClr val="138E8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a-ES">
              <a:ea typeface="ヒラギノ角ゴ Pro W3" pitchFamily="32" charset="-128"/>
            </a:endParaRPr>
          </a:p>
        </p:txBody>
      </p:sp>
      <p:sp>
        <p:nvSpPr>
          <p:cNvPr id="24" name="3 Rectángulo">
            <a:extLst>
              <a:ext uri="{FF2B5EF4-FFF2-40B4-BE49-F238E27FC236}">
                <a16:creationId xmlns:a16="http://schemas.microsoft.com/office/drawing/2014/main" id="{ADEB62F3-CE31-B56B-A401-CD4B0FA65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561" y="1860482"/>
            <a:ext cx="12092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5250">
              <a:spcAft>
                <a:spcPts val="0"/>
              </a:spcAft>
            </a:pPr>
            <a:r>
              <a:rPr lang="ca-ES" sz="8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  <a:ea typeface="Times New Roman"/>
                <a:cs typeface="Times New Roman"/>
              </a:rPr>
              <a:t>ROADMAP</a:t>
            </a:r>
          </a:p>
        </p:txBody>
      </p:sp>
      <p:sp>
        <p:nvSpPr>
          <p:cNvPr id="25" name="Elipse 1">
            <a:extLst>
              <a:ext uri="{FF2B5EF4-FFF2-40B4-BE49-F238E27FC236}">
                <a16:creationId xmlns:a16="http://schemas.microsoft.com/office/drawing/2014/main" id="{F959ACAD-78B5-F823-2EC1-5F5EEAB039C4}"/>
              </a:ext>
            </a:extLst>
          </p:cNvPr>
          <p:cNvSpPr/>
          <p:nvPr/>
        </p:nvSpPr>
        <p:spPr bwMode="auto">
          <a:xfrm>
            <a:off x="183813" y="1842204"/>
            <a:ext cx="252000" cy="252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a-ES">
              <a:solidFill>
                <a:srgbClr val="138E8E"/>
              </a:solidFill>
              <a:ea typeface="ヒラギノ角ゴ Pro W3" pitchFamily="32" charset="-128"/>
            </a:endParaRPr>
          </a:p>
        </p:txBody>
      </p:sp>
      <p:sp>
        <p:nvSpPr>
          <p:cNvPr id="31" name="Elipse 1">
            <a:extLst>
              <a:ext uri="{FF2B5EF4-FFF2-40B4-BE49-F238E27FC236}">
                <a16:creationId xmlns:a16="http://schemas.microsoft.com/office/drawing/2014/main" id="{1D8F1324-188B-7FA4-5B18-FCF3602FE684}"/>
              </a:ext>
            </a:extLst>
          </p:cNvPr>
          <p:cNvSpPr/>
          <p:nvPr/>
        </p:nvSpPr>
        <p:spPr bwMode="auto">
          <a:xfrm>
            <a:off x="183813" y="2363602"/>
            <a:ext cx="252000" cy="252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a-ES">
              <a:solidFill>
                <a:schemeClr val="bg1">
                  <a:lumMod val="75000"/>
                </a:schemeClr>
              </a:solidFill>
              <a:ea typeface="ヒラギノ角ゴ Pro W3" pitchFamily="32" charset="-128"/>
            </a:endParaRPr>
          </a:p>
        </p:txBody>
      </p:sp>
      <p:sp>
        <p:nvSpPr>
          <p:cNvPr id="32" name="3 Rectángulo">
            <a:extLst>
              <a:ext uri="{FF2B5EF4-FFF2-40B4-BE49-F238E27FC236}">
                <a16:creationId xmlns:a16="http://schemas.microsoft.com/office/drawing/2014/main" id="{3671451B-3432-1208-3B12-02189F85B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561" y="2381880"/>
            <a:ext cx="12092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5250">
              <a:spcAft>
                <a:spcPts val="0"/>
              </a:spcAft>
            </a:pPr>
            <a:r>
              <a:rPr lang="ca-ES" sz="8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  <a:ea typeface="Times New Roman"/>
                <a:cs typeface="Times New Roman"/>
              </a:rPr>
              <a:t>FEDER - STEP</a:t>
            </a:r>
          </a:p>
        </p:txBody>
      </p:sp>
    </p:spTree>
    <p:extLst>
      <p:ext uri="{BB962C8B-B14F-4D97-AF65-F5344CB8AC3E}">
        <p14:creationId xmlns:p14="http://schemas.microsoft.com/office/powerpoint/2010/main" val="1218452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>
            <a:extLst>
              <a:ext uri="{FF2B5EF4-FFF2-40B4-BE49-F238E27FC236}">
                <a16:creationId xmlns:a16="http://schemas.microsoft.com/office/drawing/2014/main" id="{A15810A2-80A2-14E4-F794-F60B7D6C8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8066" y="1320806"/>
            <a:ext cx="295584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ca-ES" sz="1100" b="1" dirty="0">
                <a:solidFill>
                  <a:srgbClr val="FFC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SISTEMES D’HIDROGEN</a:t>
            </a:r>
          </a:p>
          <a:p>
            <a:pPr>
              <a:spcBef>
                <a:spcPts val="0"/>
              </a:spcBef>
            </a:pPr>
            <a:r>
              <a:rPr lang="ca-ES" sz="1100" dirty="0">
                <a:latin typeface="Franklin Gothic Book" panose="020B0503020102020204" pitchFamily="34" charset="0"/>
                <a:ea typeface="Times New Roman"/>
                <a:cs typeface="Times New Roman"/>
              </a:rPr>
              <a:t>La descarbonització i l'eliminació progressiva dels combustibles fòssils i la implantació de nous vectors energètics com l'hidrogen.</a:t>
            </a:r>
            <a:endParaRPr lang="ca-ES" sz="1100" b="1" dirty="0">
              <a:solidFill>
                <a:srgbClr val="1B5B99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C094E4CE-B29F-2733-C640-9E1059A3E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8661" y="2398067"/>
            <a:ext cx="2728535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_tradnl" sz="1100" b="1" dirty="0">
                <a:solidFill>
                  <a:srgbClr val="9DE8D7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BIOENERGÍA I VALORITZACIÓ ENERGÉTICA DE RESIDUS I CO2</a:t>
            </a:r>
          </a:p>
          <a:p>
            <a:pPr algn="r">
              <a:spcBef>
                <a:spcPts val="0"/>
              </a:spcBef>
            </a:pPr>
            <a:r>
              <a:rPr lang="ca-ES" sz="1100" dirty="0">
                <a:latin typeface="Franklin Gothic Book" panose="020B0503020102020204" pitchFamily="34" charset="0"/>
                <a:ea typeface="Times New Roman"/>
                <a:cs typeface="Times New Roman"/>
              </a:rPr>
              <a:t>La valorització energètica dels residus orgànics de la ramaderia i la indústria agroalimentària per incrementar la producció de biogàs, biometà i bio-hidrogen és fonamental per assolir la descarbonització de la demanda tèrmica.</a:t>
            </a:r>
            <a:endParaRPr lang="ca-ES" sz="1100" b="1" dirty="0">
              <a:solidFill>
                <a:srgbClr val="D52624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endParaRPr lang="es-ES_tradnl" sz="1100" b="1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837F0260-913D-9D3C-E5F1-E62390BA6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4811" y="2553517"/>
            <a:ext cx="16464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s-ES_tradnl" sz="16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Plantes </a:t>
            </a:r>
            <a:r>
              <a:rPr lang="es-ES_tradnl" sz="1600" b="1" dirty="0" err="1">
                <a:latin typeface="Franklin Gothic Book" panose="020B0503020102020204" pitchFamily="34" charset="0"/>
                <a:cs typeface="Arial" panose="020B0604020202020204" pitchFamily="34" charset="0"/>
              </a:rPr>
              <a:t>Pilot</a:t>
            </a:r>
            <a:r>
              <a:rPr lang="es-ES_tradnl" sz="16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:  </a:t>
            </a:r>
          </a:p>
          <a:p>
            <a:pPr algn="ctr">
              <a:spcBef>
                <a:spcPts val="0"/>
              </a:spcBef>
            </a:pPr>
            <a:r>
              <a:rPr lang="es-ES_tradnl" sz="16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Demo &amp; </a:t>
            </a:r>
          </a:p>
          <a:p>
            <a:pPr algn="ctr">
              <a:spcBef>
                <a:spcPts val="0"/>
              </a:spcBef>
            </a:pPr>
            <a:r>
              <a:rPr lang="es-ES_tradnl" sz="1600" b="1" dirty="0" err="1">
                <a:latin typeface="Franklin Gothic Book" panose="020B0503020102020204" pitchFamily="34" charset="0"/>
                <a:cs typeface="Arial" panose="020B0604020202020204" pitchFamily="34" charset="0"/>
              </a:rPr>
              <a:t>Bancs</a:t>
            </a:r>
            <a:r>
              <a:rPr lang="es-ES_tradnl" sz="16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 de </a:t>
            </a:r>
            <a:r>
              <a:rPr lang="es-ES_tradnl" sz="1600" b="1" dirty="0" err="1">
                <a:latin typeface="Franklin Gothic Book" panose="020B0503020102020204" pitchFamily="34" charset="0"/>
                <a:cs typeface="Arial" panose="020B0604020202020204" pitchFamily="34" charset="0"/>
              </a:rPr>
              <a:t>proves</a:t>
            </a:r>
            <a:endParaRPr lang="es-ES_tradnl" sz="1600" b="1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177391C-C4CA-EDD1-142E-DED24FC1FAC5}"/>
              </a:ext>
            </a:extLst>
          </p:cNvPr>
          <p:cNvSpPr>
            <a:spLocks noChangeAspect="1"/>
          </p:cNvSpPr>
          <p:nvPr/>
        </p:nvSpPr>
        <p:spPr bwMode="auto">
          <a:xfrm>
            <a:off x="5178040" y="1905678"/>
            <a:ext cx="2160000" cy="2160000"/>
          </a:xfrm>
          <a:prstGeom prst="ellipse">
            <a:avLst/>
          </a:prstGeom>
          <a:noFill/>
          <a:ln w="28575" cap="flat" cmpd="sng" algn="ctr">
            <a:solidFill>
              <a:srgbClr val="148E8E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pic>
        <p:nvPicPr>
          <p:cNvPr id="18" name="Picture 17" descr="Edge Computing applied to the Electricity Grid - Iberdrola">
            <a:extLst>
              <a:ext uri="{FF2B5EF4-FFF2-40B4-BE49-F238E27FC236}">
                <a16:creationId xmlns:a16="http://schemas.microsoft.com/office/drawing/2014/main" id="{CA4379EC-12DE-442B-40B6-2079CACBF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30969" y="2590137"/>
            <a:ext cx="900308" cy="900000"/>
          </a:xfrm>
          <a:prstGeom prst="ellipse">
            <a:avLst/>
          </a:prstGeom>
          <a:noFill/>
          <a:ln w="38100">
            <a:solidFill>
              <a:srgbClr val="F1B2D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F30019EB-A025-858F-95EF-39A4F45CA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8066" y="2519016"/>
            <a:ext cx="295584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es-ES_tradnl" sz="1100" b="1" dirty="0">
                <a:solidFill>
                  <a:srgbClr val="F5535F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DIGITALITZACIÓ DE XARXES DE DISTRIBUCIÓ I INTEGRACIÓ DE RENOVABLES</a:t>
            </a:r>
          </a:p>
          <a:p>
            <a:pPr>
              <a:spcBef>
                <a:spcPts val="0"/>
              </a:spcBef>
            </a:pPr>
            <a:r>
              <a:rPr lang="ca-ES" sz="1100" dirty="0">
                <a:latin typeface="Franklin Gothic Book" panose="020B0503020102020204" pitchFamily="34" charset="0"/>
                <a:ea typeface="Times New Roman"/>
                <a:cs typeface="Times New Roman"/>
              </a:rPr>
              <a:t>Noves solucions d'hibridació i integració en xarxa, així com increment d'eficiència i durabilitat a les diferents tecnologies de generació.</a:t>
            </a:r>
            <a:endParaRPr lang="es-ES_tradnl" sz="1100" b="1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6" descr="Qué es el Movimiento Global de Descarbonización?">
            <a:extLst>
              <a:ext uri="{FF2B5EF4-FFF2-40B4-BE49-F238E27FC236}">
                <a16:creationId xmlns:a16="http://schemas.microsoft.com/office/drawing/2014/main" id="{501A2921-D348-640F-C02D-41CA547753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59588" y="1366837"/>
            <a:ext cx="900000" cy="900000"/>
          </a:xfrm>
          <a:prstGeom prst="ellipse">
            <a:avLst/>
          </a:prstGeom>
          <a:noFill/>
          <a:ln w="38100">
            <a:solidFill>
              <a:srgbClr val="F3F1A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5">
            <a:extLst>
              <a:ext uri="{FF2B5EF4-FFF2-40B4-BE49-F238E27FC236}">
                <a16:creationId xmlns:a16="http://schemas.microsoft.com/office/drawing/2014/main" id="{56F4AD43-30CF-17A3-5D7E-C07ED9F7F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4923" y="3909725"/>
            <a:ext cx="2728536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ca-ES" sz="1100" b="1" dirty="0">
                <a:solidFill>
                  <a:srgbClr val="70C9E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EDIFICIS SOSTENIBLES I REHABILITACIÓ ENERGÈTICA</a:t>
            </a:r>
          </a:p>
          <a:p>
            <a:pPr algn="r">
              <a:spcBef>
                <a:spcPct val="50000"/>
              </a:spcBef>
            </a:pPr>
            <a:r>
              <a:rPr lang="ca-ES" sz="1000" dirty="0">
                <a:latin typeface="Franklin Gothic Book" panose="020B0503020102020204" pitchFamily="34" charset="0"/>
                <a:cs typeface="Arial" panose="020B0604020202020204" pitchFamily="34" charset="0"/>
              </a:rPr>
              <a:t>La rehabilitació dels edificis existents i la construcció dels nous tenint en compte criteris d’eficiència energètica, reducció de la demanda i electrificació de la calefacció i ACS, són criteris claus per assolir els objectius de descarbonització</a:t>
            </a:r>
          </a:p>
        </p:txBody>
      </p:sp>
      <p:pic>
        <p:nvPicPr>
          <p:cNvPr id="22" name="Picture 4" descr="100% Renewable Energy Needs Lots of Storage. This Polar Vortex Test Showed  How Much. - Inside Climate News">
            <a:extLst>
              <a:ext uri="{FF2B5EF4-FFF2-40B4-BE49-F238E27FC236}">
                <a16:creationId xmlns:a16="http://schemas.microsoft.com/office/drawing/2014/main" id="{92E42982-5009-0BAE-02B6-53C8AFD126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65942" y="3740308"/>
            <a:ext cx="900000" cy="900000"/>
          </a:xfrm>
          <a:prstGeom prst="ellipse">
            <a:avLst/>
          </a:prstGeom>
          <a:noFill/>
          <a:ln w="38100">
            <a:solidFill>
              <a:srgbClr val="AE8EC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uropean Commission puts one-sided emphasis on electric mobility - Agro &amp;amp;  Chemistry">
            <a:extLst>
              <a:ext uri="{FF2B5EF4-FFF2-40B4-BE49-F238E27FC236}">
                <a16:creationId xmlns:a16="http://schemas.microsoft.com/office/drawing/2014/main" id="{7CA61B09-108C-15AF-3AD4-2335CF7411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62742" y="1372786"/>
            <a:ext cx="899954" cy="900000"/>
          </a:xfrm>
          <a:prstGeom prst="ellipse">
            <a:avLst/>
          </a:prstGeom>
          <a:noFill/>
          <a:ln w="38100">
            <a:solidFill>
              <a:srgbClr val="FDAFB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5">
            <a:extLst>
              <a:ext uri="{FF2B5EF4-FFF2-40B4-BE49-F238E27FC236}">
                <a16:creationId xmlns:a16="http://schemas.microsoft.com/office/drawing/2014/main" id="{690C0081-DDD0-BD9D-E622-69AA9BB78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4923" y="1366837"/>
            <a:ext cx="272853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s-ES_tradnl" sz="1100" b="1" dirty="0">
                <a:solidFill>
                  <a:srgbClr val="FDAFBC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MOBILITAT SOSTENIBLE</a:t>
            </a:r>
          </a:p>
          <a:p>
            <a:pPr algn="r">
              <a:spcBef>
                <a:spcPts val="0"/>
              </a:spcBef>
            </a:pPr>
            <a:r>
              <a:rPr lang="ca-ES" sz="1100" dirty="0">
                <a:latin typeface="Franklin Gothic Book" panose="020B0503020102020204" pitchFamily="34" charset="0"/>
                <a:ea typeface="Times New Roman"/>
                <a:cs typeface="Times New Roman"/>
              </a:rPr>
              <a:t>Vehicles elèctrics i utilització d'hidrogen verd i biometà a vehicles industrials en la gestió de flotes públiques i privades.</a:t>
            </a:r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504961D7-78E1-4B8C-85C2-942C0CA1B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8065" y="3828589"/>
            <a:ext cx="3087510" cy="203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s-ES_tradnl" sz="1100" b="1" dirty="0">
                <a:solidFill>
                  <a:srgbClr val="AE8ECA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EMMAGATZEMATGE D’ENERGIA, FLEXIBILITAT I AGREGACIÓ DE LA DEMANDA</a:t>
            </a:r>
          </a:p>
          <a:p>
            <a:pPr>
              <a:spcBef>
                <a:spcPts val="0"/>
              </a:spcBef>
            </a:pPr>
            <a:r>
              <a:rPr lang="ca-ES" sz="1100" dirty="0">
                <a:latin typeface="Franklin Gothic Book" panose="020B0503020102020204" pitchFamily="34" charset="0"/>
                <a:ea typeface="Times New Roman"/>
                <a:cs typeface="Times New Roman"/>
              </a:rPr>
              <a:t>Pel desplegament de les renovables cal capacitat d’emmagatzematge elèctric amb diferents tecnologies abans i després del comptador. A més, l’increment de la demanda elèctrica i de la generació distribuïda requereix xarxes intel·ligents i nous actors com </a:t>
            </a:r>
            <a:r>
              <a:rPr lang="ca-ES" sz="1100" dirty="0" err="1">
                <a:latin typeface="Franklin Gothic Book" panose="020B0503020102020204" pitchFamily="34" charset="0"/>
                <a:ea typeface="Times New Roman"/>
                <a:cs typeface="Times New Roman"/>
              </a:rPr>
              <a:t>prosumers</a:t>
            </a:r>
            <a:r>
              <a:rPr lang="ca-ES" sz="1100" dirty="0">
                <a:latin typeface="Franklin Gothic Book" panose="020B0503020102020204" pitchFamily="34" charset="0"/>
                <a:ea typeface="Times New Roman"/>
                <a:cs typeface="Times New Roman"/>
              </a:rPr>
              <a:t> i comunitats energètiques per a la gestió de la demanda i els serveis de flexibilitat.</a:t>
            </a:r>
          </a:p>
          <a:p>
            <a:pPr>
              <a:spcBef>
                <a:spcPct val="50000"/>
              </a:spcBef>
            </a:pPr>
            <a:endParaRPr lang="es-ES_tradnl" sz="1100" b="1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12" descr="Bioenergy: Biomass to Biofuels and Waste to Energy : Dahiya, Anju:  Amazon.es: Libros">
            <a:extLst>
              <a:ext uri="{FF2B5EF4-FFF2-40B4-BE49-F238E27FC236}">
                <a16:creationId xmlns:a16="http://schemas.microsoft.com/office/drawing/2014/main" id="{EAA2368D-A01F-5F68-25FC-62ADF2EAC7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05098" y="2519016"/>
            <a:ext cx="900000" cy="900000"/>
          </a:xfrm>
          <a:prstGeom prst="ellipse">
            <a:avLst/>
          </a:prstGeom>
          <a:noFill/>
          <a:ln w="38100">
            <a:solidFill>
              <a:srgbClr val="9DE8D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Viviendas sostenibles en España con alta eficiencia energética">
            <a:extLst>
              <a:ext uri="{FF2B5EF4-FFF2-40B4-BE49-F238E27FC236}">
                <a16:creationId xmlns:a16="http://schemas.microsoft.com/office/drawing/2014/main" id="{A3D0704C-D598-C2DA-E03B-E97E4BE06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6"/>
          <a:stretch/>
        </p:blipFill>
        <p:spPr bwMode="auto">
          <a:xfrm>
            <a:off x="5237308" y="3740308"/>
            <a:ext cx="904983" cy="900000"/>
          </a:xfrm>
          <a:prstGeom prst="ellipse">
            <a:avLst/>
          </a:prstGeom>
          <a:noFill/>
          <a:ln w="38100">
            <a:solidFill>
              <a:srgbClr val="70C9E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5">
            <a:extLst>
              <a:ext uri="{FF2B5EF4-FFF2-40B4-BE49-F238E27FC236}">
                <a16:creationId xmlns:a16="http://schemas.microsoft.com/office/drawing/2014/main" id="{B4F93587-F2AB-3048-6DDA-7B196F806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2796" y="496199"/>
            <a:ext cx="7949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a-ES" b="1" dirty="0">
                <a:solidFill>
                  <a:srgbClr val="148E8E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PRIMA: Interacció de 6 plantes pilot  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6E8E740-2132-E811-04E2-89451D727534}"/>
              </a:ext>
            </a:extLst>
          </p:cNvPr>
          <p:cNvCxnSpPr>
            <a:cxnSpLocks/>
          </p:cNvCxnSpPr>
          <p:nvPr/>
        </p:nvCxnSpPr>
        <p:spPr bwMode="auto">
          <a:xfrm>
            <a:off x="309813" y="0"/>
            <a:ext cx="0" cy="23818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3 Rectángulo">
            <a:extLst>
              <a:ext uri="{FF2B5EF4-FFF2-40B4-BE49-F238E27FC236}">
                <a16:creationId xmlns:a16="http://schemas.microsoft.com/office/drawing/2014/main" id="{EE2081B7-E9F8-77B7-B817-994B8CCF6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420" y="1320806"/>
            <a:ext cx="10825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5250">
              <a:spcAft>
                <a:spcPts val="0"/>
              </a:spcAft>
            </a:pPr>
            <a:r>
              <a:rPr lang="ca-ES" sz="800" b="1" dirty="0">
                <a:solidFill>
                  <a:srgbClr val="138E8E"/>
                </a:solidFill>
                <a:latin typeface="Franklin Gothic Book" panose="020B0503020102020204" pitchFamily="34" charset="0"/>
                <a:ea typeface="Times New Roman"/>
                <a:cs typeface="Times New Roman"/>
              </a:rPr>
              <a:t>PROPOSTA VALOR</a:t>
            </a:r>
          </a:p>
        </p:txBody>
      </p:sp>
      <p:sp>
        <p:nvSpPr>
          <p:cNvPr id="30" name="Elipse 1">
            <a:extLst>
              <a:ext uri="{FF2B5EF4-FFF2-40B4-BE49-F238E27FC236}">
                <a16:creationId xmlns:a16="http://schemas.microsoft.com/office/drawing/2014/main" id="{28B86E97-912E-93F2-A72E-401E8D9C0288}"/>
              </a:ext>
            </a:extLst>
          </p:cNvPr>
          <p:cNvSpPr/>
          <p:nvPr/>
        </p:nvSpPr>
        <p:spPr bwMode="auto">
          <a:xfrm>
            <a:off x="183813" y="1302528"/>
            <a:ext cx="252000" cy="252000"/>
          </a:xfrm>
          <a:prstGeom prst="ellipse">
            <a:avLst/>
          </a:prstGeom>
          <a:solidFill>
            <a:srgbClr val="138E8E"/>
          </a:solidFill>
          <a:ln w="9525" cap="flat" cmpd="sng" algn="ctr">
            <a:solidFill>
              <a:srgbClr val="138E8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a-ES">
              <a:ea typeface="ヒラギノ角ゴ Pro W3" pitchFamily="32" charset="-128"/>
            </a:endParaRPr>
          </a:p>
        </p:txBody>
      </p:sp>
      <p:sp>
        <p:nvSpPr>
          <p:cNvPr id="31" name="3 Rectángulo">
            <a:extLst>
              <a:ext uri="{FF2B5EF4-FFF2-40B4-BE49-F238E27FC236}">
                <a16:creationId xmlns:a16="http://schemas.microsoft.com/office/drawing/2014/main" id="{ADEB62F3-CE31-B56B-A401-CD4B0FA65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561" y="1860482"/>
            <a:ext cx="12092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5250">
              <a:spcAft>
                <a:spcPts val="0"/>
              </a:spcAft>
            </a:pPr>
            <a:r>
              <a:rPr lang="ca-ES" sz="8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  <a:ea typeface="Times New Roman"/>
                <a:cs typeface="Times New Roman"/>
              </a:rPr>
              <a:t>ROADMAP</a:t>
            </a:r>
          </a:p>
        </p:txBody>
      </p:sp>
      <p:sp>
        <p:nvSpPr>
          <p:cNvPr id="32" name="Elipse 1">
            <a:extLst>
              <a:ext uri="{FF2B5EF4-FFF2-40B4-BE49-F238E27FC236}">
                <a16:creationId xmlns:a16="http://schemas.microsoft.com/office/drawing/2014/main" id="{F959ACAD-78B5-F823-2EC1-5F5EEAB039C4}"/>
              </a:ext>
            </a:extLst>
          </p:cNvPr>
          <p:cNvSpPr/>
          <p:nvPr/>
        </p:nvSpPr>
        <p:spPr bwMode="auto">
          <a:xfrm>
            <a:off x="183813" y="1842204"/>
            <a:ext cx="252000" cy="252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a-ES">
              <a:solidFill>
                <a:srgbClr val="138E8E"/>
              </a:solidFill>
              <a:ea typeface="ヒラギノ角ゴ Pro W3" pitchFamily="32" charset="-128"/>
            </a:endParaRPr>
          </a:p>
        </p:txBody>
      </p:sp>
      <p:sp>
        <p:nvSpPr>
          <p:cNvPr id="33" name="Elipse 1">
            <a:extLst>
              <a:ext uri="{FF2B5EF4-FFF2-40B4-BE49-F238E27FC236}">
                <a16:creationId xmlns:a16="http://schemas.microsoft.com/office/drawing/2014/main" id="{1D8F1324-188B-7FA4-5B18-FCF3602FE684}"/>
              </a:ext>
            </a:extLst>
          </p:cNvPr>
          <p:cNvSpPr/>
          <p:nvPr/>
        </p:nvSpPr>
        <p:spPr bwMode="auto">
          <a:xfrm>
            <a:off x="183813" y="2363602"/>
            <a:ext cx="252000" cy="252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a-ES">
              <a:solidFill>
                <a:schemeClr val="bg1">
                  <a:lumMod val="75000"/>
                </a:schemeClr>
              </a:solidFill>
              <a:ea typeface="ヒラギノ角ゴ Pro W3" pitchFamily="32" charset="-128"/>
            </a:endParaRPr>
          </a:p>
        </p:txBody>
      </p:sp>
      <p:sp>
        <p:nvSpPr>
          <p:cNvPr id="34" name="3 Rectángulo">
            <a:extLst>
              <a:ext uri="{FF2B5EF4-FFF2-40B4-BE49-F238E27FC236}">
                <a16:creationId xmlns:a16="http://schemas.microsoft.com/office/drawing/2014/main" id="{3671451B-3432-1208-3B12-02189F85B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561" y="2381880"/>
            <a:ext cx="12092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5250">
              <a:spcAft>
                <a:spcPts val="0"/>
              </a:spcAft>
            </a:pPr>
            <a:r>
              <a:rPr lang="ca-ES" sz="800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  <a:ea typeface="Times New Roman"/>
                <a:cs typeface="Times New Roman"/>
              </a:rPr>
              <a:t>FEDER - STEP</a:t>
            </a:r>
          </a:p>
        </p:txBody>
      </p:sp>
    </p:spTree>
    <p:extLst>
      <p:ext uri="{BB962C8B-B14F-4D97-AF65-F5344CB8AC3E}">
        <p14:creationId xmlns:p14="http://schemas.microsoft.com/office/powerpoint/2010/main" val="3735702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2">
            <a:extLst>
              <a:ext uri="{FF2B5EF4-FFF2-40B4-BE49-F238E27FC236}">
                <a16:creationId xmlns:a16="http://schemas.microsoft.com/office/drawing/2014/main" id="{0BF7D3EB-CEDC-B843-B32D-9F6FB63F0EE5}"/>
              </a:ext>
            </a:extLst>
          </p:cNvPr>
          <p:cNvSpPr/>
          <p:nvPr/>
        </p:nvSpPr>
        <p:spPr bwMode="auto">
          <a:xfrm>
            <a:off x="0" y="304800"/>
            <a:ext cx="5613400" cy="685800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ea typeface="ヒラギノ角ゴ Pro W3" pitchFamily="32" charset="-128"/>
            </a:endParaRPr>
          </a:p>
        </p:txBody>
      </p:sp>
      <p:pic>
        <p:nvPicPr>
          <p:cNvPr id="19" name="Picture 21">
            <a:extLst>
              <a:ext uri="{FF2B5EF4-FFF2-40B4-BE49-F238E27FC236}">
                <a16:creationId xmlns:a16="http://schemas.microsoft.com/office/drawing/2014/main" id="{FB703396-2BAC-4440-99FF-CE1866D92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0809" y="5415511"/>
            <a:ext cx="1197620" cy="34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25 Imagen" descr="enagas.jpg">
            <a:extLst>
              <a:ext uri="{FF2B5EF4-FFF2-40B4-BE49-F238E27FC236}">
                <a16:creationId xmlns:a16="http://schemas.microsoft.com/office/drawing/2014/main" id="{5D2C1117-14C6-1841-84E2-3B240C3D3F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645" y="6013621"/>
            <a:ext cx="540895" cy="38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27 Imagen" descr="idae.jpg">
            <a:extLst>
              <a:ext uri="{FF2B5EF4-FFF2-40B4-BE49-F238E27FC236}">
                <a16:creationId xmlns:a16="http://schemas.microsoft.com/office/drawing/2014/main" id="{0BF4FFDD-E1E2-DF4A-8FB3-1E9972B976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098" b="4974"/>
          <a:stretch/>
        </p:blipFill>
        <p:spPr>
          <a:xfrm>
            <a:off x="1800539" y="4105962"/>
            <a:ext cx="1285445" cy="342330"/>
          </a:xfrm>
          <a:prstGeom prst="rect">
            <a:avLst/>
          </a:prstGeom>
        </p:spPr>
      </p:pic>
      <p:pic>
        <p:nvPicPr>
          <p:cNvPr id="23" name="20 Imagen" descr="LOGO_UB.jpg">
            <a:extLst>
              <a:ext uri="{FF2B5EF4-FFF2-40B4-BE49-F238E27FC236}">
                <a16:creationId xmlns:a16="http://schemas.microsoft.com/office/drawing/2014/main" id="{1EFAFDEF-B6EC-F247-AB43-A16D88E75C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42" y="5413455"/>
            <a:ext cx="1036767" cy="312193"/>
          </a:xfrm>
          <a:prstGeom prst="rect">
            <a:avLst/>
          </a:prstGeom>
        </p:spPr>
      </p:pic>
      <p:pic>
        <p:nvPicPr>
          <p:cNvPr id="25" name="31 Imagen" descr="LOGO_UPC.png">
            <a:extLst>
              <a:ext uri="{FF2B5EF4-FFF2-40B4-BE49-F238E27FC236}">
                <a16:creationId xmlns:a16="http://schemas.microsoft.com/office/drawing/2014/main" id="{A16DC816-C053-4F48-89EC-1CE9F58C6CB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0252" y="5387638"/>
            <a:ext cx="1593066" cy="477638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2DA6FB6C-7FAA-7D4D-BD4C-B6CB75033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5279" y="6098366"/>
            <a:ext cx="818355" cy="17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4B861EA-CC9E-2A41-BBBA-77B89145EF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078" y="5964904"/>
            <a:ext cx="937548" cy="419229"/>
          </a:xfrm>
          <a:prstGeom prst="rect">
            <a:avLst/>
          </a:prstGeom>
        </p:spPr>
      </p:pic>
      <p:pic>
        <p:nvPicPr>
          <p:cNvPr id="36" name="Picture 8">
            <a:extLst>
              <a:ext uri="{FF2B5EF4-FFF2-40B4-BE49-F238E27FC236}">
                <a16:creationId xmlns:a16="http://schemas.microsoft.com/office/drawing/2014/main" id="{0EE7072E-C131-414B-A3C7-1B588A9A2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5" y="4093806"/>
            <a:ext cx="1681544" cy="38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id="{34BF4D9C-C579-2140-A064-172CE5C1A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1" y="4747119"/>
            <a:ext cx="1289651" cy="39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n 31">
            <a:extLst>
              <a:ext uri="{FF2B5EF4-FFF2-40B4-BE49-F238E27FC236}">
                <a16:creationId xmlns:a16="http://schemas.microsoft.com/office/drawing/2014/main" id="{F7AEFC30-D9DE-FF43-B485-E89DA2C666E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3" t="19468"/>
          <a:stretch/>
        </p:blipFill>
        <p:spPr>
          <a:xfrm>
            <a:off x="1453038" y="4782846"/>
            <a:ext cx="1470510" cy="333925"/>
          </a:xfrm>
          <a:prstGeom prst="rect">
            <a:avLst/>
          </a:prstGeom>
        </p:spPr>
      </p:pic>
      <p:sp>
        <p:nvSpPr>
          <p:cNvPr id="39" name="Rectangle 15">
            <a:extLst>
              <a:ext uri="{FF2B5EF4-FFF2-40B4-BE49-F238E27FC236}">
                <a16:creationId xmlns:a16="http://schemas.microsoft.com/office/drawing/2014/main" id="{E1F05E70-AA28-9F40-9CC6-75A9663A6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8" y="2828062"/>
            <a:ext cx="89293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1600" b="1" dirty="0">
                <a:solidFill>
                  <a:srgbClr val="148E8E"/>
                </a:solidFill>
              </a:rPr>
              <a:t>Patronat IREC</a:t>
            </a:r>
          </a:p>
        </p:txBody>
      </p:sp>
      <p:pic>
        <p:nvPicPr>
          <p:cNvPr id="4" name="Imagen 3" descr="Texto&#10;&#10;El contenido generado por IA puede ser incorrecto.">
            <a:extLst>
              <a:ext uri="{FF2B5EF4-FFF2-40B4-BE49-F238E27FC236}">
                <a16:creationId xmlns:a16="http://schemas.microsoft.com/office/drawing/2014/main" id="{7F174F40-F0DE-8B77-D44B-7E2F8BE366A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8" y="3394564"/>
            <a:ext cx="1963162" cy="56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2125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IREC">
  <a:themeElements>
    <a:clrScheme name="IRE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REC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32" charset="-128"/>
          </a:defRPr>
        </a:defPPr>
      </a:lstStyle>
    </a:lnDef>
  </a:objectDefaults>
  <a:extraClrSchemeLst>
    <a:extraClrScheme>
      <a:clrScheme name="IRE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IREC">
  <a:themeElements>
    <a:clrScheme name="IRE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REC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32" charset="-128"/>
          </a:defRPr>
        </a:defPPr>
      </a:lstStyle>
    </a:lnDef>
  </a:objectDefaults>
  <a:extraClrSchemeLst>
    <a:extraClrScheme>
      <a:clrScheme name="IRE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C89D6F9F793A47A0184691F72C6F71" ma:contentTypeVersion="16" ma:contentTypeDescription="Create a new document." ma:contentTypeScope="" ma:versionID="1f5cc117d355247a2c6aa11b1777ec04">
  <xsd:schema xmlns:xsd="http://www.w3.org/2001/XMLSchema" xmlns:xs="http://www.w3.org/2001/XMLSchema" xmlns:p="http://schemas.microsoft.com/office/2006/metadata/properties" xmlns:ns2="373b2155-0c3d-4f14-a8b3-6e9af74119da" xmlns:ns3="0e7a5a0d-8d21-4e23-804e-bd8ffe20ff57" targetNamespace="http://schemas.microsoft.com/office/2006/metadata/properties" ma:root="true" ma:fieldsID="e794c1a0b2478a6aeb8d61038f6e64ed" ns2:_="" ns3:_="">
    <xsd:import namespace="373b2155-0c3d-4f14-a8b3-6e9af74119da"/>
    <xsd:import namespace="0e7a5a0d-8d21-4e23-804e-bd8ffe20ff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3b2155-0c3d-4f14-a8b3-6e9af74119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193b54d-d467-4480-9ac5-2314962742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7a5a0d-8d21-4e23-804e-bd8ffe20ff5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9da482e-f7ab-4a4f-b2f3-35eab84030ac}" ma:internalName="TaxCatchAll" ma:showField="CatchAllData" ma:web="0e7a5a0d-8d21-4e23-804e-bd8ffe20ff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63BA600C-49B9-4BBC-B9AE-8DD19A722A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B09C47-EBB6-4111-BCB7-EEC8E93EE6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3b2155-0c3d-4f14-a8b3-6e9af74119da"/>
    <ds:schemaRef ds:uri="0e7a5a0d-8d21-4e23-804e-bd8ffe20ff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A675C3-0F58-4EF2-8210-F9851189271C}">
  <ds:schemaRefs>
    <ds:schemaRef ds:uri="http://purl.org/dc/terms/"/>
    <ds:schemaRef ds:uri="http://schemas.microsoft.com/office/2006/documentManagement/types"/>
    <ds:schemaRef ds:uri="373b2155-0c3d-4f14-a8b3-6e9af74119da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0e7a5a0d-8d21-4e23-804e-bd8ffe20ff57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FECBBF58-064A-47AC-939B-38FCE51BF2F1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Mac:Applications:Microsoft Office 2004:Plantillas:Mis plantillas:IREC.pot</Template>
  <TotalTime>129402</TotalTime>
  <Words>1116</Words>
  <Application>Microsoft Office PowerPoint</Application>
  <PresentationFormat>Panorámica</PresentationFormat>
  <Paragraphs>115</Paragraphs>
  <Slides>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8</vt:i4>
      </vt:variant>
    </vt:vector>
  </HeadingPairs>
  <TitlesOfParts>
    <vt:vector size="18" baseType="lpstr">
      <vt:lpstr>Arial</vt:lpstr>
      <vt:lpstr>Calibri</vt:lpstr>
      <vt:lpstr>Franklin Gothic Book</vt:lpstr>
      <vt:lpstr>Times New Roman</vt:lpstr>
      <vt:lpstr>Wingdings</vt:lpstr>
      <vt:lpstr>ヒラギノ角ゴ Pro W3</vt:lpstr>
      <vt:lpstr>IREC</vt:lpstr>
      <vt:lpstr>Diseño personalizado</vt:lpstr>
      <vt:lpstr>1_Diseño personalizado</vt:lpstr>
      <vt:lpstr>2_IREC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Indica</dc:creator>
  <cp:lastModifiedBy>Elisabeth Chulilla</cp:lastModifiedBy>
  <cp:revision>1001</cp:revision>
  <cp:lastPrinted>2025-04-02T08:14:01Z</cp:lastPrinted>
  <dcterms:created xsi:type="dcterms:W3CDTF">2010-06-10T10:13:45Z</dcterms:created>
  <dcterms:modified xsi:type="dcterms:W3CDTF">2025-05-15T11:59:31Z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Documento</vt:lpwstr>
  </property>
  <property fmtid="{D5CDD505-2E9C-101B-9397-08002B2CF9AE}" pid="3" name="ContentTypeId">
    <vt:lpwstr>0x01010028C89D6F9F793A47A0184691F72C6F71</vt:lpwstr>
  </property>
</Properties>
</file>