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1" r:id="rId6"/>
    <p:sldMasterId id="2147483678" r:id="rId7"/>
    <p:sldMasterId id="2147483681" r:id="rId8"/>
  </p:sldMasterIdLst>
  <p:notesMasterIdLst>
    <p:notesMasterId r:id="rId29"/>
  </p:notesMasterIdLst>
  <p:handoutMasterIdLst>
    <p:handoutMasterId r:id="rId30"/>
  </p:handoutMasterIdLst>
  <p:sldIdLst>
    <p:sldId id="395" r:id="rId9"/>
    <p:sldId id="396" r:id="rId10"/>
    <p:sldId id="397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91" r:id="rId20"/>
    <p:sldId id="487" r:id="rId21"/>
    <p:sldId id="488" r:id="rId22"/>
    <p:sldId id="489" r:id="rId23"/>
    <p:sldId id="492" r:id="rId24"/>
    <p:sldId id="490" r:id="rId25"/>
    <p:sldId id="493" r:id="rId26"/>
    <p:sldId id="494" r:id="rId27"/>
    <p:sldId id="274" r:id="rId28"/>
  </p:sldIdLst>
  <p:sldSz cx="12192000" cy="6858000"/>
  <p:notesSz cx="6797675" cy="992663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666"/>
    <a:srgbClr val="D38888"/>
    <a:srgbClr val="1FAC88"/>
    <a:srgbClr val="7EBB00"/>
    <a:srgbClr val="FD8204"/>
    <a:srgbClr val="E4F1CB"/>
    <a:srgbClr val="E5F1CC"/>
    <a:srgbClr val="FFD1D1"/>
    <a:srgbClr val="900000"/>
    <a:srgbClr val="405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3216" autoAdjust="0"/>
  </p:normalViewPr>
  <p:slideViewPr>
    <p:cSldViewPr snapToGrid="0" showGuides="1">
      <p:cViewPr varScale="1">
        <p:scale>
          <a:sx n="92" d="100"/>
          <a:sy n="92" d="100"/>
        </p:scale>
        <p:origin x="9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7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libr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libr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rgbClr val="7EBB00"/>
            </a:solidFill>
            <a:ln>
              <a:noFill/>
            </a:ln>
            <a:effectLst/>
          </c:spPr>
          <c:invertIfNegative val="0"/>
          <c:cat>
            <c:numRef>
              <c:f>Full1!$B$3:$B$10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Full1!$C$3:$C$10</c:f>
              <c:numCache>
                <c:formatCode>#,##0</c:formatCode>
                <c:ptCount val="8"/>
                <c:pt idx="0">
                  <c:v>38835</c:v>
                </c:pt>
                <c:pt idx="1">
                  <c:v>43407</c:v>
                </c:pt>
                <c:pt idx="2">
                  <c:v>45880</c:v>
                </c:pt>
                <c:pt idx="3">
                  <c:v>35630</c:v>
                </c:pt>
                <c:pt idx="4">
                  <c:v>59092</c:v>
                </c:pt>
                <c:pt idx="5">
                  <c:v>76536</c:v>
                </c:pt>
                <c:pt idx="6">
                  <c:v>90598</c:v>
                </c:pt>
                <c:pt idx="7">
                  <c:v>105223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D-48C8-A717-78FE1CE07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611912"/>
        <c:axId val="5736133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Full1!$B$3:$B$10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Full1!$B$3:$B$10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5AD-48C8-A717-78FE1CE0747B}"/>
                  </c:ext>
                </c:extLst>
              </c15:ser>
            </c15:filteredBarSeries>
          </c:ext>
        </c:extLst>
      </c:barChart>
      <c:catAx>
        <c:axId val="57361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573613352"/>
        <c:crosses val="autoZero"/>
        <c:auto val="1"/>
        <c:lblAlgn val="ctr"/>
        <c:lblOffset val="100"/>
        <c:noMultiLvlLbl val="0"/>
      </c:catAx>
      <c:valAx>
        <c:axId val="57361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573611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Full1!$E$4:$E$6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Full1!$F$4:$F$6</c:f>
              <c:numCache>
                <c:formatCode>#,##0</c:formatCode>
                <c:ptCount val="3"/>
                <c:pt idx="0">
                  <c:v>226439</c:v>
                </c:pt>
                <c:pt idx="1">
                  <c:v>285623</c:v>
                </c:pt>
                <c:pt idx="2">
                  <c:v>368943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0-4395-ADA0-0EAD8CA41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5301248"/>
        <c:axId val="3953019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Full1!$E$4:$E$6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Full1!$E$4:$E$6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B80-4395-ADA0-0EAD8CA41543}"/>
                  </c:ext>
                </c:extLst>
              </c15:ser>
            </c15:filteredBarSeries>
          </c:ext>
        </c:extLst>
      </c:barChart>
      <c:catAx>
        <c:axId val="3953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395301968"/>
        <c:crosses val="autoZero"/>
        <c:auto val="1"/>
        <c:lblAlgn val="ctr"/>
        <c:lblOffset val="100"/>
        <c:noMultiLvlLbl val="0"/>
      </c:catAx>
      <c:valAx>
        <c:axId val="39530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3953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BAA7525A-767A-4AA5-C576-505B9A32F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5C1F683-AC94-81DB-B693-03286DC97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CB63-8995-48C7-9927-3FA900FABA2A}" type="datetimeFigureOut">
              <a:rPr lang="ca-ES" smtClean="0"/>
              <a:t>23/06/2025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E7FB11C-75D1-1412-659C-DBBAD6587D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386006A0-B6B8-36C4-9DEE-01C131EF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4A285-62F9-4CF0-B7DA-6E1CAA7B6B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6926688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1FF66848-D68A-DD60-8FE1-932DFDCA422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C4EB2D3E-B05A-34E1-7172-F089B359DD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8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C9A26C02-357F-43FC-8548-594879C55D6E}" type="datetime1">
              <a:rPr lang="ca-ES"/>
              <a:pPr lvl="0"/>
              <a:t>23/06/2025</a:t>
            </a:fld>
            <a:endParaRPr lang="ca-ES"/>
          </a:p>
        </p:txBody>
      </p:sp>
      <p:sp>
        <p:nvSpPr>
          <p:cNvPr id="4" name="Contenidor d'imatge de diapositiva 3">
            <a:extLst>
              <a:ext uri="{FF2B5EF4-FFF2-40B4-BE49-F238E27FC236}">
                <a16:creationId xmlns:a16="http://schemas.microsoft.com/office/drawing/2014/main" id="{C484EFC3-EB6E-84D5-826C-DD149D22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Contenidor de notes 4">
            <a:extLst>
              <a:ext uri="{FF2B5EF4-FFF2-40B4-BE49-F238E27FC236}">
                <a16:creationId xmlns:a16="http://schemas.microsoft.com/office/drawing/2014/main" id="{278940D1-DE3E-EDD7-7CEC-31D76220A0E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75BBE03-53A8-D153-EB2D-4A4D4DA7F5C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63E8B99-B821-0629-6832-CB4CE682C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6C38C181-AD71-4E41-B926-A738AF06117E}" type="slidenum"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53170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056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15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236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398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- Diapositiva de títol esc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8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8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9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  <p:pic>
        <p:nvPicPr>
          <p:cNvPr id="4" name="Imatg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35" y="5998999"/>
            <a:ext cx="1825756" cy="469529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43" y="0"/>
            <a:ext cx="4651257" cy="55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27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Títol de secció fons amb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00391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00392" y="2538955"/>
            <a:ext cx="455929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00391" y="2301130"/>
            <a:ext cx="9436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7" y="556261"/>
            <a:ext cx="5094323" cy="5387340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60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- Títol de secció amb imatge i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19999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20000" y="2538955"/>
            <a:ext cx="4559300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19999" y="2301130"/>
            <a:ext cx="94361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6" y="542924"/>
            <a:ext cx="5124803" cy="541591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5145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4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41466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DF49706-20D5-2B5C-DBC0-5530A632A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1279860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2005781"/>
            <a:ext cx="10782666" cy="43139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0" indent="0">
              <a:lnSpc>
                <a:spcPct val="100000"/>
              </a:lnSpc>
              <a:buNone/>
              <a:defRPr baseline="0"/>
            </a:lvl2pPr>
          </a:lstStyle>
          <a:p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55226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- Text + Imatge +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56"/>
            <a:ext cx="5236368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010656"/>
            <a:ext cx="5246154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6398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2746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-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236367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620372"/>
            <a:ext cx="5246154" cy="4489209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4449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- Dos columnes 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090809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31223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1395" y="1620372"/>
            <a:ext cx="5111345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95767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- Imat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473" y="2010656"/>
            <a:ext cx="5256601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8" y="2010656"/>
            <a:ext cx="5246154" cy="407638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6496"/>
            <a:ext cx="10763986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053643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- Text 2/3 + Imat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7" y="2010656"/>
            <a:ext cx="6850437" cy="4098925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077" y="2010655"/>
            <a:ext cx="3493023" cy="409892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7" y="1278865"/>
            <a:ext cx="10768013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812388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- Imatge 1/3 +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406" y="2010656"/>
            <a:ext cx="6816314" cy="4098925"/>
          </a:xfrm>
          <a:prstGeom prst="rect">
            <a:avLst/>
          </a:prstGeom>
        </p:spPr>
        <p:txBody>
          <a:bodyPr wrap="square"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092" y="2010655"/>
            <a:ext cx="3527831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6C8B719-75BB-9642-FD5F-17E3D4BDE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75632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2849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- Diapositiva de títol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'imatge 4"/>
          <p:cNvSpPr>
            <a:spLocks noGrp="1"/>
          </p:cNvSpPr>
          <p:nvPr>
            <p:ph type="pic" sz="quarter" idx="12" hasCustomPrompt="1"/>
          </p:nvPr>
        </p:nvSpPr>
        <p:spPr>
          <a:xfrm>
            <a:off x="7542259" y="0"/>
            <a:ext cx="4648153" cy="560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ca-ES" dirty="0"/>
              <a:t>Feu clic a la icona per afegir la imatge</a:t>
            </a:r>
          </a:p>
        </p:txBody>
      </p:sp>
      <p:pic>
        <p:nvPicPr>
          <p:cNvPr id="13" name="Imatg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35" y="5998999"/>
            <a:ext cx="1825756" cy="469529"/>
          </a:xfrm>
          <a:prstGeom prst="rect">
            <a:avLst/>
          </a:prstGeom>
        </p:spPr>
      </p:pic>
      <p:sp>
        <p:nvSpPr>
          <p:cNvPr id="10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11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0003" y="3094315"/>
            <a:ext cx="5006502" cy="6712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14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177813831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 - Tr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855" y="2010656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2084" y="2010655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/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84313" y="2010656"/>
            <a:ext cx="3499027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88" y="1278863"/>
            <a:ext cx="1078325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890300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 - Quatre column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334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28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882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9831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25A783D-2EE9-051A-6313-97ADE2126A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7" y="1278664"/>
            <a:ext cx="1079152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9775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 - Quatre column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8826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55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8011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8283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7C762D0F-A757-3090-2001-A8E4F04C26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78738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296766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 - Imatge 2/3 +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078" y="1661160"/>
            <a:ext cx="3500642" cy="43332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9098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 - Text 1/3 + Imat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38300"/>
            <a:ext cx="3527527" cy="4356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35057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- Columnes amb ic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5043" y="3321989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321989"/>
            <a:ext cx="2990850" cy="20232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931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5816" y="3321989"/>
            <a:ext cx="2990850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15816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85044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4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86057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6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8485043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3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081353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- Columnes amb xi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0989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607111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8196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8196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70989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0EA718F3-9A4B-DCBF-3CBF-E84C4FF82A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88" y="1270505"/>
            <a:ext cx="10748844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708265" y="1994981"/>
            <a:ext cx="2988414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123</a:t>
            </a:r>
          </a:p>
        </p:txBody>
      </p:sp>
      <p:sp>
        <p:nvSpPr>
          <p:cNvPr id="22" name="Contenidor de text 2"/>
          <p:cNvSpPr>
            <a:spLocks noGrp="1"/>
          </p:cNvSpPr>
          <p:nvPr>
            <p:ph type="body" sz="quarter" idx="47" hasCustomPrompt="1"/>
          </p:nvPr>
        </p:nvSpPr>
        <p:spPr>
          <a:xfrm>
            <a:off x="4608196" y="1994981"/>
            <a:ext cx="2986749" cy="898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 sz="65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ca-ES" dirty="0"/>
              <a:t>000</a:t>
            </a:r>
          </a:p>
        </p:txBody>
      </p:sp>
      <p:sp>
        <p:nvSpPr>
          <p:cNvPr id="23" name="Contenidor de text 2"/>
          <p:cNvSpPr>
            <a:spLocks noGrp="1"/>
          </p:cNvSpPr>
          <p:nvPr>
            <p:ph type="body" sz="quarter" idx="48" hasCustomPrompt="1"/>
          </p:nvPr>
        </p:nvSpPr>
        <p:spPr>
          <a:xfrm>
            <a:off x="8470989" y="1994981"/>
            <a:ext cx="2986749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000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390825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- Xi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447" y="1672160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74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e text 23">
            <a:extLst>
              <a:ext uri="{FF2B5EF4-FFF2-40B4-BE49-F238E27FC236}">
                <a16:creationId xmlns:a16="http://schemas.microsoft.com/office/drawing/2014/main" id="{289682BE-7CC8-214E-B5D3-700D238E17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9448" y="2335224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7" name="Contenidor de text 23">
            <a:extLst>
              <a:ext uri="{FF2B5EF4-FFF2-40B4-BE49-F238E27FC236}">
                <a16:creationId xmlns:a16="http://schemas.microsoft.com/office/drawing/2014/main" id="{1AF9F441-F84B-BD75-4E91-72A88DC15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448" y="3908229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5B8E0553-DCD1-36A8-C709-89DADDE145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91575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0" name="Contenidor de text 23">
            <a:extLst>
              <a:ext uri="{FF2B5EF4-FFF2-40B4-BE49-F238E27FC236}">
                <a16:creationId xmlns:a16="http://schemas.microsoft.com/office/drawing/2014/main" id="{54733E19-F0D8-93B1-69DE-8515122829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47" y="4571293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1" name="Contenidor de text 23">
            <a:extLst>
              <a:ext uri="{FF2B5EF4-FFF2-40B4-BE49-F238E27FC236}">
                <a16:creationId xmlns:a16="http://schemas.microsoft.com/office/drawing/2014/main" id="{874B48FE-822A-6916-D6C2-5CBBDB195B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5486" y="1672160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2" name="Contenidor de text 3">
            <a:extLst>
              <a:ext uri="{FF2B5EF4-FFF2-40B4-BE49-F238E27FC236}">
                <a16:creationId xmlns:a16="http://schemas.microsoft.com/office/drawing/2014/main" id="{446F761A-CA92-E33F-D0A0-051ABC93AA7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7613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3" name="Contenidor de text 23">
            <a:extLst>
              <a:ext uri="{FF2B5EF4-FFF2-40B4-BE49-F238E27FC236}">
                <a16:creationId xmlns:a16="http://schemas.microsoft.com/office/drawing/2014/main" id="{5A2ACF98-60BC-73F1-82F3-A97B9693DF0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05485" y="2335224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4" name="Contenidor de text 23">
            <a:extLst>
              <a:ext uri="{FF2B5EF4-FFF2-40B4-BE49-F238E27FC236}">
                <a16:creationId xmlns:a16="http://schemas.microsoft.com/office/drawing/2014/main" id="{46DED709-11FD-47D4-B285-8DB81B10C9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05485" y="3908229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6" name="Contenidor de text 3">
            <a:extLst>
              <a:ext uri="{FF2B5EF4-FFF2-40B4-BE49-F238E27FC236}">
                <a16:creationId xmlns:a16="http://schemas.microsoft.com/office/drawing/2014/main" id="{E5460FF3-469B-F7B4-CE65-580138747A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17612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8" name="Contenidor de text 23">
            <a:extLst>
              <a:ext uri="{FF2B5EF4-FFF2-40B4-BE49-F238E27FC236}">
                <a16:creationId xmlns:a16="http://schemas.microsoft.com/office/drawing/2014/main" id="{E96D9D76-20C7-0CAE-8EAF-9267DF8EC0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05485" y="4571293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2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168153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- 3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50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9150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8096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8096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6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7638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7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17638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987306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4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4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73524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- Diapositiva de títol imatge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7450" y="0"/>
            <a:ext cx="46545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8" name="Contenidor de títol 1">
            <a:extLst>
              <a:ext uri="{FF2B5EF4-FFF2-40B4-BE49-F238E27FC236}">
                <a16:creationId xmlns:a16="http://schemas.microsoft.com/office/drawing/2014/main" id="{BA31D80E-908A-7D2D-22E2-2C53E565B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002" y="1987199"/>
            <a:ext cx="5006502" cy="9961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/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9" name="Contenidor de text 2">
            <a:extLst>
              <a:ext uri="{FF2B5EF4-FFF2-40B4-BE49-F238E27FC236}">
                <a16:creationId xmlns:a16="http://schemas.microsoft.com/office/drawing/2014/main" id="{30BAE3E6-8753-E0DC-8AE1-597375831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0003" y="3094315"/>
            <a:ext cx="5006502" cy="6496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11" name="Contenidor de contingut 4">
            <a:extLst>
              <a:ext uri="{FF2B5EF4-FFF2-40B4-BE49-F238E27FC236}">
                <a16:creationId xmlns:a16="http://schemas.microsoft.com/office/drawing/2014/main" id="{F3F35D59-D4BB-2A03-9967-8A2A5D1AFF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59529" y="3980657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375143340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2227995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66" y="2770091"/>
            <a:ext cx="5674580" cy="726142"/>
          </a:xfrm>
          <a:prstGeom prst="rect">
            <a:avLst/>
          </a:prstGeom>
        </p:spPr>
      </p:pic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</p:spTree>
    <p:extLst>
      <p:ext uri="{BB962C8B-B14F-4D97-AF65-F5344CB8AC3E}">
        <p14:creationId xmlns:p14="http://schemas.microsoft.com/office/powerpoint/2010/main" val="93777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- Diapositiva de títol imatge fons i esc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723"/>
            <a:ext cx="12192000" cy="5587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3" y="1996888"/>
            <a:ext cx="10072932" cy="4706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3" y="2682571"/>
            <a:ext cx="10072932" cy="411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3" y="3239969"/>
            <a:ext cx="10072932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  <p:pic>
        <p:nvPicPr>
          <p:cNvPr id="8" name="Imat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35" y="5998999"/>
            <a:ext cx="1825756" cy="4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28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- Diapositiva de títol imatge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2" y="2312900"/>
            <a:ext cx="10086379" cy="4706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2" y="3008006"/>
            <a:ext cx="10086379" cy="347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2" y="3571373"/>
            <a:ext cx="10086379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401221360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- Diapositiva de títol imatge, caixa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3" y="2326330"/>
            <a:ext cx="10072932" cy="5647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3" y="3018737"/>
            <a:ext cx="10072932" cy="2757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3" y="3558932"/>
            <a:ext cx="10072932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39829200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1286539"/>
            <a:ext cx="10077525" cy="43007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254436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ítol de secció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0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4" r:id="rId2"/>
    <p:sldLayoutId id="2147483651" r:id="rId3"/>
    <p:sldLayoutId id="2147483706" r:id="rId4"/>
    <p:sldLayoutId id="2147483705" r:id="rId5"/>
    <p:sldLayoutId id="21474837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566DA6-0C95-44A8-5E50-C0BF80CC16D4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2" name="Contenidor de text 2">
            <a:extLst>
              <a:ext uri="{FF2B5EF4-FFF2-40B4-BE49-F238E27FC236}">
                <a16:creationId xmlns:a16="http://schemas.microsoft.com/office/drawing/2014/main" id="{D4457308-FF82-C17D-1E67-29D27B48A0F5}"/>
              </a:ext>
            </a:extLst>
          </p:cNvPr>
          <p:cNvSpPr txBox="1">
            <a:spLocks/>
          </p:cNvSpPr>
          <p:nvPr userDrawn="1"/>
        </p:nvSpPr>
        <p:spPr>
          <a:xfrm>
            <a:off x="9756471" y="6632065"/>
            <a:ext cx="1735138" cy="11803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  <p:sldLayoutId id="2147483716" r:id="rId3"/>
    <p:sldLayoutId id="2147483717" r:id="rId4"/>
    <p:sldLayoutId id="2147483718" r:id="rId5"/>
    <p:sldLayoutId id="2147483698" r:id="rId6"/>
    <p:sldLayoutId id="2147483664" r:id="rId7"/>
    <p:sldLayoutId id="2147483686" r:id="rId8"/>
    <p:sldLayoutId id="2147483713" r:id="rId9"/>
    <p:sldLayoutId id="2147483714" r:id="rId10"/>
    <p:sldLayoutId id="2147483688" r:id="rId11"/>
    <p:sldLayoutId id="2147483662" r:id="rId12"/>
    <p:sldLayoutId id="2147483666" r:id="rId13"/>
    <p:sldLayoutId id="2147483663" r:id="rId14"/>
    <p:sldLayoutId id="2147483668" r:id="rId15"/>
    <p:sldLayoutId id="2147483669" r:id="rId16"/>
    <p:sldLayoutId id="2147483695" r:id="rId17"/>
    <p:sldLayoutId id="2147483696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24DEF-01F1-D6A7-E269-E20F8B77A30D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0E28FE1-2B94-8E1F-B9FF-80F93EC403CB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D511E-B694-2DCF-FE48-722408B85E2F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66AE73A-31EB-A167-6E84-7D5300BE35E4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cid:image006.png@01DBDF6C.CC02F710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idor d'imatge 3">
            <a:extLst>
              <a:ext uri="{FF2B5EF4-FFF2-40B4-BE49-F238E27FC236}">
                <a16:creationId xmlns:a16="http://schemas.microsoft.com/office/drawing/2014/main" id="{ECD8EE96-9162-4FF8-1E22-806650BE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864" r="27548" b="11813"/>
          <a:stretch/>
        </p:blipFill>
        <p:spPr bwMode="auto">
          <a:xfrm flipH="1">
            <a:off x="-15447" y="0"/>
            <a:ext cx="7877077" cy="68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48912C-3866-D2E1-B398-F1F62C037069}"/>
              </a:ext>
            </a:extLst>
          </p:cNvPr>
          <p:cNvSpPr/>
          <p:nvPr/>
        </p:nvSpPr>
        <p:spPr>
          <a:xfrm rot="16200000" flipH="1">
            <a:off x="589288" y="-905252"/>
            <a:ext cx="6857991" cy="8668513"/>
          </a:xfrm>
          <a:prstGeom prst="rect">
            <a:avLst/>
          </a:prstGeom>
          <a:gradFill flip="none" rotWithShape="1">
            <a:gsLst>
              <a:gs pos="55000">
                <a:schemeClr val="bg2">
                  <a:alpha val="58000"/>
                </a:schemeClr>
              </a:gs>
              <a:gs pos="74000">
                <a:schemeClr val="bg1">
                  <a:alpha val="90000"/>
                </a:schemeClr>
              </a:gs>
              <a:gs pos="83000">
                <a:schemeClr val="bg1">
                  <a:alpha val="9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1061232" y="2281936"/>
            <a:ext cx="10561807" cy="1013012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MILLORES EN BUS – COMARQUES GIRONINES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9" name="Contenidor de contingut 8"/>
          <p:cNvSpPr>
            <a:spLocks noGrp="1"/>
          </p:cNvSpPr>
          <p:nvPr>
            <p:ph sz="quarter" idx="12"/>
          </p:nvPr>
        </p:nvSpPr>
        <p:spPr>
          <a:xfrm>
            <a:off x="1061233" y="4627383"/>
            <a:ext cx="10072932" cy="295852"/>
          </a:xfrm>
        </p:spPr>
        <p:txBody>
          <a:bodyPr/>
          <a:lstStyle/>
          <a:p>
            <a:r>
              <a:rPr lang="ca-ES" dirty="0">
                <a:solidFill>
                  <a:schemeClr val="tx1"/>
                </a:solidFill>
              </a:rPr>
              <a:t>Dilluns 23 de Juny 2025</a:t>
            </a:r>
          </a:p>
        </p:txBody>
      </p:sp>
      <p:sp>
        <p:nvSpPr>
          <p:cNvPr id="2" name="Títol 2">
            <a:extLst>
              <a:ext uri="{FF2B5EF4-FFF2-40B4-BE49-F238E27FC236}">
                <a16:creationId xmlns:a16="http://schemas.microsoft.com/office/drawing/2014/main" id="{1451DF79-335B-2B3D-16BB-1D3EF0FD363B}"/>
              </a:ext>
            </a:extLst>
          </p:cNvPr>
          <p:cNvSpPr txBox="1">
            <a:spLocks/>
          </p:cNvSpPr>
          <p:nvPr/>
        </p:nvSpPr>
        <p:spPr>
          <a:xfrm>
            <a:off x="1067948" y="2878926"/>
            <a:ext cx="10673568" cy="234077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accent3"/>
                </a:solidFill>
              </a:rPr>
              <a:t>1. </a:t>
            </a:r>
            <a:r>
              <a:rPr lang="pt-BR" sz="2400" b="1" dirty="0"/>
              <a:t>e</a:t>
            </a:r>
            <a:r>
              <a:rPr lang="pt-BR" sz="2400" b="1" cap="all" dirty="0"/>
              <a:t>3</a:t>
            </a:r>
            <a:r>
              <a:rPr lang="pt-BR" sz="2200" b="1" cap="all" dirty="0"/>
              <a:t> </a:t>
            </a:r>
            <a:r>
              <a:rPr lang="pt-BR" sz="1800" b="1" cap="all" dirty="0"/>
              <a:t>GIRONA – PLATJA D’ARO – SANT ANTONI – PALAMÓS  – PALAFRUGELL</a:t>
            </a:r>
          </a:p>
          <a:p>
            <a:pPr>
              <a:lnSpc>
                <a:spcPct val="150000"/>
              </a:lnSpc>
            </a:pPr>
            <a:r>
              <a:rPr lang="pt-BR" sz="2000" b="1" cap="all" dirty="0">
                <a:solidFill>
                  <a:schemeClr val="accent3"/>
                </a:solidFill>
              </a:rPr>
              <a:t>2. </a:t>
            </a:r>
            <a:r>
              <a:rPr lang="pt-BR" sz="1800" b="1" cap="all" dirty="0"/>
              <a:t>OLOT – AMER – GIRONA</a:t>
            </a:r>
          </a:p>
          <a:p>
            <a:pPr>
              <a:lnSpc>
                <a:spcPct val="150000"/>
              </a:lnSpc>
            </a:pPr>
            <a:r>
              <a:rPr lang="pt-BR" sz="2000" b="1" cap="all" dirty="0">
                <a:solidFill>
                  <a:schemeClr val="accent3"/>
                </a:solidFill>
              </a:rPr>
              <a:t>3. </a:t>
            </a:r>
            <a:r>
              <a:rPr lang="pt-BR" sz="1800" b="1" cap="all" dirty="0"/>
              <a:t>PLA DE XOC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D4D83488-AD34-BB18-7455-EB497A733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151" y="5884608"/>
            <a:ext cx="3806188" cy="6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2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àfic 32" descr="Arrow Down with solid fill">
            <a:extLst>
              <a:ext uri="{FF2B5EF4-FFF2-40B4-BE49-F238E27FC236}">
                <a16:creationId xmlns:a16="http://schemas.microsoft.com/office/drawing/2014/main" id="{DC2FF6F3-EBEE-1D41-A25D-D388F2B20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72087">
            <a:off x="5196452" y="-18158"/>
            <a:ext cx="7859888" cy="7859888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6513777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e3 Girona – Platja d’Aro – Palamós – Sant Antoni – Palafrugell_03</a:t>
            </a:r>
            <a:endParaRPr lang="ca-ES" dirty="0"/>
          </a:p>
        </p:txBody>
      </p:sp>
      <p:sp>
        <p:nvSpPr>
          <p:cNvPr id="3" name="AutoShape 31">
            <a:extLst>
              <a:ext uri="{FF2B5EF4-FFF2-40B4-BE49-F238E27FC236}">
                <a16:creationId xmlns:a16="http://schemas.microsoft.com/office/drawing/2014/main" id="{189F6C72-B15E-0D58-4225-9F36C1BA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" y="2099929"/>
            <a:ext cx="10591798" cy="461665"/>
          </a:xfrm>
          <a:prstGeom prst="roundRect">
            <a:avLst>
              <a:gd name="adj" fmla="val 50000"/>
            </a:avLst>
          </a:prstGeom>
          <a:solidFill>
            <a:srgbClr val="7EBB00"/>
          </a:solidFill>
          <a:ln w="317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 defTabSz="342900"/>
            <a:r>
              <a:rPr lang="ca-ES" sz="1600" b="1" dirty="0">
                <a:solidFill>
                  <a:prstClr val="white"/>
                </a:solidFill>
                <a:cs typeface="Calibri" panose="020F0502020204030204" pitchFamily="34" charset="0"/>
              </a:rPr>
              <a:t>ES DOBLA LA FREQÜÈNCIA DE DILLUNS A DIVENDRES FEINERS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8124C6A3-76AB-1523-1FE7-2D70FB13A205}"/>
              </a:ext>
            </a:extLst>
          </p:cNvPr>
          <p:cNvSpPr txBox="1"/>
          <p:nvPr/>
        </p:nvSpPr>
        <p:spPr>
          <a:xfrm>
            <a:off x="3762260" y="2780659"/>
            <a:ext cx="1181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rgbClr val="7EBB00"/>
                </a:solidFill>
              </a:rPr>
              <a:t>6+6</a:t>
            </a: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6D6C45DF-6377-55A9-A8C8-614282787AF3}"/>
              </a:ext>
            </a:extLst>
          </p:cNvPr>
          <p:cNvSpPr txBox="1"/>
          <p:nvPr/>
        </p:nvSpPr>
        <p:spPr>
          <a:xfrm>
            <a:off x="7046391" y="2780658"/>
            <a:ext cx="18516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rgbClr val="7EBB00"/>
                </a:solidFill>
              </a:rPr>
              <a:t>12+12</a:t>
            </a:r>
          </a:p>
        </p:txBody>
      </p:sp>
      <p:pic>
        <p:nvPicPr>
          <p:cNvPr id="17" name="Gràfic 16" descr="Arrow Down with solid fill">
            <a:extLst>
              <a:ext uri="{FF2B5EF4-FFF2-40B4-BE49-F238E27FC236}">
                <a16:creationId xmlns:a16="http://schemas.microsoft.com/office/drawing/2014/main" id="{3D306894-BEEE-48EC-95D6-A506B3626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354707" y="2561594"/>
            <a:ext cx="1448114" cy="1448114"/>
          </a:xfrm>
          <a:prstGeom prst="rect">
            <a:avLst/>
          </a:prstGeom>
        </p:spPr>
      </p:pic>
      <p:sp>
        <p:nvSpPr>
          <p:cNvPr id="23" name="QuadreDeText 22">
            <a:extLst>
              <a:ext uri="{FF2B5EF4-FFF2-40B4-BE49-F238E27FC236}">
                <a16:creationId xmlns:a16="http://schemas.microsoft.com/office/drawing/2014/main" id="{A9A588C0-E90F-B7DA-0751-ED61D6D930C6}"/>
              </a:ext>
            </a:extLst>
          </p:cNvPr>
          <p:cNvSpPr txBox="1"/>
          <p:nvPr/>
        </p:nvSpPr>
        <p:spPr>
          <a:xfrm>
            <a:off x="3220889" y="3436862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7CBBD55B-3BCB-8EEC-BEF0-E53D33655E72}"/>
              </a:ext>
            </a:extLst>
          </p:cNvPr>
          <p:cNvSpPr txBox="1"/>
          <p:nvPr/>
        </p:nvSpPr>
        <p:spPr>
          <a:xfrm>
            <a:off x="7181646" y="3436862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25" name="AutoShape 31">
            <a:extLst>
              <a:ext uri="{FF2B5EF4-FFF2-40B4-BE49-F238E27FC236}">
                <a16:creationId xmlns:a16="http://schemas.microsoft.com/office/drawing/2014/main" id="{B4B07156-4827-8384-80F3-64BE97D1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" y="4080905"/>
            <a:ext cx="10591798" cy="461665"/>
          </a:xfrm>
          <a:prstGeom prst="roundRect">
            <a:avLst>
              <a:gd name="adj" fmla="val 50000"/>
            </a:avLst>
          </a:prstGeom>
          <a:solidFill>
            <a:srgbClr val="7EBB00"/>
          </a:solidFill>
          <a:ln w="317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 defTabSz="342900"/>
            <a:r>
              <a:rPr lang="ca-ES" sz="1600" b="1" dirty="0">
                <a:solidFill>
                  <a:prstClr val="white"/>
                </a:solidFill>
                <a:cs typeface="Calibri" panose="020F0502020204030204" pitchFamily="34" charset="0"/>
              </a:rPr>
              <a:t>DESESTACIONALITZACIÓ DEL SERVEI</a:t>
            </a: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D782417A-AA42-3E3D-A4B6-8D27F709B653}"/>
              </a:ext>
            </a:extLst>
          </p:cNvPr>
          <p:cNvSpPr txBox="1"/>
          <p:nvPr/>
        </p:nvSpPr>
        <p:spPr>
          <a:xfrm>
            <a:off x="3762260" y="4761635"/>
            <a:ext cx="1181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rgbClr val="7EBB00"/>
                </a:solidFill>
              </a:rPr>
              <a:t>4+4</a:t>
            </a: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23815FD2-6DBE-BBC7-29C3-C98BF860D1A4}"/>
              </a:ext>
            </a:extLst>
          </p:cNvPr>
          <p:cNvSpPr txBox="1"/>
          <p:nvPr/>
        </p:nvSpPr>
        <p:spPr>
          <a:xfrm>
            <a:off x="7214168" y="4734453"/>
            <a:ext cx="12374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rgbClr val="7EBB00"/>
                </a:solidFill>
              </a:rPr>
              <a:t>6+6</a:t>
            </a:r>
          </a:p>
        </p:txBody>
      </p:sp>
      <p:pic>
        <p:nvPicPr>
          <p:cNvPr id="28" name="Gràfic 27" descr="Arrow Down with solid fill">
            <a:extLst>
              <a:ext uri="{FF2B5EF4-FFF2-40B4-BE49-F238E27FC236}">
                <a16:creationId xmlns:a16="http://schemas.microsoft.com/office/drawing/2014/main" id="{7347FBBF-A054-0799-6F70-76EB27A63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354707" y="4542570"/>
            <a:ext cx="1448114" cy="1448114"/>
          </a:xfrm>
          <a:prstGeom prst="rect">
            <a:avLst/>
          </a:prstGeom>
        </p:spPr>
      </p:pic>
      <p:sp>
        <p:nvSpPr>
          <p:cNvPr id="29" name="QuadreDeText 28">
            <a:extLst>
              <a:ext uri="{FF2B5EF4-FFF2-40B4-BE49-F238E27FC236}">
                <a16:creationId xmlns:a16="http://schemas.microsoft.com/office/drawing/2014/main" id="{999921ED-7F52-9881-6E9C-52A2C622B7B6}"/>
              </a:ext>
            </a:extLst>
          </p:cNvPr>
          <p:cNvSpPr txBox="1"/>
          <p:nvPr/>
        </p:nvSpPr>
        <p:spPr>
          <a:xfrm>
            <a:off x="1802286" y="5417838"/>
            <a:ext cx="2999754" cy="70788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  <a:p>
            <a:pPr algn="r"/>
            <a:r>
              <a:rPr lang="ca-ES" sz="1400" b="1" dirty="0"/>
              <a:t>(dissabtes, diumenges i festius</a:t>
            </a:r>
          </a:p>
          <a:p>
            <a:pPr algn="r"/>
            <a:r>
              <a:rPr lang="ca-ES" sz="1400" b="1" dirty="0"/>
              <a:t>dels mesos de juliol i agost)</a:t>
            </a:r>
          </a:p>
        </p:txBody>
      </p:sp>
      <p:sp>
        <p:nvSpPr>
          <p:cNvPr id="32" name="QuadreDeText 31">
            <a:extLst>
              <a:ext uri="{FF2B5EF4-FFF2-40B4-BE49-F238E27FC236}">
                <a16:creationId xmlns:a16="http://schemas.microsoft.com/office/drawing/2014/main" id="{C8199C84-04AC-7C62-8118-5F8527963CF4}"/>
              </a:ext>
            </a:extLst>
          </p:cNvPr>
          <p:cNvSpPr txBox="1"/>
          <p:nvPr/>
        </p:nvSpPr>
        <p:spPr>
          <a:xfrm>
            <a:off x="7403543" y="5390657"/>
            <a:ext cx="2788716" cy="70788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ca-ES" b="1" dirty="0"/>
              <a:t>expedicions</a:t>
            </a:r>
          </a:p>
          <a:p>
            <a:r>
              <a:rPr lang="ca-ES" sz="1400" b="1" dirty="0"/>
              <a:t>(dissabtes, diumenges i festius</a:t>
            </a:r>
          </a:p>
          <a:p>
            <a:r>
              <a:rPr lang="ca-ES" sz="1400" b="1" dirty="0"/>
              <a:t>de tot l’any)</a:t>
            </a:r>
          </a:p>
        </p:txBody>
      </p:sp>
      <p:sp>
        <p:nvSpPr>
          <p:cNvPr id="6" name="Contenidor de text 1">
            <a:extLst>
              <a:ext uri="{FF2B5EF4-FFF2-40B4-BE49-F238E27FC236}">
                <a16:creationId xmlns:a16="http://schemas.microsoft.com/office/drawing/2014/main" id="{A3C384DC-E072-E9E3-F187-59E5CE7ED990}"/>
              </a:ext>
            </a:extLst>
          </p:cNvPr>
          <p:cNvSpPr txBox="1">
            <a:spLocks/>
          </p:cNvSpPr>
          <p:nvPr/>
        </p:nvSpPr>
        <p:spPr>
          <a:xfrm>
            <a:off x="700088" y="1536377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2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sz="2400" dirty="0"/>
              <a:t>Increments de freqüència</a:t>
            </a:r>
          </a:p>
        </p:txBody>
      </p:sp>
    </p:spTree>
    <p:extLst>
      <p:ext uri="{BB962C8B-B14F-4D97-AF65-F5344CB8AC3E}">
        <p14:creationId xmlns:p14="http://schemas.microsoft.com/office/powerpoint/2010/main" val="238326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àfic 10" descr="Daily calendar outline">
            <a:extLst>
              <a:ext uri="{FF2B5EF4-FFF2-40B4-BE49-F238E27FC236}">
                <a16:creationId xmlns:a16="http://schemas.microsoft.com/office/drawing/2014/main" id="{C9901F6A-752C-83DB-4652-514FAE9C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34" t="10188" r="8727" b="10567"/>
          <a:stretch/>
        </p:blipFill>
        <p:spPr>
          <a:xfrm>
            <a:off x="7878506" y="365759"/>
            <a:ext cx="3703894" cy="3586481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714820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e3 Girona – Platja d’Aro – Palamós – Sant Antoni – Palafrugell_04</a:t>
            </a:r>
            <a:endParaRPr lang="ca-ES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8D726E13-A1C5-1C3B-9FCA-6DD1D0F0143D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10169" r="6610" b="55335"/>
          <a:stretch>
            <a:fillRect/>
          </a:stretch>
        </p:blipFill>
        <p:spPr bwMode="auto">
          <a:xfrm>
            <a:off x="1452880" y="2269826"/>
            <a:ext cx="9215120" cy="148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21CCEE78-BDF2-794D-D3F9-BD82CD849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46409" r="6610" b="19095"/>
          <a:stretch>
            <a:fillRect/>
          </a:stretch>
        </p:blipFill>
        <p:spPr bwMode="auto">
          <a:xfrm>
            <a:off x="1452880" y="3788298"/>
            <a:ext cx="9215120" cy="148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65FF0634-4CB9-DA10-EDB3-56F11B780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81102" r="40936" b="4238"/>
          <a:stretch>
            <a:fillRect/>
          </a:stretch>
        </p:blipFill>
        <p:spPr bwMode="auto">
          <a:xfrm>
            <a:off x="1452880" y="5451730"/>
            <a:ext cx="5598160" cy="63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idor de text 1">
            <a:extLst>
              <a:ext uri="{FF2B5EF4-FFF2-40B4-BE49-F238E27FC236}">
                <a16:creationId xmlns:a16="http://schemas.microsoft.com/office/drawing/2014/main" id="{CF996D46-D326-DDFD-6326-2129AF4FB048}"/>
              </a:ext>
            </a:extLst>
          </p:cNvPr>
          <p:cNvSpPr txBox="1">
            <a:spLocks/>
          </p:cNvSpPr>
          <p:nvPr/>
        </p:nvSpPr>
        <p:spPr>
          <a:xfrm>
            <a:off x="700088" y="1536377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2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sz="2400" dirty="0"/>
              <a:t>Nous horaris</a:t>
            </a:r>
          </a:p>
        </p:txBody>
      </p:sp>
    </p:spTree>
    <p:extLst>
      <p:ext uri="{BB962C8B-B14F-4D97-AF65-F5344CB8AC3E}">
        <p14:creationId xmlns:p14="http://schemas.microsoft.com/office/powerpoint/2010/main" val="211639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38984D3-78BE-D31D-25D2-58D004D0AA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b="1" dirty="0"/>
              <a:t>2.2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E89C493-5066-DE59-759A-7390A860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2" y="2538955"/>
            <a:ext cx="9185288" cy="920012"/>
          </a:xfrm>
        </p:spPr>
        <p:txBody>
          <a:bodyPr/>
          <a:lstStyle/>
          <a:p>
            <a:r>
              <a:rPr lang="ca-ES" b="1" dirty="0"/>
              <a:t>OLOT – AMER – GIRONA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B095611-1AEC-6B89-5812-E959C26F97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</a:t>
            </a:r>
            <a:endParaRPr lang="ca-ES" dirty="0"/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AA1FD1F0-B335-FFCF-0F2B-B0C98AFB4C22}"/>
              </a:ext>
            </a:extLst>
          </p:cNvPr>
          <p:cNvCxnSpPr/>
          <p:nvPr/>
        </p:nvCxnSpPr>
        <p:spPr>
          <a:xfrm>
            <a:off x="652272" y="2292096"/>
            <a:ext cx="1432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ol 2">
            <a:extLst>
              <a:ext uri="{FF2B5EF4-FFF2-40B4-BE49-F238E27FC236}">
                <a16:creationId xmlns:a16="http://schemas.microsoft.com/office/drawing/2014/main" id="{1304B4DC-AF78-9E77-6E8B-0C30571EC934}"/>
              </a:ext>
            </a:extLst>
          </p:cNvPr>
          <p:cNvSpPr txBox="1">
            <a:spLocks/>
          </p:cNvSpPr>
          <p:nvPr/>
        </p:nvSpPr>
        <p:spPr>
          <a:xfrm>
            <a:off x="700392" y="3226999"/>
            <a:ext cx="5129719" cy="3073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cap="all" dirty="0"/>
              <a:t>INICI 30 JUNY</a:t>
            </a:r>
          </a:p>
        </p:txBody>
      </p:sp>
    </p:spTree>
    <p:extLst>
      <p:ext uri="{BB962C8B-B14F-4D97-AF65-F5344CB8AC3E}">
        <p14:creationId xmlns:p14="http://schemas.microsoft.com/office/powerpoint/2010/main" val="76992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sz="2400" dirty="0"/>
              <a:t>Per què es fa i qui ho demana?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9721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Girona_01</a:t>
            </a:r>
            <a:endParaRPr lang="ca-ES" dirty="0"/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BF9302B4-8582-E5F9-BAEA-EA42DCDF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OLOT – AMER – GIRONA</a:t>
            </a:r>
            <a:endParaRPr lang="ca-ES" dirty="0"/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DC53A1E-ED15-AEF5-A4D7-2496E45D0FE8}"/>
              </a:ext>
            </a:extLst>
          </p:cNvPr>
          <p:cNvGrpSpPr/>
          <p:nvPr/>
        </p:nvGrpSpPr>
        <p:grpSpPr>
          <a:xfrm>
            <a:off x="1" y="2301850"/>
            <a:ext cx="12192000" cy="3114299"/>
            <a:chOff x="1" y="2766348"/>
            <a:chExt cx="12192000" cy="31142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DBDBFD-41AC-7460-E6BF-109475CBDA98}"/>
                </a:ext>
              </a:extLst>
            </p:cNvPr>
            <p:cNvSpPr/>
            <p:nvPr/>
          </p:nvSpPr>
          <p:spPr>
            <a:xfrm>
              <a:off x="1" y="2766348"/>
              <a:ext cx="12192000" cy="31142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8" name="QuadreDeText 27">
              <a:extLst>
                <a:ext uri="{FF2B5EF4-FFF2-40B4-BE49-F238E27FC236}">
                  <a16:creationId xmlns:a16="http://schemas.microsoft.com/office/drawing/2014/main" id="{D877B9ED-7D38-4533-995F-4AA75513BFCF}"/>
                </a:ext>
              </a:extLst>
            </p:cNvPr>
            <p:cNvSpPr txBox="1"/>
            <p:nvPr/>
          </p:nvSpPr>
          <p:spPr>
            <a:xfrm>
              <a:off x="709246" y="3213511"/>
              <a:ext cx="10773508" cy="221599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sz="2400" b="1" dirty="0"/>
                <a:t>Per donar resposta a l’increment de persones viatgeres en hores punta, sobretot per motius acadèmics o laborals, i per </a:t>
              </a:r>
              <a:r>
                <a:rPr lang="ca-ES" sz="2400" b="1" dirty="0">
                  <a:solidFill>
                    <a:schemeClr val="accent3"/>
                  </a:solidFill>
                </a:rPr>
                <a:t>millorar el transport públic a municipis com Bescanó i Anglès</a:t>
              </a:r>
              <a:r>
                <a:rPr lang="ca-ES" sz="2400" b="1" dirty="0"/>
                <a:t>.</a:t>
              </a:r>
            </a:p>
            <a:p>
              <a:r>
                <a:rPr lang="ca-ES" sz="2400" b="1" dirty="0"/>
                <a:t>A més, és la primera actuació del </a:t>
              </a:r>
              <a:r>
                <a:rPr lang="ca-ES" sz="2400" b="1" dirty="0">
                  <a:solidFill>
                    <a:schemeClr val="accent3"/>
                  </a:solidFill>
                </a:rPr>
                <a:t>Pla de Mobilitat Supramunicipal de l’Àrea Urbana de Girona</a:t>
              </a:r>
              <a:r>
                <a:rPr lang="ca-ES" sz="2400" b="1" dirty="0"/>
                <a:t>, que estan ultimant diferents municipis amb la coordinació de l’ATM.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10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àfic 6" descr="Arrow Down with solid fill">
            <a:extLst>
              <a:ext uri="{FF2B5EF4-FFF2-40B4-BE49-F238E27FC236}">
                <a16:creationId xmlns:a16="http://schemas.microsoft.com/office/drawing/2014/main" id="{7603A24A-BA22-A89D-1896-4A75A4D19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72087">
            <a:off x="5191704" y="5255"/>
            <a:ext cx="7859888" cy="7859888"/>
          </a:xfrm>
          <a:prstGeom prst="rect">
            <a:avLst/>
          </a:prstGeom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sz="2400" dirty="0"/>
              <a:t>Evolució de la demanda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9721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Girona_02</a:t>
            </a:r>
            <a:endParaRPr lang="ca-ES" dirty="0"/>
          </a:p>
        </p:txBody>
      </p:sp>
      <p:grpSp>
        <p:nvGrpSpPr>
          <p:cNvPr id="22" name="Agrupa 21">
            <a:extLst>
              <a:ext uri="{FF2B5EF4-FFF2-40B4-BE49-F238E27FC236}">
                <a16:creationId xmlns:a16="http://schemas.microsoft.com/office/drawing/2014/main" id="{9E9498ED-2B67-4A21-05E2-087DC41B091F}"/>
              </a:ext>
            </a:extLst>
          </p:cNvPr>
          <p:cNvGrpSpPr/>
          <p:nvPr/>
        </p:nvGrpSpPr>
        <p:grpSpPr>
          <a:xfrm>
            <a:off x="7434878" y="2102511"/>
            <a:ext cx="2805176" cy="954016"/>
            <a:chOff x="8302979" y="2009912"/>
            <a:chExt cx="2805176" cy="954016"/>
          </a:xfrm>
        </p:grpSpPr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F2231A7A-D4EF-A2FE-F401-17099CF3615A}"/>
                </a:ext>
              </a:extLst>
            </p:cNvPr>
            <p:cNvSpPr txBox="1"/>
            <p:nvPr/>
          </p:nvSpPr>
          <p:spPr>
            <a:xfrm>
              <a:off x="8302979" y="2009912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368.943 </a:t>
              </a:r>
              <a:endParaRPr lang="ca-ES" sz="3600" b="1" dirty="0">
                <a:solidFill>
                  <a:schemeClr val="accent3"/>
                </a:solidFill>
              </a:endParaRPr>
            </a:p>
          </p:txBody>
        </p:sp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90EEB36D-FF9E-AE9E-6125-DBD5A5173CB9}"/>
                </a:ext>
              </a:extLst>
            </p:cNvPr>
            <p:cNvSpPr txBox="1"/>
            <p:nvPr/>
          </p:nvSpPr>
          <p:spPr>
            <a:xfrm>
              <a:off x="9402799" y="2686929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viatgers 2024</a:t>
              </a:r>
            </a:p>
          </p:txBody>
        </p:sp>
      </p:grp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28BECBF1-7CBC-A86B-5AB1-E5CF4B9AC46D}"/>
              </a:ext>
            </a:extLst>
          </p:cNvPr>
          <p:cNvGrpSpPr/>
          <p:nvPr/>
        </p:nvGrpSpPr>
        <p:grpSpPr>
          <a:xfrm>
            <a:off x="7023398" y="3312914"/>
            <a:ext cx="3216656" cy="1004646"/>
            <a:chOff x="7891499" y="3170450"/>
            <a:chExt cx="3216656" cy="1004646"/>
          </a:xfrm>
        </p:grpSpPr>
        <p:sp>
          <p:nvSpPr>
            <p:cNvPr id="14" name="QuadreDeText 13">
              <a:extLst>
                <a:ext uri="{FF2B5EF4-FFF2-40B4-BE49-F238E27FC236}">
                  <a16:creationId xmlns:a16="http://schemas.microsoft.com/office/drawing/2014/main" id="{8C2A05A9-A288-1F4B-1B5D-93F88560B61F}"/>
                </a:ext>
              </a:extLst>
            </p:cNvPr>
            <p:cNvSpPr txBox="1"/>
            <p:nvPr/>
          </p:nvSpPr>
          <p:spPr>
            <a:xfrm>
              <a:off x="7891499" y="3170450"/>
              <a:ext cx="32166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29,17%</a:t>
              </a:r>
            </a:p>
          </p:txBody>
        </p:sp>
        <p:sp>
          <p:nvSpPr>
            <p:cNvPr id="15" name="QuadreDeText 14">
              <a:extLst>
                <a:ext uri="{FF2B5EF4-FFF2-40B4-BE49-F238E27FC236}">
                  <a16:creationId xmlns:a16="http://schemas.microsoft.com/office/drawing/2014/main" id="{EF045778-210D-BA83-94FA-B692CFA4EC62}"/>
                </a:ext>
              </a:extLst>
            </p:cNvPr>
            <p:cNvSpPr txBox="1"/>
            <p:nvPr/>
          </p:nvSpPr>
          <p:spPr>
            <a:xfrm>
              <a:off x="9402799" y="3898097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el-G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Δ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</a:rPr>
                <a:t>2023 / 2024</a:t>
              </a:r>
              <a:endParaRPr lang="ca-ES" b="1" dirty="0"/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AF3B820B-5ED8-B3B7-04F7-61ED812807D8}"/>
              </a:ext>
            </a:extLst>
          </p:cNvPr>
          <p:cNvGrpSpPr/>
          <p:nvPr/>
        </p:nvGrpSpPr>
        <p:grpSpPr>
          <a:xfrm>
            <a:off x="7023398" y="4573946"/>
            <a:ext cx="3216656" cy="1004646"/>
            <a:chOff x="7891499" y="4481347"/>
            <a:chExt cx="3216656" cy="1004646"/>
          </a:xfrm>
        </p:grpSpPr>
        <p:sp>
          <p:nvSpPr>
            <p:cNvPr id="18" name="QuadreDeText 17">
              <a:extLst>
                <a:ext uri="{FF2B5EF4-FFF2-40B4-BE49-F238E27FC236}">
                  <a16:creationId xmlns:a16="http://schemas.microsoft.com/office/drawing/2014/main" id="{A9B206EB-0AAD-76EF-6BDE-E02A7CBD1E1A}"/>
                </a:ext>
              </a:extLst>
            </p:cNvPr>
            <p:cNvSpPr txBox="1"/>
            <p:nvPr/>
          </p:nvSpPr>
          <p:spPr>
            <a:xfrm>
              <a:off x="7891499" y="4481347"/>
              <a:ext cx="32166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62,93%</a:t>
              </a:r>
            </a:p>
          </p:txBody>
        </p:sp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DD5E9AF0-5459-777C-0A16-A1C783A15BE6}"/>
                </a:ext>
              </a:extLst>
            </p:cNvPr>
            <p:cNvSpPr txBox="1"/>
            <p:nvPr/>
          </p:nvSpPr>
          <p:spPr>
            <a:xfrm>
              <a:off x="8302979" y="5208994"/>
              <a:ext cx="268097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el-G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Δ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</a:rPr>
                <a:t>2022 / 2024</a:t>
              </a:r>
              <a:endParaRPr lang="ca-ES" b="1" dirty="0"/>
            </a:p>
          </p:txBody>
        </p:sp>
      </p:grpSp>
      <p:graphicFrame>
        <p:nvGraphicFramePr>
          <p:cNvPr id="6" name="Gràfic 5">
            <a:extLst>
              <a:ext uri="{FF2B5EF4-FFF2-40B4-BE49-F238E27FC236}">
                <a16:creationId xmlns:a16="http://schemas.microsoft.com/office/drawing/2014/main" id="{AFE0D642-0047-D2A1-B8E1-F617D3480A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718033"/>
              </p:ext>
            </p:extLst>
          </p:nvPr>
        </p:nvGraphicFramePr>
        <p:xfrm>
          <a:off x="1072618" y="2010702"/>
          <a:ext cx="5852653" cy="394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186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àfic 19" descr="Arrow Down with solid fill">
            <a:extLst>
              <a:ext uri="{FF2B5EF4-FFF2-40B4-BE49-F238E27FC236}">
                <a16:creationId xmlns:a16="http://schemas.microsoft.com/office/drawing/2014/main" id="{577F9047-7F22-CF64-D99C-8E762A35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72087">
            <a:off x="5191704" y="5255"/>
            <a:ext cx="7859888" cy="7859888"/>
          </a:xfrm>
          <a:prstGeom prst="rect">
            <a:avLst/>
          </a:prstGeom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sz="2400" dirty="0"/>
              <a:t>Increments de freqüència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9721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Girona_03</a:t>
            </a:r>
            <a:endParaRPr lang="ca-ES" dirty="0"/>
          </a:p>
        </p:txBody>
      </p:sp>
      <p:sp>
        <p:nvSpPr>
          <p:cNvPr id="3" name="AutoShape 31">
            <a:extLst>
              <a:ext uri="{FF2B5EF4-FFF2-40B4-BE49-F238E27FC236}">
                <a16:creationId xmlns:a16="http://schemas.microsoft.com/office/drawing/2014/main" id="{189F6C72-B15E-0D58-4225-9F36C1BA3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" y="1755761"/>
            <a:ext cx="10591798" cy="461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 defTabSz="342900"/>
            <a:r>
              <a:rPr lang="ca-ES" sz="1600" b="1" dirty="0">
                <a:solidFill>
                  <a:prstClr val="white"/>
                </a:solidFill>
                <a:cs typeface="Calibri" panose="020F0502020204030204" pitchFamily="34" charset="0"/>
              </a:rPr>
              <a:t>S’AUGMENTA L’OFERTA DE DILLUNS A DIVENDRES FEINERS AMB 8 EXPEDICIONS PER SENTIT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8124C6A3-76AB-1523-1FE7-2D70FB13A205}"/>
              </a:ext>
            </a:extLst>
          </p:cNvPr>
          <p:cNvSpPr txBox="1"/>
          <p:nvPr/>
        </p:nvSpPr>
        <p:spPr>
          <a:xfrm>
            <a:off x="3149601" y="2139669"/>
            <a:ext cx="1793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15+15</a:t>
            </a: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6D6C45DF-6377-55A9-A8C8-614282787AF3}"/>
              </a:ext>
            </a:extLst>
          </p:cNvPr>
          <p:cNvSpPr txBox="1"/>
          <p:nvPr/>
        </p:nvSpPr>
        <p:spPr>
          <a:xfrm>
            <a:off x="7046391" y="2139668"/>
            <a:ext cx="18516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24+24</a:t>
            </a:r>
          </a:p>
        </p:txBody>
      </p:sp>
      <p:pic>
        <p:nvPicPr>
          <p:cNvPr id="17" name="Gràfic 16" descr="Arrow Down with solid fill">
            <a:extLst>
              <a:ext uri="{FF2B5EF4-FFF2-40B4-BE49-F238E27FC236}">
                <a16:creationId xmlns:a16="http://schemas.microsoft.com/office/drawing/2014/main" id="{3D306894-BEEE-48EC-95D6-A506B3626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354707" y="1920604"/>
            <a:ext cx="1448114" cy="1448114"/>
          </a:xfrm>
          <a:prstGeom prst="rect">
            <a:avLst/>
          </a:prstGeom>
        </p:spPr>
      </p:pic>
      <p:sp>
        <p:nvSpPr>
          <p:cNvPr id="23" name="QuadreDeText 22">
            <a:extLst>
              <a:ext uri="{FF2B5EF4-FFF2-40B4-BE49-F238E27FC236}">
                <a16:creationId xmlns:a16="http://schemas.microsoft.com/office/drawing/2014/main" id="{A9A588C0-E90F-B7DA-0751-ED61D6D930C6}"/>
              </a:ext>
            </a:extLst>
          </p:cNvPr>
          <p:cNvSpPr txBox="1"/>
          <p:nvPr/>
        </p:nvSpPr>
        <p:spPr>
          <a:xfrm>
            <a:off x="3220889" y="2795872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7CBBD55B-3BCB-8EEC-BEF0-E53D33655E72}"/>
              </a:ext>
            </a:extLst>
          </p:cNvPr>
          <p:cNvSpPr txBox="1"/>
          <p:nvPr/>
        </p:nvSpPr>
        <p:spPr>
          <a:xfrm>
            <a:off x="7181646" y="2795872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25" name="AutoShape 31">
            <a:extLst>
              <a:ext uri="{FF2B5EF4-FFF2-40B4-BE49-F238E27FC236}">
                <a16:creationId xmlns:a16="http://schemas.microsoft.com/office/drawing/2014/main" id="{B4B07156-4827-8384-80F3-64BE97D1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" y="3569394"/>
            <a:ext cx="10591798" cy="461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 defTabSz="342900"/>
            <a:r>
              <a:rPr lang="ca-ES" sz="1600" b="1" dirty="0">
                <a:solidFill>
                  <a:prstClr val="white"/>
                </a:solidFill>
                <a:cs typeface="Calibri" panose="020F0502020204030204" pitchFamily="34" charset="0"/>
              </a:rPr>
              <a:t>S’AUGMENTA L’OFERTA ELS DISSABTES AMB 4 EXPEDICIONS PER SENTIT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8BDC6A98-EB82-B4E9-C5B2-94AF43AFAB11}"/>
              </a:ext>
            </a:extLst>
          </p:cNvPr>
          <p:cNvSpPr txBox="1"/>
          <p:nvPr/>
        </p:nvSpPr>
        <p:spPr>
          <a:xfrm>
            <a:off x="3750197" y="3970413"/>
            <a:ext cx="1193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6+6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5DFB4A55-5906-6811-6F6E-7D0F769CBE3A}"/>
              </a:ext>
            </a:extLst>
          </p:cNvPr>
          <p:cNvSpPr txBox="1"/>
          <p:nvPr/>
        </p:nvSpPr>
        <p:spPr>
          <a:xfrm>
            <a:off x="7046391" y="3970412"/>
            <a:ext cx="18516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10+10</a:t>
            </a:r>
          </a:p>
        </p:txBody>
      </p:sp>
      <p:pic>
        <p:nvPicPr>
          <p:cNvPr id="8" name="Gràfic 7" descr="Arrow Down with solid fill">
            <a:extLst>
              <a:ext uri="{FF2B5EF4-FFF2-40B4-BE49-F238E27FC236}">
                <a16:creationId xmlns:a16="http://schemas.microsoft.com/office/drawing/2014/main" id="{64962B95-B8C3-071D-40D3-C16AF560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354707" y="3751348"/>
            <a:ext cx="1448114" cy="1448114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1C5A460D-BCE4-6FDD-A742-49D1553A1E01}"/>
              </a:ext>
            </a:extLst>
          </p:cNvPr>
          <p:cNvSpPr txBox="1"/>
          <p:nvPr/>
        </p:nvSpPr>
        <p:spPr>
          <a:xfrm>
            <a:off x="3220889" y="4626616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A47CB339-205B-937F-2725-8D593B0F200E}"/>
              </a:ext>
            </a:extLst>
          </p:cNvPr>
          <p:cNvSpPr txBox="1"/>
          <p:nvPr/>
        </p:nvSpPr>
        <p:spPr>
          <a:xfrm>
            <a:off x="7181646" y="4626616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12" name="AutoShape 31">
            <a:extLst>
              <a:ext uri="{FF2B5EF4-FFF2-40B4-BE49-F238E27FC236}">
                <a16:creationId xmlns:a16="http://schemas.microsoft.com/office/drawing/2014/main" id="{976CA934-F2F5-CBB3-EEE4-C0E644418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" y="5083496"/>
            <a:ext cx="10591798" cy="461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algn="ctr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 defTabSz="342900"/>
            <a:r>
              <a:rPr lang="ca-ES" sz="1600" b="1" dirty="0">
                <a:solidFill>
                  <a:prstClr val="white"/>
                </a:solidFill>
                <a:cs typeface="Calibri" panose="020F0502020204030204" pitchFamily="34" charset="0"/>
              </a:rPr>
              <a:t>ES DOBLA EL NOMBRE D’EXPEDICIONS ELS DIUMENGES I FESTIUS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E3F974A1-6822-3AF8-DEFA-4E3353136CEA}"/>
              </a:ext>
            </a:extLst>
          </p:cNvPr>
          <p:cNvSpPr txBox="1"/>
          <p:nvPr/>
        </p:nvSpPr>
        <p:spPr>
          <a:xfrm>
            <a:off x="3750197" y="5440363"/>
            <a:ext cx="1193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5+5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8A73FC31-2DA5-BFF2-8B34-EF0A2D612F2F}"/>
              </a:ext>
            </a:extLst>
          </p:cNvPr>
          <p:cNvSpPr txBox="1"/>
          <p:nvPr/>
        </p:nvSpPr>
        <p:spPr>
          <a:xfrm>
            <a:off x="7046391" y="5440362"/>
            <a:ext cx="18516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4400" b="1" dirty="0">
                <a:solidFill>
                  <a:schemeClr val="accent3"/>
                </a:solidFill>
              </a:rPr>
              <a:t>10+10</a:t>
            </a:r>
          </a:p>
        </p:txBody>
      </p:sp>
      <p:pic>
        <p:nvPicPr>
          <p:cNvPr id="16" name="Gràfic 15" descr="Arrow Down with solid fill">
            <a:extLst>
              <a:ext uri="{FF2B5EF4-FFF2-40B4-BE49-F238E27FC236}">
                <a16:creationId xmlns:a16="http://schemas.microsoft.com/office/drawing/2014/main" id="{9FF17C1A-94E5-E446-6B21-790CE03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>
            <a:off x="5354707" y="5221298"/>
            <a:ext cx="1448114" cy="1448114"/>
          </a:xfrm>
          <a:prstGeom prst="rect">
            <a:avLst/>
          </a:prstGeom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CC1EB074-707B-D808-97DD-47534FCE7EFF}"/>
              </a:ext>
            </a:extLst>
          </p:cNvPr>
          <p:cNvSpPr txBox="1"/>
          <p:nvPr/>
        </p:nvSpPr>
        <p:spPr>
          <a:xfrm>
            <a:off x="3220889" y="6096566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B394DB4C-71DE-DFE3-D2B7-8B058BD2E8D2}"/>
              </a:ext>
            </a:extLst>
          </p:cNvPr>
          <p:cNvSpPr txBox="1"/>
          <p:nvPr/>
        </p:nvSpPr>
        <p:spPr>
          <a:xfrm>
            <a:off x="7181646" y="6096566"/>
            <a:ext cx="1581150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b="1" dirty="0"/>
              <a:t>expedicions</a:t>
            </a: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69C62309-1D96-A2CF-A4B7-7265357541A1}"/>
              </a:ext>
            </a:extLst>
          </p:cNvPr>
          <p:cNvSpPr txBox="1"/>
          <p:nvPr/>
        </p:nvSpPr>
        <p:spPr>
          <a:xfrm>
            <a:off x="2495459" y="3121688"/>
            <a:ext cx="7166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La</a:t>
            </a:r>
            <a:r>
              <a:rPr lang="ca-ES" sz="18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freqüència en hora punta </a:t>
            </a:r>
            <a:r>
              <a:rPr lang="ca-ES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serà de cada </a:t>
            </a:r>
            <a:r>
              <a:rPr lang="ca-ES" sz="18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30 minuts.</a:t>
            </a:r>
            <a:endParaRPr lang="ca-ES" sz="18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30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àfic 10" descr="Daily calendar outline">
            <a:extLst>
              <a:ext uri="{FF2B5EF4-FFF2-40B4-BE49-F238E27FC236}">
                <a16:creationId xmlns:a16="http://schemas.microsoft.com/office/drawing/2014/main" id="{C9901F6A-752C-83DB-4652-514FAE9C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34" t="10188" r="8727" b="10567"/>
          <a:stretch/>
        </p:blipFill>
        <p:spPr>
          <a:xfrm>
            <a:off x="7878506" y="365759"/>
            <a:ext cx="3703894" cy="3586481"/>
          </a:xfrm>
          <a:prstGeom prst="rect">
            <a:avLst/>
          </a:prstGeom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sz="2400" dirty="0"/>
              <a:t>Nous horaris – Dilluns a Divendres feiners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9721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Girona_04</a:t>
            </a:r>
            <a:endParaRPr lang="ca-ES" dirty="0"/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2D86841C-1EA2-586C-9185-9D1030CAE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1823685"/>
            <a:ext cx="8693649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1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àfic 10" descr="Daily calendar outline">
            <a:extLst>
              <a:ext uri="{FF2B5EF4-FFF2-40B4-BE49-F238E27FC236}">
                <a16:creationId xmlns:a16="http://schemas.microsoft.com/office/drawing/2014/main" id="{C9901F6A-752C-83DB-4652-514FAE9C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34" t="10188" r="8727" b="10567"/>
          <a:stretch/>
        </p:blipFill>
        <p:spPr>
          <a:xfrm>
            <a:off x="7878506" y="365759"/>
            <a:ext cx="3703894" cy="3586481"/>
          </a:xfrm>
          <a:prstGeom prst="rect">
            <a:avLst/>
          </a:prstGeom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sz="2400" dirty="0"/>
              <a:t>Nous horaris – Dissabtes, Diumenges i festius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9721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Girona_05</a:t>
            </a:r>
            <a:endParaRPr lang="ca-ES" dirty="0"/>
          </a:p>
        </p:txBody>
      </p:sp>
      <p:pic>
        <p:nvPicPr>
          <p:cNvPr id="21" name="Imatge 20">
            <a:extLst>
              <a:ext uri="{FF2B5EF4-FFF2-40B4-BE49-F238E27FC236}">
                <a16:creationId xmlns:a16="http://schemas.microsoft.com/office/drawing/2014/main" id="{FAD4FB79-E752-FB24-5410-1759A9EFB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066" y="2574046"/>
            <a:ext cx="9546359" cy="23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86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38984D3-78BE-D31D-25D2-58D004D0AA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b="1" dirty="0"/>
              <a:t>2.3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E89C493-5066-DE59-759A-7390A860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2" y="2538955"/>
            <a:ext cx="9185288" cy="920012"/>
          </a:xfrm>
        </p:spPr>
        <p:txBody>
          <a:bodyPr/>
          <a:lstStyle/>
          <a:p>
            <a:r>
              <a:rPr lang="ca-ES" b="1" dirty="0"/>
              <a:t>PLA DE XOC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B095611-1AEC-6B89-5812-E959C26F97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Olot – Amer – Girona</a:t>
            </a:r>
            <a:endParaRPr lang="ca-ES" dirty="0"/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AA1FD1F0-B335-FFCF-0F2B-B0C98AFB4C22}"/>
              </a:ext>
            </a:extLst>
          </p:cNvPr>
          <p:cNvCxnSpPr/>
          <p:nvPr/>
        </p:nvCxnSpPr>
        <p:spPr>
          <a:xfrm>
            <a:off x="652272" y="2292096"/>
            <a:ext cx="1432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ol 2">
            <a:extLst>
              <a:ext uri="{FF2B5EF4-FFF2-40B4-BE49-F238E27FC236}">
                <a16:creationId xmlns:a16="http://schemas.microsoft.com/office/drawing/2014/main" id="{1304B4DC-AF78-9E77-6E8B-0C30571EC934}"/>
              </a:ext>
            </a:extLst>
          </p:cNvPr>
          <p:cNvSpPr txBox="1">
            <a:spLocks/>
          </p:cNvSpPr>
          <p:nvPr/>
        </p:nvSpPr>
        <p:spPr>
          <a:xfrm>
            <a:off x="700392" y="3226999"/>
            <a:ext cx="5129719" cy="3073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b="1" cap="all" dirty="0"/>
          </a:p>
        </p:txBody>
      </p:sp>
    </p:spTree>
    <p:extLst>
      <p:ext uri="{BB962C8B-B14F-4D97-AF65-F5344CB8AC3E}">
        <p14:creationId xmlns:p14="http://schemas.microsoft.com/office/powerpoint/2010/main" val="315995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tge 17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FBC351CE-9216-F89C-2797-501B523F7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147" t="-6455" r="-4843" b="37959"/>
          <a:stretch/>
        </p:blipFill>
        <p:spPr>
          <a:xfrm>
            <a:off x="0" y="-980460"/>
            <a:ext cx="11917679" cy="78384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669929" cy="114960"/>
          </a:xfrm>
        </p:spPr>
        <p:txBody>
          <a:bodyPr/>
          <a:lstStyle/>
          <a:p>
            <a:r>
              <a:rPr lang="ca-ES" dirty="0"/>
              <a:t>Millores en bus – Comarques gironines &gt; Situació actual_02</a:t>
            </a:r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BF9302B4-8582-E5F9-BAEA-EA42DCDF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cap="all" dirty="0"/>
              <a:t>PLA DE XOC A LES COMARQUES GIRONINES</a:t>
            </a:r>
            <a:br>
              <a:rPr lang="ca-ES" b="1" cap="all" dirty="0"/>
            </a:br>
            <a:br>
              <a:rPr lang="ca-ES" sz="2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</a:br>
            <a:endParaRPr lang="ca-ES" b="1" cap="all" dirty="0"/>
          </a:p>
        </p:txBody>
      </p:sp>
      <p:grpSp>
        <p:nvGrpSpPr>
          <p:cNvPr id="9" name="Agrupa 8">
            <a:extLst>
              <a:ext uri="{FF2B5EF4-FFF2-40B4-BE49-F238E27FC236}">
                <a16:creationId xmlns:a16="http://schemas.microsoft.com/office/drawing/2014/main" id="{4AE5B277-0F54-0D09-FE3A-2F5D18B4D3D5}"/>
              </a:ext>
            </a:extLst>
          </p:cNvPr>
          <p:cNvGrpSpPr/>
          <p:nvPr/>
        </p:nvGrpSpPr>
        <p:grpSpPr>
          <a:xfrm>
            <a:off x="7515628" y="1449689"/>
            <a:ext cx="4843573" cy="5228488"/>
            <a:chOff x="6690004" y="1216009"/>
            <a:chExt cx="4843573" cy="5228488"/>
          </a:xfrm>
        </p:grpSpPr>
        <p:pic>
          <p:nvPicPr>
            <p:cNvPr id="10" name="Imatge 9">
              <a:extLst>
                <a:ext uri="{FF2B5EF4-FFF2-40B4-BE49-F238E27FC236}">
                  <a16:creationId xmlns:a16="http://schemas.microsoft.com/office/drawing/2014/main" id="{53B7ED3E-D674-CAD6-F05C-8569CD1D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0004" y="1216009"/>
              <a:ext cx="4819694" cy="5196838"/>
            </a:xfrm>
            <a:prstGeom prst="rect">
              <a:avLst/>
            </a:prstGeom>
          </p:spPr>
        </p:pic>
        <p:pic>
          <p:nvPicPr>
            <p:cNvPr id="11" name="Imatge 10">
              <a:extLst>
                <a:ext uri="{FF2B5EF4-FFF2-40B4-BE49-F238E27FC236}">
                  <a16:creationId xmlns:a16="http://schemas.microsoft.com/office/drawing/2014/main" id="{2002ADF2-A9C4-EB30-2E4E-E46AB3845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1282">
              <a:off x="6713883" y="1247659"/>
              <a:ext cx="4819694" cy="5196838"/>
            </a:xfrm>
            <a:prstGeom prst="rect">
              <a:avLst/>
            </a:prstGeom>
          </p:spPr>
        </p:pic>
      </p:grpSp>
      <p:grpSp>
        <p:nvGrpSpPr>
          <p:cNvPr id="12" name="Agrupa 11">
            <a:extLst>
              <a:ext uri="{FF2B5EF4-FFF2-40B4-BE49-F238E27FC236}">
                <a16:creationId xmlns:a16="http://schemas.microsoft.com/office/drawing/2014/main" id="{E2B8709A-1215-91A5-76B9-EBF602807398}"/>
              </a:ext>
            </a:extLst>
          </p:cNvPr>
          <p:cNvGrpSpPr/>
          <p:nvPr/>
        </p:nvGrpSpPr>
        <p:grpSpPr>
          <a:xfrm>
            <a:off x="238885" y="2604443"/>
            <a:ext cx="7647226" cy="3234081"/>
            <a:chOff x="-586739" y="2604443"/>
            <a:chExt cx="7647226" cy="3234081"/>
          </a:xfrm>
        </p:grpSpPr>
        <p:sp>
          <p:nvSpPr>
            <p:cNvPr id="13" name="Fletxa: pentàgon 12">
              <a:extLst>
                <a:ext uri="{FF2B5EF4-FFF2-40B4-BE49-F238E27FC236}">
                  <a16:creationId xmlns:a16="http://schemas.microsoft.com/office/drawing/2014/main" id="{703F0473-538C-7196-D031-EFE0B73AF71B}"/>
                </a:ext>
              </a:extLst>
            </p:cNvPr>
            <p:cNvSpPr/>
            <p:nvPr/>
          </p:nvSpPr>
          <p:spPr>
            <a:xfrm>
              <a:off x="-586739" y="2604443"/>
              <a:ext cx="7647226" cy="2636140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4" name="QuadreDeText 13">
              <a:extLst>
                <a:ext uri="{FF2B5EF4-FFF2-40B4-BE49-F238E27FC236}">
                  <a16:creationId xmlns:a16="http://schemas.microsoft.com/office/drawing/2014/main" id="{8982C6AE-0B9E-C397-2279-DDCDB24F58EE}"/>
                </a:ext>
              </a:extLst>
            </p:cNvPr>
            <p:cNvSpPr txBox="1"/>
            <p:nvPr/>
          </p:nvSpPr>
          <p:spPr>
            <a:xfrm>
              <a:off x="1139576" y="3037757"/>
              <a:ext cx="5550428" cy="2800767"/>
            </a:xfrm>
            <a:prstGeom prst="rect">
              <a:avLst/>
            </a:prstGeom>
          </p:spPr>
          <p:txBody>
            <a:bodyPr wrap="square" lIns="0" tIns="0" rIns="0" bIns="0" numCol="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Girona</a:t>
              </a:r>
            </a:p>
            <a:p>
              <a:r>
                <a:rPr lang="ca-ES" sz="1200" b="1" dirty="0">
                  <a:latin typeface="+mj-lt"/>
                </a:rPr>
                <a:t>e3 Palamós – Girona (1 Juliol)</a:t>
              </a:r>
            </a:p>
            <a:p>
              <a:r>
                <a:rPr lang="ca-ES" sz="1200" dirty="0">
                  <a:latin typeface="+mj-lt"/>
                </a:rPr>
                <a:t>L10 Fornells – Girona</a:t>
              </a:r>
            </a:p>
            <a:p>
              <a:r>
                <a:rPr lang="ca-ES" sz="1200" dirty="0">
                  <a:latin typeface="+mj-lt"/>
                </a:rPr>
                <a:t>L5 Vilablareix – Girona</a:t>
              </a:r>
            </a:p>
            <a:p>
              <a:r>
                <a:rPr lang="ca-ES" sz="1200" dirty="0">
                  <a:latin typeface="+mj-lt"/>
                </a:rPr>
                <a:t>BRCat Salt – Girona</a:t>
              </a:r>
            </a:p>
            <a:p>
              <a:r>
                <a:rPr lang="ca-ES" sz="1200" dirty="0">
                  <a:latin typeface="+mj-lt"/>
                </a:rPr>
                <a:t>Sant Gregori – Girona</a:t>
              </a:r>
            </a:p>
            <a:p>
              <a:r>
                <a:rPr lang="ca-ES" sz="1200" dirty="0">
                  <a:latin typeface="+mj-lt"/>
                </a:rPr>
                <a:t>Girona – Banyoles – Olot</a:t>
              </a: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0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Girona – Amer – Olot (30 Juny)</a:t>
              </a:r>
            </a:p>
            <a:p>
              <a:r>
                <a:rPr lang="ca-ES" sz="1200" b="1" dirty="0">
                  <a:latin typeface="+mj-lt"/>
                </a:rPr>
                <a:t>Girona – Tordera – Blanes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Arbúcies – Sant Hilari – </a:t>
              </a:r>
              <a:r>
                <a:rPr lang="ca-ES" sz="1200" b="1" dirty="0" err="1">
                  <a:latin typeface="+mj-lt"/>
                </a:rPr>
                <a:t>Uvic</a:t>
              </a:r>
              <a:r>
                <a:rPr lang="ca-ES" sz="1200" b="1" dirty="0">
                  <a:latin typeface="+mj-lt"/>
                </a:rPr>
                <a:t> (Set)</a:t>
              </a:r>
            </a:p>
            <a:p>
              <a:r>
                <a:rPr lang="ca-ES" sz="1200" dirty="0">
                  <a:latin typeface="+mj-lt"/>
                </a:rPr>
                <a:t>Olot – Vic – Barcelona</a:t>
              </a:r>
            </a:p>
            <a:p>
              <a:r>
                <a:rPr lang="ca-ES" sz="1200" b="1" dirty="0">
                  <a:latin typeface="+mj-lt"/>
                </a:rPr>
                <a:t>Clic.cat Ogassa – Ripoll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Clic.cat Torroella de Montgrí</a:t>
              </a:r>
              <a:endParaRPr lang="ca-ES" sz="1200" b="1" dirty="0">
                <a:latin typeface="+mj-lt"/>
              </a:endParaRPr>
            </a:p>
            <a:p>
              <a:endParaRPr lang="ca-ES" sz="1400" b="1" dirty="0">
                <a:latin typeface="+mj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F51A98-7AA0-76C0-4C34-6B645AD4BFA9}"/>
                </a:ext>
              </a:extLst>
            </p:cNvPr>
            <p:cNvSpPr/>
            <p:nvPr/>
          </p:nvSpPr>
          <p:spPr>
            <a:xfrm>
              <a:off x="949476" y="3383672"/>
              <a:ext cx="151860" cy="151860"/>
            </a:xfrm>
            <a:prstGeom prst="ellipse">
              <a:avLst/>
            </a:prstGeom>
            <a:solidFill>
              <a:srgbClr val="4FD2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1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C28BCC-1081-8472-2399-7C2FEC08C87A}"/>
                </a:ext>
              </a:extLst>
            </p:cNvPr>
            <p:cNvSpPr/>
            <p:nvPr/>
          </p:nvSpPr>
          <p:spPr>
            <a:xfrm>
              <a:off x="949476" y="3565230"/>
              <a:ext cx="151860" cy="151860"/>
            </a:xfrm>
            <a:prstGeom prst="ellipse">
              <a:avLst/>
            </a:prstGeom>
            <a:solidFill>
              <a:srgbClr val="C5A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2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256E21-E4AE-2CD4-345F-A65696F56A3E}"/>
                </a:ext>
              </a:extLst>
            </p:cNvPr>
            <p:cNvSpPr/>
            <p:nvPr/>
          </p:nvSpPr>
          <p:spPr>
            <a:xfrm>
              <a:off x="949476" y="3746788"/>
              <a:ext cx="151860" cy="151860"/>
            </a:xfrm>
            <a:prstGeom prst="ellipse">
              <a:avLst/>
            </a:prstGeom>
            <a:solidFill>
              <a:srgbClr val="DC19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3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00D10C-656F-6911-D675-1CFB6FD864F3}"/>
                </a:ext>
              </a:extLst>
            </p:cNvPr>
            <p:cNvSpPr/>
            <p:nvPr/>
          </p:nvSpPr>
          <p:spPr>
            <a:xfrm>
              <a:off x="949476" y="3928346"/>
              <a:ext cx="151860" cy="151860"/>
            </a:xfrm>
            <a:prstGeom prst="ellipse">
              <a:avLst/>
            </a:prstGeom>
            <a:solidFill>
              <a:srgbClr val="B871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24722F3-281E-1B46-A195-094C212AD063}"/>
                </a:ext>
              </a:extLst>
            </p:cNvPr>
            <p:cNvSpPr/>
            <p:nvPr/>
          </p:nvSpPr>
          <p:spPr>
            <a:xfrm>
              <a:off x="949476" y="4109904"/>
              <a:ext cx="151860" cy="151860"/>
            </a:xfrm>
            <a:prstGeom prst="ellipse">
              <a:avLst/>
            </a:prstGeom>
            <a:solidFill>
              <a:srgbClr val="3F87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40DBA7-C582-A149-5987-833F265CF69E}"/>
                </a:ext>
              </a:extLst>
            </p:cNvPr>
            <p:cNvSpPr/>
            <p:nvPr/>
          </p:nvSpPr>
          <p:spPr>
            <a:xfrm>
              <a:off x="949476" y="4291460"/>
              <a:ext cx="151860" cy="151860"/>
            </a:xfrm>
            <a:prstGeom prst="ellipse">
              <a:avLst/>
            </a:prstGeom>
            <a:solidFill>
              <a:srgbClr val="8D5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47841E-4559-555C-B6BE-D1EC8E7E0DD4}"/>
                </a:ext>
              </a:extLst>
            </p:cNvPr>
            <p:cNvSpPr/>
            <p:nvPr/>
          </p:nvSpPr>
          <p:spPr>
            <a:xfrm>
              <a:off x="3355254" y="3383672"/>
              <a:ext cx="151860" cy="151860"/>
            </a:xfrm>
            <a:prstGeom prst="ellipse">
              <a:avLst/>
            </a:prstGeom>
            <a:solidFill>
              <a:srgbClr val="55D9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7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27B10EE-019B-5274-1B54-934D45C537D4}"/>
                </a:ext>
              </a:extLst>
            </p:cNvPr>
            <p:cNvSpPr/>
            <p:nvPr/>
          </p:nvSpPr>
          <p:spPr>
            <a:xfrm>
              <a:off x="3355254" y="3565230"/>
              <a:ext cx="151860" cy="151860"/>
            </a:xfrm>
            <a:prstGeom prst="ellipse">
              <a:avLst/>
            </a:prstGeom>
            <a:solidFill>
              <a:srgbClr val="7D8B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8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B7039D-2D4D-D3CC-94B2-0F7F54BC6ED6}"/>
                </a:ext>
              </a:extLst>
            </p:cNvPr>
            <p:cNvSpPr/>
            <p:nvPr/>
          </p:nvSpPr>
          <p:spPr>
            <a:xfrm>
              <a:off x="3355254" y="3746788"/>
              <a:ext cx="151860" cy="151860"/>
            </a:xfrm>
            <a:prstGeom prst="ellipse">
              <a:avLst/>
            </a:prstGeom>
            <a:solidFill>
              <a:srgbClr val="FBDD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9</a:t>
              </a:r>
            </a:p>
          </p:txBody>
        </p:sp>
        <p:grpSp>
          <p:nvGrpSpPr>
            <p:cNvPr id="28" name="Agrupa 27">
              <a:extLst>
                <a:ext uri="{FF2B5EF4-FFF2-40B4-BE49-F238E27FC236}">
                  <a16:creationId xmlns:a16="http://schemas.microsoft.com/office/drawing/2014/main" id="{2C69ECD9-2B12-51CB-2F51-EF60309BCA75}"/>
                </a:ext>
              </a:extLst>
            </p:cNvPr>
            <p:cNvGrpSpPr/>
            <p:nvPr/>
          </p:nvGrpSpPr>
          <p:grpSpPr>
            <a:xfrm>
              <a:off x="3355254" y="3928346"/>
              <a:ext cx="151860" cy="151860"/>
              <a:chOff x="3355254" y="3928346"/>
              <a:chExt cx="151860" cy="15186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E1F9E85-B416-D437-51D7-F7F0E6329036}"/>
                  </a:ext>
                </a:extLst>
              </p:cNvPr>
              <p:cNvSpPr/>
              <p:nvPr/>
            </p:nvSpPr>
            <p:spPr>
              <a:xfrm>
                <a:off x="3355254" y="3928346"/>
                <a:ext cx="151860" cy="151860"/>
              </a:xfrm>
              <a:prstGeom prst="ellipse">
                <a:avLst/>
              </a:prstGeom>
              <a:solidFill>
                <a:srgbClr val="D57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36" name="QuadreDeText 35">
                <a:extLst>
                  <a:ext uri="{FF2B5EF4-FFF2-40B4-BE49-F238E27FC236}">
                    <a16:creationId xmlns:a16="http://schemas.microsoft.com/office/drawing/2014/main" id="{570B0BE0-3C65-BCFE-A94A-AFA6A20B40A1}"/>
                  </a:ext>
                </a:extLst>
              </p:cNvPr>
              <p:cNvSpPr txBox="1"/>
              <p:nvPr/>
            </p:nvSpPr>
            <p:spPr>
              <a:xfrm>
                <a:off x="3355254" y="3942721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10</a:t>
                </a:r>
              </a:p>
            </p:txBody>
          </p:sp>
        </p:grpSp>
        <p:grpSp>
          <p:nvGrpSpPr>
            <p:cNvPr id="29" name="Agrupa 28">
              <a:extLst>
                <a:ext uri="{FF2B5EF4-FFF2-40B4-BE49-F238E27FC236}">
                  <a16:creationId xmlns:a16="http://schemas.microsoft.com/office/drawing/2014/main" id="{510DFFEE-F42E-A02A-1983-211D94B79F13}"/>
                </a:ext>
              </a:extLst>
            </p:cNvPr>
            <p:cNvGrpSpPr/>
            <p:nvPr/>
          </p:nvGrpSpPr>
          <p:grpSpPr>
            <a:xfrm>
              <a:off x="3355254" y="4109904"/>
              <a:ext cx="151860" cy="151860"/>
              <a:chOff x="3355254" y="4109904"/>
              <a:chExt cx="151860" cy="1518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B15E951-DDDB-5D35-E76F-8FA65B4A438B}"/>
                  </a:ext>
                </a:extLst>
              </p:cNvPr>
              <p:cNvSpPr/>
              <p:nvPr/>
            </p:nvSpPr>
            <p:spPr>
              <a:xfrm>
                <a:off x="3355254" y="4109904"/>
                <a:ext cx="151860" cy="151860"/>
              </a:xfrm>
              <a:prstGeom prst="ellipse">
                <a:avLst/>
              </a:prstGeom>
              <a:solidFill>
                <a:srgbClr val="DCB9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34" name="QuadreDeText 33">
                <a:extLst>
                  <a:ext uri="{FF2B5EF4-FFF2-40B4-BE49-F238E27FC236}">
                    <a16:creationId xmlns:a16="http://schemas.microsoft.com/office/drawing/2014/main" id="{CB758303-D2C7-600A-103C-EAA251DFD33F}"/>
                  </a:ext>
                </a:extLst>
              </p:cNvPr>
              <p:cNvSpPr txBox="1"/>
              <p:nvPr/>
            </p:nvSpPr>
            <p:spPr>
              <a:xfrm>
                <a:off x="3355254" y="4124279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11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30" name="Agrupa 29">
              <a:extLst>
                <a:ext uri="{FF2B5EF4-FFF2-40B4-BE49-F238E27FC236}">
                  <a16:creationId xmlns:a16="http://schemas.microsoft.com/office/drawing/2014/main" id="{AA7FCFAD-EB23-AA94-83C3-3F67B9B13725}"/>
                </a:ext>
              </a:extLst>
            </p:cNvPr>
            <p:cNvGrpSpPr/>
            <p:nvPr/>
          </p:nvGrpSpPr>
          <p:grpSpPr>
            <a:xfrm>
              <a:off x="3355254" y="4291460"/>
              <a:ext cx="151860" cy="151860"/>
              <a:chOff x="3355254" y="4291460"/>
              <a:chExt cx="151860" cy="15186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1071829-2C85-EAD3-D0A1-A6A049CE5DEE}"/>
                  </a:ext>
                </a:extLst>
              </p:cNvPr>
              <p:cNvSpPr/>
              <p:nvPr/>
            </p:nvSpPr>
            <p:spPr>
              <a:xfrm>
                <a:off x="3355254" y="4291460"/>
                <a:ext cx="151860" cy="151860"/>
              </a:xfrm>
              <a:prstGeom prst="ellipse">
                <a:avLst/>
              </a:prstGeom>
              <a:solidFill>
                <a:srgbClr val="FF7D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32" name="QuadreDeText 31">
                <a:extLst>
                  <a:ext uri="{FF2B5EF4-FFF2-40B4-BE49-F238E27FC236}">
                    <a16:creationId xmlns:a16="http://schemas.microsoft.com/office/drawing/2014/main" id="{2362ECE4-29F1-6B92-4A67-8051A9444A57}"/>
                  </a:ext>
                </a:extLst>
              </p:cNvPr>
              <p:cNvSpPr txBox="1"/>
              <p:nvPr/>
            </p:nvSpPr>
            <p:spPr>
              <a:xfrm>
                <a:off x="3355254" y="430583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12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</p:grpSp>
      <p:sp>
        <p:nvSpPr>
          <p:cNvPr id="39" name="Contenidor de text 1">
            <a:extLst>
              <a:ext uri="{FF2B5EF4-FFF2-40B4-BE49-F238E27FC236}">
                <a16:creationId xmlns:a16="http://schemas.microsoft.com/office/drawing/2014/main" id="{6936A287-BC2B-E3F3-37BC-3BAE38B57F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altLang="ca-ES" sz="2400" dirty="0"/>
              <a:t>Aportació de 1.672.158,28 € pel 2025-2026</a:t>
            </a:r>
          </a:p>
        </p:txBody>
      </p:sp>
    </p:spTree>
    <p:extLst>
      <p:ext uri="{BB962C8B-B14F-4D97-AF65-F5344CB8AC3E}">
        <p14:creationId xmlns:p14="http://schemas.microsoft.com/office/powerpoint/2010/main" val="32598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75C4552C-63DC-E3BD-639A-CAD0AFA5E7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Millores en bus – Comarques gironines &gt; Índex</a:t>
            </a:r>
          </a:p>
        </p:txBody>
      </p:sp>
      <p:sp>
        <p:nvSpPr>
          <p:cNvPr id="6" name="Títol 5">
            <a:extLst>
              <a:ext uri="{FF2B5EF4-FFF2-40B4-BE49-F238E27FC236}">
                <a16:creationId xmlns:a16="http://schemas.microsoft.com/office/drawing/2014/main" id="{E471ACA1-06B4-5ECC-956E-559D092A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Índex</a:t>
            </a:r>
          </a:p>
        </p:txBody>
      </p:sp>
      <p:pic>
        <p:nvPicPr>
          <p:cNvPr id="7" name="Contenidor d'imatge 4">
            <a:extLst>
              <a:ext uri="{FF2B5EF4-FFF2-40B4-BE49-F238E27FC236}">
                <a16:creationId xmlns:a16="http://schemas.microsoft.com/office/drawing/2014/main" id="{56A56FC5-EC51-0849-90A8-AC027CD0D6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r="27024"/>
          <a:stretch/>
        </p:blipFill>
        <p:spPr>
          <a:xfrm>
            <a:off x="7193280" y="-1"/>
            <a:ext cx="4998720" cy="650514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F40FDF-400E-F6F9-6425-11C4279D2859}"/>
              </a:ext>
            </a:extLst>
          </p:cNvPr>
          <p:cNvSpPr/>
          <p:nvPr/>
        </p:nvSpPr>
        <p:spPr>
          <a:xfrm rot="5400000">
            <a:off x="6440063" y="753215"/>
            <a:ext cx="6505149" cy="4998722"/>
          </a:xfrm>
          <a:prstGeom prst="rect">
            <a:avLst/>
          </a:prstGeom>
          <a:gradFill flip="none" rotWithShape="1">
            <a:gsLst>
              <a:gs pos="55000">
                <a:schemeClr val="bg2">
                  <a:alpha val="58000"/>
                </a:schemeClr>
              </a:gs>
              <a:gs pos="74000">
                <a:schemeClr val="bg1">
                  <a:alpha val="90000"/>
                </a:schemeClr>
              </a:gs>
              <a:gs pos="83000">
                <a:schemeClr val="bg1">
                  <a:alpha val="9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8517E278-82F2-ADD5-89B6-F368A314B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976" y="1809537"/>
            <a:ext cx="10639584" cy="4098925"/>
          </a:xfrm>
        </p:spPr>
        <p:txBody>
          <a:bodyPr/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ca-ES" altLang="ca-ES" sz="1800" b="1" dirty="0"/>
              <a:t>SITUACIÓ ACTUAL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ca-ES" altLang="ca-ES" b="1" dirty="0"/>
              <a:t>MILLORES</a:t>
            </a:r>
          </a:p>
          <a:p>
            <a:pPr marL="1028700" lvl="1" indent="-342900">
              <a:lnSpc>
                <a:spcPct val="250000"/>
              </a:lnSpc>
              <a:buFont typeface="+mj-lt"/>
              <a:buAutoNum type="arabicPeriod"/>
            </a:pPr>
            <a:r>
              <a:rPr lang="ca-ES" sz="2000" b="1" dirty="0"/>
              <a:t>e</a:t>
            </a:r>
            <a:r>
              <a:rPr lang="ca-ES" b="1" dirty="0"/>
              <a:t>3 GIRONA-PLATJA D’ARO-CALONGE-SANT ANTONI-PALAMÓS-PALAFRUGELL</a:t>
            </a:r>
          </a:p>
          <a:p>
            <a:pPr marL="1028700" lvl="1" indent="-342900">
              <a:lnSpc>
                <a:spcPct val="250000"/>
              </a:lnSpc>
              <a:buFont typeface="+mj-lt"/>
              <a:buAutoNum type="arabicPeriod"/>
            </a:pPr>
            <a:r>
              <a:rPr lang="ca-ES" altLang="ca-ES" b="1" dirty="0"/>
              <a:t>OLOT – AMER – GIRONA</a:t>
            </a:r>
          </a:p>
          <a:p>
            <a:pPr marL="1028700" lvl="1" indent="-342900">
              <a:lnSpc>
                <a:spcPct val="250000"/>
              </a:lnSpc>
              <a:buFont typeface="+mj-lt"/>
              <a:buAutoNum type="arabicPeriod"/>
            </a:pPr>
            <a:r>
              <a:rPr lang="ca-ES" altLang="ca-ES" b="1" dirty="0"/>
              <a:t>PLA DE XOC</a:t>
            </a:r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0444981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ca-ES" dirty="0"/>
              <a:t>www.gencat.cat</a:t>
            </a:r>
          </a:p>
        </p:txBody>
      </p:sp>
      <p:sp>
        <p:nvSpPr>
          <p:cNvPr id="6" name="Contenidor de tex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a-ES" dirty="0"/>
              <a:t>Departament de Territori, Habitatge i Transició Ecològica</a:t>
            </a:r>
          </a:p>
          <a:p>
            <a:r>
              <a:rPr lang="ca-ES" dirty="0"/>
              <a:t>Direcció General de Transports i Mobilitat</a:t>
            </a:r>
          </a:p>
        </p:txBody>
      </p:sp>
      <p:sp>
        <p:nvSpPr>
          <p:cNvPr id="7" name="Contenidor de contingut 6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ca-ES" dirty="0"/>
              <a:t>dgtm.territori@gencat.cat</a:t>
            </a:r>
          </a:p>
        </p:txBody>
      </p:sp>
    </p:spTree>
    <p:extLst>
      <p:ext uri="{BB962C8B-B14F-4D97-AF65-F5344CB8AC3E}">
        <p14:creationId xmlns:p14="http://schemas.microsoft.com/office/powerpoint/2010/main" val="243368756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F188539-3EE5-311E-24AF-2A1D0CE35A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b="1" dirty="0"/>
              <a:t>1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0AC3B2B4-5D2C-2DEB-2BDF-594DE3510A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Millores en bus – Comarques gironines &gt; Situació actual</a:t>
            </a:r>
          </a:p>
        </p:txBody>
      </p:sp>
      <p:pic>
        <p:nvPicPr>
          <p:cNvPr id="7" name="Picture 2" descr="https://media-edg.barcelona.cat/wp-content/uploads/2020/03/05160237/I4A6901-1024x683.jpg">
            <a:extLst>
              <a:ext uri="{FF2B5EF4-FFF2-40B4-BE49-F238E27FC236}">
                <a16:creationId xmlns:a16="http://schemas.microsoft.com/office/drawing/2014/main" id="{D10339E4-28C2-598C-6DB8-EC22A1D90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9" r="24679" b="5334"/>
          <a:stretch/>
        </p:blipFill>
        <p:spPr bwMode="auto">
          <a:xfrm>
            <a:off x="6672064" y="0"/>
            <a:ext cx="5519936" cy="64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3B8390-12C8-A885-161C-B1FF0B7E3C28}"/>
              </a:ext>
            </a:extLst>
          </p:cNvPr>
          <p:cNvSpPr/>
          <p:nvPr/>
        </p:nvSpPr>
        <p:spPr>
          <a:xfrm rot="5400000">
            <a:off x="5994398" y="294640"/>
            <a:ext cx="6492238" cy="5902959"/>
          </a:xfrm>
          <a:prstGeom prst="rect">
            <a:avLst/>
          </a:prstGeom>
          <a:gradFill flip="none" rotWithShape="1">
            <a:gsLst>
              <a:gs pos="55000">
                <a:schemeClr val="bg2">
                  <a:alpha val="58000"/>
                </a:schemeClr>
              </a:gs>
              <a:gs pos="74000">
                <a:schemeClr val="bg1">
                  <a:alpha val="90000"/>
                </a:schemeClr>
              </a:gs>
              <a:gs pos="83000">
                <a:schemeClr val="bg1">
                  <a:alpha val="9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D5D26DBB-8D9A-8F0E-D175-4B08615E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2" y="2538955"/>
            <a:ext cx="5129719" cy="920012"/>
          </a:xfrm>
        </p:spPr>
        <p:txBody>
          <a:bodyPr/>
          <a:lstStyle/>
          <a:p>
            <a:r>
              <a:rPr lang="ca-ES" b="1" cap="all" dirty="0"/>
              <a:t>SITUACIÓ ACTUAL</a:t>
            </a:r>
          </a:p>
        </p:txBody>
      </p:sp>
      <p:sp>
        <p:nvSpPr>
          <p:cNvPr id="5" name="Títol 2">
            <a:extLst>
              <a:ext uri="{FF2B5EF4-FFF2-40B4-BE49-F238E27FC236}">
                <a16:creationId xmlns:a16="http://schemas.microsoft.com/office/drawing/2014/main" id="{4BACCF4C-B22C-4F80-F444-B964A6286426}"/>
              </a:ext>
            </a:extLst>
          </p:cNvPr>
          <p:cNvSpPr txBox="1">
            <a:spLocks/>
          </p:cNvSpPr>
          <p:nvPr/>
        </p:nvSpPr>
        <p:spPr>
          <a:xfrm>
            <a:off x="700392" y="3132997"/>
            <a:ext cx="512971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cap="all" dirty="0"/>
              <a:t>OFERTA TRANSPORT PÚBLIC DE CATALUNYA</a:t>
            </a:r>
          </a:p>
        </p:txBody>
      </p:sp>
    </p:spTree>
    <p:extLst>
      <p:ext uri="{BB962C8B-B14F-4D97-AF65-F5344CB8AC3E}">
        <p14:creationId xmlns:p14="http://schemas.microsoft.com/office/powerpoint/2010/main" val="13836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àfic 36" descr="Magnifying glass with solid fill">
            <a:extLst>
              <a:ext uri="{FF2B5EF4-FFF2-40B4-BE49-F238E27FC236}">
                <a16:creationId xmlns:a16="http://schemas.microsoft.com/office/drawing/2014/main" id="{C0F942EB-5BED-5D2C-ABED-84F034898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62276" y="1654835"/>
            <a:ext cx="4591006" cy="4591006"/>
          </a:xfrm>
          <a:prstGeom prst="rect">
            <a:avLst/>
          </a:prstGeom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dirty="0"/>
              <a:t>Dades bàsiques autobusos interurbans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669929" cy="114960"/>
          </a:xfrm>
        </p:spPr>
        <p:txBody>
          <a:bodyPr/>
          <a:lstStyle/>
          <a:p>
            <a:r>
              <a:rPr lang="ca-ES" dirty="0"/>
              <a:t>Millores en bus – Comarques gironines &gt; Situació actual_01</a:t>
            </a:r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BF9302B4-8582-E5F9-BAEA-EA42DCDF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cap="all" dirty="0"/>
              <a:t>Xarxa de transport públic Catalunya</a:t>
            </a:r>
          </a:p>
        </p:txBody>
      </p: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A421F74A-D3BA-2543-2B62-A65104567665}"/>
              </a:ext>
            </a:extLst>
          </p:cNvPr>
          <p:cNvGrpSpPr/>
          <p:nvPr/>
        </p:nvGrpSpPr>
        <p:grpSpPr>
          <a:xfrm>
            <a:off x="1292870" y="1783548"/>
            <a:ext cx="2805176" cy="954016"/>
            <a:chOff x="2348672" y="1858964"/>
            <a:chExt cx="2805176" cy="954016"/>
          </a:xfrm>
        </p:grpSpPr>
        <p:sp>
          <p:nvSpPr>
            <p:cNvPr id="15" name="QuadreDeText 14">
              <a:extLst>
                <a:ext uri="{FF2B5EF4-FFF2-40B4-BE49-F238E27FC236}">
                  <a16:creationId xmlns:a16="http://schemas.microsoft.com/office/drawing/2014/main" id="{2E0BB947-D781-D6BF-4D63-425EFBBFD59D}"/>
                </a:ext>
              </a:extLst>
            </p:cNvPr>
            <p:cNvSpPr txBox="1"/>
            <p:nvPr/>
          </p:nvSpPr>
          <p:spPr>
            <a:xfrm>
              <a:off x="2348672" y="1858964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82.</a:t>
              </a:r>
              <a:r>
                <a:rPr lang="ca-ES" sz="3200" b="1" dirty="0">
                  <a:solidFill>
                    <a:schemeClr val="accent3"/>
                  </a:solidFill>
                </a:rPr>
                <a:t>6</a:t>
              </a:r>
              <a:r>
                <a:rPr lang="ca-ES" sz="2800" b="1" dirty="0">
                  <a:solidFill>
                    <a:schemeClr val="accent3"/>
                  </a:solidFill>
                </a:rPr>
                <a:t> </a:t>
              </a:r>
              <a:r>
                <a:rPr lang="ca-ES" sz="4400" b="1" dirty="0">
                  <a:solidFill>
                    <a:schemeClr val="accent3"/>
                  </a:solidFill>
                </a:rPr>
                <a:t>M</a:t>
              </a:r>
            </a:p>
          </p:txBody>
        </p:sp>
        <p:sp>
          <p:nvSpPr>
            <p:cNvPr id="16" name="QuadreDeText 15">
              <a:extLst>
                <a:ext uri="{FF2B5EF4-FFF2-40B4-BE49-F238E27FC236}">
                  <a16:creationId xmlns:a16="http://schemas.microsoft.com/office/drawing/2014/main" id="{1C5F83BD-94B4-21CF-6D5A-E034B2DD4A75}"/>
                </a:ext>
              </a:extLst>
            </p:cNvPr>
            <p:cNvSpPr txBox="1"/>
            <p:nvPr/>
          </p:nvSpPr>
          <p:spPr>
            <a:xfrm>
              <a:off x="3448492" y="2535981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viatgers 2024</a:t>
              </a:r>
            </a:p>
          </p:txBody>
        </p:sp>
      </p:grpSp>
      <p:pic>
        <p:nvPicPr>
          <p:cNvPr id="7" name="Imatge 6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9A695358-F4F7-0570-D8C3-B04AE11C0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487" y="1176114"/>
            <a:ext cx="5542426" cy="5463806"/>
          </a:xfrm>
          <a:prstGeom prst="rect">
            <a:avLst/>
          </a:prstGeom>
          <a:effectLst>
            <a:outerShdw blurRad="38100" dist="63500" dir="5400000" algn="t" rotWithShape="0">
              <a:prstClr val="black">
                <a:alpha val="50000"/>
              </a:prstClr>
            </a:outerShdw>
          </a:effectLst>
        </p:spPr>
      </p:pic>
      <p:pic>
        <p:nvPicPr>
          <p:cNvPr id="8" name="Imatge 7" descr="Imatge que conté text, mapa, Atles&#10;&#10;Descripció generada automàticament">
            <a:extLst>
              <a:ext uri="{FF2B5EF4-FFF2-40B4-BE49-F238E27FC236}">
                <a16:creationId xmlns:a16="http://schemas.microsoft.com/office/drawing/2014/main" id="{5A67913E-0F0D-5E82-B981-3CC47007B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74" t="80084" r="7126" b="12944"/>
          <a:stretch/>
        </p:blipFill>
        <p:spPr>
          <a:xfrm>
            <a:off x="9418558" y="4966103"/>
            <a:ext cx="1853622" cy="1365724"/>
          </a:xfrm>
          <a:prstGeom prst="rect">
            <a:avLst/>
          </a:prstGeom>
        </p:spPr>
      </p:pic>
      <p:grpSp>
        <p:nvGrpSpPr>
          <p:cNvPr id="22" name="Agrupa 21">
            <a:extLst>
              <a:ext uri="{FF2B5EF4-FFF2-40B4-BE49-F238E27FC236}">
                <a16:creationId xmlns:a16="http://schemas.microsoft.com/office/drawing/2014/main" id="{9DAE0AF5-5E5C-77B5-DC91-63D3A4261187}"/>
              </a:ext>
            </a:extLst>
          </p:cNvPr>
          <p:cNvGrpSpPr/>
          <p:nvPr/>
        </p:nvGrpSpPr>
        <p:grpSpPr>
          <a:xfrm>
            <a:off x="1292870" y="2897817"/>
            <a:ext cx="2805176" cy="954016"/>
            <a:chOff x="2348672" y="2948094"/>
            <a:chExt cx="2805176" cy="954016"/>
          </a:xfrm>
        </p:grpSpPr>
        <p:sp>
          <p:nvSpPr>
            <p:cNvPr id="9" name="QuadreDeText 8">
              <a:extLst>
                <a:ext uri="{FF2B5EF4-FFF2-40B4-BE49-F238E27FC236}">
                  <a16:creationId xmlns:a16="http://schemas.microsoft.com/office/drawing/2014/main" id="{51C92314-8977-E545-E678-A3445298A8B9}"/>
                </a:ext>
              </a:extLst>
            </p:cNvPr>
            <p:cNvSpPr txBox="1"/>
            <p:nvPr/>
          </p:nvSpPr>
          <p:spPr>
            <a:xfrm>
              <a:off x="2348672" y="2948094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837</a:t>
              </a:r>
            </a:p>
          </p:txBody>
        </p:sp>
        <p:sp>
          <p:nvSpPr>
            <p:cNvPr id="10" name="QuadreDeText 9">
              <a:extLst>
                <a:ext uri="{FF2B5EF4-FFF2-40B4-BE49-F238E27FC236}">
                  <a16:creationId xmlns:a16="http://schemas.microsoft.com/office/drawing/2014/main" id="{BF357B0F-115D-E8DD-76AA-58BF20CB5E49}"/>
                </a:ext>
              </a:extLst>
            </p:cNvPr>
            <p:cNvSpPr txBox="1"/>
            <p:nvPr/>
          </p:nvSpPr>
          <p:spPr>
            <a:xfrm>
              <a:off x="3448492" y="3625111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línies</a:t>
              </a:r>
            </a:p>
          </p:txBody>
        </p:sp>
      </p:grpSp>
      <p:grpSp>
        <p:nvGrpSpPr>
          <p:cNvPr id="26" name="Agrupa 25">
            <a:extLst>
              <a:ext uri="{FF2B5EF4-FFF2-40B4-BE49-F238E27FC236}">
                <a16:creationId xmlns:a16="http://schemas.microsoft.com/office/drawing/2014/main" id="{B300C0C8-549E-7D00-5C57-6BDA7ED57EFC}"/>
              </a:ext>
            </a:extLst>
          </p:cNvPr>
          <p:cNvGrpSpPr/>
          <p:nvPr/>
        </p:nvGrpSpPr>
        <p:grpSpPr>
          <a:xfrm>
            <a:off x="1292870" y="4012086"/>
            <a:ext cx="2805176" cy="954016"/>
            <a:chOff x="2348672" y="4037224"/>
            <a:chExt cx="2805176" cy="954016"/>
          </a:xfrm>
        </p:grpSpPr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7B5432B5-B403-0E0C-879F-29A0772E24B0}"/>
                </a:ext>
              </a:extLst>
            </p:cNvPr>
            <p:cNvSpPr txBox="1"/>
            <p:nvPr/>
          </p:nvSpPr>
          <p:spPr>
            <a:xfrm>
              <a:off x="2348672" y="4037224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1.597</a:t>
              </a:r>
            </a:p>
          </p:txBody>
        </p:sp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3F5F204D-93CB-993B-13B9-BBEF2E05561A}"/>
                </a:ext>
              </a:extLst>
            </p:cNvPr>
            <p:cNvSpPr txBox="1"/>
            <p:nvPr/>
          </p:nvSpPr>
          <p:spPr>
            <a:xfrm>
              <a:off x="3448492" y="4714241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autobusos</a:t>
              </a:r>
            </a:p>
          </p:txBody>
        </p:sp>
      </p:grpSp>
      <p:grpSp>
        <p:nvGrpSpPr>
          <p:cNvPr id="27" name="Agrupa 26">
            <a:extLst>
              <a:ext uri="{FF2B5EF4-FFF2-40B4-BE49-F238E27FC236}">
                <a16:creationId xmlns:a16="http://schemas.microsoft.com/office/drawing/2014/main" id="{515A90D1-D76F-6A34-A1E7-DAA9B7F4C2EC}"/>
              </a:ext>
            </a:extLst>
          </p:cNvPr>
          <p:cNvGrpSpPr/>
          <p:nvPr/>
        </p:nvGrpSpPr>
        <p:grpSpPr>
          <a:xfrm>
            <a:off x="1292870" y="5126354"/>
            <a:ext cx="2805176" cy="954016"/>
            <a:chOff x="2348672" y="5126354"/>
            <a:chExt cx="2805176" cy="954016"/>
          </a:xfrm>
        </p:grpSpPr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BD418D54-510F-9AC6-27AD-19A639719480}"/>
                </a:ext>
              </a:extLst>
            </p:cNvPr>
            <p:cNvSpPr txBox="1"/>
            <p:nvPr/>
          </p:nvSpPr>
          <p:spPr>
            <a:xfrm>
              <a:off x="2348672" y="5126354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chemeClr val="accent3"/>
                  </a:solidFill>
                </a:rPr>
                <a:t>95,</a:t>
              </a:r>
              <a:r>
                <a:rPr lang="ca-ES" sz="3200" b="1" dirty="0">
                  <a:solidFill>
                    <a:schemeClr val="accent3"/>
                  </a:solidFill>
                </a:rPr>
                <a:t>5 </a:t>
              </a:r>
              <a:r>
                <a:rPr lang="ca-ES" sz="4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20" name="QuadreDeText 19">
              <a:extLst>
                <a:ext uri="{FF2B5EF4-FFF2-40B4-BE49-F238E27FC236}">
                  <a16:creationId xmlns:a16="http://schemas.microsoft.com/office/drawing/2014/main" id="{1B08973F-067D-531D-321F-635704B1DAFF}"/>
                </a:ext>
              </a:extLst>
            </p:cNvPr>
            <p:cNvSpPr txBox="1"/>
            <p:nvPr/>
          </p:nvSpPr>
          <p:spPr>
            <a:xfrm>
              <a:off x="2564091" y="5803371"/>
              <a:ext cx="2465551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vehicles adaptats</a:t>
              </a:r>
            </a:p>
          </p:txBody>
        </p:sp>
      </p:grpSp>
      <p:pic>
        <p:nvPicPr>
          <p:cNvPr id="29" name="Gràfic 28" descr="Person in wheelchair with solid fill">
            <a:extLst>
              <a:ext uri="{FF2B5EF4-FFF2-40B4-BE49-F238E27FC236}">
                <a16:creationId xmlns:a16="http://schemas.microsoft.com/office/drawing/2014/main" id="{A56B0F05-24ED-2DFB-83BD-B3C2C3555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76020" y="5235813"/>
            <a:ext cx="914400" cy="914400"/>
          </a:xfrm>
          <a:prstGeom prst="rect">
            <a:avLst/>
          </a:prstGeom>
        </p:spPr>
      </p:pic>
      <p:pic>
        <p:nvPicPr>
          <p:cNvPr id="32" name="Gràfic 31" descr="Bus with solid fill">
            <a:extLst>
              <a:ext uri="{FF2B5EF4-FFF2-40B4-BE49-F238E27FC236}">
                <a16:creationId xmlns:a16="http://schemas.microsoft.com/office/drawing/2014/main" id="{7340A27B-82DC-161C-D5E2-E7088F9814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76020" y="4213049"/>
            <a:ext cx="914400" cy="914400"/>
          </a:xfrm>
          <a:prstGeom prst="rect">
            <a:avLst/>
          </a:prstGeom>
        </p:spPr>
      </p:pic>
      <p:pic>
        <p:nvPicPr>
          <p:cNvPr id="34" name="Gràfic 33" descr="Route (Two Pins With A Path) with solid fill">
            <a:extLst>
              <a:ext uri="{FF2B5EF4-FFF2-40B4-BE49-F238E27FC236}">
                <a16:creationId xmlns:a16="http://schemas.microsoft.com/office/drawing/2014/main" id="{FBB07667-000D-A90F-0497-BE52D7AB32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6020" y="2989274"/>
            <a:ext cx="914400" cy="914400"/>
          </a:xfrm>
          <a:prstGeom prst="rect">
            <a:avLst/>
          </a:prstGeom>
        </p:spPr>
      </p:pic>
      <p:pic>
        <p:nvPicPr>
          <p:cNvPr id="36" name="Gràfic 35" descr="Man and woman with solid fill">
            <a:extLst>
              <a:ext uri="{FF2B5EF4-FFF2-40B4-BE49-F238E27FC236}">
                <a16:creationId xmlns:a16="http://schemas.microsoft.com/office/drawing/2014/main" id="{FDE5B06F-9119-E5CF-2FBC-5AFCE7D17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76020" y="18613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5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tge 17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FBC351CE-9216-F89C-2797-501B523F7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2147" t="-6455" r="-4843" b="37959"/>
          <a:stretch/>
        </p:blipFill>
        <p:spPr>
          <a:xfrm>
            <a:off x="104635" y="-1356360"/>
            <a:ext cx="11917679" cy="78384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altLang="ca-ES" dirty="0"/>
              <a:t>Millores a comarques gironines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5669929" cy="114960"/>
          </a:xfrm>
        </p:spPr>
        <p:txBody>
          <a:bodyPr/>
          <a:lstStyle/>
          <a:p>
            <a:r>
              <a:rPr lang="ca-ES" dirty="0"/>
              <a:t>Millores en bus – Comarques gironines &gt; Situació actual_02</a:t>
            </a:r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BF9302B4-8582-E5F9-BAEA-EA42DCDF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cap="all" dirty="0"/>
              <a:t>Xarxa de transport públic Catalunya</a:t>
            </a:r>
          </a:p>
        </p:txBody>
      </p:sp>
      <p:pic>
        <p:nvPicPr>
          <p:cNvPr id="3" name="Imatge 2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446FEA0E-46FC-D27C-947A-2F0347767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00" t="11172" r="-4843" b="34391"/>
          <a:stretch/>
        </p:blipFill>
        <p:spPr>
          <a:xfrm>
            <a:off x="5855195" y="660982"/>
            <a:ext cx="6167119" cy="6229448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Imatge 5" descr="Imatge que conté text, mapa, Atles&#10;&#10;Descripció generada automàticament">
            <a:extLst>
              <a:ext uri="{FF2B5EF4-FFF2-40B4-BE49-F238E27FC236}">
                <a16:creationId xmlns:a16="http://schemas.microsoft.com/office/drawing/2014/main" id="{4B1E382F-EC37-A41C-9F7A-72ECCBAE3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40" t="72474" r="7243" b="13166"/>
          <a:stretch/>
        </p:blipFill>
        <p:spPr>
          <a:xfrm>
            <a:off x="10739906" y="4828678"/>
            <a:ext cx="974157" cy="1498923"/>
          </a:xfrm>
          <a:prstGeom prst="rect">
            <a:avLst/>
          </a:prstGeom>
        </p:spPr>
      </p:pic>
      <p:pic>
        <p:nvPicPr>
          <p:cNvPr id="16" name="Imatge 15" descr="Imatge que conté foscor, negre, nit&#10;&#10;Descripció generada automàticament">
            <a:extLst>
              <a:ext uri="{FF2B5EF4-FFF2-40B4-BE49-F238E27FC236}">
                <a16:creationId xmlns:a16="http://schemas.microsoft.com/office/drawing/2014/main" id="{A0CC2ED7-7EF8-0B22-191F-4C695F24A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4" t="29323" r="16941" b="62034"/>
          <a:stretch/>
        </p:blipFill>
        <p:spPr>
          <a:xfrm>
            <a:off x="8166595" y="2696137"/>
            <a:ext cx="1554480" cy="1545664"/>
          </a:xfrm>
          <a:prstGeom prst="rect">
            <a:avLst/>
          </a:prstGeom>
          <a:effectLst>
            <a:outerShdw blurRad="25400" dist="38100" dir="5400000" sx="101000" sy="101000" algn="t" rotWithShape="0">
              <a:prstClr val="black">
                <a:alpha val="50000"/>
              </a:prstClr>
            </a:outerShdw>
          </a:effectLst>
        </p:spPr>
      </p:pic>
      <p:pic>
        <p:nvPicPr>
          <p:cNvPr id="17" name="Imatge 16" descr="Imatge que conté foscor, lluna&#10;&#10;Descripció generada automàticament">
            <a:extLst>
              <a:ext uri="{FF2B5EF4-FFF2-40B4-BE49-F238E27FC236}">
                <a16:creationId xmlns:a16="http://schemas.microsoft.com/office/drawing/2014/main" id="{4F7523CF-475D-5905-4033-9199B2C249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4" t="33903" r="4019" b="57691"/>
          <a:stretch/>
        </p:blipFill>
        <p:spPr>
          <a:xfrm>
            <a:off x="9335776" y="3520889"/>
            <a:ext cx="1891209" cy="1401184"/>
          </a:xfrm>
          <a:prstGeom prst="rect">
            <a:avLst/>
          </a:prstGeom>
          <a:effectLst>
            <a:outerShdw blurRad="25400" dist="38100" dir="5400000" sx="101000" sy="101000" algn="t" rotWithShape="0">
              <a:prstClr val="black">
                <a:alpha val="50000"/>
              </a:prstClr>
            </a:outerShdw>
          </a:effectLst>
        </p:spPr>
      </p:pic>
      <p:sp>
        <p:nvSpPr>
          <p:cNvPr id="20" name="QuadreDeText 19">
            <a:extLst>
              <a:ext uri="{FF2B5EF4-FFF2-40B4-BE49-F238E27FC236}">
                <a16:creationId xmlns:a16="http://schemas.microsoft.com/office/drawing/2014/main" id="{ED42B0A3-8815-D3C6-4E56-F9D4DCB50C70}"/>
              </a:ext>
            </a:extLst>
          </p:cNvPr>
          <p:cNvSpPr txBox="1"/>
          <p:nvPr/>
        </p:nvSpPr>
        <p:spPr>
          <a:xfrm>
            <a:off x="550459" y="2562870"/>
            <a:ext cx="4889832" cy="1218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/>
            <a:r>
              <a:rPr lang="ca-ES" b="1" dirty="0">
                <a:solidFill>
                  <a:srgbClr val="1FAC88"/>
                </a:solidFill>
              </a:rPr>
              <a:t>e3 Girona – Platja d’Aro – Sant Antoni – Palamós– Palafrugell</a:t>
            </a:r>
          </a:p>
          <a:p>
            <a:pPr marL="685800" lvl="1">
              <a:lnSpc>
                <a:spcPct val="250000"/>
              </a:lnSpc>
            </a:pPr>
            <a:r>
              <a:rPr lang="ca-ES" altLang="ca-ES" b="1" dirty="0">
                <a:solidFill>
                  <a:srgbClr val="CE6666"/>
                </a:solidFill>
              </a:rPr>
              <a:t>Olot – Amer – Girona</a:t>
            </a:r>
          </a:p>
        </p:txBody>
      </p:sp>
    </p:spTree>
    <p:extLst>
      <p:ext uri="{BB962C8B-B14F-4D97-AF65-F5344CB8AC3E}">
        <p14:creationId xmlns:p14="http://schemas.microsoft.com/office/powerpoint/2010/main" val="112578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F188539-3EE5-311E-24AF-2A1D0CE35A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b="1" dirty="0"/>
              <a:t>2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0AC3B2B4-5D2C-2DEB-2BDF-594DE3510A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Millores en bus – Comarques gironines &gt; Millores</a:t>
            </a:r>
          </a:p>
        </p:txBody>
      </p:sp>
      <p:pic>
        <p:nvPicPr>
          <p:cNvPr id="7" name="Picture 2" descr="https://media-edg.barcelona.cat/wp-content/uploads/2020/03/05160237/I4A6901-1024x683.jpg">
            <a:extLst>
              <a:ext uri="{FF2B5EF4-FFF2-40B4-BE49-F238E27FC236}">
                <a16:creationId xmlns:a16="http://schemas.microsoft.com/office/drawing/2014/main" id="{D10339E4-28C2-598C-6DB8-EC22A1D90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9" r="24679" b="5334"/>
          <a:stretch/>
        </p:blipFill>
        <p:spPr bwMode="auto">
          <a:xfrm>
            <a:off x="6672064" y="0"/>
            <a:ext cx="5519936" cy="64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3B8390-12C8-A885-161C-B1FF0B7E3C28}"/>
              </a:ext>
            </a:extLst>
          </p:cNvPr>
          <p:cNvSpPr/>
          <p:nvPr/>
        </p:nvSpPr>
        <p:spPr>
          <a:xfrm rot="5400000">
            <a:off x="5994398" y="294640"/>
            <a:ext cx="6492238" cy="5902959"/>
          </a:xfrm>
          <a:prstGeom prst="rect">
            <a:avLst/>
          </a:prstGeom>
          <a:gradFill flip="none" rotWithShape="1">
            <a:gsLst>
              <a:gs pos="55000">
                <a:schemeClr val="bg2">
                  <a:alpha val="58000"/>
                </a:schemeClr>
              </a:gs>
              <a:gs pos="74000">
                <a:schemeClr val="bg1">
                  <a:alpha val="90000"/>
                </a:schemeClr>
              </a:gs>
              <a:gs pos="83000">
                <a:schemeClr val="bg1">
                  <a:alpha val="9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D5D26DBB-8D9A-8F0E-D175-4B08615E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2" y="2538955"/>
            <a:ext cx="5129719" cy="920012"/>
          </a:xfrm>
        </p:spPr>
        <p:txBody>
          <a:bodyPr/>
          <a:lstStyle/>
          <a:p>
            <a:r>
              <a:rPr lang="ca-ES" b="1" cap="all" dirty="0"/>
              <a:t>MILLORES</a:t>
            </a:r>
          </a:p>
        </p:txBody>
      </p:sp>
    </p:spTree>
    <p:extLst>
      <p:ext uri="{BB962C8B-B14F-4D97-AF65-F5344CB8AC3E}">
        <p14:creationId xmlns:p14="http://schemas.microsoft.com/office/powerpoint/2010/main" val="122183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F38984D3-78BE-D31D-25D2-58D004D0AA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b="1" dirty="0"/>
              <a:t>2.1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EE89C493-5066-DE59-759A-7390A860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552" y="2415081"/>
            <a:ext cx="10569738" cy="904734"/>
          </a:xfrm>
        </p:spPr>
        <p:txBody>
          <a:bodyPr/>
          <a:lstStyle/>
          <a:p>
            <a:r>
              <a:rPr lang="ca-ES" sz="5400" b="1" dirty="0">
                <a:solidFill>
                  <a:srgbClr val="7EBB00"/>
                </a:solidFill>
              </a:rPr>
              <a:t>e3</a:t>
            </a:r>
            <a:r>
              <a:rPr lang="ca-ES" b="1" dirty="0">
                <a:solidFill>
                  <a:srgbClr val="7EBB00"/>
                </a:solidFill>
              </a:rPr>
              <a:t> </a:t>
            </a:r>
            <a:r>
              <a:rPr lang="ca-ES" sz="2800" b="1" dirty="0">
                <a:solidFill>
                  <a:srgbClr val="7EBB00"/>
                </a:solidFill>
              </a:rPr>
              <a:t>GIRONA – PLATJA D’ARO –CALONGE-SANT ANTONI–PALAMÓS-PALAFRUGELL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B095611-1AEC-6B89-5812-E959C26F97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673672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e3 Girona – Platja d’Aro – Palamós – Sant Antoni – Palafrugell</a:t>
            </a:r>
            <a:endParaRPr lang="ca-ES" dirty="0"/>
          </a:p>
          <a:p>
            <a:endParaRPr lang="ca-ES" dirty="0"/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AA1FD1F0-B335-FFCF-0F2B-B0C98AFB4C22}"/>
              </a:ext>
            </a:extLst>
          </p:cNvPr>
          <p:cNvCxnSpPr/>
          <p:nvPr/>
        </p:nvCxnSpPr>
        <p:spPr>
          <a:xfrm>
            <a:off x="521187" y="2103153"/>
            <a:ext cx="1432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ol 2">
            <a:extLst>
              <a:ext uri="{FF2B5EF4-FFF2-40B4-BE49-F238E27FC236}">
                <a16:creationId xmlns:a16="http://schemas.microsoft.com/office/drawing/2014/main" id="{1304B4DC-AF78-9E77-6E8B-0C30571EC934}"/>
              </a:ext>
            </a:extLst>
          </p:cNvPr>
          <p:cNvSpPr txBox="1">
            <a:spLocks/>
          </p:cNvSpPr>
          <p:nvPr/>
        </p:nvSpPr>
        <p:spPr>
          <a:xfrm>
            <a:off x="1073772" y="4135545"/>
            <a:ext cx="5129719" cy="3073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cap="all" dirty="0"/>
              <a:t>INICI 1 juliol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9B889-99B2-7FA7-EA60-5E2E5A96C1C3}"/>
              </a:ext>
            </a:extLst>
          </p:cNvPr>
          <p:cNvSpPr/>
          <p:nvPr/>
        </p:nvSpPr>
        <p:spPr>
          <a:xfrm>
            <a:off x="608710" y="2136493"/>
            <a:ext cx="1220090" cy="27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940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92209E99-788D-D2DC-EE49-8EC4C2467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536377"/>
            <a:ext cx="10782666" cy="344488"/>
          </a:xfrm>
        </p:spPr>
        <p:txBody>
          <a:bodyPr/>
          <a:lstStyle/>
          <a:p>
            <a:r>
              <a:rPr lang="ca-ES" altLang="ca-ES" sz="2400" dirty="0"/>
              <a:t>Per què es fa i qui ho demana?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642938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e3 Girona – Platja d’Aro – Palamós – Sant Antoni – Palafrugell_01</a:t>
            </a:r>
            <a:endParaRPr lang="ca-ES" dirty="0"/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DC53A1E-ED15-AEF5-A4D7-2496E45D0FE8}"/>
              </a:ext>
            </a:extLst>
          </p:cNvPr>
          <p:cNvGrpSpPr/>
          <p:nvPr/>
        </p:nvGrpSpPr>
        <p:grpSpPr>
          <a:xfrm>
            <a:off x="0" y="2547946"/>
            <a:ext cx="12192000" cy="2649109"/>
            <a:chOff x="0" y="2792525"/>
            <a:chExt cx="12192000" cy="26491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DBDBFD-41AC-7460-E6BF-109475CBDA98}"/>
                </a:ext>
              </a:extLst>
            </p:cNvPr>
            <p:cNvSpPr/>
            <p:nvPr/>
          </p:nvSpPr>
          <p:spPr>
            <a:xfrm>
              <a:off x="0" y="2792525"/>
              <a:ext cx="12192000" cy="26491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8" name="QuadreDeText 27">
              <a:extLst>
                <a:ext uri="{FF2B5EF4-FFF2-40B4-BE49-F238E27FC236}">
                  <a16:creationId xmlns:a16="http://schemas.microsoft.com/office/drawing/2014/main" id="{D877B9ED-7D38-4533-995F-4AA75513BFCF}"/>
                </a:ext>
              </a:extLst>
            </p:cNvPr>
            <p:cNvSpPr txBox="1"/>
            <p:nvPr/>
          </p:nvSpPr>
          <p:spPr>
            <a:xfrm>
              <a:off x="335666" y="3213511"/>
              <a:ext cx="11520668" cy="184665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2400" b="1" dirty="0"/>
                <a:t>Aquest augment de l’oferta permetrà atendre els increments de demanda a les hores punta, i </a:t>
              </a:r>
              <a:r>
                <a:rPr lang="ca-ES" sz="2400" b="1" dirty="0">
                  <a:solidFill>
                    <a:schemeClr val="accent3"/>
                  </a:solidFill>
                </a:rPr>
                <a:t>atenent les peticions que havien formulats els ajuntaments, les persones viatgeres i els síndics municipals dels Ajuntaments de Palafrugell i  Palamós </a:t>
              </a:r>
              <a:r>
                <a:rPr lang="ca-ES" sz="2400" b="1" dirty="0"/>
                <a:t>que havien reclamat millorar l’oferta de transport públic entre aquestes poblacions de la Costa Brava i la ciutat de Girona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8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àfic 7" descr="Arrow Down with solid fill">
            <a:extLst>
              <a:ext uri="{FF2B5EF4-FFF2-40B4-BE49-F238E27FC236}">
                <a16:creationId xmlns:a16="http://schemas.microsoft.com/office/drawing/2014/main" id="{52974D20-7CA3-F36F-6228-FA114655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72087">
            <a:off x="5196452" y="-18158"/>
            <a:ext cx="7859888" cy="7859888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5807CF5-AA21-5AB1-221F-E224638CCF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6635129" cy="114960"/>
          </a:xfrm>
        </p:spPr>
        <p:txBody>
          <a:bodyPr/>
          <a:lstStyle/>
          <a:p>
            <a:r>
              <a:rPr lang="ca-ES" dirty="0"/>
              <a:t>Millores en bus – Comarques gironines &gt; Millores &gt; </a:t>
            </a:r>
            <a:r>
              <a:rPr lang="it-IT" dirty="0"/>
              <a:t>e3 Girona – Platja d’Aro – Palamós – Sant Antoni – Palafrugell_02</a:t>
            </a:r>
            <a:endParaRPr lang="ca-ES" dirty="0"/>
          </a:p>
        </p:txBody>
      </p:sp>
      <p:graphicFrame>
        <p:nvGraphicFramePr>
          <p:cNvPr id="9" name="Gràfic 8">
            <a:extLst>
              <a:ext uri="{FF2B5EF4-FFF2-40B4-BE49-F238E27FC236}">
                <a16:creationId xmlns:a16="http://schemas.microsoft.com/office/drawing/2014/main" id="{0145F339-BA1F-794B-3331-C9B2B9B77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958432"/>
              </p:ext>
            </p:extLst>
          </p:nvPr>
        </p:nvGraphicFramePr>
        <p:xfrm>
          <a:off x="698976" y="2108834"/>
          <a:ext cx="6578403" cy="394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Agrupa 21">
            <a:extLst>
              <a:ext uri="{FF2B5EF4-FFF2-40B4-BE49-F238E27FC236}">
                <a16:creationId xmlns:a16="http://schemas.microsoft.com/office/drawing/2014/main" id="{9E9498ED-2B67-4A21-05E2-087DC41B091F}"/>
              </a:ext>
            </a:extLst>
          </p:cNvPr>
          <p:cNvGrpSpPr/>
          <p:nvPr/>
        </p:nvGrpSpPr>
        <p:grpSpPr>
          <a:xfrm>
            <a:off x="7932589" y="2204111"/>
            <a:ext cx="2805176" cy="954016"/>
            <a:chOff x="8302979" y="2009912"/>
            <a:chExt cx="2805176" cy="954016"/>
          </a:xfrm>
        </p:grpSpPr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F2231A7A-D4EF-A2FE-F401-17099CF3615A}"/>
                </a:ext>
              </a:extLst>
            </p:cNvPr>
            <p:cNvSpPr txBox="1"/>
            <p:nvPr/>
          </p:nvSpPr>
          <p:spPr>
            <a:xfrm>
              <a:off x="8302979" y="2009912"/>
              <a:ext cx="28051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rgbClr val="7EBB00"/>
                  </a:solidFill>
                </a:rPr>
                <a:t>105.223</a:t>
              </a:r>
              <a:r>
                <a:rPr lang="ca-ES" sz="4400" b="1" dirty="0">
                  <a:solidFill>
                    <a:schemeClr val="accent3"/>
                  </a:solidFill>
                </a:rPr>
                <a:t> </a:t>
              </a:r>
              <a:endParaRPr lang="ca-ES" sz="3600" b="1" dirty="0">
                <a:solidFill>
                  <a:schemeClr val="accent3"/>
                </a:solidFill>
              </a:endParaRPr>
            </a:p>
          </p:txBody>
        </p:sp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90EEB36D-FF9E-AE9E-6125-DBD5A5173CB9}"/>
                </a:ext>
              </a:extLst>
            </p:cNvPr>
            <p:cNvSpPr txBox="1"/>
            <p:nvPr/>
          </p:nvSpPr>
          <p:spPr>
            <a:xfrm>
              <a:off x="9402799" y="2686929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a-ES" b="1" dirty="0"/>
                <a:t>viatgers 2024</a:t>
              </a:r>
            </a:p>
          </p:txBody>
        </p:sp>
      </p:grp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28BECBF1-7CBC-A86B-5AB1-E5CF4B9AC46D}"/>
              </a:ext>
            </a:extLst>
          </p:cNvPr>
          <p:cNvGrpSpPr/>
          <p:nvPr/>
        </p:nvGrpSpPr>
        <p:grpSpPr>
          <a:xfrm>
            <a:off x="7521109" y="3414514"/>
            <a:ext cx="3216656" cy="1004646"/>
            <a:chOff x="7891499" y="3170450"/>
            <a:chExt cx="3216656" cy="1004646"/>
          </a:xfrm>
        </p:grpSpPr>
        <p:sp>
          <p:nvSpPr>
            <p:cNvPr id="14" name="QuadreDeText 13">
              <a:extLst>
                <a:ext uri="{FF2B5EF4-FFF2-40B4-BE49-F238E27FC236}">
                  <a16:creationId xmlns:a16="http://schemas.microsoft.com/office/drawing/2014/main" id="{8C2A05A9-A288-1F4B-1B5D-93F88560B61F}"/>
                </a:ext>
              </a:extLst>
            </p:cNvPr>
            <p:cNvSpPr txBox="1"/>
            <p:nvPr/>
          </p:nvSpPr>
          <p:spPr>
            <a:xfrm>
              <a:off x="7891499" y="3170450"/>
              <a:ext cx="32166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rgbClr val="7EBB00"/>
                  </a:solidFill>
                </a:rPr>
                <a:t>16%</a:t>
              </a:r>
            </a:p>
          </p:txBody>
        </p:sp>
        <p:sp>
          <p:nvSpPr>
            <p:cNvPr id="15" name="QuadreDeText 14">
              <a:extLst>
                <a:ext uri="{FF2B5EF4-FFF2-40B4-BE49-F238E27FC236}">
                  <a16:creationId xmlns:a16="http://schemas.microsoft.com/office/drawing/2014/main" id="{EF045778-210D-BA83-94FA-B692CFA4EC62}"/>
                </a:ext>
              </a:extLst>
            </p:cNvPr>
            <p:cNvSpPr txBox="1"/>
            <p:nvPr/>
          </p:nvSpPr>
          <p:spPr>
            <a:xfrm>
              <a:off x="9402799" y="3898097"/>
              <a:ext cx="158115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el-G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EBB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Δ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</a:rPr>
                <a:t>2023 / 2024</a:t>
              </a:r>
              <a:endParaRPr lang="ca-ES" b="1" dirty="0"/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AF3B820B-5ED8-B3B7-04F7-61ED812807D8}"/>
              </a:ext>
            </a:extLst>
          </p:cNvPr>
          <p:cNvGrpSpPr/>
          <p:nvPr/>
        </p:nvGrpSpPr>
        <p:grpSpPr>
          <a:xfrm>
            <a:off x="7521109" y="4675546"/>
            <a:ext cx="3216656" cy="1004646"/>
            <a:chOff x="7891499" y="4481347"/>
            <a:chExt cx="3216656" cy="1004646"/>
          </a:xfrm>
        </p:grpSpPr>
        <p:sp>
          <p:nvSpPr>
            <p:cNvPr id="18" name="QuadreDeText 17">
              <a:extLst>
                <a:ext uri="{FF2B5EF4-FFF2-40B4-BE49-F238E27FC236}">
                  <a16:creationId xmlns:a16="http://schemas.microsoft.com/office/drawing/2014/main" id="{A9B206EB-0AAD-76EF-6BDE-E02A7CBD1E1A}"/>
                </a:ext>
              </a:extLst>
            </p:cNvPr>
            <p:cNvSpPr txBox="1"/>
            <p:nvPr/>
          </p:nvSpPr>
          <p:spPr>
            <a:xfrm>
              <a:off x="7891499" y="4481347"/>
              <a:ext cx="32166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4400" b="1" dirty="0">
                  <a:solidFill>
                    <a:srgbClr val="7EBB00"/>
                  </a:solidFill>
                </a:rPr>
                <a:t>137.000</a:t>
              </a:r>
            </a:p>
          </p:txBody>
        </p:sp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DD5E9AF0-5459-777C-0A16-A1C783A15BE6}"/>
                </a:ext>
              </a:extLst>
            </p:cNvPr>
            <p:cNvSpPr txBox="1"/>
            <p:nvPr/>
          </p:nvSpPr>
          <p:spPr>
            <a:xfrm>
              <a:off x="8302979" y="5208994"/>
              <a:ext cx="268097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</a:rPr>
                <a:t>previsió viatgers 2025</a:t>
              </a:r>
              <a:endParaRPr lang="ca-ES" b="1" dirty="0"/>
            </a:p>
          </p:txBody>
        </p:sp>
      </p:grpSp>
      <p:sp>
        <p:nvSpPr>
          <p:cNvPr id="24" name="Contenidor de text 1">
            <a:extLst>
              <a:ext uri="{FF2B5EF4-FFF2-40B4-BE49-F238E27FC236}">
                <a16:creationId xmlns:a16="http://schemas.microsoft.com/office/drawing/2014/main" id="{EC8E983A-3C94-D1D1-345C-2D4F1C7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536377"/>
            <a:ext cx="10782666" cy="344488"/>
          </a:xfrm>
        </p:spPr>
        <p:txBody>
          <a:bodyPr/>
          <a:lstStyle/>
          <a:p>
            <a:r>
              <a:rPr lang="ca-ES" altLang="ca-ES" sz="2400" dirty="0"/>
              <a:t>Evolució de la demanda</a:t>
            </a:r>
          </a:p>
        </p:txBody>
      </p:sp>
    </p:spTree>
    <p:extLst>
      <p:ext uri="{BB962C8B-B14F-4D97-AF65-F5344CB8AC3E}">
        <p14:creationId xmlns:p14="http://schemas.microsoft.com/office/powerpoint/2010/main" val="2764822487"/>
      </p:ext>
    </p:extLst>
  </p:cSld>
  <p:clrMapOvr>
    <a:masterClrMapping/>
  </p:clrMapOvr>
</p:sld>
</file>

<file path=ppt/theme/theme1.xml><?xml version="1.0" encoding="utf-8"?>
<a:theme xmlns:a="http://schemas.openxmlformats.org/drawingml/2006/main" name="1 - Port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DE3F7BED-0561-4732-AFBA-3664F685FE26}"/>
    </a:ext>
  </a:extLst>
</a:theme>
</file>

<file path=ppt/theme/theme2.xml><?xml version="1.0" encoding="utf-8"?>
<a:theme xmlns:a="http://schemas.openxmlformats.org/drawingml/2006/main" name="2 - Textos i imatg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dirty="0">
            <a:solidFill>
              <a:srgbClr val="99999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38AE5C37-D397-45E1-B7E8-9C2FE87A7B3C}"/>
    </a:ext>
  </a:extLst>
</a:theme>
</file>

<file path=ppt/theme/theme3.xml><?xml version="1.0" encoding="utf-8"?>
<a:theme xmlns:a="http://schemas.openxmlformats.org/drawingml/2006/main" name="3 - Columnes amb icones i xifres destac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A14D0DBB-6897-4D37-9791-E60024810555}"/>
    </a:ext>
  </a:extLst>
</a:theme>
</file>

<file path=ppt/theme/theme4.xml><?xml version="1.0" encoding="utf-8"?>
<a:theme xmlns:a="http://schemas.openxmlformats.org/drawingml/2006/main" name="4 - Passos i processo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B1B1E2D7-A881-4D4F-AE0E-499DCD6C6FDF}"/>
    </a:ext>
  </a:extLst>
</a:theme>
</file>

<file path=ppt/theme/theme5.xml><?xml version="1.0" encoding="utf-8"?>
<a:theme xmlns:a="http://schemas.openxmlformats.org/drawingml/2006/main" name="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8B53208B-F081-4871-800B-7F2B73957C39}"/>
    </a:ext>
  </a:extLst>
</a:theme>
</file>

<file path=ppt/theme/theme6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6C91CA8C31D46ABA0DE12DA6018C3" ma:contentTypeVersion="2" ma:contentTypeDescription="Crea un document nou" ma:contentTypeScope="" ma:versionID="275487d436fb928ee82ab87c947aa85e">
  <xsd:schema xmlns:xsd="http://www.w3.org/2001/XMLSchema" xmlns:xs="http://www.w3.org/2001/XMLSchema" xmlns:p="http://schemas.microsoft.com/office/2006/metadata/properties" xmlns:ns1="http://schemas.microsoft.com/sharepoint/v3" xmlns:ns2="bb32321c-e981-4fc1-84e6-724110ed39cf" targetNamespace="http://schemas.microsoft.com/office/2006/metadata/properties" ma:root="true" ma:fieldsID="f8c8e443543baed0437d2850ce1f01df" ns1:_="" ns2:_="">
    <xsd:import namespace="http://schemas.microsoft.com/sharepoint/v3"/>
    <xsd:import namespace="bb32321c-e981-4fc1-84e6-724110ed39c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'inici de la planificació" ma:description="Data d'inici de la planificació és una columna del lloc creada per la característica de publicació. S'utilitza per especificar la data i l'hora en què aquesta pàgina començarà a aparèixer als visitants del lloc." ma:hidden="true" ma:internalName="PublishingStartDate">
      <xsd:simpleType>
        <xsd:restriction base="dms:Unknown"/>
      </xsd:simpleType>
    </xsd:element>
    <xsd:element name="PublishingExpirationDate" ma:index="9" nillable="true" ma:displayName="Data de finalització de la planificació" ma:description="Data de finalització de la planificació és una columna del lloc creada per la característica de publicació. S'utilitza per especificar la data i l'hora en què aquesta pàgina deixarà d'aparèixer als visitants del lloc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2321c-e981-4fc1-84e6-724110ed39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3C6988-2391-4EE8-98E8-B360E8738B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b32321c-e981-4fc1-84e6-724110ed3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5B8A9-1F61-4BF7-9C44-030D0F089E9C}">
  <ds:schemaRefs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bb32321c-e981-4fc1-84e6-724110ed39c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43C16F-5310-4DE5-A969-A0BAE58EC5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</Template>
  <TotalTime>7321</TotalTime>
  <Words>846</Words>
  <Application>Microsoft Office PowerPoint</Application>
  <PresentationFormat>Pantalla panoràmica</PresentationFormat>
  <Paragraphs>155</Paragraphs>
  <Slides>20</Slides>
  <Notes>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5</vt:i4>
      </vt:variant>
      <vt:variant>
        <vt:lpstr>Títols de les diapositives</vt:lpstr>
      </vt:variant>
      <vt:variant>
        <vt:i4>20</vt:i4>
      </vt:variant>
    </vt:vector>
  </HeadingPairs>
  <TitlesOfParts>
    <vt:vector size="30" baseType="lpstr">
      <vt:lpstr>Aptos</vt:lpstr>
      <vt:lpstr>Arial</vt:lpstr>
      <vt:lpstr>Courier New</vt:lpstr>
      <vt:lpstr>Helvetica</vt:lpstr>
      <vt:lpstr>Times New Roman</vt:lpstr>
      <vt:lpstr>1 - Portades</vt:lpstr>
      <vt:lpstr>2 - Textos i imatges</vt:lpstr>
      <vt:lpstr>3 - Columnes amb icones i xifres destacades</vt:lpstr>
      <vt:lpstr>4 - Passos i processos</vt:lpstr>
      <vt:lpstr>5 - Tancament</vt:lpstr>
      <vt:lpstr>MILLORES EN BUS – COMARQUES GIRONINES</vt:lpstr>
      <vt:lpstr>Índex</vt:lpstr>
      <vt:lpstr>SITUACIÓ ACTUAL</vt:lpstr>
      <vt:lpstr>Xarxa de transport públic Catalunya</vt:lpstr>
      <vt:lpstr>Xarxa de transport públic Catalunya</vt:lpstr>
      <vt:lpstr>MILLORES</vt:lpstr>
      <vt:lpstr>e3 GIRONA – PLATJA D’ARO –CALONGE-SANT ANTONI–PALAMÓS-PALAFRUGELL</vt:lpstr>
      <vt:lpstr>Presentació del PowerPoint</vt:lpstr>
      <vt:lpstr>Presentació del PowerPoint</vt:lpstr>
      <vt:lpstr>Presentació del PowerPoint</vt:lpstr>
      <vt:lpstr>Presentació del PowerPoint</vt:lpstr>
      <vt:lpstr>OLOT – AMER – GIRONA</vt:lpstr>
      <vt:lpstr>OLOT – AMER – GIRONA</vt:lpstr>
      <vt:lpstr>Presentació del PowerPoint</vt:lpstr>
      <vt:lpstr>Presentació del PowerPoint</vt:lpstr>
      <vt:lpstr>Presentació del PowerPoint</vt:lpstr>
      <vt:lpstr>Presentació del PowerPoint</vt:lpstr>
      <vt:lpstr>PLA DE XOC</vt:lpstr>
      <vt:lpstr>PLA DE XOC A LES COMARQUES GIRONINES  </vt:lpstr>
      <vt:lpstr>Presentació del PowerPoint</vt:lpstr>
    </vt:vector>
  </TitlesOfParts>
  <Company>Direcció General de Comunicació del Govern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per a presentacions en PPT</dc:title>
  <dc:subject>Patrons i diapositives de mostra per a l'elaboració de presentacions</dc:subject>
  <dc:creator>Generalitat de Catalunya</dc:creator>
  <cp:keywords>plantilla, ppt, presentacions, comunicació</cp:keywords>
  <cp:lastModifiedBy>Botey Colomer, Hector</cp:lastModifiedBy>
  <cp:revision>96</cp:revision>
  <cp:lastPrinted>2025-06-19T14:04:29Z</cp:lastPrinted>
  <dcterms:created xsi:type="dcterms:W3CDTF">2024-05-10T08:41:51Z</dcterms:created>
  <dcterms:modified xsi:type="dcterms:W3CDTF">2025-06-23T10:23:13Z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0x010100BF36C91CA8C31D46ABA0DE12DA6018C3</vt:lpwstr>
  </property>
</Properties>
</file>