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48" r:id="rId5"/>
    <p:sldId id="404" r:id="rId6"/>
    <p:sldId id="419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03" r:id="rId15"/>
    <p:sldId id="425" r:id="rId16"/>
    <p:sldId id="421" r:id="rId17"/>
    <p:sldId id="420" r:id="rId18"/>
    <p:sldId id="422" r:id="rId19"/>
    <p:sldId id="424" r:id="rId20"/>
    <p:sldId id="427" r:id="rId21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Carlos Contel Segura" initials="JCCS" lastIdx="12" clrIdx="0">
    <p:extLst>
      <p:ext uri="{19B8F6BF-5375-455C-9EA6-DF929625EA0E}">
        <p15:presenceInfo xmlns:p15="http://schemas.microsoft.com/office/powerpoint/2012/main" userId="Juan Carlos Contel Seg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811"/>
    <a:srgbClr val="8B9682"/>
    <a:srgbClr val="A3B096"/>
    <a:srgbClr val="8E9A85"/>
    <a:srgbClr val="97A48D"/>
    <a:srgbClr val="C2ADE5"/>
    <a:srgbClr val="7FB4E2"/>
    <a:srgbClr val="F4A64B"/>
    <a:srgbClr val="8F8980"/>
    <a:srgbClr val="A16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8" autoAdjust="0"/>
    <p:restoredTop sz="95964" autoAdjust="0"/>
  </p:normalViewPr>
  <p:slideViewPr>
    <p:cSldViewPr snapToGrid="0" snapToObjects="1">
      <p:cViewPr varScale="1">
        <p:scale>
          <a:sx n="89" d="100"/>
          <a:sy n="89" d="100"/>
        </p:scale>
        <p:origin x="168" y="10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FCB4D-D2B0-49F4-A497-2429654C8E54}" type="datetimeFigureOut">
              <a:rPr lang="ca-ES" smtClean="0"/>
              <a:t>18/11/25</a:t>
            </a:fld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148E7-38A5-4448-9826-488E1DBB7BD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66365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54FBA-F012-A947-87B6-26D54BE6A2BC}" type="datetimeFigureOut">
              <a:rPr lang="es-ES" smtClean="0"/>
              <a:t>18/11/25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D012A-8B00-F245-8A51-9BF6E0A9FB63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492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966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F094B-C132-BB5B-C566-E81DFCAC0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A60924D9-2EDD-A5C0-F152-10E9223A5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D308C9A9-376E-D272-C12D-84E6C98BA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F4621F2-EDB9-E444-083D-D076A9E10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80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70DA0-418B-A746-AC82-57F2751F3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460C7B5B-8919-4DB6-EB66-C9454BB86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1676B7B8-2B63-32A7-AE40-4C0C924EE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01413AE1-857B-8146-8C8B-C062CFDBB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07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83A99-ABA9-8BAF-4184-09030DEE4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E1D38BB9-D2C7-94A7-3003-450283A80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87CF4200-57FA-D58F-BE77-CCF62FE37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BE71ED2B-939B-16C2-B19E-62D4F88B8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348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2E323-CF96-97B1-12EC-168719D5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650382CE-A60A-DA31-8533-355A48BA41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C7F1DBA9-D186-A91A-94B3-FDD659045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B1EB656C-9696-F6E2-1A55-B61DEAE26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378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D5230-F690-B6E4-3D29-514ADF679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60167F0A-A4FB-EF19-7B98-2D728ACBE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9755E924-EE28-B478-250E-13DCE6934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C36B7106-6B98-377E-309A-2C972756D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926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7442E-C5EA-0AB3-54DD-455FB86C1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DAF69BD5-7252-5368-DF71-8E3983AE4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9E0A2D20-FADE-A6B2-3895-802023657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1C2E2283-D58C-6E7B-F17D-2E5484692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236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526B8-1697-F811-5D01-9D516FB4B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98424D63-C7CE-8DCC-5086-8E1904551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00D239B4-9695-9770-4E63-1B2CCC3AA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CCE03888-326A-7081-6199-90342CB2C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594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29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2F5B6-1FD8-0C5B-ED54-9BE8F06B9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4C891FE4-2BBD-8C68-247F-F437AE8E5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D99D468C-54A4-9F5B-92AD-9047E0DF1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4095BBAA-F442-D8FD-BA41-E04B74673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73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A8F3D-BD58-5EBF-9DD3-690765251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CAAF7E15-EC91-C2B2-67F0-E1DC67E495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E3166D48-C130-FE02-8999-49C1E1E9A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7E0F1FE-6368-DC98-3B2A-236899D40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74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9C560-4860-0A97-140B-314FAE86E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938E0EE2-BAA0-ECF9-FE75-36E42D271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1A6FC72B-6B21-BD96-E306-60D414400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62CC8E26-0AC5-3425-8173-8E5B857DC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01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3CE29-7C95-5B8F-9A13-C4E3183FC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49E7DF4A-8EC9-4428-9612-95A048ED2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0DFEFE43-390C-068A-3BC1-C9F3C6F41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F2E4C680-2919-DFE7-B669-E9ED30E7E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353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F4C8D-80FD-52E3-17C6-BF783448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078C22E7-50BC-8C80-9B6E-46FDE81B9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655366AA-27C4-A15B-BF6F-2BDE74DEB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600AF74E-6753-ACA6-7969-D5F61BDCD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859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4CC99-7575-29A0-B720-149A7CCF3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F35308DC-4157-C12D-8104-20978CF8C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C7F7FA01-BCA7-D4BD-9CF3-9845C1255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07D9B0B3-D26B-4DC9-821B-1A0EAD029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748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20DF6-6070-D26B-312D-A91F4EEDF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E45549FA-4BA5-C405-A67E-833970C60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63E723AB-C4DF-B341-5556-6D7D07E1D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601DADA-A60F-9464-6C1C-A1D987370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4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3AC1B-214A-CE33-C9AF-FDE2B0F06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5F68B7BF-E5FC-A8DF-C0A8-F9656DF27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F319B514-6866-7F41-C8ED-23227BB91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720BDD89-9761-5B36-FEBA-76A435F85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D012A-8B00-F245-8A51-9BF6E0A9FB6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49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CF52D-BA8E-164C-AA22-8B766AA1E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567F43-8BD8-CB4C-AB77-3F6015FF7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7614B-0818-1641-A391-B9E79503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AC8-4AB9-1545-9212-4DB8D0C7DDC3}" type="datetimeFigureOut">
              <a:rPr lang="es-ES" smtClean="0"/>
              <a:t>18/11/25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884703-1031-BF45-A7A0-F2EAED7C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C2B2DA-4710-574A-A082-E6B9CF61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A5E8-FAB6-7247-884B-EDB2A891445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277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41376-2BA8-F74A-92EF-2DACBB7C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BDAB24-3799-9346-8930-A35F03874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E6CB54-7F5B-2E4A-A3AA-5D364F97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AC8-4AB9-1545-9212-4DB8D0C7DDC3}" type="datetimeFigureOut">
              <a:rPr lang="es-ES" smtClean="0"/>
              <a:t>18/11/25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AE7E94-C3BD-8640-8879-6F722F94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7780D1-3D11-E24F-913F-C6EE648B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A5E8-FAB6-7247-884B-EDB2A891445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589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47ECEF-C1AE-1D44-BA16-E6D85F8E0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46AF9F-73A7-D74E-B1FD-1BDA5F3E4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A77A5F-F3CF-6D45-99AA-CBA26ED4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AC8-4AB9-1545-9212-4DB8D0C7DDC3}" type="datetimeFigureOut">
              <a:rPr lang="es-ES" smtClean="0"/>
              <a:t>18/11/25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ED87E1-AE76-9345-ADB5-647CE136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2ACE36-D3BA-0141-84CF-4BFF3D24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A5E8-FAB6-7247-884B-EDB2A891445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44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9CBDA-3B2A-CB4D-9908-19CD8DFD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24CD03-9FC8-7547-8DB4-4A473BE2E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30840D-09F1-6C4D-8CDF-7A41A474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AC8-4AB9-1545-9212-4DB8D0C7DDC3}" type="datetimeFigureOut">
              <a:rPr lang="es-ES" smtClean="0"/>
              <a:t>18/11/25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29E564-B8B4-4A40-88DC-CFFA9AC1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F8ABB9-6F40-A245-A00F-A1BB2B0B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A5E8-FAB6-7247-884B-EDB2A891445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929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5C310-D083-8E40-B88F-FF8D59A3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FC139E-F09E-C647-BFA4-74552B78F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4C43CB-C6D0-2645-B415-00C0B625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AC8-4AB9-1545-9212-4DB8D0C7DDC3}" type="datetimeFigureOut">
              <a:rPr lang="es-ES" smtClean="0"/>
              <a:t>18/11/25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340201-246F-DD4A-A9F8-94F39551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1F86C5-207D-C244-806E-12FC19F8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A5E8-FAB6-7247-884B-EDB2A891445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696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A0D90-48F7-AC47-897D-CF4DE72E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D356A-D09A-E444-B18E-5E3FA9AFF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98A891-4C8D-6A4B-844E-1A9E045C1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124FFA-3262-064B-B4BA-311341DE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AC8-4AB9-1545-9212-4DB8D0C7DDC3}" type="datetimeFigureOut">
              <a:rPr lang="es-ES" smtClean="0"/>
              <a:t>18/11/25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856239-F8C8-7D4F-A975-1394E917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30C453-57FA-DB46-830A-6CE7DA1C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A5E8-FAB6-7247-884B-EDB2A891445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026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AE18C-1661-F848-B8B3-B6768CBF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367EC2-C33B-654F-B280-ECF0DA926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4AC91C-369C-9D46-90DB-4FD90D4CB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734566-4BB6-FB4E-9DE7-807CB6E1F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7466BC-AF3A-B34A-84A7-B68DDFA1D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30BD8C-FC30-EB44-BC69-35F76C079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AC8-4AB9-1545-9212-4DB8D0C7DDC3}" type="datetimeFigureOut">
              <a:rPr lang="es-ES" smtClean="0"/>
              <a:t>18/11/25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0E35F0-497C-DB40-A45A-63015C3A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FA55CB-F9DC-B44E-BF12-E91D5539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A5E8-FAB6-7247-884B-EDB2A891445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742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127EA-186F-0E41-8D06-B26F4C8A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6280E9-3538-864A-A29B-35F32CA01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AC8-4AB9-1545-9212-4DB8D0C7DDC3}" type="datetimeFigureOut">
              <a:rPr lang="es-ES" smtClean="0"/>
              <a:t>18/11/25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6BB1D8-30AC-9446-8D38-A3C837D0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BF33BC-FBA6-2B46-A657-207DB18F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A5E8-FAB6-7247-884B-EDB2A891445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54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DBBE19-2281-744A-8BB9-591B8C6C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AC8-4AB9-1545-9212-4DB8D0C7DDC3}" type="datetimeFigureOut">
              <a:rPr lang="es-ES" smtClean="0"/>
              <a:t>18/11/25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866995-82BF-C049-BC3F-A9E8CE7C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5F6E54-6849-2848-86CB-660CFDAC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A5E8-FAB6-7247-884B-EDB2A891445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764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95850-844D-7144-8DBD-F27A680C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5E9FE-EC54-1143-A418-20B3B3C3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6E82BB-9A2F-594C-924E-B3527B799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521945-1545-A747-8A0E-031E5700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AC8-4AB9-1545-9212-4DB8D0C7DDC3}" type="datetimeFigureOut">
              <a:rPr lang="es-ES" smtClean="0"/>
              <a:t>18/11/25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4C2CDD-3ABF-5A46-AB0A-97A8A595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9BAB78-2928-3744-BA33-F0C6A588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A5E8-FAB6-7247-884B-EDB2A891445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365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3AC82-4C3B-FD47-B737-6426F4A7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AB1D87-C10B-4445-ACCC-AED63F85B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70501B-DE0B-7A44-AAB7-E043EAA1A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7B567C-0DC9-7A49-A467-F6EF15F1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AC8-4AB9-1545-9212-4DB8D0C7DDC3}" type="datetimeFigureOut">
              <a:rPr lang="es-ES" smtClean="0"/>
              <a:t>18/11/25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227445-1727-FD41-90AD-98095A24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A254C2-C16B-3F4B-99F5-206EA507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A5E8-FAB6-7247-884B-EDB2A891445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317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42D24A-FA6E-A945-92DE-1A481FF9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803D76-FB49-F94E-8B24-D51414D2C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532365-B8DB-9D40-B4DF-D504C03EE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12AC8-4AB9-1545-9212-4DB8D0C7DDC3}" type="datetimeFigureOut">
              <a:rPr lang="es-ES" smtClean="0"/>
              <a:t>18/11/25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007C16-58C6-BE4B-AF1F-0F7C5F0BB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72160E-2E82-474B-B92B-305768EBC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1A5E8-FAB6-7247-884B-EDB2A891445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268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emf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sv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emf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tiff"/><Relationship Id="rId11" Type="http://schemas.openxmlformats.org/officeDocument/2006/relationships/image" Target="../media/image23.png"/><Relationship Id="rId5" Type="http://schemas.openxmlformats.org/officeDocument/2006/relationships/image" Target="../media/image15.svg"/><Relationship Id="rId10" Type="http://schemas.openxmlformats.org/officeDocument/2006/relationships/image" Target="../media/image22.jpe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5.emf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32.png"/><Relationship Id="rId5" Type="http://schemas.openxmlformats.org/officeDocument/2006/relationships/image" Target="../media/image27.svg"/><Relationship Id="rId10" Type="http://schemas.openxmlformats.org/officeDocument/2006/relationships/image" Target="../media/image31.sv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7.svg"/><Relationship Id="rId10" Type="http://schemas.openxmlformats.org/officeDocument/2006/relationships/image" Target="../media/image37.sv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42.png"/><Relationship Id="rId5" Type="http://schemas.openxmlformats.org/officeDocument/2006/relationships/image" Target="../media/image27.svg"/><Relationship Id="rId10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29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0C3CFAF-B5AC-BA41-8F40-27080D646B7C}"/>
              </a:ext>
            </a:extLst>
          </p:cNvPr>
          <p:cNvSpPr txBox="1"/>
          <p:nvPr/>
        </p:nvSpPr>
        <p:spPr>
          <a:xfrm>
            <a:off x="18383" y="502793"/>
            <a:ext cx="119010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Agència</a:t>
            </a:r>
            <a:r>
              <a:rPr kumimoji="0" lang="ca-ES" sz="47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 d</a:t>
            </a:r>
            <a:r>
              <a:rPr kumimoji="0" lang="ca-ES" sz="4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’Atenció integrada social i sanitària de Catalunya </a:t>
            </a:r>
          </a:p>
          <a:p>
            <a:pPr marL="0" marR="0" lvl="0" indent="0" algn="ctr" defTabSz="914400" rtl="0" eaLnBrk="1" fontAlgn="auto" latinLnBrk="0" hangingPunct="1">
              <a:lnSpc>
                <a:spcPts val="5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(AGAISS-Cat)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F0BB5E-910B-2E47-9DAB-66B1AC5C8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09" y="6062708"/>
            <a:ext cx="1785931" cy="459671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4A9BAC6F-6C51-2501-4151-4FD63C278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89" y="3045548"/>
            <a:ext cx="3047822" cy="301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5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BAAFE-D4D4-D9F3-BEE0-600546995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5F3002-B6AD-7E93-D21B-5263A3FE4F76}"/>
              </a:ext>
            </a:extLst>
          </p:cNvPr>
          <p:cNvSpPr/>
          <p:nvPr/>
        </p:nvSpPr>
        <p:spPr>
          <a:xfrm>
            <a:off x="0" y="0"/>
            <a:ext cx="12192000" cy="833718"/>
          </a:xfrm>
          <a:prstGeom prst="rect">
            <a:avLst/>
          </a:prstGeom>
          <a:solidFill>
            <a:srgbClr val="7428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7553A016-A091-21EC-E475-A57DB4AE12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26" y="6231400"/>
            <a:ext cx="1706397" cy="439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1D2019-B76B-0044-4089-662196650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05" y="991564"/>
            <a:ext cx="11001590" cy="5535906"/>
          </a:xfrm>
          <a:prstGeom prst="rect">
            <a:avLst/>
          </a:prstGeom>
        </p:spPr>
      </p:pic>
      <p:pic>
        <p:nvPicPr>
          <p:cNvPr id="2" name="Graphic 1" descr="Badge with solid fill">
            <a:extLst>
              <a:ext uri="{FF2B5EF4-FFF2-40B4-BE49-F238E27FC236}">
                <a16:creationId xmlns:a16="http://schemas.microsoft.com/office/drawing/2014/main" id="{472F754C-1E78-2E4A-3445-35D4AEBB4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25" y="-148134"/>
            <a:ext cx="1139698" cy="1139698"/>
          </a:xfrm>
          <a:prstGeom prst="rect">
            <a:avLst/>
          </a:prstGeom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8A076A1B-1762-5150-D6A9-46BBE9ADDB4C}"/>
              </a:ext>
            </a:extLst>
          </p:cNvPr>
          <p:cNvSpPr txBox="1"/>
          <p:nvPr/>
        </p:nvSpPr>
        <p:spPr>
          <a:xfrm>
            <a:off x="1229749" y="162944"/>
            <a:ext cx="9997052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L’AGAISS-Cat COM A RESPOSTA: 8 PUNTS CLAU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150FD-5673-FE04-9C11-7ABEC7CAC3EE}"/>
              </a:ext>
            </a:extLst>
          </p:cNvPr>
          <p:cNvSpPr txBox="1"/>
          <p:nvPr/>
        </p:nvSpPr>
        <p:spPr>
          <a:xfrm>
            <a:off x="423605" y="1139698"/>
            <a:ext cx="1399309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RESUM</a:t>
            </a:r>
          </a:p>
        </p:txBody>
      </p:sp>
    </p:spTree>
    <p:extLst>
      <p:ext uri="{BB962C8B-B14F-4D97-AF65-F5344CB8AC3E}">
        <p14:creationId xmlns:p14="http://schemas.microsoft.com/office/powerpoint/2010/main" val="66691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EF50C-D649-C248-BA5C-7FD8FEA0E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2FC623-4666-C27E-6CF1-31293DF31D3A}"/>
              </a:ext>
            </a:extLst>
          </p:cNvPr>
          <p:cNvSpPr/>
          <p:nvPr/>
        </p:nvSpPr>
        <p:spPr>
          <a:xfrm>
            <a:off x="0" y="0"/>
            <a:ext cx="12192000" cy="833718"/>
          </a:xfrm>
          <a:prstGeom prst="rect">
            <a:avLst/>
          </a:prstGeom>
          <a:solidFill>
            <a:srgbClr val="7428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32B9D0C2-03F3-71B0-31DC-FD57C301EB55}"/>
              </a:ext>
            </a:extLst>
          </p:cNvPr>
          <p:cNvSpPr txBox="1"/>
          <p:nvPr/>
        </p:nvSpPr>
        <p:spPr>
          <a:xfrm>
            <a:off x="1241293" y="148053"/>
            <a:ext cx="11766211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377" hangingPunct="0"/>
            <a:r>
              <a:rPr lang="ca-E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LA LLEI DE L’AGAISS: ASPECTES CLAU  </a:t>
            </a:r>
          </a:p>
        </p:txBody>
      </p:sp>
      <p:pic>
        <p:nvPicPr>
          <p:cNvPr id="2" name="Imagen 9">
            <a:extLst>
              <a:ext uri="{FF2B5EF4-FFF2-40B4-BE49-F238E27FC236}">
                <a16:creationId xmlns:a16="http://schemas.microsoft.com/office/drawing/2014/main" id="{7DF38880-F6C2-5CE7-2778-4BC42403CB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26" y="6231400"/>
            <a:ext cx="1706397" cy="43919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0391AC0-4544-E9BE-556E-21F081557216}"/>
              </a:ext>
            </a:extLst>
          </p:cNvPr>
          <p:cNvSpPr txBox="1"/>
          <p:nvPr/>
        </p:nvSpPr>
        <p:spPr>
          <a:xfrm>
            <a:off x="425910" y="4246748"/>
            <a:ext cx="30478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i="1" kern="100">
                <a:solidFill>
                  <a:srgbClr val="742811"/>
                </a:solidFill>
                <a:effectLst/>
                <a:latin typeface="Arial" panose="020B0604020202020204" pitchFamily="34" charset="0"/>
                <a:ea typeface="Aptos"/>
              </a:rPr>
              <a:t>La </a:t>
            </a:r>
            <a:r>
              <a:rPr lang="ca-ES" i="1" kern="100">
                <a:solidFill>
                  <a:srgbClr val="742811"/>
                </a:solidFill>
                <a:latin typeface="Arial" panose="020B0604020202020204" pitchFamily="34" charset="0"/>
                <a:ea typeface="Aptos"/>
              </a:rPr>
              <a:t>l</a:t>
            </a:r>
            <a:r>
              <a:rPr lang="ca-ES" i="1" kern="100">
                <a:solidFill>
                  <a:srgbClr val="742811"/>
                </a:solidFill>
                <a:effectLst/>
                <a:latin typeface="Arial" panose="020B0604020202020204" pitchFamily="34" charset="0"/>
                <a:ea typeface="Aptos"/>
              </a:rPr>
              <a:t>lei consta de </a:t>
            </a:r>
            <a:r>
              <a:rPr lang="ca-ES" b="1" i="1" kern="100">
                <a:solidFill>
                  <a:srgbClr val="742811"/>
                </a:solidFill>
                <a:effectLst/>
                <a:latin typeface="Arial" panose="020B0604020202020204" pitchFamily="34" charset="0"/>
                <a:ea typeface="Aptos"/>
              </a:rPr>
              <a:t>vint-i-quatre articles</a:t>
            </a:r>
            <a:r>
              <a:rPr lang="ca-ES" i="1" kern="100">
                <a:solidFill>
                  <a:srgbClr val="742811"/>
                </a:solidFill>
                <a:effectLst/>
                <a:latin typeface="Arial" panose="020B0604020202020204" pitchFamily="34" charset="0"/>
                <a:ea typeface="Aptos"/>
              </a:rPr>
              <a:t>, dividits en quatre capítols, tretze disposicions addicionals, una disposició derogatòria i sis disposicions finals.</a:t>
            </a:r>
            <a:endParaRPr lang="ca-ES" i="1">
              <a:solidFill>
                <a:srgbClr val="74281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7F4E1-57D8-46F7-5CFE-483A87C5434D}"/>
              </a:ext>
            </a:extLst>
          </p:cNvPr>
          <p:cNvSpPr txBox="1"/>
          <p:nvPr/>
        </p:nvSpPr>
        <p:spPr>
          <a:xfrm>
            <a:off x="4152161" y="5161229"/>
            <a:ext cx="7416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ca-ES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L’Agència </a:t>
            </a:r>
            <a:r>
              <a:rPr lang="ca-ES" sz="2400" b="1">
                <a:solidFill>
                  <a:srgbClr val="7428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s’adscriu al departament que el Govern determini</a:t>
            </a:r>
            <a:endParaRPr kumimoji="0" lang="ca-ES" sz="2000" b="1" i="0" u="none" strike="noStrike" kern="1200" cap="none" spc="0" normalizeH="0" baseline="0" noProof="0">
              <a:ln>
                <a:noFill/>
              </a:ln>
              <a:solidFill>
                <a:srgbClr val="7428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1F1B7-342B-48B4-73EF-9A61A01B4053}"/>
              </a:ext>
            </a:extLst>
          </p:cNvPr>
          <p:cNvSpPr txBox="1"/>
          <p:nvPr/>
        </p:nvSpPr>
        <p:spPr>
          <a:xfrm>
            <a:off x="4152161" y="2934958"/>
            <a:ext cx="73606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a-ES" sz="2000">
                <a:latin typeface="Arial" panose="020B0604020202020204" pitchFamily="34" charset="0"/>
                <a:cs typeface="Arial" panose="020B0604020202020204" pitchFamily="34" charset="0"/>
              </a:rPr>
              <a:t>Es tracta d’una </a:t>
            </a:r>
            <a:r>
              <a:rPr lang="ca-ES" sz="2400" b="1">
                <a:solidFill>
                  <a:srgbClr val="7428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entitat de dret públic</a:t>
            </a:r>
            <a:r>
              <a:rPr lang="ca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>
                <a:latin typeface="Arial" panose="020B0604020202020204" pitchFamily="34" charset="0"/>
                <a:cs typeface="Arial" panose="020B0604020202020204" pitchFamily="34" charset="0"/>
              </a:rPr>
              <a:t>amb personalitat jurídica pròpia, autonomia administrativa i financera, i plena capacitat d’obrar en l’exercici de les seves funcions.</a:t>
            </a:r>
          </a:p>
          <a:p>
            <a:pPr lvl="1"/>
            <a:r>
              <a:rPr lang="ca-ES" sz="2000">
                <a:solidFill>
                  <a:srgbClr val="8F8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E9ACE8A6-5CEA-B45E-DE50-5CEBB73D80C8}"/>
              </a:ext>
            </a:extLst>
          </p:cNvPr>
          <p:cNvSpPr txBox="1"/>
          <p:nvPr/>
        </p:nvSpPr>
        <p:spPr>
          <a:xfrm>
            <a:off x="4609116" y="2449483"/>
            <a:ext cx="3595148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80"/>
              </a:lnSpc>
              <a:defRPr/>
            </a:pPr>
            <a:r>
              <a:rPr lang="ca-ES" sz="2800" b="1">
                <a:solidFill>
                  <a:srgbClr val="8B9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Naturalesa jurídica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BE633A32-CD13-E4E8-1375-7DD25788BE93}"/>
              </a:ext>
            </a:extLst>
          </p:cNvPr>
          <p:cNvSpPr txBox="1"/>
          <p:nvPr/>
        </p:nvSpPr>
        <p:spPr>
          <a:xfrm>
            <a:off x="4609116" y="4671351"/>
            <a:ext cx="3595148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80"/>
              </a:lnSpc>
              <a:defRPr/>
            </a:pPr>
            <a:r>
              <a:rPr lang="ca-ES" sz="2800" b="1">
                <a:solidFill>
                  <a:srgbClr val="8B9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Adscripció</a:t>
            </a: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2CE9454E-1429-EACC-1552-CB06F1A15F95}"/>
              </a:ext>
            </a:extLst>
          </p:cNvPr>
          <p:cNvSpPr txBox="1"/>
          <p:nvPr/>
        </p:nvSpPr>
        <p:spPr>
          <a:xfrm>
            <a:off x="243426" y="1387686"/>
            <a:ext cx="11594280" cy="5232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 defTabSz="914377" hangingPunct="0"/>
            <a:r>
              <a:rPr lang="ca-E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Creació, naturalesa i règim jurídic de l’AGAISS-Cat </a:t>
            </a:r>
          </a:p>
        </p:txBody>
      </p:sp>
      <p:pic>
        <p:nvPicPr>
          <p:cNvPr id="15" name="Picture 14" descr="Diagram&#10;&#10;Description automatically generated with low confidence">
            <a:extLst>
              <a:ext uri="{FF2B5EF4-FFF2-40B4-BE49-F238E27FC236}">
                <a16:creationId xmlns:a16="http://schemas.microsoft.com/office/drawing/2014/main" id="{2A20DAB5-814F-01CB-703C-5CA6988D2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11" y="1133927"/>
            <a:ext cx="3047822" cy="3017160"/>
          </a:xfrm>
          <a:prstGeom prst="rect">
            <a:avLst/>
          </a:prstGeom>
        </p:spPr>
      </p:pic>
      <p:pic>
        <p:nvPicPr>
          <p:cNvPr id="3" name="Graphic 2" descr="Badge 3 with solid fill">
            <a:extLst>
              <a:ext uri="{FF2B5EF4-FFF2-40B4-BE49-F238E27FC236}">
                <a16:creationId xmlns:a16="http://schemas.microsoft.com/office/drawing/2014/main" id="{2CB8C5D1-89C1-A4B4-F07C-25264856F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95" y="-155875"/>
            <a:ext cx="1139698" cy="11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2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E1527-C36E-59D7-20CC-A0F8ABED3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22EF09-7EF0-05EB-7E89-A3504ABA39CB}"/>
              </a:ext>
            </a:extLst>
          </p:cNvPr>
          <p:cNvSpPr/>
          <p:nvPr/>
        </p:nvSpPr>
        <p:spPr>
          <a:xfrm>
            <a:off x="0" y="0"/>
            <a:ext cx="12192000" cy="833718"/>
          </a:xfrm>
          <a:prstGeom prst="rect">
            <a:avLst/>
          </a:prstGeom>
          <a:solidFill>
            <a:srgbClr val="7428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D2BE121E-1157-0B78-5481-7E1496756BB0}"/>
              </a:ext>
            </a:extLst>
          </p:cNvPr>
          <p:cNvSpPr txBox="1"/>
          <p:nvPr/>
        </p:nvSpPr>
        <p:spPr>
          <a:xfrm>
            <a:off x="1241293" y="148053"/>
            <a:ext cx="11766211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377" hangingPunct="0"/>
            <a:r>
              <a:rPr lang="ca-E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LA LLEI DE L’AGAISS: ASPECTES CLAU  </a:t>
            </a: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9E1CACE7-C37B-F7D8-6662-10564C87402E}"/>
              </a:ext>
            </a:extLst>
          </p:cNvPr>
          <p:cNvSpPr txBox="1"/>
          <p:nvPr/>
        </p:nvSpPr>
        <p:spPr>
          <a:xfrm>
            <a:off x="558647" y="1131876"/>
            <a:ext cx="11203862" cy="5232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377" hangingPunct="0"/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Objectius </a:t>
            </a:r>
            <a:r>
              <a:rPr lang="ca-E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 l’AGAISS-Cat </a:t>
            </a:r>
          </a:p>
        </p:txBody>
      </p:sp>
      <p:pic>
        <p:nvPicPr>
          <p:cNvPr id="3" name="Graphic 2" descr="Badge 3 with solid fill">
            <a:extLst>
              <a:ext uri="{FF2B5EF4-FFF2-40B4-BE49-F238E27FC236}">
                <a16:creationId xmlns:a16="http://schemas.microsoft.com/office/drawing/2014/main" id="{4AF07FF7-D1A5-6C12-290B-89F62FF40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95" y="-155875"/>
            <a:ext cx="1139698" cy="1139698"/>
          </a:xfrm>
          <a:prstGeom prst="rect">
            <a:avLst/>
          </a:prstGeom>
        </p:spPr>
      </p:pic>
      <p:pic>
        <p:nvPicPr>
          <p:cNvPr id="16" name="Picture 15" descr="A person in orange shirt and grey pants&#10;&#10;AI-generated content may be incorrect.">
            <a:extLst>
              <a:ext uri="{FF2B5EF4-FFF2-40B4-BE49-F238E27FC236}">
                <a16:creationId xmlns:a16="http://schemas.microsoft.com/office/drawing/2014/main" id="{F63F8F28-0DE9-015E-110B-A9347CA51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1595" y="1385056"/>
            <a:ext cx="2189017" cy="53248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14956D-32E4-4B5C-4CF7-DC34CB49E837}"/>
              </a:ext>
            </a:extLst>
          </p:cNvPr>
          <p:cNvSpPr txBox="1"/>
          <p:nvPr/>
        </p:nvSpPr>
        <p:spPr>
          <a:xfrm>
            <a:off x="2290612" y="1953252"/>
            <a:ext cx="947189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>
                <a:solidFill>
                  <a:srgbClr val="742811"/>
                </a:solidFill>
                <a:latin typeface="Arial" panose="020B0604020202020204" pitchFamily="34" charset="0"/>
              </a:rPr>
              <a:t>Garantir una atenció integrada en totes les etapes de la vida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especialment en els casos de </a:t>
            </a:r>
            <a:r>
              <a:rPr lang="en-US" sz="2400" b="1" dirty="0">
                <a:solidFill>
                  <a:srgbClr val="742811"/>
                </a:solidFill>
                <a:latin typeface="Arial" panose="020B0604020202020204" pitchFamily="34" charset="0"/>
              </a:rPr>
              <a:t>concurrència de necessitats socials i sanitàries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>
                <a:solidFill>
                  <a:srgbClr val="742811"/>
                </a:solidFill>
                <a:latin typeface="Arial" panose="020B0604020202020204" pitchFamily="34" charset="0"/>
              </a:rPr>
              <a:t>Potenciar l’autonomia de les persones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millorar-ne els </a:t>
            </a:r>
            <a:r>
              <a:rPr lang="en-US" sz="2400" b="1" dirty="0">
                <a:solidFill>
                  <a:srgbClr val="742811"/>
                </a:solidFill>
                <a:latin typeface="Arial" panose="020B0604020202020204" pitchFamily="34" charset="0"/>
              </a:rPr>
              <a:t>resultats de salut i benestar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i promoure’n l’</a:t>
            </a:r>
            <a:r>
              <a:rPr lang="en-US" sz="2400" b="1" dirty="0">
                <a:solidFill>
                  <a:srgbClr val="742811"/>
                </a:solidFill>
                <a:latin typeface="Arial" panose="020B0604020202020204" pitchFamily="34" charset="0"/>
              </a:rPr>
              <a:t>empoderament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i la corresponsabilitat, i prevenir les situacions de dependència i risc social.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Millorar l’atenció de les persones, llurs famílies i llur entorn de cures </a:t>
            </a:r>
            <a:r>
              <a:rPr lang="en-US" sz="2400" b="1" dirty="0">
                <a:solidFill>
                  <a:srgbClr val="742811"/>
                </a:solidFill>
                <a:latin typeface="Arial" panose="020B0604020202020204" pitchFamily="34" charset="0"/>
              </a:rPr>
              <a:t>promovent l’acció conjunta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entre administracions i proveïdors per a la cura i l’atenció de les persones prioritàriament en </a:t>
            </a:r>
            <a:r>
              <a:rPr lang="en-US" sz="2400" b="1" dirty="0">
                <a:solidFill>
                  <a:srgbClr val="742811"/>
                </a:solidFill>
                <a:latin typeface="Arial" panose="020B0604020202020204" pitchFamily="34" charset="0"/>
              </a:rPr>
              <a:t>l’entorn domiciliari i comunitari 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Millorar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l’</a:t>
            </a:r>
            <a:r>
              <a:rPr lang="en-US" sz="2400" b="1" dirty="0">
                <a:solidFill>
                  <a:srgbClr val="742811"/>
                </a:solidFill>
                <a:latin typeface="Arial" panose="020B0604020202020204" pitchFamily="34" charset="0"/>
              </a:rPr>
              <a:t>eficiència i la sostenibilitat del sistema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943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BDDE3-5835-C46A-200D-281EF042C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DEC276-29B0-96B3-95E7-09B7F117DB08}"/>
              </a:ext>
            </a:extLst>
          </p:cNvPr>
          <p:cNvSpPr/>
          <p:nvPr/>
        </p:nvSpPr>
        <p:spPr>
          <a:xfrm>
            <a:off x="0" y="0"/>
            <a:ext cx="12192000" cy="833718"/>
          </a:xfrm>
          <a:prstGeom prst="rect">
            <a:avLst/>
          </a:prstGeom>
          <a:solidFill>
            <a:srgbClr val="7428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08046167-0511-7485-46DB-B931557FB415}"/>
              </a:ext>
            </a:extLst>
          </p:cNvPr>
          <p:cNvSpPr txBox="1"/>
          <p:nvPr/>
        </p:nvSpPr>
        <p:spPr>
          <a:xfrm>
            <a:off x="1241293" y="148053"/>
            <a:ext cx="11766211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377" hangingPunct="0"/>
            <a:r>
              <a:rPr lang="ca-E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LA LLEI DE L’AGAISS: ASPECTES CLAU  </a:t>
            </a:r>
          </a:p>
        </p:txBody>
      </p:sp>
      <p:pic>
        <p:nvPicPr>
          <p:cNvPr id="2" name="Imagen 9">
            <a:extLst>
              <a:ext uri="{FF2B5EF4-FFF2-40B4-BE49-F238E27FC236}">
                <a16:creationId xmlns:a16="http://schemas.microsoft.com/office/drawing/2014/main" id="{ED0C8DD6-D19F-750F-A468-0C58FE5C9B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26" y="6231400"/>
            <a:ext cx="1706397" cy="439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A134C9-BED4-BA66-280D-82EEE85BD4ED}"/>
              </a:ext>
            </a:extLst>
          </p:cNvPr>
          <p:cNvSpPr txBox="1"/>
          <p:nvPr/>
        </p:nvSpPr>
        <p:spPr>
          <a:xfrm>
            <a:off x="2623284" y="655882"/>
            <a:ext cx="9305582" cy="5268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</a:pPr>
            <a:endParaRPr lang="en-E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a-ES" sz="2400" b="1" dirty="0">
                <a:solidFill>
                  <a:srgbClr val="7429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Planificar, dirigir, coordinar i impulsar el desplegament operatiu</a:t>
            </a:r>
            <a:r>
              <a:rPr lang="ca-ES" sz="2400" dirty="0">
                <a:solidFill>
                  <a:srgbClr val="7429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a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l’atenció integrada social i sanitària a Catalunya.</a:t>
            </a:r>
            <a:endParaRPr lang="en-E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a-ES" sz="2400" b="1" dirty="0">
                <a:solidFill>
                  <a:srgbClr val="7429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Definir i desplegar la cartera de serveis d’atenció integrada </a:t>
            </a:r>
            <a:r>
              <a:rPr lang="ca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 i sanitària, establint els criteris de qualitat i l’avaluació de resultats.</a:t>
            </a:r>
            <a:endParaRPr lang="en-E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a-ES" sz="2400" b="1" dirty="0">
                <a:solidFill>
                  <a:srgbClr val="7429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Impulsar innovació i nous models de finançament </a:t>
            </a:r>
            <a:r>
              <a:rPr lang="ca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orientats a resultats.</a:t>
            </a:r>
            <a:endParaRPr lang="en-E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a-ES" sz="2400" b="1" dirty="0">
                <a:solidFill>
                  <a:srgbClr val="7429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Coordinar la governança territorial </a:t>
            </a:r>
            <a:r>
              <a:rPr lang="ca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d’atenció integrada social i sanitària</a:t>
            </a:r>
            <a:endParaRPr lang="en-E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a-ES" sz="2400" b="1" dirty="0">
                <a:solidFill>
                  <a:srgbClr val="7429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Garantir la interoperabilitat </a:t>
            </a:r>
            <a:r>
              <a:rPr lang="ca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dades de salut i socials </a:t>
            </a:r>
            <a:endParaRPr lang="en-E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CuadroTexto 4">
            <a:extLst>
              <a:ext uri="{FF2B5EF4-FFF2-40B4-BE49-F238E27FC236}">
                <a16:creationId xmlns:a16="http://schemas.microsoft.com/office/drawing/2014/main" id="{42675336-4578-2C3C-6AA4-8DD183F7082E}"/>
              </a:ext>
            </a:extLst>
          </p:cNvPr>
          <p:cNvSpPr txBox="1"/>
          <p:nvPr/>
        </p:nvSpPr>
        <p:spPr>
          <a:xfrm>
            <a:off x="243426" y="1207135"/>
            <a:ext cx="2011259" cy="466281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377" hangingPunct="0"/>
            <a:endParaRPr lang="ca-E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 defTabSz="914377" hangingPunct="0"/>
            <a:r>
              <a:rPr lang="ca-E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FUNCIONS principals de l’AGAISS-Cat </a:t>
            </a:r>
          </a:p>
          <a:p>
            <a:pPr algn="ctr" defTabSz="914377" hangingPunct="0"/>
            <a:endParaRPr lang="ca-E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 defTabSz="914377" hangingPunct="0"/>
            <a:endParaRPr lang="ca-E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 defTabSz="914377" hangingPunct="0"/>
            <a:endParaRPr lang="ca-E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 defTabSz="914377" hangingPunct="0"/>
            <a:endParaRPr lang="ca-E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 defTabSz="914377" hangingPunct="0"/>
            <a:endParaRPr lang="ca-E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7" name="Picture 16" descr="A circular chart with different colors&#10;&#10;AI-generated content may be incorrect.">
            <a:extLst>
              <a:ext uri="{FF2B5EF4-FFF2-40B4-BE49-F238E27FC236}">
                <a16:creationId xmlns:a16="http://schemas.microsoft.com/office/drawing/2014/main" id="{7E769083-A53D-1BD2-79D3-C1AF68B04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34" y="3796143"/>
            <a:ext cx="1854722" cy="1854722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8E4922E3-55A6-B5A2-94F4-A9179CF3F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95" y="-155875"/>
            <a:ext cx="1139698" cy="11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53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93889-F6FC-FF4A-2106-A0D7CD165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638FAB-6B59-D35E-B3DF-971BFD3684F5}"/>
              </a:ext>
            </a:extLst>
          </p:cNvPr>
          <p:cNvSpPr/>
          <p:nvPr/>
        </p:nvSpPr>
        <p:spPr>
          <a:xfrm>
            <a:off x="0" y="0"/>
            <a:ext cx="12192000" cy="833718"/>
          </a:xfrm>
          <a:prstGeom prst="rect">
            <a:avLst/>
          </a:prstGeom>
          <a:solidFill>
            <a:srgbClr val="7428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1F3E1F38-E482-AECB-8695-4FD16BA5ADFE}"/>
              </a:ext>
            </a:extLst>
          </p:cNvPr>
          <p:cNvSpPr txBox="1"/>
          <p:nvPr/>
        </p:nvSpPr>
        <p:spPr>
          <a:xfrm>
            <a:off x="1241293" y="148053"/>
            <a:ext cx="11766211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377" hangingPunct="0"/>
            <a:r>
              <a:rPr lang="ca-E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LA LLEI DE L’AGAISS: ASPECTES CLAU  </a:t>
            </a:r>
          </a:p>
        </p:txBody>
      </p:sp>
      <p:pic>
        <p:nvPicPr>
          <p:cNvPr id="2" name="Imagen 9">
            <a:extLst>
              <a:ext uri="{FF2B5EF4-FFF2-40B4-BE49-F238E27FC236}">
                <a16:creationId xmlns:a16="http://schemas.microsoft.com/office/drawing/2014/main" id="{C6CCDF3D-D783-2492-CA60-E5880AAD30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26" y="6231400"/>
            <a:ext cx="1706397" cy="439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50284-E30E-AA13-03BA-0273483A1C43}"/>
              </a:ext>
            </a:extLst>
          </p:cNvPr>
          <p:cNvSpPr txBox="1"/>
          <p:nvPr/>
        </p:nvSpPr>
        <p:spPr>
          <a:xfrm>
            <a:off x="243426" y="1147299"/>
            <a:ext cx="11643774" cy="5078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ES"/>
            </a:defPPr>
            <a:lvl1pPr defTabSz="914377" hangingPunct="0"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ca-ES" dirty="0"/>
              <a:t> ÒRGANS de govern, de direcció i consultius</a:t>
            </a:r>
          </a:p>
        </p:txBody>
      </p:sp>
      <p:pic>
        <p:nvPicPr>
          <p:cNvPr id="17" name="Picture 16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89A1903B-B910-3034-7E40-EA9D4100775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7000"/>
          </a:blip>
          <a:srcRect l="50000"/>
          <a:stretch>
            <a:fillRect/>
          </a:stretch>
        </p:blipFill>
        <p:spPr>
          <a:xfrm>
            <a:off x="243426" y="1139430"/>
            <a:ext cx="2469907" cy="4939814"/>
          </a:xfrm>
          <a:prstGeom prst="rect">
            <a:avLst/>
          </a:prstGeom>
        </p:spPr>
      </p:pic>
      <p:pic>
        <p:nvPicPr>
          <p:cNvPr id="3" name="Graphic 2" descr="Badge 3 with solid fill">
            <a:extLst>
              <a:ext uri="{FF2B5EF4-FFF2-40B4-BE49-F238E27FC236}">
                <a16:creationId xmlns:a16="http://schemas.microsoft.com/office/drawing/2014/main" id="{894F6B14-1C71-84EE-8EAD-0C2658598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95" y="-155875"/>
            <a:ext cx="1139698" cy="1139698"/>
          </a:xfrm>
          <a:prstGeom prst="rect">
            <a:avLst/>
          </a:prstGeom>
        </p:spPr>
      </p:pic>
      <p:sp>
        <p:nvSpPr>
          <p:cNvPr id="8" name="CuadroTexto 10">
            <a:extLst>
              <a:ext uri="{FF2B5EF4-FFF2-40B4-BE49-F238E27FC236}">
                <a16:creationId xmlns:a16="http://schemas.microsoft.com/office/drawing/2014/main" id="{1A873D62-843F-5E68-A64C-A8F3450CD5F5}"/>
              </a:ext>
            </a:extLst>
          </p:cNvPr>
          <p:cNvSpPr txBox="1"/>
          <p:nvPr/>
        </p:nvSpPr>
        <p:spPr>
          <a:xfrm>
            <a:off x="2906996" y="1782755"/>
            <a:ext cx="8786541" cy="53553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600"/>
              </a:spcBef>
              <a:buNone/>
            </a:pPr>
            <a:r>
              <a:rPr lang="ca-ES" sz="2800" b="1" dirty="0">
                <a:solidFill>
                  <a:srgbClr val="8B9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Òrgans de govern: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ca-ES" sz="2000" b="1" dirty="0">
                <a:solidFill>
                  <a:srgbClr val="7428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Presidència, la Vicepresidència Primera i la Vicepresidència Segona,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que asseguren l’alineament interdepartamental i territorial.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ca-ES" sz="2000" b="1" dirty="0">
                <a:solidFill>
                  <a:srgbClr val="7428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El Consell Rector</a:t>
            </a:r>
            <a:r>
              <a:rPr lang="ca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És l’òrgan central de decisió, que integra la Generalitat, el món local, el sector social i sanitari, els agents econòmics i socials, les entitats de persones usuàries, el tercer sector, i els col·legis professionals i societats científiques. </a:t>
            </a:r>
          </a:p>
          <a:p>
            <a:pPr algn="just">
              <a:spcBef>
                <a:spcPts val="600"/>
              </a:spcBef>
            </a:pPr>
            <a:r>
              <a:rPr lang="ca-ES" sz="2800" b="1" dirty="0">
                <a:solidFill>
                  <a:srgbClr val="8B9682"/>
                </a:solidFill>
                <a:latin typeface="Arial"/>
                <a:cs typeface="Arial"/>
              </a:rPr>
              <a:t>Òrgan directiu: </a:t>
            </a:r>
            <a:r>
              <a:rPr lang="ca-ES" sz="2000" b="1" dirty="0">
                <a:solidFill>
                  <a:srgbClr val="742811"/>
                </a:solidFill>
                <a:latin typeface="Arial"/>
                <a:cs typeface="Arial"/>
              </a:rPr>
              <a:t>Direcció</a:t>
            </a:r>
            <a:r>
              <a:rPr lang="ca-ES" sz="2000" dirty="0">
                <a:latin typeface="Arial"/>
                <a:cs typeface="Arial"/>
              </a:rPr>
              <a:t> de l’AGAISS-Cat</a:t>
            </a:r>
          </a:p>
          <a:p>
            <a:pPr algn="just">
              <a:spcBef>
                <a:spcPts val="600"/>
              </a:spcBef>
            </a:pPr>
            <a:r>
              <a:rPr lang="ca-ES" sz="2800" b="1" dirty="0">
                <a:solidFill>
                  <a:srgbClr val="8B9682"/>
                </a:solidFill>
                <a:latin typeface="Arial"/>
                <a:cs typeface="Arial"/>
              </a:rPr>
              <a:t>Òrgan consultiu prioritari: </a:t>
            </a:r>
            <a:r>
              <a:rPr lang="ca-ES" sz="2000" b="1" dirty="0">
                <a:solidFill>
                  <a:srgbClr val="7428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Consell General,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format per organitzacions sindicals i empresarials, entitats, corporacions de professionals, societat científiques, experts, ciutadania,...</a:t>
            </a:r>
          </a:p>
          <a:p>
            <a:pPr algn="just">
              <a:spcBef>
                <a:spcPts val="600"/>
              </a:spcBef>
            </a:pPr>
            <a:r>
              <a:rPr lang="ca-ES" sz="2800" b="1" dirty="0">
                <a:solidFill>
                  <a:srgbClr val="8B9682"/>
                </a:solidFill>
                <a:latin typeface="Arial"/>
                <a:cs typeface="Arial"/>
              </a:rPr>
              <a:t>Altres òrgans: </a:t>
            </a:r>
            <a:r>
              <a:rPr lang="ca-ES" sz="2000" b="1" dirty="0">
                <a:solidFill>
                  <a:srgbClr val="742811"/>
                </a:solidFill>
                <a:latin typeface="Arial"/>
                <a:cs typeface="Arial"/>
              </a:rPr>
              <a:t>Òrgan consultiu sobre ètica en atenció integrada</a:t>
            </a:r>
            <a:r>
              <a:rPr lang="ca-ES" sz="2000" dirty="0">
                <a:solidFill>
                  <a:srgbClr val="8F8980"/>
                </a:solidFill>
                <a:latin typeface="Arial"/>
                <a:cs typeface="Arial"/>
              </a:rPr>
              <a:t>, </a:t>
            </a:r>
            <a:r>
              <a:rPr lang="ca-ES" sz="2000" b="1" dirty="0">
                <a:solidFill>
                  <a:srgbClr val="742811"/>
                </a:solidFill>
                <a:latin typeface="Arial"/>
                <a:cs typeface="Arial"/>
              </a:rPr>
              <a:t>grups de treball,...</a:t>
            </a:r>
            <a:endParaRPr lang="ca-ES" dirty="0">
              <a:latin typeface="Arial"/>
              <a:cs typeface="Arial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§"/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64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BA471-BA90-21B6-4CCD-AF15B9150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165678-4D0D-E6A7-FE5C-357201976FC2}"/>
              </a:ext>
            </a:extLst>
          </p:cNvPr>
          <p:cNvSpPr/>
          <p:nvPr/>
        </p:nvSpPr>
        <p:spPr>
          <a:xfrm>
            <a:off x="0" y="0"/>
            <a:ext cx="12192000" cy="833718"/>
          </a:xfrm>
          <a:prstGeom prst="rect">
            <a:avLst/>
          </a:prstGeom>
          <a:solidFill>
            <a:srgbClr val="7428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D4C9BD55-0DBE-CCC1-B1DC-C3E0DC7863C1}"/>
              </a:ext>
            </a:extLst>
          </p:cNvPr>
          <p:cNvSpPr txBox="1"/>
          <p:nvPr/>
        </p:nvSpPr>
        <p:spPr>
          <a:xfrm>
            <a:off x="1241293" y="148053"/>
            <a:ext cx="11766211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377" hangingPunct="0"/>
            <a:r>
              <a:rPr lang="ca-E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LA LLEI DE L’AGAISS: ASPECTES CLAU  </a:t>
            </a:r>
          </a:p>
        </p:txBody>
      </p:sp>
      <p:pic>
        <p:nvPicPr>
          <p:cNvPr id="2" name="Imagen 9">
            <a:extLst>
              <a:ext uri="{FF2B5EF4-FFF2-40B4-BE49-F238E27FC236}">
                <a16:creationId xmlns:a16="http://schemas.microsoft.com/office/drawing/2014/main" id="{C98EA74E-C344-6260-85E1-5568E0D44B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26" y="6231400"/>
            <a:ext cx="1706397" cy="439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29C29A-BFEF-A8E7-D3B1-97035BED0C8D}"/>
              </a:ext>
            </a:extLst>
          </p:cNvPr>
          <p:cNvSpPr txBox="1"/>
          <p:nvPr/>
        </p:nvSpPr>
        <p:spPr>
          <a:xfrm>
            <a:off x="243426" y="1147299"/>
            <a:ext cx="11643774" cy="5078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ES"/>
            </a:defPPr>
            <a:lvl1pPr defTabSz="914377" hangingPunct="0"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ca-ES" dirty="0">
                <a:sym typeface="Calibri"/>
              </a:rPr>
              <a:t>Organització TERRITORIAL</a:t>
            </a:r>
            <a:endParaRPr lang="ca-ES" dirty="0"/>
          </a:p>
        </p:txBody>
      </p:sp>
      <p:pic>
        <p:nvPicPr>
          <p:cNvPr id="9" name="Picture 8" descr="A circular pattern with people icons&#10;&#10;AI-generated content may be incorrect.">
            <a:extLst>
              <a:ext uri="{FF2B5EF4-FFF2-40B4-BE49-F238E27FC236}">
                <a16:creationId xmlns:a16="http://schemas.microsoft.com/office/drawing/2014/main" id="{D1185E85-CF4C-745B-8E5A-32F4E8D4FFE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</a:blip>
          <a:srcRect l="48693"/>
          <a:stretch>
            <a:fillRect/>
          </a:stretch>
        </p:blipFill>
        <p:spPr>
          <a:xfrm>
            <a:off x="243426" y="803432"/>
            <a:ext cx="2846138" cy="5547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5FDE55-21FD-E10D-0E18-7A268B1F92DD}"/>
              </a:ext>
            </a:extLst>
          </p:cNvPr>
          <p:cNvSpPr txBox="1"/>
          <p:nvPr/>
        </p:nvSpPr>
        <p:spPr>
          <a:xfrm>
            <a:off x="3006435" y="2153597"/>
            <a:ext cx="8880765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ca-ES" sz="2400" dirty="0">
                <a:solidFill>
                  <a:srgbClr val="8F8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</a:t>
            </a:r>
            <a:r>
              <a:rPr lang="ca-ES" sz="2800" b="1" dirty="0">
                <a:solidFill>
                  <a:srgbClr val="7428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estatuts de l’AGAISS-Cat determinaran la seva organització territorial </a:t>
            </a:r>
            <a:r>
              <a:rPr lang="ca-ES" sz="2400" dirty="0">
                <a:solidFill>
                  <a:srgbClr val="8F8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tenint en compte els </a:t>
            </a:r>
            <a:r>
              <a:rPr lang="ca-ES" sz="2400" b="1" dirty="0">
                <a:solidFill>
                  <a:srgbClr val="758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principis de proximitat, equitat territorial, col·laboració, descentralització, eficàcia i eficiència</a:t>
            </a:r>
            <a:r>
              <a:rPr lang="ca-ES" sz="2400" dirty="0">
                <a:solidFill>
                  <a:srgbClr val="8F8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endParaRPr lang="ca-ES" sz="900" dirty="0">
              <a:solidFill>
                <a:srgbClr val="8F89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ca-ES" sz="2400" dirty="0">
                <a:solidFill>
                  <a:srgbClr val="8F8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Govern ha d’elaborar un </a:t>
            </a:r>
            <a:r>
              <a:rPr lang="ca-ES" sz="2800" b="1" dirty="0">
                <a:solidFill>
                  <a:srgbClr val="7428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 d’harmonització territorial</a:t>
            </a:r>
            <a:r>
              <a:rPr lang="ca-ES" sz="2800" dirty="0">
                <a:solidFill>
                  <a:srgbClr val="8F8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400" dirty="0">
              <a:solidFill>
                <a:srgbClr val="8F89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 descr="Badge 3 with solid fill">
            <a:extLst>
              <a:ext uri="{FF2B5EF4-FFF2-40B4-BE49-F238E27FC236}">
                <a16:creationId xmlns:a16="http://schemas.microsoft.com/office/drawing/2014/main" id="{90990F9D-BAC7-0DA4-4632-0E569C056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95" y="-155875"/>
            <a:ext cx="1139698" cy="11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32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248A2-4CC8-30C5-8ED6-F0CAB00B5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40D1EE-D898-D7B9-2F21-40A6E8F7C0EB}"/>
              </a:ext>
            </a:extLst>
          </p:cNvPr>
          <p:cNvSpPr/>
          <p:nvPr/>
        </p:nvSpPr>
        <p:spPr>
          <a:xfrm>
            <a:off x="0" y="0"/>
            <a:ext cx="12192000" cy="833718"/>
          </a:xfrm>
          <a:prstGeom prst="rect">
            <a:avLst/>
          </a:prstGeom>
          <a:solidFill>
            <a:srgbClr val="7428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2CCC5AF2-B888-39F5-9C31-195376EBF56A}"/>
              </a:ext>
            </a:extLst>
          </p:cNvPr>
          <p:cNvSpPr txBox="1"/>
          <p:nvPr/>
        </p:nvSpPr>
        <p:spPr>
          <a:xfrm>
            <a:off x="1241293" y="148053"/>
            <a:ext cx="11766211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377" hangingPunct="0"/>
            <a:r>
              <a:rPr lang="ca-E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SEGÜENTS PASSES DE L’AGAISS-Cat</a:t>
            </a:r>
          </a:p>
        </p:txBody>
      </p:sp>
      <p:pic>
        <p:nvPicPr>
          <p:cNvPr id="2" name="Imagen 9">
            <a:extLst>
              <a:ext uri="{FF2B5EF4-FFF2-40B4-BE49-F238E27FC236}">
                <a16:creationId xmlns:a16="http://schemas.microsoft.com/office/drawing/2014/main" id="{553251BA-A03B-734E-E6E3-A1B4063E15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26" y="6231400"/>
            <a:ext cx="1706397" cy="439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EE6BE1-A077-1919-1C4B-B71CF24B74A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3426" y="3183114"/>
            <a:ext cx="11527529" cy="374187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2DFC6307-48A4-D63E-50DA-82CE20231DD0}"/>
              </a:ext>
            </a:extLst>
          </p:cNvPr>
          <p:cNvGrpSpPr/>
          <p:nvPr/>
        </p:nvGrpSpPr>
        <p:grpSpPr>
          <a:xfrm>
            <a:off x="181017" y="2324745"/>
            <a:ext cx="1706397" cy="3203575"/>
            <a:chOff x="338155" y="2536226"/>
            <a:chExt cx="1706397" cy="320357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97527B7-D334-29C0-2F98-AB4228E40353}"/>
                </a:ext>
              </a:extLst>
            </p:cNvPr>
            <p:cNvGrpSpPr/>
            <p:nvPr/>
          </p:nvGrpSpPr>
          <p:grpSpPr>
            <a:xfrm>
              <a:off x="695312" y="2738717"/>
              <a:ext cx="825867" cy="1572535"/>
              <a:chOff x="993130" y="3148940"/>
              <a:chExt cx="776988" cy="139766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9C1476A-5292-319E-B11D-FD2AA8479431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5">
                <a:biLevel thresh="75000"/>
                <a:alphaModFix amt="66000"/>
              </a:blip>
              <a:stretch>
                <a:fillRect/>
              </a:stretch>
            </p:blipFill>
            <p:spPr>
              <a:xfrm rot="16200000" flipV="1">
                <a:off x="928445" y="4053794"/>
                <a:ext cx="936000" cy="4962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BAECB1-0F66-069B-FCA8-D90C41153955}"/>
                  </a:ext>
                </a:extLst>
              </p:cNvPr>
              <p:cNvSpPr txBox="1"/>
              <p:nvPr/>
            </p:nvSpPr>
            <p:spPr>
              <a:xfrm>
                <a:off x="993130" y="3148940"/>
                <a:ext cx="776988" cy="410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1986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CCBEE0F-2007-2388-947F-67B0FF0FF70C}"/>
                </a:ext>
              </a:extLst>
            </p:cNvPr>
            <p:cNvSpPr txBox="1"/>
            <p:nvPr/>
          </p:nvSpPr>
          <p:spPr>
            <a:xfrm>
              <a:off x="364418" y="2536226"/>
              <a:ext cx="15719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Novembre 2025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3946B4-8F95-37A3-D0D8-1166A96319C3}"/>
                </a:ext>
              </a:extLst>
            </p:cNvPr>
            <p:cNvSpPr txBox="1"/>
            <p:nvPr/>
          </p:nvSpPr>
          <p:spPr>
            <a:xfrm>
              <a:off x="338155" y="4293251"/>
              <a:ext cx="170639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400" b="1" dirty="0">
                  <a:solidFill>
                    <a:srgbClr val="742811"/>
                  </a:solidFill>
                </a:rPr>
                <a:t>APROVACIÓ DE LA LLEI </a:t>
              </a:r>
              <a:r>
                <a:rPr lang="ca-ES" sz="2000" dirty="0">
                  <a:solidFill>
                    <a:srgbClr val="742811"/>
                  </a:solidFill>
                </a:rPr>
                <a:t>DE L’AGAISS-Cat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B2793A5-BE58-937C-848E-93A1894E7776}"/>
              </a:ext>
            </a:extLst>
          </p:cNvPr>
          <p:cNvGrpSpPr/>
          <p:nvPr/>
        </p:nvGrpSpPr>
        <p:grpSpPr>
          <a:xfrm>
            <a:off x="2547303" y="1994525"/>
            <a:ext cx="2105308" cy="3096828"/>
            <a:chOff x="3112992" y="1958397"/>
            <a:chExt cx="2105308" cy="309682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E1E84CD-AE10-EBE0-3FCC-0C48623E8989}"/>
                </a:ext>
              </a:extLst>
            </p:cNvPr>
            <p:cNvGrpSpPr/>
            <p:nvPr/>
          </p:nvGrpSpPr>
          <p:grpSpPr>
            <a:xfrm>
              <a:off x="3817799" y="3037427"/>
              <a:ext cx="755335" cy="2017798"/>
              <a:chOff x="3881834" y="2863870"/>
              <a:chExt cx="710629" cy="179341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7E4862E-8898-A4F5-719E-633E21B7B8A5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5">
                <a:biLevel thresh="75000"/>
                <a:alphaModFix amt="66000"/>
              </a:blip>
              <a:stretch>
                <a:fillRect/>
              </a:stretch>
            </p:blipFill>
            <p:spPr>
              <a:xfrm rot="5400000" flipV="1">
                <a:off x="3602160" y="3421182"/>
                <a:ext cx="1164246" cy="4962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B0C25A-1EDF-9F0E-77B4-498F16F04333}"/>
                  </a:ext>
                </a:extLst>
              </p:cNvPr>
              <p:cNvSpPr txBox="1"/>
              <p:nvPr/>
            </p:nvSpPr>
            <p:spPr>
              <a:xfrm>
                <a:off x="3881834" y="4028116"/>
                <a:ext cx="710629" cy="629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Maig </a:t>
                </a:r>
              </a:p>
              <a:p>
                <a:r>
                  <a:rPr lang="en-GB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2026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7A08EF-E391-CA37-0715-25F94BF02065}"/>
                </a:ext>
              </a:extLst>
            </p:cNvPr>
            <p:cNvSpPr txBox="1"/>
            <p:nvPr/>
          </p:nvSpPr>
          <p:spPr>
            <a:xfrm>
              <a:off x="3112992" y="1958397"/>
              <a:ext cx="2105308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ES" sz="2000" kern="0">
                  <a:solidFill>
                    <a:srgbClr val="74281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APROVACIÓ PER DECRET DELS </a:t>
              </a:r>
              <a:r>
                <a:rPr lang="en-ES" sz="2800" b="1" kern="0">
                  <a:solidFill>
                    <a:srgbClr val="74281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ESTATUTS</a:t>
              </a:r>
              <a:r>
                <a:rPr lang="en-ES" sz="2800" b="1">
                  <a:solidFill>
                    <a:srgbClr val="742811"/>
                  </a:solidFill>
                  <a:effectLst/>
                </a:rPr>
                <a:t> </a:t>
              </a:r>
              <a:endParaRPr lang="ca-ES" sz="2000" b="1" dirty="0">
                <a:solidFill>
                  <a:srgbClr val="74281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9DD95FB-0C13-516C-B9E8-F20410100542}"/>
              </a:ext>
            </a:extLst>
          </p:cNvPr>
          <p:cNvSpPr txBox="1"/>
          <p:nvPr/>
        </p:nvSpPr>
        <p:spPr>
          <a:xfrm>
            <a:off x="4030269" y="3452307"/>
            <a:ext cx="2196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kern="0">
                <a:solidFill>
                  <a:srgbClr val="8B9682"/>
                </a:solidFill>
                <a:latin typeface="Calibri" panose="020F0502020204030204" pitchFamily="34" charset="0"/>
              </a:rPr>
              <a:t>Disseny i aprovació del</a:t>
            </a:r>
            <a:r>
              <a:rPr lang="en-ES" b="1" kern="0">
                <a:solidFill>
                  <a:srgbClr val="8B9682"/>
                </a:solidFill>
                <a:latin typeface="Calibri" panose="020F0502020204030204" pitchFamily="34" charset="0"/>
              </a:rPr>
              <a:t> Pla Estratègic</a:t>
            </a:r>
            <a:r>
              <a:rPr lang="en-ES" kern="0">
                <a:solidFill>
                  <a:srgbClr val="8B9682"/>
                </a:solidFill>
                <a:latin typeface="Calibri" panose="020F0502020204030204" pitchFamily="34" charset="0"/>
              </a:rPr>
              <a:t> d’Atenció Integrada Social i Sanitària</a:t>
            </a:r>
            <a:r>
              <a:rPr lang="es-ES" kern="0" dirty="0">
                <a:solidFill>
                  <a:srgbClr val="8B9682"/>
                </a:solidFill>
                <a:latin typeface="Calibri" panose="020F0502020204030204" pitchFamily="34" charset="0"/>
              </a:rPr>
              <a:t>, de</a:t>
            </a:r>
            <a:r>
              <a:rPr lang="en-ES" kern="0">
                <a:solidFill>
                  <a:srgbClr val="8B9682"/>
                </a:solidFill>
                <a:latin typeface="Calibri" panose="020F0502020204030204" pitchFamily="34" charset="0"/>
              </a:rPr>
              <a:t>l’</a:t>
            </a:r>
            <a:r>
              <a:rPr lang="en-ES" b="1" kern="0">
                <a:solidFill>
                  <a:srgbClr val="8B9682"/>
                </a:solidFill>
                <a:latin typeface="Calibri" panose="020F0502020204030204" pitchFamily="34" charset="0"/>
              </a:rPr>
              <a:t>estructura central i territorial </a:t>
            </a:r>
            <a:r>
              <a:rPr lang="en-ES" kern="0">
                <a:solidFill>
                  <a:srgbClr val="8B9682"/>
                </a:solidFill>
                <a:latin typeface="Calibri" panose="020F0502020204030204" pitchFamily="34" charset="0"/>
              </a:rPr>
              <a:t>de l’Agència </a:t>
            </a:r>
            <a:r>
              <a:rPr lang="en-US" kern="0" dirty="0">
                <a:solidFill>
                  <a:srgbClr val="8B9682"/>
                </a:solidFill>
                <a:latin typeface="Calibri" panose="020F0502020204030204" pitchFamily="34" charset="0"/>
              </a:rPr>
              <a:t>I</a:t>
            </a:r>
            <a:r>
              <a:rPr lang="en-ES" kern="0">
                <a:solidFill>
                  <a:srgbClr val="8B9682"/>
                </a:solidFill>
                <a:latin typeface="Calibri" panose="020F0502020204030204" pitchFamily="34" charset="0"/>
              </a:rPr>
              <a:t> del </a:t>
            </a:r>
            <a:r>
              <a:rPr lang="en-ES" b="1" kern="0">
                <a:solidFill>
                  <a:srgbClr val="8B9682"/>
                </a:solidFill>
                <a:latin typeface="Calibri" panose="020F0502020204030204" pitchFamily="34" charset="0"/>
              </a:rPr>
              <a:t>contracte programa </a:t>
            </a:r>
            <a:endParaRPr lang="ca-ES" b="1" kern="0" dirty="0">
              <a:solidFill>
                <a:srgbClr val="8B9682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C92565-774F-8EAF-E19B-90202653D2FF}"/>
              </a:ext>
            </a:extLst>
          </p:cNvPr>
          <p:cNvSpPr txBox="1"/>
          <p:nvPr/>
        </p:nvSpPr>
        <p:spPr>
          <a:xfrm>
            <a:off x="1949823" y="3429239"/>
            <a:ext cx="13208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ES" b="1" kern="0">
                <a:solidFill>
                  <a:srgbClr val="8B968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ES" sz="1800" b="1" kern="0">
                <a:solidFill>
                  <a:srgbClr val="8B968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edacció</a:t>
            </a:r>
            <a:r>
              <a:rPr lang="en-ES" sz="1800" kern="0">
                <a:solidFill>
                  <a:srgbClr val="8B968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dels Estatuts </a:t>
            </a:r>
            <a:endParaRPr lang="ca-ES" dirty="0">
              <a:solidFill>
                <a:srgbClr val="8B9682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0E48FB3-8F52-CE63-D1AF-6BF48E21A46F}"/>
              </a:ext>
            </a:extLst>
          </p:cNvPr>
          <p:cNvGrpSpPr/>
          <p:nvPr/>
        </p:nvGrpSpPr>
        <p:grpSpPr>
          <a:xfrm>
            <a:off x="6132621" y="2286363"/>
            <a:ext cx="1966384" cy="3367443"/>
            <a:chOff x="7051080" y="2372358"/>
            <a:chExt cx="1966384" cy="336744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46C8356-9B4F-853B-9C8D-DA936EFFE6A5}"/>
                </a:ext>
              </a:extLst>
            </p:cNvPr>
            <p:cNvGrpSpPr/>
            <p:nvPr/>
          </p:nvGrpSpPr>
          <p:grpSpPr>
            <a:xfrm>
              <a:off x="7548973" y="2638919"/>
              <a:ext cx="825867" cy="1572535"/>
              <a:chOff x="993130" y="3148940"/>
              <a:chExt cx="776988" cy="1397665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867689A2-A129-9BCE-9015-38B13B544774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5">
                <a:biLevel thresh="75000"/>
                <a:alphaModFix amt="66000"/>
              </a:blip>
              <a:stretch>
                <a:fillRect/>
              </a:stretch>
            </p:blipFill>
            <p:spPr>
              <a:xfrm rot="16200000" flipV="1">
                <a:off x="928445" y="4053794"/>
                <a:ext cx="936000" cy="49622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512714-D0BB-5965-5008-42B6F4477D8A}"/>
                  </a:ext>
                </a:extLst>
              </p:cNvPr>
              <p:cNvSpPr txBox="1"/>
              <p:nvPr/>
            </p:nvSpPr>
            <p:spPr>
              <a:xfrm>
                <a:off x="993130" y="3148940"/>
                <a:ext cx="776988" cy="410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1986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788978B-CBB9-B8B5-DEE8-9A43ABD368E1}"/>
                </a:ext>
              </a:extLst>
            </p:cNvPr>
            <p:cNvSpPr txBox="1"/>
            <p:nvPr/>
          </p:nvSpPr>
          <p:spPr>
            <a:xfrm>
              <a:off x="7191707" y="2372358"/>
              <a:ext cx="15719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Novembre 2026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A78A324-0C67-01AF-F481-A8F700FF443C}"/>
                </a:ext>
              </a:extLst>
            </p:cNvPr>
            <p:cNvSpPr txBox="1"/>
            <p:nvPr/>
          </p:nvSpPr>
          <p:spPr>
            <a:xfrm>
              <a:off x="7051080" y="4231696"/>
              <a:ext cx="1966384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400" b="1" dirty="0">
                  <a:solidFill>
                    <a:srgbClr val="742811"/>
                  </a:solidFill>
                </a:rPr>
                <a:t>POSADA EN FUNCIONA-MENT </a:t>
              </a:r>
              <a:r>
                <a:rPr lang="ca-ES" sz="2000" dirty="0">
                  <a:solidFill>
                    <a:srgbClr val="742811"/>
                  </a:solidFill>
                </a:rPr>
                <a:t>DE L’AGAISS-Cat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02B7237-3815-1CCB-DE5D-FC9355CD8941}"/>
              </a:ext>
            </a:extLst>
          </p:cNvPr>
          <p:cNvSpPr txBox="1"/>
          <p:nvPr/>
        </p:nvSpPr>
        <p:spPr>
          <a:xfrm>
            <a:off x="7843729" y="3470757"/>
            <a:ext cx="23576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ES" b="1" kern="0">
                <a:solidFill>
                  <a:srgbClr val="8B9682"/>
                </a:solidFill>
                <a:latin typeface="Calibri" panose="020F0502020204030204" pitchFamily="34" charset="0"/>
              </a:rPr>
              <a:t>Constitució efectiva dels òrgans</a:t>
            </a:r>
            <a:r>
              <a:rPr lang="en-ES" kern="0">
                <a:solidFill>
                  <a:srgbClr val="8B9682"/>
                </a:solidFill>
                <a:latin typeface="Calibri" panose="020F0502020204030204" pitchFamily="34" charset="0"/>
              </a:rPr>
              <a:t>: Presidència, Vicepresidències, Consell Rector, Direcció, Consell General </a:t>
            </a:r>
            <a:endParaRPr lang="ca-ES" kern="0" dirty="0">
              <a:solidFill>
                <a:srgbClr val="8B9682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C3C72B0-54B2-44D2-323A-8C446ED60FB0}"/>
              </a:ext>
            </a:extLst>
          </p:cNvPr>
          <p:cNvSpPr txBox="1"/>
          <p:nvPr/>
        </p:nvSpPr>
        <p:spPr>
          <a:xfrm>
            <a:off x="8922279" y="1457298"/>
            <a:ext cx="33591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kern="0" dirty="0">
                <a:solidFill>
                  <a:srgbClr val="742811"/>
                </a:solidFill>
                <a:latin typeface="Calibri" panose="020F0502020204030204" pitchFamily="34" charset="0"/>
              </a:rPr>
              <a:t>A</a:t>
            </a:r>
            <a:r>
              <a:rPr lang="en-ES" sz="2000" kern="0">
                <a:solidFill>
                  <a:srgbClr val="742811"/>
                </a:solidFill>
                <a:latin typeface="Calibri" panose="020F0502020204030204" pitchFamily="34" charset="0"/>
              </a:rPr>
              <a:t>ssoliment de la </a:t>
            </a:r>
            <a:r>
              <a:rPr lang="en-ES" sz="2400" b="1" kern="0">
                <a:solidFill>
                  <a:srgbClr val="742811"/>
                </a:solidFill>
                <a:latin typeface="Calibri" panose="020F0502020204030204" pitchFamily="34" charset="0"/>
              </a:rPr>
              <a:t>INTEROPERABILITAT TOTAL </a:t>
            </a:r>
            <a:r>
              <a:rPr lang="en-ES" sz="2000" kern="0">
                <a:solidFill>
                  <a:srgbClr val="742811"/>
                </a:solidFill>
                <a:latin typeface="Calibri" panose="020F0502020204030204" pitchFamily="34" charset="0"/>
              </a:rPr>
              <a:t>dels sistemes d’informació social + salut </a:t>
            </a:r>
            <a:endParaRPr lang="ca-ES" sz="2000" kern="0" dirty="0">
              <a:solidFill>
                <a:srgbClr val="742811"/>
              </a:solidFill>
              <a:latin typeface="Calibri" panose="020F050202020403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BD9F340-EFA2-2DAD-9A4B-8DC2A7109C69}"/>
              </a:ext>
            </a:extLst>
          </p:cNvPr>
          <p:cNvGrpSpPr/>
          <p:nvPr/>
        </p:nvGrpSpPr>
        <p:grpSpPr>
          <a:xfrm>
            <a:off x="10022630" y="2998280"/>
            <a:ext cx="1263936" cy="2035487"/>
            <a:chOff x="3614530" y="2863870"/>
            <a:chExt cx="1189128" cy="1809135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DFC49C3-3611-DD9E-6A61-D008ACF8995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>
              <a:biLevel thresh="75000"/>
              <a:alphaModFix amt="66000"/>
            </a:blip>
            <a:stretch>
              <a:fillRect/>
            </a:stretch>
          </p:blipFill>
          <p:spPr>
            <a:xfrm rot="5400000" flipV="1">
              <a:off x="3602160" y="3421182"/>
              <a:ext cx="1164246" cy="49622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A1862D0-6394-405C-2C71-609639254819}"/>
                </a:ext>
              </a:extLst>
            </p:cNvPr>
            <p:cNvSpPr txBox="1"/>
            <p:nvPr/>
          </p:nvSpPr>
          <p:spPr>
            <a:xfrm>
              <a:off x="3614530" y="4043838"/>
              <a:ext cx="1189128" cy="629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Novembre</a:t>
              </a:r>
            </a:p>
            <a:p>
              <a:pPr algn="ctr"/>
              <a:r>
                <a: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2027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5D833773-93CA-BD0C-37B2-0B16F44C8696}"/>
              </a:ext>
            </a:extLst>
          </p:cNvPr>
          <p:cNvSpPr txBox="1"/>
          <p:nvPr/>
        </p:nvSpPr>
        <p:spPr>
          <a:xfrm>
            <a:off x="386859" y="1208275"/>
            <a:ext cx="8642841" cy="5078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ES"/>
            </a:defPPr>
            <a:lvl1pPr defTabSz="914377" hangingPunct="0"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dirty="0"/>
              <a:t> TERMINIS MARCATS PER LA LLEI</a:t>
            </a:r>
          </a:p>
        </p:txBody>
      </p:sp>
      <p:pic>
        <p:nvPicPr>
          <p:cNvPr id="3" name="Graphic 2" descr="Badge 4 with solid fill">
            <a:extLst>
              <a:ext uri="{FF2B5EF4-FFF2-40B4-BE49-F238E27FC236}">
                <a16:creationId xmlns:a16="http://schemas.microsoft.com/office/drawing/2014/main" id="{424D5255-6F7F-250F-7494-8159933B4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98" y="-153823"/>
            <a:ext cx="1139697" cy="1139697"/>
          </a:xfrm>
          <a:prstGeom prst="rect">
            <a:avLst/>
          </a:prstGeom>
        </p:spPr>
      </p:pic>
      <p:pic>
        <p:nvPicPr>
          <p:cNvPr id="5" name="Picture 4" descr="A paper with a green square and a yellow square&#10;&#10;AI-generated content may be incorrect.">
            <a:extLst>
              <a:ext uri="{FF2B5EF4-FFF2-40B4-BE49-F238E27FC236}">
                <a16:creationId xmlns:a16="http://schemas.microsoft.com/office/drawing/2014/main" id="{B3599D46-7888-7059-5E78-C403B2E7A6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381" y="943508"/>
            <a:ext cx="1342855" cy="134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4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29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2C2DB8D-7750-1946-8072-B14BF8B40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504" y="2290661"/>
            <a:ext cx="3009900" cy="774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179E98-748F-FCD7-644B-BE854A68F637}"/>
              </a:ext>
            </a:extLst>
          </p:cNvPr>
          <p:cNvSpPr/>
          <p:nvPr/>
        </p:nvSpPr>
        <p:spPr>
          <a:xfrm>
            <a:off x="0" y="3783726"/>
            <a:ext cx="12192000" cy="1734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D4EC2-9AEC-976D-0847-4EF73D113A2F}"/>
              </a:ext>
            </a:extLst>
          </p:cNvPr>
          <p:cNvSpPr txBox="1"/>
          <p:nvPr/>
        </p:nvSpPr>
        <p:spPr>
          <a:xfrm>
            <a:off x="4100283" y="3912505"/>
            <a:ext cx="3839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428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</a:t>
            </a:r>
            <a:r>
              <a:rPr kumimoji="0" lang="ca-ES" sz="3600" b="0" i="0" u="none" strike="noStrike" kern="1200" cap="none" spc="0" normalizeH="0" baseline="0" noProof="0" dirty="0">
                <a:ln>
                  <a:noFill/>
                </a:ln>
                <a:solidFill>
                  <a:srgbClr val="7428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://</a:t>
            </a:r>
            <a:r>
              <a:rPr kumimoji="0" lang="ca-E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428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gen.cat</a:t>
            </a:r>
            <a:r>
              <a:rPr kumimoji="0" lang="ca-ES" sz="3600" b="0" i="0" u="none" strike="noStrike" kern="1200" cap="none" spc="0" normalizeH="0" baseline="0" noProof="0" dirty="0">
                <a:ln>
                  <a:noFill/>
                </a:ln>
                <a:solidFill>
                  <a:srgbClr val="7428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ca-E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428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aiss</a:t>
            </a:r>
            <a:endParaRPr kumimoji="0" lang="ca-ES" sz="3600" b="0" i="0" u="none" strike="noStrike" kern="1200" cap="none" spc="0" normalizeH="0" baseline="0" noProof="0" dirty="0">
              <a:ln>
                <a:noFill/>
              </a:ln>
              <a:solidFill>
                <a:srgbClr val="7428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0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0A6FF-14A4-5C8D-21F5-F71404998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F5A2A2-DB5A-1AA5-78B7-B315CC55D228}"/>
              </a:ext>
            </a:extLst>
          </p:cNvPr>
          <p:cNvSpPr/>
          <p:nvPr/>
        </p:nvSpPr>
        <p:spPr>
          <a:xfrm>
            <a:off x="0" y="0"/>
            <a:ext cx="2342367" cy="6858000"/>
          </a:xfrm>
          <a:prstGeom prst="rect">
            <a:avLst/>
          </a:prstGeom>
          <a:solidFill>
            <a:srgbClr val="7428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9">
            <a:extLst>
              <a:ext uri="{FF2B5EF4-FFF2-40B4-BE49-F238E27FC236}">
                <a16:creationId xmlns:a16="http://schemas.microsoft.com/office/drawing/2014/main" id="{27921F98-3F04-F868-51EE-EFC55DAA4C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43426" y="6231400"/>
            <a:ext cx="1706397" cy="4391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1DF7D3-139A-07FA-30FF-C4F7CDF26AB9}"/>
              </a:ext>
            </a:extLst>
          </p:cNvPr>
          <p:cNvPicPr>
            <a:picLocks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833145" y="922857"/>
            <a:ext cx="5616000" cy="72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10A7F0-3984-67A9-64DF-7A7C6C4B0411}"/>
              </a:ext>
            </a:extLst>
          </p:cNvPr>
          <p:cNvSpPr txBox="1"/>
          <p:nvPr/>
        </p:nvSpPr>
        <p:spPr>
          <a:xfrm>
            <a:off x="2576010" y="179713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>
                <a:latin typeface="Arial" panose="020B0604020202020204" pitchFamily="34" charset="0"/>
                <a:cs typeface="Arial" panose="020B0604020202020204" pitchFamily="34" charset="0"/>
              </a:rPr>
              <a:t>CONTINGUT</a:t>
            </a:r>
          </a:p>
        </p:txBody>
      </p:sp>
      <p:pic>
        <p:nvPicPr>
          <p:cNvPr id="24" name="Graphic 23" descr="Badge 1 with solid fill">
            <a:extLst>
              <a:ext uri="{FF2B5EF4-FFF2-40B4-BE49-F238E27FC236}">
                <a16:creationId xmlns:a16="http://schemas.microsoft.com/office/drawing/2014/main" id="{E2359E2D-972B-7C2D-23B1-47A67C6A6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4685" y="1396855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83F8116-928A-D1CE-F779-430EBAFAFC2E}"/>
              </a:ext>
            </a:extLst>
          </p:cNvPr>
          <p:cNvSpPr txBox="1"/>
          <p:nvPr/>
        </p:nvSpPr>
        <p:spPr>
          <a:xfrm>
            <a:off x="4303753" y="1469334"/>
            <a:ext cx="7609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dirty="0">
                <a:solidFill>
                  <a:srgbClr val="74281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 QUÈ ÉS IMPORTANT </a:t>
            </a:r>
            <a:r>
              <a:rPr lang="ca-ES" sz="2400" b="1" dirty="0">
                <a:solidFill>
                  <a:srgbClr val="74281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TRANSFORMAR EL SISTEMA EN CLAU D’ATENCIÓ INTEGRADA </a:t>
            </a:r>
            <a:r>
              <a:rPr lang="ca-ES" sz="2400" dirty="0">
                <a:solidFill>
                  <a:srgbClr val="74281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SOCIAL I SANITÀRIA?</a:t>
            </a:r>
            <a:r>
              <a:rPr lang="en-ES" sz="2400">
                <a:solidFill>
                  <a:srgbClr val="7428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a-ES" sz="2400" dirty="0">
              <a:solidFill>
                <a:srgbClr val="7428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aphic 24" descr="Badge with solid fill">
            <a:extLst>
              <a:ext uri="{FF2B5EF4-FFF2-40B4-BE49-F238E27FC236}">
                <a16:creationId xmlns:a16="http://schemas.microsoft.com/office/drawing/2014/main" id="{41101234-694B-1B61-A1CE-2F265A097C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54685" y="2815986"/>
            <a:ext cx="914400" cy="914400"/>
          </a:xfrm>
          <a:prstGeom prst="rect">
            <a:avLst/>
          </a:prstGeom>
        </p:spPr>
      </p:pic>
      <p:sp>
        <p:nvSpPr>
          <p:cNvPr id="28" name="CuadroTexto 4">
            <a:extLst>
              <a:ext uri="{FF2B5EF4-FFF2-40B4-BE49-F238E27FC236}">
                <a16:creationId xmlns:a16="http://schemas.microsoft.com/office/drawing/2014/main" id="{15400D8D-D82B-3035-D871-7BC5E4C0EEF4}"/>
              </a:ext>
            </a:extLst>
          </p:cNvPr>
          <p:cNvSpPr txBox="1"/>
          <p:nvPr/>
        </p:nvSpPr>
        <p:spPr>
          <a:xfrm>
            <a:off x="4303752" y="3042354"/>
            <a:ext cx="815148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7428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L’AGAISS-Cat</a:t>
            </a:r>
            <a:r>
              <a:rPr kumimoji="0" lang="ca-ES" sz="2400" i="0" u="none" strike="noStrike" kern="1200" cap="none" spc="0" normalizeH="0" baseline="0" noProof="0" dirty="0">
                <a:ln>
                  <a:noFill/>
                </a:ln>
                <a:solidFill>
                  <a:srgbClr val="7428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COM A RESPOSTA: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7428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8 PUNTS CLAU</a:t>
            </a:r>
          </a:p>
        </p:txBody>
      </p:sp>
      <p:sp>
        <p:nvSpPr>
          <p:cNvPr id="30" name="CuadroTexto 4">
            <a:extLst>
              <a:ext uri="{FF2B5EF4-FFF2-40B4-BE49-F238E27FC236}">
                <a16:creationId xmlns:a16="http://schemas.microsoft.com/office/drawing/2014/main" id="{79F784BA-A10F-56BF-725C-EA9B5D180E66}"/>
              </a:ext>
            </a:extLst>
          </p:cNvPr>
          <p:cNvSpPr txBox="1"/>
          <p:nvPr/>
        </p:nvSpPr>
        <p:spPr>
          <a:xfrm>
            <a:off x="4303752" y="4180351"/>
            <a:ext cx="749595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377" hangingPunct="0"/>
            <a:r>
              <a:rPr lang="ca-ES" sz="2400" b="1" dirty="0">
                <a:solidFill>
                  <a:srgbClr val="74281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LA LLEI </a:t>
            </a:r>
            <a:r>
              <a:rPr lang="ca-ES" sz="2400" dirty="0">
                <a:solidFill>
                  <a:srgbClr val="74281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 L’AGAISS: ASPECTES CLAU  </a:t>
            </a:r>
          </a:p>
        </p:txBody>
      </p:sp>
      <p:pic>
        <p:nvPicPr>
          <p:cNvPr id="35" name="Picture 34" descr="Diagram&#10;&#10;Description automatically generated with low confidence">
            <a:extLst>
              <a:ext uri="{FF2B5EF4-FFF2-40B4-BE49-F238E27FC236}">
                <a16:creationId xmlns:a16="http://schemas.microsoft.com/office/drawing/2014/main" id="{BA82011B-631D-2459-BDE8-A653BF078E94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41000"/>
          </a:blip>
          <a:srcRect l="61954"/>
          <a:stretch>
            <a:fillRect/>
          </a:stretch>
        </p:blipFill>
        <p:spPr>
          <a:xfrm>
            <a:off x="278959" y="1137541"/>
            <a:ext cx="1901579" cy="4947881"/>
          </a:xfrm>
          <a:prstGeom prst="rect">
            <a:avLst/>
          </a:prstGeom>
        </p:spPr>
      </p:pic>
      <p:sp>
        <p:nvSpPr>
          <p:cNvPr id="36" name="CuadroTexto 4">
            <a:extLst>
              <a:ext uri="{FF2B5EF4-FFF2-40B4-BE49-F238E27FC236}">
                <a16:creationId xmlns:a16="http://schemas.microsoft.com/office/drawing/2014/main" id="{E69AFCAA-B89E-0C05-2DE3-CA8995EECC19}"/>
              </a:ext>
            </a:extLst>
          </p:cNvPr>
          <p:cNvSpPr txBox="1"/>
          <p:nvPr/>
        </p:nvSpPr>
        <p:spPr>
          <a:xfrm>
            <a:off x="4303752" y="5401479"/>
            <a:ext cx="72751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377" hangingPunct="0"/>
            <a:r>
              <a:rPr lang="ca-ES" sz="2400" b="1" dirty="0">
                <a:solidFill>
                  <a:srgbClr val="74281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SEGÜENTS PASSES</a:t>
            </a:r>
          </a:p>
        </p:txBody>
      </p:sp>
      <p:pic>
        <p:nvPicPr>
          <p:cNvPr id="3" name="Graphic 2" descr="Badge 3 with solid fill">
            <a:extLst>
              <a:ext uri="{FF2B5EF4-FFF2-40B4-BE49-F238E27FC236}">
                <a16:creationId xmlns:a16="http://schemas.microsoft.com/office/drawing/2014/main" id="{24B5296F-E082-5DDF-9F04-05AF54B5C7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54685" y="3953983"/>
            <a:ext cx="914400" cy="914400"/>
          </a:xfrm>
          <a:prstGeom prst="rect">
            <a:avLst/>
          </a:prstGeom>
        </p:spPr>
      </p:pic>
      <p:pic>
        <p:nvPicPr>
          <p:cNvPr id="4" name="Graphic 3" descr="Badge 4 with solid fill">
            <a:extLst>
              <a:ext uri="{FF2B5EF4-FFF2-40B4-BE49-F238E27FC236}">
                <a16:creationId xmlns:a16="http://schemas.microsoft.com/office/drawing/2014/main" id="{138CA21A-EA1F-ECD5-9012-006D698E2C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54685" y="517511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43CB4-1B86-DD0B-A6FA-5AB070773CCE}"/>
              </a:ext>
            </a:extLst>
          </p:cNvPr>
          <p:cNvPicPr>
            <a:picLocks/>
          </p:cNvPicPr>
          <p:nvPr/>
        </p:nvPicPr>
        <p:blipFill>
          <a:blip r:embed="rId4">
            <a:biLevel thresh="25000"/>
          </a:blip>
          <a:srcRect t="1" r="74113" b="1"/>
          <a:stretch>
            <a:fillRect/>
          </a:stretch>
        </p:blipFill>
        <p:spPr>
          <a:xfrm>
            <a:off x="763863" y="919563"/>
            <a:ext cx="158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ECA16-EE8F-CC0C-DCF0-D6384807C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78052F-15E6-1861-A4FF-DDF2050A301F}"/>
              </a:ext>
            </a:extLst>
          </p:cNvPr>
          <p:cNvSpPr/>
          <p:nvPr/>
        </p:nvSpPr>
        <p:spPr>
          <a:xfrm>
            <a:off x="0" y="0"/>
            <a:ext cx="12192000" cy="833718"/>
          </a:xfrm>
          <a:prstGeom prst="rect">
            <a:avLst/>
          </a:prstGeom>
          <a:solidFill>
            <a:srgbClr val="7428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9">
            <a:extLst>
              <a:ext uri="{FF2B5EF4-FFF2-40B4-BE49-F238E27FC236}">
                <a16:creationId xmlns:a16="http://schemas.microsoft.com/office/drawing/2014/main" id="{DF01DF6E-C008-E816-5F3D-6E4F850209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26" y="6231400"/>
            <a:ext cx="1706397" cy="4391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D9DB17-08B0-ADEB-EA0F-7A1A3638A9A9}"/>
              </a:ext>
            </a:extLst>
          </p:cNvPr>
          <p:cNvSpPr txBox="1"/>
          <p:nvPr/>
        </p:nvSpPr>
        <p:spPr>
          <a:xfrm>
            <a:off x="468278" y="5123729"/>
            <a:ext cx="541312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ca-ES" sz="1600" kern="100" dirty="0">
                <a:solidFill>
                  <a:srgbClr val="742811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Pràcticament un</a:t>
            </a:r>
            <a:r>
              <a:rPr lang="ca-ES" sz="1600" b="1" kern="100" dirty="0">
                <a:solidFill>
                  <a:srgbClr val="742811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 20%</a:t>
            </a:r>
            <a:r>
              <a:rPr lang="ca-ES" sz="1000" b="1" dirty="0">
                <a:solidFill>
                  <a:srgbClr val="7428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ca-ES" sz="1600" b="1" kern="100" dirty="0">
                <a:solidFill>
                  <a:srgbClr val="742811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de la població té ≥ 65 anys </a:t>
            </a:r>
            <a:r>
              <a:rPr lang="ca-ES" sz="1600" kern="100" dirty="0">
                <a:solidFill>
                  <a:srgbClr val="742811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(1,6 M de persones); 260.000 persones tenen més de 84 anys</a:t>
            </a:r>
            <a:r>
              <a:rPr lang="ca-ES" sz="1600" kern="100">
                <a:solidFill>
                  <a:srgbClr val="742811"/>
                </a:solidFill>
                <a:latin typeface="Arial" panose="020B0604020202020204" pitchFamily="34" charset="0"/>
              </a:rPr>
              <a:t>. Cada </a:t>
            </a:r>
            <a:r>
              <a:rPr lang="ca-ES" sz="1600" kern="100" dirty="0">
                <a:solidFill>
                  <a:srgbClr val="742811"/>
                </a:solidFill>
                <a:latin typeface="Arial" panose="020B0604020202020204" pitchFamily="34" charset="0"/>
              </a:rPr>
              <a:t>any a Catalunya hi ha 35.000 persones addicionals +65 anys i 13.800 de +80.  </a:t>
            </a:r>
            <a:r>
              <a:rPr lang="ca-ES" sz="1600" kern="100" dirty="0">
                <a:solidFill>
                  <a:srgbClr val="742811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El </a:t>
            </a:r>
            <a:r>
              <a:rPr lang="ca-ES" sz="1600" b="1" kern="100" dirty="0">
                <a:solidFill>
                  <a:srgbClr val="742811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2050, hi haurà &gt;1M de persones de ≥ 80 anys</a:t>
            </a:r>
            <a:r>
              <a:rPr lang="ca-ES" sz="1600" kern="100" dirty="0">
                <a:solidFill>
                  <a:srgbClr val="742811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. </a:t>
            </a:r>
            <a:r>
              <a:rPr lang="es-ES" sz="1600" kern="100" dirty="0">
                <a:solidFill>
                  <a:srgbClr val="74281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endParaRPr lang="en-ES" sz="1600" dirty="0">
              <a:solidFill>
                <a:srgbClr val="7428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E82E9E-3B02-6632-AC00-109B34AB7C42}"/>
              </a:ext>
            </a:extLst>
          </p:cNvPr>
          <p:cNvGrpSpPr/>
          <p:nvPr/>
        </p:nvGrpSpPr>
        <p:grpSpPr>
          <a:xfrm>
            <a:off x="6236551" y="4193313"/>
            <a:ext cx="5712023" cy="2424005"/>
            <a:chOff x="6367021" y="3584163"/>
            <a:chExt cx="5712023" cy="24240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1EACB4-7969-1965-05DD-DFB0D0B097A8}"/>
                </a:ext>
              </a:extLst>
            </p:cNvPr>
            <p:cNvSpPr txBox="1"/>
            <p:nvPr/>
          </p:nvSpPr>
          <p:spPr>
            <a:xfrm>
              <a:off x="6367021" y="3584163"/>
              <a:ext cx="5712023" cy="107721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>
              <a:spAutoFit/>
            </a:bodyPr>
            <a:lstStyle>
              <a:defPPr>
                <a:defRPr lang="es-ES"/>
              </a:defPPr>
              <a:lvl1pPr lvl="0" algn="ctr"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defRPr sz="2400" b="1" kern="1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defRPr>
              </a:lvl1pPr>
            </a:lstStyle>
            <a:p>
              <a:r>
                <a:rPr lang="ca-ES" dirty="0"/>
                <a:t>MÉS D’UN MILIÓ DE PERSONES</a:t>
              </a:r>
              <a:r>
                <a:rPr lang="ca-ES" sz="2000" dirty="0"/>
                <a:t> a Catalunya requereixen d’atenció sanitària i social de forma concurrent. </a:t>
              </a:r>
              <a:endParaRPr lang="en-ES" sz="20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351695-EC8C-0B98-0055-E24BA006A8E3}"/>
                </a:ext>
              </a:extLst>
            </p:cNvPr>
            <p:cNvSpPr txBox="1"/>
            <p:nvPr/>
          </p:nvSpPr>
          <p:spPr>
            <a:xfrm>
              <a:off x="6619149" y="4807839"/>
              <a:ext cx="540142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a-ES" kern="100" dirty="0">
                  <a:solidFill>
                    <a:srgbClr val="742811"/>
                  </a:solidFill>
                  <a:latin typeface="Arial" panose="020B0604020202020204" pitchFamily="34" charset="0"/>
                  <a:ea typeface="Aptos" panose="020B0004020202020204" pitchFamily="34" charset="0"/>
                </a:rPr>
                <a:t>I</a:t>
              </a:r>
              <a:r>
                <a:rPr lang="ca-ES" kern="100" dirty="0">
                  <a:solidFill>
                    <a:srgbClr val="74281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nclou </a:t>
              </a:r>
              <a:r>
                <a:rPr lang="ca-ES" b="1" kern="100" dirty="0">
                  <a:solidFill>
                    <a:srgbClr val="74281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persones grans</a:t>
              </a:r>
              <a:r>
                <a:rPr lang="ca-ES" kern="100" dirty="0">
                  <a:solidFill>
                    <a:srgbClr val="74281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, persones de </a:t>
              </a:r>
              <a:r>
                <a:rPr lang="ca-ES" b="1" kern="100" dirty="0">
                  <a:solidFill>
                    <a:srgbClr val="74281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totes les edats</a:t>
              </a:r>
              <a:r>
                <a:rPr lang="ca-ES" kern="100" dirty="0">
                  <a:solidFill>
                    <a:srgbClr val="74281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 amb </a:t>
              </a:r>
              <a:r>
                <a:rPr lang="ca-ES" b="1" kern="100" dirty="0">
                  <a:solidFill>
                    <a:srgbClr val="74281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discapacitat i dependència</a:t>
              </a:r>
              <a:r>
                <a:rPr lang="ca-ES" kern="100" dirty="0">
                  <a:solidFill>
                    <a:srgbClr val="74281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, problemàtiques de </a:t>
              </a:r>
              <a:r>
                <a:rPr lang="ca-ES" b="1" kern="100" dirty="0">
                  <a:solidFill>
                    <a:srgbClr val="74281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salut mental i addiccions</a:t>
              </a:r>
              <a:r>
                <a:rPr lang="ca-ES" kern="100" dirty="0">
                  <a:solidFill>
                    <a:srgbClr val="74281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, </a:t>
              </a:r>
              <a:r>
                <a:rPr lang="ca-ES" b="1" kern="100" dirty="0">
                  <a:solidFill>
                    <a:srgbClr val="74281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cronicitat</a:t>
              </a:r>
              <a:r>
                <a:rPr lang="ca-ES" kern="100" dirty="0">
                  <a:solidFill>
                    <a:srgbClr val="74281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 i situació de </a:t>
              </a:r>
              <a:r>
                <a:rPr lang="ca-ES" b="1" kern="100" dirty="0">
                  <a:solidFill>
                    <a:srgbClr val="74281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final de vida</a:t>
              </a:r>
              <a:endParaRPr lang="ca-ES" b="1" dirty="0">
                <a:solidFill>
                  <a:srgbClr val="74281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63473C1-A437-B66F-AC0B-E02EE1621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567" y="1106999"/>
            <a:ext cx="5476772" cy="2913855"/>
          </a:xfrm>
          <a:prstGeom prst="rect">
            <a:avLst/>
          </a:prstGeom>
        </p:spPr>
      </p:pic>
      <p:pic>
        <p:nvPicPr>
          <p:cNvPr id="17" name="Graphic 16" descr="Badge 1 with solid fill">
            <a:extLst>
              <a:ext uri="{FF2B5EF4-FFF2-40B4-BE49-F238E27FC236}">
                <a16:creationId xmlns:a16="http://schemas.microsoft.com/office/drawing/2014/main" id="{D01979BA-D875-E2B6-1849-F6DDD5377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23" y="-136557"/>
            <a:ext cx="1139700" cy="1139700"/>
          </a:xfrm>
          <a:prstGeom prst="rect">
            <a:avLst/>
          </a:prstGeom>
        </p:spPr>
      </p:pic>
      <p:pic>
        <p:nvPicPr>
          <p:cNvPr id="1026" name="Picture 2" descr="Mapped: Life Expectancy Around the World in 2025">
            <a:extLst>
              <a:ext uri="{FF2B5EF4-FFF2-40B4-BE49-F238E27FC236}">
                <a16:creationId xmlns:a16="http://schemas.microsoft.com/office/drawing/2014/main" id="{FE6CEBDA-DF0E-9AC5-0360-36AEE8003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3"/>
          <a:stretch>
            <a:fillRect/>
          </a:stretch>
        </p:blipFill>
        <p:spPr bwMode="auto">
          <a:xfrm>
            <a:off x="1506639" y="1152579"/>
            <a:ext cx="2972276" cy="27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794B66-E9D7-149F-51D8-C96707FBAF1B}"/>
              </a:ext>
            </a:extLst>
          </p:cNvPr>
          <p:cNvPicPr>
            <a:picLocks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 rot="5400000">
            <a:off x="3203787" y="3879000"/>
            <a:ext cx="5616000" cy="72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C762350-3227-94EF-5C7A-F2BC13D85397}"/>
              </a:ext>
            </a:extLst>
          </p:cNvPr>
          <p:cNvSpPr txBox="1"/>
          <p:nvPr/>
        </p:nvSpPr>
        <p:spPr>
          <a:xfrm>
            <a:off x="373896" y="4213128"/>
            <a:ext cx="5341127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ca-ES" sz="2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Catalunya és un dels territoris </a:t>
            </a:r>
            <a:r>
              <a:rPr lang="ca-ES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MÉS ENVELLITS DEL MÓN. </a:t>
            </a:r>
            <a:endParaRPr lang="ca-ES" sz="2000" b="1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7A4762-A075-D781-D9E4-5F4FE78EB145}"/>
              </a:ext>
            </a:extLst>
          </p:cNvPr>
          <p:cNvSpPr txBox="1"/>
          <p:nvPr/>
        </p:nvSpPr>
        <p:spPr>
          <a:xfrm>
            <a:off x="1229746" y="17794"/>
            <a:ext cx="9897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PER QUÈ ÉS IMPORTANT TRANSFORMAR EL SISTEMA EN CLAU D’ATENCIÓ INTEGRADA SOCIAL I SANITÀRIA?</a:t>
            </a:r>
            <a:r>
              <a:rPr lang="en-ES" sz="2400">
                <a:solidFill>
                  <a:schemeClr val="bg1"/>
                </a:solidFill>
                <a:effectLst/>
              </a:rPr>
              <a:t> </a:t>
            </a:r>
            <a:endParaRPr lang="ca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7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676CD-B18F-3A8B-2603-A76F76CB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C72DB8-B7F8-710D-556D-3D37B56B54E0}"/>
              </a:ext>
            </a:extLst>
          </p:cNvPr>
          <p:cNvSpPr/>
          <p:nvPr/>
        </p:nvSpPr>
        <p:spPr>
          <a:xfrm>
            <a:off x="0" y="0"/>
            <a:ext cx="12192000" cy="833718"/>
          </a:xfrm>
          <a:prstGeom prst="rect">
            <a:avLst/>
          </a:prstGeom>
          <a:solidFill>
            <a:srgbClr val="7428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9">
            <a:extLst>
              <a:ext uri="{FF2B5EF4-FFF2-40B4-BE49-F238E27FC236}">
                <a16:creationId xmlns:a16="http://schemas.microsoft.com/office/drawing/2014/main" id="{A1CC50DA-3376-97DA-42BC-FDFCEDBCF9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26" y="6231400"/>
            <a:ext cx="1706397" cy="439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8D6FB0-667C-7A4B-BFC7-FB8E94A19742}"/>
              </a:ext>
            </a:extLst>
          </p:cNvPr>
          <p:cNvSpPr txBox="1"/>
          <p:nvPr/>
        </p:nvSpPr>
        <p:spPr>
          <a:xfrm>
            <a:off x="1229746" y="17794"/>
            <a:ext cx="9897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PER QUÈ ÉS IMPORTANT TRANSFORMAR EL SISTEMA EN CLAU D’ATENCIÓ INTEGRADA SOCIAL I SANITÀRIA?</a:t>
            </a:r>
            <a:r>
              <a:rPr lang="en-ES" sz="2400">
                <a:solidFill>
                  <a:schemeClr val="bg1"/>
                </a:solidFill>
                <a:effectLst/>
              </a:rPr>
              <a:t> </a:t>
            </a:r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17" name="Graphic 16" descr="Badge 1 with solid fill">
            <a:extLst>
              <a:ext uri="{FF2B5EF4-FFF2-40B4-BE49-F238E27FC236}">
                <a16:creationId xmlns:a16="http://schemas.microsoft.com/office/drawing/2014/main" id="{A58C01A4-A70C-7FE3-0408-4BC572A67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3" y="-136557"/>
            <a:ext cx="1139700" cy="1139700"/>
          </a:xfrm>
          <a:prstGeom prst="rect">
            <a:avLst/>
          </a:prstGeom>
        </p:spPr>
      </p:pic>
      <p:pic>
        <p:nvPicPr>
          <p:cNvPr id="3" name="Picture 2" descr="A diagram of a path to different ways&#10;&#10;AI-generated content may be incorrect.">
            <a:extLst>
              <a:ext uri="{FF2B5EF4-FFF2-40B4-BE49-F238E27FC236}">
                <a16:creationId xmlns:a16="http://schemas.microsoft.com/office/drawing/2014/main" id="{2D1B0240-4AAF-BF97-9849-5C110BB38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26" y="1965910"/>
            <a:ext cx="7109352" cy="4031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D0D208-33B4-27D5-6C2F-D919D893914A}"/>
              </a:ext>
            </a:extLst>
          </p:cNvPr>
          <p:cNvSpPr txBox="1"/>
          <p:nvPr/>
        </p:nvSpPr>
        <p:spPr>
          <a:xfrm>
            <a:off x="355600" y="1279094"/>
            <a:ext cx="11480799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La resposta del sistema sol ser MOLT FRAGMENTADA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C9602-62DB-9EFD-D836-42BC7282FE68}"/>
              </a:ext>
            </a:extLst>
          </p:cNvPr>
          <p:cNvSpPr txBox="1"/>
          <p:nvPr/>
        </p:nvSpPr>
        <p:spPr>
          <a:xfrm>
            <a:off x="7935376" y="1965910"/>
            <a:ext cx="4013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a-ES" b="1" kern="100" dirty="0">
                <a:solidFill>
                  <a:srgbClr val="742811"/>
                </a:solidFill>
                <a:latin typeface="Arial" panose="020B0604020202020204" pitchFamily="34" charset="0"/>
              </a:rPr>
              <a:t>Una persona </a:t>
            </a:r>
            <a:r>
              <a:rPr lang="ca-ES" kern="100" dirty="0">
                <a:solidFill>
                  <a:srgbClr val="742811"/>
                </a:solidFill>
                <a:latin typeface="Arial" panose="020B0604020202020204" pitchFamily="34" charset="0"/>
              </a:rPr>
              <a:t>amb necessitats d’atenció social i sanitària </a:t>
            </a:r>
            <a:r>
              <a:rPr lang="ca-ES" b="1" kern="100" dirty="0">
                <a:solidFill>
                  <a:srgbClr val="742811"/>
                </a:solidFill>
                <a:latin typeface="Arial" panose="020B0604020202020204" pitchFamily="34" charset="0"/>
              </a:rPr>
              <a:t>pot ser atesa per fins a 20 recursos diferents</a:t>
            </a:r>
            <a:r>
              <a:rPr lang="ca-ES" kern="100" dirty="0">
                <a:solidFill>
                  <a:srgbClr val="742811"/>
                </a:solidFill>
                <a:latin typeface="Arial" panose="020B0604020202020204" pitchFamily="34" charset="0"/>
              </a:rPr>
              <a:t>, molt sovint de forma </a:t>
            </a:r>
            <a:r>
              <a:rPr lang="ca-ES" kern="100" dirty="0" err="1">
                <a:solidFill>
                  <a:srgbClr val="742811"/>
                </a:solidFill>
                <a:latin typeface="Arial" panose="020B0604020202020204" pitchFamily="34" charset="0"/>
              </a:rPr>
              <a:t>descoordinada</a:t>
            </a:r>
            <a:endParaRPr lang="ca-ES" kern="100" dirty="0">
              <a:solidFill>
                <a:srgbClr val="74281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EE68FC-BE58-36C5-EAE6-A27D70D366E1}"/>
              </a:ext>
            </a:extLst>
          </p:cNvPr>
          <p:cNvSpPr txBox="1"/>
          <p:nvPr/>
        </p:nvSpPr>
        <p:spPr>
          <a:xfrm>
            <a:off x="7935376" y="3668389"/>
            <a:ext cx="41169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a-ES" sz="1800" b="1" kern="100">
                <a:solidFill>
                  <a:srgbClr val="74291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Aquesta fragmentació té conseqüències per a la població, els professionals i el sistema: </a:t>
            </a:r>
            <a:r>
              <a:rPr lang="ca-ES" kern="100">
                <a:solidFill>
                  <a:srgbClr val="742811"/>
                </a:solidFill>
                <a:latin typeface="Arial" panose="020B0604020202020204" pitchFamily="34" charset="0"/>
              </a:rPr>
              <a:t>necessitats no cobertes, iatrogènia, duplicitats, </a:t>
            </a:r>
            <a:r>
              <a:rPr lang="ca-ES" kern="100" err="1">
                <a:solidFill>
                  <a:srgbClr val="742811"/>
                </a:solidFill>
                <a:latin typeface="Arial" panose="020B0604020202020204" pitchFamily="34" charset="0"/>
              </a:rPr>
              <a:t>sobrediagnòstics</a:t>
            </a:r>
            <a:r>
              <a:rPr lang="ca-ES" kern="100">
                <a:solidFill>
                  <a:srgbClr val="742811"/>
                </a:solidFill>
                <a:latin typeface="Arial" panose="020B0604020202020204" pitchFamily="34" charset="0"/>
              </a:rPr>
              <a:t> i  </a:t>
            </a:r>
            <a:r>
              <a:rPr lang="ca-ES" kern="100" err="1">
                <a:solidFill>
                  <a:srgbClr val="742811"/>
                </a:solidFill>
                <a:latin typeface="Arial" panose="020B0604020202020204" pitchFamily="34" charset="0"/>
              </a:rPr>
              <a:t>sobretractaments</a:t>
            </a:r>
            <a:r>
              <a:rPr lang="ca-ES" kern="100">
                <a:solidFill>
                  <a:srgbClr val="742811"/>
                </a:solidFill>
                <a:latin typeface="Arial" panose="020B0604020202020204" pitchFamily="34" charset="0"/>
              </a:rPr>
              <a:t>, hospitalitzacions i institucionalització potencialment evitables, burocràcia excessiva, sobrecàrrega per part dels professionals, ineficiències,... </a:t>
            </a:r>
          </a:p>
        </p:txBody>
      </p:sp>
    </p:spTree>
    <p:extLst>
      <p:ext uri="{BB962C8B-B14F-4D97-AF65-F5344CB8AC3E}">
        <p14:creationId xmlns:p14="http://schemas.microsoft.com/office/powerpoint/2010/main" val="422805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6347B-D3D5-2C86-1E45-7C1E992B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47D545-EC2F-B071-06AA-9380D2EB4C4E}"/>
              </a:ext>
            </a:extLst>
          </p:cNvPr>
          <p:cNvSpPr/>
          <p:nvPr/>
        </p:nvSpPr>
        <p:spPr>
          <a:xfrm>
            <a:off x="0" y="0"/>
            <a:ext cx="12192000" cy="833718"/>
          </a:xfrm>
          <a:prstGeom prst="rect">
            <a:avLst/>
          </a:prstGeom>
          <a:solidFill>
            <a:srgbClr val="7428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9">
            <a:extLst>
              <a:ext uri="{FF2B5EF4-FFF2-40B4-BE49-F238E27FC236}">
                <a16:creationId xmlns:a16="http://schemas.microsoft.com/office/drawing/2014/main" id="{34A61E89-D473-5E98-D6AE-BBFE510F4C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26" y="6231400"/>
            <a:ext cx="1706397" cy="439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E0CF85-BBCC-254A-03AB-C8F438F71991}"/>
              </a:ext>
            </a:extLst>
          </p:cNvPr>
          <p:cNvSpPr txBox="1"/>
          <p:nvPr/>
        </p:nvSpPr>
        <p:spPr>
          <a:xfrm>
            <a:off x="1229746" y="17794"/>
            <a:ext cx="9897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PER QUÈ ÉS IMPORTANT TRANSFORMAR EL SISTEMA EN CLAU D’ATENCIÓ INTEGRADA SOCIAL I SANITÀRIA?</a:t>
            </a:r>
            <a:r>
              <a:rPr lang="en-ES" sz="2400">
                <a:solidFill>
                  <a:schemeClr val="bg1"/>
                </a:solidFill>
                <a:effectLst/>
              </a:rPr>
              <a:t> </a:t>
            </a:r>
            <a:endParaRPr lang="ca-ES" sz="2400">
              <a:solidFill>
                <a:schemeClr val="bg1"/>
              </a:solidFill>
            </a:endParaRPr>
          </a:p>
        </p:txBody>
      </p:sp>
      <p:pic>
        <p:nvPicPr>
          <p:cNvPr id="17" name="Graphic 16" descr="Badge 1 with solid fill">
            <a:extLst>
              <a:ext uri="{FF2B5EF4-FFF2-40B4-BE49-F238E27FC236}">
                <a16:creationId xmlns:a16="http://schemas.microsoft.com/office/drawing/2014/main" id="{4494920C-3BB8-7B75-9D0B-58F655D12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3" y="-136557"/>
            <a:ext cx="1139700" cy="1139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8B2DE0-5FD9-110C-0517-E142335D99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0000"/>
          </a:blip>
          <a:srcRect l="50508" r="20624"/>
          <a:stretch/>
        </p:blipFill>
        <p:spPr>
          <a:xfrm>
            <a:off x="0" y="2001315"/>
            <a:ext cx="2224216" cy="43146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071F57F-F48D-5774-2535-73CC9DF35212}"/>
              </a:ext>
            </a:extLst>
          </p:cNvPr>
          <p:cNvGrpSpPr/>
          <p:nvPr/>
        </p:nvGrpSpPr>
        <p:grpSpPr>
          <a:xfrm>
            <a:off x="5778500" y="1692443"/>
            <a:ext cx="6089348" cy="1120567"/>
            <a:chOff x="4168414" y="1133974"/>
            <a:chExt cx="7553938" cy="1364137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54F7B0F0-D20D-1352-9108-7A539AB96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414" y="1246812"/>
              <a:ext cx="1209820" cy="125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Logo De La Ue. Unión Europea Ilustraciones Svg, Vectoriales, Clip Art  Vectorizado Libre De Derechos. Image 77764098.">
              <a:extLst>
                <a:ext uri="{FF2B5EF4-FFF2-40B4-BE49-F238E27FC236}">
                  <a16:creationId xmlns:a16="http://schemas.microsoft.com/office/drawing/2014/main" id="{90574E9D-B7E9-03A9-10C3-4D1B950B3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384" y="1139047"/>
              <a:ext cx="1209820" cy="1209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0E78B9-C3BB-506B-43D4-A6D87FCF9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5201" y="1133974"/>
              <a:ext cx="1538018" cy="1066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sultat d'imatges per a ocde logo">
              <a:extLst>
                <a:ext uri="{FF2B5EF4-FFF2-40B4-BE49-F238E27FC236}">
                  <a16:creationId xmlns:a16="http://schemas.microsoft.com/office/drawing/2014/main" id="{8AFE07A8-5C9E-6AA8-4935-B133C7CFD3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1" t="18233" r="6783" b="21601"/>
            <a:stretch/>
          </p:blipFill>
          <p:spPr bwMode="auto">
            <a:xfrm>
              <a:off x="9489754" y="1493980"/>
              <a:ext cx="2232598" cy="809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9ECAC0-DEE6-3A97-8BEB-56A515225EFB}"/>
              </a:ext>
            </a:extLst>
          </p:cNvPr>
          <p:cNvGrpSpPr/>
          <p:nvPr/>
        </p:nvGrpSpPr>
        <p:grpSpPr>
          <a:xfrm>
            <a:off x="1415923" y="3182288"/>
            <a:ext cx="10623528" cy="3466219"/>
            <a:chOff x="1385176" y="3225114"/>
            <a:chExt cx="10623528" cy="346621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60EE7B-421F-CA85-C659-CE5089AD9D12}"/>
                </a:ext>
              </a:extLst>
            </p:cNvPr>
            <p:cNvSpPr txBox="1"/>
            <p:nvPr/>
          </p:nvSpPr>
          <p:spPr>
            <a:xfrm>
              <a:off x="1385176" y="3854458"/>
              <a:ext cx="212032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000" b="0" i="0" u="none" strike="noStrike" kern="1200" cap="none" spc="0" normalizeH="0" baseline="0" noProof="0">
                  <a:ln>
                    <a:noFill/>
                  </a:ln>
                  <a:solidFill>
                    <a:srgbClr val="742811"/>
                  </a:solidFill>
                  <a:effectLst/>
                  <a:uLnTx/>
                  <a:uFillTx/>
                  <a:latin typeface="Calibri Light" panose="020F0302020204030204"/>
                  <a:ea typeface="Aptos" panose="020B0004020202020204" pitchFamily="34" charset="0"/>
                  <a:cs typeface="+mn-cs"/>
                </a:rPr>
                <a:t>La </a:t>
              </a:r>
              <a:r>
                <a:rPr kumimoji="0" lang="ca-ES" sz="2000" b="1" i="0" u="none" strike="noStrike" kern="1200" cap="none" spc="0" normalizeH="0" baseline="0" noProof="0">
                  <a:ln>
                    <a:noFill/>
                  </a:ln>
                  <a:solidFill>
                    <a:srgbClr val="742811"/>
                  </a:solidFill>
                  <a:effectLst/>
                  <a:uLnTx/>
                  <a:uFillTx/>
                  <a:latin typeface="Calibri Light" panose="020F0302020204030204"/>
                  <a:ea typeface="Aptos" panose="020B0004020202020204" pitchFamily="34" charset="0"/>
                  <a:cs typeface="+mn-cs"/>
                </a:rPr>
                <a:t>major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000" b="1" i="0" u="none" strike="noStrike" kern="1200" cap="none" spc="0" normalizeH="0" baseline="0" noProof="0">
                  <a:ln>
                    <a:noFill/>
                  </a:ln>
                  <a:solidFill>
                    <a:srgbClr val="742811"/>
                  </a:solidFill>
                  <a:effectLst/>
                  <a:uLnTx/>
                  <a:uFillTx/>
                  <a:latin typeface="Calibri Light" panose="020F0302020204030204"/>
                  <a:ea typeface="Aptos" panose="020B0004020202020204" pitchFamily="34" charset="0"/>
                  <a:cs typeface="+mn-cs"/>
                </a:rPr>
                <a:t>part de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000" b="1" i="0" u="none" strike="noStrike" kern="1200" cap="none" spc="0" normalizeH="0" baseline="0" noProof="0">
                  <a:ln>
                    <a:noFill/>
                  </a:ln>
                  <a:solidFill>
                    <a:srgbClr val="742811"/>
                  </a:solidFill>
                  <a:effectLst/>
                  <a:uLnTx/>
                  <a:uFillTx/>
                  <a:latin typeface="Calibri Light" panose="020F0302020204030204"/>
                  <a:ea typeface="Aptos" panose="020B0004020202020204" pitchFamily="34" charset="0"/>
                  <a:cs typeface="+mn-cs"/>
                </a:rPr>
                <a:t>països del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000" b="1" i="0" u="none" strike="noStrike" kern="1200" cap="none" spc="0" normalizeH="0" baseline="0" noProof="0">
                  <a:ln>
                    <a:noFill/>
                  </a:ln>
                  <a:solidFill>
                    <a:srgbClr val="742811"/>
                  </a:solidFill>
                  <a:effectLst/>
                  <a:uLnTx/>
                  <a:uFillTx/>
                  <a:latin typeface="Calibri Light" panose="020F0302020204030204"/>
                  <a:ea typeface="Aptos" panose="020B0004020202020204" pitchFamily="34" charset="0"/>
                  <a:cs typeface="+mn-cs"/>
                </a:rPr>
                <a:t>primer món</a:t>
              </a:r>
              <a:r>
                <a:rPr kumimoji="0" lang="ca-ES" sz="2000" b="0" i="0" u="none" strike="noStrike" kern="1200" cap="none" spc="0" normalizeH="0" baseline="0" noProof="0">
                  <a:ln>
                    <a:noFill/>
                  </a:ln>
                  <a:solidFill>
                    <a:srgbClr val="742811"/>
                  </a:solidFill>
                  <a:effectLst/>
                  <a:uLnTx/>
                  <a:uFillTx/>
                  <a:latin typeface="Calibri Light" panose="020F0302020204030204"/>
                  <a:ea typeface="Aptos" panose="020B0004020202020204" pitchFamily="34" charset="0"/>
                  <a:cs typeface="+mn-cs"/>
                </a:rPr>
                <a:t>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000" b="0" i="0" u="none" strike="noStrike" kern="1200" cap="none" spc="0" normalizeH="0" baseline="0" noProof="0">
                  <a:ln>
                    <a:noFill/>
                  </a:ln>
                  <a:solidFill>
                    <a:srgbClr val="742811"/>
                  </a:solidFill>
                  <a:effectLst/>
                  <a:uLnTx/>
                  <a:uFillTx/>
                  <a:latin typeface="Calibri Light" panose="020F0302020204030204"/>
                  <a:ea typeface="Aptos" panose="020B0004020202020204" pitchFamily="34" charset="0"/>
                  <a:cs typeface="+mn-cs"/>
                </a:rPr>
                <a:t>estan realitzant </a:t>
              </a:r>
              <a:r>
                <a:rPr kumimoji="0" lang="ca-ES" sz="2000" b="1" i="0" u="none" strike="noStrike" kern="1200" cap="none" spc="0" normalizeH="0" baseline="0" noProof="0">
                  <a:ln>
                    <a:noFill/>
                  </a:ln>
                  <a:solidFill>
                    <a:srgbClr val="742811"/>
                  </a:solidFill>
                  <a:effectLst/>
                  <a:uLnTx/>
                  <a:uFillTx/>
                  <a:latin typeface="Calibri" panose="020F0502020204030204"/>
                  <a:ea typeface="Aptos" panose="020B0004020202020204" pitchFamily="34" charset="0"/>
                  <a:cs typeface="+mn-cs"/>
                </a:rPr>
                <a:t>CANVIS ORGANITZATIUS ESTRUCTURALS </a:t>
              </a:r>
              <a:endParaRPr kumimoji="0" lang="ca-ES" sz="2000" b="1" i="0" u="none" strike="noStrike" kern="1200" cap="none" spc="0" normalizeH="0" baseline="0" noProof="0">
                <a:ln>
                  <a:noFill/>
                </a:ln>
                <a:solidFill>
                  <a:srgbClr val="7428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7A523F3-70A8-6BBF-9712-2657A73FB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05496" y="3225114"/>
              <a:ext cx="8503208" cy="346621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A112166-E76E-DE11-9DB7-4EB8E9DB3076}"/>
              </a:ext>
            </a:extLst>
          </p:cNvPr>
          <p:cNvPicPr>
            <a:picLocks/>
          </p:cNvPicPr>
          <p:nvPr/>
        </p:nvPicPr>
        <p:blipFill>
          <a:blip r:embed="rId1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813" y="6366177"/>
            <a:ext cx="1656000" cy="72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ADFD624-121F-8C99-F5F8-68BC1854E180}"/>
              </a:ext>
            </a:extLst>
          </p:cNvPr>
          <p:cNvSpPr txBox="1"/>
          <p:nvPr/>
        </p:nvSpPr>
        <p:spPr>
          <a:xfrm>
            <a:off x="205460" y="1047479"/>
            <a:ext cx="11833991" cy="4462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400" b="1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defRPr>
            </a:lvl1pPr>
          </a:lstStyle>
          <a:p>
            <a:r>
              <a:rPr lang="ca-ES" sz="2300"/>
              <a:t>A nivell internacional, l’Atenció Integrada és una POLÍTICA PÚBLICA PRIORITÀRIA </a:t>
            </a:r>
          </a:p>
        </p:txBody>
      </p:sp>
    </p:spTree>
    <p:extLst>
      <p:ext uri="{BB962C8B-B14F-4D97-AF65-F5344CB8AC3E}">
        <p14:creationId xmlns:p14="http://schemas.microsoft.com/office/powerpoint/2010/main" val="328304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4F738-8F72-13F1-63C5-42057DBD1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3B25ED-D0F1-CE11-3999-E81912E7409F}"/>
              </a:ext>
            </a:extLst>
          </p:cNvPr>
          <p:cNvSpPr/>
          <p:nvPr/>
        </p:nvSpPr>
        <p:spPr>
          <a:xfrm>
            <a:off x="0" y="0"/>
            <a:ext cx="12192000" cy="833718"/>
          </a:xfrm>
          <a:prstGeom prst="rect">
            <a:avLst/>
          </a:prstGeom>
          <a:solidFill>
            <a:srgbClr val="7428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DF66F-AF51-785D-CE44-F565E4C42214}"/>
              </a:ext>
            </a:extLst>
          </p:cNvPr>
          <p:cNvSpPr txBox="1"/>
          <p:nvPr/>
        </p:nvSpPr>
        <p:spPr>
          <a:xfrm>
            <a:off x="1229746" y="17794"/>
            <a:ext cx="9897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PER QUÈ ÉS IMPORTANT TRANSFORMAR EL SISTEMA EN CLAU D’ATENCIÓ INTEGRADA SOCIAL I SANITÀRIA?</a:t>
            </a:r>
            <a:r>
              <a:rPr lang="en-ES" sz="2400">
                <a:solidFill>
                  <a:schemeClr val="bg1"/>
                </a:solidFill>
                <a:effectLst/>
              </a:rPr>
              <a:t> </a:t>
            </a:r>
            <a:endParaRPr lang="ca-ES" sz="2400">
              <a:solidFill>
                <a:schemeClr val="bg1"/>
              </a:solidFill>
            </a:endParaRPr>
          </a:p>
        </p:txBody>
      </p:sp>
      <p:pic>
        <p:nvPicPr>
          <p:cNvPr id="17" name="Graphic 16" descr="Badge 1 with solid fill">
            <a:extLst>
              <a:ext uri="{FF2B5EF4-FFF2-40B4-BE49-F238E27FC236}">
                <a16:creationId xmlns:a16="http://schemas.microsoft.com/office/drawing/2014/main" id="{25380139-2637-7E95-2A27-4948EC55E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3" y="-136557"/>
            <a:ext cx="1139700" cy="11397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23A868E-1D80-4DD9-A637-4B661E2FED7A}"/>
              </a:ext>
            </a:extLst>
          </p:cNvPr>
          <p:cNvSpPr txBox="1"/>
          <p:nvPr/>
        </p:nvSpPr>
        <p:spPr>
          <a:xfrm>
            <a:off x="205461" y="1047479"/>
            <a:ext cx="8443240" cy="11541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400" b="1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defRPr>
            </a:lvl1pPr>
          </a:lstStyle>
          <a:p>
            <a:r>
              <a:rPr lang="ca-ES" sz="2300"/>
              <a:t>Al llarg dels darrers 40 anys CATALUNYA HA REALITZAT DIVERSOS INTENTS per millorar la coordinació entre ambdós sistemes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79816B-E585-FBE7-6D87-93B970238CE2}"/>
              </a:ext>
            </a:extLst>
          </p:cNvPr>
          <p:cNvSpPr txBox="1"/>
          <p:nvPr/>
        </p:nvSpPr>
        <p:spPr>
          <a:xfrm>
            <a:off x="9105899" y="1047479"/>
            <a:ext cx="2880640" cy="420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None/>
            </a:pPr>
            <a:r>
              <a:rPr lang="ca-ES" kern="100">
                <a:solidFill>
                  <a:srgbClr val="742811"/>
                </a:solidFill>
                <a:latin typeface="Arial" panose="020B0604020202020204" pitchFamily="34" charset="0"/>
              </a:rPr>
              <a:t>Malgrat alguns avenços rellevants, </a:t>
            </a:r>
            <a:r>
              <a:rPr lang="ca-ES" b="1" kern="100">
                <a:solidFill>
                  <a:srgbClr val="742811"/>
                </a:solidFill>
                <a:latin typeface="Arial" panose="020B0604020202020204" pitchFamily="34" charset="0"/>
              </a:rPr>
              <a:t>el model basat en la simple coordinació </a:t>
            </a:r>
            <a:r>
              <a:rPr lang="ca-ES" b="1" kern="100" err="1">
                <a:solidFill>
                  <a:srgbClr val="742811"/>
                </a:solidFill>
                <a:latin typeface="Arial" panose="020B0604020202020204" pitchFamily="34" charset="0"/>
              </a:rPr>
              <a:t>interdepartamental</a:t>
            </a:r>
            <a:r>
              <a:rPr lang="ca-ES" b="1" kern="100">
                <a:solidFill>
                  <a:srgbClr val="742811"/>
                </a:solidFill>
                <a:latin typeface="Arial" panose="020B0604020202020204" pitchFamily="34" charset="0"/>
              </a:rPr>
              <a:t> resulta insuficient</a:t>
            </a:r>
            <a:r>
              <a:rPr lang="ca-ES" kern="100">
                <a:solidFill>
                  <a:srgbClr val="742811"/>
                </a:solidFill>
                <a:latin typeface="Arial" panose="020B0604020202020204" pitchFamily="34" charset="0"/>
              </a:rPr>
              <a:t>: l’absència d’una </a:t>
            </a:r>
            <a:r>
              <a:rPr lang="ca-ES" kern="100" err="1">
                <a:solidFill>
                  <a:srgbClr val="742811"/>
                </a:solidFill>
                <a:latin typeface="Arial" panose="020B0604020202020204" pitchFamily="34" charset="0"/>
              </a:rPr>
              <a:t>governança</a:t>
            </a:r>
            <a:r>
              <a:rPr lang="ca-ES" kern="100">
                <a:solidFill>
                  <a:srgbClr val="742811"/>
                </a:solidFill>
                <a:latin typeface="Arial" panose="020B0604020202020204" pitchFamily="34" charset="0"/>
              </a:rPr>
              <a:t> única, de capacitat executiva compartida i d’un sistema d’informació integrat impedeix progressar més en qualitat, equitat i sostenibilitat. </a:t>
            </a:r>
            <a:endParaRPr lang="en-ES" kern="100">
              <a:solidFill>
                <a:srgbClr val="742811"/>
              </a:solidFill>
              <a:latin typeface="Arial" panose="020B060402020202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A9A6D55-B4FF-F1EA-2875-05DFEE44C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3" y="2537096"/>
            <a:ext cx="8729133" cy="3273425"/>
          </a:xfrm>
          <a:prstGeom prst="rect">
            <a:avLst/>
          </a:prstGeom>
        </p:spPr>
      </p:pic>
      <p:pic>
        <p:nvPicPr>
          <p:cNvPr id="62" name="Imagen 9">
            <a:extLst>
              <a:ext uri="{FF2B5EF4-FFF2-40B4-BE49-F238E27FC236}">
                <a16:creationId xmlns:a16="http://schemas.microsoft.com/office/drawing/2014/main" id="{1ADB04E7-24CB-0B19-CDD0-7DAB5254BC2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26" y="6231400"/>
            <a:ext cx="1706397" cy="4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7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B5260-84A7-8303-B202-B88E8276A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15C2FA5A-A371-4BBD-04D1-35C1A2C3F8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</a:blip>
          <a:srcRect l="61954"/>
          <a:stretch>
            <a:fillRect/>
          </a:stretch>
        </p:blipFill>
        <p:spPr>
          <a:xfrm>
            <a:off x="278959" y="1137541"/>
            <a:ext cx="1901579" cy="49478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1A9D4B-6122-5B83-8075-A00CE26721C1}"/>
              </a:ext>
            </a:extLst>
          </p:cNvPr>
          <p:cNvSpPr/>
          <p:nvPr/>
        </p:nvSpPr>
        <p:spPr>
          <a:xfrm>
            <a:off x="0" y="0"/>
            <a:ext cx="12192000" cy="833718"/>
          </a:xfrm>
          <a:prstGeom prst="rect">
            <a:avLst/>
          </a:prstGeom>
          <a:solidFill>
            <a:srgbClr val="7428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 descr="Badge with solid fill">
            <a:extLst>
              <a:ext uri="{FF2B5EF4-FFF2-40B4-BE49-F238E27FC236}">
                <a16:creationId xmlns:a16="http://schemas.microsoft.com/office/drawing/2014/main" id="{E24165C8-B815-0649-4B08-BC7342314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" y="-148134"/>
            <a:ext cx="1139698" cy="1139698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:a16="http://schemas.microsoft.com/office/drawing/2014/main" id="{71731C22-32FE-7852-E5D0-6A0C32A5AC9E}"/>
              </a:ext>
            </a:extLst>
          </p:cNvPr>
          <p:cNvSpPr txBox="1"/>
          <p:nvPr/>
        </p:nvSpPr>
        <p:spPr>
          <a:xfrm>
            <a:off x="1229749" y="162944"/>
            <a:ext cx="9997052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L’AGAISS-Cat COM A RESPOSTA: 8 PUNTS CLAU</a:t>
            </a: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D1E78F20-B2FB-195C-8F72-EF7B066E1E35}"/>
              </a:ext>
            </a:extLst>
          </p:cNvPr>
          <p:cNvSpPr txBox="1"/>
          <p:nvPr/>
        </p:nvSpPr>
        <p:spPr>
          <a:xfrm>
            <a:off x="3372223" y="1319704"/>
            <a:ext cx="8680077" cy="5163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sz="2400" b="1" dirty="0">
                <a:solidFill>
                  <a:srgbClr val="7429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 nova arquitectura per resoldre un problema estructural. </a:t>
            </a:r>
            <a:r>
              <a:rPr lang="ca-E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L’AGAISS-Cat servirà per superar dècades de fragmentació entre l’àmbit de salut i de serveis socials i </a:t>
            </a:r>
            <a:r>
              <a:rPr lang="ca-ES" sz="20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permetre una integració real</a:t>
            </a:r>
            <a:r>
              <a:rPr lang="ca-E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no només cooperació puntual.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sz="2400" b="1" dirty="0" err="1">
                <a:solidFill>
                  <a:srgbClr val="7429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Governança</a:t>
            </a:r>
            <a:r>
              <a:rPr lang="ca-ES" sz="2400" b="1" dirty="0">
                <a:solidFill>
                  <a:srgbClr val="7429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compartida i capacitat executiva real: </a:t>
            </a:r>
            <a:r>
              <a:rPr lang="ca-E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Inclou </a:t>
            </a:r>
            <a:r>
              <a:rPr lang="ca-ES" sz="20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Generalitat, els ens locals, el sector social i sanitari, professionals, entitats i ciutadania</a:t>
            </a:r>
            <a:r>
              <a:rPr lang="ca-E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Per primer cop, Catalunya disposarà d’un òrgan estable amb capacitat de decisió, planificació i avaluació conjunta.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ca-ES" sz="2400" b="1" dirty="0">
                <a:solidFill>
                  <a:srgbClr val="7429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ca-ES" sz="2400" b="1" dirty="0">
                <a:solidFill>
                  <a:srgbClr val="7429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 únic model d’atenció per a tot el país:</a:t>
            </a:r>
            <a:r>
              <a:rPr lang="ca-ES" sz="2400" dirty="0">
                <a:solidFill>
                  <a:srgbClr val="7429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L’Agència desenvoluparà el </a:t>
            </a:r>
            <a:r>
              <a:rPr lang="ca-ES" sz="20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 Estratègic d’Atenció Integrada</a:t>
            </a:r>
            <a:r>
              <a:rPr lang="ca-E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garantint criteris unificats, </a:t>
            </a:r>
            <a:r>
              <a:rPr lang="ca-ES" sz="20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cartera de serveis integrada </a:t>
            </a:r>
            <a:r>
              <a:rPr lang="ca-E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equitat territorial.</a:t>
            </a:r>
            <a:endParaRPr lang="ca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C359E781-6C72-34B8-5DD3-2C25988F014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26" y="6231400"/>
            <a:ext cx="1706397" cy="439199"/>
          </a:xfrm>
          <a:prstGeom prst="rect">
            <a:avLst/>
          </a:prstGeom>
        </p:spPr>
      </p:pic>
      <p:pic>
        <p:nvPicPr>
          <p:cNvPr id="11" name="Graphic 10" descr="Badge 1 with solid fill">
            <a:extLst>
              <a:ext uri="{FF2B5EF4-FFF2-40B4-BE49-F238E27FC236}">
                <a16:creationId xmlns:a16="http://schemas.microsoft.com/office/drawing/2014/main" id="{3B0C2FEF-3A6F-5405-4CAE-8A9F6200C1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9500" y="1319704"/>
            <a:ext cx="914400" cy="914400"/>
          </a:xfrm>
          <a:prstGeom prst="rect">
            <a:avLst/>
          </a:prstGeom>
        </p:spPr>
      </p:pic>
      <p:pic>
        <p:nvPicPr>
          <p:cNvPr id="13" name="Graphic 12" descr="Badge with solid fill">
            <a:extLst>
              <a:ext uri="{FF2B5EF4-FFF2-40B4-BE49-F238E27FC236}">
                <a16:creationId xmlns:a16="http://schemas.microsoft.com/office/drawing/2014/main" id="{0FEBC6C2-032B-520D-8598-493DFB353C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9500" y="3154281"/>
            <a:ext cx="914400" cy="914400"/>
          </a:xfrm>
          <a:prstGeom prst="rect">
            <a:avLst/>
          </a:prstGeom>
        </p:spPr>
      </p:pic>
      <p:pic>
        <p:nvPicPr>
          <p:cNvPr id="15" name="Graphic 14" descr="Badge 3 with solid fill">
            <a:extLst>
              <a:ext uri="{FF2B5EF4-FFF2-40B4-BE49-F238E27FC236}">
                <a16:creationId xmlns:a16="http://schemas.microsoft.com/office/drawing/2014/main" id="{F64E2C57-691F-E115-5666-AD4C779079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49500" y="49667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4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071D-4E49-1486-56C7-38B569EF9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7B7118DE-B967-AA23-95EB-8F2D3F90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</a:blip>
          <a:srcRect l="61954"/>
          <a:stretch>
            <a:fillRect/>
          </a:stretch>
        </p:blipFill>
        <p:spPr>
          <a:xfrm>
            <a:off x="278959" y="1137541"/>
            <a:ext cx="1901579" cy="49478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1F8741-AFF8-3A26-DDC8-D0DB0091B5DF}"/>
              </a:ext>
            </a:extLst>
          </p:cNvPr>
          <p:cNvSpPr/>
          <p:nvPr/>
        </p:nvSpPr>
        <p:spPr>
          <a:xfrm>
            <a:off x="0" y="0"/>
            <a:ext cx="12192000" cy="833718"/>
          </a:xfrm>
          <a:prstGeom prst="rect">
            <a:avLst/>
          </a:prstGeom>
          <a:solidFill>
            <a:srgbClr val="7428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 descr="Badge with solid fill">
            <a:extLst>
              <a:ext uri="{FF2B5EF4-FFF2-40B4-BE49-F238E27FC236}">
                <a16:creationId xmlns:a16="http://schemas.microsoft.com/office/drawing/2014/main" id="{9ABDE777-9F1A-AAAA-3715-C74E79083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" y="-148134"/>
            <a:ext cx="1139698" cy="1139698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:a16="http://schemas.microsoft.com/office/drawing/2014/main" id="{3BE352B7-3432-16BE-09D8-D0553B12F7B4}"/>
              </a:ext>
            </a:extLst>
          </p:cNvPr>
          <p:cNvSpPr txBox="1"/>
          <p:nvPr/>
        </p:nvSpPr>
        <p:spPr>
          <a:xfrm>
            <a:off x="1229749" y="162944"/>
            <a:ext cx="9997052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L’AGAISS-Cat COM A RESPOSTA: 8 PUNTS CLAU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050635E9-2B13-E626-D993-6F9CFDDB33B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26" y="6231400"/>
            <a:ext cx="1706397" cy="439199"/>
          </a:xfrm>
          <a:prstGeom prst="rect">
            <a:avLst/>
          </a:prstGeom>
        </p:spPr>
      </p:pic>
      <p:pic>
        <p:nvPicPr>
          <p:cNvPr id="10" name="Graphic 9" descr="Badge 4 with solid fill">
            <a:extLst>
              <a:ext uri="{FF2B5EF4-FFF2-40B4-BE49-F238E27FC236}">
                <a16:creationId xmlns:a16="http://schemas.microsoft.com/office/drawing/2014/main" id="{18BEFDCD-47D6-A5D5-0075-DB78A42433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9500" y="1319704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55BA85-1807-45B9-B3A3-6DCE969D7261}"/>
              </a:ext>
            </a:extLst>
          </p:cNvPr>
          <p:cNvSpPr txBox="1"/>
          <p:nvPr/>
        </p:nvSpPr>
        <p:spPr>
          <a:xfrm>
            <a:off x="3432862" y="1319704"/>
            <a:ext cx="8632138" cy="1904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7429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Un únic pla i un referent per a cada persona: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504E4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L’AGAISS-Cat </a:t>
            </a:r>
            <a:r>
              <a:rPr lang="ca-ES" sz="2000" dirty="0">
                <a:solidFill>
                  <a:srgbClr val="504E4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 de garantir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504E4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que qualsevol persona amb necessitats socials i sanitàries complexes tingui una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valoració única, un pla d’atenció únic i un professional referent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504E4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Aquest són elements clau per deixar enrere la multiplicitat de plans i itineraris duplicats.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7" name="Graphic 16" descr="Badge 5 with solid fill">
            <a:extLst>
              <a:ext uri="{FF2B5EF4-FFF2-40B4-BE49-F238E27FC236}">
                <a16:creationId xmlns:a16="http://schemas.microsoft.com/office/drawing/2014/main" id="{E50453AE-E869-DFDD-BA8D-467E3B30EF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9500" y="3641475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ABF28E-A545-A678-1DE5-6A090BAB624D}"/>
              </a:ext>
            </a:extLst>
          </p:cNvPr>
          <p:cNvSpPr txBox="1"/>
          <p:nvPr/>
        </p:nvSpPr>
        <p:spPr>
          <a:xfrm>
            <a:off x="3432862" y="3704975"/>
            <a:ext cx="8301938" cy="225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7429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Integració de dades i interoperabilitat total: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504E4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 Llei habilita, per primera vegada, la 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compartició segura de dades entre salut i social per finalitats assistencials, de prevenció, planificació i avaluació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504E4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A més, impulsa una 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plataforma digital integrada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504E4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condició essencial per reduir burocràcia i anticipar necessitats per a les poblacions més vulnerables o amb major risc.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16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11471-5C7C-9F2D-636A-FF67D6A51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17EC740C-3A4D-421D-3D60-2DBA78DBA0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</a:blip>
          <a:srcRect l="61954"/>
          <a:stretch>
            <a:fillRect/>
          </a:stretch>
        </p:blipFill>
        <p:spPr>
          <a:xfrm>
            <a:off x="278959" y="1137541"/>
            <a:ext cx="1901579" cy="49478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14A59E-ABB0-122D-E9D8-A8474742762E}"/>
              </a:ext>
            </a:extLst>
          </p:cNvPr>
          <p:cNvSpPr/>
          <p:nvPr/>
        </p:nvSpPr>
        <p:spPr>
          <a:xfrm>
            <a:off x="0" y="0"/>
            <a:ext cx="12192000" cy="833718"/>
          </a:xfrm>
          <a:prstGeom prst="rect">
            <a:avLst/>
          </a:prstGeom>
          <a:solidFill>
            <a:srgbClr val="7428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 descr="Badge with solid fill">
            <a:extLst>
              <a:ext uri="{FF2B5EF4-FFF2-40B4-BE49-F238E27FC236}">
                <a16:creationId xmlns:a16="http://schemas.microsoft.com/office/drawing/2014/main" id="{30553124-B122-946D-0B5A-F92B26F39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" y="-148134"/>
            <a:ext cx="1139698" cy="1139698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:a16="http://schemas.microsoft.com/office/drawing/2014/main" id="{C8554227-5F33-2B3A-B93E-560A97C43C56}"/>
              </a:ext>
            </a:extLst>
          </p:cNvPr>
          <p:cNvSpPr txBox="1"/>
          <p:nvPr/>
        </p:nvSpPr>
        <p:spPr>
          <a:xfrm>
            <a:off x="1229749" y="162944"/>
            <a:ext cx="9997052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L’AGAISS-Cat COM A RESPOSTA: 8 PUNTS CLAU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8C58DFB8-F63C-7B99-1067-C3B2FA66857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26" y="6231400"/>
            <a:ext cx="1706397" cy="439199"/>
          </a:xfrm>
          <a:prstGeom prst="rect">
            <a:avLst/>
          </a:prstGeom>
        </p:spPr>
      </p:pic>
      <p:pic>
        <p:nvPicPr>
          <p:cNvPr id="7" name="Graphic 6" descr="Badge 6 with solid fill">
            <a:extLst>
              <a:ext uri="{FF2B5EF4-FFF2-40B4-BE49-F238E27FC236}">
                <a16:creationId xmlns:a16="http://schemas.microsoft.com/office/drawing/2014/main" id="{74370EF8-E79B-5943-D628-E87A43D95B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9500" y="1319704"/>
            <a:ext cx="914400" cy="914400"/>
          </a:xfrm>
          <a:prstGeom prst="rect">
            <a:avLst/>
          </a:prstGeom>
        </p:spPr>
      </p:pic>
      <p:sp>
        <p:nvSpPr>
          <p:cNvPr id="11" name="CuadroTexto 7">
            <a:extLst>
              <a:ext uri="{FF2B5EF4-FFF2-40B4-BE49-F238E27FC236}">
                <a16:creationId xmlns:a16="http://schemas.microsoft.com/office/drawing/2014/main" id="{A0755CDF-31D3-9C8F-8A90-53AC8BD377FA}"/>
              </a:ext>
            </a:extLst>
          </p:cNvPr>
          <p:cNvSpPr txBox="1"/>
          <p:nvPr/>
        </p:nvSpPr>
        <p:spPr>
          <a:xfrm>
            <a:off x="3432862" y="1382108"/>
            <a:ext cx="8480179" cy="341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7429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Atenció domiciliària i comunitària com a prioritat de país.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504E4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L’AGAISS-Cat reorientarà el sistema cap a l’entorn domiciliari i comunitari, facilitant que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les persones puguin viure més temps a casa 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504E4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reduint institucionalitzacions innecessàries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504E4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lang="ca-E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7429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Millora del model residencial amb atenció sanitària pública garantida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7429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7429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504E4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Si bé actualment ja s’ha iniciat el procés de desplegament de l’atenció integrada a residències de gent gran (RGG), l’AGAISS-Cat tindrà com a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repte consolidar aquest desplegament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504E4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3" name="Graphic 12" descr="Badge 7 with solid fill">
            <a:extLst>
              <a:ext uri="{FF2B5EF4-FFF2-40B4-BE49-F238E27FC236}">
                <a16:creationId xmlns:a16="http://schemas.microsoft.com/office/drawing/2014/main" id="{2FB919C9-F3E2-45EF-9C27-31F9F988B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9500" y="2971800"/>
            <a:ext cx="914400" cy="914400"/>
          </a:xfrm>
          <a:prstGeom prst="rect">
            <a:avLst/>
          </a:prstGeom>
        </p:spPr>
      </p:pic>
      <p:sp>
        <p:nvSpPr>
          <p:cNvPr id="15" name="CuadroTexto 3">
            <a:extLst>
              <a:ext uri="{FF2B5EF4-FFF2-40B4-BE49-F238E27FC236}">
                <a16:creationId xmlns:a16="http://schemas.microsoft.com/office/drawing/2014/main" id="{3AC1E5D5-0E13-6C6E-9031-34D219AB858B}"/>
              </a:ext>
            </a:extLst>
          </p:cNvPr>
          <p:cNvSpPr txBox="1"/>
          <p:nvPr/>
        </p:nvSpPr>
        <p:spPr>
          <a:xfrm>
            <a:off x="3432862" y="5035175"/>
            <a:ext cx="8340038" cy="119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7429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Avaluació, qualitat i sostenibilitat: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504E4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L’Agència fixarà indicadors i estàndards comuns,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avaluarà resultats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504E4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 impulsarà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models de finançament orientats al valor</a:t>
            </a:r>
            <a:r>
              <a:rPr lang="ca-ES" sz="2000" dirty="0">
                <a:solidFill>
                  <a:srgbClr val="504E4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8" name="Graphic 17" descr="Badge 8 with solid fill">
            <a:extLst>
              <a:ext uri="{FF2B5EF4-FFF2-40B4-BE49-F238E27FC236}">
                <a16:creationId xmlns:a16="http://schemas.microsoft.com/office/drawing/2014/main" id="{A91A8AD3-C3E3-B81E-BBD4-572324A4E3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49500" y="47974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90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87389C7223CF45A489792BD1C2D2AA" ma:contentTypeVersion="18" ma:contentTypeDescription="Crea un document nou" ma:contentTypeScope="" ma:versionID="ffd4cb58f74745b57b15ba0b20ef05a8">
  <xsd:schema xmlns:xsd="http://www.w3.org/2001/XMLSchema" xmlns:xs="http://www.w3.org/2001/XMLSchema" xmlns:p="http://schemas.microsoft.com/office/2006/metadata/properties" xmlns:ns3="c12f4a64-a96e-4905-a9e5-960ce8c6f0d7" xmlns:ns4="c6d49ed6-1591-4285-9c79-62e2aa6271e5" targetNamespace="http://schemas.microsoft.com/office/2006/metadata/properties" ma:root="true" ma:fieldsID="8cf5cc1900fdd39ae004e8aee586f2fa" ns3:_="" ns4:_="">
    <xsd:import namespace="c12f4a64-a96e-4905-a9e5-960ce8c6f0d7"/>
    <xsd:import namespace="c6d49ed6-1591-4285-9c79-62e2aa6271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f4a64-a96e-4905-a9e5-960ce8c6f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49ed6-1591-4285-9c79-62e2aa6271e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indicació per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12f4a64-a96e-4905-a9e5-960ce8c6f0d7" xsi:nil="true"/>
  </documentManagement>
</p:properties>
</file>

<file path=customXml/itemProps1.xml><?xml version="1.0" encoding="utf-8"?>
<ds:datastoreItem xmlns:ds="http://schemas.openxmlformats.org/officeDocument/2006/customXml" ds:itemID="{E52A224B-0511-47CF-B113-80FC188614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2f4a64-a96e-4905-a9e5-960ce8c6f0d7"/>
    <ds:schemaRef ds:uri="c6d49ed6-1591-4285-9c79-62e2aa6271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CF4C97-D89A-4559-9850-3C2CEC1BEB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DF8BCA-3B55-4E7D-9142-3EEA2983309E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6d49ed6-1591-4285-9c79-62e2aa6271e5"/>
    <ds:schemaRef ds:uri="http://purl.org/dc/elements/1.1/"/>
    <ds:schemaRef ds:uri="http://purl.org/dc/dcmitype/"/>
    <ds:schemaRef ds:uri="http://schemas.microsoft.com/office/infopath/2007/PartnerControls"/>
    <ds:schemaRef ds:uri="c12f4a64-a96e-4905-a9e5-960ce8c6f0d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4755</TotalTime>
  <Words>1302</Words>
  <Application>Microsoft Macintosh PowerPoint</Application>
  <PresentationFormat>Widescreen</PresentationFormat>
  <Paragraphs>113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Orientació del Pla de salut 2021-2025</dc:title>
  <dc:creator>dgps.salut@gencat.cat</dc:creator>
  <cp:keywords>Pla de salut; planificació</cp:keywords>
  <cp:lastModifiedBy>Jordi Amblàs Novellas</cp:lastModifiedBy>
  <cp:revision>251</cp:revision>
  <cp:lastPrinted>2023-09-19T09:43:10Z</cp:lastPrinted>
  <dcterms:created xsi:type="dcterms:W3CDTF">2021-11-06T07:48:32Z</dcterms:created>
  <dcterms:modified xsi:type="dcterms:W3CDTF">2025-11-18T10:03:19Z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0x0101004687389C7223CF45A489792BD1C2D2AA</vt:lpwstr>
  </property>
</Properties>
</file>