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35"/>
  </p:notesMasterIdLst>
  <p:sldIdLst>
    <p:sldId id="351" r:id="rId6"/>
    <p:sldId id="371" r:id="rId7"/>
    <p:sldId id="381" r:id="rId8"/>
    <p:sldId id="370" r:id="rId9"/>
    <p:sldId id="379" r:id="rId10"/>
    <p:sldId id="257" r:id="rId11"/>
    <p:sldId id="352" r:id="rId12"/>
    <p:sldId id="353" r:id="rId13"/>
    <p:sldId id="400" r:id="rId14"/>
    <p:sldId id="356" r:id="rId15"/>
    <p:sldId id="354" r:id="rId16"/>
    <p:sldId id="355" r:id="rId17"/>
    <p:sldId id="397" r:id="rId18"/>
    <p:sldId id="398" r:id="rId19"/>
    <p:sldId id="399" r:id="rId20"/>
    <p:sldId id="365" r:id="rId21"/>
    <p:sldId id="366" r:id="rId22"/>
    <p:sldId id="285" r:id="rId23"/>
    <p:sldId id="271" r:id="rId24"/>
    <p:sldId id="266" r:id="rId25"/>
    <p:sldId id="267" r:id="rId26"/>
    <p:sldId id="378" r:id="rId27"/>
    <p:sldId id="386" r:id="rId28"/>
    <p:sldId id="387" r:id="rId29"/>
    <p:sldId id="374" r:id="rId30"/>
    <p:sldId id="384" r:id="rId31"/>
    <p:sldId id="375" r:id="rId32"/>
    <p:sldId id="401" r:id="rId33"/>
    <p:sldId id="402" r:id="rId34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p Casanovas, Anna" initials="CCA" lastIdx="3" clrIdx="0">
    <p:extLst>
      <p:ext uri="{19B8F6BF-5375-455C-9EA6-DF929625EA0E}">
        <p15:presenceInfo xmlns:p15="http://schemas.microsoft.com/office/powerpoint/2012/main" userId="S-1-5-21-1118647226-1548230860-1774337113-4396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A0000"/>
    <a:srgbClr val="FF8989"/>
    <a:srgbClr val="FFCDCD"/>
    <a:srgbClr val="FEE8D2"/>
    <a:srgbClr val="EB701D"/>
    <a:srgbClr val="F9D49D"/>
    <a:srgbClr val="FEEEDE"/>
    <a:srgbClr val="F8CB9E"/>
    <a:srgbClr val="F2A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721422-547C-EB5C-1168-8C1266CA4A79}" v="908" dt="2025-12-10T13:25:30.961"/>
    <p1510:client id="{1510DF82-EC4C-1610-A352-DB1F722BFF39}" v="303" dt="2025-12-10T15:55:35.307"/>
    <p1510:client id="{1C00541C-625D-7B12-AB85-431E6CF50DF4}" v="256" dt="2025-12-10T11:10:16.268"/>
    <p1510:client id="{1CFDB799-55B5-0719-3D6D-1A4D10A1CD56}" v="1658" dt="2025-12-10T18:54:00.886"/>
    <p1510:client id="{26191CAD-4D59-457A-8F5E-CEBCBC1789F6}" v="1" dt="2025-12-10T13:06:47.180"/>
    <p1510:client id="{35E183C0-B4FE-EDB5-DC3E-538505F6A69F}" v="75" dt="2025-12-10T11:25:26.480"/>
    <p1510:client id="{3C3958BE-B79C-BD0C-2A4E-BE78C01B443F}" v="60" dt="2025-12-10T11:43:58.009"/>
    <p1510:client id="{494E829F-57E4-3C8E-1AFD-66DD4A1125D8}" v="6" dt="2025-12-10T19:04:41.702"/>
    <p1510:client id="{61C88C96-F494-433C-A61A-372CF60A47B3}" v="7" dt="2025-12-10T15:33:00.456"/>
    <p1510:client id="{7B9C6643-A2EE-AEC7-11C9-E58FBAA91147}" v="164" dt="2025-12-10T11:19:07.109"/>
    <p1510:client id="{8E7BBBC7-8F31-9FDD-7723-F5B5C975918A}" v="21" dt="2025-12-10T11:21:28.979"/>
    <p1510:client id="{AE70CD77-5192-ED24-30EA-5ED8371CE3E8}" v="7" dt="2025-12-10T13:10:11.676"/>
    <p1510:client id="{BCBB6410-BE07-71D6-8D01-9ED36F2BE211}" v="3" dt="2025-12-10T13:08:57.435"/>
    <p1510:client id="{CA556AFD-43AF-471D-9069-10AAA3DFD7A7}" v="322" dt="2025-12-10T09:46:37.450"/>
    <p1510:client id="{CD22D878-97A4-4B5C-A69E-0074933BCC4D}" v="324" dt="2025-12-10T10:39:07.6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 clar 2 - èmfasi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BDB00-7E72-4E6E-87E3-3C6423439BA2}" type="datetimeFigureOut">
              <a:rPr lang="ca-ES" smtClean="0"/>
              <a:t>11/12/2025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6A067-5EB5-4030-BEB6-98CCC9189C6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0092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C38C181-AD71-4E41-B926-A738AF06117E}" type="slidenum">
              <a:rPr lang="ca-ES" smtClean="0"/>
              <a:t>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56584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6C38C181-AD71-4E41-B926-A738AF06117E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83386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6C38C181-AD71-4E41-B926-A738AF06117E}" type="slidenum">
              <a:rPr lang="ca-ES" smtClean="0"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32956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800" b="0" i="0" u="none" strike="noStrike" baseline="0">
                <a:solidFill>
                  <a:srgbClr val="000000"/>
                </a:solidFill>
                <a:latin typeface="HelveticaNeueLT Std"/>
              </a:rPr>
              <a:t>les </a:t>
            </a:r>
            <a:r>
              <a:rPr lang="es-ES" sz="1800" b="0" i="0" u="none" strike="noStrike" baseline="0" err="1">
                <a:solidFill>
                  <a:srgbClr val="000000"/>
                </a:solidFill>
                <a:latin typeface="HelveticaNeueLT Std"/>
              </a:rPr>
              <a:t>instal·lacions</a:t>
            </a:r>
            <a:r>
              <a:rPr lang="es-ES" sz="1800" b="0" i="0" u="none" strike="noStrike" baseline="0">
                <a:solidFill>
                  <a:srgbClr val="000000"/>
                </a:solidFill>
                <a:latin typeface="HelveticaNeueLT Std"/>
              </a:rPr>
              <a:t> fotovoltaiques </a:t>
            </a:r>
            <a:r>
              <a:rPr lang="es-ES" sz="1800" b="0" i="0" u="none" strike="noStrike" baseline="0" err="1">
                <a:solidFill>
                  <a:srgbClr val="000000"/>
                </a:solidFill>
                <a:latin typeface="HelveticaNeueLT Std"/>
              </a:rPr>
              <a:t>d’autoconsum</a:t>
            </a:r>
            <a:r>
              <a:rPr lang="es-ES" sz="1800" b="0" i="0" u="none" strike="noStrike" baseline="0">
                <a:solidFill>
                  <a:srgbClr val="000000"/>
                </a:solidFill>
                <a:latin typeface="HelveticaNeueLT Std"/>
              </a:rPr>
              <a:t> han </a:t>
            </a:r>
            <a:r>
              <a:rPr lang="es-ES" sz="1800" b="0" i="0" u="none" strike="noStrike" baseline="0" err="1">
                <a:solidFill>
                  <a:srgbClr val="000000"/>
                </a:solidFill>
                <a:latin typeface="HelveticaNeueLT Std"/>
              </a:rPr>
              <a:t>suposat</a:t>
            </a:r>
            <a:r>
              <a:rPr lang="es-ES" sz="1800" b="0" i="0" u="none" strike="noStrike" baseline="0">
                <a:solidFill>
                  <a:srgbClr val="000000"/>
                </a:solidFill>
                <a:latin typeface="HelveticaNeueLT Std"/>
              </a:rPr>
              <a:t> el </a:t>
            </a:r>
            <a:r>
              <a:rPr lang="es-ES" sz="1800" b="0" i="0" u="none" strike="noStrike" baseline="0" err="1">
                <a:solidFill>
                  <a:srgbClr val="000000"/>
                </a:solidFill>
                <a:latin typeface="HelveticaNeueLT Std"/>
              </a:rPr>
              <a:t>canvi</a:t>
            </a:r>
            <a:r>
              <a:rPr lang="es-ES" sz="1800" b="0" i="0" u="none" strike="noStrike" baseline="0">
                <a:solidFill>
                  <a:srgbClr val="000000"/>
                </a:solidFill>
                <a:latin typeface="HelveticaNeueLT Std"/>
              </a:rPr>
              <a:t> </a:t>
            </a:r>
            <a:r>
              <a:rPr lang="es-ES" sz="1800" b="0" i="0" u="none" strike="noStrike" baseline="0" err="1">
                <a:solidFill>
                  <a:srgbClr val="000000"/>
                </a:solidFill>
                <a:latin typeface="HelveticaNeueLT Std"/>
              </a:rPr>
              <a:t>més</a:t>
            </a:r>
            <a:r>
              <a:rPr lang="es-ES" sz="1800" b="0" i="0" u="none" strike="noStrike" baseline="0">
                <a:solidFill>
                  <a:srgbClr val="000000"/>
                </a:solidFill>
                <a:latin typeface="HelveticaNeueLT Std"/>
              </a:rPr>
              <a:t> </a:t>
            </a:r>
            <a:r>
              <a:rPr lang="es-ES" sz="1800" b="0" i="0" u="none" strike="noStrike" baseline="0" err="1">
                <a:solidFill>
                  <a:srgbClr val="000000"/>
                </a:solidFill>
                <a:latin typeface="HelveticaNeueLT Std"/>
              </a:rPr>
              <a:t>significatiu</a:t>
            </a:r>
            <a:r>
              <a:rPr lang="es-ES" sz="1800" b="0" i="0" u="none" strike="noStrike" baseline="0">
                <a:solidFill>
                  <a:srgbClr val="000000"/>
                </a:solidFill>
                <a:latin typeface="HelveticaNeueLT Std"/>
              </a:rPr>
              <a:t> en el sistema </a:t>
            </a:r>
            <a:r>
              <a:rPr lang="es-ES" sz="1800" b="0" i="0" u="none" strike="noStrike" baseline="0" err="1">
                <a:solidFill>
                  <a:srgbClr val="000000"/>
                </a:solidFill>
                <a:latin typeface="HelveticaNeueLT Std"/>
              </a:rPr>
              <a:t>elèctric</a:t>
            </a:r>
            <a:r>
              <a:rPr lang="es-ES" sz="1800" b="0" i="0" u="none" strike="noStrike" baseline="0">
                <a:solidFill>
                  <a:srgbClr val="000000"/>
                </a:solidFill>
                <a:latin typeface="HelveticaNeueLT Std"/>
              </a:rPr>
              <a:t> </a:t>
            </a:r>
            <a:r>
              <a:rPr lang="es-ES" sz="1800" b="0" i="0" u="none" strike="noStrike" baseline="0" err="1">
                <a:solidFill>
                  <a:srgbClr val="000000"/>
                </a:solidFill>
                <a:latin typeface="HelveticaNeueLT Std"/>
              </a:rPr>
              <a:t>català</a:t>
            </a:r>
            <a:r>
              <a:rPr lang="es-ES" sz="1800" b="0" i="0" u="none" strike="noStrike" baseline="0">
                <a:solidFill>
                  <a:srgbClr val="000000"/>
                </a:solidFill>
                <a:latin typeface="HelveticaNeueLT Std"/>
              </a:rPr>
              <a:t> en </a:t>
            </a:r>
            <a:r>
              <a:rPr lang="es-ES" sz="1800" b="0" i="0" u="none" strike="noStrike" baseline="0" err="1">
                <a:solidFill>
                  <a:srgbClr val="000000"/>
                </a:solidFill>
                <a:latin typeface="HelveticaNeueLT Std"/>
              </a:rPr>
              <a:t>els</a:t>
            </a:r>
            <a:r>
              <a:rPr lang="es-ES" sz="1800" b="0" i="0" u="none" strike="noStrike" baseline="0">
                <a:solidFill>
                  <a:srgbClr val="000000"/>
                </a:solidFill>
                <a:latin typeface="HelveticaNeueLT Std"/>
              </a:rPr>
              <a:t> </a:t>
            </a:r>
            <a:r>
              <a:rPr lang="es-ES" sz="1800" b="0" i="0" u="none" strike="noStrike" baseline="0" err="1">
                <a:solidFill>
                  <a:srgbClr val="000000"/>
                </a:solidFill>
                <a:latin typeface="HelveticaNeueLT Std"/>
              </a:rPr>
              <a:t>darrers</a:t>
            </a:r>
            <a:r>
              <a:rPr lang="es-ES" sz="1800" b="0" i="0" u="none" strike="noStrike" baseline="0">
                <a:solidFill>
                  <a:srgbClr val="000000"/>
                </a:solidFill>
                <a:latin typeface="HelveticaNeueLT Std"/>
              </a:rPr>
              <a:t> </a:t>
            </a:r>
            <a:r>
              <a:rPr lang="es-ES" sz="1800" b="0" i="0" u="none" strike="noStrike" baseline="0" err="1">
                <a:solidFill>
                  <a:srgbClr val="000000"/>
                </a:solidFill>
                <a:latin typeface="HelveticaNeueLT Std"/>
              </a:rPr>
              <a:t>anys</a:t>
            </a:r>
            <a:r>
              <a:rPr lang="es-ES" sz="1800" b="0" i="0" u="none" strike="noStrike" baseline="0">
                <a:solidFill>
                  <a:srgbClr val="000000"/>
                </a:solidFill>
                <a:latin typeface="HelveticaNeueLT Std"/>
              </a:rPr>
              <a:t> </a:t>
            </a:r>
          </a:p>
          <a:p>
            <a:r>
              <a:rPr lang="es-ES" sz="1800" b="0" i="0" u="none" strike="noStrike" baseline="0" err="1">
                <a:solidFill>
                  <a:srgbClr val="000000"/>
                </a:solidFill>
                <a:latin typeface="HelveticaNeueLT Std"/>
              </a:rPr>
              <a:t>Aquest</a:t>
            </a:r>
            <a:r>
              <a:rPr lang="es-ES" sz="1800" b="0" i="0" u="none" strike="noStrike" baseline="0">
                <a:solidFill>
                  <a:srgbClr val="000000"/>
                </a:solidFill>
                <a:latin typeface="HelveticaNeueLT Std"/>
              </a:rPr>
              <a:t> </a:t>
            </a:r>
            <a:r>
              <a:rPr lang="es-ES" sz="1800" b="0" i="0" u="none" strike="noStrike" baseline="0" err="1">
                <a:solidFill>
                  <a:srgbClr val="000000"/>
                </a:solidFill>
                <a:latin typeface="HelveticaNeueLT Std"/>
              </a:rPr>
              <a:t>efecte</a:t>
            </a:r>
            <a:r>
              <a:rPr lang="es-ES" sz="1800" b="0" i="0" u="none" strike="noStrike" baseline="0">
                <a:solidFill>
                  <a:srgbClr val="000000"/>
                </a:solidFill>
                <a:latin typeface="HelveticaNeueLT Std"/>
              </a:rPr>
              <a:t> </a:t>
            </a:r>
            <a:r>
              <a:rPr lang="es-ES" sz="1800" b="0" i="0" u="none" strike="noStrike" baseline="0" err="1">
                <a:solidFill>
                  <a:srgbClr val="000000"/>
                </a:solidFill>
                <a:latin typeface="HelveticaNeueLT Std"/>
              </a:rPr>
              <a:t>és</a:t>
            </a:r>
            <a:r>
              <a:rPr lang="es-ES" sz="1800" b="0" i="0" u="none" strike="noStrike" baseline="0">
                <a:solidFill>
                  <a:srgbClr val="000000"/>
                </a:solidFill>
                <a:latin typeface="HelveticaNeueLT Std"/>
              </a:rPr>
              <a:t> </a:t>
            </a:r>
            <a:r>
              <a:rPr lang="es-ES" sz="1800" b="0" i="0" u="none" strike="noStrike" baseline="0" err="1">
                <a:solidFill>
                  <a:srgbClr val="000000"/>
                </a:solidFill>
                <a:latin typeface="HelveticaNeueLT Std"/>
              </a:rPr>
              <a:t>atribuïble</a:t>
            </a:r>
            <a:r>
              <a:rPr lang="es-ES" sz="1800" b="0" i="0" u="none" strike="noStrike" baseline="0">
                <a:solidFill>
                  <a:srgbClr val="000000"/>
                </a:solidFill>
                <a:latin typeface="HelveticaNeueLT Std"/>
              </a:rPr>
              <a:t> a la </a:t>
            </a:r>
            <a:r>
              <a:rPr lang="es-ES" sz="1800" b="0" i="0" u="none" strike="noStrike" baseline="0" err="1">
                <a:solidFill>
                  <a:srgbClr val="000000"/>
                </a:solidFill>
                <a:latin typeface="HelveticaNeueLT Std"/>
              </a:rPr>
              <a:t>finalització</a:t>
            </a:r>
            <a:r>
              <a:rPr lang="es-ES" sz="1800" b="0" i="0" u="none" strike="noStrike" baseline="0">
                <a:solidFill>
                  <a:srgbClr val="000000"/>
                </a:solidFill>
                <a:latin typeface="HelveticaNeueLT Std"/>
              </a:rPr>
              <a:t> </a:t>
            </a:r>
            <a:r>
              <a:rPr lang="es-ES" sz="1800" b="0" i="0" u="none" strike="noStrike" baseline="0" err="1">
                <a:solidFill>
                  <a:srgbClr val="000000"/>
                </a:solidFill>
                <a:latin typeface="HelveticaNeueLT Std"/>
              </a:rPr>
              <a:t>dels</a:t>
            </a:r>
            <a:r>
              <a:rPr lang="es-ES" sz="1800" b="0" i="0" u="none" strike="noStrike" baseline="0">
                <a:solidFill>
                  <a:srgbClr val="000000"/>
                </a:solidFill>
                <a:latin typeface="HelveticaNeueLT Std"/>
              </a:rPr>
              <a:t> </a:t>
            </a:r>
            <a:r>
              <a:rPr lang="es-ES" sz="1800" b="0" i="0" u="none" strike="noStrike" baseline="0" err="1">
                <a:solidFill>
                  <a:srgbClr val="000000"/>
                </a:solidFill>
                <a:latin typeface="HelveticaNeueLT Std"/>
              </a:rPr>
              <a:t>ajuts</a:t>
            </a:r>
            <a:r>
              <a:rPr lang="es-ES" sz="1800" b="0" i="0" u="none" strike="noStrike" baseline="0">
                <a:solidFill>
                  <a:srgbClr val="000000"/>
                </a:solidFill>
                <a:latin typeface="HelveticaNeueLT Std"/>
              </a:rPr>
              <a:t> </a:t>
            </a:r>
            <a:r>
              <a:rPr lang="es-ES" sz="1800" b="0" i="0" u="none" strike="noStrike" baseline="0" err="1">
                <a:solidFill>
                  <a:srgbClr val="000000"/>
                </a:solidFill>
                <a:latin typeface="HelveticaNeueLT Std"/>
              </a:rPr>
              <a:t>econòmics</a:t>
            </a:r>
            <a:r>
              <a:rPr lang="es-ES" sz="1800" b="0" i="0" u="none" strike="noStrike" baseline="0">
                <a:solidFill>
                  <a:srgbClr val="000000"/>
                </a:solidFill>
                <a:latin typeface="HelveticaNeueLT Std"/>
              </a:rPr>
              <a:t> per a la </a:t>
            </a:r>
            <a:r>
              <a:rPr lang="es-ES" sz="1800" b="0" i="0" u="none" strike="noStrike" baseline="0" err="1">
                <a:solidFill>
                  <a:srgbClr val="000000"/>
                </a:solidFill>
                <a:latin typeface="HelveticaNeueLT Std"/>
              </a:rPr>
              <a:t>implantació</a:t>
            </a:r>
            <a:r>
              <a:rPr lang="es-ES" sz="1800" b="0" i="0" u="none" strike="noStrike" baseline="0">
                <a:solidFill>
                  <a:srgbClr val="000000"/>
                </a:solidFill>
                <a:latin typeface="HelveticaNeueLT Std"/>
              </a:rPr>
              <a:t> </a:t>
            </a:r>
            <a:r>
              <a:rPr lang="es-ES" sz="1800" b="0" i="0" u="none" strike="noStrike" baseline="0" err="1">
                <a:solidFill>
                  <a:srgbClr val="000000"/>
                </a:solidFill>
                <a:latin typeface="HelveticaNeueLT Std"/>
              </a:rPr>
              <a:t>d’aquestes</a:t>
            </a:r>
            <a:r>
              <a:rPr lang="es-ES" sz="1800" b="0" i="0" u="none" strike="noStrike" baseline="0">
                <a:solidFill>
                  <a:srgbClr val="000000"/>
                </a:solidFill>
                <a:latin typeface="HelveticaNeueLT Std"/>
              </a:rPr>
              <a:t> </a:t>
            </a:r>
            <a:r>
              <a:rPr lang="es-ES" sz="1800" b="0" i="0" u="none" strike="noStrike" baseline="0" err="1">
                <a:solidFill>
                  <a:srgbClr val="000000"/>
                </a:solidFill>
                <a:latin typeface="HelveticaNeueLT Std"/>
              </a:rPr>
              <a:t>instal·lacions</a:t>
            </a:r>
            <a:r>
              <a:rPr lang="es-ES" sz="1800" b="0" i="0" u="none" strike="noStrike" baseline="0">
                <a:solidFill>
                  <a:srgbClr val="000000"/>
                </a:solidFill>
                <a:latin typeface="HelveticaNeueLT Std"/>
              </a:rPr>
              <a:t>, </a:t>
            </a:r>
            <a:r>
              <a:rPr lang="es-ES" sz="1800" b="0" i="0" u="none" strike="noStrike" baseline="0" err="1">
                <a:solidFill>
                  <a:srgbClr val="000000"/>
                </a:solidFill>
                <a:latin typeface="HelveticaNeueLT Std"/>
              </a:rPr>
              <a:t>així</a:t>
            </a:r>
            <a:r>
              <a:rPr lang="es-ES" sz="1800" b="0" i="0" u="none" strike="noStrike" baseline="0">
                <a:solidFill>
                  <a:srgbClr val="000000"/>
                </a:solidFill>
                <a:latin typeface="HelveticaNeueLT Std"/>
              </a:rPr>
              <a:t> </a:t>
            </a:r>
            <a:r>
              <a:rPr lang="es-ES" sz="1800" b="0" i="0" u="none" strike="noStrike" baseline="0" err="1">
                <a:solidFill>
                  <a:srgbClr val="000000"/>
                </a:solidFill>
                <a:latin typeface="HelveticaNeueLT Std"/>
              </a:rPr>
              <a:t>com</a:t>
            </a:r>
            <a:r>
              <a:rPr lang="es-ES" sz="1800" b="0" i="0" u="none" strike="noStrike" baseline="0">
                <a:solidFill>
                  <a:srgbClr val="000000"/>
                </a:solidFill>
                <a:latin typeface="HelveticaNeueLT Std"/>
              </a:rPr>
              <a:t> a la </a:t>
            </a:r>
            <a:r>
              <a:rPr lang="es-ES" sz="1800" b="0" i="0" u="none" strike="noStrike" baseline="0" err="1">
                <a:solidFill>
                  <a:srgbClr val="000000"/>
                </a:solidFill>
                <a:latin typeface="HelveticaNeueLT Std"/>
              </a:rPr>
              <a:t>suavització</a:t>
            </a:r>
            <a:r>
              <a:rPr lang="es-ES" sz="1800" b="0" i="0" u="none" strike="noStrike" baseline="0">
                <a:solidFill>
                  <a:srgbClr val="000000"/>
                </a:solidFill>
                <a:latin typeface="HelveticaNeueLT Std"/>
              </a:rPr>
              <a:t> </a:t>
            </a:r>
            <a:r>
              <a:rPr lang="es-ES" sz="1800" b="0" i="0" u="none" strike="noStrike" baseline="0" err="1">
                <a:solidFill>
                  <a:srgbClr val="000000"/>
                </a:solidFill>
                <a:latin typeface="HelveticaNeueLT Std"/>
              </a:rPr>
              <a:t>dels</a:t>
            </a:r>
            <a:r>
              <a:rPr lang="es-ES" sz="1800" b="0" i="0" u="none" strike="noStrike" baseline="0">
                <a:solidFill>
                  <a:srgbClr val="000000"/>
                </a:solidFill>
                <a:latin typeface="HelveticaNeueLT Std"/>
              </a:rPr>
              <a:t> </a:t>
            </a:r>
            <a:r>
              <a:rPr lang="es-ES" sz="1800" b="0" i="0" u="none" strike="noStrike" baseline="0" err="1">
                <a:solidFill>
                  <a:srgbClr val="000000"/>
                </a:solidFill>
                <a:latin typeface="HelveticaNeueLT Std"/>
              </a:rPr>
              <a:t>preus</a:t>
            </a:r>
            <a:r>
              <a:rPr lang="es-ES" sz="1800" b="0" i="0" u="none" strike="noStrike" baseline="0">
                <a:solidFill>
                  <a:srgbClr val="000000"/>
                </a:solidFill>
                <a:latin typeface="HelveticaNeueLT Std"/>
              </a:rPr>
              <a:t> de </a:t>
            </a:r>
            <a:r>
              <a:rPr lang="es-ES" sz="1800" b="0" i="0" u="none" strike="noStrike" baseline="0" err="1">
                <a:solidFill>
                  <a:srgbClr val="000000"/>
                </a:solidFill>
                <a:latin typeface="HelveticaNeueLT Std"/>
              </a:rPr>
              <a:t>l’energia</a:t>
            </a:r>
            <a:r>
              <a:rPr lang="es-ES" sz="1800" b="0" i="0" u="none" strike="noStrike" baseline="0">
                <a:solidFill>
                  <a:srgbClr val="000000"/>
                </a:solidFill>
                <a:latin typeface="HelveticaNeueLT Std"/>
              </a:rPr>
              <a:t> </a:t>
            </a:r>
            <a:r>
              <a:rPr lang="es-ES" sz="1800" b="0" i="0" u="none" strike="noStrike" baseline="0" err="1">
                <a:solidFill>
                  <a:srgbClr val="000000"/>
                </a:solidFill>
                <a:latin typeface="HelveticaNeueLT Std"/>
              </a:rPr>
              <a:t>elèctrica</a:t>
            </a:r>
            <a:r>
              <a:rPr lang="es-ES" sz="1800" b="0" i="0" u="none" strike="noStrike" baseline="0">
                <a:solidFill>
                  <a:srgbClr val="000000"/>
                </a:solidFill>
                <a:latin typeface="HelveticaNeueLT Std"/>
              </a:rPr>
              <a:t> </a:t>
            </a:r>
            <a:r>
              <a:rPr lang="es-ES" sz="1800" b="0" i="0" u="none" strike="noStrike" baseline="0" err="1">
                <a:solidFill>
                  <a:srgbClr val="000000"/>
                </a:solidFill>
                <a:latin typeface="HelveticaNeueLT Std"/>
              </a:rPr>
              <a:t>dels</a:t>
            </a:r>
            <a:r>
              <a:rPr lang="es-ES" sz="1800" b="0" i="0" u="none" strike="noStrike" baseline="0">
                <a:solidFill>
                  <a:srgbClr val="000000"/>
                </a:solidFill>
                <a:latin typeface="HelveticaNeueLT Std"/>
              </a:rPr>
              <a:t> </a:t>
            </a:r>
            <a:r>
              <a:rPr lang="es-ES" sz="1800" b="0" i="0" u="none" strike="noStrike" baseline="0" err="1">
                <a:solidFill>
                  <a:srgbClr val="000000"/>
                </a:solidFill>
                <a:latin typeface="HelveticaNeueLT Std"/>
              </a:rPr>
              <a:t>anys</a:t>
            </a:r>
            <a:r>
              <a:rPr lang="es-ES" sz="1800" b="0" i="0" u="none" strike="noStrike" baseline="0">
                <a:solidFill>
                  <a:srgbClr val="000000"/>
                </a:solidFill>
                <a:latin typeface="HelveticaNeueLT Std"/>
              </a:rPr>
              <a:t> 2022 i 2023.</a:t>
            </a:r>
          </a:p>
          <a:p>
            <a:r>
              <a:rPr lang="es-ES" sz="1800" b="0" i="0" u="none" strike="noStrike" baseline="0">
                <a:solidFill>
                  <a:srgbClr val="000000"/>
                </a:solidFill>
                <a:latin typeface="HelveticaNeueLT Std"/>
              </a:rPr>
              <a:t>500 MW al 2023 i 400 MW al 2024</a:t>
            </a:r>
          </a:p>
          <a:p>
            <a:r>
              <a:rPr lang="es-ES" sz="1800" b="0" i="0" u="none" strike="noStrike" baseline="0">
                <a:solidFill>
                  <a:srgbClr val="000000"/>
                </a:solidFill>
                <a:latin typeface="HelveticaNeueLT Std"/>
              </a:rPr>
              <a:t>2024: 24,1% i 38% </a:t>
            </a:r>
            <a:r>
              <a:rPr lang="es-ES" sz="1800" b="0" i="0" u="none" strike="noStrike" baseline="0" err="1">
                <a:solidFill>
                  <a:srgbClr val="000000"/>
                </a:solidFill>
                <a:latin typeface="HelveticaNeueLT Std"/>
              </a:rPr>
              <a:t>increment</a:t>
            </a:r>
            <a:r>
              <a:rPr lang="es-ES" sz="1800" b="0" i="0" u="none" strike="noStrike" baseline="0">
                <a:solidFill>
                  <a:srgbClr val="000000"/>
                </a:solidFill>
                <a:latin typeface="HelveticaNeueLT Std"/>
              </a:rPr>
              <a:t> respecte </a:t>
            </a:r>
            <a:r>
              <a:rPr lang="es-ES" sz="1800" b="0" i="0" u="none" strike="noStrike" baseline="0" err="1">
                <a:solidFill>
                  <a:srgbClr val="000000"/>
                </a:solidFill>
                <a:latin typeface="HelveticaNeueLT Std"/>
              </a:rPr>
              <a:t>any</a:t>
            </a:r>
            <a:r>
              <a:rPr lang="es-ES" sz="1800" b="0" i="0" u="none" strike="noStrike" baseline="0">
                <a:solidFill>
                  <a:srgbClr val="000000"/>
                </a:solidFill>
                <a:latin typeface="HelveticaNeueLT Std"/>
              </a:rPr>
              <a:t> anterior.</a:t>
            </a:r>
          </a:p>
          <a:p>
            <a:r>
              <a:rPr lang="es-ES" sz="1800" b="0" i="0" u="none" strike="noStrike" baseline="0" err="1">
                <a:solidFill>
                  <a:srgbClr val="000000"/>
                </a:solidFill>
                <a:latin typeface="HelveticaNeueLT Std"/>
              </a:rPr>
              <a:t>Indústria</a:t>
            </a:r>
            <a:r>
              <a:rPr lang="es-ES" sz="1800" b="0" i="0" u="none" strike="noStrike" baseline="0">
                <a:solidFill>
                  <a:srgbClr val="000000"/>
                </a:solidFill>
                <a:latin typeface="HelveticaNeueLT Std"/>
              </a:rPr>
              <a:t> </a:t>
            </a:r>
          </a:p>
          <a:p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0"/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C38C181-AD71-4E41-B926-A738AF06117E}" type="slidenum">
              <a:rPr lang="ca-ES" smtClean="0"/>
              <a:t>15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44337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6C38C181-AD71-4E41-B926-A738AF06117E}" type="slidenum">
              <a:rPr lang="ca-ES" smtClean="0"/>
              <a:t>18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20792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6C38C181-AD71-4E41-B926-A738AF06117E}" type="slidenum">
              <a:rPr lang="ca-ES" smtClean="0"/>
              <a:t>22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80249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6C38C181-AD71-4E41-B926-A738AF06117E}" type="slidenum">
              <a:rPr lang="ca-ES" smtClean="0"/>
              <a:t>25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55905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6C38C181-AD71-4E41-B926-A738AF06117E}" type="slidenum">
              <a:rPr lang="ca-ES" smtClean="0"/>
              <a:t>27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4541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A791-B2D9-4DBB-B4D9-6A0F052ED7CF}" type="datetimeFigureOut">
              <a:rPr lang="ca-ES" smtClean="0"/>
              <a:t>11/12/2025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DCAC-DDF7-41D8-8CBD-4EB191DA48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5652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A791-B2D9-4DBB-B4D9-6A0F052ED7CF}" type="datetimeFigureOut">
              <a:rPr lang="ca-ES" smtClean="0"/>
              <a:t>11/12/2025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DCAC-DDF7-41D8-8CBD-4EB191DA48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6411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A791-B2D9-4DBB-B4D9-6A0F052ED7CF}" type="datetimeFigureOut">
              <a:rPr lang="ca-ES" smtClean="0"/>
              <a:t>11/12/2025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DCAC-DDF7-41D8-8CBD-4EB191DA48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89969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2 - Títol de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sz="quarter" idx="27" hasCustomPrompt="1"/>
          </p:nvPr>
        </p:nvSpPr>
        <p:spPr>
          <a:xfrm>
            <a:off x="4655128" y="1731818"/>
            <a:ext cx="2881744" cy="99391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8000">
                <a:solidFill>
                  <a:srgbClr val="CD3333"/>
                </a:solidFill>
              </a:defRPr>
            </a:lvl1pPr>
          </a:lstStyle>
          <a:p>
            <a:pPr lvl="0"/>
            <a:r>
              <a:rPr lang="ca-ES"/>
              <a:t>0</a:t>
            </a:r>
          </a:p>
        </p:txBody>
      </p:sp>
      <p:sp>
        <p:nvSpPr>
          <p:cNvPr id="7" name="Títol 6"/>
          <p:cNvSpPr>
            <a:spLocks noGrp="1"/>
          </p:cNvSpPr>
          <p:nvPr>
            <p:ph type="title"/>
          </p:nvPr>
        </p:nvSpPr>
        <p:spPr>
          <a:xfrm>
            <a:off x="1056639" y="3161536"/>
            <a:ext cx="10077525" cy="92001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Font typeface="+mj-lt"/>
              <a:buNone/>
              <a:defRPr sz="3600" b="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cxnSp>
        <p:nvCxnSpPr>
          <p:cNvPr id="6" name="Connector recte 5"/>
          <p:cNvCxnSpPr/>
          <p:nvPr userDrawn="1"/>
        </p:nvCxnSpPr>
        <p:spPr>
          <a:xfrm>
            <a:off x="5008034" y="2929781"/>
            <a:ext cx="2175933" cy="0"/>
          </a:xfrm>
          <a:prstGeom prst="line">
            <a:avLst/>
          </a:prstGeom>
          <a:ln w="9525">
            <a:solidFill>
              <a:srgbClr val="3333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955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8 - Text + Imatge + sub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088" y="2010656"/>
            <a:ext cx="5236368" cy="40989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228600" indent="-228600">
              <a:lnSpc>
                <a:spcPct val="100000"/>
              </a:lnSpc>
              <a:defRPr/>
            </a:lvl2pPr>
            <a:lvl3pPr marL="625475" indent="-228600">
              <a:lnSpc>
                <a:spcPct val="100000"/>
              </a:lnSpc>
              <a:tabLst>
                <a:tab pos="625475" algn="l"/>
              </a:tabLst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7920" y="2010656"/>
            <a:ext cx="5246154" cy="4098925"/>
          </a:xfrm>
          <a:prstGeom prst="rect">
            <a:avLst/>
          </a:prstGeom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50AD77BE-8445-66D4-BD12-114E4494E8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088" y="1278864"/>
            <a:ext cx="10763986" cy="34448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l’estil del subtítol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11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2637269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1 - Diapositiva de títol esc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idor de títol 1">
            <a:extLst>
              <a:ext uri="{FF2B5EF4-FFF2-40B4-BE49-F238E27FC236}">
                <a16:creationId xmlns:a16="http://schemas.microsoft.com/office/drawing/2014/main" id="{BA31D80E-908A-7D2D-22E2-2C53E565B2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0002" y="1987199"/>
            <a:ext cx="5006502" cy="9961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600" b="1"/>
            </a:lvl1pPr>
          </a:lstStyle>
          <a:p>
            <a:r>
              <a:rPr lang="ca-ES"/>
              <a:t>Feu clic aquí per editar el text del títol</a:t>
            </a:r>
          </a:p>
        </p:txBody>
      </p:sp>
      <p:sp>
        <p:nvSpPr>
          <p:cNvPr id="8" name="Contenidor de text 2">
            <a:extLst>
              <a:ext uri="{FF2B5EF4-FFF2-40B4-BE49-F238E27FC236}">
                <a16:creationId xmlns:a16="http://schemas.microsoft.com/office/drawing/2014/main" id="{30BAE3E6-8753-E0DC-8AE1-597375831E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0003" y="3094315"/>
            <a:ext cx="5006502" cy="6784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666666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a-ES"/>
              <a:t>Feu clic per editar el text del subtítol</a:t>
            </a:r>
          </a:p>
        </p:txBody>
      </p:sp>
      <p:sp>
        <p:nvSpPr>
          <p:cNvPr id="9" name="Contenidor de contingut 4">
            <a:extLst>
              <a:ext uri="{FF2B5EF4-FFF2-40B4-BE49-F238E27FC236}">
                <a16:creationId xmlns:a16="http://schemas.microsoft.com/office/drawing/2014/main" id="{F3F35D59-D4BB-2A03-9967-8A2A5D1AFF1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59529" y="3980657"/>
            <a:ext cx="5006975" cy="295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rgbClr val="666666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r>
              <a:rPr lang="ca-ES"/>
              <a:t>Feu clic per editar el text de la data</a:t>
            </a:r>
          </a:p>
        </p:txBody>
      </p:sp>
      <p:pic>
        <p:nvPicPr>
          <p:cNvPr id="4" name="Imat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335" y="5998999"/>
            <a:ext cx="1825756" cy="469529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43" y="0"/>
            <a:ext cx="4651257" cy="55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8038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2 - Columnes amb xi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idor de text 23">
            <a:extLst>
              <a:ext uri="{FF2B5EF4-FFF2-40B4-BE49-F238E27FC236}">
                <a16:creationId xmlns:a16="http://schemas.microsoft.com/office/drawing/2014/main" id="{6ADDA736-8FF5-568C-BD58-2273F848F4D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09930" y="2907541"/>
            <a:ext cx="2986749" cy="6477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20" name="Contenidor de text 3">
            <a:extLst>
              <a:ext uri="{FF2B5EF4-FFF2-40B4-BE49-F238E27FC236}">
                <a16:creationId xmlns:a16="http://schemas.microsoft.com/office/drawing/2014/main" id="{7067FEE7-1D1F-A601-5A90-2C7CD78563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70989" y="3607110"/>
            <a:ext cx="2990850" cy="203241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9930" y="3607111"/>
            <a:ext cx="2990850" cy="203241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17" name="Contenidor de text 3">
            <a:extLst>
              <a:ext uri="{FF2B5EF4-FFF2-40B4-BE49-F238E27FC236}">
                <a16:creationId xmlns:a16="http://schemas.microsoft.com/office/drawing/2014/main" id="{25190C23-E965-4E2F-86D5-9F17C9207E8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08196" y="3607110"/>
            <a:ext cx="2990850" cy="203241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25" name="Contenidor de text 23">
            <a:extLst>
              <a:ext uri="{FF2B5EF4-FFF2-40B4-BE49-F238E27FC236}">
                <a16:creationId xmlns:a16="http://schemas.microsoft.com/office/drawing/2014/main" id="{64CE026F-9BF5-A20E-07A9-AC386BDF09D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608196" y="2907541"/>
            <a:ext cx="2986749" cy="6477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26" name="Contenidor de text 23">
            <a:extLst>
              <a:ext uri="{FF2B5EF4-FFF2-40B4-BE49-F238E27FC236}">
                <a16:creationId xmlns:a16="http://schemas.microsoft.com/office/drawing/2014/main" id="{1295C2E7-3FC8-EAEA-BEAE-46182484DC9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470989" y="2907541"/>
            <a:ext cx="2986749" cy="6477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0EA718F3-9A4B-DCBF-3CBF-E84C4FF82AF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00088" y="1270505"/>
            <a:ext cx="10748844" cy="34448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l’estil del subtítol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sz="quarter" idx="46" hasCustomPrompt="1"/>
          </p:nvPr>
        </p:nvSpPr>
        <p:spPr>
          <a:xfrm>
            <a:off x="708265" y="1994981"/>
            <a:ext cx="2988414" cy="898525"/>
          </a:xfrm>
          <a:prstGeom prst="rect">
            <a:avLst/>
          </a:prstGeom>
        </p:spPr>
        <p:txBody>
          <a:bodyPr/>
          <a:lstStyle>
            <a:lvl1pPr>
              <a:defRPr sz="6500" b="1"/>
            </a:lvl1pPr>
          </a:lstStyle>
          <a:p>
            <a:pPr lvl="0"/>
            <a:r>
              <a:rPr lang="ca-ES"/>
              <a:t>123</a:t>
            </a:r>
          </a:p>
        </p:txBody>
      </p:sp>
      <p:sp>
        <p:nvSpPr>
          <p:cNvPr id="22" name="Contenidor de text 2"/>
          <p:cNvSpPr>
            <a:spLocks noGrp="1"/>
          </p:cNvSpPr>
          <p:nvPr>
            <p:ph type="body" sz="quarter" idx="47" hasCustomPrompt="1"/>
          </p:nvPr>
        </p:nvSpPr>
        <p:spPr>
          <a:xfrm>
            <a:off x="4608196" y="1994981"/>
            <a:ext cx="2986749" cy="898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 sz="65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lang="ca-ES"/>
              <a:t>000</a:t>
            </a:r>
          </a:p>
        </p:txBody>
      </p:sp>
      <p:sp>
        <p:nvSpPr>
          <p:cNvPr id="23" name="Contenidor de text 2"/>
          <p:cNvSpPr>
            <a:spLocks noGrp="1"/>
          </p:cNvSpPr>
          <p:nvPr>
            <p:ph type="body" sz="quarter" idx="48" hasCustomPrompt="1"/>
          </p:nvPr>
        </p:nvSpPr>
        <p:spPr>
          <a:xfrm>
            <a:off x="8470989" y="1994981"/>
            <a:ext cx="2986749" cy="898525"/>
          </a:xfrm>
          <a:prstGeom prst="rect">
            <a:avLst/>
          </a:prstGeom>
        </p:spPr>
        <p:txBody>
          <a:bodyPr/>
          <a:lstStyle>
            <a:lvl1pPr>
              <a:defRPr sz="6500" b="1"/>
            </a:lvl1pPr>
          </a:lstStyle>
          <a:p>
            <a:pPr lvl="0"/>
            <a:r>
              <a:rPr lang="ca-ES"/>
              <a:t>000</a:t>
            </a:r>
          </a:p>
        </p:txBody>
      </p:sp>
      <p:sp>
        <p:nvSpPr>
          <p:cNvPr id="14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15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3022828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6 - Bu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12424" y="662477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10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1087766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 - Títol de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/>
          <p:cNvSpPr>
            <a:spLocks noGrp="1"/>
          </p:cNvSpPr>
          <p:nvPr>
            <p:ph type="title"/>
          </p:nvPr>
        </p:nvSpPr>
        <p:spPr>
          <a:xfrm>
            <a:off x="1056639" y="1286539"/>
            <a:ext cx="10077525" cy="43007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 typeface="+mj-lt"/>
              <a:buNone/>
              <a:defRPr sz="3600" b="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333333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</p:spTree>
    <p:extLst>
      <p:ext uri="{BB962C8B-B14F-4D97-AF65-F5344CB8AC3E}">
        <p14:creationId xmlns:p14="http://schemas.microsoft.com/office/powerpoint/2010/main" val="2929173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 - Títol de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sz="quarter" idx="27" hasCustomPrompt="1"/>
          </p:nvPr>
        </p:nvSpPr>
        <p:spPr>
          <a:xfrm>
            <a:off x="4655128" y="1731818"/>
            <a:ext cx="2881744" cy="99391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8000">
                <a:solidFill>
                  <a:srgbClr val="CD3333"/>
                </a:solidFill>
              </a:defRPr>
            </a:lvl1pPr>
          </a:lstStyle>
          <a:p>
            <a:pPr lvl="0"/>
            <a:r>
              <a:rPr lang="ca-ES"/>
              <a:t>0</a:t>
            </a:r>
          </a:p>
        </p:txBody>
      </p:sp>
      <p:sp>
        <p:nvSpPr>
          <p:cNvPr id="7" name="Títol 6"/>
          <p:cNvSpPr>
            <a:spLocks noGrp="1"/>
          </p:cNvSpPr>
          <p:nvPr>
            <p:ph type="title"/>
          </p:nvPr>
        </p:nvSpPr>
        <p:spPr>
          <a:xfrm>
            <a:off x="1056639" y="3161536"/>
            <a:ext cx="10077525" cy="92001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Font typeface="+mj-lt"/>
              <a:buNone/>
              <a:defRPr sz="3600" b="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cxnSp>
        <p:nvCxnSpPr>
          <p:cNvPr id="6" name="Connector recte 5"/>
          <p:cNvCxnSpPr/>
          <p:nvPr userDrawn="1"/>
        </p:nvCxnSpPr>
        <p:spPr>
          <a:xfrm>
            <a:off x="5008034" y="2929781"/>
            <a:ext cx="2175933" cy="0"/>
          </a:xfrm>
          <a:prstGeom prst="line">
            <a:avLst/>
          </a:prstGeom>
          <a:ln w="9525">
            <a:solidFill>
              <a:srgbClr val="3333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241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 - Títol de secció fons verm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sz="quarter" idx="27" hasCustomPrompt="1"/>
          </p:nvPr>
        </p:nvSpPr>
        <p:spPr>
          <a:xfrm>
            <a:off x="4655128" y="1731818"/>
            <a:ext cx="2881744" cy="99391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ca-ES"/>
              <a:t>0</a:t>
            </a:r>
          </a:p>
        </p:txBody>
      </p:sp>
      <p:sp>
        <p:nvSpPr>
          <p:cNvPr id="7" name="Títol 6"/>
          <p:cNvSpPr>
            <a:spLocks noGrp="1"/>
          </p:cNvSpPr>
          <p:nvPr>
            <p:ph type="title"/>
          </p:nvPr>
        </p:nvSpPr>
        <p:spPr>
          <a:xfrm>
            <a:off x="1056639" y="3161536"/>
            <a:ext cx="10077525" cy="92001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Font typeface="+mj-lt"/>
              <a:buNone/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cxnSp>
        <p:nvCxnSpPr>
          <p:cNvPr id="6" name="Connector recte 5"/>
          <p:cNvCxnSpPr/>
          <p:nvPr userDrawn="1"/>
        </p:nvCxnSpPr>
        <p:spPr>
          <a:xfrm>
            <a:off x="5008034" y="2929781"/>
            <a:ext cx="21759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392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A791-B2D9-4DBB-B4D9-6A0F052ED7CF}" type="datetimeFigureOut">
              <a:rPr lang="ca-ES" smtClean="0"/>
              <a:t>11/12/2025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DCAC-DDF7-41D8-8CBD-4EB191DA48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88838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 - Títol de secció fons amb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sz="quarter" idx="27" hasCustomPrompt="1"/>
          </p:nvPr>
        </p:nvSpPr>
        <p:spPr>
          <a:xfrm>
            <a:off x="700391" y="1109237"/>
            <a:ext cx="2379980" cy="99391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000">
                <a:solidFill>
                  <a:srgbClr val="CD3333"/>
                </a:solidFill>
              </a:defRPr>
            </a:lvl1pPr>
          </a:lstStyle>
          <a:p>
            <a:pPr lvl="0"/>
            <a:r>
              <a:rPr lang="ca-ES"/>
              <a:t>0</a:t>
            </a:r>
          </a:p>
        </p:txBody>
      </p:sp>
      <p:sp>
        <p:nvSpPr>
          <p:cNvPr id="7" name="Títol 6"/>
          <p:cNvSpPr>
            <a:spLocks noGrp="1"/>
          </p:cNvSpPr>
          <p:nvPr>
            <p:ph type="title"/>
          </p:nvPr>
        </p:nvSpPr>
        <p:spPr>
          <a:xfrm>
            <a:off x="700392" y="2538955"/>
            <a:ext cx="4559299" cy="92001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Font typeface="+mj-lt"/>
              <a:buNone/>
              <a:defRPr sz="3600" b="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333333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cxnSp>
        <p:nvCxnSpPr>
          <p:cNvPr id="8" name="Connector recte 7"/>
          <p:cNvCxnSpPr/>
          <p:nvPr userDrawn="1"/>
        </p:nvCxnSpPr>
        <p:spPr>
          <a:xfrm>
            <a:off x="700391" y="2301130"/>
            <a:ext cx="94361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idor d'imatge 5"/>
          <p:cNvSpPr>
            <a:spLocks noGrp="1"/>
          </p:cNvSpPr>
          <p:nvPr>
            <p:ph type="pic" sz="quarter" idx="10"/>
          </p:nvPr>
        </p:nvSpPr>
        <p:spPr>
          <a:xfrm>
            <a:off x="6526177" y="556261"/>
            <a:ext cx="5094323" cy="5387340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99867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5 - Títol de secció amb imatge i fons verm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sz="quarter" idx="27" hasCustomPrompt="1"/>
          </p:nvPr>
        </p:nvSpPr>
        <p:spPr>
          <a:xfrm>
            <a:off x="719999" y="1109237"/>
            <a:ext cx="2379980" cy="99391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ca-ES"/>
              <a:t>0</a:t>
            </a:r>
          </a:p>
        </p:txBody>
      </p:sp>
      <p:sp>
        <p:nvSpPr>
          <p:cNvPr id="7" name="Títol 6"/>
          <p:cNvSpPr>
            <a:spLocks noGrp="1"/>
          </p:cNvSpPr>
          <p:nvPr>
            <p:ph type="title"/>
          </p:nvPr>
        </p:nvSpPr>
        <p:spPr>
          <a:xfrm>
            <a:off x="720000" y="2538955"/>
            <a:ext cx="4559300" cy="92001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Font typeface="+mj-lt"/>
              <a:buNone/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cxnSp>
        <p:nvCxnSpPr>
          <p:cNvPr id="8" name="Connector recte 7"/>
          <p:cNvCxnSpPr/>
          <p:nvPr userDrawn="1"/>
        </p:nvCxnSpPr>
        <p:spPr>
          <a:xfrm>
            <a:off x="719999" y="2301130"/>
            <a:ext cx="94361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idor d'imatge 5"/>
          <p:cNvSpPr>
            <a:spLocks noGrp="1"/>
          </p:cNvSpPr>
          <p:nvPr>
            <p:ph type="pic" sz="quarter" idx="10"/>
          </p:nvPr>
        </p:nvSpPr>
        <p:spPr>
          <a:xfrm>
            <a:off x="6526176" y="542924"/>
            <a:ext cx="5124803" cy="541591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95928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6 - Bu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12424" y="662477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10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3388860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7 - 1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DDF49706-20D5-2B5C-DBC0-5530A632AC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088" y="1279860"/>
            <a:ext cx="10782666" cy="34448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l’estil del subtítol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12" hasCustomPrompt="1"/>
          </p:nvPr>
        </p:nvSpPr>
        <p:spPr>
          <a:xfrm>
            <a:off x="700088" y="2005781"/>
            <a:ext cx="10782666" cy="431390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 marL="0" indent="0">
              <a:lnSpc>
                <a:spcPct val="100000"/>
              </a:lnSpc>
              <a:buNone/>
              <a:defRPr baseline="0"/>
            </a:lvl2pPr>
          </a:lstStyle>
          <a:p>
            <a:r>
              <a:rPr lang="ca-ES"/>
              <a:t>Feu clic per editar els estils del text del patró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11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560574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8 - Text + Imatge + sub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088" y="2010656"/>
            <a:ext cx="5236368" cy="40989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228600" indent="-228600">
              <a:lnSpc>
                <a:spcPct val="100000"/>
              </a:lnSpc>
              <a:defRPr/>
            </a:lvl2pPr>
            <a:lvl3pPr marL="625475" indent="-228600">
              <a:lnSpc>
                <a:spcPct val="100000"/>
              </a:lnSpc>
              <a:tabLst>
                <a:tab pos="625475" algn="l"/>
              </a:tabLst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7920" y="2010656"/>
            <a:ext cx="5246154" cy="4098925"/>
          </a:xfrm>
          <a:prstGeom prst="rect">
            <a:avLst/>
          </a:prstGeom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50AD77BE-8445-66D4-BD12-114E4494E8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088" y="1278864"/>
            <a:ext cx="10763986" cy="34448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l’estil del subtítol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11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536674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9 - Text +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391" y="1620372"/>
            <a:ext cx="5236367" cy="448921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228600" indent="-228600">
              <a:lnSpc>
                <a:spcPct val="100000"/>
              </a:lnSpc>
              <a:defRPr/>
            </a:lvl2pPr>
            <a:lvl3pPr marL="625475" indent="-228600">
              <a:lnSpc>
                <a:spcPct val="100000"/>
              </a:lnSpc>
              <a:tabLst>
                <a:tab pos="625475" algn="l"/>
              </a:tabLst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7920" y="1620372"/>
            <a:ext cx="5246154" cy="4489209"/>
          </a:xfrm>
          <a:prstGeom prst="rect">
            <a:avLst/>
          </a:prstGeom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10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29482154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0 - Dos columnes 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391" y="1620372"/>
            <a:ext cx="5090809" cy="448921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228600" indent="-228600">
              <a:lnSpc>
                <a:spcPct val="100000"/>
              </a:lnSpc>
              <a:defRPr/>
            </a:lvl2pPr>
            <a:lvl3pPr marL="625475" indent="-228600">
              <a:lnSpc>
                <a:spcPct val="100000"/>
              </a:lnSpc>
              <a:tabLst>
                <a:tab pos="625475" algn="l"/>
              </a:tabLst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31223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10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01395" y="1620372"/>
            <a:ext cx="5111345" cy="448921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228600" indent="-228600">
              <a:lnSpc>
                <a:spcPct val="100000"/>
              </a:lnSpc>
              <a:defRPr/>
            </a:lvl2pPr>
            <a:lvl3pPr marL="625475" indent="-228600">
              <a:lnSpc>
                <a:spcPct val="100000"/>
              </a:lnSpc>
              <a:tabLst>
                <a:tab pos="625475" algn="l"/>
              </a:tabLst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18675371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1 - Imat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7473" y="2010656"/>
            <a:ext cx="5256601" cy="40989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228600" indent="-228600">
              <a:lnSpc>
                <a:spcPct val="100000"/>
              </a:lnSpc>
              <a:defRPr/>
            </a:lvl2pPr>
            <a:lvl3pPr marL="625475" indent="-228600">
              <a:lnSpc>
                <a:spcPct val="100000"/>
              </a:lnSpc>
              <a:tabLst>
                <a:tab pos="625475" algn="l"/>
              </a:tabLst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0088" y="2010656"/>
            <a:ext cx="5246154" cy="407638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50AD77BE-8445-66D4-BD12-114E4494E8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088" y="1276496"/>
            <a:ext cx="10763986" cy="344488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l’estil del subtítol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8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653375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2 - Text 2/3 + Imatg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087" y="2010656"/>
            <a:ext cx="6850437" cy="4098925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75077" y="2010655"/>
            <a:ext cx="3493023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50AD77BE-8445-66D4-BD12-114E4494E8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087" y="1278865"/>
            <a:ext cx="10768013" cy="344488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l’estil del subtítol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8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1922532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3 - Imatge 1/3 + Tex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9406" y="2010656"/>
            <a:ext cx="6816314" cy="4098925"/>
          </a:xfrm>
          <a:prstGeom prst="rect">
            <a:avLst/>
          </a:prstGeom>
        </p:spPr>
        <p:txBody>
          <a:bodyPr wrap="square" lIns="0" tIns="0" rIns="0" bIns="0"/>
          <a:lstStyle/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9092" y="2010655"/>
            <a:ext cx="3527831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D6C8B719-75BB-9642-FD5F-17E3D4BDE6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088" y="1278864"/>
            <a:ext cx="10775632" cy="344488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l’estil del subtítol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8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167940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A791-B2D9-4DBB-B4D9-6A0F052ED7CF}" type="datetimeFigureOut">
              <a:rPr lang="ca-ES" smtClean="0"/>
              <a:t>11/12/2025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DCAC-DDF7-41D8-8CBD-4EB191DA48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62869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4 - Tres 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9855" y="2010656"/>
            <a:ext cx="3527831" cy="409892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32084" y="2010655"/>
            <a:ext cx="3527831" cy="4098925"/>
          </a:xfrm>
          <a:prstGeom prst="rect">
            <a:avLst/>
          </a:prstGeom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7" name="Contenidor de text 3">
            <a:extLst>
              <a:ext uri="{FF2B5EF4-FFF2-40B4-BE49-F238E27FC236}">
                <a16:creationId xmlns:a16="http://schemas.microsoft.com/office/drawing/2014/main" id="{CDF7DA34-B446-14EE-CDCC-9DB55246A8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84313" y="2010656"/>
            <a:ext cx="3499027" cy="409892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CF42262D-8FF0-7D52-62EB-C97414D601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0088" y="1278863"/>
            <a:ext cx="10783252" cy="34448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l’estil del subtítol</a:t>
            </a:r>
          </a:p>
        </p:txBody>
      </p:sp>
      <p:sp>
        <p:nvSpPr>
          <p:cNvPr id="10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9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2791631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5 - Quatre columne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334" y="1997110"/>
            <a:ext cx="2520000" cy="40989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9328" y="1997109"/>
            <a:ext cx="2520000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Contenidor d'imatge 5">
            <a:extLst>
              <a:ext uri="{FF2B5EF4-FFF2-40B4-BE49-F238E27FC236}">
                <a16:creationId xmlns:a16="http://schemas.microsoft.com/office/drawing/2014/main" id="{7E51CB8A-6F81-A6A3-7985-8FA4803E3D7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58825" y="1997109"/>
            <a:ext cx="2520000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9" name="Contenidor d'imatge 5">
            <a:extLst>
              <a:ext uri="{FF2B5EF4-FFF2-40B4-BE49-F238E27FC236}">
                <a16:creationId xmlns:a16="http://schemas.microsoft.com/office/drawing/2014/main" id="{B77EE090-3C70-99F3-3E59-0C372632AE8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459831" y="1997108"/>
            <a:ext cx="2520000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D25A783D-2EE9-051A-6313-97ADE2126A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0087" y="1278664"/>
            <a:ext cx="10791522" cy="34448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l’estil del subtítol</a:t>
            </a:r>
          </a:p>
        </p:txBody>
      </p:sp>
      <p:sp>
        <p:nvSpPr>
          <p:cNvPr id="11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10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6450077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6 - Quatre columne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58826" y="1997110"/>
            <a:ext cx="2520000" cy="40989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8555" y="1997109"/>
            <a:ext cx="2520000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Contenidor d'imatge 5">
            <a:extLst>
              <a:ext uri="{FF2B5EF4-FFF2-40B4-BE49-F238E27FC236}">
                <a16:creationId xmlns:a16="http://schemas.microsoft.com/office/drawing/2014/main" id="{7E51CB8A-6F81-A6A3-7985-8FA4803E3D7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08011" y="1997109"/>
            <a:ext cx="2520000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9" name="Contenidor d'imatge 5">
            <a:extLst>
              <a:ext uri="{FF2B5EF4-FFF2-40B4-BE49-F238E27FC236}">
                <a16:creationId xmlns:a16="http://schemas.microsoft.com/office/drawing/2014/main" id="{B77EE090-3C70-99F3-3E59-0C372632AE8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458283" y="1997108"/>
            <a:ext cx="2520000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7C762D0F-A757-3090-2001-A8E4F04C266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0089" y="1278664"/>
            <a:ext cx="10778738" cy="34448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l’estil del subtítol</a:t>
            </a:r>
          </a:p>
        </p:txBody>
      </p:sp>
      <p:sp>
        <p:nvSpPr>
          <p:cNvPr id="11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10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42274318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7 - Imatge 2/3 + tex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75078" y="1661160"/>
            <a:ext cx="3500642" cy="433323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8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5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29039121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8 - Text 1/3 + Imatge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391" y="1638300"/>
            <a:ext cx="3527527" cy="43560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8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5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367692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A791-B2D9-4DBB-B4D9-6A0F052ED7CF}" type="datetimeFigureOut">
              <a:rPr lang="ca-ES" smtClean="0"/>
              <a:t>11/12/2025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DCAC-DDF7-41D8-8CBD-4EB191DA48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5797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A791-B2D9-4DBB-B4D9-6A0F052ED7CF}" type="datetimeFigureOut">
              <a:rPr lang="ca-ES" smtClean="0"/>
              <a:t>11/12/2025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DCAC-DDF7-41D8-8CBD-4EB191DA48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3837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A791-B2D9-4DBB-B4D9-6A0F052ED7CF}" type="datetimeFigureOut">
              <a:rPr lang="ca-ES" smtClean="0"/>
              <a:t>11/12/2025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DCAC-DDF7-41D8-8CBD-4EB191DA48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7607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A791-B2D9-4DBB-B4D9-6A0F052ED7CF}" type="datetimeFigureOut">
              <a:rPr lang="ca-ES" smtClean="0"/>
              <a:t>11/12/2025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DCAC-DDF7-41D8-8CBD-4EB191DA48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4591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A791-B2D9-4DBB-B4D9-6A0F052ED7CF}" type="datetimeFigureOut">
              <a:rPr lang="ca-ES" smtClean="0"/>
              <a:t>11/12/2025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DCAC-DDF7-41D8-8CBD-4EB191DA48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8012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A791-B2D9-4DBB-B4D9-6A0F052ED7CF}" type="datetimeFigureOut">
              <a:rPr lang="ca-ES" smtClean="0"/>
              <a:t>11/12/2025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DCAC-DDF7-41D8-8CBD-4EB191DA48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0458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7A791-B2D9-4DBB-B4D9-6A0F052ED7CF}" type="datetimeFigureOut">
              <a:rPr lang="ca-ES" smtClean="0"/>
              <a:t>11/12/2025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2DCAC-DDF7-41D8-8CBD-4EB191DA4852}" type="slidenum">
              <a:rPr lang="ca-ES" smtClean="0"/>
              <a:t>‹#›</a:t>
            </a:fld>
            <a:endParaRPr lang="ca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0C463D-D9D1-2EFE-6D9D-E4696CCE7D2E}"/>
              </a:ext>
            </a:extLst>
          </p:cNvPr>
          <p:cNvSpPr/>
          <p:nvPr userDrawn="1"/>
        </p:nvSpPr>
        <p:spPr>
          <a:xfrm>
            <a:off x="0" y="6496217"/>
            <a:ext cx="12192000" cy="36178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35A0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82" r:id="rId15"/>
    <p:sldLayoutId id="214748368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566DA6-0C95-44A8-5E50-C0BF80CC16D4}"/>
              </a:ext>
            </a:extLst>
          </p:cNvPr>
          <p:cNvSpPr/>
          <p:nvPr userDrawn="1"/>
        </p:nvSpPr>
        <p:spPr>
          <a:xfrm>
            <a:off x="0" y="6496217"/>
            <a:ext cx="12192000" cy="36178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35A02D"/>
              </a:solidFill>
            </a:endParaRPr>
          </a:p>
        </p:txBody>
      </p:sp>
      <p:sp>
        <p:nvSpPr>
          <p:cNvPr id="2" name="Contenidor de text 2">
            <a:extLst>
              <a:ext uri="{FF2B5EF4-FFF2-40B4-BE49-F238E27FC236}">
                <a16:creationId xmlns:a16="http://schemas.microsoft.com/office/drawing/2014/main" id="{D4457308-FF82-C17D-1E67-29D27B48A0F5}"/>
              </a:ext>
            </a:extLst>
          </p:cNvPr>
          <p:cNvSpPr txBox="1">
            <a:spLocks/>
          </p:cNvSpPr>
          <p:nvPr userDrawn="1"/>
        </p:nvSpPr>
        <p:spPr>
          <a:xfrm>
            <a:off x="9756471" y="6632065"/>
            <a:ext cx="1735138" cy="118031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C5BF7D-2CCE-40BD-A62F-2E8977863C9F}" type="slidenum">
              <a:rPr lang="ca-ES" b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ca-ES" b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49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ol 5"/>
          <p:cNvSpPr>
            <a:spLocks noGrp="1"/>
          </p:cNvSpPr>
          <p:nvPr>
            <p:ph type="title"/>
          </p:nvPr>
        </p:nvSpPr>
        <p:spPr>
          <a:xfrm>
            <a:off x="1059529" y="1008791"/>
            <a:ext cx="6374070" cy="2420209"/>
          </a:xfrm>
        </p:spPr>
        <p:txBody>
          <a:bodyPr lIns="0" tIns="0" rIns="0" bIns="0"/>
          <a:lstStyle/>
          <a:p>
            <a:r>
              <a:rPr lang="ca-ES" sz="4000">
                <a:latin typeface="Arial" panose="020B0604020202020204" pitchFamily="34" charset="0"/>
                <a:cs typeface="Arial" panose="020B0604020202020204" pitchFamily="34" charset="0"/>
              </a:rPr>
              <a:t>Presentació del balanç energètic anual de Catalunya</a:t>
            </a:r>
          </a:p>
        </p:txBody>
      </p:sp>
      <p:sp>
        <p:nvSpPr>
          <p:cNvPr id="8" name="Contenidor de contingut 7"/>
          <p:cNvSpPr>
            <a:spLocks noGrp="1"/>
          </p:cNvSpPr>
          <p:nvPr>
            <p:ph sz="quarter" idx="11"/>
          </p:nvPr>
        </p:nvSpPr>
        <p:spPr>
          <a:xfrm>
            <a:off x="1059529" y="5224241"/>
            <a:ext cx="5006975" cy="295852"/>
          </a:xfrm>
        </p:spPr>
        <p:txBody>
          <a:bodyPr lIns="0" tIns="0" rIns="0" bIns="0">
            <a:normAutofit/>
          </a:bodyPr>
          <a:lstStyle/>
          <a:p>
            <a:r>
              <a:rPr lang="ca-ES" sz="1800">
                <a:latin typeface="Arial" panose="020B0604020202020204" pitchFamily="34" charset="0"/>
                <a:cs typeface="Arial" panose="020B0604020202020204" pitchFamily="34" charset="0"/>
              </a:rPr>
              <a:t>11 de desembre de 2025</a:t>
            </a:r>
          </a:p>
        </p:txBody>
      </p:sp>
    </p:spTree>
    <p:extLst>
      <p:ext uri="{BB962C8B-B14F-4D97-AF65-F5344CB8AC3E}">
        <p14:creationId xmlns:p14="http://schemas.microsoft.com/office/powerpoint/2010/main" val="2874844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idor de text 7">
            <a:extLst>
              <a:ext uri="{FF2B5EF4-FFF2-40B4-BE49-F238E27FC236}">
                <a16:creationId xmlns:a16="http://schemas.microsoft.com/office/drawing/2014/main" id="{1C99F36B-6252-8091-2EEB-BEFDEAE66307}"/>
              </a:ext>
            </a:extLst>
          </p:cNvPr>
          <p:cNvSpPr txBox="1">
            <a:spLocks/>
          </p:cNvSpPr>
          <p:nvPr/>
        </p:nvSpPr>
        <p:spPr>
          <a:xfrm>
            <a:off x="617297" y="954780"/>
            <a:ext cx="10763986" cy="3444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2000" b="1">
                <a:solidFill>
                  <a:srgbClr val="C00000"/>
                </a:solidFill>
              </a:rPr>
              <a:t>Intensitat energètica final - Evolució</a:t>
            </a:r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592227AC-FE41-1F57-AA09-2B9FA86FD765}"/>
              </a:ext>
            </a:extLst>
          </p:cNvPr>
          <p:cNvSpPr txBox="1"/>
          <p:nvPr/>
        </p:nvSpPr>
        <p:spPr>
          <a:xfrm>
            <a:off x="2276833" y="1601953"/>
            <a:ext cx="2154437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ca-ES" sz="1400" b="1"/>
              <a:t>Intensitat energètica final</a:t>
            </a:r>
          </a:p>
        </p:txBody>
      </p:sp>
      <p:sp>
        <p:nvSpPr>
          <p:cNvPr id="8" name="QuadreDeText 7">
            <a:extLst>
              <a:ext uri="{FF2B5EF4-FFF2-40B4-BE49-F238E27FC236}">
                <a16:creationId xmlns:a16="http://schemas.microsoft.com/office/drawing/2014/main" id="{0130F4E2-E71B-B4E1-8DC2-D25035D70465}"/>
              </a:ext>
            </a:extLst>
          </p:cNvPr>
          <p:cNvSpPr txBox="1"/>
          <p:nvPr/>
        </p:nvSpPr>
        <p:spPr>
          <a:xfrm>
            <a:off x="7199515" y="1601953"/>
            <a:ext cx="2872582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ca-ES" sz="1400" b="1"/>
              <a:t>Consum d’energia final per càpita</a:t>
            </a:r>
          </a:p>
        </p:txBody>
      </p:sp>
      <p:graphicFrame>
        <p:nvGraphicFramePr>
          <p:cNvPr id="9" name="Taula 8">
            <a:extLst>
              <a:ext uri="{FF2B5EF4-FFF2-40B4-BE49-F238E27FC236}">
                <a16:creationId xmlns:a16="http://schemas.microsoft.com/office/drawing/2014/main" id="{77BBFD66-5458-60FA-864F-73C6481CF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255953"/>
              </p:ext>
            </p:extLst>
          </p:nvPr>
        </p:nvGraphicFramePr>
        <p:xfrm>
          <a:off x="1896345" y="5161540"/>
          <a:ext cx="8107218" cy="7416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351203">
                  <a:extLst>
                    <a:ext uri="{9D8B030D-6E8A-4147-A177-3AD203B41FA5}">
                      <a16:colId xmlns:a16="http://schemas.microsoft.com/office/drawing/2014/main" val="57910386"/>
                    </a:ext>
                  </a:extLst>
                </a:gridCol>
                <a:gridCol w="1351203">
                  <a:extLst>
                    <a:ext uri="{9D8B030D-6E8A-4147-A177-3AD203B41FA5}">
                      <a16:colId xmlns:a16="http://schemas.microsoft.com/office/drawing/2014/main" val="1128102766"/>
                    </a:ext>
                  </a:extLst>
                </a:gridCol>
                <a:gridCol w="1351203">
                  <a:extLst>
                    <a:ext uri="{9D8B030D-6E8A-4147-A177-3AD203B41FA5}">
                      <a16:colId xmlns:a16="http://schemas.microsoft.com/office/drawing/2014/main" val="318327759"/>
                    </a:ext>
                  </a:extLst>
                </a:gridCol>
                <a:gridCol w="1351203">
                  <a:extLst>
                    <a:ext uri="{9D8B030D-6E8A-4147-A177-3AD203B41FA5}">
                      <a16:colId xmlns:a16="http://schemas.microsoft.com/office/drawing/2014/main" val="1629036953"/>
                    </a:ext>
                  </a:extLst>
                </a:gridCol>
                <a:gridCol w="1351203">
                  <a:extLst>
                    <a:ext uri="{9D8B030D-6E8A-4147-A177-3AD203B41FA5}">
                      <a16:colId xmlns:a16="http://schemas.microsoft.com/office/drawing/2014/main" val="2504083152"/>
                    </a:ext>
                  </a:extLst>
                </a:gridCol>
                <a:gridCol w="1351203">
                  <a:extLst>
                    <a:ext uri="{9D8B030D-6E8A-4147-A177-3AD203B41FA5}">
                      <a16:colId xmlns:a16="http://schemas.microsoft.com/office/drawing/2014/main" val="30401129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s-E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1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Consum energia final</a:t>
                      </a:r>
                    </a:p>
                  </a:txBody>
                  <a:tcPr marL="6350" marR="6350" marT="6350" marB="0" anchor="ctr"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1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PIB</a:t>
                      </a:r>
                    </a:p>
                    <a:p>
                      <a:pPr algn="r" fontAlgn="b"/>
                      <a:r>
                        <a:rPr lang="ca-ES" sz="1100" b="1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(preus constants)</a:t>
                      </a:r>
                    </a:p>
                  </a:txBody>
                  <a:tcPr marL="6350" marR="6350" marT="6350" marB="0" anchor="ctr"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1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Habitants</a:t>
                      </a:r>
                    </a:p>
                  </a:txBody>
                  <a:tcPr marL="6350" marR="6350" marT="6350" marB="0" anchor="ctr"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1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Intensitat energètica final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1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Consum energia final per càpita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78789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Variació 2019-2023</a:t>
                      </a:r>
                      <a:endParaRPr lang="ca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-5,6%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+3,0%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+3,6%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-8,3%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-8,9%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96345125"/>
                  </a:ext>
                </a:extLst>
              </a:tr>
            </a:tbl>
          </a:graphicData>
        </a:graphic>
      </p:graphicFrame>
      <p:pic>
        <p:nvPicPr>
          <p:cNvPr id="12" name="Imatge 11">
            <a:extLst>
              <a:ext uri="{FF2B5EF4-FFF2-40B4-BE49-F238E27FC236}">
                <a16:creationId xmlns:a16="http://schemas.microsoft.com/office/drawing/2014/main" id="{B76F866A-D3F8-6064-27E8-179CA8539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78" y="2027330"/>
            <a:ext cx="5310076" cy="2731245"/>
          </a:xfrm>
          <a:prstGeom prst="rect">
            <a:avLst/>
          </a:prstGeom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id="{BBB44E35-7D11-F43E-00D2-348F0A198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746" y="2027330"/>
            <a:ext cx="5236918" cy="2737341"/>
          </a:xfrm>
          <a:prstGeom prst="rect">
            <a:avLst/>
          </a:prstGeom>
        </p:spPr>
      </p:pic>
      <p:sp>
        <p:nvSpPr>
          <p:cNvPr id="15" name="QuadreDeText 14">
            <a:extLst>
              <a:ext uri="{FF2B5EF4-FFF2-40B4-BE49-F238E27FC236}">
                <a16:creationId xmlns:a16="http://schemas.microsoft.com/office/drawing/2014/main" id="{BEAD3BD4-FD92-81E8-B53A-334075915C1F}"/>
              </a:ext>
            </a:extLst>
          </p:cNvPr>
          <p:cNvSpPr txBox="1"/>
          <p:nvPr/>
        </p:nvSpPr>
        <p:spPr>
          <a:xfrm>
            <a:off x="8635806" y="6223145"/>
            <a:ext cx="3183564" cy="15388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ca-ES" sz="1000"/>
              <a:t>Intensitat energètica final = Consum d'energia final / PIB</a:t>
            </a:r>
          </a:p>
        </p:txBody>
      </p:sp>
      <p:sp>
        <p:nvSpPr>
          <p:cNvPr id="18" name="Títol 1">
            <a:extLst>
              <a:ext uri="{FF2B5EF4-FFF2-40B4-BE49-F238E27FC236}">
                <a16:creationId xmlns:a16="http://schemas.microsoft.com/office/drawing/2014/main" id="{FD9DC8A4-0016-993A-F3C3-536051DDA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399725"/>
            <a:ext cx="10759576" cy="428232"/>
          </a:xfrm>
        </p:spPr>
        <p:txBody>
          <a:bodyPr>
            <a:normAutofit/>
          </a:bodyPr>
          <a:lstStyle/>
          <a:p>
            <a:r>
              <a:rPr lang="ca-ES"/>
              <a:t>Situació del sistema energètic de Catalunya</a:t>
            </a:r>
          </a:p>
        </p:txBody>
      </p:sp>
    </p:spTree>
    <p:extLst>
      <p:ext uri="{BB962C8B-B14F-4D97-AF65-F5344CB8AC3E}">
        <p14:creationId xmlns:p14="http://schemas.microsoft.com/office/powerpoint/2010/main" val="2197494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adreDeText 6">
            <a:extLst>
              <a:ext uri="{FF2B5EF4-FFF2-40B4-BE49-F238E27FC236}">
                <a16:creationId xmlns:a16="http://schemas.microsoft.com/office/drawing/2014/main" id="{FF91F6CE-07AD-5454-7127-D05046598095}"/>
              </a:ext>
            </a:extLst>
          </p:cNvPr>
          <p:cNvSpPr txBox="1"/>
          <p:nvPr/>
        </p:nvSpPr>
        <p:spPr>
          <a:xfrm>
            <a:off x="1009186" y="5489095"/>
            <a:ext cx="9666514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a-ES"/>
              <a:t>El sector </a:t>
            </a:r>
            <a:r>
              <a:rPr lang="ca-ES" b="1"/>
              <a:t>transport </a:t>
            </a:r>
            <a:r>
              <a:rPr lang="ca-ES"/>
              <a:t>és el sector més consumidor d’energia, seguit del sector </a:t>
            </a:r>
            <a:r>
              <a:rPr lang="ca-ES" b="1"/>
              <a:t>industrial</a:t>
            </a:r>
            <a:r>
              <a:rPr lang="ca-ES"/>
              <a:t>.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a-ES"/>
              <a:t>Conjuntament representen el </a:t>
            </a:r>
            <a:r>
              <a:rPr lang="ca-ES" b="1"/>
              <a:t>70,7%</a:t>
            </a:r>
            <a:r>
              <a:rPr lang="ca-ES"/>
              <a:t> del consum total d’energia final.</a:t>
            </a:r>
            <a:endParaRPr lang="ca-ES">
              <a:cs typeface="Arial"/>
            </a:endParaRPr>
          </a:p>
        </p:txBody>
      </p:sp>
      <p:sp>
        <p:nvSpPr>
          <p:cNvPr id="12" name="Contenidor de text 7">
            <a:extLst>
              <a:ext uri="{FF2B5EF4-FFF2-40B4-BE49-F238E27FC236}">
                <a16:creationId xmlns:a16="http://schemas.microsoft.com/office/drawing/2014/main" id="{848B440B-C526-4C3F-01D0-DA8E32763EF5}"/>
              </a:ext>
            </a:extLst>
          </p:cNvPr>
          <p:cNvSpPr txBox="1">
            <a:spLocks/>
          </p:cNvSpPr>
          <p:nvPr/>
        </p:nvSpPr>
        <p:spPr>
          <a:xfrm>
            <a:off x="617297" y="954780"/>
            <a:ext cx="10763986" cy="3444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2000" b="1">
                <a:solidFill>
                  <a:srgbClr val="C00000"/>
                </a:solidFill>
              </a:rPr>
              <a:t>Consum d’energia final – Per sectors</a:t>
            </a:r>
          </a:p>
        </p:txBody>
      </p:sp>
      <p:pic>
        <p:nvPicPr>
          <p:cNvPr id="15" name="Imatge 14">
            <a:extLst>
              <a:ext uri="{FF2B5EF4-FFF2-40B4-BE49-F238E27FC236}">
                <a16:creationId xmlns:a16="http://schemas.microsoft.com/office/drawing/2014/main" id="{B3794249-6A25-E9BA-60DA-2FEC7FA26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78" y="1935623"/>
            <a:ext cx="5050415" cy="3194116"/>
          </a:xfrm>
          <a:prstGeom prst="rect">
            <a:avLst/>
          </a:prstGeom>
        </p:spPr>
      </p:pic>
      <p:sp>
        <p:nvSpPr>
          <p:cNvPr id="2" name="QuadreDeText 1">
            <a:extLst>
              <a:ext uri="{FF2B5EF4-FFF2-40B4-BE49-F238E27FC236}">
                <a16:creationId xmlns:a16="http://schemas.microsoft.com/office/drawing/2014/main" id="{68998D79-0C0E-05FF-792D-0D356406B005}"/>
              </a:ext>
            </a:extLst>
          </p:cNvPr>
          <p:cNvSpPr txBox="1"/>
          <p:nvPr/>
        </p:nvSpPr>
        <p:spPr>
          <a:xfrm>
            <a:off x="6531429" y="1509723"/>
            <a:ext cx="4058803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ca-ES" sz="1400" b="1"/>
              <a:t>Evolució del consum d'energia final per sectors</a:t>
            </a: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E6BC34C0-8171-9097-A73F-C84141442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658" y="1869557"/>
            <a:ext cx="6270525" cy="3475147"/>
          </a:xfrm>
          <a:prstGeom prst="rect">
            <a:avLst/>
          </a:prstGeom>
        </p:spPr>
      </p:pic>
      <p:sp>
        <p:nvSpPr>
          <p:cNvPr id="5" name="QuadreDeText 4">
            <a:extLst>
              <a:ext uri="{FF2B5EF4-FFF2-40B4-BE49-F238E27FC236}">
                <a16:creationId xmlns:a16="http://schemas.microsoft.com/office/drawing/2014/main" id="{A839D4CF-1D55-D30C-AA47-9F1DEB0AA343}"/>
              </a:ext>
            </a:extLst>
          </p:cNvPr>
          <p:cNvSpPr txBox="1"/>
          <p:nvPr/>
        </p:nvSpPr>
        <p:spPr>
          <a:xfrm>
            <a:off x="2795700" y="1499451"/>
            <a:ext cx="785471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ca-ES" sz="1400" b="1"/>
              <a:t>Any 2023</a:t>
            </a:r>
          </a:p>
        </p:txBody>
      </p:sp>
      <p:sp>
        <p:nvSpPr>
          <p:cNvPr id="9" name="Títol 1">
            <a:extLst>
              <a:ext uri="{FF2B5EF4-FFF2-40B4-BE49-F238E27FC236}">
                <a16:creationId xmlns:a16="http://schemas.microsoft.com/office/drawing/2014/main" id="{50489A66-331F-3735-EF10-CD2CFC44D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399725"/>
            <a:ext cx="10759576" cy="428232"/>
          </a:xfrm>
        </p:spPr>
        <p:txBody>
          <a:bodyPr>
            <a:normAutofit/>
          </a:bodyPr>
          <a:lstStyle/>
          <a:p>
            <a:r>
              <a:rPr lang="ca-ES"/>
              <a:t>Situació del sistema energètic de Catalunya</a:t>
            </a:r>
          </a:p>
        </p:txBody>
      </p:sp>
    </p:spTree>
    <p:extLst>
      <p:ext uri="{BB962C8B-B14F-4D97-AF65-F5344CB8AC3E}">
        <p14:creationId xmlns:p14="http://schemas.microsoft.com/office/powerpoint/2010/main" val="918796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adreDeText 6">
            <a:extLst>
              <a:ext uri="{FF2B5EF4-FFF2-40B4-BE49-F238E27FC236}">
                <a16:creationId xmlns:a16="http://schemas.microsoft.com/office/drawing/2014/main" id="{FF91F6CE-07AD-5454-7127-D05046598095}"/>
              </a:ext>
            </a:extLst>
          </p:cNvPr>
          <p:cNvSpPr txBox="1"/>
          <p:nvPr/>
        </p:nvSpPr>
        <p:spPr>
          <a:xfrm>
            <a:off x="1046679" y="5359028"/>
            <a:ext cx="1049332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a-ES"/>
              <a:t>El </a:t>
            </a:r>
            <a:r>
              <a:rPr lang="ca-ES" b="1"/>
              <a:t>sector industrial redueix el consum d’energia en 569,3 </a:t>
            </a:r>
            <a:r>
              <a:rPr lang="ca-ES" b="1" err="1"/>
              <a:t>ktep</a:t>
            </a:r>
            <a:r>
              <a:rPr lang="ca-ES"/>
              <a:t> en el període 2019-2023, equivalent a un </a:t>
            </a:r>
            <a:r>
              <a:rPr lang="ca-ES" b="1"/>
              <a:t>11,5%</a:t>
            </a:r>
            <a:r>
              <a:rPr lang="ca-ES"/>
              <a:t>, sent el sector que més redueix, seguit del </a:t>
            </a:r>
            <a:r>
              <a:rPr lang="ca-ES" b="1"/>
              <a:t>domèstic, amb un 9,1%</a:t>
            </a:r>
            <a:r>
              <a:rPr lang="ca-ES"/>
              <a:t>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a-ES"/>
              <a:t>El sector </a:t>
            </a:r>
            <a:r>
              <a:rPr lang="ca-ES" b="1"/>
              <a:t>transport </a:t>
            </a:r>
            <a:r>
              <a:rPr lang="ca-ES"/>
              <a:t>no redueix el consum energètic en aquest període.</a:t>
            </a:r>
            <a:endParaRPr lang="ca-ES">
              <a:cs typeface="Arial"/>
            </a:endParaRPr>
          </a:p>
        </p:txBody>
      </p:sp>
      <p:sp>
        <p:nvSpPr>
          <p:cNvPr id="12" name="Contenidor de text 7">
            <a:extLst>
              <a:ext uri="{FF2B5EF4-FFF2-40B4-BE49-F238E27FC236}">
                <a16:creationId xmlns:a16="http://schemas.microsoft.com/office/drawing/2014/main" id="{848B440B-C526-4C3F-01D0-DA8E32763EF5}"/>
              </a:ext>
            </a:extLst>
          </p:cNvPr>
          <p:cNvSpPr txBox="1">
            <a:spLocks/>
          </p:cNvSpPr>
          <p:nvPr/>
        </p:nvSpPr>
        <p:spPr>
          <a:xfrm>
            <a:off x="617297" y="954780"/>
            <a:ext cx="10763986" cy="3444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2000" b="1">
                <a:solidFill>
                  <a:srgbClr val="C00000"/>
                </a:solidFill>
              </a:rPr>
              <a:t>Consum d’energia final – Evolució per sectors</a:t>
            </a:r>
          </a:p>
        </p:txBody>
      </p:sp>
      <p:graphicFrame>
        <p:nvGraphicFramePr>
          <p:cNvPr id="4" name="Taula 3">
            <a:extLst>
              <a:ext uri="{FF2B5EF4-FFF2-40B4-BE49-F238E27FC236}">
                <a16:creationId xmlns:a16="http://schemas.microsoft.com/office/drawing/2014/main" id="{CFBA200C-9CE9-3F74-BBBB-99E9FEC33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801624"/>
              </p:ext>
            </p:extLst>
          </p:nvPr>
        </p:nvGraphicFramePr>
        <p:xfrm>
          <a:off x="1046679" y="2042329"/>
          <a:ext cx="4905828" cy="2595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17638">
                  <a:extLst>
                    <a:ext uri="{9D8B030D-6E8A-4147-A177-3AD203B41FA5}">
                      <a16:colId xmlns:a16="http://schemas.microsoft.com/office/drawing/2014/main" val="57910386"/>
                    </a:ext>
                  </a:extLst>
                </a:gridCol>
                <a:gridCol w="817638">
                  <a:extLst>
                    <a:ext uri="{9D8B030D-6E8A-4147-A177-3AD203B41FA5}">
                      <a16:colId xmlns:a16="http://schemas.microsoft.com/office/drawing/2014/main" val="1187153167"/>
                    </a:ext>
                  </a:extLst>
                </a:gridCol>
                <a:gridCol w="817638">
                  <a:extLst>
                    <a:ext uri="{9D8B030D-6E8A-4147-A177-3AD203B41FA5}">
                      <a16:colId xmlns:a16="http://schemas.microsoft.com/office/drawing/2014/main" val="2625664519"/>
                    </a:ext>
                  </a:extLst>
                </a:gridCol>
                <a:gridCol w="817638">
                  <a:extLst>
                    <a:ext uri="{9D8B030D-6E8A-4147-A177-3AD203B41FA5}">
                      <a16:colId xmlns:a16="http://schemas.microsoft.com/office/drawing/2014/main" val="1623486982"/>
                    </a:ext>
                  </a:extLst>
                </a:gridCol>
                <a:gridCol w="817638">
                  <a:extLst>
                    <a:ext uri="{9D8B030D-6E8A-4147-A177-3AD203B41FA5}">
                      <a16:colId xmlns:a16="http://schemas.microsoft.com/office/drawing/2014/main" val="1128102766"/>
                    </a:ext>
                  </a:extLst>
                </a:gridCol>
                <a:gridCol w="817638">
                  <a:extLst>
                    <a:ext uri="{9D8B030D-6E8A-4147-A177-3AD203B41FA5}">
                      <a16:colId xmlns:a16="http://schemas.microsoft.com/office/drawing/2014/main" val="318327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" sz="1000" err="1">
                          <a:solidFill>
                            <a:schemeClr val="bg1"/>
                          </a:solidFill>
                        </a:rPr>
                        <a:t>ktep</a:t>
                      </a:r>
                      <a:endParaRPr lang="es-ES" sz="11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ca-ES" sz="11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ca-ES" sz="11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ca-ES" sz="11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1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Variació 2015-2019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1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Variació 2019-2023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78789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Transport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4.744,7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5.428,2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5.426,3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683,4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- 1,9  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23370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Indústria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4.793,1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4.929,4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4.360,1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136,3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- 569,3  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76808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Domèstic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2.047,0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2.153,3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1.956,9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106,3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- 196,4  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89211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Serveis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1.810,3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1.949,3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1.907,4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139,0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- 41,9  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53620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Primari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210,5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215,7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201,1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5,2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- 14,6  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27935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13.605,6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14.675,9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13.851,9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1.070,3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- 824,0  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96345125"/>
                  </a:ext>
                </a:extLst>
              </a:tr>
            </a:tbl>
          </a:graphicData>
        </a:graphic>
      </p:graphicFrame>
      <p:pic>
        <p:nvPicPr>
          <p:cNvPr id="2" name="Imatge 1">
            <a:extLst>
              <a:ext uri="{FF2B5EF4-FFF2-40B4-BE49-F238E27FC236}">
                <a16:creationId xmlns:a16="http://schemas.microsoft.com/office/drawing/2014/main" id="{B44F949E-5CDF-D81E-1211-F1DF31F52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575" y="2168227"/>
            <a:ext cx="4572396" cy="2737341"/>
          </a:xfrm>
          <a:prstGeom prst="rect">
            <a:avLst/>
          </a:prstGeom>
        </p:spPr>
      </p:pic>
      <p:sp>
        <p:nvSpPr>
          <p:cNvPr id="5" name="QuadreDeText 4">
            <a:extLst>
              <a:ext uri="{FF2B5EF4-FFF2-40B4-BE49-F238E27FC236}">
                <a16:creationId xmlns:a16="http://schemas.microsoft.com/office/drawing/2014/main" id="{504ED99E-CE57-E5E7-43E6-0F518C0670AD}"/>
              </a:ext>
            </a:extLst>
          </p:cNvPr>
          <p:cNvSpPr txBox="1"/>
          <p:nvPr/>
        </p:nvSpPr>
        <p:spPr>
          <a:xfrm>
            <a:off x="7357823" y="1826885"/>
            <a:ext cx="4254114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ca-ES" sz="1400" b="1"/>
              <a:t>Variació del consum d’energia final (2019 </a:t>
            </a:r>
            <a:r>
              <a:rPr lang="ca-ES" sz="1400" b="1" err="1"/>
              <a:t>vs</a:t>
            </a:r>
            <a:r>
              <a:rPr lang="ca-ES" sz="1400" b="1"/>
              <a:t> 2023)</a:t>
            </a:r>
          </a:p>
        </p:txBody>
      </p:sp>
      <p:sp>
        <p:nvSpPr>
          <p:cNvPr id="8" name="Títol 1">
            <a:extLst>
              <a:ext uri="{FF2B5EF4-FFF2-40B4-BE49-F238E27FC236}">
                <a16:creationId xmlns:a16="http://schemas.microsoft.com/office/drawing/2014/main" id="{5E99D412-D248-08D0-614F-2362A7C50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399725"/>
            <a:ext cx="10759576" cy="428232"/>
          </a:xfrm>
        </p:spPr>
        <p:txBody>
          <a:bodyPr>
            <a:normAutofit/>
          </a:bodyPr>
          <a:lstStyle/>
          <a:p>
            <a:r>
              <a:rPr lang="ca-ES"/>
              <a:t>Situació del sistema energètic de Catalunya</a:t>
            </a:r>
          </a:p>
        </p:txBody>
      </p:sp>
    </p:spTree>
    <p:extLst>
      <p:ext uri="{BB962C8B-B14F-4D97-AF65-F5344CB8AC3E}">
        <p14:creationId xmlns:p14="http://schemas.microsoft.com/office/powerpoint/2010/main" val="3175895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98976" y="430082"/>
            <a:ext cx="10759576" cy="428232"/>
          </a:xfrm>
        </p:spPr>
        <p:txBody>
          <a:bodyPr/>
          <a:lstStyle/>
          <a:p>
            <a:r>
              <a:rPr lang="ca-ES"/>
              <a:t>Producció d’energia elèctrica</a:t>
            </a:r>
          </a:p>
        </p:txBody>
      </p:sp>
      <p:sp>
        <p:nvSpPr>
          <p:cNvPr id="8" name="Contenidor de text 7"/>
          <p:cNvSpPr>
            <a:spLocks noGrp="1"/>
          </p:cNvSpPr>
          <p:nvPr>
            <p:ph type="body" sz="quarter" idx="12"/>
          </p:nvPr>
        </p:nvSpPr>
        <p:spPr>
          <a:xfrm>
            <a:off x="700088" y="1047964"/>
            <a:ext cx="10763986" cy="344488"/>
          </a:xfrm>
        </p:spPr>
        <p:txBody>
          <a:bodyPr/>
          <a:lstStyle/>
          <a:p>
            <a:r>
              <a:rPr lang="ca-ES"/>
              <a:t>Producció d’energia elèctrica l’any 2024</a:t>
            </a:r>
          </a:p>
        </p:txBody>
      </p:sp>
      <p:sp>
        <p:nvSpPr>
          <p:cNvPr id="6" name="Contenidor de text 5"/>
          <p:cNvSpPr>
            <a:spLocks noGrp="1"/>
          </p:cNvSpPr>
          <p:nvPr>
            <p:ph type="body" sz="quarter" idx="10"/>
          </p:nvPr>
        </p:nvSpPr>
        <p:spPr>
          <a:xfrm>
            <a:off x="698975" y="1719333"/>
            <a:ext cx="11031207" cy="143950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/>
              <a:t>Les </a:t>
            </a:r>
            <a:r>
              <a:rPr lang="ca-ES" b="1"/>
              <a:t>energies renovables </a:t>
            </a:r>
            <a:r>
              <a:rPr lang="ca-ES"/>
              <a:t>han produït el </a:t>
            </a:r>
            <a:r>
              <a:rPr lang="ca-ES" b="1"/>
              <a:t>21,6%</a:t>
            </a:r>
            <a:r>
              <a:rPr lang="ca-ES"/>
              <a:t> de la producció total d’energia elèctrica a Catalunya.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/>
              <a:t>Després del període més greu de sequera, la </a:t>
            </a:r>
            <a:r>
              <a:rPr lang="ca-ES" b="1"/>
              <a:t>principal font energètica renovable ha tornat a ser l’energia hidroelèctrica (8,9%)</a:t>
            </a:r>
            <a:r>
              <a:rPr lang="ca-ES"/>
              <a:t>, seguit de l’</a:t>
            </a:r>
            <a:r>
              <a:rPr lang="ca-ES" b="1"/>
              <a:t>energia eòlica (7,1%) </a:t>
            </a:r>
            <a:r>
              <a:rPr lang="ca-ES"/>
              <a:t>i l</a:t>
            </a:r>
            <a:r>
              <a:rPr lang="ca-ES" b="1"/>
              <a:t>’energia fotovoltaica (4,5%)</a:t>
            </a:r>
            <a:r>
              <a:rPr lang="ca-ES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/>
              <a:t>L’</a:t>
            </a:r>
            <a:r>
              <a:rPr lang="ca-ES" b="1"/>
              <a:t>energia nuclear </a:t>
            </a:r>
            <a:r>
              <a:rPr lang="ca-ES"/>
              <a:t>continua sent la font energètica principal </a:t>
            </a:r>
            <a:r>
              <a:rPr lang="ca-ES" b="1"/>
              <a:t>(56,7%)</a:t>
            </a:r>
            <a:r>
              <a:rPr lang="ca-ES"/>
              <a:t>.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8B3C9945-5F58-D060-ACB7-A7D37184B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763" y="3811427"/>
            <a:ext cx="4003075" cy="2623425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6336D2E6-6C60-1CA7-02C7-21C20CD39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634" y="3869820"/>
            <a:ext cx="4574684" cy="2567922"/>
          </a:xfrm>
          <a:prstGeom prst="rect">
            <a:avLst/>
          </a:prstGeom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D64292B4-C9B1-F64F-3810-2E993A1BB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362" y="3788959"/>
            <a:ext cx="1745048" cy="781906"/>
          </a:xfrm>
          <a:prstGeom prst="rect">
            <a:avLst/>
          </a:prstGeom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id="{B973B0C7-0EEF-3CB6-4E4D-A20574308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1634" y="3385364"/>
            <a:ext cx="3712100" cy="25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05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7C035-533C-52C2-F7CC-EC0DC6204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A6815BF5-90F4-FF09-7032-1C427A963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76" y="430082"/>
            <a:ext cx="10759576" cy="428232"/>
          </a:xfrm>
        </p:spPr>
        <p:txBody>
          <a:bodyPr/>
          <a:lstStyle/>
          <a:p>
            <a:r>
              <a:rPr lang="ca-ES"/>
              <a:t>Producció d’energia elèctrica</a:t>
            </a:r>
          </a:p>
        </p:txBody>
      </p:sp>
      <p:sp>
        <p:nvSpPr>
          <p:cNvPr id="8" name="Contenidor de text 7">
            <a:extLst>
              <a:ext uri="{FF2B5EF4-FFF2-40B4-BE49-F238E27FC236}">
                <a16:creationId xmlns:a16="http://schemas.microsoft.com/office/drawing/2014/main" id="{685CACC8-8A0B-FBFC-4608-38A3218C88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0088" y="1047964"/>
            <a:ext cx="10763986" cy="344488"/>
          </a:xfrm>
        </p:spPr>
        <p:txBody>
          <a:bodyPr lIns="0" tIns="0" rIns="0" bIns="0" anchor="t"/>
          <a:lstStyle/>
          <a:p>
            <a:r>
              <a:rPr lang="ca-ES"/>
              <a:t>Projectes en tramitació</a:t>
            </a:r>
          </a:p>
        </p:txBody>
      </p:sp>
      <p:sp>
        <p:nvSpPr>
          <p:cNvPr id="6" name="Contenidor de text 5">
            <a:extLst>
              <a:ext uri="{FF2B5EF4-FFF2-40B4-BE49-F238E27FC236}">
                <a16:creationId xmlns:a16="http://schemas.microsoft.com/office/drawing/2014/main" id="{14A6C302-800A-A99F-EC2B-5EC1E72007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8975" y="1719333"/>
            <a:ext cx="11031207" cy="677508"/>
          </a:xfrm>
        </p:spPr>
        <p:txBody>
          <a:bodyPr lIns="0" tIns="0" rIns="0" bIns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/>
              <a:t>Considerant conjuntament l'energia eòlica i l'energia fotovoltaica a terra hi ha </a:t>
            </a:r>
            <a:r>
              <a:rPr lang="ca-ES" b="1"/>
              <a:t>6.453,2 MW que es troben en procés de tramitació</a:t>
            </a:r>
            <a:r>
              <a:rPr lang="ca-ES"/>
              <a:t>.</a:t>
            </a:r>
          </a:p>
        </p:txBody>
      </p:sp>
      <p:graphicFrame>
        <p:nvGraphicFramePr>
          <p:cNvPr id="4" name="Taula 3">
            <a:extLst>
              <a:ext uri="{FF2B5EF4-FFF2-40B4-BE49-F238E27FC236}">
                <a16:creationId xmlns:a16="http://schemas.microsoft.com/office/drawing/2014/main" id="{C014733D-26D5-FFF4-F5AE-0D07C89C9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728743"/>
              </p:ext>
            </p:extLst>
          </p:nvPr>
        </p:nvGraphicFramePr>
        <p:xfrm>
          <a:off x="4205468" y="2806861"/>
          <a:ext cx="4186390" cy="193759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743816">
                  <a:extLst>
                    <a:ext uri="{9D8B030D-6E8A-4147-A177-3AD203B41FA5}">
                      <a16:colId xmlns:a16="http://schemas.microsoft.com/office/drawing/2014/main" val="57910386"/>
                    </a:ext>
                  </a:extLst>
                </a:gridCol>
                <a:gridCol w="1043835">
                  <a:extLst>
                    <a:ext uri="{9D8B030D-6E8A-4147-A177-3AD203B41FA5}">
                      <a16:colId xmlns:a16="http://schemas.microsoft.com/office/drawing/2014/main" val="1128102766"/>
                    </a:ext>
                  </a:extLst>
                </a:gridCol>
                <a:gridCol w="1398739">
                  <a:extLst>
                    <a:ext uri="{9D8B030D-6E8A-4147-A177-3AD203B41FA5}">
                      <a16:colId xmlns:a16="http://schemas.microsoft.com/office/drawing/2014/main" val="318327759"/>
                    </a:ext>
                  </a:extLst>
                </a:gridCol>
              </a:tblGrid>
              <a:tr h="484398">
                <a:tc>
                  <a:txBody>
                    <a:bodyPr/>
                    <a:lstStyle/>
                    <a:p>
                      <a:pPr algn="r"/>
                      <a:endParaRPr lang="es-ES" sz="11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Projectes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ca-ES" sz="1400" b="1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Potència (MW)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78789978"/>
                  </a:ext>
                </a:extLst>
              </a:tr>
              <a:tr h="484398"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Fotovoltaica a terra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601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4.732,7 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23370108"/>
                  </a:ext>
                </a:extLst>
              </a:tr>
              <a:tr h="484398"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Eòlica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63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1.720,5 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76808194"/>
                  </a:ext>
                </a:extLst>
              </a:tr>
              <a:tr h="484398"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Emmagatzematge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150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1.609,9 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89211568"/>
                  </a:ext>
                </a:extLst>
              </a:tr>
            </a:tbl>
          </a:graphicData>
        </a:graphic>
      </p:graphicFrame>
      <p:pic>
        <p:nvPicPr>
          <p:cNvPr id="7" name="Imatge 6" descr="Imatge que conté molí de vent, a l’aire lliure, cel, generador&#10;&#10;Pot ser que el contingut generat per IA no sigui correcte.">
            <a:extLst>
              <a:ext uri="{FF2B5EF4-FFF2-40B4-BE49-F238E27FC236}">
                <a16:creationId xmlns:a16="http://schemas.microsoft.com/office/drawing/2014/main" id="{4CC3E53B-452D-8BC0-3836-13976477D8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253" y="2806858"/>
            <a:ext cx="3050556" cy="1938762"/>
          </a:xfrm>
          <a:prstGeom prst="rect">
            <a:avLst/>
          </a:prstGeom>
        </p:spPr>
      </p:pic>
      <p:pic>
        <p:nvPicPr>
          <p:cNvPr id="10" name="Imatge 9" descr="Imatge que conté a l’aire lliure, cel, Energia solar, energia solar&#10;&#10;Pot ser que el contingut generat per IA no sigui correcte.">
            <a:extLst>
              <a:ext uri="{FF2B5EF4-FFF2-40B4-BE49-F238E27FC236}">
                <a16:creationId xmlns:a16="http://schemas.microsoft.com/office/drawing/2014/main" id="{F78CD5BE-66A5-CAD8-A573-F980CBC4AF4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515" y="2806860"/>
            <a:ext cx="2887857" cy="193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68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98976" y="430082"/>
            <a:ext cx="10759576" cy="428232"/>
          </a:xfrm>
        </p:spPr>
        <p:txBody>
          <a:bodyPr lIns="0" tIns="0" rIns="0" bIns="0" anchor="t"/>
          <a:lstStyle/>
          <a:p>
            <a:r>
              <a:rPr lang="ca-ES"/>
              <a:t>Producció d'energia elèctrica</a:t>
            </a:r>
          </a:p>
        </p:txBody>
      </p:sp>
      <p:sp>
        <p:nvSpPr>
          <p:cNvPr id="8" name="Contenidor de text 7"/>
          <p:cNvSpPr>
            <a:spLocks noGrp="1"/>
          </p:cNvSpPr>
          <p:nvPr>
            <p:ph type="body" sz="quarter" idx="12"/>
          </p:nvPr>
        </p:nvSpPr>
        <p:spPr>
          <a:xfrm>
            <a:off x="700088" y="1047964"/>
            <a:ext cx="10763986" cy="344488"/>
          </a:xfrm>
        </p:spPr>
        <p:txBody>
          <a:bodyPr lIns="0" tIns="0" rIns="0" bIns="0" anchor="t"/>
          <a:lstStyle/>
          <a:p>
            <a:r>
              <a:rPr lang="ca-ES"/>
              <a:t>Evolució general de l'autoconsum fotovoltaic</a:t>
            </a:r>
          </a:p>
        </p:txBody>
      </p:sp>
      <p:sp>
        <p:nvSpPr>
          <p:cNvPr id="6" name="Contenidor de text 5"/>
          <p:cNvSpPr>
            <a:spLocks noGrp="1"/>
          </p:cNvSpPr>
          <p:nvPr>
            <p:ph type="body" sz="quarter" idx="10"/>
          </p:nvPr>
        </p:nvSpPr>
        <p:spPr>
          <a:xfrm>
            <a:off x="1388322" y="1576101"/>
            <a:ext cx="9568872" cy="1118872"/>
          </a:xfrm>
          <a:ln w="38100">
            <a:solidFill>
              <a:schemeClr val="accent1"/>
            </a:solidFill>
          </a:ln>
        </p:spPr>
        <p:txBody>
          <a:bodyPr tIns="72000" bIns="72000"/>
          <a:lstStyle/>
          <a:p>
            <a:pPr algn="ctr"/>
            <a:r>
              <a:rPr lang="ca-ES" b="1"/>
              <a:t>La major part de la potència FV instal·lada correspon a instal·lacions d’autoconsum.</a:t>
            </a:r>
          </a:p>
          <a:p>
            <a:pPr algn="ctr"/>
            <a:r>
              <a:rPr lang="ca-ES" b="1"/>
              <a:t>El creixement de l’autoconsum FV és exponencial en el període 2019-2023, amb una lleugera desacceleració al 2024.</a:t>
            </a: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E4990683-B889-434C-6E92-20D85E355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499" y="2980144"/>
            <a:ext cx="5269172" cy="3182603"/>
          </a:xfrm>
          <a:prstGeom prst="rect">
            <a:avLst/>
          </a:prstGeom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52AEA52A-3D9D-609F-2EA6-67B6899A9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356" y="2727190"/>
            <a:ext cx="2833084" cy="252954"/>
          </a:xfrm>
          <a:prstGeom prst="rect">
            <a:avLst/>
          </a:prstGeom>
        </p:spPr>
      </p:pic>
      <p:graphicFrame>
        <p:nvGraphicFramePr>
          <p:cNvPr id="3" name="Taula 2">
            <a:extLst>
              <a:ext uri="{FF2B5EF4-FFF2-40B4-BE49-F238E27FC236}">
                <a16:creationId xmlns:a16="http://schemas.microsoft.com/office/drawing/2014/main" id="{1C823EBB-FA87-958D-ACA3-B82F9BE73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219936"/>
              </p:ext>
            </p:extLst>
          </p:nvPr>
        </p:nvGraphicFramePr>
        <p:xfrm>
          <a:off x="698977" y="2931916"/>
          <a:ext cx="5784948" cy="2811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8977">
                  <a:extLst>
                    <a:ext uri="{9D8B030D-6E8A-4147-A177-3AD203B41FA5}">
                      <a16:colId xmlns:a16="http://schemas.microsoft.com/office/drawing/2014/main" val="2432376615"/>
                    </a:ext>
                  </a:extLst>
                </a:gridCol>
                <a:gridCol w="655139">
                  <a:extLst>
                    <a:ext uri="{9D8B030D-6E8A-4147-A177-3AD203B41FA5}">
                      <a16:colId xmlns:a16="http://schemas.microsoft.com/office/drawing/2014/main" val="673027690"/>
                    </a:ext>
                  </a:extLst>
                </a:gridCol>
                <a:gridCol w="634690">
                  <a:extLst>
                    <a:ext uri="{9D8B030D-6E8A-4147-A177-3AD203B41FA5}">
                      <a16:colId xmlns:a16="http://schemas.microsoft.com/office/drawing/2014/main" val="1576755183"/>
                    </a:ext>
                  </a:extLst>
                </a:gridCol>
                <a:gridCol w="634690">
                  <a:extLst>
                    <a:ext uri="{9D8B030D-6E8A-4147-A177-3AD203B41FA5}">
                      <a16:colId xmlns:a16="http://schemas.microsoft.com/office/drawing/2014/main" val="3384925738"/>
                    </a:ext>
                  </a:extLst>
                </a:gridCol>
                <a:gridCol w="634690">
                  <a:extLst>
                    <a:ext uri="{9D8B030D-6E8A-4147-A177-3AD203B41FA5}">
                      <a16:colId xmlns:a16="http://schemas.microsoft.com/office/drawing/2014/main" val="2184271113"/>
                    </a:ext>
                  </a:extLst>
                </a:gridCol>
                <a:gridCol w="634690">
                  <a:extLst>
                    <a:ext uri="{9D8B030D-6E8A-4147-A177-3AD203B41FA5}">
                      <a16:colId xmlns:a16="http://schemas.microsoft.com/office/drawing/2014/main" val="1468060251"/>
                    </a:ext>
                  </a:extLst>
                </a:gridCol>
                <a:gridCol w="634690">
                  <a:extLst>
                    <a:ext uri="{9D8B030D-6E8A-4147-A177-3AD203B41FA5}">
                      <a16:colId xmlns:a16="http://schemas.microsoft.com/office/drawing/2014/main" val="2961885491"/>
                    </a:ext>
                  </a:extLst>
                </a:gridCol>
                <a:gridCol w="757382">
                  <a:extLst>
                    <a:ext uri="{9D8B030D-6E8A-4147-A177-3AD203B41FA5}">
                      <a16:colId xmlns:a16="http://schemas.microsoft.com/office/drawing/2014/main" val="1458710338"/>
                    </a:ext>
                  </a:extLst>
                </a:gridCol>
              </a:tblGrid>
              <a:tr h="197134">
                <a:tc rowSpan="2">
                  <a:txBody>
                    <a:bodyPr/>
                    <a:lstStyle/>
                    <a:p>
                      <a:pPr algn="ctr" fontAlgn="b"/>
                      <a:endParaRPr lang="ca-ES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a-E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Fins a 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ca-E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Noves instal·lacions anuals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a-E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Acumulat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677938"/>
                  </a:ext>
                </a:extLst>
              </a:tr>
              <a:tr h="197134">
                <a:tc vMerge="1">
                  <a:txBody>
                    <a:bodyPr/>
                    <a:lstStyle/>
                    <a:p>
                      <a:pPr algn="ctr" fontAlgn="b"/>
                      <a:endParaRPr lang="ca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052116"/>
                  </a:ext>
                </a:extLst>
              </a:tr>
              <a:tr h="385844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d'instal·lacions</a:t>
                      </a:r>
                    </a:p>
                  </a:txBody>
                  <a:tcPr marL="9525" marR="9525" marT="9525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5.759   </a:t>
                      </a:r>
                    </a:p>
                  </a:txBody>
                  <a:tcPr marL="9525" marR="9525" marT="9525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5.837   </a:t>
                      </a:r>
                    </a:p>
                  </a:txBody>
                  <a:tcPr marL="9525" marR="9525" marT="9525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12.745   </a:t>
                      </a:r>
                    </a:p>
                  </a:txBody>
                  <a:tcPr marL="9525" marR="9525" marT="9525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39.014   </a:t>
                      </a:r>
                    </a:p>
                  </a:txBody>
                  <a:tcPr marL="9525" marR="9525" marT="9525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42.240   </a:t>
                      </a:r>
                    </a:p>
                  </a:txBody>
                  <a:tcPr marL="9525" marR="9525" marT="9525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24.625   </a:t>
                      </a:r>
                    </a:p>
                  </a:txBody>
                  <a:tcPr marL="9525" marR="9525" marT="9525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CB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130.220   </a:t>
                      </a:r>
                    </a:p>
                  </a:txBody>
                  <a:tcPr marL="9525" marR="9525" marT="9525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132443"/>
                  </a:ext>
                </a:extLst>
              </a:tr>
              <a:tr h="385844"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Autoconsum</a:t>
                      </a:r>
                    </a:p>
                  </a:txBody>
                  <a:tcPr marL="9525" marR="9525" marT="9525" marB="0" anchor="ctr"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2.336   </a:t>
                      </a:r>
                    </a:p>
                  </a:txBody>
                  <a:tcPr marL="9525" marR="9525" marT="9525" marB="0" anchor="ctr"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5.832   </a:t>
                      </a:r>
                    </a:p>
                  </a:txBody>
                  <a:tcPr marL="9525" marR="9525" marT="9525" marB="0" anchor="ctr"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12.739   </a:t>
                      </a:r>
                    </a:p>
                  </a:txBody>
                  <a:tcPr marL="9525" marR="9525" marT="9525" marB="0" anchor="ctr"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39.010   </a:t>
                      </a:r>
                    </a:p>
                  </a:txBody>
                  <a:tcPr marL="9525" marR="9525" marT="9525" marB="0" anchor="ctr"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42.225   </a:t>
                      </a:r>
                    </a:p>
                  </a:txBody>
                  <a:tcPr marL="9525" marR="9525" marT="9525" marB="0" anchor="ctr"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24.610   </a:t>
                      </a:r>
                    </a:p>
                  </a:txBody>
                  <a:tcPr marL="9525" marR="9525" marT="9525" marB="0" anchor="ctr"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126.752   </a:t>
                      </a:r>
                    </a:p>
                  </a:txBody>
                  <a:tcPr marL="9525" marR="9525" marT="9525" marB="0" anchor="ctr">
                    <a:solidFill>
                      <a:srgbClr val="F4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642570"/>
                  </a:ext>
                </a:extLst>
              </a:tr>
              <a:tr h="385844"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autoconsum</a:t>
                      </a:r>
                    </a:p>
                  </a:txBody>
                  <a:tcPr marL="9525" marR="9525" marT="9525" marB="0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3.423   </a:t>
                      </a:r>
                    </a:p>
                  </a:txBody>
                  <a:tcPr marL="9525" marR="9525" marT="9525" marB="0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  </a:t>
                      </a:r>
                    </a:p>
                  </a:txBody>
                  <a:tcPr marL="9525" marR="9525" marT="9525" marB="0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  </a:t>
                      </a:r>
                    </a:p>
                  </a:txBody>
                  <a:tcPr marL="9525" marR="9525" marT="9525" marB="0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  </a:t>
                      </a:r>
                    </a:p>
                  </a:txBody>
                  <a:tcPr marL="9525" marR="9525" marT="9525" marB="0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  </a:t>
                      </a:r>
                    </a:p>
                  </a:txBody>
                  <a:tcPr marL="9525" marR="9525" marT="9525" marB="0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  </a:t>
                      </a:r>
                    </a:p>
                  </a:txBody>
                  <a:tcPr marL="9525" marR="9525" marT="9525" marB="0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3.468   </a:t>
                      </a:r>
                    </a:p>
                  </a:txBody>
                  <a:tcPr marL="9525" marR="9525" marT="9525" marB="0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3635490"/>
                  </a:ext>
                </a:extLst>
              </a:tr>
              <a:tr h="385844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Potència (MW)</a:t>
                      </a:r>
                    </a:p>
                  </a:txBody>
                  <a:tcPr marL="9525" marR="9525" marT="9525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312,2   </a:t>
                      </a:r>
                    </a:p>
                  </a:txBody>
                  <a:tcPr marL="9525" marR="9525" marT="9525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   </a:t>
                      </a:r>
                    </a:p>
                  </a:txBody>
                  <a:tcPr marL="9525" marR="9525" marT="9525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   </a:t>
                      </a:r>
                    </a:p>
                  </a:txBody>
                  <a:tcPr marL="9525" marR="9525" marT="9525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298,0   </a:t>
                      </a:r>
                    </a:p>
                  </a:txBody>
                  <a:tcPr marL="9525" marR="9525" marT="9525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502,2   </a:t>
                      </a:r>
                    </a:p>
                  </a:txBody>
                  <a:tcPr marL="9525" marR="9525" marT="9525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391,7   </a:t>
                      </a:r>
                    </a:p>
                  </a:txBody>
                  <a:tcPr marL="9525" marR="9525" marT="9525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1.663,6   </a:t>
                      </a:r>
                    </a:p>
                  </a:txBody>
                  <a:tcPr marL="9525" marR="9525" marT="9525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16052430"/>
                  </a:ext>
                </a:extLst>
              </a:tr>
              <a:tr h="385844"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Autoconsum</a:t>
                      </a:r>
                    </a:p>
                  </a:txBody>
                  <a:tcPr marL="9525" marR="9525" marT="9525" marB="0" anchor="ctr"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47   </a:t>
                      </a:r>
                    </a:p>
                  </a:txBody>
                  <a:tcPr marL="9525" marR="9525" marT="9525" marB="0" anchor="ctr"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   </a:t>
                      </a:r>
                    </a:p>
                  </a:txBody>
                  <a:tcPr marL="9525" marR="9525" marT="9525" marB="0" anchor="ctr"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   </a:t>
                      </a:r>
                    </a:p>
                  </a:txBody>
                  <a:tcPr marL="9525" marR="9525" marT="9525" marB="0" anchor="ctr"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297,6   </a:t>
                      </a:r>
                    </a:p>
                  </a:txBody>
                  <a:tcPr marL="9525" marR="9525" marT="9525" marB="0" anchor="ctr"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500,9   </a:t>
                      </a:r>
                    </a:p>
                  </a:txBody>
                  <a:tcPr marL="9525" marR="9525" marT="9525" marB="0" anchor="ctr"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380,2   </a:t>
                      </a:r>
                    </a:p>
                  </a:txBody>
                  <a:tcPr marL="9525" marR="9525" marT="9525" marB="0" anchor="ctr"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1.381,0   </a:t>
                      </a:r>
                    </a:p>
                  </a:txBody>
                  <a:tcPr marL="9525" marR="9525" marT="9525" marB="0" anchor="ctr">
                    <a:solidFill>
                      <a:srgbClr val="F4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632717"/>
                  </a:ext>
                </a:extLst>
              </a:tr>
              <a:tr h="385844"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autoconsum</a:t>
                      </a:r>
                    </a:p>
                  </a:txBody>
                  <a:tcPr marL="9525" marR="9525" marT="9525" marB="0" anchor="ctr"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265   </a:t>
                      </a:r>
                    </a:p>
                  </a:txBody>
                  <a:tcPr marL="9525" marR="9525" marT="9525" marB="0" anchor="ctr"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   </a:t>
                      </a:r>
                    </a:p>
                  </a:txBody>
                  <a:tcPr marL="9525" marR="9525" marT="9525" marB="0" anchor="ctr"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   </a:t>
                      </a:r>
                    </a:p>
                  </a:txBody>
                  <a:tcPr marL="9525" marR="9525" marT="9525" marB="0" anchor="ctr"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   </a:t>
                      </a:r>
                    </a:p>
                  </a:txBody>
                  <a:tcPr marL="9525" marR="9525" marT="9525" marB="0" anchor="ctr"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   </a:t>
                      </a:r>
                    </a:p>
                  </a:txBody>
                  <a:tcPr marL="9525" marR="9525" marT="9525" marB="0" anchor="ctr"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   </a:t>
                      </a:r>
                    </a:p>
                  </a:txBody>
                  <a:tcPr marL="9525" marR="9525" marT="9525" marB="0" anchor="ctr">
                    <a:solidFill>
                      <a:srgbClr val="F4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282,6   </a:t>
                      </a:r>
                    </a:p>
                  </a:txBody>
                  <a:tcPr marL="9525" marR="9525" marT="9525" marB="0" anchor="ctr">
                    <a:solidFill>
                      <a:srgbClr val="F4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905278"/>
                  </a:ext>
                </a:extLst>
              </a:tr>
            </a:tbl>
          </a:graphicData>
        </a:graphic>
      </p:graphicFrame>
      <p:sp>
        <p:nvSpPr>
          <p:cNvPr id="5" name="Contenidor de text 1">
            <a:extLst>
              <a:ext uri="{FF2B5EF4-FFF2-40B4-BE49-F238E27FC236}">
                <a16:creationId xmlns:a16="http://schemas.microsoft.com/office/drawing/2014/main" id="{573CDD75-DFFD-F48B-11A6-B199F879FACC}"/>
              </a:ext>
            </a:extLst>
          </p:cNvPr>
          <p:cNvSpPr txBox="1">
            <a:spLocks/>
          </p:cNvSpPr>
          <p:nvPr/>
        </p:nvSpPr>
        <p:spPr>
          <a:xfrm>
            <a:off x="9753600" y="3239551"/>
            <a:ext cx="1570182" cy="457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a-ES" sz="1000" b="1">
                <a:latin typeface="+mn-lt"/>
                <a:cs typeface="+mn-cs"/>
              </a:rPr>
              <a:t>2024:</a:t>
            </a:r>
          </a:p>
          <a:p>
            <a:pPr>
              <a:spcBef>
                <a:spcPts val="0"/>
              </a:spcBef>
            </a:pPr>
            <a:r>
              <a:rPr lang="ca-ES" sz="1000" b="1">
                <a:latin typeface="+mn-lt"/>
                <a:cs typeface="+mn-cs"/>
              </a:rPr>
              <a:t>   </a:t>
            </a:r>
            <a:r>
              <a:rPr lang="ca-ES" sz="1000">
                <a:latin typeface="+mn-lt"/>
                <a:cs typeface="+mn-cs"/>
              </a:rPr>
              <a:t>+24,1% instal·lacions</a:t>
            </a:r>
          </a:p>
          <a:p>
            <a:pPr>
              <a:spcBef>
                <a:spcPts val="0"/>
              </a:spcBef>
            </a:pPr>
            <a:r>
              <a:rPr lang="ca-ES" sz="1000">
                <a:latin typeface="+mn-lt"/>
                <a:cs typeface="+mn-cs"/>
              </a:rPr>
              <a:t>   +38,0% potència</a:t>
            </a:r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53C7E11F-2978-5F87-769B-6D90D52B0D87}"/>
              </a:ext>
            </a:extLst>
          </p:cNvPr>
          <p:cNvSpPr txBox="1"/>
          <p:nvPr/>
        </p:nvSpPr>
        <p:spPr>
          <a:xfrm>
            <a:off x="700528" y="6019601"/>
            <a:ext cx="5943324" cy="276999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>
              <a:buClr>
                <a:srgbClr val="C00000"/>
              </a:buClr>
            </a:pPr>
            <a:r>
              <a:rPr lang="ca-ES" b="1">
                <a:cs typeface="Arial"/>
              </a:rPr>
              <a:t>  82 comunitats energètiques a Catalunya registrades  </a:t>
            </a:r>
          </a:p>
        </p:txBody>
      </p:sp>
    </p:spTree>
    <p:extLst>
      <p:ext uri="{BB962C8B-B14F-4D97-AF65-F5344CB8AC3E}">
        <p14:creationId xmlns:p14="http://schemas.microsoft.com/office/powerpoint/2010/main" val="189144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idor de text 7">
            <a:extLst>
              <a:ext uri="{FF2B5EF4-FFF2-40B4-BE49-F238E27FC236}">
                <a16:creationId xmlns:a16="http://schemas.microsoft.com/office/drawing/2014/main" id="{FE712DF4-E31F-4BF6-089E-C90277BA70BB}"/>
              </a:ext>
            </a:extLst>
          </p:cNvPr>
          <p:cNvSpPr txBox="1">
            <a:spLocks/>
          </p:cNvSpPr>
          <p:nvPr/>
        </p:nvSpPr>
        <p:spPr>
          <a:xfrm>
            <a:off x="617297" y="954780"/>
            <a:ext cx="10763986" cy="3444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2000" b="1">
                <a:solidFill>
                  <a:srgbClr val="C00000"/>
                </a:solidFill>
              </a:rPr>
              <a:t>Contribució de les energies renovables</a:t>
            </a:r>
          </a:p>
        </p:txBody>
      </p:sp>
      <p:sp>
        <p:nvSpPr>
          <p:cNvPr id="9" name="Títol 1">
            <a:extLst>
              <a:ext uri="{FF2B5EF4-FFF2-40B4-BE49-F238E27FC236}">
                <a16:creationId xmlns:a16="http://schemas.microsoft.com/office/drawing/2014/main" id="{37E24B67-120E-1B8E-64CF-2E4A3DE97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399725"/>
            <a:ext cx="10759576" cy="428232"/>
          </a:xfrm>
        </p:spPr>
        <p:txBody>
          <a:bodyPr>
            <a:normAutofit/>
          </a:bodyPr>
          <a:lstStyle/>
          <a:p>
            <a:r>
              <a:rPr lang="ca-ES"/>
              <a:t>Situació del sistema energètic de Catalunya</a:t>
            </a:r>
          </a:p>
        </p:txBody>
      </p:sp>
      <p:sp>
        <p:nvSpPr>
          <p:cNvPr id="13" name="QuadreDeText 12">
            <a:extLst>
              <a:ext uri="{FF2B5EF4-FFF2-40B4-BE49-F238E27FC236}">
                <a16:creationId xmlns:a16="http://schemas.microsoft.com/office/drawing/2014/main" id="{EDC8DF15-143E-E575-FA3C-E0123524243E}"/>
              </a:ext>
            </a:extLst>
          </p:cNvPr>
          <p:cNvSpPr txBox="1"/>
          <p:nvPr/>
        </p:nvSpPr>
        <p:spPr>
          <a:xfrm>
            <a:off x="700088" y="1437645"/>
            <a:ext cx="10333672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ca-ES" sz="1400" b="1"/>
              <a:t>Segons el criteri de la Directiva (UE) 2018/2001</a:t>
            </a:r>
          </a:p>
        </p:txBody>
      </p:sp>
      <p:sp>
        <p:nvSpPr>
          <p:cNvPr id="14" name="QuadreDeText 13">
            <a:extLst>
              <a:ext uri="{FF2B5EF4-FFF2-40B4-BE49-F238E27FC236}">
                <a16:creationId xmlns:a16="http://schemas.microsoft.com/office/drawing/2014/main" id="{05EFCA62-EABA-5324-9124-F3AF35511221}"/>
              </a:ext>
            </a:extLst>
          </p:cNvPr>
          <p:cNvSpPr txBox="1"/>
          <p:nvPr/>
        </p:nvSpPr>
        <p:spPr>
          <a:xfrm>
            <a:off x="3494396" y="1922319"/>
            <a:ext cx="5153498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a-ES" sz="1400" b="1"/>
              <a:t>Evolució de la contribució de les energies renovables en el sistema energètic català</a:t>
            </a:r>
          </a:p>
        </p:txBody>
      </p:sp>
      <p:sp>
        <p:nvSpPr>
          <p:cNvPr id="19" name="QuadreDeText 18">
            <a:extLst>
              <a:ext uri="{FF2B5EF4-FFF2-40B4-BE49-F238E27FC236}">
                <a16:creationId xmlns:a16="http://schemas.microsoft.com/office/drawing/2014/main" id="{C8BF36C7-BB8C-2269-05C5-896F99DCFA98}"/>
              </a:ext>
            </a:extLst>
          </p:cNvPr>
          <p:cNvSpPr txBox="1"/>
          <p:nvPr/>
        </p:nvSpPr>
        <p:spPr>
          <a:xfrm>
            <a:off x="1006628" y="5762619"/>
            <a:ext cx="10453035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a-ES"/>
              <a:t>Les energies renovables augmenten la seva contribució en el sistema energètic català, </a:t>
            </a:r>
            <a:r>
              <a:rPr lang="ca-ES" b="1"/>
              <a:t>assolint el màxim l’any 2023 amb un 11,7%</a:t>
            </a:r>
            <a:r>
              <a:rPr lang="ca-ES"/>
              <a:t>.</a:t>
            </a:r>
          </a:p>
        </p:txBody>
      </p:sp>
      <p:pic>
        <p:nvPicPr>
          <p:cNvPr id="21" name="Imatge 20">
            <a:extLst>
              <a:ext uri="{FF2B5EF4-FFF2-40B4-BE49-F238E27FC236}">
                <a16:creationId xmlns:a16="http://schemas.microsoft.com/office/drawing/2014/main" id="{52588E7B-F83A-5832-807C-1054B0D62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334" y="2480412"/>
            <a:ext cx="5407621" cy="31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45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idor de text 7">
            <a:extLst>
              <a:ext uri="{FF2B5EF4-FFF2-40B4-BE49-F238E27FC236}">
                <a16:creationId xmlns:a16="http://schemas.microsoft.com/office/drawing/2014/main" id="{FE712DF4-E31F-4BF6-089E-C90277BA70BB}"/>
              </a:ext>
            </a:extLst>
          </p:cNvPr>
          <p:cNvSpPr txBox="1">
            <a:spLocks/>
          </p:cNvSpPr>
          <p:nvPr/>
        </p:nvSpPr>
        <p:spPr>
          <a:xfrm>
            <a:off x="617297" y="954780"/>
            <a:ext cx="10763986" cy="3444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2000" b="1">
                <a:solidFill>
                  <a:srgbClr val="C00000"/>
                </a:solidFill>
              </a:rPr>
              <a:t>Consum de combustibles fòssils i dependència energètica de l’exterior</a:t>
            </a:r>
          </a:p>
        </p:txBody>
      </p:sp>
      <p:sp>
        <p:nvSpPr>
          <p:cNvPr id="9" name="Títol 1">
            <a:extLst>
              <a:ext uri="{FF2B5EF4-FFF2-40B4-BE49-F238E27FC236}">
                <a16:creationId xmlns:a16="http://schemas.microsoft.com/office/drawing/2014/main" id="{37E24B67-120E-1B8E-64CF-2E4A3DE97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399725"/>
            <a:ext cx="10759576" cy="428232"/>
          </a:xfrm>
        </p:spPr>
        <p:txBody>
          <a:bodyPr>
            <a:normAutofit/>
          </a:bodyPr>
          <a:lstStyle/>
          <a:p>
            <a:r>
              <a:rPr lang="ca-ES"/>
              <a:t>Situació del sistema energètic de Catalunya</a:t>
            </a:r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22885D87-31BB-2BBF-C8FB-5656468EC690}"/>
              </a:ext>
            </a:extLst>
          </p:cNvPr>
          <p:cNvSpPr txBox="1"/>
          <p:nvPr/>
        </p:nvSpPr>
        <p:spPr>
          <a:xfrm>
            <a:off x="913388" y="4939881"/>
            <a:ext cx="10726037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a-ES"/>
              <a:t>El pes dels combustibles fòssils en el mix d’energia primària es redueix fins el </a:t>
            </a:r>
            <a:r>
              <a:rPr lang="ca-ES" b="1"/>
              <a:t>63,0%</a:t>
            </a:r>
            <a:r>
              <a:rPr lang="ca-ES"/>
              <a:t>, constituint el mínim de la sèrie històrica, sense tenir en compte l’any 2020 (afectat per la pandèmia).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a-ES"/>
              <a:t>La reducció del consum de combustibles fòssils permet reduir la dependència energètica de l’exterior fins al </a:t>
            </a:r>
            <a:r>
              <a:rPr lang="ca-ES" b="1"/>
              <a:t>66,0%</a:t>
            </a:r>
            <a:r>
              <a:rPr lang="ca-ES"/>
              <a:t>.</a:t>
            </a:r>
            <a:endParaRPr lang="ca-ES">
              <a:cs typeface="Arial"/>
            </a:endParaRPr>
          </a:p>
          <a:p>
            <a:pPr>
              <a:buClr>
                <a:schemeClr val="accent1"/>
              </a:buClr>
            </a:pPr>
            <a:endParaRPr lang="ca-ES" sz="1100"/>
          </a:p>
          <a:p>
            <a:pPr>
              <a:buClr>
                <a:schemeClr val="accent1"/>
              </a:buClr>
            </a:pPr>
            <a:r>
              <a:rPr lang="ca-ES" sz="1200"/>
              <a:t>Nota: El 30,2% del petroli consumit a Catalunya es destina a la producció de primeres matèries plàstiques al polígon petroquímic de Tarragona.</a:t>
            </a: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044C3174-F5AD-9CFB-B108-AB643A498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806" y="2082407"/>
            <a:ext cx="5159091" cy="2665432"/>
          </a:xfrm>
          <a:prstGeom prst="rect">
            <a:avLst/>
          </a:prstGeom>
        </p:spPr>
      </p:pic>
      <p:pic>
        <p:nvPicPr>
          <p:cNvPr id="12" name="Imatge 11">
            <a:extLst>
              <a:ext uri="{FF2B5EF4-FFF2-40B4-BE49-F238E27FC236}">
                <a16:creationId xmlns:a16="http://schemas.microsoft.com/office/drawing/2014/main" id="{302B4497-7701-ACD0-FECF-C4BC41522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388" y="2082407"/>
            <a:ext cx="5153168" cy="2665432"/>
          </a:xfrm>
          <a:prstGeom prst="rect">
            <a:avLst/>
          </a:prstGeom>
        </p:spPr>
      </p:pic>
      <p:sp>
        <p:nvSpPr>
          <p:cNvPr id="13" name="QuadreDeText 12">
            <a:extLst>
              <a:ext uri="{FF2B5EF4-FFF2-40B4-BE49-F238E27FC236}">
                <a16:creationId xmlns:a16="http://schemas.microsoft.com/office/drawing/2014/main" id="{EDC8DF15-143E-E575-FA3C-E0123524243E}"/>
              </a:ext>
            </a:extLst>
          </p:cNvPr>
          <p:cNvSpPr txBox="1"/>
          <p:nvPr/>
        </p:nvSpPr>
        <p:spPr>
          <a:xfrm>
            <a:off x="1415154" y="1596831"/>
            <a:ext cx="4149635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a-ES" sz="1400" b="1"/>
              <a:t>Evolució del consum de combustibles fòssils en el mix d’energia primària</a:t>
            </a:r>
          </a:p>
        </p:txBody>
      </p:sp>
      <p:sp>
        <p:nvSpPr>
          <p:cNvPr id="14" name="QuadreDeText 13">
            <a:extLst>
              <a:ext uri="{FF2B5EF4-FFF2-40B4-BE49-F238E27FC236}">
                <a16:creationId xmlns:a16="http://schemas.microsoft.com/office/drawing/2014/main" id="{05EFCA62-EABA-5324-9124-F3AF35511221}"/>
              </a:ext>
            </a:extLst>
          </p:cNvPr>
          <p:cNvSpPr txBox="1"/>
          <p:nvPr/>
        </p:nvSpPr>
        <p:spPr>
          <a:xfrm>
            <a:off x="7010533" y="1596830"/>
            <a:ext cx="4149635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a-ES" sz="1400" b="1"/>
              <a:t>Evolució de la dependència energètica de l’exterior</a:t>
            </a:r>
          </a:p>
        </p:txBody>
      </p:sp>
      <p:sp>
        <p:nvSpPr>
          <p:cNvPr id="15" name="QuadreDeText 14">
            <a:extLst>
              <a:ext uri="{FF2B5EF4-FFF2-40B4-BE49-F238E27FC236}">
                <a16:creationId xmlns:a16="http://schemas.microsoft.com/office/drawing/2014/main" id="{18D69505-88F7-46A9-4473-F6CAAE84BF0F}"/>
              </a:ext>
            </a:extLst>
          </p:cNvPr>
          <p:cNvSpPr txBox="1"/>
          <p:nvPr/>
        </p:nvSpPr>
        <p:spPr>
          <a:xfrm>
            <a:off x="4652420" y="3808183"/>
            <a:ext cx="1234312" cy="1692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ca-ES" sz="1100" b="1"/>
              <a:t>Any 2023 </a:t>
            </a:r>
            <a:r>
              <a:rPr lang="ca-ES" sz="1100" b="1">
                <a:sym typeface="Wingdings" panose="05000000000000000000" pitchFamily="2" charset="2"/>
              </a:rPr>
              <a:t></a:t>
            </a:r>
            <a:r>
              <a:rPr lang="ca-ES" sz="1100" b="1"/>
              <a:t> 63,0%</a:t>
            </a:r>
          </a:p>
        </p:txBody>
      </p:sp>
      <p:sp>
        <p:nvSpPr>
          <p:cNvPr id="16" name="QuadreDeText 15">
            <a:extLst>
              <a:ext uri="{FF2B5EF4-FFF2-40B4-BE49-F238E27FC236}">
                <a16:creationId xmlns:a16="http://schemas.microsoft.com/office/drawing/2014/main" id="{6896B83E-554A-0877-1977-7B550D12136F}"/>
              </a:ext>
            </a:extLst>
          </p:cNvPr>
          <p:cNvSpPr txBox="1"/>
          <p:nvPr/>
        </p:nvSpPr>
        <p:spPr>
          <a:xfrm>
            <a:off x="10278615" y="3749671"/>
            <a:ext cx="1234312" cy="1692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ca-ES" sz="1100" b="1"/>
              <a:t>Any 2023 </a:t>
            </a:r>
            <a:r>
              <a:rPr lang="ca-ES" sz="1100" b="1">
                <a:sym typeface="Wingdings" panose="05000000000000000000" pitchFamily="2" charset="2"/>
              </a:rPr>
              <a:t></a:t>
            </a:r>
            <a:r>
              <a:rPr lang="ca-ES" sz="1100" b="1"/>
              <a:t> 66,0%</a:t>
            </a:r>
          </a:p>
        </p:txBody>
      </p:sp>
    </p:spTree>
    <p:extLst>
      <p:ext uri="{BB962C8B-B14F-4D97-AF65-F5344CB8AC3E}">
        <p14:creationId xmlns:p14="http://schemas.microsoft.com/office/powerpoint/2010/main" val="3338968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idor de text 6"/>
          <p:cNvSpPr>
            <a:spLocks noGrp="1"/>
          </p:cNvSpPr>
          <p:nvPr>
            <p:ph type="body" sz="quarter" idx="27"/>
          </p:nvPr>
        </p:nvSpPr>
        <p:spPr/>
        <p:txBody>
          <a:bodyPr vert="horz" lIns="0" tIns="0" rIns="0" bIns="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ca-ES">
                <a:ea typeface="Calibri"/>
                <a:cs typeface="Calibri"/>
              </a:rPr>
              <a:t>3</a:t>
            </a:r>
          </a:p>
        </p:txBody>
      </p:sp>
      <p:sp>
        <p:nvSpPr>
          <p:cNvPr id="9" name="Títol 5"/>
          <p:cNvSpPr>
            <a:spLocks noGrp="1"/>
          </p:cNvSpPr>
          <p:nvPr>
            <p:ph type="title"/>
          </p:nvPr>
        </p:nvSpPr>
        <p:spPr>
          <a:xfrm>
            <a:off x="1056639" y="3161536"/>
            <a:ext cx="10077525" cy="2123696"/>
          </a:xfrm>
        </p:spPr>
        <p:txBody>
          <a:bodyPr lIns="0" tIns="0" rIns="0" bIns="0" anchor="t"/>
          <a:lstStyle/>
          <a:p>
            <a:pPr marL="0" indent="0" algn="ctr">
              <a:buNone/>
            </a:pPr>
            <a:r>
              <a:rPr lang="ca-ES" b="1">
                <a:latin typeface="Arial" panose="020B0604020202020204" pitchFamily="34" charset="0"/>
                <a:cs typeface="Arial" panose="020B0604020202020204" pitchFamily="34" charset="0"/>
              </a:rPr>
              <a:t>El consum energètic a la indústria</a:t>
            </a:r>
          </a:p>
        </p:txBody>
      </p:sp>
    </p:spTree>
    <p:extLst>
      <p:ext uri="{BB962C8B-B14F-4D97-AF65-F5344CB8AC3E}">
        <p14:creationId xmlns:p14="http://schemas.microsoft.com/office/powerpoint/2010/main" val="2881663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t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333" y="3561599"/>
            <a:ext cx="4465219" cy="2838909"/>
          </a:xfrm>
          <a:prstGeom prst="rect">
            <a:avLst/>
          </a:prstGeom>
        </p:spPr>
      </p:pic>
      <p:sp>
        <p:nvSpPr>
          <p:cNvPr id="6" name="Contenidor de text 5"/>
          <p:cNvSpPr>
            <a:spLocks noGrp="1"/>
          </p:cNvSpPr>
          <p:nvPr>
            <p:ph type="body" sz="quarter" idx="10"/>
          </p:nvPr>
        </p:nvSpPr>
        <p:spPr>
          <a:xfrm>
            <a:off x="694565" y="1685089"/>
            <a:ext cx="10763987" cy="1142016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</a:pPr>
            <a:r>
              <a:rPr lang="ca-ES" sz="1600">
                <a:latin typeface="Arial" panose="020B0604020202020204" pitchFamily="34" charset="0"/>
                <a:cs typeface="Arial" panose="020B0604020202020204" pitchFamily="34" charset="0"/>
              </a:rPr>
              <a:t>Entre els anys 2003 i 2023, el consum d’energia elèctrica s’ha reduït un 22,9% i el d’energia tèrmica un 29,5%.</a:t>
            </a:r>
          </a:p>
          <a:p>
            <a:pPr>
              <a:buClr>
                <a:srgbClr val="C00000"/>
              </a:buClr>
            </a:pPr>
            <a:r>
              <a:rPr lang="ca-ES" sz="1600">
                <a:latin typeface="Arial" panose="020B0604020202020204" pitchFamily="34" charset="0"/>
                <a:cs typeface="Arial" panose="020B0604020202020204" pitchFamily="34" charset="0"/>
              </a:rPr>
              <a:t>Pel que fa al consum tèrmic, els productes del petroli han experimentat la disminució més important, juntament amb el carbó i el gas natural. Per la seva banda, les energies renovables i els residus no renovables han tingut forts increments durant aquest període.</a:t>
            </a:r>
          </a:p>
        </p:txBody>
      </p:sp>
      <p:sp>
        <p:nvSpPr>
          <p:cNvPr id="9" name="Contenidor de text 5"/>
          <p:cNvSpPr>
            <a:spLocks noGrp="1"/>
          </p:cNvSpPr>
          <p:nvPr>
            <p:ph type="body" sz="quarter" idx="10"/>
          </p:nvPr>
        </p:nvSpPr>
        <p:spPr>
          <a:xfrm>
            <a:off x="694563" y="3042868"/>
            <a:ext cx="5818526" cy="3187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a-ES" sz="1600" b="1"/>
              <a:t>Evolució del consum elèctric i tèrmic</a:t>
            </a:r>
          </a:p>
        </p:txBody>
      </p:sp>
      <p:sp>
        <p:nvSpPr>
          <p:cNvPr id="10" name="Contenidor de text 5"/>
          <p:cNvSpPr>
            <a:spLocks noGrp="1"/>
          </p:cNvSpPr>
          <p:nvPr>
            <p:ph type="body" sz="quarter" idx="10"/>
          </p:nvPr>
        </p:nvSpPr>
        <p:spPr>
          <a:xfrm>
            <a:off x="6993333" y="3042868"/>
            <a:ext cx="4465219" cy="3187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a-ES" sz="1600" b="1"/>
              <a:t>Variacions del consum entre 2003 i 2023 </a:t>
            </a:r>
          </a:p>
        </p:txBody>
      </p:sp>
      <p:sp>
        <p:nvSpPr>
          <p:cNvPr id="11" name="QuadreDeText 10"/>
          <p:cNvSpPr txBox="1"/>
          <p:nvPr/>
        </p:nvSpPr>
        <p:spPr>
          <a:xfrm>
            <a:off x="11191852" y="5539231"/>
            <a:ext cx="6064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700"/>
              <a:t>→ 472,7%</a:t>
            </a: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63" y="3496417"/>
            <a:ext cx="5818526" cy="2599560"/>
          </a:xfrm>
          <a:prstGeom prst="rect">
            <a:avLst/>
          </a:prstGeom>
        </p:spPr>
      </p:pic>
      <p:sp>
        <p:nvSpPr>
          <p:cNvPr id="7" name="Títol 1">
            <a:extLst>
              <a:ext uri="{FF2B5EF4-FFF2-40B4-BE49-F238E27FC236}">
                <a16:creationId xmlns:a16="http://schemas.microsoft.com/office/drawing/2014/main" id="{2AD92902-199F-CC46-BB7E-057F2B406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399725"/>
            <a:ext cx="10759576" cy="428232"/>
          </a:xfrm>
        </p:spPr>
        <p:txBody>
          <a:bodyPr>
            <a:noAutofit/>
          </a:bodyPr>
          <a:lstStyle/>
          <a:p>
            <a:r>
              <a:rPr lang="ca-ES" sz="2800">
                <a:latin typeface="Arial" panose="020B0604020202020204" pitchFamily="34" charset="0"/>
                <a:cs typeface="Arial" panose="020B0604020202020204" pitchFamily="34" charset="0"/>
              </a:rPr>
              <a:t>El consum energètic a la indústria</a:t>
            </a:r>
          </a:p>
        </p:txBody>
      </p:sp>
      <p:sp>
        <p:nvSpPr>
          <p:cNvPr id="12" name="Contenidor de text 7">
            <a:extLst>
              <a:ext uri="{FF2B5EF4-FFF2-40B4-BE49-F238E27FC236}">
                <a16:creationId xmlns:a16="http://schemas.microsoft.com/office/drawing/2014/main" id="{B7854DE9-A8E3-CBF5-98E6-FD138CD2F83E}"/>
              </a:ext>
            </a:extLst>
          </p:cNvPr>
          <p:cNvSpPr txBox="1">
            <a:spLocks/>
          </p:cNvSpPr>
          <p:nvPr/>
        </p:nvSpPr>
        <p:spPr>
          <a:xfrm>
            <a:off x="617296" y="954780"/>
            <a:ext cx="11417945" cy="3444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Evolució del consum d’energia elèctrica i tèrmica</a:t>
            </a:r>
          </a:p>
        </p:txBody>
      </p:sp>
    </p:spTree>
    <p:extLst>
      <p:ext uri="{BB962C8B-B14F-4D97-AF65-F5344CB8AC3E}">
        <p14:creationId xmlns:p14="http://schemas.microsoft.com/office/powerpoint/2010/main" val="1754583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idor de text 6"/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a-ES"/>
              <a:t>1</a:t>
            </a:r>
          </a:p>
        </p:txBody>
      </p:sp>
      <p:sp>
        <p:nvSpPr>
          <p:cNvPr id="9" name="Títol 5"/>
          <p:cNvSpPr>
            <a:spLocks noGrp="1"/>
          </p:cNvSpPr>
          <p:nvPr>
            <p:ph type="title"/>
          </p:nvPr>
        </p:nvSpPr>
        <p:spPr>
          <a:xfrm>
            <a:off x="1056639" y="3161536"/>
            <a:ext cx="10077525" cy="2123696"/>
          </a:xfrm>
        </p:spPr>
        <p:txBody>
          <a:bodyPr lIns="0" tIns="0" rIns="0" bIns="0" anchor="t"/>
          <a:lstStyle/>
          <a:p>
            <a:pPr marL="0" indent="0" algn="ctr">
              <a:buNone/>
            </a:pPr>
            <a:r>
              <a:rPr lang="ca-ES" b="1">
                <a:latin typeface="Arial"/>
                <a:cs typeface="Arial"/>
              </a:rPr>
              <a:t>OBJECTIUS</a:t>
            </a:r>
          </a:p>
        </p:txBody>
      </p:sp>
    </p:spTree>
    <p:extLst>
      <p:ext uri="{BB962C8B-B14F-4D97-AF65-F5344CB8AC3E}">
        <p14:creationId xmlns:p14="http://schemas.microsoft.com/office/powerpoint/2010/main" val="4221825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idor de text 5"/>
          <p:cNvSpPr>
            <a:spLocks noGrp="1"/>
          </p:cNvSpPr>
          <p:nvPr>
            <p:ph type="body" sz="quarter" idx="10"/>
          </p:nvPr>
        </p:nvSpPr>
        <p:spPr>
          <a:xfrm>
            <a:off x="694565" y="1617984"/>
            <a:ext cx="10677245" cy="119942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</a:pPr>
            <a:r>
              <a:rPr lang="ca-ES" sz="1600">
                <a:latin typeface="Arial" panose="020B0604020202020204" pitchFamily="34" charset="0"/>
                <a:cs typeface="Arial" panose="020B0604020202020204" pitchFamily="34" charset="0"/>
              </a:rPr>
              <a:t>L’any 2023, el gas natural va ser la principal forma d’energia emprada per la indústria amb un 34,5% del consum d’energia total, seguida de l’energia elèctrica amb un 29,6%.</a:t>
            </a:r>
          </a:p>
          <a:p>
            <a:pPr>
              <a:buClr>
                <a:srgbClr val="C00000"/>
              </a:buClr>
            </a:pPr>
            <a:r>
              <a:rPr lang="ca-ES" sz="1600">
                <a:latin typeface="Arial" panose="020B0604020202020204" pitchFamily="34" charset="0"/>
                <a:cs typeface="Arial" panose="020B0604020202020204" pitchFamily="34" charset="0"/>
              </a:rPr>
              <a:t>Entre els anys 2003 i 2023, el pes de l’energia elèctrica s’incrementa 1,8 </a:t>
            </a:r>
            <a:r>
              <a:rPr lang="ca-ES" sz="1600" err="1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ca-ES" sz="1600">
                <a:latin typeface="Arial" panose="020B0604020202020204" pitchFamily="34" charset="0"/>
                <a:cs typeface="Arial" panose="020B0604020202020204" pitchFamily="34" charset="0"/>
              </a:rPr>
              <a:t>. El pes dels productes del petroli cauen 6,9 </a:t>
            </a:r>
            <a:r>
              <a:rPr lang="ca-ES" sz="1600" err="1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ca-ES" sz="1600">
                <a:latin typeface="Arial" panose="020B0604020202020204" pitchFamily="34" charset="0"/>
                <a:cs typeface="Arial" panose="020B0604020202020204" pitchFamily="34" charset="0"/>
              </a:rPr>
              <a:t>. Les energies renovables s’incrementen en 4,9 </a:t>
            </a:r>
            <a:r>
              <a:rPr lang="ca-ES" sz="1600" err="1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ca-ES" sz="16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Contenidor de text 5"/>
          <p:cNvSpPr>
            <a:spLocks noGrp="1"/>
          </p:cNvSpPr>
          <p:nvPr>
            <p:ph type="body" sz="quarter" idx="10"/>
          </p:nvPr>
        </p:nvSpPr>
        <p:spPr>
          <a:xfrm>
            <a:off x="694565" y="3198690"/>
            <a:ext cx="5211476" cy="3187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a-ES" sz="1600" b="1"/>
              <a:t>Distribució del consum per formes d’energia - any 2023</a:t>
            </a:r>
          </a:p>
        </p:txBody>
      </p:sp>
      <p:sp>
        <p:nvSpPr>
          <p:cNvPr id="11" name="Contenidor de text 5"/>
          <p:cNvSpPr>
            <a:spLocks noGrp="1"/>
          </p:cNvSpPr>
          <p:nvPr>
            <p:ph type="body" sz="quarter" idx="10"/>
          </p:nvPr>
        </p:nvSpPr>
        <p:spPr>
          <a:xfrm>
            <a:off x="6696931" y="3200511"/>
            <a:ext cx="4554108" cy="3187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a-ES" sz="1600" b="1"/>
              <a:t>Variació del pes entre 2023 i 2003</a:t>
            </a: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01" y="3517406"/>
            <a:ext cx="4560203" cy="2743438"/>
          </a:xfrm>
          <a:prstGeom prst="rect">
            <a:avLst/>
          </a:prstGeom>
        </p:spPr>
      </p:pic>
      <p:pic>
        <p:nvPicPr>
          <p:cNvPr id="9" name="Imat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932" y="3523503"/>
            <a:ext cx="4554107" cy="2737341"/>
          </a:xfrm>
          <a:prstGeom prst="rect">
            <a:avLst/>
          </a:prstGeom>
        </p:spPr>
      </p:pic>
      <p:sp>
        <p:nvSpPr>
          <p:cNvPr id="10" name="Títol 1">
            <a:extLst>
              <a:ext uri="{FF2B5EF4-FFF2-40B4-BE49-F238E27FC236}">
                <a16:creationId xmlns:a16="http://schemas.microsoft.com/office/drawing/2014/main" id="{95AF8F4A-D2E4-BC37-C4EA-A69E18F0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399725"/>
            <a:ext cx="10759576" cy="428232"/>
          </a:xfrm>
        </p:spPr>
        <p:txBody>
          <a:bodyPr>
            <a:noAutofit/>
          </a:bodyPr>
          <a:lstStyle/>
          <a:p>
            <a:r>
              <a:rPr lang="ca-ES" sz="2800">
                <a:latin typeface="Arial" panose="020B0604020202020204" pitchFamily="34" charset="0"/>
                <a:cs typeface="Arial" panose="020B0604020202020204" pitchFamily="34" charset="0"/>
              </a:rPr>
              <a:t>El consum energètic a la indústria</a:t>
            </a:r>
          </a:p>
        </p:txBody>
      </p:sp>
      <p:sp>
        <p:nvSpPr>
          <p:cNvPr id="12" name="Contenidor de text 7">
            <a:extLst>
              <a:ext uri="{FF2B5EF4-FFF2-40B4-BE49-F238E27FC236}">
                <a16:creationId xmlns:a16="http://schemas.microsoft.com/office/drawing/2014/main" id="{E6F39B08-3BDA-F6DC-9670-6DC0F9DF7606}"/>
              </a:ext>
            </a:extLst>
          </p:cNvPr>
          <p:cNvSpPr txBox="1">
            <a:spLocks/>
          </p:cNvSpPr>
          <p:nvPr/>
        </p:nvSpPr>
        <p:spPr>
          <a:xfrm>
            <a:off x="617296" y="954780"/>
            <a:ext cx="11417945" cy="3444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Distribució actual per formes d’energia</a:t>
            </a:r>
          </a:p>
        </p:txBody>
      </p:sp>
    </p:spTree>
    <p:extLst>
      <p:ext uri="{BB962C8B-B14F-4D97-AF65-F5344CB8AC3E}">
        <p14:creationId xmlns:p14="http://schemas.microsoft.com/office/powerpoint/2010/main" val="3274944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idor de text 5"/>
          <p:cNvSpPr>
            <a:spLocks noGrp="1"/>
          </p:cNvSpPr>
          <p:nvPr>
            <p:ph type="body" sz="quarter" idx="10"/>
          </p:nvPr>
        </p:nvSpPr>
        <p:spPr>
          <a:xfrm>
            <a:off x="694565" y="1598004"/>
            <a:ext cx="10905252" cy="967032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</a:pPr>
            <a:r>
              <a:rPr lang="ca-ES" sz="1600">
                <a:latin typeface="Arial" panose="020B0604020202020204" pitchFamily="34" charset="0"/>
                <a:cs typeface="Arial" panose="020B0604020202020204" pitchFamily="34" charset="0"/>
              </a:rPr>
              <a:t>El sector químic és el principal consumidor de la indústria, amb un 45,3% del consum d’energia total l’any 2023.</a:t>
            </a:r>
          </a:p>
          <a:p>
            <a:pPr>
              <a:buClr>
                <a:srgbClr val="C00000"/>
              </a:buClr>
            </a:pPr>
            <a:r>
              <a:rPr lang="ca-ES" sz="1600">
                <a:latin typeface="Arial" panose="020B0604020202020204" pitchFamily="34" charset="0"/>
                <a:cs typeface="Arial" panose="020B0604020202020204" pitchFamily="34" charset="0"/>
              </a:rPr>
              <a:t>Entre els anys 2003 i 2023, els sectors químic i el de l’alimentació, begudes i tabac han incrementat el seu pes mentre que els sectors del ciment artificial, el tèxtil i confecció i els altres productes minerals no metàl·lics l’han reduït significativament.</a:t>
            </a:r>
          </a:p>
        </p:txBody>
      </p:sp>
      <p:sp>
        <p:nvSpPr>
          <p:cNvPr id="10" name="QuadreDeText 9"/>
          <p:cNvSpPr txBox="1"/>
          <p:nvPr/>
        </p:nvSpPr>
        <p:spPr>
          <a:xfrm>
            <a:off x="10314682" y="3834752"/>
            <a:ext cx="1463876" cy="69198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endParaRPr lang="ca-ES">
              <a:solidFill>
                <a:srgbClr val="999999"/>
              </a:solidFill>
            </a:endParaRPr>
          </a:p>
        </p:txBody>
      </p:sp>
      <p:sp>
        <p:nvSpPr>
          <p:cNvPr id="7" name="Contenidor de text 5"/>
          <p:cNvSpPr>
            <a:spLocks noGrp="1"/>
          </p:cNvSpPr>
          <p:nvPr>
            <p:ph type="body" sz="quarter" idx="10"/>
          </p:nvPr>
        </p:nvSpPr>
        <p:spPr>
          <a:xfrm>
            <a:off x="737603" y="2835445"/>
            <a:ext cx="5176471" cy="3187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a-ES" sz="1600" b="1"/>
              <a:t>Distribució del consum per sectors - any 2023</a:t>
            </a:r>
          </a:p>
        </p:txBody>
      </p:sp>
      <p:sp>
        <p:nvSpPr>
          <p:cNvPr id="11" name="Contenidor de text 5"/>
          <p:cNvSpPr>
            <a:spLocks noGrp="1"/>
          </p:cNvSpPr>
          <p:nvPr>
            <p:ph type="body" sz="quarter" idx="10"/>
          </p:nvPr>
        </p:nvSpPr>
        <p:spPr>
          <a:xfrm>
            <a:off x="6576167" y="2835445"/>
            <a:ext cx="4795643" cy="3187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a-ES" sz="1600" b="1"/>
              <a:t>Variació del pes entre 2023 i 2003</a:t>
            </a: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99" y="3329514"/>
            <a:ext cx="5111303" cy="3066782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167" y="3143886"/>
            <a:ext cx="4789494" cy="3325595"/>
          </a:xfrm>
          <a:prstGeom prst="rect">
            <a:avLst/>
          </a:prstGeom>
        </p:spPr>
      </p:pic>
      <p:sp>
        <p:nvSpPr>
          <p:cNvPr id="12" name="Títol 1">
            <a:extLst>
              <a:ext uri="{FF2B5EF4-FFF2-40B4-BE49-F238E27FC236}">
                <a16:creationId xmlns:a16="http://schemas.microsoft.com/office/drawing/2014/main" id="{DC628FB9-34ED-4455-2A0B-1AC306CE4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399725"/>
            <a:ext cx="10759576" cy="428232"/>
          </a:xfrm>
        </p:spPr>
        <p:txBody>
          <a:bodyPr>
            <a:noAutofit/>
          </a:bodyPr>
          <a:lstStyle/>
          <a:p>
            <a:r>
              <a:rPr lang="ca-ES" sz="2800">
                <a:latin typeface="Arial" panose="020B0604020202020204" pitchFamily="34" charset="0"/>
                <a:cs typeface="Arial" panose="020B0604020202020204" pitchFamily="34" charset="0"/>
              </a:rPr>
              <a:t>El consum energètic a la indústria</a:t>
            </a:r>
          </a:p>
        </p:txBody>
      </p:sp>
      <p:sp>
        <p:nvSpPr>
          <p:cNvPr id="13" name="Contenidor de text 7">
            <a:extLst>
              <a:ext uri="{FF2B5EF4-FFF2-40B4-BE49-F238E27FC236}">
                <a16:creationId xmlns:a16="http://schemas.microsoft.com/office/drawing/2014/main" id="{47B2D2F8-599C-EC1C-45E4-7C40B7DACBAD}"/>
              </a:ext>
            </a:extLst>
          </p:cNvPr>
          <p:cNvSpPr txBox="1">
            <a:spLocks/>
          </p:cNvSpPr>
          <p:nvPr/>
        </p:nvSpPr>
        <p:spPr>
          <a:xfrm>
            <a:off x="617296" y="954780"/>
            <a:ext cx="11417945" cy="3444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Distribució actual per sectors</a:t>
            </a:r>
          </a:p>
        </p:txBody>
      </p:sp>
    </p:spTree>
    <p:extLst>
      <p:ext uri="{BB962C8B-B14F-4D97-AF65-F5344CB8AC3E}">
        <p14:creationId xmlns:p14="http://schemas.microsoft.com/office/powerpoint/2010/main" val="1499148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idor de text 6"/>
          <p:cNvSpPr>
            <a:spLocks noGrp="1"/>
          </p:cNvSpPr>
          <p:nvPr>
            <p:ph type="body" sz="quarter" idx="27"/>
          </p:nvPr>
        </p:nvSpPr>
        <p:spPr/>
        <p:txBody>
          <a:bodyPr vert="horz" lIns="0" tIns="0" rIns="0" bIns="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ca-ES">
                <a:ea typeface="Calibri"/>
                <a:cs typeface="Calibri"/>
              </a:rPr>
              <a:t>4</a:t>
            </a:r>
          </a:p>
        </p:txBody>
      </p:sp>
      <p:sp>
        <p:nvSpPr>
          <p:cNvPr id="9" name="Títol 5"/>
          <p:cNvSpPr>
            <a:spLocks noGrp="1"/>
          </p:cNvSpPr>
          <p:nvPr>
            <p:ph type="title"/>
          </p:nvPr>
        </p:nvSpPr>
        <p:spPr>
          <a:xfrm>
            <a:off x="1056639" y="3161536"/>
            <a:ext cx="10077525" cy="2123696"/>
          </a:xfrm>
        </p:spPr>
        <p:txBody>
          <a:bodyPr lIns="0" tIns="0" rIns="0" bIns="0" anchor="t"/>
          <a:lstStyle/>
          <a:p>
            <a:r>
              <a:rPr lang="ca-ES" b="1">
                <a:latin typeface="Arial"/>
                <a:cs typeface="Arial"/>
              </a:rPr>
              <a:t>El consum i producció de biomassa forestal i de biogàs</a:t>
            </a:r>
          </a:p>
        </p:txBody>
      </p:sp>
    </p:spTree>
    <p:extLst>
      <p:ext uri="{BB962C8B-B14F-4D97-AF65-F5344CB8AC3E}">
        <p14:creationId xmlns:p14="http://schemas.microsoft.com/office/powerpoint/2010/main" val="2770177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idor de text 7">
            <a:extLst>
              <a:ext uri="{FF2B5EF4-FFF2-40B4-BE49-F238E27FC236}">
                <a16:creationId xmlns:a16="http://schemas.microsoft.com/office/drawing/2014/main" id="{FE712DF4-E31F-4BF6-089E-C90277BA70BB}"/>
              </a:ext>
            </a:extLst>
          </p:cNvPr>
          <p:cNvSpPr txBox="1">
            <a:spLocks/>
          </p:cNvSpPr>
          <p:nvPr/>
        </p:nvSpPr>
        <p:spPr>
          <a:xfrm>
            <a:off x="617297" y="883756"/>
            <a:ext cx="10763986" cy="344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2000" b="1">
                <a:solidFill>
                  <a:srgbClr val="C00000"/>
                </a:solidFill>
              </a:rPr>
              <a:t>Consum de biomassa forestal per a usos tèrmics </a:t>
            </a:r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22885D87-31BB-2BBF-C8FB-5656468EC690}"/>
              </a:ext>
            </a:extLst>
          </p:cNvPr>
          <p:cNvSpPr txBox="1"/>
          <p:nvPr/>
        </p:nvSpPr>
        <p:spPr>
          <a:xfrm>
            <a:off x="1175009" y="5570771"/>
            <a:ext cx="982931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ca-ES" sz="1400">
                <a:latin typeface="Arial"/>
                <a:cs typeface="Arial"/>
              </a:rPr>
              <a:t>L’estella és el que augmenta més el seu consum per a usos tèrmics: 2024 </a:t>
            </a:r>
            <a:r>
              <a:rPr lang="ca-ES" sz="1400" err="1">
                <a:latin typeface="Arial"/>
                <a:cs typeface="Arial"/>
              </a:rPr>
              <a:t>vs</a:t>
            </a:r>
            <a:r>
              <a:rPr lang="ca-ES" sz="1400">
                <a:latin typeface="Arial"/>
                <a:cs typeface="Arial"/>
              </a:rPr>
              <a:t> 2023 ha pujat un 34% i des que es realitza el balanç s’ha multiplicat per 15.</a:t>
            </a:r>
            <a:endParaRPr lang="ca-ES">
              <a:ea typeface="Calibri" panose="020F0502020204030204"/>
              <a:cs typeface="Calibri" panose="020F0502020204030204"/>
            </a:endParaRPr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ca-ES" sz="1400">
                <a:latin typeface="Arial"/>
                <a:cs typeface="Arial"/>
              </a:rPr>
              <a:t>El consum de pèl·lets en els últims anys es manté força estable, amb un creixement total que s’ha doblat.</a:t>
            </a:r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ca-ES" sz="1400">
                <a:latin typeface="Arial"/>
                <a:cs typeface="Arial"/>
              </a:rPr>
              <a:t>El consum de llenya presenta variacions anuals però sempre al voltant d’un valor mitjà de 60 </a:t>
            </a:r>
            <a:r>
              <a:rPr lang="ca-ES" sz="1400" err="1">
                <a:latin typeface="Arial"/>
                <a:cs typeface="Arial"/>
              </a:rPr>
              <a:t>ktep</a:t>
            </a:r>
            <a:r>
              <a:rPr lang="ca-ES" sz="1400">
                <a:latin typeface="Arial"/>
                <a:cs typeface="Arial"/>
              </a:rPr>
              <a:t>/any</a:t>
            </a:r>
          </a:p>
        </p:txBody>
      </p:sp>
      <p:graphicFrame>
        <p:nvGraphicFramePr>
          <p:cNvPr id="4" name="Tau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207675"/>
              </p:ext>
            </p:extLst>
          </p:nvPr>
        </p:nvGraphicFramePr>
        <p:xfrm>
          <a:off x="1147822" y="1417898"/>
          <a:ext cx="10665632" cy="143027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054677">
                  <a:extLst>
                    <a:ext uri="{9D8B030D-6E8A-4147-A177-3AD203B41FA5}">
                      <a16:colId xmlns:a16="http://schemas.microsoft.com/office/drawing/2014/main" val="318118560"/>
                    </a:ext>
                  </a:extLst>
                </a:gridCol>
                <a:gridCol w="843973">
                  <a:extLst>
                    <a:ext uri="{9D8B030D-6E8A-4147-A177-3AD203B41FA5}">
                      <a16:colId xmlns:a16="http://schemas.microsoft.com/office/drawing/2014/main" val="3621330674"/>
                    </a:ext>
                  </a:extLst>
                </a:gridCol>
                <a:gridCol w="706182">
                  <a:extLst>
                    <a:ext uri="{9D8B030D-6E8A-4147-A177-3AD203B41FA5}">
                      <a16:colId xmlns:a16="http://schemas.microsoft.com/office/drawing/2014/main" val="1308022305"/>
                    </a:ext>
                  </a:extLst>
                </a:gridCol>
                <a:gridCol w="688958">
                  <a:extLst>
                    <a:ext uri="{9D8B030D-6E8A-4147-A177-3AD203B41FA5}">
                      <a16:colId xmlns:a16="http://schemas.microsoft.com/office/drawing/2014/main" val="261420073"/>
                    </a:ext>
                  </a:extLst>
                </a:gridCol>
                <a:gridCol w="594226">
                  <a:extLst>
                    <a:ext uri="{9D8B030D-6E8A-4147-A177-3AD203B41FA5}">
                      <a16:colId xmlns:a16="http://schemas.microsoft.com/office/drawing/2014/main" val="3583099459"/>
                    </a:ext>
                  </a:extLst>
                </a:gridCol>
                <a:gridCol w="671734">
                  <a:extLst>
                    <a:ext uri="{9D8B030D-6E8A-4147-A177-3AD203B41FA5}">
                      <a16:colId xmlns:a16="http://schemas.microsoft.com/office/drawing/2014/main" val="24521443"/>
                    </a:ext>
                  </a:extLst>
                </a:gridCol>
                <a:gridCol w="697570">
                  <a:extLst>
                    <a:ext uri="{9D8B030D-6E8A-4147-A177-3AD203B41FA5}">
                      <a16:colId xmlns:a16="http://schemas.microsoft.com/office/drawing/2014/main" val="1994859609"/>
                    </a:ext>
                  </a:extLst>
                </a:gridCol>
                <a:gridCol w="697568">
                  <a:extLst>
                    <a:ext uri="{9D8B030D-6E8A-4147-A177-3AD203B41FA5}">
                      <a16:colId xmlns:a16="http://schemas.microsoft.com/office/drawing/2014/main" val="3565358171"/>
                    </a:ext>
                  </a:extLst>
                </a:gridCol>
                <a:gridCol w="732018">
                  <a:extLst>
                    <a:ext uri="{9D8B030D-6E8A-4147-A177-3AD203B41FA5}">
                      <a16:colId xmlns:a16="http://schemas.microsoft.com/office/drawing/2014/main" val="2175168806"/>
                    </a:ext>
                  </a:extLst>
                </a:gridCol>
                <a:gridCol w="706182">
                  <a:extLst>
                    <a:ext uri="{9D8B030D-6E8A-4147-A177-3AD203B41FA5}">
                      <a16:colId xmlns:a16="http://schemas.microsoft.com/office/drawing/2014/main" val="2759221793"/>
                    </a:ext>
                  </a:extLst>
                </a:gridCol>
                <a:gridCol w="757852">
                  <a:extLst>
                    <a:ext uri="{9D8B030D-6E8A-4147-A177-3AD203B41FA5}">
                      <a16:colId xmlns:a16="http://schemas.microsoft.com/office/drawing/2014/main" val="158599139"/>
                    </a:ext>
                  </a:extLst>
                </a:gridCol>
                <a:gridCol w="663119">
                  <a:extLst>
                    <a:ext uri="{9D8B030D-6E8A-4147-A177-3AD203B41FA5}">
                      <a16:colId xmlns:a16="http://schemas.microsoft.com/office/drawing/2014/main" val="1538223799"/>
                    </a:ext>
                  </a:extLst>
                </a:gridCol>
                <a:gridCol w="663120">
                  <a:extLst>
                    <a:ext uri="{9D8B030D-6E8A-4147-A177-3AD203B41FA5}">
                      <a16:colId xmlns:a16="http://schemas.microsoft.com/office/drawing/2014/main" val="4236897935"/>
                    </a:ext>
                  </a:extLst>
                </a:gridCol>
                <a:gridCol w="1188453">
                  <a:extLst>
                    <a:ext uri="{9D8B030D-6E8A-4147-A177-3AD203B41FA5}">
                      <a16:colId xmlns:a16="http://schemas.microsoft.com/office/drawing/2014/main" val="4210930538"/>
                    </a:ext>
                  </a:extLst>
                </a:gridCol>
              </a:tblGrid>
              <a:tr h="493395">
                <a:tc>
                  <a:txBody>
                    <a:bodyPr/>
                    <a:lstStyle/>
                    <a:p>
                      <a:endParaRPr lang="ca-ES" sz="1400">
                        <a:solidFill>
                          <a:schemeClr val="tx1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2013</a:t>
                      </a:r>
                      <a:endParaRPr lang="ca-ES" sz="140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2014</a:t>
                      </a:r>
                      <a:endParaRPr lang="ca-ES" sz="140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2015</a:t>
                      </a:r>
                      <a:endParaRPr lang="ca-ES" sz="140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2016</a:t>
                      </a:r>
                      <a:endParaRPr lang="ca-ES" sz="140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2017</a:t>
                      </a:r>
                      <a:endParaRPr lang="ca-ES" sz="140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2018</a:t>
                      </a:r>
                      <a:endParaRPr lang="ca-ES" sz="140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2019</a:t>
                      </a:r>
                      <a:endParaRPr lang="ca-ES" sz="140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2020</a:t>
                      </a:r>
                      <a:endParaRPr lang="ca-ES" sz="140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2021</a:t>
                      </a:r>
                      <a:endParaRPr lang="ca-ES" sz="140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2022</a:t>
                      </a:r>
                      <a:endParaRPr lang="ca-ES" sz="140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2023</a:t>
                      </a:r>
                      <a:endParaRPr lang="ca-ES" sz="140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2024</a:t>
                      </a:r>
                      <a:endParaRPr lang="ca-ES" sz="140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Objectiu Estratègia BM 2027</a:t>
                      </a:r>
                      <a:endParaRPr lang="ca-ES" sz="140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861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kt</a:t>
                      </a:r>
                      <a:r>
                        <a:rPr lang="ca-ES" sz="140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/any</a:t>
                      </a:r>
                      <a:endParaRPr lang="ca-ES" sz="140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245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336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369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344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363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386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444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431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457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474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487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547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730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03527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ktep</a:t>
                      </a:r>
                      <a:r>
                        <a:rPr lang="ca-ES" sz="140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/any</a:t>
                      </a:r>
                      <a:endParaRPr lang="ca-ES" sz="140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64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88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97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92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99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106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124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118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125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127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136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149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212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16369"/>
                  </a:ext>
                </a:extLst>
              </a:tr>
            </a:tbl>
          </a:graphicData>
        </a:graphic>
      </p:graphicFrame>
      <p:sp>
        <p:nvSpPr>
          <p:cNvPr id="7" name="Fletxa cap avall 6"/>
          <p:cNvSpPr/>
          <p:nvPr/>
        </p:nvSpPr>
        <p:spPr>
          <a:xfrm>
            <a:off x="10975862" y="2959231"/>
            <a:ext cx="479504" cy="53266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QuadreDeText 7"/>
          <p:cNvSpPr txBox="1"/>
          <p:nvPr/>
        </p:nvSpPr>
        <p:spPr>
          <a:xfrm>
            <a:off x="10352371" y="3552083"/>
            <a:ext cx="1721961" cy="75983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a-ES" sz="1600" b="1">
                <a:solidFill>
                  <a:srgbClr val="C00000"/>
                </a:solidFill>
              </a:rPr>
              <a:t>22.800 hectàrees de</a:t>
            </a:r>
          </a:p>
          <a:p>
            <a:pPr algn="ctr"/>
            <a:r>
              <a:rPr lang="ca-ES" sz="1600" b="1">
                <a:solidFill>
                  <a:srgbClr val="C00000"/>
                </a:solidFill>
              </a:rPr>
              <a:t>superfície forestal gestionada</a:t>
            </a:r>
          </a:p>
        </p:txBody>
      </p:sp>
      <p:graphicFrame>
        <p:nvGraphicFramePr>
          <p:cNvPr id="12" name="Tau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213063"/>
              </p:ext>
            </p:extLst>
          </p:nvPr>
        </p:nvGraphicFramePr>
        <p:xfrm>
          <a:off x="1147822" y="3549569"/>
          <a:ext cx="9085673" cy="1828625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949889">
                  <a:extLst>
                    <a:ext uri="{9D8B030D-6E8A-4147-A177-3AD203B41FA5}">
                      <a16:colId xmlns:a16="http://schemas.microsoft.com/office/drawing/2014/main" val="1821343329"/>
                    </a:ext>
                  </a:extLst>
                </a:gridCol>
                <a:gridCol w="677982">
                  <a:extLst>
                    <a:ext uri="{9D8B030D-6E8A-4147-A177-3AD203B41FA5}">
                      <a16:colId xmlns:a16="http://schemas.microsoft.com/office/drawing/2014/main" val="216097282"/>
                    </a:ext>
                  </a:extLst>
                </a:gridCol>
                <a:gridCol w="677982">
                  <a:extLst>
                    <a:ext uri="{9D8B030D-6E8A-4147-A177-3AD203B41FA5}">
                      <a16:colId xmlns:a16="http://schemas.microsoft.com/office/drawing/2014/main" val="60859733"/>
                    </a:ext>
                  </a:extLst>
                </a:gridCol>
                <a:gridCol w="677982">
                  <a:extLst>
                    <a:ext uri="{9D8B030D-6E8A-4147-A177-3AD203B41FA5}">
                      <a16:colId xmlns:a16="http://schemas.microsoft.com/office/drawing/2014/main" val="3572022147"/>
                    </a:ext>
                  </a:extLst>
                </a:gridCol>
                <a:gridCol w="677982">
                  <a:extLst>
                    <a:ext uri="{9D8B030D-6E8A-4147-A177-3AD203B41FA5}">
                      <a16:colId xmlns:a16="http://schemas.microsoft.com/office/drawing/2014/main" val="3428243435"/>
                    </a:ext>
                  </a:extLst>
                </a:gridCol>
                <a:gridCol w="677982">
                  <a:extLst>
                    <a:ext uri="{9D8B030D-6E8A-4147-A177-3AD203B41FA5}">
                      <a16:colId xmlns:a16="http://schemas.microsoft.com/office/drawing/2014/main" val="1449212241"/>
                    </a:ext>
                  </a:extLst>
                </a:gridCol>
                <a:gridCol w="677982">
                  <a:extLst>
                    <a:ext uri="{9D8B030D-6E8A-4147-A177-3AD203B41FA5}">
                      <a16:colId xmlns:a16="http://schemas.microsoft.com/office/drawing/2014/main" val="964932931"/>
                    </a:ext>
                  </a:extLst>
                </a:gridCol>
                <a:gridCol w="677982">
                  <a:extLst>
                    <a:ext uri="{9D8B030D-6E8A-4147-A177-3AD203B41FA5}">
                      <a16:colId xmlns:a16="http://schemas.microsoft.com/office/drawing/2014/main" val="519692694"/>
                    </a:ext>
                  </a:extLst>
                </a:gridCol>
                <a:gridCol w="677982">
                  <a:extLst>
                    <a:ext uri="{9D8B030D-6E8A-4147-A177-3AD203B41FA5}">
                      <a16:colId xmlns:a16="http://schemas.microsoft.com/office/drawing/2014/main" val="3633784937"/>
                    </a:ext>
                  </a:extLst>
                </a:gridCol>
                <a:gridCol w="677982">
                  <a:extLst>
                    <a:ext uri="{9D8B030D-6E8A-4147-A177-3AD203B41FA5}">
                      <a16:colId xmlns:a16="http://schemas.microsoft.com/office/drawing/2014/main" val="242645699"/>
                    </a:ext>
                  </a:extLst>
                </a:gridCol>
                <a:gridCol w="677982">
                  <a:extLst>
                    <a:ext uri="{9D8B030D-6E8A-4147-A177-3AD203B41FA5}">
                      <a16:colId xmlns:a16="http://schemas.microsoft.com/office/drawing/2014/main" val="3075156701"/>
                    </a:ext>
                  </a:extLst>
                </a:gridCol>
                <a:gridCol w="677982">
                  <a:extLst>
                    <a:ext uri="{9D8B030D-6E8A-4147-A177-3AD203B41FA5}">
                      <a16:colId xmlns:a16="http://schemas.microsoft.com/office/drawing/2014/main" val="2360905753"/>
                    </a:ext>
                  </a:extLst>
                </a:gridCol>
                <a:gridCol w="677982">
                  <a:extLst>
                    <a:ext uri="{9D8B030D-6E8A-4147-A177-3AD203B41FA5}">
                      <a16:colId xmlns:a16="http://schemas.microsoft.com/office/drawing/2014/main" val="61528292"/>
                    </a:ext>
                  </a:extLst>
                </a:gridCol>
              </a:tblGrid>
              <a:tr h="429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ca-ES" sz="1400" err="1">
                          <a:solidFill>
                            <a:schemeClr val="bg1"/>
                          </a:solidFill>
                          <a:effectLst/>
                        </a:rPr>
                        <a:t>kt</a:t>
                      </a:r>
                      <a:endParaRPr lang="ca-ES" sz="12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endParaRPr lang="ca-ES" sz="12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  <a:endParaRPr lang="ca-ES" sz="12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bg1"/>
                          </a:solidFill>
                          <a:effectLst/>
                        </a:rPr>
                        <a:t>2015</a:t>
                      </a:r>
                      <a:endParaRPr lang="ca-ES" sz="12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endParaRPr lang="ca-ES" sz="12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ca-ES" sz="12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ca-ES" sz="12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ca-ES" sz="12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  <a:endParaRPr lang="ca-ES" sz="12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bg1"/>
                          </a:solidFill>
                          <a:effectLst/>
                        </a:rPr>
                        <a:t>2021</a:t>
                      </a:r>
                      <a:endParaRPr lang="ca-ES" sz="12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bg1"/>
                          </a:solidFill>
                          <a:effectLst/>
                        </a:rPr>
                        <a:t>2022</a:t>
                      </a:r>
                      <a:endParaRPr lang="ca-ES" sz="12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bg1"/>
                          </a:solidFill>
                          <a:effectLst/>
                        </a:rPr>
                        <a:t>2023</a:t>
                      </a:r>
                      <a:endParaRPr lang="ca-ES" sz="12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bg1"/>
                          </a:solidFill>
                          <a:effectLst/>
                        </a:rPr>
                        <a:t>2024</a:t>
                      </a:r>
                      <a:endParaRPr lang="ca-ES" sz="12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581854"/>
                  </a:ext>
                </a:extLst>
              </a:tr>
              <a:tr h="3799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ca-ES" sz="12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bg1"/>
                          </a:solidFill>
                          <a:effectLst/>
                        </a:rPr>
                        <a:t>514</a:t>
                      </a:r>
                      <a:endParaRPr lang="ca-ES" sz="12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bg1"/>
                          </a:solidFill>
                          <a:effectLst/>
                        </a:rPr>
                        <a:t>589</a:t>
                      </a:r>
                      <a:endParaRPr lang="ca-ES" sz="12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bg1"/>
                          </a:solidFill>
                          <a:effectLst/>
                        </a:rPr>
                        <a:t>601</a:t>
                      </a:r>
                      <a:endParaRPr lang="ca-ES" sz="12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bg1"/>
                          </a:solidFill>
                          <a:effectLst/>
                        </a:rPr>
                        <a:t>544</a:t>
                      </a:r>
                      <a:endParaRPr lang="ca-ES" sz="12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bg1"/>
                          </a:solidFill>
                          <a:effectLst/>
                        </a:rPr>
                        <a:t>605</a:t>
                      </a:r>
                      <a:endParaRPr lang="ca-ES" sz="12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bg1"/>
                          </a:solidFill>
                          <a:effectLst/>
                        </a:rPr>
                        <a:t>632</a:t>
                      </a:r>
                      <a:endParaRPr lang="ca-ES" sz="12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bg1"/>
                          </a:solidFill>
                          <a:effectLst/>
                        </a:rPr>
                        <a:t>592</a:t>
                      </a:r>
                      <a:endParaRPr lang="ca-ES" sz="12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bg1"/>
                          </a:solidFill>
                          <a:effectLst/>
                        </a:rPr>
                        <a:t>624</a:t>
                      </a:r>
                      <a:endParaRPr lang="ca-ES" sz="12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bg1"/>
                          </a:solidFill>
                          <a:effectLst/>
                        </a:rPr>
                        <a:t>688</a:t>
                      </a:r>
                      <a:endParaRPr lang="ca-ES" sz="12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bg1"/>
                          </a:solidFill>
                          <a:effectLst/>
                        </a:rPr>
                        <a:t>677</a:t>
                      </a:r>
                      <a:endParaRPr lang="ca-ES" sz="12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bg1"/>
                          </a:solidFill>
                          <a:effectLst/>
                        </a:rPr>
                        <a:t>666</a:t>
                      </a:r>
                      <a:endParaRPr lang="ca-ES" sz="12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solidFill>
                            <a:schemeClr val="bg1"/>
                          </a:solidFill>
                          <a:effectLst/>
                        </a:rPr>
                        <a:t>688</a:t>
                      </a:r>
                      <a:endParaRPr lang="ca-ES" sz="12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461687"/>
                  </a:ext>
                </a:extLst>
              </a:tr>
              <a:tr h="339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Llenya</a:t>
                      </a:r>
                      <a:endParaRPr lang="ca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211</a:t>
                      </a:r>
                      <a:endParaRPr lang="ca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270</a:t>
                      </a:r>
                      <a:endParaRPr lang="ca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290</a:t>
                      </a:r>
                      <a:endParaRPr lang="ca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232</a:t>
                      </a:r>
                      <a:endParaRPr lang="ca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230</a:t>
                      </a:r>
                      <a:endParaRPr lang="ca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224</a:t>
                      </a:r>
                      <a:endParaRPr lang="ca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241</a:t>
                      </a:r>
                      <a:endParaRPr lang="ca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255</a:t>
                      </a:r>
                      <a:endParaRPr lang="ca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280</a:t>
                      </a:r>
                      <a:endParaRPr lang="ca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290</a:t>
                      </a:r>
                      <a:endParaRPr lang="ca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258</a:t>
                      </a:r>
                      <a:endParaRPr lang="ca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260</a:t>
                      </a:r>
                      <a:endParaRPr lang="ca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394499"/>
                  </a:ext>
                </a:extLst>
              </a:tr>
              <a:tr h="339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Estella</a:t>
                      </a:r>
                      <a:endParaRPr lang="ca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276</a:t>
                      </a:r>
                      <a:endParaRPr lang="ca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270</a:t>
                      </a:r>
                      <a:endParaRPr lang="ca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252</a:t>
                      </a:r>
                      <a:endParaRPr lang="ca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248</a:t>
                      </a:r>
                      <a:endParaRPr lang="ca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300</a:t>
                      </a:r>
                      <a:endParaRPr lang="ca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327</a:t>
                      </a:r>
                      <a:endParaRPr lang="ca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259</a:t>
                      </a:r>
                      <a:endParaRPr lang="ca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296</a:t>
                      </a:r>
                      <a:endParaRPr lang="ca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314</a:t>
                      </a:r>
                      <a:endParaRPr lang="ca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281</a:t>
                      </a:r>
                      <a:endParaRPr lang="ca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295</a:t>
                      </a:r>
                      <a:endParaRPr lang="ca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320</a:t>
                      </a:r>
                      <a:endParaRPr lang="ca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924552"/>
                  </a:ext>
                </a:extLst>
              </a:tr>
              <a:tr h="339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Pèl·let</a:t>
                      </a:r>
                      <a:endParaRPr lang="ca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27</a:t>
                      </a:r>
                      <a:endParaRPr lang="ca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49</a:t>
                      </a:r>
                      <a:endParaRPr lang="ca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59</a:t>
                      </a:r>
                      <a:endParaRPr lang="ca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63</a:t>
                      </a:r>
                      <a:endParaRPr lang="ca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75</a:t>
                      </a:r>
                      <a:endParaRPr lang="ca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81</a:t>
                      </a:r>
                      <a:endParaRPr lang="ca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91</a:t>
                      </a:r>
                      <a:endParaRPr lang="ca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74</a:t>
                      </a:r>
                      <a:endParaRPr lang="ca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94</a:t>
                      </a:r>
                      <a:endParaRPr lang="ca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106</a:t>
                      </a:r>
                      <a:endParaRPr lang="ca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113</a:t>
                      </a:r>
                      <a:endParaRPr lang="ca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108</a:t>
                      </a:r>
                      <a:endParaRPr lang="ca-E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246299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713753" y="3052606"/>
            <a:ext cx="3793924" cy="40011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ca-ES" sz="2000" b="1">
                <a:solidFill>
                  <a:srgbClr val="C00000"/>
                </a:solidFill>
              </a:rPr>
              <a:t>Producció</a:t>
            </a:r>
            <a:r>
              <a:rPr lang="ca-ES" b="1">
                <a:solidFill>
                  <a:srgbClr val="C00000"/>
                </a:solidFill>
              </a:rPr>
              <a:t> dels biomassa a Catalunya</a:t>
            </a:r>
          </a:p>
        </p:txBody>
      </p:sp>
      <p:sp>
        <p:nvSpPr>
          <p:cNvPr id="15" name="QuadreDeText 14"/>
          <p:cNvSpPr txBox="1"/>
          <p:nvPr/>
        </p:nvSpPr>
        <p:spPr>
          <a:xfrm>
            <a:off x="9392087" y="5342995"/>
            <a:ext cx="2088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00">
                <a:solidFill>
                  <a:schemeClr val="accent6">
                    <a:lumMod val="50000"/>
                  </a:schemeClr>
                </a:solidFill>
              </a:rPr>
              <a:t>Font de dades: DGB, ICAEN i OCCC</a:t>
            </a:r>
          </a:p>
        </p:txBody>
      </p:sp>
      <p:sp>
        <p:nvSpPr>
          <p:cNvPr id="3" name="Títol 1">
            <a:extLst>
              <a:ext uri="{FF2B5EF4-FFF2-40B4-BE49-F238E27FC236}">
                <a16:creationId xmlns:a16="http://schemas.microsoft.com/office/drawing/2014/main" id="{C02B887A-6285-DE64-A8A0-835DEBDB890A}"/>
              </a:ext>
            </a:extLst>
          </p:cNvPr>
          <p:cNvSpPr txBox="1">
            <a:spLocks/>
          </p:cNvSpPr>
          <p:nvPr/>
        </p:nvSpPr>
        <p:spPr>
          <a:xfrm>
            <a:off x="714905" y="446694"/>
            <a:ext cx="10759576" cy="42823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>
                <a:latin typeface="Arial"/>
                <a:cs typeface="Arial"/>
              </a:rPr>
              <a:t>Biomassa forestal a Catalunya</a:t>
            </a:r>
            <a:endParaRPr lang="ca-ES" sz="2800" b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9799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idor de text 7">
            <a:extLst>
              <a:ext uri="{FF2B5EF4-FFF2-40B4-BE49-F238E27FC236}">
                <a16:creationId xmlns:a16="http://schemas.microsoft.com/office/drawing/2014/main" id="{FE712DF4-E31F-4BF6-089E-C90277BA70BB}"/>
              </a:ext>
            </a:extLst>
          </p:cNvPr>
          <p:cNvSpPr txBox="1">
            <a:spLocks/>
          </p:cNvSpPr>
          <p:nvPr/>
        </p:nvSpPr>
        <p:spPr>
          <a:xfrm>
            <a:off x="626943" y="1123672"/>
            <a:ext cx="10763986" cy="344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2000" b="1">
                <a:solidFill>
                  <a:srgbClr val="C00000"/>
                </a:solidFill>
                <a:latin typeface="Arial"/>
                <a:cs typeface="Arial"/>
              </a:rPr>
              <a:t>Biogàs</a:t>
            </a:r>
          </a:p>
        </p:txBody>
      </p:sp>
      <p:sp>
        <p:nvSpPr>
          <p:cNvPr id="11" name="Contenidor de text 3"/>
          <p:cNvSpPr txBox="1">
            <a:spLocks/>
          </p:cNvSpPr>
          <p:nvPr/>
        </p:nvSpPr>
        <p:spPr>
          <a:xfrm>
            <a:off x="934356" y="2096150"/>
            <a:ext cx="5029151" cy="344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ca-ES" b="1" kern="0"/>
              <a:t>Plantes de producció en funcionament</a:t>
            </a:r>
          </a:p>
        </p:txBody>
      </p:sp>
      <p:graphicFrame>
        <p:nvGraphicFramePr>
          <p:cNvPr id="14" name="Tau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283573"/>
              </p:ext>
            </p:extLst>
          </p:nvPr>
        </p:nvGraphicFramePr>
        <p:xfrm>
          <a:off x="998911" y="2580455"/>
          <a:ext cx="5196142" cy="2801902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3325289">
                  <a:extLst>
                    <a:ext uri="{9D8B030D-6E8A-4147-A177-3AD203B41FA5}">
                      <a16:colId xmlns:a16="http://schemas.microsoft.com/office/drawing/2014/main" val="2889968514"/>
                    </a:ext>
                  </a:extLst>
                </a:gridCol>
                <a:gridCol w="1870853">
                  <a:extLst>
                    <a:ext uri="{9D8B030D-6E8A-4147-A177-3AD203B41FA5}">
                      <a16:colId xmlns:a16="http://schemas.microsoft.com/office/drawing/2014/main" val="3618186962"/>
                    </a:ext>
                  </a:extLst>
                </a:gridCol>
              </a:tblGrid>
              <a:tr h="5747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60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Tipologia de materials</a:t>
                      </a: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60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Nombre plantes en funcionament</a:t>
                      </a: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950345"/>
                  </a:ext>
                </a:extLst>
              </a:tr>
              <a:tr h="287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600">
                          <a:effectLst/>
                          <a:latin typeface="Arial"/>
                        </a:rPr>
                        <a:t>Dejeccions ramaderes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60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2072379"/>
                  </a:ext>
                </a:extLst>
              </a:tr>
              <a:tr h="287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600" err="1">
                          <a:effectLst/>
                          <a:latin typeface="Arial"/>
                        </a:rPr>
                        <a:t>Codigestió</a:t>
                      </a:r>
                      <a:r>
                        <a:rPr lang="ca-ES" sz="1600">
                          <a:effectLst/>
                          <a:latin typeface="Arial"/>
                        </a:rPr>
                        <a:t> dejeccions ramaderes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600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11004"/>
                  </a:ext>
                </a:extLst>
              </a:tr>
              <a:tr h="287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600">
                          <a:effectLst/>
                          <a:latin typeface="Arial"/>
                        </a:rPr>
                        <a:t>Residus orgànics municipals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60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9859919"/>
                  </a:ext>
                </a:extLst>
              </a:tr>
              <a:tr h="287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600">
                          <a:effectLst/>
                          <a:latin typeface="Arial"/>
                        </a:rPr>
                        <a:t>Residus orgànics industrials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60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8635950"/>
                  </a:ext>
                </a:extLst>
              </a:tr>
              <a:tr h="287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600">
                          <a:effectLst/>
                          <a:latin typeface="Arial"/>
                        </a:rPr>
                        <a:t>Dipòsits controlats de residus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600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5162566"/>
                  </a:ext>
                </a:extLst>
              </a:tr>
              <a:tr h="287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600">
                          <a:effectLst/>
                          <a:latin typeface="Arial"/>
                        </a:rPr>
                        <a:t>Fangs </a:t>
                      </a:r>
                      <a:r>
                        <a:rPr lang="ca-ES" sz="1600" err="1">
                          <a:effectLst/>
                          <a:latin typeface="Arial"/>
                        </a:rPr>
                        <a:t>EDARs</a:t>
                      </a:r>
                      <a:r>
                        <a:rPr lang="ca-ES" sz="1600">
                          <a:effectLst/>
                          <a:latin typeface="Arial"/>
                        </a:rPr>
                        <a:t> urbanes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600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8920774"/>
                  </a:ext>
                </a:extLst>
              </a:tr>
              <a:tr h="2873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600"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600">
                          <a:effectLst/>
                          <a:latin typeface="Arial"/>
                        </a:rPr>
                        <a:t>74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3976590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6456829" y="3223399"/>
            <a:ext cx="5485509" cy="19845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sz="1800" b="1">
                <a:latin typeface="Arial"/>
                <a:ea typeface="Calibri"/>
                <a:cs typeface="Arial"/>
              </a:rPr>
              <a:t>Producció de </a:t>
            </a:r>
            <a:r>
              <a:rPr lang="ca-ES" sz="1800" b="1">
                <a:solidFill>
                  <a:srgbClr val="C00000"/>
                </a:solidFill>
                <a:latin typeface="Arial"/>
                <a:cs typeface="Arial"/>
              </a:rPr>
              <a:t>Biogàs</a:t>
            </a:r>
            <a:r>
              <a:rPr lang="ca-ES" sz="1800" b="1">
                <a:latin typeface="Arial"/>
                <a:ea typeface="Calibri"/>
                <a:cs typeface="Arial"/>
              </a:rPr>
              <a:t> : 580 </a:t>
            </a:r>
            <a:r>
              <a:rPr lang="ca-ES" sz="1800" b="1" err="1">
                <a:latin typeface="Arial"/>
                <a:ea typeface="Calibri"/>
                <a:cs typeface="Arial"/>
              </a:rPr>
              <a:t>GWh</a:t>
            </a:r>
            <a:r>
              <a:rPr lang="ca-ES" b="1">
                <a:latin typeface="Arial"/>
                <a:ea typeface="Calibri"/>
                <a:cs typeface="Arial"/>
              </a:rPr>
              <a:t> </a:t>
            </a:r>
            <a:endParaRPr lang="ca-ES" sz="1800" b="1">
              <a:latin typeface="Arial"/>
              <a:ea typeface="Calibri" panose="020F0502020204030204" pitchFamily="34" charset="0"/>
              <a:cs typeface="Arial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>
                <a:latin typeface="Arial"/>
                <a:ea typeface="Calibri"/>
                <a:cs typeface="Arial"/>
              </a:rPr>
              <a:t>(principalment</a:t>
            </a:r>
            <a:r>
              <a:rPr lang="ca-ES" sz="1800" b="0">
                <a:latin typeface="Arial"/>
                <a:ea typeface="Calibri"/>
                <a:cs typeface="Arial"/>
              </a:rPr>
              <a:t> electricitat i calor</a:t>
            </a:r>
            <a:r>
              <a:rPr lang="ca-ES">
                <a:latin typeface="Arial"/>
                <a:ea typeface="Calibri"/>
                <a:cs typeface="Arial"/>
              </a:rPr>
              <a:t>)</a:t>
            </a:r>
            <a:endParaRPr lang="ca-ES" sz="1800" b="0">
              <a:latin typeface="Arial"/>
              <a:ea typeface="Calibri"/>
              <a:cs typeface="Arial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a-ES" sz="1800" b="0">
              <a:solidFill>
                <a:srgbClr val="C00000"/>
              </a:solidFill>
              <a:latin typeface="Arial"/>
              <a:cs typeface="Arial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sz="1800" b="1">
                <a:solidFill>
                  <a:srgbClr val="C00000"/>
                </a:solidFill>
                <a:latin typeface="Arial"/>
                <a:cs typeface="Arial"/>
              </a:rPr>
              <a:t>Biometà</a:t>
            </a:r>
            <a:r>
              <a:rPr lang="ca-ES" sz="1800" b="1">
                <a:latin typeface="Arial"/>
                <a:ea typeface="Calibri"/>
                <a:cs typeface="Arial"/>
              </a:rPr>
              <a:t> injectat a xarxa de gas:</a:t>
            </a:r>
            <a:r>
              <a:rPr lang="ca-ES" sz="1800" b="0">
                <a:latin typeface="Arial"/>
                <a:ea typeface="Calibri"/>
                <a:cs typeface="Arial"/>
              </a:rPr>
              <a:t> inici 2021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sz="1800" b="0">
                <a:latin typeface="Arial"/>
                <a:ea typeface="Calibri"/>
                <a:cs typeface="Arial"/>
              </a:rPr>
              <a:t>Actualment </a:t>
            </a:r>
            <a:r>
              <a:rPr lang="ca-ES" sz="1800" b="1">
                <a:latin typeface="Arial"/>
                <a:ea typeface="Calibri"/>
                <a:cs typeface="Arial"/>
              </a:rPr>
              <a:t>7 plantes</a:t>
            </a:r>
            <a:r>
              <a:rPr lang="ca-ES" sz="1800" b="0">
                <a:latin typeface="Arial"/>
                <a:ea typeface="Calibri"/>
                <a:cs typeface="Arial"/>
              </a:rPr>
              <a:t> de les 15 que hi ha a l’Estat</a:t>
            </a: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21F9360C-2770-5B03-B832-272FF1C094D4}"/>
              </a:ext>
            </a:extLst>
          </p:cNvPr>
          <p:cNvSpPr txBox="1"/>
          <p:nvPr/>
        </p:nvSpPr>
        <p:spPr>
          <a:xfrm>
            <a:off x="613833" y="423333"/>
            <a:ext cx="88900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2800" b="1">
                <a:latin typeface="Arial"/>
              </a:rPr>
              <a:t>Biogàs a Catalunya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93622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idor de text 6"/>
          <p:cNvSpPr>
            <a:spLocks noGrp="1"/>
          </p:cNvSpPr>
          <p:nvPr>
            <p:ph type="body" sz="quarter" idx="27"/>
          </p:nvPr>
        </p:nvSpPr>
        <p:spPr/>
        <p:txBody>
          <a:bodyPr vert="horz" lIns="0" tIns="0" rIns="0" bIns="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ca-ES"/>
              <a:t>5</a:t>
            </a:r>
            <a:endParaRPr lang="ca-ES">
              <a:ea typeface="Calibri"/>
              <a:cs typeface="Calibri"/>
            </a:endParaRPr>
          </a:p>
        </p:txBody>
      </p:sp>
      <p:sp>
        <p:nvSpPr>
          <p:cNvPr id="9" name="Títol 5"/>
          <p:cNvSpPr>
            <a:spLocks noGrp="1"/>
          </p:cNvSpPr>
          <p:nvPr>
            <p:ph type="title"/>
          </p:nvPr>
        </p:nvSpPr>
        <p:spPr>
          <a:xfrm>
            <a:off x="1056639" y="3161536"/>
            <a:ext cx="10077525" cy="2123696"/>
          </a:xfrm>
        </p:spPr>
        <p:txBody>
          <a:bodyPr lIns="0" tIns="0" rIns="0" bIns="0" anchor="t"/>
          <a:lstStyle/>
          <a:p>
            <a:pPr marL="0" indent="0" algn="ctr">
              <a:buNone/>
            </a:pPr>
            <a:r>
              <a:rPr lang="ca-ES" b="1">
                <a:latin typeface="Arial" panose="020B0604020202020204" pitchFamily="34" charset="0"/>
                <a:cs typeface="Arial" panose="020B0604020202020204" pitchFamily="34" charset="0"/>
              </a:rPr>
              <a:t>COM ENCAREM AQUEST REPTE?</a:t>
            </a:r>
          </a:p>
        </p:txBody>
      </p:sp>
    </p:spTree>
    <p:extLst>
      <p:ext uri="{BB962C8B-B14F-4D97-AF65-F5344CB8AC3E}">
        <p14:creationId xmlns:p14="http://schemas.microsoft.com/office/powerpoint/2010/main" val="4231854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7B39E-BE48-EE0E-BC95-E788532B6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57A331-7C11-E635-A713-553201767B4B}"/>
              </a:ext>
            </a:extLst>
          </p:cNvPr>
          <p:cNvSpPr/>
          <p:nvPr/>
        </p:nvSpPr>
        <p:spPr>
          <a:xfrm>
            <a:off x="9275227" y="4364042"/>
            <a:ext cx="2868824" cy="1347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CAA6CB-D922-02E5-690B-573903046D3D}"/>
              </a:ext>
            </a:extLst>
          </p:cNvPr>
          <p:cNvSpPr/>
          <p:nvPr/>
        </p:nvSpPr>
        <p:spPr>
          <a:xfrm>
            <a:off x="6148059" y="4383835"/>
            <a:ext cx="2987577" cy="1347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7438FE-B14A-C74A-776E-41719626BB8E}"/>
              </a:ext>
            </a:extLst>
          </p:cNvPr>
          <p:cNvSpPr/>
          <p:nvPr/>
        </p:nvSpPr>
        <p:spPr>
          <a:xfrm>
            <a:off x="3095110" y="4383834"/>
            <a:ext cx="2868824" cy="1347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BEA9EF-EC4A-818E-174A-81D16E51B992}"/>
              </a:ext>
            </a:extLst>
          </p:cNvPr>
          <p:cNvSpPr/>
          <p:nvPr/>
        </p:nvSpPr>
        <p:spPr>
          <a:xfrm>
            <a:off x="96591" y="4388783"/>
            <a:ext cx="2868824" cy="1347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ítol 1">
            <a:extLst>
              <a:ext uri="{FF2B5EF4-FFF2-40B4-BE49-F238E27FC236}">
                <a16:creationId xmlns:a16="http://schemas.microsoft.com/office/drawing/2014/main" id="{40FC8D08-4688-4720-D787-6FB998FEF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399725"/>
            <a:ext cx="10759576" cy="428232"/>
          </a:xfrm>
        </p:spPr>
        <p:txBody>
          <a:bodyPr>
            <a:noAutofit/>
          </a:bodyPr>
          <a:lstStyle/>
          <a:p>
            <a:r>
              <a:rPr lang="ca-ES" sz="2800" dirty="0">
                <a:latin typeface="Arial"/>
                <a:cs typeface="Arial"/>
              </a:rPr>
              <a:t>Com encarem aquest repte des d’ICAEN?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076C9E9-85F9-DBA3-F257-BFB6E9B35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794" y="1481070"/>
            <a:ext cx="2976002" cy="283066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B25D7B-2AE1-070E-8B77-A0274F627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664" y="1478117"/>
            <a:ext cx="2840537" cy="282473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8FB5277-49D5-4307-5897-4CAB7E67D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7546" y="1475704"/>
            <a:ext cx="2846172" cy="281978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7" name="Picture 36" descr="A red pie chart and graph&#10;&#10;AI-generated content may be incorrect.">
            <a:extLst>
              <a:ext uri="{FF2B5EF4-FFF2-40B4-BE49-F238E27FC236}">
                <a16:creationId xmlns:a16="http://schemas.microsoft.com/office/drawing/2014/main" id="{7C1D939C-D1DE-1A50-0E3B-DA6ED7810A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11" y="1482766"/>
            <a:ext cx="2851686" cy="282458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TextBox 28">
            <a:extLst>
              <a:ext uri="{FF2B5EF4-FFF2-40B4-BE49-F238E27FC236}">
                <a16:creationId xmlns:a16="http://schemas.microsoft.com/office/drawing/2014/main" id="{ECC05A39-12A2-7F23-9A3F-2363B11F6D52}"/>
              </a:ext>
            </a:extLst>
          </p:cNvPr>
          <p:cNvSpPr txBox="1"/>
          <p:nvPr/>
        </p:nvSpPr>
        <p:spPr>
          <a:xfrm>
            <a:off x="95938" y="4556162"/>
            <a:ext cx="2864923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150000"/>
              </a:lnSpc>
            </a:pPr>
            <a:r>
              <a:rPr lang="ca-ES">
                <a:latin typeface="Calibri Light"/>
                <a:ea typeface="Calibri Light"/>
                <a:cs typeface="Calibri Light"/>
              </a:rPr>
              <a:t>Planificació, estadístiques i regulació energètica</a:t>
            </a:r>
          </a:p>
          <a:p>
            <a:pPr algn="ctr"/>
            <a:endParaRPr lang="en-US"/>
          </a:p>
        </p:txBody>
      </p:sp>
      <p:sp>
        <p:nvSpPr>
          <p:cNvPr id="2" name="TextBox 28">
            <a:extLst>
              <a:ext uri="{FF2B5EF4-FFF2-40B4-BE49-F238E27FC236}">
                <a16:creationId xmlns:a16="http://schemas.microsoft.com/office/drawing/2014/main" id="{C053EBEA-2BE0-495B-2205-40C16E72FFBB}"/>
              </a:ext>
            </a:extLst>
          </p:cNvPr>
          <p:cNvSpPr txBox="1"/>
          <p:nvPr/>
        </p:nvSpPr>
        <p:spPr>
          <a:xfrm>
            <a:off x="3122771" y="4556161"/>
            <a:ext cx="2864923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150000"/>
              </a:lnSpc>
            </a:pPr>
            <a:r>
              <a:rPr lang="ca-ES" b="0" i="0" u="none" strike="noStrike" baseline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Transformació energètica i </a:t>
            </a:r>
            <a:r>
              <a:rPr lang="ca-ES" b="0" i="0" u="none" strike="noStrike" baseline="0" err="1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governança</a:t>
            </a:r>
            <a:endParaRPr lang="ca-ES" b="0" i="0" err="1">
              <a:latin typeface="Calibri Light"/>
              <a:ea typeface="Calibri Light"/>
              <a:cs typeface="Calibri Light"/>
            </a:endParaRPr>
          </a:p>
          <a:p>
            <a:pPr algn="ctr" rtl="0"/>
            <a:endParaRPr lang="en-US"/>
          </a:p>
        </p:txBody>
      </p:sp>
      <p:sp>
        <p:nvSpPr>
          <p:cNvPr id="3" name="TextBox 28">
            <a:extLst>
              <a:ext uri="{FF2B5EF4-FFF2-40B4-BE49-F238E27FC236}">
                <a16:creationId xmlns:a16="http://schemas.microsoft.com/office/drawing/2014/main" id="{A3B37F3E-3999-D8BD-A0F0-3A308662268D}"/>
              </a:ext>
            </a:extLst>
          </p:cNvPr>
          <p:cNvSpPr txBox="1"/>
          <p:nvPr/>
        </p:nvSpPr>
        <p:spPr>
          <a:xfrm>
            <a:off x="6149604" y="4556162"/>
            <a:ext cx="2864923" cy="88036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150000"/>
              </a:lnSpc>
            </a:pPr>
            <a:r>
              <a:rPr lang="ca-ES" b="0" i="0" u="none" strike="noStrike" baseline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Serveis per a la transició energètica</a:t>
            </a:r>
            <a:endParaRPr lang="ca-ES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5" name="TextBox 28">
            <a:extLst>
              <a:ext uri="{FF2B5EF4-FFF2-40B4-BE49-F238E27FC236}">
                <a16:creationId xmlns:a16="http://schemas.microsoft.com/office/drawing/2014/main" id="{487975C7-B8E4-2E0F-15D0-912AA9058799}"/>
              </a:ext>
            </a:extLst>
          </p:cNvPr>
          <p:cNvSpPr txBox="1"/>
          <p:nvPr/>
        </p:nvSpPr>
        <p:spPr>
          <a:xfrm>
            <a:off x="9282271" y="4556162"/>
            <a:ext cx="2864923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150000"/>
              </a:lnSpc>
            </a:pPr>
            <a:r>
              <a:rPr lang="ca-ES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Comunicació</a:t>
            </a:r>
            <a:r>
              <a:rPr lang="ca-ES" b="0" i="0" u="none" strike="noStrike" baseline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i relacions institucionals</a:t>
            </a:r>
            <a:endParaRPr lang="ca-ES" b="0" i="0">
              <a:latin typeface="Calibri Light"/>
              <a:ea typeface="Calibri Light"/>
              <a:cs typeface="Calibri Light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16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idor de text 6"/>
          <p:cNvSpPr>
            <a:spLocks noGrp="1"/>
          </p:cNvSpPr>
          <p:nvPr>
            <p:ph type="body" sz="quarter" idx="27"/>
          </p:nvPr>
        </p:nvSpPr>
        <p:spPr/>
        <p:txBody>
          <a:bodyPr vert="horz" lIns="0" tIns="0" rIns="0" bIns="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ca-ES"/>
              <a:t>6</a:t>
            </a:r>
            <a:endParaRPr lang="ca-ES">
              <a:ea typeface="Calibri"/>
              <a:cs typeface="Calibri"/>
            </a:endParaRPr>
          </a:p>
        </p:txBody>
      </p:sp>
      <p:sp>
        <p:nvSpPr>
          <p:cNvPr id="9" name="Títol 5"/>
          <p:cNvSpPr>
            <a:spLocks noGrp="1"/>
          </p:cNvSpPr>
          <p:nvPr>
            <p:ph type="title"/>
          </p:nvPr>
        </p:nvSpPr>
        <p:spPr>
          <a:xfrm>
            <a:off x="1056639" y="3161536"/>
            <a:ext cx="10077525" cy="2123696"/>
          </a:xfrm>
        </p:spPr>
        <p:txBody>
          <a:bodyPr lIns="0" tIns="0" rIns="0" bIns="0" anchor="t"/>
          <a:lstStyle/>
          <a:p>
            <a:pPr marL="0" indent="0" algn="ctr">
              <a:buNone/>
            </a:pP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PROJECTES INSPIRADORS</a:t>
            </a:r>
          </a:p>
        </p:txBody>
      </p:sp>
    </p:spTree>
    <p:extLst>
      <p:ext uri="{BB962C8B-B14F-4D97-AF65-F5344CB8AC3E}">
        <p14:creationId xmlns:p14="http://schemas.microsoft.com/office/powerpoint/2010/main" val="3883893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7B39E-BE48-EE0E-BC95-E788532B6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ol 1">
            <a:extLst>
              <a:ext uri="{FF2B5EF4-FFF2-40B4-BE49-F238E27FC236}">
                <a16:creationId xmlns:a16="http://schemas.microsoft.com/office/drawing/2014/main" id="{40FC8D08-4688-4720-D787-6FB998FEF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399725"/>
            <a:ext cx="10759576" cy="428232"/>
          </a:xfrm>
        </p:spPr>
        <p:txBody>
          <a:bodyPr>
            <a:noAutofit/>
          </a:bodyPr>
          <a:lstStyle/>
          <a:p>
            <a:r>
              <a:rPr lang="ca-ES" sz="2800" dirty="0">
                <a:latin typeface="Arial"/>
                <a:cs typeface="Arial"/>
              </a:rPr>
              <a:t>Projectes inspiradors que transformen</a:t>
            </a:r>
            <a:endParaRPr lang="en-US" dirty="0"/>
          </a:p>
        </p:txBody>
      </p:sp>
      <p:sp>
        <p:nvSpPr>
          <p:cNvPr id="2" name="QuadreDeText 1"/>
          <p:cNvSpPr txBox="1"/>
          <p:nvPr/>
        </p:nvSpPr>
        <p:spPr>
          <a:xfrm>
            <a:off x="1066800" y="1143000"/>
            <a:ext cx="6998454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/>
              <a:t>Parc eòlic de Tivissa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a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/>
              <a:t>Xarxa de calor de biomassa de la cooperativa de Prades de la Molsosa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a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/>
              <a:t>Parc solar Els Valentins (Ulldecona)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a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/>
              <a:t>Planta de biogàs de </a:t>
            </a:r>
            <a:r>
              <a:rPr lang="ca-ES" dirty="0" err="1"/>
              <a:t>bioproductors</a:t>
            </a:r>
            <a:r>
              <a:rPr lang="ca-ES"/>
              <a:t> d’Alcarràs</a:t>
            </a:r>
            <a:endParaRPr lang="ca-E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a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/>
              <a:t>Xarxa de calor de Queralbs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a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/>
              <a:t>Central reversible de la Baells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a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/>
              <a:t>Parc solar a l’abocador de </a:t>
            </a:r>
            <a:r>
              <a:rPr lang="ca-ES" dirty="0" err="1"/>
              <a:t>Puigpalter</a:t>
            </a:r>
            <a:endParaRPr lang="ca-ES" dirty="0"/>
          </a:p>
          <a:p>
            <a:endParaRPr lang="ca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/>
              <a:t>Parc solar d’Anglesola</a:t>
            </a:r>
          </a:p>
          <a:p>
            <a:pPr marL="285750" indent="-285750">
              <a:buFontTx/>
              <a:buChar char="-"/>
            </a:pPr>
            <a:endParaRPr lang="ca-ES" dirty="0"/>
          </a:p>
          <a:p>
            <a:pPr marL="285750" indent="-285750">
              <a:buFontTx/>
              <a:buChar char="-"/>
            </a:pPr>
            <a:endParaRPr lang="ca-ES" dirty="0"/>
          </a:p>
          <a:p>
            <a:pPr marL="285750" indent="-285750">
              <a:buFontTx/>
              <a:buChar char="-"/>
            </a:pPr>
            <a:endParaRPr lang="ca-ES" dirty="0"/>
          </a:p>
          <a:p>
            <a:pPr marL="285750" indent="-285750">
              <a:buFontTx/>
              <a:buChar char="-"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649593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7B39E-BE48-EE0E-BC95-E788532B6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ol 1">
            <a:extLst>
              <a:ext uri="{FF2B5EF4-FFF2-40B4-BE49-F238E27FC236}">
                <a16:creationId xmlns:a16="http://schemas.microsoft.com/office/drawing/2014/main" id="{40FC8D08-4688-4720-D787-6FB998FEF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288" y="2846592"/>
            <a:ext cx="10759576" cy="428232"/>
          </a:xfrm>
        </p:spPr>
        <p:txBody>
          <a:bodyPr>
            <a:noAutofit/>
          </a:bodyPr>
          <a:lstStyle/>
          <a:p>
            <a:r>
              <a:rPr lang="ca-ES" sz="2800" dirty="0">
                <a:latin typeface="Arial"/>
                <a:cs typeface="Arial"/>
              </a:rPr>
              <a:t>Canalitzem la nostra energia per fer que les coses passin i centrem els esforços per acompanyar tots els petits i grans projectes que son transformadors</a:t>
            </a:r>
            <a:br>
              <a:rPr lang="ca-ES" sz="2800" dirty="0">
                <a:latin typeface="Arial"/>
                <a:cs typeface="Arial"/>
              </a:rPr>
            </a:br>
            <a:br>
              <a:rPr lang="ca-ES" sz="2800" dirty="0">
                <a:latin typeface="Arial"/>
                <a:cs typeface="Arial"/>
              </a:rPr>
            </a:br>
            <a:br>
              <a:rPr lang="ca-ES" sz="2800" b="0" i="1" dirty="0">
                <a:latin typeface="Arial"/>
                <a:cs typeface="Arial"/>
              </a:rPr>
            </a:br>
            <a:r>
              <a:rPr lang="ca-ES" sz="2800" b="0" i="1" dirty="0">
                <a:latin typeface="Arial"/>
                <a:cs typeface="Arial"/>
              </a:rPr>
              <a:t>“ amb xerrera i actituds negatives no es fa front a l’escalfament global” Pep Puig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228901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9BB97-9B47-98D8-ED4C-F29191122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ol 1">
            <a:extLst>
              <a:ext uri="{FF2B5EF4-FFF2-40B4-BE49-F238E27FC236}">
                <a16:creationId xmlns:a16="http://schemas.microsoft.com/office/drawing/2014/main" id="{98A4152A-12B8-F339-F750-3D7E6AC7C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3" y="333050"/>
            <a:ext cx="10759576" cy="428232"/>
          </a:xfrm>
        </p:spPr>
        <p:txBody>
          <a:bodyPr>
            <a:normAutofit/>
          </a:bodyPr>
          <a:lstStyle/>
          <a:p>
            <a:endParaRPr lang="ca-ES" sz="1600" b="0">
              <a:latin typeface="Arial"/>
              <a:cs typeface="Arial"/>
            </a:endParaRPr>
          </a:p>
          <a:p>
            <a:endParaRPr lang="ca-ES">
              <a:ea typeface="Calibri Light"/>
              <a:cs typeface="Calibri Light"/>
            </a:endParaRPr>
          </a:p>
        </p:txBody>
      </p:sp>
      <p:sp>
        <p:nvSpPr>
          <p:cNvPr id="4" name="Contenidor de text 1">
            <a:extLst>
              <a:ext uri="{FF2B5EF4-FFF2-40B4-BE49-F238E27FC236}">
                <a16:creationId xmlns:a16="http://schemas.microsoft.com/office/drawing/2014/main" id="{5EB7EAED-9286-3700-2D8E-AF829E12E8C8}"/>
              </a:ext>
            </a:extLst>
          </p:cNvPr>
          <p:cNvSpPr txBox="1">
            <a:spLocks/>
          </p:cNvSpPr>
          <p:nvPr/>
        </p:nvSpPr>
        <p:spPr>
          <a:xfrm>
            <a:off x="696232" y="426784"/>
            <a:ext cx="8820088" cy="42039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a-ES" b="1">
                <a:latin typeface="Arial"/>
                <a:ea typeface="+mj-ea"/>
                <a:cs typeface="Arial"/>
              </a:rPr>
              <a:t>OBJECTIUS PROENCAT 2050</a:t>
            </a:r>
          </a:p>
        </p:txBody>
      </p:sp>
      <p:pic>
        <p:nvPicPr>
          <p:cNvPr id="8" name="Picture 4" descr="Imatge que conté cel, edifici, dibuixos, terra&#10;&#10;Pot ser que el contingut generat per IA no sigui correcte.">
            <a:extLst>
              <a:ext uri="{FF2B5EF4-FFF2-40B4-BE49-F238E27FC236}">
                <a16:creationId xmlns:a16="http://schemas.microsoft.com/office/drawing/2014/main" id="{1A8FA188-DCF7-B0EC-6AD3-E4D502ADB1E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807" y="3269782"/>
            <a:ext cx="2477041" cy="1338891"/>
          </a:xfrm>
          <a:prstGeom prst="rect">
            <a:avLst/>
          </a:prstGeom>
        </p:spPr>
      </p:pic>
      <p:pic>
        <p:nvPicPr>
          <p:cNvPr id="10" name="Picture 5" descr="Three kings on a boat&#10;&#10;AI-generated content may be incorrect.">
            <a:extLst>
              <a:ext uri="{FF2B5EF4-FFF2-40B4-BE49-F238E27FC236}">
                <a16:creationId xmlns:a16="http://schemas.microsoft.com/office/drawing/2014/main" id="{9A73BD1D-9049-DBB6-5405-BD7E0F0D9DC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836" y="4975240"/>
            <a:ext cx="2474366" cy="1326320"/>
          </a:xfrm>
          <a:prstGeom prst="rect">
            <a:avLst/>
          </a:prstGeom>
        </p:spPr>
      </p:pic>
      <p:pic>
        <p:nvPicPr>
          <p:cNvPr id="12" name="Picture 6" descr="Two statues in a street with lights&#10;&#10;AI-generated content may be incorrect.">
            <a:extLst>
              <a:ext uri="{FF2B5EF4-FFF2-40B4-BE49-F238E27FC236}">
                <a16:creationId xmlns:a16="http://schemas.microsoft.com/office/drawing/2014/main" id="{225B92DD-4DC7-9E7A-D82C-BC6C7A4FC9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992" y="1440535"/>
            <a:ext cx="2475484" cy="1419272"/>
          </a:xfrm>
          <a:prstGeom prst="rect">
            <a:avLst/>
          </a:prstGeom>
        </p:spPr>
      </p:pic>
      <p:sp>
        <p:nvSpPr>
          <p:cNvPr id="16" name="QuadreDeText 15">
            <a:extLst>
              <a:ext uri="{FF2B5EF4-FFF2-40B4-BE49-F238E27FC236}">
                <a16:creationId xmlns:a16="http://schemas.microsoft.com/office/drawing/2014/main" id="{63BDC94A-B108-DB63-904F-672A72D0F9B4}"/>
              </a:ext>
            </a:extLst>
          </p:cNvPr>
          <p:cNvSpPr txBox="1"/>
          <p:nvPr/>
        </p:nvSpPr>
        <p:spPr>
          <a:xfrm>
            <a:off x="1188452" y="1144249"/>
            <a:ext cx="24860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b="1">
                <a:ea typeface="Calibri"/>
                <a:cs typeface="Calibri"/>
              </a:rPr>
              <a:t>Reducció del consum</a:t>
            </a:r>
            <a:endParaRPr lang="ca-ES" b="1"/>
          </a:p>
        </p:txBody>
      </p:sp>
      <p:sp>
        <p:nvSpPr>
          <p:cNvPr id="19" name="QuadreDeText 18">
            <a:extLst>
              <a:ext uri="{FF2B5EF4-FFF2-40B4-BE49-F238E27FC236}">
                <a16:creationId xmlns:a16="http://schemas.microsoft.com/office/drawing/2014/main" id="{4842E260-C51F-7DE2-EA24-500D865ECA21}"/>
              </a:ext>
            </a:extLst>
          </p:cNvPr>
          <p:cNvSpPr txBox="1"/>
          <p:nvPr/>
        </p:nvSpPr>
        <p:spPr>
          <a:xfrm>
            <a:off x="1159514" y="2966041"/>
            <a:ext cx="24860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b="1">
                <a:ea typeface="Calibri"/>
                <a:cs typeface="Calibri"/>
              </a:rPr>
              <a:t>Electrificació</a:t>
            </a:r>
          </a:p>
        </p:txBody>
      </p:sp>
      <p:sp>
        <p:nvSpPr>
          <p:cNvPr id="21" name="QuadreDeText 20">
            <a:extLst>
              <a:ext uri="{FF2B5EF4-FFF2-40B4-BE49-F238E27FC236}">
                <a16:creationId xmlns:a16="http://schemas.microsoft.com/office/drawing/2014/main" id="{2DA5EAC0-501C-21CF-31E0-5983DD4586BB}"/>
              </a:ext>
            </a:extLst>
          </p:cNvPr>
          <p:cNvSpPr txBox="1"/>
          <p:nvPr/>
        </p:nvSpPr>
        <p:spPr>
          <a:xfrm>
            <a:off x="1159513" y="4693262"/>
            <a:ext cx="25648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b="1">
                <a:ea typeface="Calibri"/>
                <a:cs typeface="Calibri"/>
              </a:rPr>
              <a:t>100% Autosuficients</a:t>
            </a:r>
          </a:p>
        </p:txBody>
      </p:sp>
      <p:sp>
        <p:nvSpPr>
          <p:cNvPr id="23" name="QuadreDeText 22">
            <a:extLst>
              <a:ext uri="{FF2B5EF4-FFF2-40B4-BE49-F238E27FC236}">
                <a16:creationId xmlns:a16="http://schemas.microsoft.com/office/drawing/2014/main" id="{5E3CD166-9A36-99A2-4236-D546F55E080E}"/>
              </a:ext>
            </a:extLst>
          </p:cNvPr>
          <p:cNvSpPr txBox="1"/>
          <p:nvPr/>
        </p:nvSpPr>
        <p:spPr>
          <a:xfrm>
            <a:off x="7928820" y="893464"/>
            <a:ext cx="143144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2400" b="1">
                <a:ea typeface="Calibri"/>
                <a:cs typeface="Calibri"/>
              </a:rPr>
              <a:t>Any 2050</a:t>
            </a:r>
            <a:endParaRPr lang="ca-ES" sz="2400"/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C988E1F9-DB44-B6DF-1A37-B3FF0456C44E}"/>
              </a:ext>
            </a:extLst>
          </p:cNvPr>
          <p:cNvSpPr txBox="1"/>
          <p:nvPr/>
        </p:nvSpPr>
        <p:spPr>
          <a:xfrm>
            <a:off x="6558987" y="1876063"/>
            <a:ext cx="468774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b="1" baseline="0">
                <a:latin typeface="Arial"/>
              </a:rPr>
              <a:t>El consum final d’energia s’ha de reduir un 30,3 % en el període 2017-2050.</a:t>
            </a:r>
            <a:endParaRPr lang="ca-ES" sz="2800" b="1"/>
          </a:p>
          <a:p>
            <a:pPr algn="ctr"/>
            <a:endParaRPr lang="ca-ES" sz="2800" b="1"/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9AC1BA78-EBA3-D249-BB71-241659DEB8B3}"/>
              </a:ext>
            </a:extLst>
          </p:cNvPr>
          <p:cNvSpPr txBox="1"/>
          <p:nvPr/>
        </p:nvSpPr>
        <p:spPr>
          <a:xfrm>
            <a:off x="6558986" y="3650848"/>
            <a:ext cx="499640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b="1" baseline="0">
                <a:latin typeface="Arial"/>
              </a:rPr>
              <a:t>La demanda d’energia elèctrica s’ha de multiplicar per 2,3 en el període 2017-2050.</a:t>
            </a:r>
            <a:endParaRPr lang="ca-ES" sz="2800" b="1"/>
          </a:p>
          <a:p>
            <a:pPr algn="ctr"/>
            <a:endParaRPr lang="ca-ES" sz="2800" b="1"/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463BA4E7-A2EE-BD14-D703-24EB8460C931}"/>
              </a:ext>
            </a:extLst>
          </p:cNvPr>
          <p:cNvSpPr txBox="1"/>
          <p:nvPr/>
        </p:nvSpPr>
        <p:spPr>
          <a:xfrm>
            <a:off x="6558987" y="5367759"/>
            <a:ext cx="4938531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b="1" baseline="0">
                <a:latin typeface="Arial"/>
              </a:rPr>
              <a:t>Cal apostar per un </a:t>
            </a:r>
            <a:r>
              <a:rPr lang="ca-ES" b="1">
                <a:latin typeface="Arial"/>
              </a:rPr>
              <a:t>model 100</a:t>
            </a:r>
            <a:r>
              <a:rPr lang="ca-ES" b="1" baseline="0">
                <a:latin typeface="Aptos"/>
              </a:rPr>
              <a:t> </a:t>
            </a:r>
            <a:r>
              <a:rPr lang="ca-ES" b="1" baseline="0">
                <a:latin typeface="Arial"/>
              </a:rPr>
              <a:t>% d’energia d’origen renovable i autòctona.</a:t>
            </a:r>
            <a:endParaRPr lang="ca-ES" sz="2800" b="1"/>
          </a:p>
          <a:p>
            <a:pPr algn="ctr"/>
            <a:endParaRPr lang="ca-ES" sz="2800" b="1"/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06FD952B-352E-C135-2DDA-10B7D8DDCCBB}"/>
              </a:ext>
            </a:extLst>
          </p:cNvPr>
          <p:cNvSpPr txBox="1"/>
          <p:nvPr/>
        </p:nvSpPr>
        <p:spPr>
          <a:xfrm>
            <a:off x="4533417" y="1876063"/>
            <a:ext cx="146612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Calibri"/>
              <a:buChar char="-"/>
            </a:pPr>
            <a:r>
              <a:rPr lang="ca-ES" sz="2800" b="1" baseline="0">
                <a:solidFill>
                  <a:srgbClr val="C00000"/>
                </a:solidFill>
                <a:latin typeface="Arial"/>
              </a:rPr>
              <a:t>30,3 %</a:t>
            </a:r>
            <a:endParaRPr lang="ca-ES" sz="4000" b="1">
              <a:solidFill>
                <a:srgbClr val="C00000"/>
              </a:solidFill>
              <a:ea typeface="Calibri"/>
              <a:cs typeface="Calibri"/>
            </a:endParaRPr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B7B074D4-C8A0-F6FA-FFB3-0DDBE48D227C}"/>
              </a:ext>
            </a:extLst>
          </p:cNvPr>
          <p:cNvSpPr txBox="1"/>
          <p:nvPr/>
        </p:nvSpPr>
        <p:spPr>
          <a:xfrm>
            <a:off x="4668454" y="3670138"/>
            <a:ext cx="146612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2800" b="1">
                <a:solidFill>
                  <a:srgbClr val="C00000"/>
                </a:solidFill>
                <a:latin typeface="Arial"/>
              </a:rPr>
              <a:t>X 2,3</a:t>
            </a:r>
            <a:endParaRPr lang="ca-ES" sz="4000" b="1">
              <a:solidFill>
                <a:srgbClr val="C00000"/>
              </a:solidFill>
              <a:ea typeface="Calibri"/>
              <a:cs typeface="Calibri"/>
            </a:endParaRPr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379CA5EB-F9A1-F8FC-92D8-B664D88F1D4D}"/>
              </a:ext>
            </a:extLst>
          </p:cNvPr>
          <p:cNvSpPr txBox="1"/>
          <p:nvPr/>
        </p:nvSpPr>
        <p:spPr>
          <a:xfrm>
            <a:off x="4668455" y="5367759"/>
            <a:ext cx="146612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2800" b="1">
                <a:solidFill>
                  <a:srgbClr val="C00000"/>
                </a:solidFill>
                <a:latin typeface="Arial"/>
              </a:rPr>
              <a:t>100</a:t>
            </a:r>
            <a:r>
              <a:rPr lang="ca-ES" sz="2800" b="1" baseline="0">
                <a:solidFill>
                  <a:srgbClr val="C00000"/>
                </a:solidFill>
                <a:latin typeface="Arial"/>
              </a:rPr>
              <a:t> %</a:t>
            </a:r>
            <a:endParaRPr lang="ca-ES" sz="4000" b="1">
              <a:solidFill>
                <a:srgbClr val="C0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5190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776E0-A3AE-1E75-2852-122A56976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ol 1">
            <a:extLst>
              <a:ext uri="{FF2B5EF4-FFF2-40B4-BE49-F238E27FC236}">
                <a16:creationId xmlns:a16="http://schemas.microsoft.com/office/drawing/2014/main" id="{EE8E485E-6129-6CC4-1235-2989E61BB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3" y="333050"/>
            <a:ext cx="10759576" cy="428232"/>
          </a:xfrm>
        </p:spPr>
        <p:txBody>
          <a:bodyPr>
            <a:normAutofit/>
          </a:bodyPr>
          <a:lstStyle/>
          <a:p>
            <a:endParaRPr lang="ca-ES" sz="1600" b="0">
              <a:latin typeface="Arial"/>
              <a:cs typeface="Arial"/>
            </a:endParaRPr>
          </a:p>
          <a:p>
            <a:endParaRPr lang="ca-ES">
              <a:ea typeface="Calibri Light"/>
              <a:cs typeface="Calibri Light"/>
            </a:endParaRPr>
          </a:p>
        </p:txBody>
      </p:sp>
      <p:sp>
        <p:nvSpPr>
          <p:cNvPr id="18" name="QuadreDeText 17">
            <a:extLst>
              <a:ext uri="{FF2B5EF4-FFF2-40B4-BE49-F238E27FC236}">
                <a16:creationId xmlns:a16="http://schemas.microsoft.com/office/drawing/2014/main" id="{82404447-30EA-628E-CE6E-43F186A20EFC}"/>
              </a:ext>
            </a:extLst>
          </p:cNvPr>
          <p:cNvSpPr txBox="1"/>
          <p:nvPr/>
        </p:nvSpPr>
        <p:spPr>
          <a:xfrm>
            <a:off x="637331" y="925975"/>
            <a:ext cx="68199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2000" b="1">
                <a:solidFill>
                  <a:srgbClr val="C00000"/>
                </a:solidFill>
                <a:latin typeface="Arial"/>
                <a:cs typeface="Arial"/>
              </a:rPr>
              <a:t>Potència de generació elèctrica renovable instal·lada</a:t>
            </a:r>
          </a:p>
        </p:txBody>
      </p:sp>
      <p:pic>
        <p:nvPicPr>
          <p:cNvPr id="2" name="Imatge 1">
            <a:extLst>
              <a:ext uri="{FF2B5EF4-FFF2-40B4-BE49-F238E27FC236}">
                <a16:creationId xmlns:a16="http://schemas.microsoft.com/office/drawing/2014/main" id="{69E1B871-B970-C054-5B40-5A94BF9F0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4528"/>
            <a:ext cx="12192000" cy="3748945"/>
          </a:xfrm>
          <a:prstGeom prst="rect">
            <a:avLst/>
          </a:prstGeom>
        </p:spPr>
      </p:pic>
      <p:sp>
        <p:nvSpPr>
          <p:cNvPr id="4" name="Contenidor de text 1">
            <a:extLst>
              <a:ext uri="{FF2B5EF4-FFF2-40B4-BE49-F238E27FC236}">
                <a16:creationId xmlns:a16="http://schemas.microsoft.com/office/drawing/2014/main" id="{CE1AB85D-FF60-2484-DA64-92F81F54A383}"/>
              </a:ext>
            </a:extLst>
          </p:cNvPr>
          <p:cNvSpPr txBox="1">
            <a:spLocks/>
          </p:cNvSpPr>
          <p:nvPr/>
        </p:nvSpPr>
        <p:spPr>
          <a:xfrm>
            <a:off x="696232" y="426784"/>
            <a:ext cx="8820088" cy="42039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b="1">
                <a:latin typeface="Arial"/>
                <a:ea typeface="+mj-ea"/>
                <a:cs typeface="Arial"/>
              </a:rPr>
              <a:t>OBJECTIUS EN GENERACIÓ ELÈCTRICA</a:t>
            </a:r>
          </a:p>
        </p:txBody>
      </p:sp>
      <p:sp>
        <p:nvSpPr>
          <p:cNvPr id="3" name="QuadreDeText 2"/>
          <p:cNvSpPr txBox="1"/>
          <p:nvPr/>
        </p:nvSpPr>
        <p:spPr>
          <a:xfrm>
            <a:off x="4868334" y="5349895"/>
            <a:ext cx="332616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400" i="1" dirty="0"/>
              <a:t>En tràmit: </a:t>
            </a:r>
          </a:p>
          <a:p>
            <a:r>
              <a:rPr lang="ca-ES" sz="1400" i="1" dirty="0"/>
              <a:t>601 projectes solar fotovoltaica: 4.732 MW</a:t>
            </a:r>
          </a:p>
          <a:p>
            <a:r>
              <a:rPr lang="ca-ES" sz="1400" i="1" dirty="0"/>
              <a:t>63 projectes eòlica: 1.720 MW</a:t>
            </a:r>
          </a:p>
          <a:p>
            <a:r>
              <a:rPr lang="ca-ES" sz="1400" i="1" dirty="0"/>
              <a:t>150 projectes bateries: 1.610 MW</a:t>
            </a:r>
          </a:p>
          <a:p>
            <a:endParaRPr lang="ca-ES" dirty="0"/>
          </a:p>
          <a:p>
            <a:endParaRPr lang="ca-ES" dirty="0"/>
          </a:p>
        </p:txBody>
      </p:sp>
      <p:cxnSp>
        <p:nvCxnSpPr>
          <p:cNvPr id="6" name="Connector recte 5"/>
          <p:cNvCxnSpPr/>
          <p:nvPr/>
        </p:nvCxnSpPr>
        <p:spPr>
          <a:xfrm>
            <a:off x="5037667" y="4563533"/>
            <a:ext cx="0" cy="73994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870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08933-A90E-9DA7-752F-DF15AD75F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tge 11" descr="Imatge que conté text, captura de pantalla, Font, Gràfics&#10;&#10;Pot ser que el contingut generat per IA no sigui correcte.">
            <a:extLst>
              <a:ext uri="{FF2B5EF4-FFF2-40B4-BE49-F238E27FC236}">
                <a16:creationId xmlns:a16="http://schemas.microsoft.com/office/drawing/2014/main" id="{51FFF465-75C8-4EAA-8173-DA985A9A1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420" y="1427226"/>
            <a:ext cx="8258852" cy="23840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0EE07E-E1CE-C952-FD8E-31E25D78472D}"/>
              </a:ext>
            </a:extLst>
          </p:cNvPr>
          <p:cNvSpPr txBox="1"/>
          <p:nvPr/>
        </p:nvSpPr>
        <p:spPr>
          <a:xfrm>
            <a:off x="8390528" y="4594342"/>
            <a:ext cx="3660756" cy="1477328"/>
          </a:xfrm>
          <a:prstGeom prst="rect">
            <a:avLst/>
          </a:prstGeom>
          <a:solidFill>
            <a:srgbClr val="C00000">
              <a:alpha val="15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>
                <a:ea typeface="+mn-lt"/>
                <a:cs typeface="+mn-lt"/>
              </a:rPr>
              <a:t>✔ </a:t>
            </a:r>
            <a:r>
              <a:rPr lang="ca-ES">
                <a:ea typeface="Calibri"/>
                <a:cs typeface="Calibri"/>
              </a:rPr>
              <a:t>Increment del 70% del consum tèrmic de biomassa respecte el 2020</a:t>
            </a:r>
          </a:p>
          <a:p>
            <a:endParaRPr lang="ca-ES">
              <a:ea typeface="Calibri"/>
              <a:cs typeface="Calibri"/>
            </a:endParaRPr>
          </a:p>
          <a:p>
            <a:r>
              <a:rPr lang="ca-ES">
                <a:ea typeface="+mn-lt"/>
                <a:cs typeface="+mn-lt"/>
              </a:rPr>
              <a:t>✔ </a:t>
            </a:r>
            <a:r>
              <a:rPr lang="ca-ES">
                <a:ea typeface="Calibri"/>
                <a:cs typeface="Calibri"/>
              </a:rPr>
              <a:t>Augment més accentuat d'estelles i pèl·lets</a:t>
            </a:r>
          </a:p>
        </p:txBody>
      </p:sp>
      <p:sp>
        <p:nvSpPr>
          <p:cNvPr id="5" name="Contenidor de text 7">
            <a:extLst>
              <a:ext uri="{FF2B5EF4-FFF2-40B4-BE49-F238E27FC236}">
                <a16:creationId xmlns:a16="http://schemas.microsoft.com/office/drawing/2014/main" id="{96072DB0-CC89-A4E8-E4BB-65FA610246DF}"/>
              </a:ext>
            </a:extLst>
          </p:cNvPr>
          <p:cNvSpPr txBox="1">
            <a:spLocks/>
          </p:cNvSpPr>
          <p:nvPr/>
        </p:nvSpPr>
        <p:spPr>
          <a:xfrm>
            <a:off x="4262857" y="4077649"/>
            <a:ext cx="7095501" cy="27917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a-ES" sz="1600" b="1">
                <a:solidFill>
                  <a:srgbClr val="C00000"/>
                </a:solidFill>
              </a:rPr>
              <a:t>Continuïtat Estratègica inicial, prioritat usos tèrmics i revisió objectius fins a 2027</a:t>
            </a:r>
            <a:endParaRPr lang="ca-ES" sz="1600" b="1">
              <a:solidFill>
                <a:srgbClr val="C00000"/>
              </a:solidFill>
              <a:ea typeface="Calibri"/>
              <a:cs typeface="Calibri"/>
            </a:endParaRPr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7BF5D7EF-0EC6-527B-E4F3-7677EC7D55D2}"/>
              </a:ext>
            </a:extLst>
          </p:cNvPr>
          <p:cNvSpPr txBox="1"/>
          <p:nvPr/>
        </p:nvSpPr>
        <p:spPr>
          <a:xfrm>
            <a:off x="1063650" y="5503015"/>
            <a:ext cx="1794711" cy="954107"/>
          </a:xfrm>
          <a:prstGeom prst="rect">
            <a:avLst/>
          </a:prstGeom>
          <a:noFill/>
          <a:ln>
            <a:noFill/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baseline="0" err="1">
                <a:solidFill>
                  <a:srgbClr val="000000"/>
                </a:solidFill>
                <a:latin typeface="Calibri"/>
              </a:rPr>
              <a:t>Consum</a:t>
            </a:r>
            <a:r>
              <a:rPr lang="en-US" sz="1400" b="1" baseline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400" b="1" baseline="0" err="1">
                <a:solidFill>
                  <a:srgbClr val="000000"/>
                </a:solidFill>
                <a:latin typeface="Calibri"/>
              </a:rPr>
              <a:t>tèrmic</a:t>
            </a:r>
            <a:r>
              <a:rPr lang="en-US" sz="1400" b="1" baseline="0">
                <a:solidFill>
                  <a:srgbClr val="000000"/>
                </a:solidFill>
                <a:latin typeface="Calibri"/>
              </a:rPr>
              <a:t> de </a:t>
            </a:r>
            <a:r>
              <a:rPr lang="en-US" sz="1400" b="1" baseline="0" err="1">
                <a:solidFill>
                  <a:srgbClr val="000000"/>
                </a:solidFill>
                <a:latin typeface="Calibri"/>
              </a:rPr>
              <a:t>biomassa</a:t>
            </a:r>
            <a:r>
              <a:rPr lang="en-US" sz="1400" b="1" baseline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400" b="1" baseline="0" err="1">
                <a:solidFill>
                  <a:srgbClr val="000000"/>
                </a:solidFill>
                <a:latin typeface="Calibri"/>
              </a:rPr>
              <a:t>forestal</a:t>
            </a:r>
            <a:endParaRPr lang="en-US" sz="1400" b="1" baseline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US" sz="1400" b="1">
                <a:solidFill>
                  <a:srgbClr val="C00000"/>
                </a:solidFill>
                <a:ea typeface="Calibri"/>
                <a:cs typeface="Calibri"/>
              </a:rPr>
              <a:t>730.000 tones/any</a:t>
            </a:r>
          </a:p>
          <a:p>
            <a:pPr algn="ctr"/>
            <a:r>
              <a:rPr lang="en-US" sz="1400" b="1">
                <a:solidFill>
                  <a:srgbClr val="C00000"/>
                </a:solidFill>
                <a:ea typeface="Calibri"/>
                <a:cs typeface="Calibri"/>
              </a:rPr>
              <a:t>212 </a:t>
            </a:r>
            <a:r>
              <a:rPr lang="en-US" sz="1400" b="1" err="1">
                <a:solidFill>
                  <a:srgbClr val="C00000"/>
                </a:solidFill>
                <a:ea typeface="Calibri"/>
                <a:cs typeface="Calibri"/>
              </a:rPr>
              <a:t>ktep</a:t>
            </a:r>
            <a:r>
              <a:rPr lang="en-US" sz="1400" b="1">
                <a:solidFill>
                  <a:srgbClr val="C00000"/>
                </a:solidFill>
                <a:ea typeface="Calibri"/>
                <a:cs typeface="Calibri"/>
              </a:rPr>
              <a:t>/any</a:t>
            </a:r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8543A178-7035-8C6A-B075-49341C657938}"/>
              </a:ext>
            </a:extLst>
          </p:cNvPr>
          <p:cNvSpPr txBox="1"/>
          <p:nvPr/>
        </p:nvSpPr>
        <p:spPr>
          <a:xfrm>
            <a:off x="3358816" y="5704973"/>
            <a:ext cx="2386263" cy="738664"/>
          </a:xfrm>
          <a:prstGeom prst="rect">
            <a:avLst/>
          </a:prstGeom>
          <a:noFill/>
          <a:ln>
            <a:noFill/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err="1">
                <a:ea typeface="Calibri"/>
                <a:cs typeface="Calibri"/>
              </a:rPr>
              <a:t>Reducció</a:t>
            </a:r>
            <a:r>
              <a:rPr lang="en-US" sz="1400" b="1">
                <a:ea typeface="Calibri"/>
                <a:cs typeface="Calibri"/>
              </a:rPr>
              <a:t> </a:t>
            </a:r>
            <a:r>
              <a:rPr lang="en-US" sz="1400" b="1" err="1">
                <a:ea typeface="Calibri"/>
                <a:cs typeface="Calibri"/>
              </a:rPr>
              <a:t>d'emissions</a:t>
            </a:r>
            <a:r>
              <a:rPr lang="en-US" sz="1400" b="1">
                <a:ea typeface="Calibri"/>
                <a:cs typeface="Calibri"/>
              </a:rPr>
              <a:t> GEH</a:t>
            </a:r>
            <a:r>
              <a:rPr lang="en-US" sz="1400" b="1">
                <a:solidFill>
                  <a:srgbClr val="C00000"/>
                </a:solidFill>
                <a:ea typeface="Calibri"/>
                <a:cs typeface="Calibri"/>
              </a:rPr>
              <a:t> </a:t>
            </a:r>
            <a:r>
              <a:rPr lang="en-US" sz="1400" b="1">
                <a:ea typeface="Calibri"/>
                <a:cs typeface="Calibri"/>
              </a:rPr>
              <a:t>(</a:t>
            </a:r>
            <a:r>
              <a:rPr lang="en-US" sz="1400" b="1" err="1">
                <a:ea typeface="Calibri"/>
                <a:cs typeface="Calibri"/>
              </a:rPr>
              <a:t>Respecte</a:t>
            </a:r>
            <a:r>
              <a:rPr lang="en-US" sz="1400" b="1">
                <a:ea typeface="Calibri"/>
                <a:cs typeface="Calibri"/>
              </a:rPr>
              <a:t> 2019)</a:t>
            </a:r>
          </a:p>
          <a:p>
            <a:pPr algn="ctr"/>
            <a:r>
              <a:rPr lang="en-US" sz="1400" b="1">
                <a:solidFill>
                  <a:srgbClr val="C00000"/>
                </a:solidFill>
                <a:ea typeface="Calibri"/>
                <a:cs typeface="Calibri"/>
              </a:rPr>
              <a:t>221.000  tones CO</a:t>
            </a:r>
            <a:r>
              <a:rPr lang="en-US" sz="1050" b="1">
                <a:solidFill>
                  <a:srgbClr val="C00000"/>
                </a:solidFill>
                <a:ea typeface="Calibri"/>
                <a:cs typeface="Calibri"/>
              </a:rPr>
              <a:t>2</a:t>
            </a:r>
            <a:r>
              <a:rPr lang="en-US" sz="1400" b="1">
                <a:solidFill>
                  <a:srgbClr val="C00000"/>
                </a:solidFill>
                <a:ea typeface="Calibri"/>
                <a:cs typeface="Calibri"/>
              </a:rPr>
              <a:t>/any</a:t>
            </a:r>
          </a:p>
        </p:txBody>
      </p:sp>
      <p:pic>
        <p:nvPicPr>
          <p:cNvPr id="10" name="Imatge 9" descr="Imatge que conté esbós, símbol, clipart, disseny&#10;&#10;Pot ser que el contingut generat per IA no sigui correcte.">
            <a:extLst>
              <a:ext uri="{FF2B5EF4-FFF2-40B4-BE49-F238E27FC236}">
                <a16:creationId xmlns:a16="http://schemas.microsoft.com/office/drawing/2014/main" id="{56498249-AF89-E1E0-7D96-06C3A6F28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881" y="4604836"/>
            <a:ext cx="1293396" cy="1037223"/>
          </a:xfrm>
          <a:prstGeom prst="rect">
            <a:avLst/>
          </a:prstGeom>
        </p:spPr>
      </p:pic>
      <p:sp>
        <p:nvSpPr>
          <p:cNvPr id="15" name="QuadreDeText 14">
            <a:extLst>
              <a:ext uri="{FF2B5EF4-FFF2-40B4-BE49-F238E27FC236}">
                <a16:creationId xmlns:a16="http://schemas.microsoft.com/office/drawing/2014/main" id="{E6C5CE4D-7658-8BA7-DD56-22C6866A6CAB}"/>
              </a:ext>
            </a:extLst>
          </p:cNvPr>
          <p:cNvSpPr txBox="1"/>
          <p:nvPr/>
        </p:nvSpPr>
        <p:spPr>
          <a:xfrm>
            <a:off x="6156158" y="5815262"/>
            <a:ext cx="1844842" cy="523220"/>
          </a:xfrm>
          <a:prstGeom prst="rect">
            <a:avLst/>
          </a:prstGeom>
          <a:noFill/>
          <a:ln>
            <a:noFill/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err="1">
                <a:ea typeface="Calibri"/>
                <a:cs typeface="Calibri"/>
              </a:rPr>
              <a:t>Superfície</a:t>
            </a:r>
            <a:r>
              <a:rPr lang="en-US" sz="1400" b="1">
                <a:ea typeface="Calibri"/>
                <a:cs typeface="Calibri"/>
              </a:rPr>
              <a:t> </a:t>
            </a:r>
            <a:r>
              <a:rPr lang="en-US" sz="1400" b="1" err="1">
                <a:ea typeface="Calibri"/>
                <a:cs typeface="Calibri"/>
              </a:rPr>
              <a:t>forestal</a:t>
            </a:r>
            <a:endParaRPr lang="ca-ES" err="1"/>
          </a:p>
          <a:p>
            <a:pPr algn="ctr"/>
            <a:r>
              <a:rPr lang="en-US" sz="1400" b="1">
                <a:solidFill>
                  <a:srgbClr val="C00000"/>
                </a:solidFill>
                <a:ea typeface="Calibri"/>
                <a:cs typeface="Calibri"/>
              </a:rPr>
              <a:t>30.400  Ha/any</a:t>
            </a:r>
          </a:p>
        </p:txBody>
      </p:sp>
      <p:pic>
        <p:nvPicPr>
          <p:cNvPr id="17" name="Imatge 16" descr="Imatge que conté símbol, Font, esbós, blanc&#10;&#10;Pot ser que el contingut generat per IA no sigui correcte.">
            <a:extLst>
              <a:ext uri="{FF2B5EF4-FFF2-40B4-BE49-F238E27FC236}">
                <a16:creationId xmlns:a16="http://schemas.microsoft.com/office/drawing/2014/main" id="{AE16366C-DA38-0C6F-8F4C-C908DC9FB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366" y="4746171"/>
            <a:ext cx="847725" cy="762000"/>
          </a:xfrm>
          <a:prstGeom prst="rect">
            <a:avLst/>
          </a:prstGeom>
        </p:spPr>
      </p:pic>
      <p:pic>
        <p:nvPicPr>
          <p:cNvPr id="18" name="Imatge 17" descr="Imatge que conté Font, cercle, Gràfics, símbol&#10;&#10;Pot ser que el contingut generat per IA no sigui correcte.">
            <a:extLst>
              <a:ext uri="{FF2B5EF4-FFF2-40B4-BE49-F238E27FC236}">
                <a16:creationId xmlns:a16="http://schemas.microsoft.com/office/drawing/2014/main" id="{F9AD1A53-FD6C-3951-31EB-72AC6A69DF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6721" y="4607377"/>
            <a:ext cx="919843" cy="898072"/>
          </a:xfrm>
          <a:prstGeom prst="rect">
            <a:avLst/>
          </a:prstGeom>
        </p:spPr>
      </p:pic>
      <p:sp>
        <p:nvSpPr>
          <p:cNvPr id="4" name="QuadreDeText 3">
            <a:extLst>
              <a:ext uri="{FF2B5EF4-FFF2-40B4-BE49-F238E27FC236}">
                <a16:creationId xmlns:a16="http://schemas.microsoft.com/office/drawing/2014/main" id="{74D1214D-3549-2791-458B-30E35E31342C}"/>
              </a:ext>
            </a:extLst>
          </p:cNvPr>
          <p:cNvSpPr txBox="1"/>
          <p:nvPr/>
        </p:nvSpPr>
        <p:spPr>
          <a:xfrm>
            <a:off x="637331" y="925975"/>
            <a:ext cx="68199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2000" b="1">
                <a:solidFill>
                  <a:srgbClr val="C00000"/>
                </a:solidFill>
                <a:latin typeface="Arial"/>
                <a:cs typeface="Arial"/>
              </a:rPr>
              <a:t>Objectius biogàs 2030</a:t>
            </a:r>
            <a:endParaRPr lang="ca-ES"/>
          </a:p>
        </p:txBody>
      </p:sp>
      <p:sp>
        <p:nvSpPr>
          <p:cNvPr id="8" name="Contenidor de text 1">
            <a:extLst>
              <a:ext uri="{FF2B5EF4-FFF2-40B4-BE49-F238E27FC236}">
                <a16:creationId xmlns:a16="http://schemas.microsoft.com/office/drawing/2014/main" id="{D953DB74-CE80-B497-90F1-3C127B40F0C9}"/>
              </a:ext>
            </a:extLst>
          </p:cNvPr>
          <p:cNvSpPr txBox="1">
            <a:spLocks/>
          </p:cNvSpPr>
          <p:nvPr/>
        </p:nvSpPr>
        <p:spPr>
          <a:xfrm>
            <a:off x="696232" y="426784"/>
            <a:ext cx="8820088" cy="42039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b="1">
                <a:latin typeface="Arial"/>
                <a:ea typeface="+mj-ea"/>
                <a:cs typeface="Arial"/>
              </a:rPr>
              <a:t>OBJECTIUS EN GENERACIÓ TÈRMICA</a:t>
            </a:r>
          </a:p>
        </p:txBody>
      </p:sp>
      <p:sp>
        <p:nvSpPr>
          <p:cNvPr id="16" name="QuadreDeText 15">
            <a:extLst>
              <a:ext uri="{FF2B5EF4-FFF2-40B4-BE49-F238E27FC236}">
                <a16:creationId xmlns:a16="http://schemas.microsoft.com/office/drawing/2014/main" id="{0BC1CCAF-C157-8D5E-0576-AC75EA48D5B4}"/>
              </a:ext>
            </a:extLst>
          </p:cNvPr>
          <p:cNvSpPr txBox="1"/>
          <p:nvPr/>
        </p:nvSpPr>
        <p:spPr>
          <a:xfrm>
            <a:off x="714495" y="4022202"/>
            <a:ext cx="68199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2000" b="1">
                <a:solidFill>
                  <a:srgbClr val="C00000"/>
                </a:solidFill>
                <a:latin typeface="Arial"/>
                <a:cs typeface="Arial"/>
              </a:rPr>
              <a:t>Objectius biomassa 2030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14779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idor de text 6"/>
          <p:cNvSpPr>
            <a:spLocks noGrp="1"/>
          </p:cNvSpPr>
          <p:nvPr>
            <p:ph type="body" sz="quarter" idx="27"/>
          </p:nvPr>
        </p:nvSpPr>
        <p:spPr/>
        <p:txBody>
          <a:bodyPr vert="horz" lIns="0" tIns="0" rIns="0" bIns="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ca-ES">
                <a:ea typeface="Calibri"/>
                <a:cs typeface="Calibri"/>
              </a:rPr>
              <a:t>2</a:t>
            </a:r>
          </a:p>
        </p:txBody>
      </p:sp>
      <p:sp>
        <p:nvSpPr>
          <p:cNvPr id="9" name="Títol 5"/>
          <p:cNvSpPr>
            <a:spLocks noGrp="1"/>
          </p:cNvSpPr>
          <p:nvPr>
            <p:ph type="title"/>
          </p:nvPr>
        </p:nvSpPr>
        <p:spPr>
          <a:xfrm>
            <a:off x="1056639" y="3161536"/>
            <a:ext cx="10077525" cy="2123696"/>
          </a:xfrm>
        </p:spPr>
        <p:txBody>
          <a:bodyPr lIns="0" tIns="0" rIns="0" bIns="0" anchor="t"/>
          <a:lstStyle/>
          <a:p>
            <a:pPr marL="0" indent="0" algn="ctr">
              <a:buNone/>
            </a:pPr>
            <a:r>
              <a:rPr lang="ca-ES" b="1">
                <a:latin typeface="Arial" panose="020B0604020202020204" pitchFamily="34" charset="0"/>
                <a:cs typeface="Arial" panose="020B0604020202020204" pitchFamily="34" charset="0"/>
              </a:rPr>
              <a:t>Quina és la situació del sistema energètic de Catalunya</a:t>
            </a:r>
          </a:p>
        </p:txBody>
      </p:sp>
    </p:spTree>
    <p:extLst>
      <p:ext uri="{BB962C8B-B14F-4D97-AF65-F5344CB8AC3E}">
        <p14:creationId xmlns:p14="http://schemas.microsoft.com/office/powerpoint/2010/main" val="3241447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BEECF41A-1AA5-AFAE-75DD-C296A9456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12" y="1751320"/>
            <a:ext cx="5327449" cy="3369325"/>
          </a:xfrm>
          <a:prstGeom prst="rect">
            <a:avLst/>
          </a:prstGeom>
        </p:spPr>
      </p:pic>
      <p:sp>
        <p:nvSpPr>
          <p:cNvPr id="17" name="Contenidor de text 7">
            <a:extLst>
              <a:ext uri="{FF2B5EF4-FFF2-40B4-BE49-F238E27FC236}">
                <a16:creationId xmlns:a16="http://schemas.microsoft.com/office/drawing/2014/main" id="{FE712DF4-E31F-4BF6-089E-C90277BA70BB}"/>
              </a:ext>
            </a:extLst>
          </p:cNvPr>
          <p:cNvSpPr txBox="1">
            <a:spLocks/>
          </p:cNvSpPr>
          <p:nvPr/>
        </p:nvSpPr>
        <p:spPr>
          <a:xfrm>
            <a:off x="617297" y="954780"/>
            <a:ext cx="10763986" cy="3444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2000" b="1">
                <a:solidFill>
                  <a:srgbClr val="C00000"/>
                </a:solidFill>
              </a:rPr>
              <a:t>Consum d’energia final – Evolució per formes d’energia</a:t>
            </a:r>
          </a:p>
        </p:txBody>
      </p:sp>
      <p:sp>
        <p:nvSpPr>
          <p:cNvPr id="9" name="Títol 1">
            <a:extLst>
              <a:ext uri="{FF2B5EF4-FFF2-40B4-BE49-F238E27FC236}">
                <a16:creationId xmlns:a16="http://schemas.microsoft.com/office/drawing/2014/main" id="{37E24B67-120E-1B8E-64CF-2E4A3DE97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399725"/>
            <a:ext cx="10759576" cy="428232"/>
          </a:xfrm>
        </p:spPr>
        <p:txBody>
          <a:bodyPr>
            <a:normAutofit/>
          </a:bodyPr>
          <a:lstStyle/>
          <a:p>
            <a:r>
              <a:rPr lang="ca-ES"/>
              <a:t>Situació del sistema energètic de Catalunya</a:t>
            </a:r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22885D87-31BB-2BBF-C8FB-5656468EC690}"/>
              </a:ext>
            </a:extLst>
          </p:cNvPr>
          <p:cNvSpPr txBox="1"/>
          <p:nvPr/>
        </p:nvSpPr>
        <p:spPr>
          <a:xfrm>
            <a:off x="770204" y="5570897"/>
            <a:ext cx="1116924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a-ES"/>
              <a:t>El consum d’energia final es redueix un </a:t>
            </a:r>
            <a:r>
              <a:rPr lang="ca-ES" b="1"/>
              <a:t>5,6%</a:t>
            </a:r>
            <a:r>
              <a:rPr lang="ca-ES"/>
              <a:t> en el període 2019-2023.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a-ES"/>
              <a:t>Es trenca la tendència de creixement del consum energètic observada fins l’any 2019.</a:t>
            </a:r>
            <a:endParaRPr lang="ca-ES">
              <a:cs typeface="Arial"/>
            </a:endParaRPr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7159A483-AF23-EB94-8D1D-9E7F904E918A}"/>
              </a:ext>
            </a:extLst>
          </p:cNvPr>
          <p:cNvSpPr txBox="1"/>
          <p:nvPr/>
        </p:nvSpPr>
        <p:spPr>
          <a:xfrm>
            <a:off x="6096000" y="1509746"/>
            <a:ext cx="4964501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ca-ES" sz="1400" b="1"/>
              <a:t>Evolució del consum d'energia final per formes d’energia</a:t>
            </a:r>
          </a:p>
        </p:txBody>
      </p:sp>
      <p:pic>
        <p:nvPicPr>
          <p:cNvPr id="2" name="Imatge 1">
            <a:extLst>
              <a:ext uri="{FF2B5EF4-FFF2-40B4-BE49-F238E27FC236}">
                <a16:creationId xmlns:a16="http://schemas.microsoft.com/office/drawing/2014/main" id="{2532B8E3-A0AD-AFF7-B797-A9323198E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023" y="1915079"/>
            <a:ext cx="6155245" cy="3417316"/>
          </a:xfrm>
          <a:prstGeom prst="rect">
            <a:avLst/>
          </a:prstGeom>
        </p:spPr>
      </p:pic>
      <p:sp>
        <p:nvSpPr>
          <p:cNvPr id="5" name="QuadreDeText 4">
            <a:extLst>
              <a:ext uri="{FF2B5EF4-FFF2-40B4-BE49-F238E27FC236}">
                <a16:creationId xmlns:a16="http://schemas.microsoft.com/office/drawing/2014/main" id="{CB53D93F-9CDC-BCD9-C5C5-944671DB9DC9}"/>
              </a:ext>
            </a:extLst>
          </p:cNvPr>
          <p:cNvSpPr txBox="1"/>
          <p:nvPr/>
        </p:nvSpPr>
        <p:spPr>
          <a:xfrm>
            <a:off x="2795700" y="1499451"/>
            <a:ext cx="785471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ca-ES" sz="1400" b="1"/>
              <a:t>Any 2023</a:t>
            </a:r>
          </a:p>
        </p:txBody>
      </p:sp>
    </p:spTree>
    <p:extLst>
      <p:ext uri="{BB962C8B-B14F-4D97-AF65-F5344CB8AC3E}">
        <p14:creationId xmlns:p14="http://schemas.microsoft.com/office/powerpoint/2010/main" val="2638837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ula 4">
            <a:extLst>
              <a:ext uri="{FF2B5EF4-FFF2-40B4-BE49-F238E27FC236}">
                <a16:creationId xmlns:a16="http://schemas.microsoft.com/office/drawing/2014/main" id="{0D9A12E5-3C8F-60F1-49D3-171BDE845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677245"/>
              </p:ext>
            </p:extLst>
          </p:nvPr>
        </p:nvGraphicFramePr>
        <p:xfrm>
          <a:off x="1004424" y="2020867"/>
          <a:ext cx="4905828" cy="29667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17638">
                  <a:extLst>
                    <a:ext uri="{9D8B030D-6E8A-4147-A177-3AD203B41FA5}">
                      <a16:colId xmlns:a16="http://schemas.microsoft.com/office/drawing/2014/main" val="57910386"/>
                    </a:ext>
                  </a:extLst>
                </a:gridCol>
                <a:gridCol w="817638">
                  <a:extLst>
                    <a:ext uri="{9D8B030D-6E8A-4147-A177-3AD203B41FA5}">
                      <a16:colId xmlns:a16="http://schemas.microsoft.com/office/drawing/2014/main" val="1187153167"/>
                    </a:ext>
                  </a:extLst>
                </a:gridCol>
                <a:gridCol w="817638">
                  <a:extLst>
                    <a:ext uri="{9D8B030D-6E8A-4147-A177-3AD203B41FA5}">
                      <a16:colId xmlns:a16="http://schemas.microsoft.com/office/drawing/2014/main" val="2625664519"/>
                    </a:ext>
                  </a:extLst>
                </a:gridCol>
                <a:gridCol w="817638">
                  <a:extLst>
                    <a:ext uri="{9D8B030D-6E8A-4147-A177-3AD203B41FA5}">
                      <a16:colId xmlns:a16="http://schemas.microsoft.com/office/drawing/2014/main" val="1623486982"/>
                    </a:ext>
                  </a:extLst>
                </a:gridCol>
                <a:gridCol w="817638">
                  <a:extLst>
                    <a:ext uri="{9D8B030D-6E8A-4147-A177-3AD203B41FA5}">
                      <a16:colId xmlns:a16="http://schemas.microsoft.com/office/drawing/2014/main" val="1128102766"/>
                    </a:ext>
                  </a:extLst>
                </a:gridCol>
                <a:gridCol w="817638">
                  <a:extLst>
                    <a:ext uri="{9D8B030D-6E8A-4147-A177-3AD203B41FA5}">
                      <a16:colId xmlns:a16="http://schemas.microsoft.com/office/drawing/2014/main" val="318327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" sz="1000" err="1">
                          <a:solidFill>
                            <a:schemeClr val="bg1"/>
                          </a:solidFill>
                        </a:rPr>
                        <a:t>ktep</a:t>
                      </a:r>
                      <a:endParaRPr lang="es-ES" sz="11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2015</a:t>
                      </a:r>
                      <a:endParaRPr lang="ca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ca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2023</a:t>
                      </a:r>
                      <a:endParaRPr lang="ca-E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1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Variació 2015-2019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1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Variació 2019-2023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78789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Carbó</a:t>
                      </a:r>
                      <a:endParaRPr lang="ca-ES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            20,5 </a:t>
                      </a:r>
                      <a:endParaRPr lang="ca-ES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            15,6 </a:t>
                      </a:r>
                      <a:endParaRPr lang="ca-ES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            18,3 </a:t>
                      </a:r>
                      <a:endParaRPr lang="ca-ES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- 4,9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2,7  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23370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Derivats del petroli</a:t>
                      </a:r>
                      <a:endParaRPr lang="ca-ES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      6.509,1 </a:t>
                      </a:r>
                      <a:endParaRPr lang="ca-ES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      7.058,0 </a:t>
                      </a:r>
                      <a:endParaRPr lang="ca-ES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      6.766,8 </a:t>
                      </a:r>
                      <a:endParaRPr lang="ca-ES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548,9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- 291,2  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76808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Gas natural</a:t>
                      </a:r>
                      <a:endParaRPr lang="ca-ES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      2.898,2 </a:t>
                      </a:r>
                      <a:endParaRPr lang="ca-ES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      3.075,6 </a:t>
                      </a:r>
                      <a:endParaRPr lang="ca-ES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      2.502,1 </a:t>
                      </a:r>
                      <a:endParaRPr lang="ca-ES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177,4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- 573,4  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89211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Altres no renovables</a:t>
                      </a:r>
                      <a:endParaRPr lang="ca-ES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            91,9 </a:t>
                      </a:r>
                      <a:endParaRPr lang="ca-ES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            92,6 </a:t>
                      </a:r>
                      <a:endParaRPr lang="ca-ES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          100,2 </a:t>
                      </a:r>
                      <a:endParaRPr lang="ca-ES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0,7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7,7  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53620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Energia elèctrica</a:t>
                      </a:r>
                      <a:endParaRPr lang="ca-ES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      3.616,4 </a:t>
                      </a:r>
                      <a:endParaRPr lang="ca-ES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      3.646,6 </a:t>
                      </a:r>
                      <a:endParaRPr lang="ca-ES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      3.461,6 </a:t>
                      </a:r>
                      <a:endParaRPr lang="ca-ES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30,1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- 184,9  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27935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Energies renovables</a:t>
                      </a:r>
                      <a:endParaRPr lang="ca-ES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          469,5 </a:t>
                      </a:r>
                      <a:endParaRPr lang="ca-ES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          787,7 </a:t>
                      </a:r>
                      <a:endParaRPr lang="ca-ES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      1.002,9 </a:t>
                      </a:r>
                      <a:endParaRPr lang="ca-ES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318,2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215,2  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63164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ca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    13.605,6 </a:t>
                      </a:r>
                      <a:endParaRPr lang="ca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    14.675,9 </a:t>
                      </a:r>
                      <a:endParaRPr lang="ca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    13.851,9 </a:t>
                      </a:r>
                      <a:endParaRPr lang="ca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1.070,3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- 824,0  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96345125"/>
                  </a:ext>
                </a:extLst>
              </a:tr>
            </a:tbl>
          </a:graphicData>
        </a:graphic>
      </p:graphicFrame>
      <p:sp>
        <p:nvSpPr>
          <p:cNvPr id="10" name="Contenidor de text 7">
            <a:extLst>
              <a:ext uri="{FF2B5EF4-FFF2-40B4-BE49-F238E27FC236}">
                <a16:creationId xmlns:a16="http://schemas.microsoft.com/office/drawing/2014/main" id="{1C99F36B-6252-8091-2EEB-BEFDEAE66307}"/>
              </a:ext>
            </a:extLst>
          </p:cNvPr>
          <p:cNvSpPr txBox="1">
            <a:spLocks/>
          </p:cNvSpPr>
          <p:nvPr/>
        </p:nvSpPr>
        <p:spPr>
          <a:xfrm>
            <a:off x="617297" y="954780"/>
            <a:ext cx="10763986" cy="3444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2000" b="1">
                <a:solidFill>
                  <a:srgbClr val="C00000"/>
                </a:solidFill>
              </a:rPr>
              <a:t>Consum d’energia final – Evolució per formes d’energia</a:t>
            </a:r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26805B6B-547C-78EA-C204-A077A46132BE}"/>
              </a:ext>
            </a:extLst>
          </p:cNvPr>
          <p:cNvSpPr txBox="1"/>
          <p:nvPr/>
        </p:nvSpPr>
        <p:spPr>
          <a:xfrm>
            <a:off x="1004424" y="5458898"/>
            <a:ext cx="10156139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a-ES"/>
              <a:t>El consum d’energia procedent de </a:t>
            </a:r>
            <a:r>
              <a:rPr lang="ca-ES" b="1"/>
              <a:t>fonts energètiques renovables ha anat augmentat progressivament</a:t>
            </a:r>
            <a:r>
              <a:rPr lang="ca-ES"/>
              <a:t>, mentre que </a:t>
            </a:r>
            <a:r>
              <a:rPr lang="ca-ES" b="1"/>
              <a:t>el gas natural és la font energètica que presenta la reducció més gran</a:t>
            </a:r>
            <a:r>
              <a:rPr lang="ca-ES"/>
              <a:t>.</a:t>
            </a: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1276D016-7052-EDFF-4794-728514FF9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129" y="2241890"/>
            <a:ext cx="5066808" cy="3033329"/>
          </a:xfrm>
          <a:prstGeom prst="rect">
            <a:avLst/>
          </a:prstGeom>
        </p:spPr>
      </p:pic>
      <p:sp>
        <p:nvSpPr>
          <p:cNvPr id="6" name="QuadreDeText 5">
            <a:extLst>
              <a:ext uri="{FF2B5EF4-FFF2-40B4-BE49-F238E27FC236}">
                <a16:creationId xmlns:a16="http://schemas.microsoft.com/office/drawing/2014/main" id="{592227AC-FE41-1F57-AA09-2B9FA86FD765}"/>
              </a:ext>
            </a:extLst>
          </p:cNvPr>
          <p:cNvSpPr txBox="1"/>
          <p:nvPr/>
        </p:nvSpPr>
        <p:spPr>
          <a:xfrm>
            <a:off x="7357823" y="1826885"/>
            <a:ext cx="4254114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ca-ES" sz="1400" b="1"/>
              <a:t>Variació del consum d’energia final (2019 </a:t>
            </a:r>
            <a:r>
              <a:rPr lang="ca-ES" sz="1400" b="1" err="1"/>
              <a:t>vs</a:t>
            </a:r>
            <a:r>
              <a:rPr lang="ca-ES" sz="1400" b="1"/>
              <a:t> 2023)</a:t>
            </a:r>
          </a:p>
        </p:txBody>
      </p:sp>
      <p:sp>
        <p:nvSpPr>
          <p:cNvPr id="8" name="Títol 1">
            <a:extLst>
              <a:ext uri="{FF2B5EF4-FFF2-40B4-BE49-F238E27FC236}">
                <a16:creationId xmlns:a16="http://schemas.microsoft.com/office/drawing/2014/main" id="{86DC025E-1567-5802-A08E-7D71D133E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399725"/>
            <a:ext cx="10759576" cy="428232"/>
          </a:xfrm>
        </p:spPr>
        <p:txBody>
          <a:bodyPr>
            <a:normAutofit/>
          </a:bodyPr>
          <a:lstStyle/>
          <a:p>
            <a:r>
              <a:rPr lang="ca-ES"/>
              <a:t>Situació del sistema energètic de Catalunya</a:t>
            </a:r>
          </a:p>
        </p:txBody>
      </p:sp>
    </p:spTree>
    <p:extLst>
      <p:ext uri="{BB962C8B-B14F-4D97-AF65-F5344CB8AC3E}">
        <p14:creationId xmlns:p14="http://schemas.microsoft.com/office/powerpoint/2010/main" val="1161414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20A93-76D2-C637-8076-80154DD4B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idor de text 7">
            <a:extLst>
              <a:ext uri="{FF2B5EF4-FFF2-40B4-BE49-F238E27FC236}">
                <a16:creationId xmlns:a16="http://schemas.microsoft.com/office/drawing/2014/main" id="{B5708916-69BD-B5D1-C966-2DFA49B3AAC4}"/>
              </a:ext>
            </a:extLst>
          </p:cNvPr>
          <p:cNvSpPr txBox="1">
            <a:spLocks/>
          </p:cNvSpPr>
          <p:nvPr/>
        </p:nvSpPr>
        <p:spPr>
          <a:xfrm>
            <a:off x="617297" y="954780"/>
            <a:ext cx="10763986" cy="3444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2000" b="1">
                <a:solidFill>
                  <a:srgbClr val="C00000"/>
                </a:solidFill>
              </a:rPr>
              <a:t>Consum d’energia final – Evolució per formes d’energia</a:t>
            </a:r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3619423E-7862-CB09-0A11-90AF6D6D3406}"/>
              </a:ext>
            </a:extLst>
          </p:cNvPr>
          <p:cNvSpPr txBox="1"/>
          <p:nvPr/>
        </p:nvSpPr>
        <p:spPr>
          <a:xfrm>
            <a:off x="1004424" y="5458898"/>
            <a:ext cx="10146494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a-ES"/>
              <a:t>En el període 2019-2023 </a:t>
            </a:r>
            <a:r>
              <a:rPr lang="ca-ES" b="1"/>
              <a:t>el pes de l'energia elèctrica augmenta 0,2 </a:t>
            </a:r>
            <a:r>
              <a:rPr lang="ca-ES" b="1" err="1"/>
              <a:t>pp</a:t>
            </a:r>
            <a:r>
              <a:rPr lang="ca-ES"/>
              <a:t>, al mateix temps que el consum de combustibles fòssils es redueix en 2,0 </a:t>
            </a:r>
            <a:r>
              <a:rPr lang="ca-ES" err="1"/>
              <a:t>pp</a:t>
            </a:r>
            <a:r>
              <a:rPr lang="ca-ES"/>
              <a:t>.</a:t>
            </a:r>
          </a:p>
        </p:txBody>
      </p:sp>
      <p:sp>
        <p:nvSpPr>
          <p:cNvPr id="8" name="Títol 1">
            <a:extLst>
              <a:ext uri="{FF2B5EF4-FFF2-40B4-BE49-F238E27FC236}">
                <a16:creationId xmlns:a16="http://schemas.microsoft.com/office/drawing/2014/main" id="{884026A3-8303-E87C-D2E4-8EDB0DACA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399725"/>
            <a:ext cx="10759576" cy="428232"/>
          </a:xfrm>
        </p:spPr>
        <p:txBody>
          <a:bodyPr>
            <a:normAutofit/>
          </a:bodyPr>
          <a:lstStyle/>
          <a:p>
            <a:r>
              <a:rPr lang="ca-ES"/>
              <a:t>Situació del sistema energètic de Catalunya</a:t>
            </a:r>
          </a:p>
        </p:txBody>
      </p:sp>
      <p:pic>
        <p:nvPicPr>
          <p:cNvPr id="2" name="Imatge 1" descr="Imatge que conté text, cercle, captura de pantalla, logotip&#10;&#10;Pot ser que el contingut generat per IA no sigui correcte.">
            <a:extLst>
              <a:ext uri="{FF2B5EF4-FFF2-40B4-BE49-F238E27FC236}">
                <a16:creationId xmlns:a16="http://schemas.microsoft.com/office/drawing/2014/main" id="{16F17FDB-4537-1DBC-1FB9-343F2D4C5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375" y="1949550"/>
            <a:ext cx="5017023" cy="3151810"/>
          </a:xfrm>
          <a:prstGeom prst="rect">
            <a:avLst/>
          </a:prstGeom>
        </p:spPr>
      </p:pic>
      <p:pic>
        <p:nvPicPr>
          <p:cNvPr id="3" name="Imatge 2" descr="Imatge que conté text, cercle, captura de pantalla, logotip&#10;&#10;Pot ser que el contingut generat per IA no sigui correcte.">
            <a:extLst>
              <a:ext uri="{FF2B5EF4-FFF2-40B4-BE49-F238E27FC236}">
                <a16:creationId xmlns:a16="http://schemas.microsoft.com/office/drawing/2014/main" id="{6B98C7CF-C732-23C9-59B6-81AE4BADF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717" y="1954312"/>
            <a:ext cx="5017022" cy="3161576"/>
          </a:xfrm>
          <a:prstGeom prst="rect">
            <a:avLst/>
          </a:prstGeom>
        </p:spPr>
      </p:pic>
      <p:sp>
        <p:nvSpPr>
          <p:cNvPr id="13" name="QuadreDeText 12">
            <a:extLst>
              <a:ext uri="{FF2B5EF4-FFF2-40B4-BE49-F238E27FC236}">
                <a16:creationId xmlns:a16="http://schemas.microsoft.com/office/drawing/2014/main" id="{B91032E7-4367-1A32-1565-79613D54F082}"/>
              </a:ext>
            </a:extLst>
          </p:cNvPr>
          <p:cNvSpPr txBox="1"/>
          <p:nvPr/>
        </p:nvSpPr>
        <p:spPr>
          <a:xfrm>
            <a:off x="3287445" y="1576100"/>
            <a:ext cx="1013099" cy="276999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ca-ES" b="1">
                <a:cs typeface="Arial"/>
              </a:rPr>
              <a:t>Any 2019</a:t>
            </a:r>
          </a:p>
        </p:txBody>
      </p:sp>
      <p:sp>
        <p:nvSpPr>
          <p:cNvPr id="14" name="QuadreDeText 13">
            <a:extLst>
              <a:ext uri="{FF2B5EF4-FFF2-40B4-BE49-F238E27FC236}">
                <a16:creationId xmlns:a16="http://schemas.microsoft.com/office/drawing/2014/main" id="{584723B1-B87E-75BD-5FFB-A62D29FA7971}"/>
              </a:ext>
            </a:extLst>
          </p:cNvPr>
          <p:cNvSpPr txBox="1"/>
          <p:nvPr/>
        </p:nvSpPr>
        <p:spPr>
          <a:xfrm>
            <a:off x="8312787" y="1576099"/>
            <a:ext cx="1013099" cy="276999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ca-ES" b="1">
                <a:cs typeface="Arial"/>
              </a:rPr>
              <a:t>Any 2023</a:t>
            </a:r>
          </a:p>
        </p:txBody>
      </p:sp>
    </p:spTree>
    <p:extLst>
      <p:ext uri="{BB962C8B-B14F-4D97-AF65-F5344CB8AC3E}">
        <p14:creationId xmlns:p14="http://schemas.microsoft.com/office/powerpoint/2010/main" val="23661483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 - Textos i imatges">
  <a:themeElements>
    <a:clrScheme name="PresentacióPPTGeneralitatCatalunya">
      <a:dk1>
        <a:sysClr val="windowText" lastClr="000000"/>
      </a:dk1>
      <a:lt1>
        <a:sysClr val="window" lastClr="FFFFFF"/>
      </a:lt1>
      <a:dk2>
        <a:srgbClr val="666666"/>
      </a:dk2>
      <a:lt2>
        <a:srgbClr val="FFFFFF"/>
      </a:lt2>
      <a:accent1>
        <a:srgbClr val="C00000"/>
      </a:accent1>
      <a:accent2>
        <a:srgbClr val="666666"/>
      </a:accent2>
      <a:accent3>
        <a:srgbClr val="C00000"/>
      </a:accent3>
      <a:accent4>
        <a:srgbClr val="BFBFBF"/>
      </a:accent4>
      <a:accent5>
        <a:srgbClr val="656565"/>
      </a:accent5>
      <a:accent6>
        <a:srgbClr val="656565"/>
      </a:accent6>
      <a:hlink>
        <a:srgbClr val="C00000"/>
      </a:hlink>
      <a:folHlink>
        <a:srgbClr val="65656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lIns="0" tIns="0" rIns="0" bIns="0"/>
      <a:lstStyle>
        <a:defPPr>
          <a:defRPr dirty="0">
            <a:solidFill>
              <a:srgbClr val="999999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.pptx" id="{F177A54F-E21D-4F59-B5BA-C15907C52858}" vid="{38AE5C37-D397-45E1-B7E8-9C2FE87A7B3C}"/>
    </a:ext>
  </a:extLst>
</a:theme>
</file>

<file path=ppt/theme/theme3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d187cb-d279-48a0-99dd-62c709e2a55d" xsi:nil="true"/>
    <lcf76f155ced4ddcb4097134ff3c332f xmlns="647a6ea1-299f-49f1-a940-e8915737949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EE63BFD8473A47A3A4064BC96F548B" ma:contentTypeVersion="10" ma:contentTypeDescription="Crea un document nou" ma:contentTypeScope="" ma:versionID="c3676b819d67a8f247e8619438824c64">
  <xsd:schema xmlns:xsd="http://www.w3.org/2001/XMLSchema" xmlns:xs="http://www.w3.org/2001/XMLSchema" xmlns:p="http://schemas.microsoft.com/office/2006/metadata/properties" xmlns:ns2="647a6ea1-299f-49f1-a940-e8915737949c" xmlns:ns3="8cd187cb-d279-48a0-99dd-62c709e2a55d" targetNamespace="http://schemas.microsoft.com/office/2006/metadata/properties" ma:root="true" ma:fieldsID="ea3fa18127406d68ba8e543fad55f445" ns2:_="" ns3:_="">
    <xsd:import namespace="647a6ea1-299f-49f1-a940-e8915737949c"/>
    <xsd:import namespace="8cd187cb-d279-48a0-99dd-62c709e2a5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a6ea1-299f-49f1-a940-e891573794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19f90c4-00d9-45b7-bc62-04f95cbe7a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d187cb-d279-48a0-99dd-62c709e2a55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4ebb53a-4222-415e-abd7-bb7203f8f7db}" ma:internalName="TaxCatchAll" ma:showField="CatchAllData" ma:web="8cd187cb-d279-48a0-99dd-62c709e2a5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FB81E0-AB31-45BE-8238-CA9E0CEA808A}">
  <ds:schemaRefs>
    <ds:schemaRef ds:uri="647a6ea1-299f-49f1-a940-e8915737949c"/>
    <ds:schemaRef ds:uri="8cd187cb-d279-48a0-99dd-62c709e2a55d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E08966C-6A1E-4953-A8F2-525C798ECA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7C365C-7DE5-402C-AD4B-11B598F01F16}">
  <ds:schemaRefs>
    <ds:schemaRef ds:uri="647a6ea1-299f-49f1-a940-e8915737949c"/>
    <ds:schemaRef ds:uri="8cd187cb-d279-48a0-99dd-62c709e2a5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1952</Words>
  <Application>Microsoft Office PowerPoint</Application>
  <PresentationFormat>Pantalla panoràmica</PresentationFormat>
  <Paragraphs>471</Paragraphs>
  <Slides>29</Slides>
  <Notes>8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2</vt:i4>
      </vt:variant>
      <vt:variant>
        <vt:lpstr>Títols de les diapositives</vt:lpstr>
      </vt:variant>
      <vt:variant>
        <vt:i4>29</vt:i4>
      </vt:variant>
    </vt:vector>
  </HeadingPairs>
  <TitlesOfParts>
    <vt:vector size="38" baseType="lpstr">
      <vt:lpstr>Aptos</vt:lpstr>
      <vt:lpstr>Arial</vt:lpstr>
      <vt:lpstr>Calibri</vt:lpstr>
      <vt:lpstr>Calibri Light</vt:lpstr>
      <vt:lpstr>Courier New</vt:lpstr>
      <vt:lpstr>HelveticaNeueLT Std</vt:lpstr>
      <vt:lpstr>Wingdings</vt:lpstr>
      <vt:lpstr>Tema de l'Office</vt:lpstr>
      <vt:lpstr>2 - Textos i imatges</vt:lpstr>
      <vt:lpstr>Presentació del balanç energètic anual de Catalunya</vt:lpstr>
      <vt:lpstr>OBJECTIUS</vt:lpstr>
      <vt:lpstr> </vt:lpstr>
      <vt:lpstr> </vt:lpstr>
      <vt:lpstr>Presentació del PowerPoint</vt:lpstr>
      <vt:lpstr>Quina és la situació del sistema energètic de Catalunya</vt:lpstr>
      <vt:lpstr>Situació del sistema energètic de Catalunya</vt:lpstr>
      <vt:lpstr>Situació del sistema energètic de Catalunya</vt:lpstr>
      <vt:lpstr>Situació del sistema energètic de Catalunya</vt:lpstr>
      <vt:lpstr>Situació del sistema energètic de Catalunya</vt:lpstr>
      <vt:lpstr>Situació del sistema energètic de Catalunya</vt:lpstr>
      <vt:lpstr>Situació del sistema energètic de Catalunya</vt:lpstr>
      <vt:lpstr>Producció d’energia elèctrica</vt:lpstr>
      <vt:lpstr>Producció d’energia elèctrica</vt:lpstr>
      <vt:lpstr>Producció d'energia elèctrica</vt:lpstr>
      <vt:lpstr>Situació del sistema energètic de Catalunya</vt:lpstr>
      <vt:lpstr>Situació del sistema energètic de Catalunya</vt:lpstr>
      <vt:lpstr>El consum energètic a la indústria</vt:lpstr>
      <vt:lpstr>El consum energètic a la indústria</vt:lpstr>
      <vt:lpstr>El consum energètic a la indústria</vt:lpstr>
      <vt:lpstr>El consum energètic a la indústria</vt:lpstr>
      <vt:lpstr>El consum i producció de biomassa forestal i de biogàs</vt:lpstr>
      <vt:lpstr>Presentació del PowerPoint</vt:lpstr>
      <vt:lpstr>Presentació del PowerPoint</vt:lpstr>
      <vt:lpstr>COM ENCAREM AQUEST REPTE?</vt:lpstr>
      <vt:lpstr>Com encarem aquest repte des d’ICAEN?</vt:lpstr>
      <vt:lpstr>PROJECTES INSPIRADORS</vt:lpstr>
      <vt:lpstr>Projectes inspiradors que transformen</vt:lpstr>
      <vt:lpstr>Canalitzem la nostra energia per fer que les coses passin i centrem els esforços per acompanyar tots els petits i grans projectes que son transformadors   “ amb xerrera i actituds negatives no es fa front a l’escalfament global” Pep Puig</vt:lpstr>
    </vt:vector>
  </TitlesOfParts>
  <Company>CTTI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Gallego Blanco, Judith</dc:creator>
  <cp:lastModifiedBy>Falgueras Camps, Marc</cp:lastModifiedBy>
  <cp:revision>13</cp:revision>
  <dcterms:created xsi:type="dcterms:W3CDTF">2025-11-19T12:25:50Z</dcterms:created>
  <dcterms:modified xsi:type="dcterms:W3CDTF">2025-12-11T09:05:18Z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0x010100B7EE63BFD8473A47A3A4064BC96F548B</vt:lpwstr>
  </property>
  <property fmtid="{D5CDD505-2E9C-101B-9397-08002B2CF9AE}" pid="3" name="MediaServiceImageTags">
    <vt:lpwstr/>
  </property>
</Properties>
</file>